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4"/>
  </p:notesMasterIdLst>
  <p:sldIdLst>
    <p:sldId id="256" r:id="rId2"/>
    <p:sldId id="293" r:id="rId3"/>
    <p:sldId id="257" r:id="rId4"/>
    <p:sldId id="258" r:id="rId5"/>
    <p:sldId id="284" r:id="rId6"/>
    <p:sldId id="285" r:id="rId7"/>
    <p:sldId id="286" r:id="rId8"/>
    <p:sldId id="260" r:id="rId9"/>
    <p:sldId id="294" r:id="rId10"/>
    <p:sldId id="275" r:id="rId11"/>
    <p:sldId id="261" r:id="rId12"/>
    <p:sldId id="262" r:id="rId13"/>
    <p:sldId id="263" r:id="rId14"/>
    <p:sldId id="276" r:id="rId15"/>
    <p:sldId id="309" r:id="rId16"/>
    <p:sldId id="265" r:id="rId17"/>
    <p:sldId id="278" r:id="rId18"/>
    <p:sldId id="292" r:id="rId19"/>
    <p:sldId id="279" r:id="rId20"/>
    <p:sldId id="280" r:id="rId21"/>
    <p:sldId id="295" r:id="rId22"/>
    <p:sldId id="296" r:id="rId23"/>
    <p:sldId id="297" r:id="rId24"/>
    <p:sldId id="298" r:id="rId25"/>
    <p:sldId id="299" r:id="rId26"/>
    <p:sldId id="300" r:id="rId27"/>
    <p:sldId id="302" r:id="rId28"/>
    <p:sldId id="303" r:id="rId29"/>
    <p:sldId id="304" r:id="rId30"/>
    <p:sldId id="305" r:id="rId31"/>
    <p:sldId id="281" r:id="rId32"/>
    <p:sldId id="282" r:id="rId33"/>
    <p:sldId id="306" r:id="rId34"/>
    <p:sldId id="283" r:id="rId35"/>
    <p:sldId id="287" r:id="rId36"/>
    <p:sldId id="307" r:id="rId37"/>
    <p:sldId id="288" r:id="rId38"/>
    <p:sldId id="289" r:id="rId39"/>
    <p:sldId id="290" r:id="rId40"/>
    <p:sldId id="291" r:id="rId41"/>
    <p:sldId id="308" r:id="rId42"/>
    <p:sldId id="259" r:id="rId4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hyperlink" Target="https://canaltech.com.br/seguranca/o-que-e-pharming-195474/" TargetMode="External"/><Relationship Id="rId1" Type="http://schemas.openxmlformats.org/officeDocument/2006/relationships/hyperlink" Target="https://canaltech.com.br/seguranca/O-que-e-Phishing/" TargetMode="Externa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hyperlink" Target="https://canaltech.com.br/seguranca/o-que-e-pharming-195474/" TargetMode="External"/><Relationship Id="rId3" Type="http://schemas.openxmlformats.org/officeDocument/2006/relationships/image" Target="../media/image20.png"/><Relationship Id="rId7" Type="http://schemas.openxmlformats.org/officeDocument/2006/relationships/hyperlink" Target="https://canaltech.com.br/seguranca/O-que-e-Phishing/" TargetMode="External"/><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E9A27F-EBFB-4D27-9AAF-864DA75D0BC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91E74CE9-B0DD-49F0-9837-7F255EE0A770}">
      <dgm:prSet custT="1"/>
      <dgm:spPr/>
      <dgm:t>
        <a:bodyPr/>
        <a:lstStyle/>
        <a:p>
          <a:pPr>
            <a:lnSpc>
              <a:spcPct val="100000"/>
            </a:lnSpc>
            <a:defRPr cap="all"/>
          </a:pPr>
          <a:r>
            <a:rPr lang="pt-BR" sz="1200" b="1" cap="none" dirty="0"/>
            <a:t>Disseminação de vírus</a:t>
          </a:r>
          <a:r>
            <a:rPr lang="pt-BR" sz="1200" cap="none" dirty="0"/>
            <a:t>, </a:t>
          </a:r>
          <a:r>
            <a:rPr lang="pt-BR" sz="1200" cap="none" dirty="0" err="1"/>
            <a:t>worms</a:t>
          </a:r>
          <a:r>
            <a:rPr lang="pt-BR" sz="1200" cap="none" dirty="0"/>
            <a:t> e outros tipos de malware. </a:t>
          </a:r>
          <a:endParaRPr lang="en-US" sz="1200" cap="none" dirty="0"/>
        </a:p>
      </dgm:t>
    </dgm:pt>
    <dgm:pt modelId="{C88A57AC-B4AA-4A7A-8CCB-B4BD67807E95}" type="parTrans" cxnId="{6F4F5FAE-6F87-4E23-AD69-49D9DEF77B1F}">
      <dgm:prSet/>
      <dgm:spPr/>
      <dgm:t>
        <a:bodyPr/>
        <a:lstStyle/>
        <a:p>
          <a:endParaRPr lang="en-US" sz="2000"/>
        </a:p>
      </dgm:t>
    </dgm:pt>
    <dgm:pt modelId="{1D15BB83-DFD4-4C18-BA98-5D206CCDBA3F}" type="sibTrans" cxnId="{6F4F5FAE-6F87-4E23-AD69-49D9DEF77B1F}">
      <dgm:prSet/>
      <dgm:spPr/>
      <dgm:t>
        <a:bodyPr/>
        <a:lstStyle/>
        <a:p>
          <a:endParaRPr lang="en-US" sz="2000"/>
        </a:p>
      </dgm:t>
    </dgm:pt>
    <dgm:pt modelId="{C7E34225-0C1F-4504-8F52-CC7BCB191839}">
      <dgm:prSet custT="1"/>
      <dgm:spPr/>
      <dgm:t>
        <a:bodyPr/>
        <a:lstStyle/>
        <a:p>
          <a:pPr>
            <a:lnSpc>
              <a:spcPct val="100000"/>
            </a:lnSpc>
            <a:defRPr cap="all"/>
          </a:pPr>
          <a:r>
            <a:rPr lang="pt-BR" sz="1200" b="0" i="0" cap="none" dirty="0"/>
            <a:t>Em 1987, o departamento de defesa dos EUA publicou o </a:t>
          </a:r>
          <a:r>
            <a:rPr lang="pt-BR" sz="1200" b="1" i="0" cap="none" dirty="0"/>
            <a:t>livro laranja.</a:t>
          </a:r>
        </a:p>
        <a:p>
          <a:pPr>
            <a:lnSpc>
              <a:spcPct val="100000"/>
            </a:lnSpc>
            <a:defRPr cap="all"/>
          </a:pPr>
          <a:r>
            <a:rPr lang="pt-BR" sz="1200" b="0" i="0" cap="none" dirty="0"/>
            <a:t>Documento que apresentava guias de como descobrir as possíveis ameaças que sistemas que estavam sujeitos e quais medidas de segurança os fabricantes e desenvolvedores deveriam tomar para melhor proteção.</a:t>
          </a:r>
          <a:endParaRPr lang="en-US" sz="1200" cap="none" dirty="0"/>
        </a:p>
      </dgm:t>
    </dgm:pt>
    <dgm:pt modelId="{676ACC99-6CE8-442E-9A59-4E70E91C4C42}" type="parTrans" cxnId="{75A5703D-B50B-4437-8418-8D51498AAFED}">
      <dgm:prSet/>
      <dgm:spPr/>
      <dgm:t>
        <a:bodyPr/>
        <a:lstStyle/>
        <a:p>
          <a:endParaRPr lang="en-US" sz="2000"/>
        </a:p>
      </dgm:t>
    </dgm:pt>
    <dgm:pt modelId="{D311A8E8-626A-4295-AA84-FC1E1669C372}" type="sibTrans" cxnId="{75A5703D-B50B-4437-8418-8D51498AAFED}">
      <dgm:prSet/>
      <dgm:spPr/>
      <dgm:t>
        <a:bodyPr/>
        <a:lstStyle/>
        <a:p>
          <a:endParaRPr lang="en-US" sz="2000"/>
        </a:p>
      </dgm:t>
    </dgm:pt>
    <dgm:pt modelId="{CD17E310-F3DD-4008-860F-F897A9964481}">
      <dgm:prSet custT="1"/>
      <dgm:spPr/>
      <dgm:t>
        <a:bodyPr/>
        <a:lstStyle/>
        <a:p>
          <a:pPr>
            <a:lnSpc>
              <a:spcPct val="100000"/>
            </a:lnSpc>
            <a:defRPr cap="all"/>
          </a:pPr>
          <a:r>
            <a:rPr lang="pt-BR" sz="1200" b="0" i="0" cap="none" dirty="0"/>
            <a:t>Em 1987, os </a:t>
          </a:r>
          <a:r>
            <a:rPr lang="pt-BR" sz="1200" b="1" i="0" cap="none" dirty="0"/>
            <a:t>primeiros antivírus </a:t>
          </a:r>
          <a:r>
            <a:rPr lang="pt-BR" sz="1200" b="0" i="0" cap="none" dirty="0"/>
            <a:t>começaram a ser disponibilizados, com foco especial na IBM, que, após ser vítima do vírus </a:t>
          </a:r>
          <a:r>
            <a:rPr lang="pt-BR" sz="1200" b="0" i="0" cap="none" dirty="0" err="1"/>
            <a:t>cascade</a:t>
          </a:r>
          <a:r>
            <a:rPr lang="pt-BR" sz="1200" b="0" i="0" cap="none" dirty="0"/>
            <a:t>, disponibilizou sua solução de segurança </a:t>
          </a:r>
          <a:r>
            <a:rPr lang="pt-BR" sz="1200" b="0" i="0" cap="none" dirty="0" err="1"/>
            <a:t>anti-malware</a:t>
          </a:r>
          <a:r>
            <a:rPr lang="pt-BR" sz="1200" b="0" i="0" cap="none" dirty="0"/>
            <a:t>, antes de uso interno, para o público.</a:t>
          </a:r>
          <a:endParaRPr lang="en-US" sz="1200" cap="none" dirty="0"/>
        </a:p>
      </dgm:t>
    </dgm:pt>
    <dgm:pt modelId="{9D5FA78D-A8F5-4126-B0EB-550F12D9E7CB}" type="parTrans" cxnId="{B45B40B7-9150-4D26-8EB6-9A02F54B601D}">
      <dgm:prSet/>
      <dgm:spPr/>
      <dgm:t>
        <a:bodyPr/>
        <a:lstStyle/>
        <a:p>
          <a:endParaRPr lang="en-US" sz="2000"/>
        </a:p>
      </dgm:t>
    </dgm:pt>
    <dgm:pt modelId="{D7296DBA-FEAD-471B-87FB-31E7FB083900}" type="sibTrans" cxnId="{B45B40B7-9150-4D26-8EB6-9A02F54B601D}">
      <dgm:prSet/>
      <dgm:spPr/>
      <dgm:t>
        <a:bodyPr/>
        <a:lstStyle/>
        <a:p>
          <a:endParaRPr lang="en-US" sz="2000"/>
        </a:p>
      </dgm:t>
    </dgm:pt>
    <dgm:pt modelId="{EF045D4C-33B3-4616-8AC7-804F834D494C}">
      <dgm:prSet custT="1"/>
      <dgm:spPr/>
      <dgm:t>
        <a:bodyPr/>
        <a:lstStyle/>
        <a:p>
          <a:pPr>
            <a:lnSpc>
              <a:spcPct val="100000"/>
            </a:lnSpc>
            <a:defRPr cap="all"/>
          </a:pPr>
          <a:r>
            <a:rPr lang="pt-BR" sz="1200" b="0" i="0" cap="none" dirty="0"/>
            <a:t>Um ano depois, empresas como </a:t>
          </a:r>
          <a:r>
            <a:rPr lang="pt-BR" sz="1200" b="1" i="0" cap="none" dirty="0" err="1"/>
            <a:t>avast</a:t>
          </a:r>
          <a:r>
            <a:rPr lang="pt-BR" sz="1200" b="1" i="0" cap="none" dirty="0"/>
            <a:t>, mcafee </a:t>
          </a:r>
          <a:r>
            <a:rPr lang="pt-BR" sz="1200" b="0" i="0" cap="none" dirty="0"/>
            <a:t>e outras já haviam sido fundadas, e começaram a criar suas próprias soluções.</a:t>
          </a:r>
          <a:endParaRPr lang="en-US" sz="1200" cap="none" dirty="0"/>
        </a:p>
      </dgm:t>
    </dgm:pt>
    <dgm:pt modelId="{8EA0C2EC-24A1-4EDD-95C4-D98F4B11A986}" type="parTrans" cxnId="{6ED92171-A3AF-4C0C-BF7D-8FC825C36F31}">
      <dgm:prSet/>
      <dgm:spPr/>
      <dgm:t>
        <a:bodyPr/>
        <a:lstStyle/>
        <a:p>
          <a:endParaRPr lang="en-US" sz="2000"/>
        </a:p>
      </dgm:t>
    </dgm:pt>
    <dgm:pt modelId="{46D9035D-9DC9-41F7-837C-4328CB578ADF}" type="sibTrans" cxnId="{6ED92171-A3AF-4C0C-BF7D-8FC825C36F31}">
      <dgm:prSet/>
      <dgm:spPr/>
      <dgm:t>
        <a:bodyPr/>
        <a:lstStyle/>
        <a:p>
          <a:endParaRPr lang="en-US" sz="2000"/>
        </a:p>
      </dgm:t>
    </dgm:pt>
    <dgm:pt modelId="{8741086A-2C8C-4801-A56E-CF397B8B73B5}" type="pres">
      <dgm:prSet presAssocID="{06E9A27F-EBFB-4D27-9AAF-864DA75D0BCF}" presName="root" presStyleCnt="0">
        <dgm:presLayoutVars>
          <dgm:dir/>
          <dgm:resizeHandles val="exact"/>
        </dgm:presLayoutVars>
      </dgm:prSet>
      <dgm:spPr/>
    </dgm:pt>
    <dgm:pt modelId="{780F95A3-6360-436A-B7AC-B162A05E570F}" type="pres">
      <dgm:prSet presAssocID="{91E74CE9-B0DD-49F0-9837-7F255EE0A770}" presName="compNode" presStyleCnt="0"/>
      <dgm:spPr/>
    </dgm:pt>
    <dgm:pt modelId="{DB09D7DD-500A-4CCC-92B9-27AACECFB512}" type="pres">
      <dgm:prSet presAssocID="{91E74CE9-B0DD-49F0-9837-7F255EE0A770}" presName="iconBgRect" presStyleLbl="bgShp" presStyleIdx="0" presStyleCnt="4" custLinFactNeighborY="-71203"/>
      <dgm:spPr/>
    </dgm:pt>
    <dgm:pt modelId="{B2434726-F1E6-4DA2-B0C3-E6AA37C355A8}" type="pres">
      <dgm:prSet presAssocID="{91E74CE9-B0DD-49F0-9837-7F255EE0A770}" presName="iconRect" presStyleLbl="node1" presStyleIdx="0" presStyleCnt="4" custLinFactY="-26937" custLinFactNeighborX="426"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ador"/>
        </a:ext>
      </dgm:extLst>
    </dgm:pt>
    <dgm:pt modelId="{941116F5-4437-460E-BB32-9040BB40C967}" type="pres">
      <dgm:prSet presAssocID="{91E74CE9-B0DD-49F0-9837-7F255EE0A770}" presName="spaceRect" presStyleCnt="0"/>
      <dgm:spPr/>
    </dgm:pt>
    <dgm:pt modelId="{9642B3FB-3FF4-4C67-BE1E-1C5516B71C53}" type="pres">
      <dgm:prSet presAssocID="{91E74CE9-B0DD-49F0-9837-7F255EE0A770}" presName="textRect" presStyleLbl="revTx" presStyleIdx="0" presStyleCnt="4" custLinFactNeighborY="-30629">
        <dgm:presLayoutVars>
          <dgm:chMax val="1"/>
          <dgm:chPref val="1"/>
        </dgm:presLayoutVars>
      </dgm:prSet>
      <dgm:spPr/>
    </dgm:pt>
    <dgm:pt modelId="{7EC0836E-0BE5-4915-9196-FF11B916773E}" type="pres">
      <dgm:prSet presAssocID="{1D15BB83-DFD4-4C18-BA98-5D206CCDBA3F}" presName="sibTrans" presStyleCnt="0"/>
      <dgm:spPr/>
    </dgm:pt>
    <dgm:pt modelId="{D7EA78B2-1458-4C05-A3FC-1D6B5BA12813}" type="pres">
      <dgm:prSet presAssocID="{C7E34225-0C1F-4504-8F52-CC7BCB191839}" presName="compNode" presStyleCnt="0"/>
      <dgm:spPr/>
    </dgm:pt>
    <dgm:pt modelId="{8786E237-A0CB-4B1B-A609-60A6EFCEED34}" type="pres">
      <dgm:prSet presAssocID="{C7E34225-0C1F-4504-8F52-CC7BCB191839}" presName="iconBgRect" presStyleLbl="bgShp" presStyleIdx="1" presStyleCnt="4" custLinFactNeighborY="-71203"/>
      <dgm:spPr/>
    </dgm:pt>
    <dgm:pt modelId="{ECBB9664-671B-4C23-B854-548EEFD53791}" type="pres">
      <dgm:prSet presAssocID="{C7E34225-0C1F-4504-8F52-CC7BCB191839}" presName="iconRect" presStyleLbl="node1" presStyleIdx="1" presStyleCnt="4" custLinFactY="-16075" custLinFactNeighborX="156"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vros"/>
        </a:ext>
      </dgm:extLst>
    </dgm:pt>
    <dgm:pt modelId="{1037554C-24AF-404B-9421-BA73EC5D208E}" type="pres">
      <dgm:prSet presAssocID="{C7E34225-0C1F-4504-8F52-CC7BCB191839}" presName="spaceRect" presStyleCnt="0"/>
      <dgm:spPr/>
    </dgm:pt>
    <dgm:pt modelId="{104383B1-D8D0-4665-9747-B18E74712ABA}" type="pres">
      <dgm:prSet presAssocID="{C7E34225-0C1F-4504-8F52-CC7BCB191839}" presName="textRect" presStyleLbl="revTx" presStyleIdx="1" presStyleCnt="4" custScaleX="122116" custLinFactNeighborY="-30629">
        <dgm:presLayoutVars>
          <dgm:chMax val="1"/>
          <dgm:chPref val="1"/>
        </dgm:presLayoutVars>
      </dgm:prSet>
      <dgm:spPr/>
    </dgm:pt>
    <dgm:pt modelId="{5E81736A-5631-4359-84BD-6FDF42EFCB1C}" type="pres">
      <dgm:prSet presAssocID="{D311A8E8-626A-4295-AA84-FC1E1669C372}" presName="sibTrans" presStyleCnt="0"/>
      <dgm:spPr/>
    </dgm:pt>
    <dgm:pt modelId="{4BA1C362-25FD-4681-BAE7-8D0336596FB4}" type="pres">
      <dgm:prSet presAssocID="{CD17E310-F3DD-4008-860F-F897A9964481}" presName="compNode" presStyleCnt="0"/>
      <dgm:spPr/>
    </dgm:pt>
    <dgm:pt modelId="{E25D6681-D54E-49A2-A15F-AB2E149BC65D}" type="pres">
      <dgm:prSet presAssocID="{CD17E310-F3DD-4008-860F-F897A9964481}" presName="iconBgRect" presStyleLbl="bgShp" presStyleIdx="2" presStyleCnt="4" custLinFactNeighborY="-71203"/>
      <dgm:spPr/>
    </dgm:pt>
    <dgm:pt modelId="{62E95860-4B78-4292-A6E9-4A4AAC67027E}" type="pres">
      <dgm:prSet presAssocID="{CD17E310-F3DD-4008-860F-F897A9964481}" presName="iconRect" presStyleLbl="node1" presStyleIdx="2" presStyleCnt="4" custLinFactY="-26937" custLinFactNeighborX="-4692"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ador"/>
        </a:ext>
      </dgm:extLst>
    </dgm:pt>
    <dgm:pt modelId="{FF331B5C-BBE3-4737-9DD5-94C6059C4AFB}" type="pres">
      <dgm:prSet presAssocID="{CD17E310-F3DD-4008-860F-F897A9964481}" presName="spaceRect" presStyleCnt="0"/>
      <dgm:spPr/>
    </dgm:pt>
    <dgm:pt modelId="{E4943549-F842-4B24-AC5D-B676F5F5048C}" type="pres">
      <dgm:prSet presAssocID="{CD17E310-F3DD-4008-860F-F897A9964481}" presName="textRect" presStyleLbl="revTx" presStyleIdx="2" presStyleCnt="4" custScaleX="126311" custLinFactNeighborY="-30629">
        <dgm:presLayoutVars>
          <dgm:chMax val="1"/>
          <dgm:chPref val="1"/>
        </dgm:presLayoutVars>
      </dgm:prSet>
      <dgm:spPr/>
    </dgm:pt>
    <dgm:pt modelId="{82F6E749-4FCA-4A7A-ABD4-9F118C2481C1}" type="pres">
      <dgm:prSet presAssocID="{D7296DBA-FEAD-471B-87FB-31E7FB083900}" presName="sibTrans" presStyleCnt="0"/>
      <dgm:spPr/>
    </dgm:pt>
    <dgm:pt modelId="{3C0DB892-CF1B-41AF-B266-46689E8D4213}" type="pres">
      <dgm:prSet presAssocID="{EF045D4C-33B3-4616-8AC7-804F834D494C}" presName="compNode" presStyleCnt="0"/>
      <dgm:spPr/>
    </dgm:pt>
    <dgm:pt modelId="{B7A26B2C-486D-451A-BDB9-6CE75AA1E664}" type="pres">
      <dgm:prSet presAssocID="{EF045D4C-33B3-4616-8AC7-804F834D494C}" presName="iconBgRect" presStyleLbl="bgShp" presStyleIdx="3" presStyleCnt="4" custLinFactNeighborY="-71203"/>
      <dgm:spPr/>
    </dgm:pt>
    <dgm:pt modelId="{639175C6-C3F3-40B5-8C31-E5BDCA75CA10}" type="pres">
      <dgm:prSet presAssocID="{EF045D4C-33B3-4616-8AC7-804F834D494C}" presName="iconRect" presStyleLbl="node1" presStyleIdx="3" presStyleCnt="4" custLinFactY="-17241" custLinFactNeighborX="3386"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onômetro"/>
        </a:ext>
      </dgm:extLst>
    </dgm:pt>
    <dgm:pt modelId="{6D14AC62-7EDA-451B-BE0D-FBA17D45585B}" type="pres">
      <dgm:prSet presAssocID="{EF045D4C-33B3-4616-8AC7-804F834D494C}" presName="spaceRect" presStyleCnt="0"/>
      <dgm:spPr/>
    </dgm:pt>
    <dgm:pt modelId="{610B54AD-800E-4AB1-BEC8-8785B2CC692C}" type="pres">
      <dgm:prSet presAssocID="{EF045D4C-33B3-4616-8AC7-804F834D494C}" presName="textRect" presStyleLbl="revTx" presStyleIdx="3" presStyleCnt="4" custLinFactNeighborY="-30629">
        <dgm:presLayoutVars>
          <dgm:chMax val="1"/>
          <dgm:chPref val="1"/>
        </dgm:presLayoutVars>
      </dgm:prSet>
      <dgm:spPr/>
    </dgm:pt>
  </dgm:ptLst>
  <dgm:cxnLst>
    <dgm:cxn modelId="{E9F9A712-E4A1-466F-9809-F87673F882A8}" type="presOf" srcId="{91E74CE9-B0DD-49F0-9837-7F255EE0A770}" destId="{9642B3FB-3FF4-4C67-BE1E-1C5516B71C53}" srcOrd="0" destOrd="0" presId="urn:microsoft.com/office/officeart/2018/5/layout/IconCircleLabelList"/>
    <dgm:cxn modelId="{20F9E238-F9EE-46FB-A2A5-3FE9008587D2}" type="presOf" srcId="{EF045D4C-33B3-4616-8AC7-804F834D494C}" destId="{610B54AD-800E-4AB1-BEC8-8785B2CC692C}" srcOrd="0" destOrd="0" presId="urn:microsoft.com/office/officeart/2018/5/layout/IconCircleLabelList"/>
    <dgm:cxn modelId="{BCE2513A-269C-40CD-9ED4-51FBBB21A581}" type="presOf" srcId="{C7E34225-0C1F-4504-8F52-CC7BCB191839}" destId="{104383B1-D8D0-4665-9747-B18E74712ABA}" srcOrd="0" destOrd="0" presId="urn:microsoft.com/office/officeart/2018/5/layout/IconCircleLabelList"/>
    <dgm:cxn modelId="{75A5703D-B50B-4437-8418-8D51498AAFED}" srcId="{06E9A27F-EBFB-4D27-9AAF-864DA75D0BCF}" destId="{C7E34225-0C1F-4504-8F52-CC7BCB191839}" srcOrd="1" destOrd="0" parTransId="{676ACC99-6CE8-442E-9A59-4E70E91C4C42}" sibTransId="{D311A8E8-626A-4295-AA84-FC1E1669C372}"/>
    <dgm:cxn modelId="{0CBFAE48-7866-4D00-993C-E102A0F45E43}" type="presOf" srcId="{06E9A27F-EBFB-4D27-9AAF-864DA75D0BCF}" destId="{8741086A-2C8C-4801-A56E-CF397B8B73B5}" srcOrd="0" destOrd="0" presId="urn:microsoft.com/office/officeart/2018/5/layout/IconCircleLabelList"/>
    <dgm:cxn modelId="{6ED92171-A3AF-4C0C-BF7D-8FC825C36F31}" srcId="{06E9A27F-EBFB-4D27-9AAF-864DA75D0BCF}" destId="{EF045D4C-33B3-4616-8AC7-804F834D494C}" srcOrd="3" destOrd="0" parTransId="{8EA0C2EC-24A1-4EDD-95C4-D98F4B11A986}" sibTransId="{46D9035D-9DC9-41F7-837C-4328CB578ADF}"/>
    <dgm:cxn modelId="{6AA6848E-6CD8-42C5-BA97-D068EE0F6A1C}" type="presOf" srcId="{CD17E310-F3DD-4008-860F-F897A9964481}" destId="{E4943549-F842-4B24-AC5D-B676F5F5048C}" srcOrd="0" destOrd="0" presId="urn:microsoft.com/office/officeart/2018/5/layout/IconCircleLabelList"/>
    <dgm:cxn modelId="{6F4F5FAE-6F87-4E23-AD69-49D9DEF77B1F}" srcId="{06E9A27F-EBFB-4D27-9AAF-864DA75D0BCF}" destId="{91E74CE9-B0DD-49F0-9837-7F255EE0A770}" srcOrd="0" destOrd="0" parTransId="{C88A57AC-B4AA-4A7A-8CCB-B4BD67807E95}" sibTransId="{1D15BB83-DFD4-4C18-BA98-5D206CCDBA3F}"/>
    <dgm:cxn modelId="{B45B40B7-9150-4D26-8EB6-9A02F54B601D}" srcId="{06E9A27F-EBFB-4D27-9AAF-864DA75D0BCF}" destId="{CD17E310-F3DD-4008-860F-F897A9964481}" srcOrd="2" destOrd="0" parTransId="{9D5FA78D-A8F5-4126-B0EB-550F12D9E7CB}" sibTransId="{D7296DBA-FEAD-471B-87FB-31E7FB083900}"/>
    <dgm:cxn modelId="{34117FBD-C001-4A2C-9E66-0FBA36BBAF07}" type="presParOf" srcId="{8741086A-2C8C-4801-A56E-CF397B8B73B5}" destId="{780F95A3-6360-436A-B7AC-B162A05E570F}" srcOrd="0" destOrd="0" presId="urn:microsoft.com/office/officeart/2018/5/layout/IconCircleLabelList"/>
    <dgm:cxn modelId="{D53A666F-9A84-4BEE-A2B5-2DF5305ACF81}" type="presParOf" srcId="{780F95A3-6360-436A-B7AC-B162A05E570F}" destId="{DB09D7DD-500A-4CCC-92B9-27AACECFB512}" srcOrd="0" destOrd="0" presId="urn:microsoft.com/office/officeart/2018/5/layout/IconCircleLabelList"/>
    <dgm:cxn modelId="{08BC12B2-63A6-4D6B-AFD4-0DFCCB688A7F}" type="presParOf" srcId="{780F95A3-6360-436A-B7AC-B162A05E570F}" destId="{B2434726-F1E6-4DA2-B0C3-E6AA37C355A8}" srcOrd="1" destOrd="0" presId="urn:microsoft.com/office/officeart/2018/5/layout/IconCircleLabelList"/>
    <dgm:cxn modelId="{03D2E43E-A1F1-4BFC-9C4A-FD2810AC27EE}" type="presParOf" srcId="{780F95A3-6360-436A-B7AC-B162A05E570F}" destId="{941116F5-4437-460E-BB32-9040BB40C967}" srcOrd="2" destOrd="0" presId="urn:microsoft.com/office/officeart/2018/5/layout/IconCircleLabelList"/>
    <dgm:cxn modelId="{1764BF1C-EEE9-497A-A341-F74ECCEF721D}" type="presParOf" srcId="{780F95A3-6360-436A-B7AC-B162A05E570F}" destId="{9642B3FB-3FF4-4C67-BE1E-1C5516B71C53}" srcOrd="3" destOrd="0" presId="urn:microsoft.com/office/officeart/2018/5/layout/IconCircleLabelList"/>
    <dgm:cxn modelId="{80E7205D-B95E-44B2-AAD2-0132922A272D}" type="presParOf" srcId="{8741086A-2C8C-4801-A56E-CF397B8B73B5}" destId="{7EC0836E-0BE5-4915-9196-FF11B916773E}" srcOrd="1" destOrd="0" presId="urn:microsoft.com/office/officeart/2018/5/layout/IconCircleLabelList"/>
    <dgm:cxn modelId="{F555947F-A857-4C3F-BB27-CA35B45C6856}" type="presParOf" srcId="{8741086A-2C8C-4801-A56E-CF397B8B73B5}" destId="{D7EA78B2-1458-4C05-A3FC-1D6B5BA12813}" srcOrd="2" destOrd="0" presId="urn:microsoft.com/office/officeart/2018/5/layout/IconCircleLabelList"/>
    <dgm:cxn modelId="{72488167-9A31-487E-B25B-EB843DEB463D}" type="presParOf" srcId="{D7EA78B2-1458-4C05-A3FC-1D6B5BA12813}" destId="{8786E237-A0CB-4B1B-A609-60A6EFCEED34}" srcOrd="0" destOrd="0" presId="urn:microsoft.com/office/officeart/2018/5/layout/IconCircleLabelList"/>
    <dgm:cxn modelId="{F18A2771-9524-437C-A526-DF68E05B7EE5}" type="presParOf" srcId="{D7EA78B2-1458-4C05-A3FC-1D6B5BA12813}" destId="{ECBB9664-671B-4C23-B854-548EEFD53791}" srcOrd="1" destOrd="0" presId="urn:microsoft.com/office/officeart/2018/5/layout/IconCircleLabelList"/>
    <dgm:cxn modelId="{3725D3B4-476A-4650-85AC-11907F82F8FE}" type="presParOf" srcId="{D7EA78B2-1458-4C05-A3FC-1D6B5BA12813}" destId="{1037554C-24AF-404B-9421-BA73EC5D208E}" srcOrd="2" destOrd="0" presId="urn:microsoft.com/office/officeart/2018/5/layout/IconCircleLabelList"/>
    <dgm:cxn modelId="{34E9EED1-0703-4625-BD2A-7383C915A6EF}" type="presParOf" srcId="{D7EA78B2-1458-4C05-A3FC-1D6B5BA12813}" destId="{104383B1-D8D0-4665-9747-B18E74712ABA}" srcOrd="3" destOrd="0" presId="urn:microsoft.com/office/officeart/2018/5/layout/IconCircleLabelList"/>
    <dgm:cxn modelId="{649195B8-8000-4902-85BC-D70B07AE326F}" type="presParOf" srcId="{8741086A-2C8C-4801-A56E-CF397B8B73B5}" destId="{5E81736A-5631-4359-84BD-6FDF42EFCB1C}" srcOrd="3" destOrd="0" presId="urn:microsoft.com/office/officeart/2018/5/layout/IconCircleLabelList"/>
    <dgm:cxn modelId="{47D4D999-9EB2-42DA-8511-ADE261924322}" type="presParOf" srcId="{8741086A-2C8C-4801-A56E-CF397B8B73B5}" destId="{4BA1C362-25FD-4681-BAE7-8D0336596FB4}" srcOrd="4" destOrd="0" presId="urn:microsoft.com/office/officeart/2018/5/layout/IconCircleLabelList"/>
    <dgm:cxn modelId="{0F83918C-B24B-4F8D-96DC-1C70FC7A3724}" type="presParOf" srcId="{4BA1C362-25FD-4681-BAE7-8D0336596FB4}" destId="{E25D6681-D54E-49A2-A15F-AB2E149BC65D}" srcOrd="0" destOrd="0" presId="urn:microsoft.com/office/officeart/2018/5/layout/IconCircleLabelList"/>
    <dgm:cxn modelId="{C89A13E0-5E3F-418D-96D5-1CCBBC522318}" type="presParOf" srcId="{4BA1C362-25FD-4681-BAE7-8D0336596FB4}" destId="{62E95860-4B78-4292-A6E9-4A4AAC67027E}" srcOrd="1" destOrd="0" presId="urn:microsoft.com/office/officeart/2018/5/layout/IconCircleLabelList"/>
    <dgm:cxn modelId="{F0C59E4E-F680-4107-AEB0-4824249CC974}" type="presParOf" srcId="{4BA1C362-25FD-4681-BAE7-8D0336596FB4}" destId="{FF331B5C-BBE3-4737-9DD5-94C6059C4AFB}" srcOrd="2" destOrd="0" presId="urn:microsoft.com/office/officeart/2018/5/layout/IconCircleLabelList"/>
    <dgm:cxn modelId="{AE039FAD-0645-4B2B-A26A-BB5984C4FFEF}" type="presParOf" srcId="{4BA1C362-25FD-4681-BAE7-8D0336596FB4}" destId="{E4943549-F842-4B24-AC5D-B676F5F5048C}" srcOrd="3" destOrd="0" presId="urn:microsoft.com/office/officeart/2018/5/layout/IconCircleLabelList"/>
    <dgm:cxn modelId="{C21334B1-3F7E-4BB2-9F5C-32D3C5B12674}" type="presParOf" srcId="{8741086A-2C8C-4801-A56E-CF397B8B73B5}" destId="{82F6E749-4FCA-4A7A-ABD4-9F118C2481C1}" srcOrd="5" destOrd="0" presId="urn:microsoft.com/office/officeart/2018/5/layout/IconCircleLabelList"/>
    <dgm:cxn modelId="{B3C3C02C-5754-4432-A09E-D7FCB23FAC0A}" type="presParOf" srcId="{8741086A-2C8C-4801-A56E-CF397B8B73B5}" destId="{3C0DB892-CF1B-41AF-B266-46689E8D4213}" srcOrd="6" destOrd="0" presId="urn:microsoft.com/office/officeart/2018/5/layout/IconCircleLabelList"/>
    <dgm:cxn modelId="{F5C44E4E-22B3-4627-A5A8-6560D727464B}" type="presParOf" srcId="{3C0DB892-CF1B-41AF-B266-46689E8D4213}" destId="{B7A26B2C-486D-451A-BDB9-6CE75AA1E664}" srcOrd="0" destOrd="0" presId="urn:microsoft.com/office/officeart/2018/5/layout/IconCircleLabelList"/>
    <dgm:cxn modelId="{E2CBCD03-DC92-4419-A422-C9FC4E24AADE}" type="presParOf" srcId="{3C0DB892-CF1B-41AF-B266-46689E8D4213}" destId="{639175C6-C3F3-40B5-8C31-E5BDCA75CA10}" srcOrd="1" destOrd="0" presId="urn:microsoft.com/office/officeart/2018/5/layout/IconCircleLabelList"/>
    <dgm:cxn modelId="{43951781-D46C-4B6F-801F-3F394B0E999D}" type="presParOf" srcId="{3C0DB892-CF1B-41AF-B266-46689E8D4213}" destId="{6D14AC62-7EDA-451B-BE0D-FBA17D45585B}" srcOrd="2" destOrd="0" presId="urn:microsoft.com/office/officeart/2018/5/layout/IconCircleLabelList"/>
    <dgm:cxn modelId="{D60ED307-5E2D-4D4E-A505-14AB40C0C1A7}" type="presParOf" srcId="{3C0DB892-CF1B-41AF-B266-46689E8D4213}" destId="{610B54AD-800E-4AB1-BEC8-8785B2CC692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F2FFEF-70E8-453B-889E-A382AF8EC20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pt-BR"/>
        </a:p>
      </dgm:t>
    </dgm:pt>
    <dgm:pt modelId="{3C5D8F8C-E3BA-4B7A-B823-99D305C56315}">
      <dgm:prSet custT="1"/>
      <dgm:spPr/>
      <dgm:t>
        <a:bodyPr/>
        <a:lstStyle/>
        <a:p>
          <a:pPr algn="just"/>
          <a:r>
            <a:rPr lang="pt-BR" sz="2400" dirty="0"/>
            <a:t>A partir dos anos 90, a segurança da informação começou a ser reconhecida como uma disciplina formal, com a criação de normas e padrões internacionais para a gestão da segurança da informação, como a ISO 27001.</a:t>
          </a:r>
        </a:p>
      </dgm:t>
    </dgm:pt>
    <dgm:pt modelId="{E62D191E-0D30-4585-B362-CEC06761746C}" type="parTrans" cxnId="{88ED5F39-6048-47D2-8A05-31764D51ECB0}">
      <dgm:prSet/>
      <dgm:spPr/>
      <dgm:t>
        <a:bodyPr/>
        <a:lstStyle/>
        <a:p>
          <a:pPr algn="just"/>
          <a:endParaRPr lang="pt-BR" sz="1050"/>
        </a:p>
      </dgm:t>
    </dgm:pt>
    <dgm:pt modelId="{B5850136-57FB-4958-BA90-95994332211D}" type="sibTrans" cxnId="{88ED5F39-6048-47D2-8A05-31764D51ECB0}">
      <dgm:prSet/>
      <dgm:spPr/>
      <dgm:t>
        <a:bodyPr/>
        <a:lstStyle/>
        <a:p>
          <a:pPr algn="just"/>
          <a:endParaRPr lang="pt-BR" sz="1050"/>
        </a:p>
      </dgm:t>
    </dgm:pt>
    <dgm:pt modelId="{4F4C5AC4-5CB2-4226-B509-B2155B76D427}" type="pres">
      <dgm:prSet presAssocID="{49F2FFEF-70E8-453B-889E-A382AF8EC201}" presName="vert0" presStyleCnt="0">
        <dgm:presLayoutVars>
          <dgm:dir/>
          <dgm:animOne val="branch"/>
          <dgm:animLvl val="lvl"/>
        </dgm:presLayoutVars>
      </dgm:prSet>
      <dgm:spPr/>
    </dgm:pt>
    <dgm:pt modelId="{006F00D8-B2F6-483A-8CD6-0A920D4C0EB3}" type="pres">
      <dgm:prSet presAssocID="{3C5D8F8C-E3BA-4B7A-B823-99D305C56315}" presName="thickLine" presStyleLbl="alignNode1" presStyleIdx="0" presStyleCnt="1"/>
      <dgm:spPr/>
    </dgm:pt>
    <dgm:pt modelId="{33BB1610-3DF6-4C13-BAFB-282E173D0821}" type="pres">
      <dgm:prSet presAssocID="{3C5D8F8C-E3BA-4B7A-B823-99D305C56315}" presName="horz1" presStyleCnt="0"/>
      <dgm:spPr/>
    </dgm:pt>
    <dgm:pt modelId="{AD5BD725-C6CF-483E-8C3E-386458DC1153}" type="pres">
      <dgm:prSet presAssocID="{3C5D8F8C-E3BA-4B7A-B823-99D305C56315}" presName="tx1" presStyleLbl="revTx" presStyleIdx="0" presStyleCnt="1"/>
      <dgm:spPr/>
    </dgm:pt>
    <dgm:pt modelId="{80E98A83-02AE-49BA-B619-96F48A1E99D5}" type="pres">
      <dgm:prSet presAssocID="{3C5D8F8C-E3BA-4B7A-B823-99D305C56315}" presName="vert1" presStyleCnt="0"/>
      <dgm:spPr/>
    </dgm:pt>
  </dgm:ptLst>
  <dgm:cxnLst>
    <dgm:cxn modelId="{88ED5F39-6048-47D2-8A05-31764D51ECB0}" srcId="{49F2FFEF-70E8-453B-889E-A382AF8EC201}" destId="{3C5D8F8C-E3BA-4B7A-B823-99D305C56315}" srcOrd="0" destOrd="0" parTransId="{E62D191E-0D30-4585-B362-CEC06761746C}" sibTransId="{B5850136-57FB-4958-BA90-95994332211D}"/>
    <dgm:cxn modelId="{A9BB7AA8-9B64-46DB-B5ED-995C021CF037}" type="presOf" srcId="{3C5D8F8C-E3BA-4B7A-B823-99D305C56315}" destId="{AD5BD725-C6CF-483E-8C3E-386458DC1153}" srcOrd="0" destOrd="0" presId="urn:microsoft.com/office/officeart/2008/layout/LinedList"/>
    <dgm:cxn modelId="{9726D1D2-6A61-4003-906F-CF99AF91C137}" type="presOf" srcId="{49F2FFEF-70E8-453B-889E-A382AF8EC201}" destId="{4F4C5AC4-5CB2-4226-B509-B2155B76D427}" srcOrd="0" destOrd="0" presId="urn:microsoft.com/office/officeart/2008/layout/LinedList"/>
    <dgm:cxn modelId="{44F2D673-D1FF-4F58-9AB4-98442ECB7B8A}" type="presParOf" srcId="{4F4C5AC4-5CB2-4226-B509-B2155B76D427}" destId="{006F00D8-B2F6-483A-8CD6-0A920D4C0EB3}" srcOrd="0" destOrd="0" presId="urn:microsoft.com/office/officeart/2008/layout/LinedList"/>
    <dgm:cxn modelId="{4501E132-0647-4DE7-BA3C-B8DC3CAE24CE}" type="presParOf" srcId="{4F4C5AC4-5CB2-4226-B509-B2155B76D427}" destId="{33BB1610-3DF6-4C13-BAFB-282E173D0821}" srcOrd="1" destOrd="0" presId="urn:microsoft.com/office/officeart/2008/layout/LinedList"/>
    <dgm:cxn modelId="{FC0FD371-D753-48BD-8584-B9C8B9F37D05}" type="presParOf" srcId="{33BB1610-3DF6-4C13-BAFB-282E173D0821}" destId="{AD5BD725-C6CF-483E-8C3E-386458DC1153}" srcOrd="0" destOrd="0" presId="urn:microsoft.com/office/officeart/2008/layout/LinedList"/>
    <dgm:cxn modelId="{08221B3E-ADC4-4AFE-8A9F-48A490091ABF}" type="presParOf" srcId="{33BB1610-3DF6-4C13-BAFB-282E173D0821}" destId="{80E98A83-02AE-49BA-B619-96F48A1E99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BFA18-867F-43CF-9DC3-A4F3D9807A0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2CD2894-E51C-4614-96CC-2C5CCA70B2DA}">
      <dgm:prSet/>
      <dgm:spPr/>
      <dgm:t>
        <a:bodyPr/>
        <a:lstStyle/>
        <a:p>
          <a:r>
            <a:rPr lang="pt-BR" b="0" i="0" dirty="0"/>
            <a:t>No começo dos anos 2000, o cenário das ameaças virtuais sofreu grandes mudanças. </a:t>
          </a:r>
          <a:endParaRPr lang="en-US" dirty="0"/>
        </a:p>
      </dgm:t>
    </dgm:pt>
    <dgm:pt modelId="{D0E653D0-3239-418D-AAB5-6DAA09460DCB}" type="parTrans" cxnId="{3B418FB4-8677-444C-829B-5CB3376BA556}">
      <dgm:prSet/>
      <dgm:spPr/>
      <dgm:t>
        <a:bodyPr/>
        <a:lstStyle/>
        <a:p>
          <a:endParaRPr lang="en-US"/>
        </a:p>
      </dgm:t>
    </dgm:pt>
    <dgm:pt modelId="{92C7E987-573D-4550-9F37-F21F17C72956}" type="sibTrans" cxnId="{3B418FB4-8677-444C-829B-5CB3376BA556}">
      <dgm:prSet/>
      <dgm:spPr/>
      <dgm:t>
        <a:bodyPr/>
        <a:lstStyle/>
        <a:p>
          <a:endParaRPr lang="en-US"/>
        </a:p>
      </dgm:t>
    </dgm:pt>
    <dgm:pt modelId="{A669B1A6-A899-4804-85AD-2ADF94B9DB59}">
      <dgm:prSet/>
      <dgm:spPr/>
      <dgm:t>
        <a:bodyPr/>
        <a:lstStyle/>
        <a:p>
          <a:r>
            <a:rPr lang="pt-BR" b="0" i="0" dirty="0"/>
            <a:t>Malware, agora, podiam infectar computadores só dos usuários acessarem páginas maliciosas, e o uso de vulnerabilidades de dia-zero começou a se intensificar, fazendo com que desenvolvedores começassem a sempre estar melhorando seus softwares, a partir de atualizações. </a:t>
          </a:r>
          <a:endParaRPr lang="en-US" dirty="0"/>
        </a:p>
      </dgm:t>
    </dgm:pt>
    <dgm:pt modelId="{DE58FFDD-B975-4031-B28E-EF6317543BCE}" type="parTrans" cxnId="{648E3A6B-F414-4E39-ADC9-48B104B9C214}">
      <dgm:prSet/>
      <dgm:spPr/>
      <dgm:t>
        <a:bodyPr/>
        <a:lstStyle/>
        <a:p>
          <a:endParaRPr lang="en-US"/>
        </a:p>
      </dgm:t>
    </dgm:pt>
    <dgm:pt modelId="{CCD323C5-AC4D-4634-8136-B86CD062F8AE}" type="sibTrans" cxnId="{648E3A6B-F414-4E39-ADC9-48B104B9C214}">
      <dgm:prSet/>
      <dgm:spPr/>
      <dgm:t>
        <a:bodyPr/>
        <a:lstStyle/>
        <a:p>
          <a:endParaRPr lang="en-US"/>
        </a:p>
      </dgm:t>
    </dgm:pt>
    <dgm:pt modelId="{BCB6387E-D80E-483A-BF1A-AA0E95397C30}">
      <dgm:prSet/>
      <dgm:spPr/>
      <dgm:t>
        <a:bodyPr/>
        <a:lstStyle/>
        <a:p>
          <a:r>
            <a:rPr lang="pt-BR" b="0" i="0" dirty="0"/>
            <a:t>Além disso, ameaças como </a:t>
          </a:r>
          <a:r>
            <a:rPr lang="pt-BR" b="0" i="0" dirty="0" err="1"/>
            <a:t>ransomware</a:t>
          </a:r>
          <a:r>
            <a:rPr lang="pt-BR" b="0" i="0" dirty="0"/>
            <a:t>, </a:t>
          </a:r>
          <a:r>
            <a:rPr lang="pt-BR" b="0" i="1" dirty="0" err="1"/>
            <a:t>phishing</a:t>
          </a:r>
          <a:r>
            <a:rPr lang="pt-BR" b="0" i="0" dirty="0">
              <a:hlinkClick xmlns:r="http://schemas.openxmlformats.org/officeDocument/2006/relationships" r:id="rId1"/>
            </a:rPr>
            <a:t> </a:t>
          </a:r>
          <a:r>
            <a:rPr lang="pt-BR" b="0" i="0" dirty="0"/>
            <a:t>e </a:t>
          </a:r>
          <a:r>
            <a:rPr lang="pt-BR" b="0" i="1" dirty="0" err="1"/>
            <a:t>pharming</a:t>
          </a:r>
          <a:r>
            <a:rPr lang="pt-BR" b="0" i="0" dirty="0">
              <a:hlinkClick xmlns:r="http://schemas.openxmlformats.org/officeDocument/2006/relationships" r:id="rId2"/>
            </a:rPr>
            <a:t> </a:t>
          </a:r>
          <a:r>
            <a:rPr lang="pt-BR" b="0" i="0" dirty="0"/>
            <a:t>foram se popularizando mais entre os criminosos, chegando ao ponto que em 2021 representarem os principais riscos de segurança virtual.</a:t>
          </a:r>
          <a:endParaRPr lang="en-US" dirty="0"/>
        </a:p>
      </dgm:t>
    </dgm:pt>
    <dgm:pt modelId="{C1EC5306-8E6E-4255-B0F4-BE62FC967E54}" type="parTrans" cxnId="{EBF7A04D-60B9-48D1-8E45-A32ADEFED95B}">
      <dgm:prSet/>
      <dgm:spPr/>
      <dgm:t>
        <a:bodyPr/>
        <a:lstStyle/>
        <a:p>
          <a:endParaRPr lang="en-US"/>
        </a:p>
      </dgm:t>
    </dgm:pt>
    <dgm:pt modelId="{A3DD4A01-456A-4DE9-B8D9-08398C3D6C68}" type="sibTrans" cxnId="{EBF7A04D-60B9-48D1-8E45-A32ADEFED95B}">
      <dgm:prSet/>
      <dgm:spPr/>
      <dgm:t>
        <a:bodyPr/>
        <a:lstStyle/>
        <a:p>
          <a:endParaRPr lang="en-US"/>
        </a:p>
      </dgm:t>
    </dgm:pt>
    <dgm:pt modelId="{2A49384C-6642-48A7-9C53-C37BC030B11B}" type="pres">
      <dgm:prSet presAssocID="{294BFA18-867F-43CF-9DC3-A4F3D9807A0E}" presName="root" presStyleCnt="0">
        <dgm:presLayoutVars>
          <dgm:dir/>
          <dgm:resizeHandles val="exact"/>
        </dgm:presLayoutVars>
      </dgm:prSet>
      <dgm:spPr/>
    </dgm:pt>
    <dgm:pt modelId="{5A2666B6-4817-47F6-AEB9-F80617CA147D}" type="pres">
      <dgm:prSet presAssocID="{B2CD2894-E51C-4614-96CC-2C5CCA70B2DA}" presName="compNode" presStyleCnt="0"/>
      <dgm:spPr/>
    </dgm:pt>
    <dgm:pt modelId="{34744BDD-FE51-4AC7-8199-76BE69218CD6}" type="pres">
      <dgm:prSet presAssocID="{B2CD2894-E51C-4614-96CC-2C5CCA70B2DA}" presName="bgRect" presStyleLbl="bgShp" presStyleIdx="0" presStyleCnt="3"/>
      <dgm:spPr/>
    </dgm:pt>
    <dgm:pt modelId="{7F89E441-C609-496C-BF5B-76C05433435A}" type="pres">
      <dgm:prSet presAssocID="{B2CD2894-E51C-4614-96CC-2C5CCA70B2DA}"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viso"/>
        </a:ext>
      </dgm:extLst>
    </dgm:pt>
    <dgm:pt modelId="{4CF0E94F-36CF-4C8D-B1E6-59ACEFF9A6E5}" type="pres">
      <dgm:prSet presAssocID="{B2CD2894-E51C-4614-96CC-2C5CCA70B2DA}" presName="spaceRect" presStyleCnt="0"/>
      <dgm:spPr/>
    </dgm:pt>
    <dgm:pt modelId="{9A39016F-A8FA-49D2-83F5-4B6342A3376F}" type="pres">
      <dgm:prSet presAssocID="{B2CD2894-E51C-4614-96CC-2C5CCA70B2DA}" presName="parTx" presStyleLbl="revTx" presStyleIdx="0" presStyleCnt="3">
        <dgm:presLayoutVars>
          <dgm:chMax val="0"/>
          <dgm:chPref val="0"/>
        </dgm:presLayoutVars>
      </dgm:prSet>
      <dgm:spPr/>
    </dgm:pt>
    <dgm:pt modelId="{6B1A362D-8775-455F-840D-5E9CAB479291}" type="pres">
      <dgm:prSet presAssocID="{92C7E987-573D-4550-9F37-F21F17C72956}" presName="sibTrans" presStyleCnt="0"/>
      <dgm:spPr/>
    </dgm:pt>
    <dgm:pt modelId="{84EE7F9C-6E00-44A0-8291-222CEEE10C46}" type="pres">
      <dgm:prSet presAssocID="{A669B1A6-A899-4804-85AD-2ADF94B9DB59}" presName="compNode" presStyleCnt="0"/>
      <dgm:spPr/>
    </dgm:pt>
    <dgm:pt modelId="{87003DCE-3614-4B51-B4AB-C544A9A2F78C}" type="pres">
      <dgm:prSet presAssocID="{A669B1A6-A899-4804-85AD-2ADF94B9DB59}" presName="bgRect" presStyleLbl="bgShp" presStyleIdx="1" presStyleCnt="3"/>
      <dgm:spPr/>
    </dgm:pt>
    <dgm:pt modelId="{33E7D664-B956-4E48-A084-70E036163697}" type="pres">
      <dgm:prSet presAssocID="{A669B1A6-A899-4804-85AD-2ADF94B9DB59}"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ador"/>
        </a:ext>
      </dgm:extLst>
    </dgm:pt>
    <dgm:pt modelId="{53563822-ADD0-4FF0-82AE-BE8D2762F839}" type="pres">
      <dgm:prSet presAssocID="{A669B1A6-A899-4804-85AD-2ADF94B9DB59}" presName="spaceRect" presStyleCnt="0"/>
      <dgm:spPr/>
    </dgm:pt>
    <dgm:pt modelId="{7EBD50FB-6E49-4B77-9A9D-F87CC69BDE84}" type="pres">
      <dgm:prSet presAssocID="{A669B1A6-A899-4804-85AD-2ADF94B9DB59}" presName="parTx" presStyleLbl="revTx" presStyleIdx="1" presStyleCnt="3">
        <dgm:presLayoutVars>
          <dgm:chMax val="0"/>
          <dgm:chPref val="0"/>
        </dgm:presLayoutVars>
      </dgm:prSet>
      <dgm:spPr/>
    </dgm:pt>
    <dgm:pt modelId="{09080960-9C83-4421-B47E-05758683E212}" type="pres">
      <dgm:prSet presAssocID="{CCD323C5-AC4D-4634-8136-B86CD062F8AE}" presName="sibTrans" presStyleCnt="0"/>
      <dgm:spPr/>
    </dgm:pt>
    <dgm:pt modelId="{463C5CB8-3E8E-4661-AB67-39EAAE70552C}" type="pres">
      <dgm:prSet presAssocID="{BCB6387E-D80E-483A-BF1A-AA0E95397C30}" presName="compNode" presStyleCnt="0"/>
      <dgm:spPr/>
    </dgm:pt>
    <dgm:pt modelId="{7F911C1A-52FD-4477-871C-4418A91B4F56}" type="pres">
      <dgm:prSet presAssocID="{BCB6387E-D80E-483A-BF1A-AA0E95397C30}" presName="bgRect" presStyleLbl="bgShp" presStyleIdx="2" presStyleCnt="3"/>
      <dgm:spPr/>
    </dgm:pt>
    <dgm:pt modelId="{FF9AB87D-81C7-4005-B71C-7E485E4A40AA}" type="pres">
      <dgm:prSet presAssocID="{BCB6387E-D80E-483A-BF1A-AA0E95397C30}"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oqueio"/>
        </a:ext>
      </dgm:extLst>
    </dgm:pt>
    <dgm:pt modelId="{551ABBF2-8BB5-4B91-9807-13BE8D801D1B}" type="pres">
      <dgm:prSet presAssocID="{BCB6387E-D80E-483A-BF1A-AA0E95397C30}" presName="spaceRect" presStyleCnt="0"/>
      <dgm:spPr/>
    </dgm:pt>
    <dgm:pt modelId="{7AF88A5B-C4B9-4E7A-BCE9-295194F60C04}" type="pres">
      <dgm:prSet presAssocID="{BCB6387E-D80E-483A-BF1A-AA0E95397C30}" presName="parTx" presStyleLbl="revTx" presStyleIdx="2" presStyleCnt="3">
        <dgm:presLayoutVars>
          <dgm:chMax val="0"/>
          <dgm:chPref val="0"/>
        </dgm:presLayoutVars>
      </dgm:prSet>
      <dgm:spPr/>
    </dgm:pt>
  </dgm:ptLst>
  <dgm:cxnLst>
    <dgm:cxn modelId="{50B15C37-1AC4-47F2-A944-970C43AF05F8}" type="presOf" srcId="{BCB6387E-D80E-483A-BF1A-AA0E95397C30}" destId="{7AF88A5B-C4B9-4E7A-BCE9-295194F60C04}" srcOrd="0" destOrd="0" presId="urn:microsoft.com/office/officeart/2018/2/layout/IconVerticalSolidList"/>
    <dgm:cxn modelId="{648E3A6B-F414-4E39-ADC9-48B104B9C214}" srcId="{294BFA18-867F-43CF-9DC3-A4F3D9807A0E}" destId="{A669B1A6-A899-4804-85AD-2ADF94B9DB59}" srcOrd="1" destOrd="0" parTransId="{DE58FFDD-B975-4031-B28E-EF6317543BCE}" sibTransId="{CCD323C5-AC4D-4634-8136-B86CD062F8AE}"/>
    <dgm:cxn modelId="{EBF7A04D-60B9-48D1-8E45-A32ADEFED95B}" srcId="{294BFA18-867F-43CF-9DC3-A4F3D9807A0E}" destId="{BCB6387E-D80E-483A-BF1A-AA0E95397C30}" srcOrd="2" destOrd="0" parTransId="{C1EC5306-8E6E-4255-B0F4-BE62FC967E54}" sibTransId="{A3DD4A01-456A-4DE9-B8D9-08398C3D6C68}"/>
    <dgm:cxn modelId="{52911958-D07A-4B08-AC11-754CDEEDA8CA}" type="presOf" srcId="{294BFA18-867F-43CF-9DC3-A4F3D9807A0E}" destId="{2A49384C-6642-48A7-9C53-C37BC030B11B}" srcOrd="0" destOrd="0" presId="urn:microsoft.com/office/officeart/2018/2/layout/IconVerticalSolidList"/>
    <dgm:cxn modelId="{3B418FB4-8677-444C-829B-5CB3376BA556}" srcId="{294BFA18-867F-43CF-9DC3-A4F3D9807A0E}" destId="{B2CD2894-E51C-4614-96CC-2C5CCA70B2DA}" srcOrd="0" destOrd="0" parTransId="{D0E653D0-3239-418D-AAB5-6DAA09460DCB}" sibTransId="{92C7E987-573D-4550-9F37-F21F17C72956}"/>
    <dgm:cxn modelId="{853EF2F1-1100-4B57-AE5D-34A269ADC504}" type="presOf" srcId="{B2CD2894-E51C-4614-96CC-2C5CCA70B2DA}" destId="{9A39016F-A8FA-49D2-83F5-4B6342A3376F}" srcOrd="0" destOrd="0" presId="urn:microsoft.com/office/officeart/2018/2/layout/IconVerticalSolidList"/>
    <dgm:cxn modelId="{05B22FF4-DDCC-4AD3-A271-7808414C79E9}" type="presOf" srcId="{A669B1A6-A899-4804-85AD-2ADF94B9DB59}" destId="{7EBD50FB-6E49-4B77-9A9D-F87CC69BDE84}" srcOrd="0" destOrd="0" presId="urn:microsoft.com/office/officeart/2018/2/layout/IconVerticalSolidList"/>
    <dgm:cxn modelId="{298CA383-904B-477C-8719-74AD13392B4A}" type="presParOf" srcId="{2A49384C-6642-48A7-9C53-C37BC030B11B}" destId="{5A2666B6-4817-47F6-AEB9-F80617CA147D}" srcOrd="0" destOrd="0" presId="urn:microsoft.com/office/officeart/2018/2/layout/IconVerticalSolidList"/>
    <dgm:cxn modelId="{C5CDB258-0087-4EC9-9A77-5219A77244DC}" type="presParOf" srcId="{5A2666B6-4817-47F6-AEB9-F80617CA147D}" destId="{34744BDD-FE51-4AC7-8199-76BE69218CD6}" srcOrd="0" destOrd="0" presId="urn:microsoft.com/office/officeart/2018/2/layout/IconVerticalSolidList"/>
    <dgm:cxn modelId="{62D7EE66-0B04-472D-B090-FCB77619DD40}" type="presParOf" srcId="{5A2666B6-4817-47F6-AEB9-F80617CA147D}" destId="{7F89E441-C609-496C-BF5B-76C05433435A}" srcOrd="1" destOrd="0" presId="urn:microsoft.com/office/officeart/2018/2/layout/IconVerticalSolidList"/>
    <dgm:cxn modelId="{40A1BF6B-A011-49BC-ABAD-CACBC9C6AFF4}" type="presParOf" srcId="{5A2666B6-4817-47F6-AEB9-F80617CA147D}" destId="{4CF0E94F-36CF-4C8D-B1E6-59ACEFF9A6E5}" srcOrd="2" destOrd="0" presId="urn:microsoft.com/office/officeart/2018/2/layout/IconVerticalSolidList"/>
    <dgm:cxn modelId="{5B3B95D3-B01B-4D0E-AA3C-F8E45708E7BD}" type="presParOf" srcId="{5A2666B6-4817-47F6-AEB9-F80617CA147D}" destId="{9A39016F-A8FA-49D2-83F5-4B6342A3376F}" srcOrd="3" destOrd="0" presId="urn:microsoft.com/office/officeart/2018/2/layout/IconVerticalSolidList"/>
    <dgm:cxn modelId="{D843ADFD-F587-4420-8054-98617EE12292}" type="presParOf" srcId="{2A49384C-6642-48A7-9C53-C37BC030B11B}" destId="{6B1A362D-8775-455F-840D-5E9CAB479291}" srcOrd="1" destOrd="0" presId="urn:microsoft.com/office/officeart/2018/2/layout/IconVerticalSolidList"/>
    <dgm:cxn modelId="{EAB77634-139C-4214-95B3-0D65E8279B35}" type="presParOf" srcId="{2A49384C-6642-48A7-9C53-C37BC030B11B}" destId="{84EE7F9C-6E00-44A0-8291-222CEEE10C46}" srcOrd="2" destOrd="0" presId="urn:microsoft.com/office/officeart/2018/2/layout/IconVerticalSolidList"/>
    <dgm:cxn modelId="{75CDC2D3-72A3-4D12-A11A-3E19153A6247}" type="presParOf" srcId="{84EE7F9C-6E00-44A0-8291-222CEEE10C46}" destId="{87003DCE-3614-4B51-B4AB-C544A9A2F78C}" srcOrd="0" destOrd="0" presId="urn:microsoft.com/office/officeart/2018/2/layout/IconVerticalSolidList"/>
    <dgm:cxn modelId="{BAE38957-1345-4B20-AB9F-F578501CE15A}" type="presParOf" srcId="{84EE7F9C-6E00-44A0-8291-222CEEE10C46}" destId="{33E7D664-B956-4E48-A084-70E036163697}" srcOrd="1" destOrd="0" presId="urn:microsoft.com/office/officeart/2018/2/layout/IconVerticalSolidList"/>
    <dgm:cxn modelId="{CFBE8942-5AA9-4EF9-A0B1-14198DCA238F}" type="presParOf" srcId="{84EE7F9C-6E00-44A0-8291-222CEEE10C46}" destId="{53563822-ADD0-4FF0-82AE-BE8D2762F839}" srcOrd="2" destOrd="0" presId="urn:microsoft.com/office/officeart/2018/2/layout/IconVerticalSolidList"/>
    <dgm:cxn modelId="{21C1FA8B-3B40-44F2-973B-3BE8D1BF1EEA}" type="presParOf" srcId="{84EE7F9C-6E00-44A0-8291-222CEEE10C46}" destId="{7EBD50FB-6E49-4B77-9A9D-F87CC69BDE84}" srcOrd="3" destOrd="0" presId="urn:microsoft.com/office/officeart/2018/2/layout/IconVerticalSolidList"/>
    <dgm:cxn modelId="{64A30CBF-79F7-4709-84C3-3FB68EE63AE8}" type="presParOf" srcId="{2A49384C-6642-48A7-9C53-C37BC030B11B}" destId="{09080960-9C83-4421-B47E-05758683E212}" srcOrd="3" destOrd="0" presId="urn:microsoft.com/office/officeart/2018/2/layout/IconVerticalSolidList"/>
    <dgm:cxn modelId="{DD1F4E70-238F-44AB-B813-65366061C2E9}" type="presParOf" srcId="{2A49384C-6642-48A7-9C53-C37BC030B11B}" destId="{463C5CB8-3E8E-4661-AB67-39EAAE70552C}" srcOrd="4" destOrd="0" presId="urn:microsoft.com/office/officeart/2018/2/layout/IconVerticalSolidList"/>
    <dgm:cxn modelId="{9DAC028C-D934-415D-AF36-8C332EBC48E8}" type="presParOf" srcId="{463C5CB8-3E8E-4661-AB67-39EAAE70552C}" destId="{7F911C1A-52FD-4477-871C-4418A91B4F56}" srcOrd="0" destOrd="0" presId="urn:microsoft.com/office/officeart/2018/2/layout/IconVerticalSolidList"/>
    <dgm:cxn modelId="{04E497C8-78A2-4066-A39B-F47343855B24}" type="presParOf" srcId="{463C5CB8-3E8E-4661-AB67-39EAAE70552C}" destId="{FF9AB87D-81C7-4005-B71C-7E485E4A40AA}" srcOrd="1" destOrd="0" presId="urn:microsoft.com/office/officeart/2018/2/layout/IconVerticalSolidList"/>
    <dgm:cxn modelId="{BD1C1FEA-51C9-4A99-9594-51EE79D977A5}" type="presParOf" srcId="{463C5CB8-3E8E-4661-AB67-39EAAE70552C}" destId="{551ABBF2-8BB5-4B91-9807-13BE8D801D1B}" srcOrd="2" destOrd="0" presId="urn:microsoft.com/office/officeart/2018/2/layout/IconVerticalSolidList"/>
    <dgm:cxn modelId="{32B3B3EA-7F47-4531-9BAA-148C42BE413C}" type="presParOf" srcId="{463C5CB8-3E8E-4661-AB67-39EAAE70552C}" destId="{7AF88A5B-C4B9-4E7A-BCE9-295194F60C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686187-8CD7-482A-A0B1-4FD926F61BF8}" type="doc">
      <dgm:prSet loTypeId="urn:microsoft.com/office/officeart/2005/8/layout/process4" loCatId="process" qsTypeId="urn:microsoft.com/office/officeart/2005/8/quickstyle/simple2" qsCatId="simple" csTypeId="urn:microsoft.com/office/officeart/2005/8/colors/accent1_2" csCatId="accent1"/>
      <dgm:spPr/>
      <dgm:t>
        <a:bodyPr/>
        <a:lstStyle/>
        <a:p>
          <a:endParaRPr lang="en-US"/>
        </a:p>
      </dgm:t>
    </dgm:pt>
    <dgm:pt modelId="{011DADEE-8C24-4699-BB8D-B94BE4BB994E}">
      <dgm:prSet/>
      <dgm:spPr/>
      <dgm:t>
        <a:bodyPr/>
        <a:lstStyle/>
        <a:p>
          <a:r>
            <a:rPr lang="pt-BR" b="1"/>
            <a:t>Um sistema 100% seguro é muito difícil de atingir</a:t>
          </a:r>
          <a:endParaRPr lang="en-US"/>
        </a:p>
      </dgm:t>
    </dgm:pt>
    <dgm:pt modelId="{73835982-F7F7-4E0D-8C3B-E2BE097DB1A1}" type="parTrans" cxnId="{30BEC21B-0CF6-47AE-993C-B8581DB4AB13}">
      <dgm:prSet/>
      <dgm:spPr/>
      <dgm:t>
        <a:bodyPr/>
        <a:lstStyle/>
        <a:p>
          <a:endParaRPr lang="en-US"/>
        </a:p>
      </dgm:t>
    </dgm:pt>
    <dgm:pt modelId="{D58264D3-6DA6-4DD1-AB6B-FE153A45A2FE}" type="sibTrans" cxnId="{30BEC21B-0CF6-47AE-993C-B8581DB4AB13}">
      <dgm:prSet/>
      <dgm:spPr/>
      <dgm:t>
        <a:bodyPr/>
        <a:lstStyle/>
        <a:p>
          <a:endParaRPr lang="en-US"/>
        </a:p>
      </dgm:t>
    </dgm:pt>
    <dgm:pt modelId="{15436F61-E288-461B-B47B-B4C00B9F22D8}">
      <dgm:prSet/>
      <dgm:spPr/>
      <dgm:t>
        <a:bodyPr/>
        <a:lstStyle/>
        <a:p>
          <a:r>
            <a:rPr lang="pt-BR"/>
            <a:t>Para conseguir uma segurança razoável tem-se tentado atingir os seguintes objetivos: </a:t>
          </a:r>
          <a:endParaRPr lang="en-US"/>
        </a:p>
      </dgm:t>
    </dgm:pt>
    <dgm:pt modelId="{1C805D99-89E5-424F-9B3B-9ED0C787F07D}" type="parTrans" cxnId="{CE7E3279-FDE6-4035-8FD3-0C46F155E444}">
      <dgm:prSet/>
      <dgm:spPr/>
      <dgm:t>
        <a:bodyPr/>
        <a:lstStyle/>
        <a:p>
          <a:endParaRPr lang="en-US"/>
        </a:p>
      </dgm:t>
    </dgm:pt>
    <dgm:pt modelId="{E75A47FC-3964-435E-B977-4D288041B610}" type="sibTrans" cxnId="{CE7E3279-FDE6-4035-8FD3-0C46F155E444}">
      <dgm:prSet/>
      <dgm:spPr/>
      <dgm:t>
        <a:bodyPr/>
        <a:lstStyle/>
        <a:p>
          <a:endParaRPr lang="en-US"/>
        </a:p>
      </dgm:t>
    </dgm:pt>
    <dgm:pt modelId="{90D93771-7FBA-4474-BD72-FB7EFA633F5B}">
      <dgm:prSet custT="1"/>
      <dgm:spPr/>
      <dgm:t>
        <a:bodyPr/>
        <a:lstStyle/>
        <a:p>
          <a:r>
            <a:rPr lang="pt-BR" sz="1800" b="1" dirty="0"/>
            <a:t>Detectar</a:t>
          </a:r>
          <a:r>
            <a:rPr lang="pt-BR" sz="1700" dirty="0"/>
            <a:t> comprometimentos o mais rápido possível </a:t>
          </a:r>
          <a:endParaRPr lang="en-US" sz="1700" dirty="0"/>
        </a:p>
      </dgm:t>
    </dgm:pt>
    <dgm:pt modelId="{C1E63688-734B-443D-9837-7B7DF05AFF94}" type="parTrans" cxnId="{E1E1E2AA-6827-448C-96D8-923879E42186}">
      <dgm:prSet/>
      <dgm:spPr/>
      <dgm:t>
        <a:bodyPr/>
        <a:lstStyle/>
        <a:p>
          <a:endParaRPr lang="en-US"/>
        </a:p>
      </dgm:t>
    </dgm:pt>
    <dgm:pt modelId="{4B91C81C-7F08-41A1-9351-09A61BD3C4B3}" type="sibTrans" cxnId="{E1E1E2AA-6827-448C-96D8-923879E42186}">
      <dgm:prSet/>
      <dgm:spPr/>
      <dgm:t>
        <a:bodyPr/>
        <a:lstStyle/>
        <a:p>
          <a:endParaRPr lang="en-US"/>
        </a:p>
      </dgm:t>
    </dgm:pt>
    <dgm:pt modelId="{76ED5AC8-18CA-4C0E-A645-32228D41B3EF}">
      <dgm:prSet custT="1"/>
      <dgm:spPr/>
      <dgm:t>
        <a:bodyPr/>
        <a:lstStyle/>
        <a:p>
          <a:r>
            <a:rPr lang="pt-BR" sz="1800" b="1" dirty="0"/>
            <a:t>Diminuir</a:t>
          </a:r>
          <a:r>
            <a:rPr lang="pt-BR" sz="1700" dirty="0"/>
            <a:t> o impacto Conter, mitigar e recuperar de ataques o mais rápido possível </a:t>
          </a:r>
          <a:endParaRPr lang="en-US" sz="1700" dirty="0"/>
        </a:p>
      </dgm:t>
    </dgm:pt>
    <dgm:pt modelId="{24A0D983-DB9E-47D2-8CE1-7C2898FC7737}" type="parTrans" cxnId="{F42A6CEA-8A3C-4B74-BB80-28518E70A86B}">
      <dgm:prSet/>
      <dgm:spPr/>
      <dgm:t>
        <a:bodyPr/>
        <a:lstStyle/>
        <a:p>
          <a:endParaRPr lang="en-US"/>
        </a:p>
      </dgm:t>
    </dgm:pt>
    <dgm:pt modelId="{52F7F910-AE1E-4218-AAE5-D6A9C8CFAC35}" type="sibTrans" cxnId="{F42A6CEA-8A3C-4B74-BB80-28518E70A86B}">
      <dgm:prSet/>
      <dgm:spPr/>
      <dgm:t>
        <a:bodyPr/>
        <a:lstStyle/>
        <a:p>
          <a:endParaRPr lang="en-US"/>
        </a:p>
      </dgm:t>
    </dgm:pt>
    <dgm:pt modelId="{50483347-B229-4A00-A9D2-E67F8C2D66E1}">
      <dgm:prSet/>
      <dgm:spPr/>
      <dgm:t>
        <a:bodyPr/>
        <a:lstStyle/>
        <a:p>
          <a:r>
            <a:rPr lang="pt-BR" b="1" dirty="0">
              <a:solidFill>
                <a:schemeClr val="tx1"/>
              </a:solidFill>
            </a:rPr>
            <a:t>Novo paradigma</a:t>
          </a:r>
          <a:r>
            <a:rPr lang="pt-BR" b="1" dirty="0"/>
            <a:t>: </a:t>
          </a:r>
          <a:r>
            <a:rPr lang="pt-BR" dirty="0"/>
            <a:t>Resiliência Continuar funcionando mesmo na presença de falhas ou ataques</a:t>
          </a:r>
          <a:endParaRPr lang="en-US" dirty="0"/>
        </a:p>
      </dgm:t>
    </dgm:pt>
    <dgm:pt modelId="{3A5D6E75-9E63-4904-9A95-40F5DEC4AD2F}" type="parTrans" cxnId="{13226852-B013-4FC4-9D02-9274CC959DBC}">
      <dgm:prSet/>
      <dgm:spPr/>
      <dgm:t>
        <a:bodyPr/>
        <a:lstStyle/>
        <a:p>
          <a:endParaRPr lang="en-US"/>
        </a:p>
      </dgm:t>
    </dgm:pt>
    <dgm:pt modelId="{27E6E0E8-2278-4B0E-92A7-0EB7D0472E3A}" type="sibTrans" cxnId="{13226852-B013-4FC4-9D02-9274CC959DBC}">
      <dgm:prSet/>
      <dgm:spPr/>
      <dgm:t>
        <a:bodyPr/>
        <a:lstStyle/>
        <a:p>
          <a:endParaRPr lang="en-US"/>
        </a:p>
      </dgm:t>
    </dgm:pt>
    <dgm:pt modelId="{2D0DC8BC-44A4-49D5-89CC-9E7B6FF040CD}" type="pres">
      <dgm:prSet presAssocID="{B3686187-8CD7-482A-A0B1-4FD926F61BF8}" presName="Name0" presStyleCnt="0">
        <dgm:presLayoutVars>
          <dgm:dir/>
          <dgm:animLvl val="lvl"/>
          <dgm:resizeHandles val="exact"/>
        </dgm:presLayoutVars>
      </dgm:prSet>
      <dgm:spPr/>
    </dgm:pt>
    <dgm:pt modelId="{8D7EB3A5-CF0C-47BC-BC95-9B0889CF5AF2}" type="pres">
      <dgm:prSet presAssocID="{50483347-B229-4A00-A9D2-E67F8C2D66E1}" presName="boxAndChildren" presStyleCnt="0"/>
      <dgm:spPr/>
    </dgm:pt>
    <dgm:pt modelId="{77087B92-30EB-42E9-A45F-A1AC7D3A9003}" type="pres">
      <dgm:prSet presAssocID="{50483347-B229-4A00-A9D2-E67F8C2D66E1}" presName="parentTextBox" presStyleLbl="node1" presStyleIdx="0" presStyleCnt="3"/>
      <dgm:spPr/>
    </dgm:pt>
    <dgm:pt modelId="{C2178D25-079D-4EAF-B82F-A7CBF6B9EE4C}" type="pres">
      <dgm:prSet presAssocID="{E75A47FC-3964-435E-B977-4D288041B610}" presName="sp" presStyleCnt="0"/>
      <dgm:spPr/>
    </dgm:pt>
    <dgm:pt modelId="{7F4BAA8E-3DA5-497A-A776-25B4CC35B812}" type="pres">
      <dgm:prSet presAssocID="{15436F61-E288-461B-B47B-B4C00B9F22D8}" presName="arrowAndChildren" presStyleCnt="0"/>
      <dgm:spPr/>
    </dgm:pt>
    <dgm:pt modelId="{071DEDBA-E06E-4778-9C0A-4BC07CF13E9B}" type="pres">
      <dgm:prSet presAssocID="{15436F61-E288-461B-B47B-B4C00B9F22D8}" presName="parentTextArrow" presStyleLbl="node1" presStyleIdx="0" presStyleCnt="3"/>
      <dgm:spPr/>
    </dgm:pt>
    <dgm:pt modelId="{6115FE7B-33EA-4DE9-A6AD-F7D3F59101E6}" type="pres">
      <dgm:prSet presAssocID="{15436F61-E288-461B-B47B-B4C00B9F22D8}" presName="arrow" presStyleLbl="node1" presStyleIdx="1" presStyleCnt="3"/>
      <dgm:spPr/>
    </dgm:pt>
    <dgm:pt modelId="{6D0DFB67-59BE-4E8B-AE68-6F28F547A207}" type="pres">
      <dgm:prSet presAssocID="{15436F61-E288-461B-B47B-B4C00B9F22D8}" presName="descendantArrow" presStyleCnt="0"/>
      <dgm:spPr/>
    </dgm:pt>
    <dgm:pt modelId="{2D8C1C91-5B51-45F3-A3EC-8B0BD7F9CA99}" type="pres">
      <dgm:prSet presAssocID="{90D93771-7FBA-4474-BD72-FB7EFA633F5B}" presName="childTextArrow" presStyleLbl="fgAccFollowNode1" presStyleIdx="0" presStyleCnt="2">
        <dgm:presLayoutVars>
          <dgm:bulletEnabled val="1"/>
        </dgm:presLayoutVars>
      </dgm:prSet>
      <dgm:spPr/>
    </dgm:pt>
    <dgm:pt modelId="{8B44CA80-2760-4404-8741-AC2CDB106CE3}" type="pres">
      <dgm:prSet presAssocID="{76ED5AC8-18CA-4C0E-A645-32228D41B3EF}" presName="childTextArrow" presStyleLbl="fgAccFollowNode1" presStyleIdx="1" presStyleCnt="2">
        <dgm:presLayoutVars>
          <dgm:bulletEnabled val="1"/>
        </dgm:presLayoutVars>
      </dgm:prSet>
      <dgm:spPr/>
    </dgm:pt>
    <dgm:pt modelId="{88B956B0-DBD4-4808-9CD0-74248D96E2AF}" type="pres">
      <dgm:prSet presAssocID="{D58264D3-6DA6-4DD1-AB6B-FE153A45A2FE}" presName="sp" presStyleCnt="0"/>
      <dgm:spPr/>
    </dgm:pt>
    <dgm:pt modelId="{80892729-994F-45ED-B542-22A76E37C5A0}" type="pres">
      <dgm:prSet presAssocID="{011DADEE-8C24-4699-BB8D-B94BE4BB994E}" presName="arrowAndChildren" presStyleCnt="0"/>
      <dgm:spPr/>
    </dgm:pt>
    <dgm:pt modelId="{BC1B6DFC-FDDA-4FCD-A95B-C636925D51DF}" type="pres">
      <dgm:prSet presAssocID="{011DADEE-8C24-4699-BB8D-B94BE4BB994E}" presName="parentTextArrow" presStyleLbl="node1" presStyleIdx="2" presStyleCnt="3"/>
      <dgm:spPr/>
    </dgm:pt>
  </dgm:ptLst>
  <dgm:cxnLst>
    <dgm:cxn modelId="{B8437115-29FF-47BD-8201-9D8993FD749B}" type="presOf" srcId="{15436F61-E288-461B-B47B-B4C00B9F22D8}" destId="{6115FE7B-33EA-4DE9-A6AD-F7D3F59101E6}" srcOrd="1" destOrd="0" presId="urn:microsoft.com/office/officeart/2005/8/layout/process4"/>
    <dgm:cxn modelId="{30BEC21B-0CF6-47AE-993C-B8581DB4AB13}" srcId="{B3686187-8CD7-482A-A0B1-4FD926F61BF8}" destId="{011DADEE-8C24-4699-BB8D-B94BE4BB994E}" srcOrd="0" destOrd="0" parTransId="{73835982-F7F7-4E0D-8C3B-E2BE097DB1A1}" sibTransId="{D58264D3-6DA6-4DD1-AB6B-FE153A45A2FE}"/>
    <dgm:cxn modelId="{13226852-B013-4FC4-9D02-9274CC959DBC}" srcId="{B3686187-8CD7-482A-A0B1-4FD926F61BF8}" destId="{50483347-B229-4A00-A9D2-E67F8C2D66E1}" srcOrd="2" destOrd="0" parTransId="{3A5D6E75-9E63-4904-9A95-40F5DEC4AD2F}" sibTransId="{27E6E0E8-2278-4B0E-92A7-0EB7D0472E3A}"/>
    <dgm:cxn modelId="{CE7E3279-FDE6-4035-8FD3-0C46F155E444}" srcId="{B3686187-8CD7-482A-A0B1-4FD926F61BF8}" destId="{15436F61-E288-461B-B47B-B4C00B9F22D8}" srcOrd="1" destOrd="0" parTransId="{1C805D99-89E5-424F-9B3B-9ED0C787F07D}" sibTransId="{E75A47FC-3964-435E-B977-4D288041B610}"/>
    <dgm:cxn modelId="{952B3984-9483-4FD8-AFA8-9646EC488AC9}" type="presOf" srcId="{011DADEE-8C24-4699-BB8D-B94BE4BB994E}" destId="{BC1B6DFC-FDDA-4FCD-A95B-C636925D51DF}" srcOrd="0" destOrd="0" presId="urn:microsoft.com/office/officeart/2005/8/layout/process4"/>
    <dgm:cxn modelId="{F72B80A4-EE74-45A1-8747-915E46863C0F}" type="presOf" srcId="{50483347-B229-4A00-A9D2-E67F8C2D66E1}" destId="{77087B92-30EB-42E9-A45F-A1AC7D3A9003}" srcOrd="0" destOrd="0" presId="urn:microsoft.com/office/officeart/2005/8/layout/process4"/>
    <dgm:cxn modelId="{E1E1E2AA-6827-448C-96D8-923879E42186}" srcId="{15436F61-E288-461B-B47B-B4C00B9F22D8}" destId="{90D93771-7FBA-4474-BD72-FB7EFA633F5B}" srcOrd="0" destOrd="0" parTransId="{C1E63688-734B-443D-9837-7B7DF05AFF94}" sibTransId="{4B91C81C-7F08-41A1-9351-09A61BD3C4B3}"/>
    <dgm:cxn modelId="{49C9A2AD-F6FE-4F35-931D-646EE82F3057}" type="presOf" srcId="{15436F61-E288-461B-B47B-B4C00B9F22D8}" destId="{071DEDBA-E06E-4778-9C0A-4BC07CF13E9B}" srcOrd="0" destOrd="0" presId="urn:microsoft.com/office/officeart/2005/8/layout/process4"/>
    <dgm:cxn modelId="{91CC3CBA-77FD-4AAB-92A3-F106F6FD1390}" type="presOf" srcId="{76ED5AC8-18CA-4C0E-A645-32228D41B3EF}" destId="{8B44CA80-2760-4404-8741-AC2CDB106CE3}" srcOrd="0" destOrd="0" presId="urn:microsoft.com/office/officeart/2005/8/layout/process4"/>
    <dgm:cxn modelId="{5CB8FFCC-F58E-4548-8742-CAC6F068C619}" type="presOf" srcId="{B3686187-8CD7-482A-A0B1-4FD926F61BF8}" destId="{2D0DC8BC-44A4-49D5-89CC-9E7B6FF040CD}" srcOrd="0" destOrd="0" presId="urn:microsoft.com/office/officeart/2005/8/layout/process4"/>
    <dgm:cxn modelId="{F42A6CEA-8A3C-4B74-BB80-28518E70A86B}" srcId="{15436F61-E288-461B-B47B-B4C00B9F22D8}" destId="{76ED5AC8-18CA-4C0E-A645-32228D41B3EF}" srcOrd="1" destOrd="0" parTransId="{24A0D983-DB9E-47D2-8CE1-7C2898FC7737}" sibTransId="{52F7F910-AE1E-4218-AAE5-D6A9C8CFAC35}"/>
    <dgm:cxn modelId="{FFAD5BFE-6FF4-4593-AE75-D893C2202C4F}" type="presOf" srcId="{90D93771-7FBA-4474-BD72-FB7EFA633F5B}" destId="{2D8C1C91-5B51-45F3-A3EC-8B0BD7F9CA99}" srcOrd="0" destOrd="0" presId="urn:microsoft.com/office/officeart/2005/8/layout/process4"/>
    <dgm:cxn modelId="{07DBB48D-B023-47FC-AFB0-5941C934C956}" type="presParOf" srcId="{2D0DC8BC-44A4-49D5-89CC-9E7B6FF040CD}" destId="{8D7EB3A5-CF0C-47BC-BC95-9B0889CF5AF2}" srcOrd="0" destOrd="0" presId="urn:microsoft.com/office/officeart/2005/8/layout/process4"/>
    <dgm:cxn modelId="{1C80BB84-2385-4A89-B2E7-5B5D60A561BE}" type="presParOf" srcId="{8D7EB3A5-CF0C-47BC-BC95-9B0889CF5AF2}" destId="{77087B92-30EB-42E9-A45F-A1AC7D3A9003}" srcOrd="0" destOrd="0" presId="urn:microsoft.com/office/officeart/2005/8/layout/process4"/>
    <dgm:cxn modelId="{8012E082-5783-4575-A3DD-44EEB5B64603}" type="presParOf" srcId="{2D0DC8BC-44A4-49D5-89CC-9E7B6FF040CD}" destId="{C2178D25-079D-4EAF-B82F-A7CBF6B9EE4C}" srcOrd="1" destOrd="0" presId="urn:microsoft.com/office/officeart/2005/8/layout/process4"/>
    <dgm:cxn modelId="{457E2489-A443-4A90-BD48-6D315C92133B}" type="presParOf" srcId="{2D0DC8BC-44A4-49D5-89CC-9E7B6FF040CD}" destId="{7F4BAA8E-3DA5-497A-A776-25B4CC35B812}" srcOrd="2" destOrd="0" presId="urn:microsoft.com/office/officeart/2005/8/layout/process4"/>
    <dgm:cxn modelId="{E4676C38-EFDB-43AD-85E7-41A41B012AC1}" type="presParOf" srcId="{7F4BAA8E-3DA5-497A-A776-25B4CC35B812}" destId="{071DEDBA-E06E-4778-9C0A-4BC07CF13E9B}" srcOrd="0" destOrd="0" presId="urn:microsoft.com/office/officeart/2005/8/layout/process4"/>
    <dgm:cxn modelId="{2FB0E6B4-D0CF-4822-8E78-A7A372D1BEAC}" type="presParOf" srcId="{7F4BAA8E-3DA5-497A-A776-25B4CC35B812}" destId="{6115FE7B-33EA-4DE9-A6AD-F7D3F59101E6}" srcOrd="1" destOrd="0" presId="urn:microsoft.com/office/officeart/2005/8/layout/process4"/>
    <dgm:cxn modelId="{E07B89DF-9EFB-47C7-B84E-DDEFD7715EF3}" type="presParOf" srcId="{7F4BAA8E-3DA5-497A-A776-25B4CC35B812}" destId="{6D0DFB67-59BE-4E8B-AE68-6F28F547A207}" srcOrd="2" destOrd="0" presId="urn:microsoft.com/office/officeart/2005/8/layout/process4"/>
    <dgm:cxn modelId="{9C4BB424-0520-4156-ADA4-5BF6AB6C1ED4}" type="presParOf" srcId="{6D0DFB67-59BE-4E8B-AE68-6F28F547A207}" destId="{2D8C1C91-5B51-45F3-A3EC-8B0BD7F9CA99}" srcOrd="0" destOrd="0" presId="urn:microsoft.com/office/officeart/2005/8/layout/process4"/>
    <dgm:cxn modelId="{1CCA6AD9-BBBA-495C-B365-A394F3552DF4}" type="presParOf" srcId="{6D0DFB67-59BE-4E8B-AE68-6F28F547A207}" destId="{8B44CA80-2760-4404-8741-AC2CDB106CE3}" srcOrd="1" destOrd="0" presId="urn:microsoft.com/office/officeart/2005/8/layout/process4"/>
    <dgm:cxn modelId="{6F426944-C7EC-459F-B913-00D01D44AD7D}" type="presParOf" srcId="{2D0DC8BC-44A4-49D5-89CC-9E7B6FF040CD}" destId="{88B956B0-DBD4-4808-9CD0-74248D96E2AF}" srcOrd="3" destOrd="0" presId="urn:microsoft.com/office/officeart/2005/8/layout/process4"/>
    <dgm:cxn modelId="{7B19745F-DBFF-4C6B-A53C-220BF582F92B}" type="presParOf" srcId="{2D0DC8BC-44A4-49D5-89CC-9E7B6FF040CD}" destId="{80892729-994F-45ED-B542-22A76E37C5A0}" srcOrd="4" destOrd="0" presId="urn:microsoft.com/office/officeart/2005/8/layout/process4"/>
    <dgm:cxn modelId="{5751D3E6-5885-4A98-BC9B-5E7093721DBF}" type="presParOf" srcId="{80892729-994F-45ED-B542-22A76E37C5A0}" destId="{BC1B6DFC-FDDA-4FCD-A95B-C636925D51D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F4C1C3-AFDA-4638-A5AA-BCBC088949A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pt-BR"/>
        </a:p>
      </dgm:t>
    </dgm:pt>
    <dgm:pt modelId="{6E6EEC03-AFF9-464B-B40B-6E257A5FD8AC}">
      <dgm:prSet/>
      <dgm:spPr/>
      <dgm:t>
        <a:bodyPr/>
        <a:lstStyle/>
        <a:p>
          <a:r>
            <a:rPr lang="pt-BR"/>
            <a:t>Implementação de tantas camadas de segurança quanto forem necessárias</a:t>
          </a:r>
        </a:p>
      </dgm:t>
    </dgm:pt>
    <dgm:pt modelId="{48647393-91D8-4CE7-AB92-D4F2EAB4FB14}" type="parTrans" cxnId="{31CC4E7A-FDF4-4E96-BAFE-F415344554B1}">
      <dgm:prSet/>
      <dgm:spPr/>
      <dgm:t>
        <a:bodyPr/>
        <a:lstStyle/>
        <a:p>
          <a:endParaRPr lang="pt-BR"/>
        </a:p>
      </dgm:t>
    </dgm:pt>
    <dgm:pt modelId="{FA71A2FC-66F6-4568-9A47-715FBCD88BA4}" type="sibTrans" cxnId="{31CC4E7A-FDF4-4E96-BAFE-F415344554B1}">
      <dgm:prSet/>
      <dgm:spPr/>
      <dgm:t>
        <a:bodyPr/>
        <a:lstStyle/>
        <a:p>
          <a:endParaRPr lang="pt-BR"/>
        </a:p>
      </dgm:t>
    </dgm:pt>
    <dgm:pt modelId="{365E7A3D-8F77-451E-A3D7-8F4BBFEA62CB}">
      <dgm:prSet/>
      <dgm:spPr/>
      <dgm:t>
        <a:bodyPr/>
        <a:lstStyle/>
        <a:p>
          <a:r>
            <a:rPr lang="pt-BR"/>
            <a:t>O time de TI não deve apenas considerar a força de uma fortaleza em camadas contra crimes cibernéticos, mas também as constantes ameaças internas à rede de TI.</a:t>
          </a:r>
        </a:p>
      </dgm:t>
    </dgm:pt>
    <dgm:pt modelId="{43577C44-57B5-4034-9893-51E8DFB8ECD7}" type="parTrans" cxnId="{89243920-1FF1-48EB-ABC0-E3F2A1AF538C}">
      <dgm:prSet/>
      <dgm:spPr/>
      <dgm:t>
        <a:bodyPr/>
        <a:lstStyle/>
        <a:p>
          <a:endParaRPr lang="pt-BR"/>
        </a:p>
      </dgm:t>
    </dgm:pt>
    <dgm:pt modelId="{9ED3E925-8696-4179-AE09-CCE0108CC02E}" type="sibTrans" cxnId="{89243920-1FF1-48EB-ABC0-E3F2A1AF538C}">
      <dgm:prSet/>
      <dgm:spPr/>
      <dgm:t>
        <a:bodyPr/>
        <a:lstStyle/>
        <a:p>
          <a:endParaRPr lang="pt-BR"/>
        </a:p>
      </dgm:t>
    </dgm:pt>
    <dgm:pt modelId="{F5C7BAB1-E51C-4AA0-B94B-5BFD118F1AB8}" type="pres">
      <dgm:prSet presAssocID="{73F4C1C3-AFDA-4638-A5AA-BCBC088949A4}" presName="vert0" presStyleCnt="0">
        <dgm:presLayoutVars>
          <dgm:dir/>
          <dgm:animOne val="branch"/>
          <dgm:animLvl val="lvl"/>
        </dgm:presLayoutVars>
      </dgm:prSet>
      <dgm:spPr/>
    </dgm:pt>
    <dgm:pt modelId="{8EFCBAAD-ECFA-4FEE-BFEB-44543640797C}" type="pres">
      <dgm:prSet presAssocID="{6E6EEC03-AFF9-464B-B40B-6E257A5FD8AC}" presName="thickLine" presStyleLbl="alignNode1" presStyleIdx="0" presStyleCnt="2"/>
      <dgm:spPr/>
    </dgm:pt>
    <dgm:pt modelId="{9E9920A3-CDBB-403B-9BFA-255AE45254F7}" type="pres">
      <dgm:prSet presAssocID="{6E6EEC03-AFF9-464B-B40B-6E257A5FD8AC}" presName="horz1" presStyleCnt="0"/>
      <dgm:spPr/>
    </dgm:pt>
    <dgm:pt modelId="{339EE572-962D-451E-8900-1E490BCBA2EE}" type="pres">
      <dgm:prSet presAssocID="{6E6EEC03-AFF9-464B-B40B-6E257A5FD8AC}" presName="tx1" presStyleLbl="revTx" presStyleIdx="0" presStyleCnt="2"/>
      <dgm:spPr/>
    </dgm:pt>
    <dgm:pt modelId="{9EEAEF22-0A5B-4022-86B3-9FCCE345EE27}" type="pres">
      <dgm:prSet presAssocID="{6E6EEC03-AFF9-464B-B40B-6E257A5FD8AC}" presName="vert1" presStyleCnt="0"/>
      <dgm:spPr/>
    </dgm:pt>
    <dgm:pt modelId="{67624D0A-1E16-4C00-82FB-A3C24351E557}" type="pres">
      <dgm:prSet presAssocID="{365E7A3D-8F77-451E-A3D7-8F4BBFEA62CB}" presName="thickLine" presStyleLbl="alignNode1" presStyleIdx="1" presStyleCnt="2"/>
      <dgm:spPr/>
    </dgm:pt>
    <dgm:pt modelId="{4107AD9C-161C-4A34-8A23-E9CEFBA942BC}" type="pres">
      <dgm:prSet presAssocID="{365E7A3D-8F77-451E-A3D7-8F4BBFEA62CB}" presName="horz1" presStyleCnt="0"/>
      <dgm:spPr/>
    </dgm:pt>
    <dgm:pt modelId="{BFD0EB71-BA58-4900-98EC-36518D0D4231}" type="pres">
      <dgm:prSet presAssocID="{365E7A3D-8F77-451E-A3D7-8F4BBFEA62CB}" presName="tx1" presStyleLbl="revTx" presStyleIdx="1" presStyleCnt="2"/>
      <dgm:spPr/>
    </dgm:pt>
    <dgm:pt modelId="{4777EC4D-69C4-4E0C-BE7C-9461E2D0DBAC}" type="pres">
      <dgm:prSet presAssocID="{365E7A3D-8F77-451E-A3D7-8F4BBFEA62CB}" presName="vert1" presStyleCnt="0"/>
      <dgm:spPr/>
    </dgm:pt>
  </dgm:ptLst>
  <dgm:cxnLst>
    <dgm:cxn modelId="{C4077901-B35C-4552-9A8A-DAA9D40CBD67}" type="presOf" srcId="{6E6EEC03-AFF9-464B-B40B-6E257A5FD8AC}" destId="{339EE572-962D-451E-8900-1E490BCBA2EE}" srcOrd="0" destOrd="0" presId="urn:microsoft.com/office/officeart/2008/layout/LinedList"/>
    <dgm:cxn modelId="{BD844A03-73CD-412F-B716-A2806E49A9DE}" type="presOf" srcId="{365E7A3D-8F77-451E-A3D7-8F4BBFEA62CB}" destId="{BFD0EB71-BA58-4900-98EC-36518D0D4231}" srcOrd="0" destOrd="0" presId="urn:microsoft.com/office/officeart/2008/layout/LinedList"/>
    <dgm:cxn modelId="{89243920-1FF1-48EB-ABC0-E3F2A1AF538C}" srcId="{73F4C1C3-AFDA-4638-A5AA-BCBC088949A4}" destId="{365E7A3D-8F77-451E-A3D7-8F4BBFEA62CB}" srcOrd="1" destOrd="0" parTransId="{43577C44-57B5-4034-9893-51E8DFB8ECD7}" sibTransId="{9ED3E925-8696-4179-AE09-CCE0108CC02E}"/>
    <dgm:cxn modelId="{31CC4E7A-FDF4-4E96-BAFE-F415344554B1}" srcId="{73F4C1C3-AFDA-4638-A5AA-BCBC088949A4}" destId="{6E6EEC03-AFF9-464B-B40B-6E257A5FD8AC}" srcOrd="0" destOrd="0" parTransId="{48647393-91D8-4CE7-AB92-D4F2EAB4FB14}" sibTransId="{FA71A2FC-66F6-4568-9A47-715FBCD88BA4}"/>
    <dgm:cxn modelId="{D70AD3B3-79C2-411D-8B1B-B35A86B2E83D}" type="presOf" srcId="{73F4C1C3-AFDA-4638-A5AA-BCBC088949A4}" destId="{F5C7BAB1-E51C-4AA0-B94B-5BFD118F1AB8}" srcOrd="0" destOrd="0" presId="urn:microsoft.com/office/officeart/2008/layout/LinedList"/>
    <dgm:cxn modelId="{31EE6A2E-A541-4397-9F12-5AC95E228575}" type="presParOf" srcId="{F5C7BAB1-E51C-4AA0-B94B-5BFD118F1AB8}" destId="{8EFCBAAD-ECFA-4FEE-BFEB-44543640797C}" srcOrd="0" destOrd="0" presId="urn:microsoft.com/office/officeart/2008/layout/LinedList"/>
    <dgm:cxn modelId="{EB203913-FC3E-4995-8DFC-7D14D17EAD0D}" type="presParOf" srcId="{F5C7BAB1-E51C-4AA0-B94B-5BFD118F1AB8}" destId="{9E9920A3-CDBB-403B-9BFA-255AE45254F7}" srcOrd="1" destOrd="0" presId="urn:microsoft.com/office/officeart/2008/layout/LinedList"/>
    <dgm:cxn modelId="{10C21A45-812C-4D5D-8A60-C7CFAC78F2D1}" type="presParOf" srcId="{9E9920A3-CDBB-403B-9BFA-255AE45254F7}" destId="{339EE572-962D-451E-8900-1E490BCBA2EE}" srcOrd="0" destOrd="0" presId="urn:microsoft.com/office/officeart/2008/layout/LinedList"/>
    <dgm:cxn modelId="{737E1398-2CCB-40C0-B50C-BBBB2A007897}" type="presParOf" srcId="{9E9920A3-CDBB-403B-9BFA-255AE45254F7}" destId="{9EEAEF22-0A5B-4022-86B3-9FCCE345EE27}" srcOrd="1" destOrd="0" presId="urn:microsoft.com/office/officeart/2008/layout/LinedList"/>
    <dgm:cxn modelId="{BC69EDA5-9581-4B3E-9171-482D5C17B154}" type="presParOf" srcId="{F5C7BAB1-E51C-4AA0-B94B-5BFD118F1AB8}" destId="{67624D0A-1E16-4C00-82FB-A3C24351E557}" srcOrd="2" destOrd="0" presId="urn:microsoft.com/office/officeart/2008/layout/LinedList"/>
    <dgm:cxn modelId="{E6E376D8-A72B-4EA3-95EE-01D0B05635C3}" type="presParOf" srcId="{F5C7BAB1-E51C-4AA0-B94B-5BFD118F1AB8}" destId="{4107AD9C-161C-4A34-8A23-E9CEFBA942BC}" srcOrd="3" destOrd="0" presId="urn:microsoft.com/office/officeart/2008/layout/LinedList"/>
    <dgm:cxn modelId="{6E32367E-5FF0-4B5F-A7E9-6B6DFFDB0EF6}" type="presParOf" srcId="{4107AD9C-161C-4A34-8A23-E9CEFBA942BC}" destId="{BFD0EB71-BA58-4900-98EC-36518D0D4231}" srcOrd="0" destOrd="0" presId="urn:microsoft.com/office/officeart/2008/layout/LinedList"/>
    <dgm:cxn modelId="{9B2238B3-1FAE-46D8-9B10-78244A4B748F}" type="presParOf" srcId="{4107AD9C-161C-4A34-8A23-E9CEFBA942BC}" destId="{4777EC4D-69C4-4E0C-BE7C-9461E2D0DB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D16139-15D8-4C88-819B-62DA1F7C4194}"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pt-BR"/>
        </a:p>
      </dgm:t>
    </dgm:pt>
    <dgm:pt modelId="{4D8F8BAE-E195-45A4-8EBC-F8F7B9314E12}">
      <dgm:prSet/>
      <dgm:spPr/>
      <dgm:t>
        <a:bodyPr/>
        <a:lstStyle/>
        <a:p>
          <a:r>
            <a:rPr lang="pt-BR"/>
            <a:t>Realidade virtual.</a:t>
          </a:r>
        </a:p>
      </dgm:t>
    </dgm:pt>
    <dgm:pt modelId="{84185025-68AA-46AC-B84F-870C3A247EFA}" type="parTrans" cxnId="{BF38A962-768A-46C9-9AE0-E3DCCA4A6A6B}">
      <dgm:prSet/>
      <dgm:spPr/>
      <dgm:t>
        <a:bodyPr/>
        <a:lstStyle/>
        <a:p>
          <a:endParaRPr lang="pt-BR"/>
        </a:p>
      </dgm:t>
    </dgm:pt>
    <dgm:pt modelId="{E8A2C2B1-3727-4F6F-BFDD-C4894772C02C}" type="sibTrans" cxnId="{BF38A962-768A-46C9-9AE0-E3DCCA4A6A6B}">
      <dgm:prSet/>
      <dgm:spPr/>
      <dgm:t>
        <a:bodyPr/>
        <a:lstStyle/>
        <a:p>
          <a:endParaRPr lang="pt-BR"/>
        </a:p>
      </dgm:t>
    </dgm:pt>
    <dgm:pt modelId="{1FF8D72A-64DB-4618-852C-6B49A45BEBAC}">
      <dgm:prSet/>
      <dgm:spPr/>
      <dgm:t>
        <a:bodyPr/>
        <a:lstStyle/>
        <a:p>
          <a:r>
            <a:rPr lang="pt-BR"/>
            <a:t>Sensorização. </a:t>
          </a:r>
        </a:p>
      </dgm:t>
    </dgm:pt>
    <dgm:pt modelId="{DE276306-3358-45D6-9FB2-5FCE33BFF0C8}" type="parTrans" cxnId="{EEAA6174-CE1E-4993-AD1F-B2565FA5A50A}">
      <dgm:prSet/>
      <dgm:spPr/>
      <dgm:t>
        <a:bodyPr/>
        <a:lstStyle/>
        <a:p>
          <a:endParaRPr lang="pt-BR"/>
        </a:p>
      </dgm:t>
    </dgm:pt>
    <dgm:pt modelId="{40037A35-B3A4-487B-B4B9-B6779F3242F4}" type="sibTrans" cxnId="{EEAA6174-CE1E-4993-AD1F-B2565FA5A50A}">
      <dgm:prSet/>
      <dgm:spPr/>
      <dgm:t>
        <a:bodyPr/>
        <a:lstStyle/>
        <a:p>
          <a:endParaRPr lang="pt-BR"/>
        </a:p>
      </dgm:t>
    </dgm:pt>
    <dgm:pt modelId="{4421725A-4AA2-4340-93F7-D0AD793CC87B}">
      <dgm:prSet/>
      <dgm:spPr/>
      <dgm:t>
        <a:bodyPr/>
        <a:lstStyle/>
        <a:p>
          <a:r>
            <a:rPr lang="pt-BR"/>
            <a:t>Big data e inteligência artificial.</a:t>
          </a:r>
        </a:p>
      </dgm:t>
    </dgm:pt>
    <dgm:pt modelId="{49DCA8B7-7F51-4DDE-A508-855E4DDE085E}" type="parTrans" cxnId="{08ED89F4-B4A5-4F0A-94B9-D0BCB4B9FA10}">
      <dgm:prSet/>
      <dgm:spPr/>
      <dgm:t>
        <a:bodyPr/>
        <a:lstStyle/>
        <a:p>
          <a:endParaRPr lang="pt-BR"/>
        </a:p>
      </dgm:t>
    </dgm:pt>
    <dgm:pt modelId="{3F88B5FC-8605-4D8B-AE79-BDBD9B832594}" type="sibTrans" cxnId="{08ED89F4-B4A5-4F0A-94B9-D0BCB4B9FA10}">
      <dgm:prSet/>
      <dgm:spPr/>
      <dgm:t>
        <a:bodyPr/>
        <a:lstStyle/>
        <a:p>
          <a:endParaRPr lang="pt-BR"/>
        </a:p>
      </dgm:t>
    </dgm:pt>
    <dgm:pt modelId="{BCC0D51B-2008-48C2-B2A1-2C5DAED2A96B}">
      <dgm:prSet/>
      <dgm:spPr/>
      <dgm:t>
        <a:bodyPr/>
        <a:lstStyle/>
        <a:p>
          <a:r>
            <a:rPr lang="pt-BR"/>
            <a:t>Veículos não tripulados.</a:t>
          </a:r>
        </a:p>
      </dgm:t>
    </dgm:pt>
    <dgm:pt modelId="{7571C8E7-E61F-4A74-9FAF-1422EC5C69C2}" type="parTrans" cxnId="{7BC84DBE-1C28-47BB-BA7F-D4A96422786B}">
      <dgm:prSet/>
      <dgm:spPr/>
      <dgm:t>
        <a:bodyPr/>
        <a:lstStyle/>
        <a:p>
          <a:endParaRPr lang="pt-BR"/>
        </a:p>
      </dgm:t>
    </dgm:pt>
    <dgm:pt modelId="{A0A12D5B-6EC3-43EB-973F-2FF21857AD20}" type="sibTrans" cxnId="{7BC84DBE-1C28-47BB-BA7F-D4A96422786B}">
      <dgm:prSet/>
      <dgm:spPr/>
      <dgm:t>
        <a:bodyPr/>
        <a:lstStyle/>
        <a:p>
          <a:endParaRPr lang="pt-BR"/>
        </a:p>
      </dgm:t>
    </dgm:pt>
    <dgm:pt modelId="{5D30FF51-953F-45F1-9D2B-BD958530D954}">
      <dgm:prSet/>
      <dgm:spPr/>
      <dgm:t>
        <a:bodyPr/>
        <a:lstStyle/>
        <a:p>
          <a:r>
            <a:rPr lang="pt-BR"/>
            <a:t>Exoesqueletos.</a:t>
          </a:r>
        </a:p>
      </dgm:t>
    </dgm:pt>
    <dgm:pt modelId="{64CE709A-FF38-4614-95A6-1B85B63F607C}" type="parTrans" cxnId="{9DF049FE-51E5-43E6-B5A7-C5F5B7D4D9B2}">
      <dgm:prSet/>
      <dgm:spPr/>
      <dgm:t>
        <a:bodyPr/>
        <a:lstStyle/>
        <a:p>
          <a:endParaRPr lang="pt-BR"/>
        </a:p>
      </dgm:t>
    </dgm:pt>
    <dgm:pt modelId="{2FAD1058-BD80-4AF1-B44C-C8027C70EC3F}" type="sibTrans" cxnId="{9DF049FE-51E5-43E6-B5A7-C5F5B7D4D9B2}">
      <dgm:prSet/>
      <dgm:spPr/>
      <dgm:t>
        <a:bodyPr/>
        <a:lstStyle/>
        <a:p>
          <a:endParaRPr lang="pt-BR"/>
        </a:p>
      </dgm:t>
    </dgm:pt>
    <dgm:pt modelId="{AFB21C77-71CB-4108-B7E8-8A342D246C2C}" type="pres">
      <dgm:prSet presAssocID="{1ED16139-15D8-4C88-819B-62DA1F7C4194}" presName="compositeShape" presStyleCnt="0">
        <dgm:presLayoutVars>
          <dgm:chMax val="7"/>
          <dgm:dir/>
          <dgm:resizeHandles val="exact"/>
        </dgm:presLayoutVars>
      </dgm:prSet>
      <dgm:spPr/>
    </dgm:pt>
    <dgm:pt modelId="{BD1C74E6-0BC0-4FF2-A257-AFD7610CA519}" type="pres">
      <dgm:prSet presAssocID="{4D8F8BAE-E195-45A4-8EBC-F8F7B9314E12}" presName="circ1" presStyleLbl="vennNode1" presStyleIdx="0" presStyleCnt="5"/>
      <dgm:spPr/>
    </dgm:pt>
    <dgm:pt modelId="{7581FAF3-F306-4633-85E2-32C7347C8052}" type="pres">
      <dgm:prSet presAssocID="{4D8F8BAE-E195-45A4-8EBC-F8F7B9314E12}" presName="circ1Tx" presStyleLbl="revTx" presStyleIdx="0" presStyleCnt="0">
        <dgm:presLayoutVars>
          <dgm:chMax val="0"/>
          <dgm:chPref val="0"/>
          <dgm:bulletEnabled val="1"/>
        </dgm:presLayoutVars>
      </dgm:prSet>
      <dgm:spPr/>
    </dgm:pt>
    <dgm:pt modelId="{CA1848D7-731F-4318-85E8-75F752C02F66}" type="pres">
      <dgm:prSet presAssocID="{1FF8D72A-64DB-4618-852C-6B49A45BEBAC}" presName="circ2" presStyleLbl="vennNode1" presStyleIdx="1" presStyleCnt="5"/>
      <dgm:spPr/>
    </dgm:pt>
    <dgm:pt modelId="{76D2484C-7A50-4774-912B-B02C7F63CBA7}" type="pres">
      <dgm:prSet presAssocID="{1FF8D72A-64DB-4618-852C-6B49A45BEBAC}" presName="circ2Tx" presStyleLbl="revTx" presStyleIdx="0" presStyleCnt="0">
        <dgm:presLayoutVars>
          <dgm:chMax val="0"/>
          <dgm:chPref val="0"/>
          <dgm:bulletEnabled val="1"/>
        </dgm:presLayoutVars>
      </dgm:prSet>
      <dgm:spPr/>
    </dgm:pt>
    <dgm:pt modelId="{B3622A12-77A1-4C43-A048-526D246E13B3}" type="pres">
      <dgm:prSet presAssocID="{4421725A-4AA2-4340-93F7-D0AD793CC87B}" presName="circ3" presStyleLbl="vennNode1" presStyleIdx="2" presStyleCnt="5"/>
      <dgm:spPr/>
    </dgm:pt>
    <dgm:pt modelId="{E9CECD94-F0BE-4984-BD61-98100E11B2AB}" type="pres">
      <dgm:prSet presAssocID="{4421725A-4AA2-4340-93F7-D0AD793CC87B}" presName="circ3Tx" presStyleLbl="revTx" presStyleIdx="0" presStyleCnt="0">
        <dgm:presLayoutVars>
          <dgm:chMax val="0"/>
          <dgm:chPref val="0"/>
          <dgm:bulletEnabled val="1"/>
        </dgm:presLayoutVars>
      </dgm:prSet>
      <dgm:spPr/>
    </dgm:pt>
    <dgm:pt modelId="{324F2FBF-E3BA-4749-9BAA-451E92B9BFED}" type="pres">
      <dgm:prSet presAssocID="{BCC0D51B-2008-48C2-B2A1-2C5DAED2A96B}" presName="circ4" presStyleLbl="vennNode1" presStyleIdx="3" presStyleCnt="5"/>
      <dgm:spPr/>
    </dgm:pt>
    <dgm:pt modelId="{36FB48F9-5970-4527-8241-E7E1A4234282}" type="pres">
      <dgm:prSet presAssocID="{BCC0D51B-2008-48C2-B2A1-2C5DAED2A96B}" presName="circ4Tx" presStyleLbl="revTx" presStyleIdx="0" presStyleCnt="0">
        <dgm:presLayoutVars>
          <dgm:chMax val="0"/>
          <dgm:chPref val="0"/>
          <dgm:bulletEnabled val="1"/>
        </dgm:presLayoutVars>
      </dgm:prSet>
      <dgm:spPr/>
    </dgm:pt>
    <dgm:pt modelId="{F46B521C-599B-4142-9DA1-588E7C8F5DB2}" type="pres">
      <dgm:prSet presAssocID="{5D30FF51-953F-45F1-9D2B-BD958530D954}" presName="circ5" presStyleLbl="vennNode1" presStyleIdx="4" presStyleCnt="5"/>
      <dgm:spPr/>
    </dgm:pt>
    <dgm:pt modelId="{2666301B-B2E4-4CED-8560-005BC7845A14}" type="pres">
      <dgm:prSet presAssocID="{5D30FF51-953F-45F1-9D2B-BD958530D954}" presName="circ5Tx" presStyleLbl="revTx" presStyleIdx="0" presStyleCnt="0">
        <dgm:presLayoutVars>
          <dgm:chMax val="0"/>
          <dgm:chPref val="0"/>
          <dgm:bulletEnabled val="1"/>
        </dgm:presLayoutVars>
      </dgm:prSet>
      <dgm:spPr/>
    </dgm:pt>
  </dgm:ptLst>
  <dgm:cxnLst>
    <dgm:cxn modelId="{1419B800-7C47-48F4-BA6D-B71920B20AD0}" type="presOf" srcId="{1ED16139-15D8-4C88-819B-62DA1F7C4194}" destId="{AFB21C77-71CB-4108-B7E8-8A342D246C2C}" srcOrd="0" destOrd="0" presId="urn:microsoft.com/office/officeart/2005/8/layout/venn1"/>
    <dgm:cxn modelId="{764A4003-70A6-4206-BA51-43CAE1630836}" type="presOf" srcId="{4D8F8BAE-E195-45A4-8EBC-F8F7B9314E12}" destId="{7581FAF3-F306-4633-85E2-32C7347C8052}" srcOrd="0" destOrd="0" presId="urn:microsoft.com/office/officeart/2005/8/layout/venn1"/>
    <dgm:cxn modelId="{F16E7E24-7A88-43CF-A6E9-51A62AEC49FF}" type="presOf" srcId="{BCC0D51B-2008-48C2-B2A1-2C5DAED2A96B}" destId="{36FB48F9-5970-4527-8241-E7E1A4234282}" srcOrd="0" destOrd="0" presId="urn:microsoft.com/office/officeart/2005/8/layout/venn1"/>
    <dgm:cxn modelId="{BF38A962-768A-46C9-9AE0-E3DCCA4A6A6B}" srcId="{1ED16139-15D8-4C88-819B-62DA1F7C4194}" destId="{4D8F8BAE-E195-45A4-8EBC-F8F7B9314E12}" srcOrd="0" destOrd="0" parTransId="{84185025-68AA-46AC-B84F-870C3A247EFA}" sibTransId="{E8A2C2B1-3727-4F6F-BFDD-C4894772C02C}"/>
    <dgm:cxn modelId="{EEAA6174-CE1E-4993-AD1F-B2565FA5A50A}" srcId="{1ED16139-15D8-4C88-819B-62DA1F7C4194}" destId="{1FF8D72A-64DB-4618-852C-6B49A45BEBAC}" srcOrd="1" destOrd="0" parTransId="{DE276306-3358-45D6-9FB2-5FCE33BFF0C8}" sibTransId="{40037A35-B3A4-487B-B4B9-B6779F3242F4}"/>
    <dgm:cxn modelId="{FAA1EF55-D787-49AA-AE31-2E0F9BB8B6DA}" type="presOf" srcId="{1FF8D72A-64DB-4618-852C-6B49A45BEBAC}" destId="{76D2484C-7A50-4774-912B-B02C7F63CBA7}" srcOrd="0" destOrd="0" presId="urn:microsoft.com/office/officeart/2005/8/layout/venn1"/>
    <dgm:cxn modelId="{40B21AB1-B6BD-4DA1-8AED-5C1014E48C20}" type="presOf" srcId="{5D30FF51-953F-45F1-9D2B-BD958530D954}" destId="{2666301B-B2E4-4CED-8560-005BC7845A14}" srcOrd="0" destOrd="0" presId="urn:microsoft.com/office/officeart/2005/8/layout/venn1"/>
    <dgm:cxn modelId="{7BC84DBE-1C28-47BB-BA7F-D4A96422786B}" srcId="{1ED16139-15D8-4C88-819B-62DA1F7C4194}" destId="{BCC0D51B-2008-48C2-B2A1-2C5DAED2A96B}" srcOrd="3" destOrd="0" parTransId="{7571C8E7-E61F-4A74-9FAF-1422EC5C69C2}" sibTransId="{A0A12D5B-6EC3-43EB-973F-2FF21857AD20}"/>
    <dgm:cxn modelId="{195719E0-6CF6-4F50-994F-1C57AC10C09F}" type="presOf" srcId="{4421725A-4AA2-4340-93F7-D0AD793CC87B}" destId="{E9CECD94-F0BE-4984-BD61-98100E11B2AB}" srcOrd="0" destOrd="0" presId="urn:microsoft.com/office/officeart/2005/8/layout/venn1"/>
    <dgm:cxn modelId="{08ED89F4-B4A5-4F0A-94B9-D0BCB4B9FA10}" srcId="{1ED16139-15D8-4C88-819B-62DA1F7C4194}" destId="{4421725A-4AA2-4340-93F7-D0AD793CC87B}" srcOrd="2" destOrd="0" parTransId="{49DCA8B7-7F51-4DDE-A508-855E4DDE085E}" sibTransId="{3F88B5FC-8605-4D8B-AE79-BDBD9B832594}"/>
    <dgm:cxn modelId="{9DF049FE-51E5-43E6-B5A7-C5F5B7D4D9B2}" srcId="{1ED16139-15D8-4C88-819B-62DA1F7C4194}" destId="{5D30FF51-953F-45F1-9D2B-BD958530D954}" srcOrd="4" destOrd="0" parTransId="{64CE709A-FF38-4614-95A6-1B85B63F607C}" sibTransId="{2FAD1058-BD80-4AF1-B44C-C8027C70EC3F}"/>
    <dgm:cxn modelId="{1CC91E31-AFF7-484E-AA9D-E835C5E43D4D}" type="presParOf" srcId="{AFB21C77-71CB-4108-B7E8-8A342D246C2C}" destId="{BD1C74E6-0BC0-4FF2-A257-AFD7610CA519}" srcOrd="0" destOrd="0" presId="urn:microsoft.com/office/officeart/2005/8/layout/venn1"/>
    <dgm:cxn modelId="{D5B8522F-0165-42AD-83FC-45176122DEF7}" type="presParOf" srcId="{AFB21C77-71CB-4108-B7E8-8A342D246C2C}" destId="{7581FAF3-F306-4633-85E2-32C7347C8052}" srcOrd="1" destOrd="0" presId="urn:microsoft.com/office/officeart/2005/8/layout/venn1"/>
    <dgm:cxn modelId="{D2D1AF43-DD2D-48AF-A4D8-6B3528BABCD0}" type="presParOf" srcId="{AFB21C77-71CB-4108-B7E8-8A342D246C2C}" destId="{CA1848D7-731F-4318-85E8-75F752C02F66}" srcOrd="2" destOrd="0" presId="urn:microsoft.com/office/officeart/2005/8/layout/venn1"/>
    <dgm:cxn modelId="{990ECB06-1F0A-4F4C-866E-A08C854889AE}" type="presParOf" srcId="{AFB21C77-71CB-4108-B7E8-8A342D246C2C}" destId="{76D2484C-7A50-4774-912B-B02C7F63CBA7}" srcOrd="3" destOrd="0" presId="urn:microsoft.com/office/officeart/2005/8/layout/venn1"/>
    <dgm:cxn modelId="{6524C33B-F711-4CB7-8E0C-D2101D3E2179}" type="presParOf" srcId="{AFB21C77-71CB-4108-B7E8-8A342D246C2C}" destId="{B3622A12-77A1-4C43-A048-526D246E13B3}" srcOrd="4" destOrd="0" presId="urn:microsoft.com/office/officeart/2005/8/layout/venn1"/>
    <dgm:cxn modelId="{F0ECD4C9-D0F7-43C8-B193-E3C6F36E5D04}" type="presParOf" srcId="{AFB21C77-71CB-4108-B7E8-8A342D246C2C}" destId="{E9CECD94-F0BE-4984-BD61-98100E11B2AB}" srcOrd="5" destOrd="0" presId="urn:microsoft.com/office/officeart/2005/8/layout/venn1"/>
    <dgm:cxn modelId="{C1A37DEC-2B78-423E-832E-E151266CBF47}" type="presParOf" srcId="{AFB21C77-71CB-4108-B7E8-8A342D246C2C}" destId="{324F2FBF-E3BA-4749-9BAA-451E92B9BFED}" srcOrd="6" destOrd="0" presId="urn:microsoft.com/office/officeart/2005/8/layout/venn1"/>
    <dgm:cxn modelId="{DAB716A5-B336-4BC5-9935-917F0CE35867}" type="presParOf" srcId="{AFB21C77-71CB-4108-B7E8-8A342D246C2C}" destId="{36FB48F9-5970-4527-8241-E7E1A4234282}" srcOrd="7" destOrd="0" presId="urn:microsoft.com/office/officeart/2005/8/layout/venn1"/>
    <dgm:cxn modelId="{1EE5F6E3-6617-4A8B-9EAC-66CA5306406B}" type="presParOf" srcId="{AFB21C77-71CB-4108-B7E8-8A342D246C2C}" destId="{F46B521C-599B-4142-9DA1-588E7C8F5DB2}" srcOrd="8" destOrd="0" presId="urn:microsoft.com/office/officeart/2005/8/layout/venn1"/>
    <dgm:cxn modelId="{D8756DCF-6430-421B-B53E-12882CF84640}" type="presParOf" srcId="{AFB21C77-71CB-4108-B7E8-8A342D246C2C}" destId="{2666301B-B2E4-4CED-8560-005BC7845A14}"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AA3D08-AD49-42E9-A5ED-26367770BDF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pt-BR"/>
        </a:p>
      </dgm:t>
    </dgm:pt>
    <dgm:pt modelId="{877C67B4-A221-43CE-9BD9-1B34816ADFBE}">
      <dgm:prSet/>
      <dgm:spPr/>
      <dgm:t>
        <a:bodyPr/>
        <a:lstStyle/>
        <a:p>
          <a:r>
            <a:rPr lang="pt-BR" dirty="0"/>
            <a:t>Como citamos, lá nos anos 60</a:t>
          </a:r>
        </a:p>
      </dgm:t>
    </dgm:pt>
    <dgm:pt modelId="{264CBBA3-4E95-466D-91C5-2E67B85CD806}" type="parTrans" cxnId="{E03C69EF-D77C-4346-8A00-955AAF9281E8}">
      <dgm:prSet/>
      <dgm:spPr/>
      <dgm:t>
        <a:bodyPr/>
        <a:lstStyle/>
        <a:p>
          <a:endParaRPr lang="pt-BR"/>
        </a:p>
      </dgm:t>
    </dgm:pt>
    <dgm:pt modelId="{99C4B109-33C0-40C4-8038-C5EB365B3FCE}" type="sibTrans" cxnId="{E03C69EF-D77C-4346-8A00-955AAF9281E8}">
      <dgm:prSet/>
      <dgm:spPr/>
      <dgm:t>
        <a:bodyPr/>
        <a:lstStyle/>
        <a:p>
          <a:endParaRPr lang="pt-BR"/>
        </a:p>
      </dgm:t>
    </dgm:pt>
    <dgm:pt modelId="{3BC71B45-980A-4703-8E62-2274C1F04939}">
      <dgm:prSet/>
      <dgm:spPr/>
      <dgm:t>
        <a:bodyPr/>
        <a:lstStyle/>
        <a:p>
          <a:r>
            <a:rPr lang="pt-BR" dirty="0"/>
            <a:t>No fim das contas, as tecnologias evoluem, os métodos de armazenamento de dados mudam, mas a importância do fator humano sempre continuará a mesma:</a:t>
          </a:r>
        </a:p>
      </dgm:t>
    </dgm:pt>
    <dgm:pt modelId="{A7E27E5E-0A2F-44E4-87A5-87DDFEE7A2A3}" type="parTrans" cxnId="{97753C71-BDDE-4CA5-B1D8-73BC287C6343}">
      <dgm:prSet/>
      <dgm:spPr/>
      <dgm:t>
        <a:bodyPr/>
        <a:lstStyle/>
        <a:p>
          <a:endParaRPr lang="pt-BR"/>
        </a:p>
      </dgm:t>
    </dgm:pt>
    <dgm:pt modelId="{900D36D9-88A3-4C74-8D4D-A3FFB8B8B74C}" type="sibTrans" cxnId="{97753C71-BDDE-4CA5-B1D8-73BC287C6343}">
      <dgm:prSet/>
      <dgm:spPr/>
      <dgm:t>
        <a:bodyPr/>
        <a:lstStyle/>
        <a:p>
          <a:endParaRPr lang="pt-BR"/>
        </a:p>
      </dgm:t>
    </dgm:pt>
    <dgm:pt modelId="{414C3A1F-600A-437E-87B8-CA1F2F6CA4B5}">
      <dgm:prSet/>
      <dgm:spPr/>
      <dgm:t>
        <a:bodyPr/>
        <a:lstStyle/>
        <a:p>
          <a:r>
            <a:rPr lang="pt-BR"/>
            <a:t>É fundamental que a pessoa por trás das informações entenda os riscos e saiba se proteger contra eles.</a:t>
          </a:r>
        </a:p>
      </dgm:t>
    </dgm:pt>
    <dgm:pt modelId="{716D00F3-6AC6-44EE-8AFB-5AB2DA45ED2D}" type="parTrans" cxnId="{35FBB3F5-9DDF-46CB-AC27-65AE16030A8C}">
      <dgm:prSet/>
      <dgm:spPr/>
      <dgm:t>
        <a:bodyPr/>
        <a:lstStyle/>
        <a:p>
          <a:endParaRPr lang="pt-BR"/>
        </a:p>
      </dgm:t>
    </dgm:pt>
    <dgm:pt modelId="{45E58110-4C5B-43CB-99B7-7400C7AE9383}" type="sibTrans" cxnId="{35FBB3F5-9DDF-46CB-AC27-65AE16030A8C}">
      <dgm:prSet/>
      <dgm:spPr/>
      <dgm:t>
        <a:bodyPr/>
        <a:lstStyle/>
        <a:p>
          <a:endParaRPr lang="pt-BR"/>
        </a:p>
      </dgm:t>
    </dgm:pt>
    <dgm:pt modelId="{A6A69D0B-10F5-49A7-8710-30758F2C34B6}">
      <dgm:prSet/>
      <dgm:spPr/>
      <dgm:t>
        <a:bodyPr/>
        <a:lstStyle/>
        <a:p>
          <a:r>
            <a:rPr lang="pt-BR" dirty="0"/>
            <a:t>A NASA já possuía um grande acervo de pôsteres explicando aos seus colaboradores sobre atitudes “</a:t>
          </a:r>
          <a:r>
            <a:rPr lang="pt-BR" dirty="0">
              <a:solidFill>
                <a:srgbClr val="FF0000"/>
              </a:solidFill>
            </a:rPr>
            <a:t>bobas</a:t>
          </a:r>
          <a:r>
            <a:rPr lang="pt-BR" dirty="0"/>
            <a:t>” do cotidiano que poderiam revelar mais detalhes sobre um projeto do que era seguro.</a:t>
          </a:r>
        </a:p>
      </dgm:t>
    </dgm:pt>
    <dgm:pt modelId="{1EA06D59-81E7-40C9-93E4-5FE81E6BD69F}" type="parTrans" cxnId="{FEF0846A-D815-4EEC-8D76-723EC41B571B}">
      <dgm:prSet/>
      <dgm:spPr/>
      <dgm:t>
        <a:bodyPr/>
        <a:lstStyle/>
        <a:p>
          <a:endParaRPr lang="pt-BR"/>
        </a:p>
      </dgm:t>
    </dgm:pt>
    <dgm:pt modelId="{2AED3146-5796-4420-8226-67F4B91CD20B}" type="sibTrans" cxnId="{FEF0846A-D815-4EEC-8D76-723EC41B571B}">
      <dgm:prSet/>
      <dgm:spPr/>
      <dgm:t>
        <a:bodyPr/>
        <a:lstStyle/>
        <a:p>
          <a:endParaRPr lang="pt-BR"/>
        </a:p>
      </dgm:t>
    </dgm:pt>
    <dgm:pt modelId="{DB970DF4-16BD-4132-9DE7-0246BEF83A40}" type="pres">
      <dgm:prSet presAssocID="{69AA3D08-AD49-42E9-A5ED-26367770BDF6}" presName="Name0" presStyleCnt="0">
        <dgm:presLayoutVars>
          <dgm:dir/>
          <dgm:animLvl val="lvl"/>
          <dgm:resizeHandles val="exact"/>
        </dgm:presLayoutVars>
      </dgm:prSet>
      <dgm:spPr/>
    </dgm:pt>
    <dgm:pt modelId="{1A5E1169-61F4-4C7C-BC84-64566C93804F}" type="pres">
      <dgm:prSet presAssocID="{877C67B4-A221-43CE-9BD9-1B34816ADFBE}" presName="composite" presStyleCnt="0"/>
      <dgm:spPr/>
    </dgm:pt>
    <dgm:pt modelId="{4A2AD764-942A-4E5A-85D7-32233FC2D8F5}" type="pres">
      <dgm:prSet presAssocID="{877C67B4-A221-43CE-9BD9-1B34816ADFBE}" presName="parTx" presStyleLbl="alignNode1" presStyleIdx="0" presStyleCnt="2">
        <dgm:presLayoutVars>
          <dgm:chMax val="0"/>
          <dgm:chPref val="0"/>
          <dgm:bulletEnabled val="1"/>
        </dgm:presLayoutVars>
      </dgm:prSet>
      <dgm:spPr/>
    </dgm:pt>
    <dgm:pt modelId="{BC044542-36ED-464F-AFA8-76D4BB18B6BB}" type="pres">
      <dgm:prSet presAssocID="{877C67B4-A221-43CE-9BD9-1B34816ADFBE}" presName="desTx" presStyleLbl="alignAccFollowNode1" presStyleIdx="0" presStyleCnt="2">
        <dgm:presLayoutVars>
          <dgm:bulletEnabled val="1"/>
        </dgm:presLayoutVars>
      </dgm:prSet>
      <dgm:spPr/>
    </dgm:pt>
    <dgm:pt modelId="{3B5DF848-342A-47C1-9CE4-5AB301C17B79}" type="pres">
      <dgm:prSet presAssocID="{99C4B109-33C0-40C4-8038-C5EB365B3FCE}" presName="space" presStyleCnt="0"/>
      <dgm:spPr/>
    </dgm:pt>
    <dgm:pt modelId="{275A1CFB-AE48-4F8C-AB0C-216619BDD8D1}" type="pres">
      <dgm:prSet presAssocID="{3BC71B45-980A-4703-8E62-2274C1F04939}" presName="composite" presStyleCnt="0"/>
      <dgm:spPr/>
    </dgm:pt>
    <dgm:pt modelId="{CC9B267B-07CA-4BE1-9999-C310FC60892F}" type="pres">
      <dgm:prSet presAssocID="{3BC71B45-980A-4703-8E62-2274C1F04939}" presName="parTx" presStyleLbl="alignNode1" presStyleIdx="1" presStyleCnt="2">
        <dgm:presLayoutVars>
          <dgm:chMax val="0"/>
          <dgm:chPref val="0"/>
          <dgm:bulletEnabled val="1"/>
        </dgm:presLayoutVars>
      </dgm:prSet>
      <dgm:spPr/>
    </dgm:pt>
    <dgm:pt modelId="{4B124E47-06AE-439E-B792-0297AD962E2A}" type="pres">
      <dgm:prSet presAssocID="{3BC71B45-980A-4703-8E62-2274C1F04939}" presName="desTx" presStyleLbl="alignAccFollowNode1" presStyleIdx="1" presStyleCnt="2">
        <dgm:presLayoutVars>
          <dgm:bulletEnabled val="1"/>
        </dgm:presLayoutVars>
      </dgm:prSet>
      <dgm:spPr/>
    </dgm:pt>
  </dgm:ptLst>
  <dgm:cxnLst>
    <dgm:cxn modelId="{DB055E41-7EFE-499E-991F-6B4F469BDB0D}" type="presOf" srcId="{414C3A1F-600A-437E-87B8-CA1F2F6CA4B5}" destId="{4B124E47-06AE-439E-B792-0297AD962E2A}" srcOrd="0" destOrd="0" presId="urn:microsoft.com/office/officeart/2005/8/layout/hList1"/>
    <dgm:cxn modelId="{3CB9E963-0DF9-445B-9B34-E8B1D72A66E8}" type="presOf" srcId="{A6A69D0B-10F5-49A7-8710-30758F2C34B6}" destId="{BC044542-36ED-464F-AFA8-76D4BB18B6BB}" srcOrd="0" destOrd="0" presId="urn:microsoft.com/office/officeart/2005/8/layout/hList1"/>
    <dgm:cxn modelId="{FEF0846A-D815-4EEC-8D76-723EC41B571B}" srcId="{877C67B4-A221-43CE-9BD9-1B34816ADFBE}" destId="{A6A69D0B-10F5-49A7-8710-30758F2C34B6}" srcOrd="0" destOrd="0" parTransId="{1EA06D59-81E7-40C9-93E4-5FE81E6BD69F}" sibTransId="{2AED3146-5796-4420-8226-67F4B91CD20B}"/>
    <dgm:cxn modelId="{97753C71-BDDE-4CA5-B1D8-73BC287C6343}" srcId="{69AA3D08-AD49-42E9-A5ED-26367770BDF6}" destId="{3BC71B45-980A-4703-8E62-2274C1F04939}" srcOrd="1" destOrd="0" parTransId="{A7E27E5E-0A2F-44E4-87A5-87DDFEE7A2A3}" sibTransId="{900D36D9-88A3-4C74-8D4D-A3FFB8B8B74C}"/>
    <dgm:cxn modelId="{7C117DC6-F0F7-492D-9BCA-828DAC7CE02B}" type="presOf" srcId="{3BC71B45-980A-4703-8E62-2274C1F04939}" destId="{CC9B267B-07CA-4BE1-9999-C310FC60892F}" srcOrd="0" destOrd="0" presId="urn:microsoft.com/office/officeart/2005/8/layout/hList1"/>
    <dgm:cxn modelId="{D80739C9-1E65-4913-ACF4-3049BD7D0754}" type="presOf" srcId="{69AA3D08-AD49-42E9-A5ED-26367770BDF6}" destId="{DB970DF4-16BD-4132-9DE7-0246BEF83A40}" srcOrd="0" destOrd="0" presId="urn:microsoft.com/office/officeart/2005/8/layout/hList1"/>
    <dgm:cxn modelId="{C86535D6-E0DE-4467-8A83-61268F1EA269}" type="presOf" srcId="{877C67B4-A221-43CE-9BD9-1B34816ADFBE}" destId="{4A2AD764-942A-4E5A-85D7-32233FC2D8F5}" srcOrd="0" destOrd="0" presId="urn:microsoft.com/office/officeart/2005/8/layout/hList1"/>
    <dgm:cxn modelId="{E03C69EF-D77C-4346-8A00-955AAF9281E8}" srcId="{69AA3D08-AD49-42E9-A5ED-26367770BDF6}" destId="{877C67B4-A221-43CE-9BD9-1B34816ADFBE}" srcOrd="0" destOrd="0" parTransId="{264CBBA3-4E95-466D-91C5-2E67B85CD806}" sibTransId="{99C4B109-33C0-40C4-8038-C5EB365B3FCE}"/>
    <dgm:cxn modelId="{35FBB3F5-9DDF-46CB-AC27-65AE16030A8C}" srcId="{3BC71B45-980A-4703-8E62-2274C1F04939}" destId="{414C3A1F-600A-437E-87B8-CA1F2F6CA4B5}" srcOrd="0" destOrd="0" parTransId="{716D00F3-6AC6-44EE-8AFB-5AB2DA45ED2D}" sibTransId="{45E58110-4C5B-43CB-99B7-7400C7AE9383}"/>
    <dgm:cxn modelId="{CD47F6FB-E10C-46EC-9225-E674A490AFE7}" type="presParOf" srcId="{DB970DF4-16BD-4132-9DE7-0246BEF83A40}" destId="{1A5E1169-61F4-4C7C-BC84-64566C93804F}" srcOrd="0" destOrd="0" presId="urn:microsoft.com/office/officeart/2005/8/layout/hList1"/>
    <dgm:cxn modelId="{433573F9-0A0F-4623-A4EE-2EE16BCC0935}" type="presParOf" srcId="{1A5E1169-61F4-4C7C-BC84-64566C93804F}" destId="{4A2AD764-942A-4E5A-85D7-32233FC2D8F5}" srcOrd="0" destOrd="0" presId="urn:microsoft.com/office/officeart/2005/8/layout/hList1"/>
    <dgm:cxn modelId="{D788C93B-67DE-4263-AEC0-2E0025D1ED90}" type="presParOf" srcId="{1A5E1169-61F4-4C7C-BC84-64566C93804F}" destId="{BC044542-36ED-464F-AFA8-76D4BB18B6BB}" srcOrd="1" destOrd="0" presId="urn:microsoft.com/office/officeart/2005/8/layout/hList1"/>
    <dgm:cxn modelId="{761C4E7B-93FA-4E65-B482-E37D355EF665}" type="presParOf" srcId="{DB970DF4-16BD-4132-9DE7-0246BEF83A40}" destId="{3B5DF848-342A-47C1-9CE4-5AB301C17B79}" srcOrd="1" destOrd="0" presId="urn:microsoft.com/office/officeart/2005/8/layout/hList1"/>
    <dgm:cxn modelId="{B50DA552-9B27-4B89-9744-0DA79A15B63E}" type="presParOf" srcId="{DB970DF4-16BD-4132-9DE7-0246BEF83A40}" destId="{275A1CFB-AE48-4F8C-AB0C-216619BDD8D1}" srcOrd="2" destOrd="0" presId="urn:microsoft.com/office/officeart/2005/8/layout/hList1"/>
    <dgm:cxn modelId="{3F393044-A517-4E05-9B55-9D7A78408B6D}" type="presParOf" srcId="{275A1CFB-AE48-4F8C-AB0C-216619BDD8D1}" destId="{CC9B267B-07CA-4BE1-9999-C310FC60892F}" srcOrd="0" destOrd="0" presId="urn:microsoft.com/office/officeart/2005/8/layout/hList1"/>
    <dgm:cxn modelId="{211C83D0-5604-43B7-8769-493F02A8C94D}" type="presParOf" srcId="{275A1CFB-AE48-4F8C-AB0C-216619BDD8D1}" destId="{4B124E47-06AE-439E-B792-0297AD962E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9D7DD-500A-4CCC-92B9-27AACECFB512}">
      <dsp:nvSpPr>
        <dsp:cNvPr id="0" name=""/>
        <dsp:cNvSpPr/>
      </dsp:nvSpPr>
      <dsp:spPr>
        <a:xfrm>
          <a:off x="315679" y="0"/>
          <a:ext cx="986484" cy="98648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434726-F1E6-4DA2-B0C3-E6AA37C355A8}">
      <dsp:nvSpPr>
        <dsp:cNvPr id="0" name=""/>
        <dsp:cNvSpPr/>
      </dsp:nvSpPr>
      <dsp:spPr>
        <a:xfrm>
          <a:off x="528324" y="0"/>
          <a:ext cx="566015" cy="5660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2B3FB-3FF4-4C67-BE1E-1C5516B71C53}">
      <dsp:nvSpPr>
        <dsp:cNvPr id="0" name=""/>
        <dsp:cNvSpPr/>
      </dsp:nvSpPr>
      <dsp:spPr>
        <a:xfrm>
          <a:off x="327" y="1095789"/>
          <a:ext cx="1617187" cy="181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pt-BR" sz="1200" b="1" kern="1200" cap="none" dirty="0"/>
            <a:t>Disseminação de vírus</a:t>
          </a:r>
          <a:r>
            <a:rPr lang="pt-BR" sz="1200" kern="1200" cap="none" dirty="0"/>
            <a:t>, </a:t>
          </a:r>
          <a:r>
            <a:rPr lang="pt-BR" sz="1200" kern="1200" cap="none" dirty="0" err="1"/>
            <a:t>worms</a:t>
          </a:r>
          <a:r>
            <a:rPr lang="pt-BR" sz="1200" kern="1200" cap="none" dirty="0"/>
            <a:t> e outros tipos de malware. </a:t>
          </a:r>
          <a:endParaRPr lang="en-US" sz="1200" kern="1200" cap="none" dirty="0"/>
        </a:p>
      </dsp:txBody>
      <dsp:txXfrm>
        <a:off x="327" y="1095789"/>
        <a:ext cx="1617187" cy="1819335"/>
      </dsp:txXfrm>
    </dsp:sp>
    <dsp:sp modelId="{8786E237-A0CB-4B1B-A609-60A6EFCEED34}">
      <dsp:nvSpPr>
        <dsp:cNvPr id="0" name=""/>
        <dsp:cNvSpPr/>
      </dsp:nvSpPr>
      <dsp:spPr>
        <a:xfrm>
          <a:off x="2394703" y="0"/>
          <a:ext cx="986484" cy="98648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B9664-671B-4C23-B854-548EEFD53791}">
      <dsp:nvSpPr>
        <dsp:cNvPr id="0" name=""/>
        <dsp:cNvSpPr/>
      </dsp:nvSpPr>
      <dsp:spPr>
        <a:xfrm>
          <a:off x="2605820" y="0"/>
          <a:ext cx="566015" cy="5660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4383B1-D8D0-4665-9747-B18E74712ABA}">
      <dsp:nvSpPr>
        <dsp:cNvPr id="0" name=""/>
        <dsp:cNvSpPr/>
      </dsp:nvSpPr>
      <dsp:spPr>
        <a:xfrm>
          <a:off x="1900522" y="1095789"/>
          <a:ext cx="1974844" cy="181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pt-BR" sz="1200" b="0" i="0" kern="1200" cap="none" dirty="0"/>
            <a:t>Em 1987, o departamento de defesa dos EUA publicou o </a:t>
          </a:r>
          <a:r>
            <a:rPr lang="pt-BR" sz="1200" b="1" i="0" kern="1200" cap="none" dirty="0"/>
            <a:t>livro laranja.</a:t>
          </a:r>
        </a:p>
        <a:p>
          <a:pPr marL="0" lvl="0" indent="0" algn="ctr" defTabSz="533400">
            <a:lnSpc>
              <a:spcPct val="100000"/>
            </a:lnSpc>
            <a:spcBef>
              <a:spcPct val="0"/>
            </a:spcBef>
            <a:spcAft>
              <a:spcPct val="35000"/>
            </a:spcAft>
            <a:buNone/>
            <a:defRPr cap="all"/>
          </a:pPr>
          <a:r>
            <a:rPr lang="pt-BR" sz="1200" b="0" i="0" kern="1200" cap="none" dirty="0"/>
            <a:t>Documento que apresentava guias de como descobrir as possíveis ameaças que sistemas que estavam sujeitos e quais medidas de segurança os fabricantes e desenvolvedores deveriam tomar para melhor proteção.</a:t>
          </a:r>
          <a:endParaRPr lang="en-US" sz="1200" kern="1200" cap="none" dirty="0"/>
        </a:p>
      </dsp:txBody>
      <dsp:txXfrm>
        <a:off x="1900522" y="1095789"/>
        <a:ext cx="1974844" cy="1819335"/>
      </dsp:txXfrm>
    </dsp:sp>
    <dsp:sp modelId="{E25D6681-D54E-49A2-A15F-AB2E149BC65D}">
      <dsp:nvSpPr>
        <dsp:cNvPr id="0" name=""/>
        <dsp:cNvSpPr/>
      </dsp:nvSpPr>
      <dsp:spPr>
        <a:xfrm>
          <a:off x="4686476" y="0"/>
          <a:ext cx="986484" cy="98648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E95860-4B78-4292-A6E9-4A4AAC67027E}">
      <dsp:nvSpPr>
        <dsp:cNvPr id="0" name=""/>
        <dsp:cNvSpPr/>
      </dsp:nvSpPr>
      <dsp:spPr>
        <a:xfrm>
          <a:off x="4870152" y="0"/>
          <a:ext cx="566015" cy="5660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43549-F842-4B24-AC5D-B676F5F5048C}">
      <dsp:nvSpPr>
        <dsp:cNvPr id="0" name=""/>
        <dsp:cNvSpPr/>
      </dsp:nvSpPr>
      <dsp:spPr>
        <a:xfrm>
          <a:off x="4158375" y="1095789"/>
          <a:ext cx="2042685" cy="181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pt-BR" sz="1200" b="0" i="0" kern="1200" cap="none" dirty="0"/>
            <a:t>Em 1987, os </a:t>
          </a:r>
          <a:r>
            <a:rPr lang="pt-BR" sz="1200" b="1" i="0" kern="1200" cap="none" dirty="0"/>
            <a:t>primeiros antivírus </a:t>
          </a:r>
          <a:r>
            <a:rPr lang="pt-BR" sz="1200" b="0" i="0" kern="1200" cap="none" dirty="0"/>
            <a:t>começaram a ser disponibilizados, com foco especial na IBM, que, após ser vítima do vírus </a:t>
          </a:r>
          <a:r>
            <a:rPr lang="pt-BR" sz="1200" b="0" i="0" kern="1200" cap="none" dirty="0" err="1"/>
            <a:t>cascade</a:t>
          </a:r>
          <a:r>
            <a:rPr lang="pt-BR" sz="1200" b="0" i="0" kern="1200" cap="none" dirty="0"/>
            <a:t>, disponibilizou sua solução de segurança </a:t>
          </a:r>
          <a:r>
            <a:rPr lang="pt-BR" sz="1200" b="0" i="0" kern="1200" cap="none" dirty="0" err="1"/>
            <a:t>anti-malware</a:t>
          </a:r>
          <a:r>
            <a:rPr lang="pt-BR" sz="1200" b="0" i="0" kern="1200" cap="none" dirty="0"/>
            <a:t>, antes de uso interno, para o público.</a:t>
          </a:r>
          <a:endParaRPr lang="en-US" sz="1200" kern="1200" cap="none" dirty="0"/>
        </a:p>
      </dsp:txBody>
      <dsp:txXfrm>
        <a:off x="4158375" y="1095789"/>
        <a:ext cx="2042685" cy="1819335"/>
      </dsp:txXfrm>
    </dsp:sp>
    <dsp:sp modelId="{B7A26B2C-486D-451A-BDB9-6CE75AA1E664}">
      <dsp:nvSpPr>
        <dsp:cNvPr id="0" name=""/>
        <dsp:cNvSpPr/>
      </dsp:nvSpPr>
      <dsp:spPr>
        <a:xfrm>
          <a:off x="6799420" y="0"/>
          <a:ext cx="986484" cy="98648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9175C6-C3F3-40B5-8C31-E5BDCA75CA10}">
      <dsp:nvSpPr>
        <dsp:cNvPr id="0" name=""/>
        <dsp:cNvSpPr/>
      </dsp:nvSpPr>
      <dsp:spPr>
        <a:xfrm>
          <a:off x="7028820" y="0"/>
          <a:ext cx="566015" cy="5660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0B54AD-800E-4AB1-BEC8-8785B2CC692C}">
      <dsp:nvSpPr>
        <dsp:cNvPr id="0" name=""/>
        <dsp:cNvSpPr/>
      </dsp:nvSpPr>
      <dsp:spPr>
        <a:xfrm>
          <a:off x="6484068" y="1095789"/>
          <a:ext cx="1617187" cy="1819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pt-BR" sz="1200" b="0" i="0" kern="1200" cap="none" dirty="0"/>
            <a:t>Um ano depois, empresas como </a:t>
          </a:r>
          <a:r>
            <a:rPr lang="pt-BR" sz="1200" b="1" i="0" kern="1200" cap="none" dirty="0" err="1"/>
            <a:t>avast</a:t>
          </a:r>
          <a:r>
            <a:rPr lang="pt-BR" sz="1200" b="1" i="0" kern="1200" cap="none" dirty="0"/>
            <a:t>, mcafee </a:t>
          </a:r>
          <a:r>
            <a:rPr lang="pt-BR" sz="1200" b="0" i="0" kern="1200" cap="none" dirty="0"/>
            <a:t>e outras já haviam sido fundadas, e começaram a criar suas próprias soluções.</a:t>
          </a:r>
          <a:endParaRPr lang="en-US" sz="1200" kern="1200" cap="none" dirty="0"/>
        </a:p>
      </dsp:txBody>
      <dsp:txXfrm>
        <a:off x="6484068" y="1095789"/>
        <a:ext cx="1617187" cy="1819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F00D8-B2F6-483A-8CD6-0A920D4C0EB3}">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BD725-C6CF-483E-8C3E-386458DC1153}">
      <dsp:nvSpPr>
        <dsp:cNvPr id="0" name=""/>
        <dsp:cNvSpPr/>
      </dsp:nvSpPr>
      <dsp:spPr>
        <a:xfrm>
          <a:off x="0" y="0"/>
          <a:ext cx="1051560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pt-BR" sz="2400" kern="1200" dirty="0"/>
            <a:t>A partir dos anos 90, a segurança da informação começou a ser reconhecida como uma disciplina formal, com a criação de normas e padrões internacionais para a gestão da segurança da informação, como a ISO 27001.</a:t>
          </a:r>
        </a:p>
      </dsp:txBody>
      <dsp:txXfrm>
        <a:off x="0" y="0"/>
        <a:ext cx="10515600" cy="4351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44BDD-FE51-4AC7-8199-76BE69218CD6}">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9E441-C609-496C-BF5B-76C05433435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39016F-A8FA-49D2-83F5-4B6342A3376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pt-BR" sz="1800" b="0" i="0" kern="1200" dirty="0"/>
            <a:t>No começo dos anos 2000, o cenário das ameaças virtuais sofreu grandes mudanças. </a:t>
          </a:r>
          <a:endParaRPr lang="en-US" sz="1800" kern="1200" dirty="0"/>
        </a:p>
      </dsp:txBody>
      <dsp:txXfrm>
        <a:off x="1435590" y="531"/>
        <a:ext cx="9080009" cy="1242935"/>
      </dsp:txXfrm>
    </dsp:sp>
    <dsp:sp modelId="{87003DCE-3614-4B51-B4AB-C544A9A2F78C}">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7D664-B956-4E48-A084-70E036163697}">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BD50FB-6E49-4B77-9A9D-F87CC69BDE8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pt-BR" sz="1800" b="0" i="0" kern="1200" dirty="0"/>
            <a:t>Malware, agora, podiam infectar computadores só dos usuários acessarem páginas maliciosas, e o uso de vulnerabilidades de dia-zero começou a se intensificar, fazendo com que desenvolvedores começassem a sempre estar melhorando seus softwares, a partir de atualizações. </a:t>
          </a:r>
          <a:endParaRPr lang="en-US" sz="1800" kern="1200" dirty="0"/>
        </a:p>
      </dsp:txBody>
      <dsp:txXfrm>
        <a:off x="1435590" y="1554201"/>
        <a:ext cx="9080009" cy="1242935"/>
      </dsp:txXfrm>
    </dsp:sp>
    <dsp:sp modelId="{7F911C1A-52FD-4477-871C-4418A91B4F56}">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AB87D-81C7-4005-B71C-7E485E4A40A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F88A5B-C4B9-4E7A-BCE9-295194F60C0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pt-BR" sz="1800" b="0" i="0" kern="1200" dirty="0"/>
            <a:t>Além disso, ameaças como </a:t>
          </a:r>
          <a:r>
            <a:rPr lang="pt-BR" sz="1800" b="0" i="0" kern="1200" dirty="0" err="1"/>
            <a:t>ransomware</a:t>
          </a:r>
          <a:r>
            <a:rPr lang="pt-BR" sz="1800" b="0" i="0" kern="1200" dirty="0"/>
            <a:t>, </a:t>
          </a:r>
          <a:r>
            <a:rPr lang="pt-BR" sz="1800" b="0" i="1" kern="1200" dirty="0" err="1"/>
            <a:t>phishing</a:t>
          </a:r>
          <a:r>
            <a:rPr lang="pt-BR" sz="1800" b="0" i="0" kern="1200" dirty="0">
              <a:hlinkClick xmlns:r="http://schemas.openxmlformats.org/officeDocument/2006/relationships" r:id="rId7"/>
            </a:rPr>
            <a:t> </a:t>
          </a:r>
          <a:r>
            <a:rPr lang="pt-BR" sz="1800" b="0" i="0" kern="1200" dirty="0"/>
            <a:t>e </a:t>
          </a:r>
          <a:r>
            <a:rPr lang="pt-BR" sz="1800" b="0" i="1" kern="1200" dirty="0" err="1"/>
            <a:t>pharming</a:t>
          </a:r>
          <a:r>
            <a:rPr lang="pt-BR" sz="1800" b="0" i="0" kern="1200" dirty="0">
              <a:hlinkClick xmlns:r="http://schemas.openxmlformats.org/officeDocument/2006/relationships" r:id="rId8"/>
            </a:rPr>
            <a:t> </a:t>
          </a:r>
          <a:r>
            <a:rPr lang="pt-BR" sz="1800" b="0" i="0" kern="1200" dirty="0"/>
            <a:t>foram se popularizando mais entre os criminosos, chegando ao ponto que em 2021 representarem os principais riscos de segurança virtual.</a:t>
          </a:r>
          <a:endParaRPr lang="en-US" sz="1800" kern="1200" dirty="0"/>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87B92-30EB-42E9-A45F-A1AC7D3A9003}">
      <dsp:nvSpPr>
        <dsp:cNvPr id="0" name=""/>
        <dsp:cNvSpPr/>
      </dsp:nvSpPr>
      <dsp:spPr>
        <a:xfrm>
          <a:off x="0" y="3275482"/>
          <a:ext cx="10515600" cy="107508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pt-BR" sz="2100" b="1" kern="1200" dirty="0">
              <a:solidFill>
                <a:schemeClr val="tx1"/>
              </a:solidFill>
            </a:rPr>
            <a:t>Novo paradigma</a:t>
          </a:r>
          <a:r>
            <a:rPr lang="pt-BR" sz="2100" b="1" kern="1200" dirty="0"/>
            <a:t>: </a:t>
          </a:r>
          <a:r>
            <a:rPr lang="pt-BR" sz="2100" kern="1200" dirty="0"/>
            <a:t>Resiliência Continuar funcionando mesmo na presença de falhas ou ataques</a:t>
          </a:r>
          <a:endParaRPr lang="en-US" sz="2100" kern="1200" dirty="0"/>
        </a:p>
      </dsp:txBody>
      <dsp:txXfrm>
        <a:off x="0" y="3275482"/>
        <a:ext cx="10515600" cy="1075086"/>
      </dsp:txXfrm>
    </dsp:sp>
    <dsp:sp modelId="{6115FE7B-33EA-4DE9-A6AD-F7D3F59101E6}">
      <dsp:nvSpPr>
        <dsp:cNvPr id="0" name=""/>
        <dsp:cNvSpPr/>
      </dsp:nvSpPr>
      <dsp:spPr>
        <a:xfrm rot="10800000">
          <a:off x="0" y="1638125"/>
          <a:ext cx="10515600" cy="165348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pt-BR" sz="2100" kern="1200"/>
            <a:t>Para conseguir uma segurança razoável tem-se tentado atingir os seguintes objetivos: </a:t>
          </a:r>
          <a:endParaRPr lang="en-US" sz="2100" kern="1200"/>
        </a:p>
      </dsp:txBody>
      <dsp:txXfrm rot="-10800000">
        <a:off x="0" y="1638125"/>
        <a:ext cx="10515600" cy="580372"/>
      </dsp:txXfrm>
    </dsp:sp>
    <dsp:sp modelId="{2D8C1C91-5B51-45F3-A3EC-8B0BD7F9CA99}">
      <dsp:nvSpPr>
        <dsp:cNvPr id="0" name=""/>
        <dsp:cNvSpPr/>
      </dsp:nvSpPr>
      <dsp:spPr>
        <a:xfrm>
          <a:off x="0" y="2218498"/>
          <a:ext cx="525779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pt-BR" sz="1800" b="1" kern="1200" dirty="0"/>
            <a:t>Detectar</a:t>
          </a:r>
          <a:r>
            <a:rPr lang="pt-BR" sz="1700" kern="1200" dirty="0"/>
            <a:t> comprometimentos o mais rápido possível </a:t>
          </a:r>
          <a:endParaRPr lang="en-US" sz="1700" kern="1200" dirty="0"/>
        </a:p>
      </dsp:txBody>
      <dsp:txXfrm>
        <a:off x="0" y="2218498"/>
        <a:ext cx="5257799" cy="494391"/>
      </dsp:txXfrm>
    </dsp:sp>
    <dsp:sp modelId="{8B44CA80-2760-4404-8741-AC2CDB106CE3}">
      <dsp:nvSpPr>
        <dsp:cNvPr id="0" name=""/>
        <dsp:cNvSpPr/>
      </dsp:nvSpPr>
      <dsp:spPr>
        <a:xfrm>
          <a:off x="5257800" y="2218498"/>
          <a:ext cx="5257799" cy="49439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pt-BR" sz="1800" b="1" kern="1200" dirty="0"/>
            <a:t>Diminuir</a:t>
          </a:r>
          <a:r>
            <a:rPr lang="pt-BR" sz="1700" kern="1200" dirty="0"/>
            <a:t> o impacto Conter, mitigar e recuperar de ataques o mais rápido possível </a:t>
          </a:r>
          <a:endParaRPr lang="en-US" sz="1700" kern="1200" dirty="0"/>
        </a:p>
      </dsp:txBody>
      <dsp:txXfrm>
        <a:off x="5257800" y="2218498"/>
        <a:ext cx="5257799" cy="494391"/>
      </dsp:txXfrm>
    </dsp:sp>
    <dsp:sp modelId="{BC1B6DFC-FDDA-4FCD-A95B-C636925D51DF}">
      <dsp:nvSpPr>
        <dsp:cNvPr id="0" name=""/>
        <dsp:cNvSpPr/>
      </dsp:nvSpPr>
      <dsp:spPr>
        <a:xfrm rot="10800000">
          <a:off x="0" y="769"/>
          <a:ext cx="10515600" cy="165348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pt-BR" sz="2100" b="1" kern="1200"/>
            <a:t>Um sistema 100% seguro é muito difícil de atingir</a:t>
          </a:r>
          <a:endParaRPr lang="en-US" sz="2100" kern="1200"/>
        </a:p>
      </dsp:txBody>
      <dsp:txXfrm rot="10800000">
        <a:off x="0" y="769"/>
        <a:ext cx="10515600" cy="10743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FCBAAD-ECFA-4FEE-BFEB-44543640797C}">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9EE572-962D-451E-8900-1E490BCBA2EE}">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pt-BR" sz="3600" kern="1200"/>
            <a:t>Implementação de tantas camadas de segurança quanto forem necessárias</a:t>
          </a:r>
        </a:p>
      </dsp:txBody>
      <dsp:txXfrm>
        <a:off x="0" y="0"/>
        <a:ext cx="10515600" cy="2175669"/>
      </dsp:txXfrm>
    </dsp:sp>
    <dsp:sp modelId="{67624D0A-1E16-4C00-82FB-A3C24351E557}">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0EB71-BA58-4900-98EC-36518D0D4231}">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pt-BR" sz="3600" kern="1200"/>
            <a:t>O time de TI não deve apenas considerar a força de uma fortaleza em camadas contra crimes cibernéticos, mas também as constantes ameaças internas à rede de TI.</a:t>
          </a:r>
        </a:p>
      </dsp:txBody>
      <dsp:txXfrm>
        <a:off x="0" y="2175669"/>
        <a:ext cx="10515600" cy="2175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C74E6-0BC0-4FF2-A257-AFD7610CA519}">
      <dsp:nvSpPr>
        <dsp:cNvPr id="0" name=""/>
        <dsp:cNvSpPr/>
      </dsp:nvSpPr>
      <dsp:spPr>
        <a:xfrm>
          <a:off x="4496315" y="1240131"/>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81FAF3-F306-4633-85E2-32C7347C8052}">
      <dsp:nvSpPr>
        <dsp:cNvPr id="0" name=""/>
        <dsp:cNvSpPr/>
      </dsp:nvSpPr>
      <dsp:spPr>
        <a:xfrm>
          <a:off x="4374478" y="0"/>
          <a:ext cx="1766643" cy="10225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pt-BR" sz="1800" kern="1200"/>
            <a:t>Realidade virtual.</a:t>
          </a:r>
        </a:p>
      </dsp:txBody>
      <dsp:txXfrm>
        <a:off x="4374478" y="0"/>
        <a:ext cx="1766643" cy="1022564"/>
      </dsp:txXfrm>
    </dsp:sp>
    <dsp:sp modelId="{CA1848D7-731F-4318-85E8-75F752C02F66}">
      <dsp:nvSpPr>
        <dsp:cNvPr id="0" name=""/>
        <dsp:cNvSpPr/>
      </dsp:nvSpPr>
      <dsp:spPr>
        <a:xfrm>
          <a:off x="5075652" y="166090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6D2484C-7A50-4774-912B-B02C7F63CBA7}">
      <dsp:nvSpPr>
        <dsp:cNvPr id="0" name=""/>
        <dsp:cNvSpPr/>
      </dsp:nvSpPr>
      <dsp:spPr>
        <a:xfrm>
          <a:off x="6719849" y="1348914"/>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pt-BR" sz="1800" kern="1200"/>
            <a:t>Sensorização. </a:t>
          </a:r>
        </a:p>
      </dsp:txBody>
      <dsp:txXfrm>
        <a:off x="6719849" y="1348914"/>
        <a:ext cx="1583887" cy="1109591"/>
      </dsp:txXfrm>
    </dsp:sp>
    <dsp:sp modelId="{B3622A12-77A1-4C43-A048-526D246E13B3}">
      <dsp:nvSpPr>
        <dsp:cNvPr id="0" name=""/>
        <dsp:cNvSpPr/>
      </dsp:nvSpPr>
      <dsp:spPr>
        <a:xfrm>
          <a:off x="4854517" y="234232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9CECD94-F0BE-4984-BD61-98100E11B2AB}">
      <dsp:nvSpPr>
        <dsp:cNvPr id="0" name=""/>
        <dsp:cNvSpPr/>
      </dsp:nvSpPr>
      <dsp:spPr>
        <a:xfrm>
          <a:off x="6476174" y="3241746"/>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pt-BR" sz="1800" kern="1200"/>
            <a:t>Big data e inteligência artificial.</a:t>
          </a:r>
        </a:p>
      </dsp:txBody>
      <dsp:txXfrm>
        <a:off x="6476174" y="3241746"/>
        <a:ext cx="1583887" cy="1109591"/>
      </dsp:txXfrm>
    </dsp:sp>
    <dsp:sp modelId="{324F2FBF-E3BA-4749-9BAA-451E92B9BFED}">
      <dsp:nvSpPr>
        <dsp:cNvPr id="0" name=""/>
        <dsp:cNvSpPr/>
      </dsp:nvSpPr>
      <dsp:spPr>
        <a:xfrm>
          <a:off x="4138113" y="234232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6FB48F9-5970-4527-8241-E7E1A4234282}">
      <dsp:nvSpPr>
        <dsp:cNvPr id="0" name=""/>
        <dsp:cNvSpPr/>
      </dsp:nvSpPr>
      <dsp:spPr>
        <a:xfrm>
          <a:off x="2455538" y="3241746"/>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pt-BR" sz="1800" kern="1200"/>
            <a:t>Veículos não tripulados.</a:t>
          </a:r>
        </a:p>
      </dsp:txBody>
      <dsp:txXfrm>
        <a:off x="2455538" y="3241746"/>
        <a:ext cx="1583887" cy="1109591"/>
      </dsp:txXfrm>
    </dsp:sp>
    <dsp:sp modelId="{F46B521C-599B-4142-9DA1-588E7C8F5DB2}">
      <dsp:nvSpPr>
        <dsp:cNvPr id="0" name=""/>
        <dsp:cNvSpPr/>
      </dsp:nvSpPr>
      <dsp:spPr>
        <a:xfrm>
          <a:off x="3916978" y="166090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666301B-B2E4-4CED-8560-005BC7845A14}">
      <dsp:nvSpPr>
        <dsp:cNvPr id="0" name=""/>
        <dsp:cNvSpPr/>
      </dsp:nvSpPr>
      <dsp:spPr>
        <a:xfrm>
          <a:off x="2211863" y="1348914"/>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pt-BR" sz="1800" kern="1200"/>
            <a:t>Exoesqueletos.</a:t>
          </a:r>
        </a:p>
      </dsp:txBody>
      <dsp:txXfrm>
        <a:off x="2211863" y="1348914"/>
        <a:ext cx="1583887" cy="11095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AD764-942A-4E5A-85D7-32233FC2D8F5}">
      <dsp:nvSpPr>
        <dsp:cNvPr id="0" name=""/>
        <dsp:cNvSpPr/>
      </dsp:nvSpPr>
      <dsp:spPr>
        <a:xfrm>
          <a:off x="51" y="332771"/>
          <a:ext cx="4913783" cy="16325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t-BR" sz="2200" kern="1200" dirty="0"/>
            <a:t>Como citamos, lá nos anos 60</a:t>
          </a:r>
        </a:p>
      </dsp:txBody>
      <dsp:txXfrm>
        <a:off x="51" y="332771"/>
        <a:ext cx="4913783" cy="1632535"/>
      </dsp:txXfrm>
    </dsp:sp>
    <dsp:sp modelId="{BC044542-36ED-464F-AFA8-76D4BB18B6BB}">
      <dsp:nvSpPr>
        <dsp:cNvPr id="0" name=""/>
        <dsp:cNvSpPr/>
      </dsp:nvSpPr>
      <dsp:spPr>
        <a:xfrm>
          <a:off x="51" y="1965306"/>
          <a:ext cx="4913783" cy="2053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t-BR" sz="2200" kern="1200" dirty="0"/>
            <a:t>A NASA já possuía um grande acervo de pôsteres explicando aos seus colaboradores sobre atitudes “</a:t>
          </a:r>
          <a:r>
            <a:rPr lang="pt-BR" sz="2200" kern="1200" dirty="0">
              <a:solidFill>
                <a:srgbClr val="FF0000"/>
              </a:solidFill>
            </a:rPr>
            <a:t>bobas</a:t>
          </a:r>
          <a:r>
            <a:rPr lang="pt-BR" sz="2200" kern="1200" dirty="0"/>
            <a:t>” do cotidiano que poderiam revelar mais detalhes sobre um projeto do que era seguro.</a:t>
          </a:r>
        </a:p>
      </dsp:txBody>
      <dsp:txXfrm>
        <a:off x="51" y="1965306"/>
        <a:ext cx="4913783" cy="2053260"/>
      </dsp:txXfrm>
    </dsp:sp>
    <dsp:sp modelId="{CC9B267B-07CA-4BE1-9999-C310FC60892F}">
      <dsp:nvSpPr>
        <dsp:cNvPr id="0" name=""/>
        <dsp:cNvSpPr/>
      </dsp:nvSpPr>
      <dsp:spPr>
        <a:xfrm>
          <a:off x="5601764" y="332771"/>
          <a:ext cx="4913783" cy="163253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pt-BR" sz="2200" kern="1200" dirty="0"/>
            <a:t>No fim das contas, as tecnologias evoluem, os métodos de armazenamento de dados mudam, mas a importância do fator humano sempre continuará a mesma:</a:t>
          </a:r>
        </a:p>
      </dsp:txBody>
      <dsp:txXfrm>
        <a:off x="5601764" y="332771"/>
        <a:ext cx="4913783" cy="1632535"/>
      </dsp:txXfrm>
    </dsp:sp>
    <dsp:sp modelId="{4B124E47-06AE-439E-B792-0297AD962E2A}">
      <dsp:nvSpPr>
        <dsp:cNvPr id="0" name=""/>
        <dsp:cNvSpPr/>
      </dsp:nvSpPr>
      <dsp:spPr>
        <a:xfrm>
          <a:off x="5601764" y="1965306"/>
          <a:ext cx="4913783" cy="20532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pt-BR" sz="2200" kern="1200"/>
            <a:t>É fundamental que a pessoa por trás das informações entenda os riscos e saiba se proteger contra eles.</a:t>
          </a:r>
        </a:p>
      </dsp:txBody>
      <dsp:txXfrm>
        <a:off x="5601764" y="1965306"/>
        <a:ext cx="4913783" cy="20532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A59FE-8929-4C77-A3F5-FA42B84C546C}" type="datetimeFigureOut">
              <a:rPr lang="pt-BR" smtClean="0"/>
              <a:t>05/03/2024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DBE5-3B38-4BE8-B5EE-33CCA389DB7E}" type="slidenum">
              <a:rPr lang="pt-BR" smtClean="0"/>
              <a:t>‹nº›</a:t>
            </a:fld>
            <a:endParaRPr lang="pt-BR" dirty="0"/>
          </a:p>
        </p:txBody>
      </p:sp>
    </p:spTree>
    <p:extLst>
      <p:ext uri="{BB962C8B-B14F-4D97-AF65-F5344CB8AC3E}">
        <p14:creationId xmlns:p14="http://schemas.microsoft.com/office/powerpoint/2010/main" val="32654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8EFDBE5-3B38-4BE8-B5EE-33CCA389DB7E}" type="slidenum">
              <a:rPr lang="pt-BR" smtClean="0"/>
              <a:t>42</a:t>
            </a:fld>
            <a:endParaRPr lang="pt-BR" dirty="0"/>
          </a:p>
        </p:txBody>
      </p:sp>
    </p:spTree>
    <p:extLst>
      <p:ext uri="{BB962C8B-B14F-4D97-AF65-F5344CB8AC3E}">
        <p14:creationId xmlns:p14="http://schemas.microsoft.com/office/powerpoint/2010/main" val="351003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13552-B0B1-6DE5-142A-19D4DA72DD8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BR" dirty="0"/>
          </a:p>
        </p:txBody>
      </p:sp>
      <p:sp>
        <p:nvSpPr>
          <p:cNvPr id="3" name="Subtítulo 2">
            <a:extLst>
              <a:ext uri="{FF2B5EF4-FFF2-40B4-BE49-F238E27FC236}">
                <a16:creationId xmlns:a16="http://schemas.microsoft.com/office/drawing/2014/main" id="{6F575593-D6BA-5CAD-FA23-AE9073038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BR" dirty="0"/>
          </a:p>
        </p:txBody>
      </p:sp>
      <p:sp>
        <p:nvSpPr>
          <p:cNvPr id="6" name="Espaço Reservado para Número de Slide 5">
            <a:extLst>
              <a:ext uri="{FF2B5EF4-FFF2-40B4-BE49-F238E27FC236}">
                <a16:creationId xmlns:a16="http://schemas.microsoft.com/office/drawing/2014/main" id="{AEE6C7F3-6679-110C-F34A-3E7B61458397}"/>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342887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0406B-6261-F260-CE7D-653CD03ECE45}"/>
              </a:ext>
            </a:extLst>
          </p:cNvPr>
          <p:cNvSpPr>
            <a:spLocks noGrp="1"/>
          </p:cNvSpPr>
          <p:nvPr>
            <p:ph type="title"/>
          </p:nvPr>
        </p:nvSpPr>
        <p:spPr/>
        <p:txBody>
          <a:bodyPr/>
          <a:lstStyle/>
          <a:p>
            <a:r>
              <a:rPr lang="pt-BR"/>
              <a:t>Clique para editar o título Mestre</a:t>
            </a:r>
            <a:endParaRPr lang="pt-BR" dirty="0"/>
          </a:p>
        </p:txBody>
      </p:sp>
      <p:sp>
        <p:nvSpPr>
          <p:cNvPr id="3" name="Espaço Reservado para Texto Vertical 2">
            <a:extLst>
              <a:ext uri="{FF2B5EF4-FFF2-40B4-BE49-F238E27FC236}">
                <a16:creationId xmlns:a16="http://schemas.microsoft.com/office/drawing/2014/main" id="{A466AE93-15ED-B01E-5ABA-4ED9406F983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Número de Slide 5">
            <a:extLst>
              <a:ext uri="{FF2B5EF4-FFF2-40B4-BE49-F238E27FC236}">
                <a16:creationId xmlns:a16="http://schemas.microsoft.com/office/drawing/2014/main" id="{8C485C3F-D4AC-C520-3DE7-2EA56F78AB20}"/>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1963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974850-D265-DBE2-10E2-A63377774564}"/>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BR" dirty="0"/>
          </a:p>
        </p:txBody>
      </p:sp>
      <p:sp>
        <p:nvSpPr>
          <p:cNvPr id="3" name="Espaço Reservado para Texto Vertical 2">
            <a:extLst>
              <a:ext uri="{FF2B5EF4-FFF2-40B4-BE49-F238E27FC236}">
                <a16:creationId xmlns:a16="http://schemas.microsoft.com/office/drawing/2014/main" id="{C9480440-9C72-D9D2-FFEA-2D919EBB048A}"/>
              </a:ext>
            </a:extLst>
          </p:cNvPr>
          <p:cNvSpPr>
            <a:spLocks noGrp="1"/>
          </p:cNvSpPr>
          <p:nvPr>
            <p:ph type="body" orient="vert" idx="1"/>
          </p:nvPr>
        </p:nvSpPr>
        <p:spPr>
          <a:xfrm>
            <a:off x="2076450" y="365125"/>
            <a:ext cx="649605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Número de Slide 5">
            <a:extLst>
              <a:ext uri="{FF2B5EF4-FFF2-40B4-BE49-F238E27FC236}">
                <a16:creationId xmlns:a16="http://schemas.microsoft.com/office/drawing/2014/main" id="{5A8BF092-583F-EFFA-34AC-273814E30888}"/>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C5D0930-108B-4061-9D56-15AC90674998}" type="slidenum">
              <a:rPr lang="pt-BR" smtClean="0"/>
              <a:t>‹nº›</a:t>
            </a:fld>
            <a:endParaRPr lang="pt-BR" dirty="0"/>
          </a:p>
        </p:txBody>
      </p:sp>
    </p:spTree>
    <p:extLst>
      <p:ext uri="{BB962C8B-B14F-4D97-AF65-F5344CB8AC3E}">
        <p14:creationId xmlns:p14="http://schemas.microsoft.com/office/powerpoint/2010/main" val="198749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49CB2-D49B-D1B2-A68E-58CBD754B98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D649EB6-096A-EF0F-D8B6-FBD49981F4E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a:extLst>
              <a:ext uri="{FF2B5EF4-FFF2-40B4-BE49-F238E27FC236}">
                <a16:creationId xmlns:a16="http://schemas.microsoft.com/office/drawing/2014/main" id="{3799E243-C8DA-52B8-62FC-477FFB9687AD}"/>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21901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7179C-296C-A8F5-772B-65A1494B996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2FBF160-6AF8-0EE6-5F91-002C2117FF2D}"/>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6" name="Espaço Reservado para Número de Slide 5">
            <a:extLst>
              <a:ext uri="{FF2B5EF4-FFF2-40B4-BE49-F238E27FC236}">
                <a16:creationId xmlns:a16="http://schemas.microsoft.com/office/drawing/2014/main" id="{7BADE20B-CE27-7A6A-7FF6-5CDBC1F2831C}"/>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14073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A9ADD-1EB4-7484-AD10-F3CAC14630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28A2DF8-045B-C776-A06F-8897BF25849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472528D-9A27-FC8F-E602-E350A773D5C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287B95BD-FEB1-E794-4823-9D8A54ACB320}"/>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200427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6C9D9-57D7-D86F-0AA4-7A1A31ECAE33}"/>
              </a:ext>
            </a:extLst>
          </p:cNvPr>
          <p:cNvSpPr>
            <a:spLocks noGrp="1"/>
          </p:cNvSpPr>
          <p:nvPr>
            <p:ph type="title"/>
          </p:nvPr>
        </p:nvSpPr>
        <p:spPr>
          <a:xfrm>
            <a:off x="2066926" y="365126"/>
            <a:ext cx="9288462" cy="1316038"/>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65591F2-1498-9821-58A1-928E99892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FC20651-F797-50E2-31E2-0B117603239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EB5BFB7-C479-F448-8EA9-82C0F3304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9368617-568B-96C8-FFE1-03B0D592386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9" name="Espaço Reservado para Número de Slide 8">
            <a:extLst>
              <a:ext uri="{FF2B5EF4-FFF2-40B4-BE49-F238E27FC236}">
                <a16:creationId xmlns:a16="http://schemas.microsoft.com/office/drawing/2014/main" id="{0424E6EA-E813-8B8B-C04A-8983FCEE32E7}"/>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2507999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B3950-5730-FD51-68B6-D133238CF859}"/>
              </a:ext>
            </a:extLst>
          </p:cNvPr>
          <p:cNvSpPr>
            <a:spLocks noGrp="1"/>
          </p:cNvSpPr>
          <p:nvPr>
            <p:ph type="title"/>
          </p:nvPr>
        </p:nvSpPr>
        <p:spPr/>
        <p:txBody>
          <a:bodyPr/>
          <a:lstStyle/>
          <a:p>
            <a:r>
              <a:rPr lang="pt-BR"/>
              <a:t>Clique para editar o título Mestre</a:t>
            </a:r>
            <a:endParaRPr lang="pt-BR" dirty="0"/>
          </a:p>
        </p:txBody>
      </p:sp>
      <p:sp>
        <p:nvSpPr>
          <p:cNvPr id="5" name="Espaço Reservado para Número de Slide 4">
            <a:extLst>
              <a:ext uri="{FF2B5EF4-FFF2-40B4-BE49-F238E27FC236}">
                <a16:creationId xmlns:a16="http://schemas.microsoft.com/office/drawing/2014/main" id="{F24F8182-CEC3-4DC8-25E5-DB21CA0EF111}"/>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3248165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5F33BDB-CE06-CF56-9C26-FA1BBAB3BCD9}"/>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742426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A2ECD-168D-7B72-3D34-5DE99013B19D}"/>
              </a:ext>
            </a:extLst>
          </p:cNvPr>
          <p:cNvSpPr>
            <a:spLocks noGrp="1"/>
          </p:cNvSpPr>
          <p:nvPr>
            <p:ph type="title"/>
          </p:nvPr>
        </p:nvSpPr>
        <p:spPr>
          <a:xfrm>
            <a:off x="839788" y="1066800"/>
            <a:ext cx="3932237" cy="990599"/>
          </a:xfrm>
        </p:spPr>
        <p:txBody>
          <a:bodyPr anchor="b"/>
          <a:lstStyle>
            <a:lvl1pPr>
              <a:defRPr sz="3200"/>
            </a:lvl1pPr>
          </a:lstStyle>
          <a:p>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382031A0-73B5-B303-FCE6-81137805B75D}"/>
              </a:ext>
            </a:extLst>
          </p:cNvPr>
          <p:cNvSpPr>
            <a:spLocks noGrp="1"/>
          </p:cNvSpPr>
          <p:nvPr>
            <p:ph idx="1"/>
          </p:nvPr>
        </p:nvSpPr>
        <p:spPr>
          <a:xfrm>
            <a:off x="5183188" y="2049462"/>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Texto 3">
            <a:extLst>
              <a:ext uri="{FF2B5EF4-FFF2-40B4-BE49-F238E27FC236}">
                <a16:creationId xmlns:a16="http://schemas.microsoft.com/office/drawing/2014/main" id="{B7019C75-AD9A-D63E-5274-B8A884CDF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7" name="Espaço Reservado para Número de Slide 6">
            <a:extLst>
              <a:ext uri="{FF2B5EF4-FFF2-40B4-BE49-F238E27FC236}">
                <a16:creationId xmlns:a16="http://schemas.microsoft.com/office/drawing/2014/main" id="{33D955F0-0D47-968C-8D86-5269822BA418}"/>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93818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DA611-BDA6-389D-6254-F7E96E977336}"/>
              </a:ext>
            </a:extLst>
          </p:cNvPr>
          <p:cNvSpPr>
            <a:spLocks noGrp="1"/>
          </p:cNvSpPr>
          <p:nvPr>
            <p:ph type="title"/>
          </p:nvPr>
        </p:nvSpPr>
        <p:spPr>
          <a:xfrm>
            <a:off x="839788" y="1057274"/>
            <a:ext cx="3932237" cy="1000125"/>
          </a:xfrm>
        </p:spPr>
        <p:txBody>
          <a:bodyPr anchor="b"/>
          <a:lstStyle>
            <a:lvl1pPr>
              <a:defRPr sz="3200"/>
            </a:lvl1pPr>
          </a:lstStyle>
          <a:p>
            <a:r>
              <a:rPr lang="pt-BR"/>
              <a:t>Clique para editar o título Mestre</a:t>
            </a:r>
            <a:endParaRPr lang="pt-BR" dirty="0"/>
          </a:p>
        </p:txBody>
      </p:sp>
      <p:sp>
        <p:nvSpPr>
          <p:cNvPr id="3" name="Espaço Reservado para Imagem 2">
            <a:extLst>
              <a:ext uri="{FF2B5EF4-FFF2-40B4-BE49-F238E27FC236}">
                <a16:creationId xmlns:a16="http://schemas.microsoft.com/office/drawing/2014/main" id="{741A2D9A-D759-8C1C-73A2-DAE3F2FE2AAF}"/>
              </a:ext>
            </a:extLst>
          </p:cNvPr>
          <p:cNvSpPr>
            <a:spLocks noGrp="1"/>
          </p:cNvSpPr>
          <p:nvPr>
            <p:ph type="pic" idx="1"/>
          </p:nvPr>
        </p:nvSpPr>
        <p:spPr>
          <a:xfrm>
            <a:off x="5183188" y="2057399"/>
            <a:ext cx="6172200" cy="38036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dirty="0"/>
              <a:t>Clique no ícone para adicionar uma imagem</a:t>
            </a:r>
          </a:p>
        </p:txBody>
      </p:sp>
      <p:sp>
        <p:nvSpPr>
          <p:cNvPr id="4" name="Espaço Reservado para Texto 3">
            <a:extLst>
              <a:ext uri="{FF2B5EF4-FFF2-40B4-BE49-F238E27FC236}">
                <a16:creationId xmlns:a16="http://schemas.microsoft.com/office/drawing/2014/main" id="{1B60C4C6-707B-3EF2-4F2F-CFF741796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7" name="Espaço Reservado para Número de Slide 6">
            <a:extLst>
              <a:ext uri="{FF2B5EF4-FFF2-40B4-BE49-F238E27FC236}">
                <a16:creationId xmlns:a16="http://schemas.microsoft.com/office/drawing/2014/main" id="{4911123C-203B-2C20-2AD5-4CE4B9E27650}"/>
              </a:ext>
            </a:extLst>
          </p:cNvPr>
          <p:cNvSpPr>
            <a:spLocks noGrp="1"/>
          </p:cNvSpPr>
          <p:nvPr>
            <p:ph type="sldNum" sz="quarter" idx="12"/>
          </p:nvPr>
        </p:nvSpPr>
        <p:spPr/>
        <p:txBody>
          <a:bodyPr/>
          <a:lstStyle/>
          <a:p>
            <a:fld id="{0C5D0930-108B-4061-9D56-15AC90674998}" type="slidenum">
              <a:rPr lang="pt-BR" smtClean="0"/>
              <a:t>‹nº›</a:t>
            </a:fld>
            <a:endParaRPr lang="pt-BR" dirty="0"/>
          </a:p>
        </p:txBody>
      </p:sp>
    </p:spTree>
    <p:extLst>
      <p:ext uri="{BB962C8B-B14F-4D97-AF65-F5344CB8AC3E}">
        <p14:creationId xmlns:p14="http://schemas.microsoft.com/office/powerpoint/2010/main" val="190898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Agrupar 6">
            <a:extLst>
              <a:ext uri="{FF2B5EF4-FFF2-40B4-BE49-F238E27FC236}">
                <a16:creationId xmlns:a16="http://schemas.microsoft.com/office/drawing/2014/main" id="{6934CB1A-D618-09EF-9F78-000244F1F37E}"/>
              </a:ext>
            </a:extLst>
          </p:cNvPr>
          <p:cNvGrpSpPr/>
          <p:nvPr/>
        </p:nvGrpSpPr>
        <p:grpSpPr>
          <a:xfrm>
            <a:off x="-1172" y="6182017"/>
            <a:ext cx="12192000" cy="669563"/>
            <a:chOff x="-1172" y="6182017"/>
            <a:chExt cx="12192000" cy="669563"/>
          </a:xfrm>
        </p:grpSpPr>
        <p:grpSp>
          <p:nvGrpSpPr>
            <p:cNvPr id="5" name="Agrupar 4">
              <a:extLst>
                <a:ext uri="{FF2B5EF4-FFF2-40B4-BE49-F238E27FC236}">
                  <a16:creationId xmlns:a16="http://schemas.microsoft.com/office/drawing/2014/main" id="{17E7A4CD-99AF-5B56-05D9-8D0B5A113FDA}"/>
                </a:ext>
              </a:extLst>
            </p:cNvPr>
            <p:cNvGrpSpPr/>
            <p:nvPr/>
          </p:nvGrpSpPr>
          <p:grpSpPr>
            <a:xfrm>
              <a:off x="-1172" y="6182017"/>
              <a:ext cx="12192000" cy="669563"/>
              <a:chOff x="-1172" y="6182017"/>
              <a:chExt cx="12192000" cy="669563"/>
            </a:xfrm>
          </p:grpSpPr>
          <p:grpSp>
            <p:nvGrpSpPr>
              <p:cNvPr id="4" name="Agrupar 3">
                <a:extLst>
                  <a:ext uri="{FF2B5EF4-FFF2-40B4-BE49-F238E27FC236}">
                    <a16:creationId xmlns:a16="http://schemas.microsoft.com/office/drawing/2014/main" id="{BA5F9987-51B8-4D43-2934-3806534695E1}"/>
                  </a:ext>
                </a:extLst>
              </p:cNvPr>
              <p:cNvGrpSpPr/>
              <p:nvPr/>
            </p:nvGrpSpPr>
            <p:grpSpPr>
              <a:xfrm>
                <a:off x="-1172" y="6182017"/>
                <a:ext cx="12192000" cy="669563"/>
                <a:chOff x="-1172" y="6182017"/>
                <a:chExt cx="12192000" cy="669563"/>
              </a:xfrm>
            </p:grpSpPr>
            <p:sp>
              <p:nvSpPr>
                <p:cNvPr id="15" name="Retângulo 14">
                  <a:extLst>
                    <a:ext uri="{FF2B5EF4-FFF2-40B4-BE49-F238E27FC236}">
                      <a16:creationId xmlns:a16="http://schemas.microsoft.com/office/drawing/2014/main" id="{EC1ECC00-2AEE-BAB5-046E-EBA6160BEA03}"/>
                    </a:ext>
                  </a:extLst>
                </p:cNvPr>
                <p:cNvSpPr/>
                <p:nvPr/>
              </p:nvSpPr>
              <p:spPr>
                <a:xfrm>
                  <a:off x="-1172" y="6305479"/>
                  <a:ext cx="12192000" cy="546101"/>
                </a:xfrm>
                <a:prstGeom prst="rect">
                  <a:avLst/>
                </a:prstGeom>
                <a:solidFill>
                  <a:srgbClr val="000050"/>
                </a:solidFill>
                <a:ln>
                  <a:solidFill>
                    <a:srgbClr val="00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Arial" panose="020B0604020202020204" pitchFamily="34" charset="0"/>
                    <a:cs typeface="Arial" panose="020B0604020202020204" pitchFamily="34" charset="0"/>
                  </a:endParaRPr>
                </a:p>
              </p:txBody>
            </p:sp>
            <p:sp>
              <p:nvSpPr>
                <p:cNvPr id="16" name="Retângulo 15">
                  <a:extLst>
                    <a:ext uri="{FF2B5EF4-FFF2-40B4-BE49-F238E27FC236}">
                      <a16:creationId xmlns:a16="http://schemas.microsoft.com/office/drawing/2014/main" id="{04D60AAA-D810-FE1F-196F-9F2380982CEE}"/>
                    </a:ext>
                  </a:extLst>
                </p:cNvPr>
                <p:cNvSpPr/>
                <p:nvPr/>
              </p:nvSpPr>
              <p:spPr>
                <a:xfrm>
                  <a:off x="-1172" y="6182017"/>
                  <a:ext cx="12192000" cy="123461"/>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7" name="CaixaDeTexto 16">
                <a:extLst>
                  <a:ext uri="{FF2B5EF4-FFF2-40B4-BE49-F238E27FC236}">
                    <a16:creationId xmlns:a16="http://schemas.microsoft.com/office/drawing/2014/main" id="{5A56A825-BEA3-257C-0BFF-2D7B088638D4}"/>
                  </a:ext>
                </a:extLst>
              </p:cNvPr>
              <p:cNvSpPr txBox="1"/>
              <p:nvPr/>
            </p:nvSpPr>
            <p:spPr>
              <a:xfrm>
                <a:off x="837468" y="6368924"/>
                <a:ext cx="26436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b="1" dirty="0">
                    <a:solidFill>
                      <a:schemeClr val="bg1"/>
                    </a:solidFill>
                  </a:rPr>
                  <a:t>AEMS 2024 SEMESTRE 1</a:t>
                </a:r>
              </a:p>
            </p:txBody>
          </p:sp>
        </p:grpSp>
        <p:sp>
          <p:nvSpPr>
            <p:cNvPr id="18" name="CaixaDeTexto 17">
              <a:extLst>
                <a:ext uri="{FF2B5EF4-FFF2-40B4-BE49-F238E27FC236}">
                  <a16:creationId xmlns:a16="http://schemas.microsoft.com/office/drawing/2014/main" id="{4E3388D5-7F73-CED1-7183-086A49A917EC}"/>
                </a:ext>
              </a:extLst>
            </p:cNvPr>
            <p:cNvSpPr txBox="1"/>
            <p:nvPr/>
          </p:nvSpPr>
          <p:spPr>
            <a:xfrm>
              <a:off x="5097961" y="6368017"/>
              <a:ext cx="2010359" cy="338554"/>
            </a:xfrm>
            <a:prstGeom prst="rect">
              <a:avLst/>
            </a:prstGeom>
            <a:noFill/>
          </p:spPr>
          <p:txBody>
            <a:bodyPr wrap="none" rtlCol="0">
              <a:spAutoFit/>
            </a:bodyPr>
            <a:lstStyle/>
            <a:p>
              <a:r>
                <a:rPr lang="pt-BR" sz="1600" b="1" dirty="0">
                  <a:solidFill>
                    <a:schemeClr val="bg1"/>
                  </a:solidFill>
                </a:rPr>
                <a:t>SANTO, R. V. do E.</a:t>
              </a:r>
            </a:p>
          </p:txBody>
        </p:sp>
      </p:grpSp>
      <p:sp>
        <p:nvSpPr>
          <p:cNvPr id="2" name="Espaço Reservado para Título 1">
            <a:extLst>
              <a:ext uri="{FF2B5EF4-FFF2-40B4-BE49-F238E27FC236}">
                <a16:creationId xmlns:a16="http://schemas.microsoft.com/office/drawing/2014/main" id="{88ED17DD-7891-A099-2084-7912634E3E4B}"/>
              </a:ext>
            </a:extLst>
          </p:cNvPr>
          <p:cNvSpPr>
            <a:spLocks noGrp="1"/>
          </p:cNvSpPr>
          <p:nvPr>
            <p:ph type="title"/>
          </p:nvPr>
        </p:nvSpPr>
        <p:spPr>
          <a:xfrm>
            <a:off x="2095500" y="365125"/>
            <a:ext cx="92583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02D03132-2E0F-B6D1-57C2-4FDB8F236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a:extLst>
              <a:ext uri="{FF2B5EF4-FFF2-40B4-BE49-F238E27FC236}">
                <a16:creationId xmlns:a16="http://schemas.microsoft.com/office/drawing/2014/main" id="{8FD1EC8B-4908-3BF9-08CC-B057A6C01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latin typeface="Arial" panose="020B0604020202020204" pitchFamily="34" charset="0"/>
                <a:cs typeface="Arial" panose="020B0604020202020204" pitchFamily="34" charset="0"/>
              </a:defRPr>
            </a:lvl1pPr>
          </a:lstStyle>
          <a:p>
            <a:fld id="{0C5D0930-108B-4061-9D56-15AC90674998}" type="slidenum">
              <a:rPr lang="pt-BR" smtClean="0"/>
              <a:t>‹nº›</a:t>
            </a:fld>
            <a:endParaRPr lang="pt-BR" dirty="0"/>
          </a:p>
        </p:txBody>
      </p:sp>
      <p:pic>
        <p:nvPicPr>
          <p:cNvPr id="11" name="Imagem 10">
            <a:extLst>
              <a:ext uri="{FF2B5EF4-FFF2-40B4-BE49-F238E27FC236}">
                <a16:creationId xmlns:a16="http://schemas.microsoft.com/office/drawing/2014/main" id="{0A054DF4-E407-B15C-331A-E06B248C6726}"/>
              </a:ext>
            </a:extLst>
          </p:cNvPr>
          <p:cNvPicPr>
            <a:picLocks noChangeAspect="1"/>
          </p:cNvPicPr>
          <p:nvPr/>
        </p:nvPicPr>
        <p:blipFill>
          <a:blip r:embed="rId13"/>
          <a:stretch>
            <a:fillRect/>
          </a:stretch>
        </p:blipFill>
        <p:spPr>
          <a:xfrm>
            <a:off x="0" y="215"/>
            <a:ext cx="2095500" cy="1091773"/>
          </a:xfrm>
          <a:prstGeom prst="rect">
            <a:avLst/>
          </a:prstGeom>
        </p:spPr>
      </p:pic>
    </p:spTree>
    <p:extLst>
      <p:ext uri="{BB962C8B-B14F-4D97-AF65-F5344CB8AC3E}">
        <p14:creationId xmlns:p14="http://schemas.microsoft.com/office/powerpoint/2010/main" val="2810587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Layout" Target="../diagrams/layout1.xml"/><Relationship Id="rId7" Type="http://schemas.openxmlformats.org/officeDocument/2006/relationships/image" Target="../media/image2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ic.br/pagina/gts/157" TargetMode="External"/><Relationship Id="rId2" Type="http://schemas.openxmlformats.org/officeDocument/2006/relationships/hyperlink" Target="https://www.nic.br/pagina/grupos-de-trabalho-documento-gt-s/169"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www.cert-rs.tche.br/index.php/missa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diagramLayout" Target="../diagrams/layout5.xml"/><Relationship Id="rId7" Type="http://schemas.openxmlformats.org/officeDocument/2006/relationships/image" Target="../media/image3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2" Type="http://schemas.openxmlformats.org/officeDocument/2006/relationships/hyperlink" Target="https://www.avast.com/pt-br/business/resources/defense-in-depth"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tshow.com.br/ciberseguranca-o-que-e-e-qual-a-sua-importanci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FE9CD-0D1C-F9A0-9956-2ED1FEB302B0}"/>
              </a:ext>
            </a:extLst>
          </p:cNvPr>
          <p:cNvSpPr>
            <a:spLocks noGrp="1"/>
          </p:cNvSpPr>
          <p:nvPr>
            <p:ph type="ctrTitle"/>
          </p:nvPr>
        </p:nvSpPr>
        <p:spPr>
          <a:xfrm>
            <a:off x="1524000" y="1122363"/>
            <a:ext cx="9144000" cy="2387600"/>
          </a:xfrm>
        </p:spPr>
        <p:txBody>
          <a:bodyPr/>
          <a:lstStyle/>
          <a:p>
            <a:r>
              <a:rPr lang="pt-BR" dirty="0"/>
              <a:t>Disciplina: Segurança da Informação</a:t>
            </a:r>
          </a:p>
        </p:txBody>
      </p:sp>
      <p:sp>
        <p:nvSpPr>
          <p:cNvPr id="5" name="Subtítulo 4">
            <a:extLst>
              <a:ext uri="{FF2B5EF4-FFF2-40B4-BE49-F238E27FC236}">
                <a16:creationId xmlns:a16="http://schemas.microsoft.com/office/drawing/2014/main" id="{EF73ACAC-C60D-19B5-83B1-96EF5EACF29A}"/>
              </a:ext>
            </a:extLst>
          </p:cNvPr>
          <p:cNvSpPr>
            <a:spLocks noGrp="1"/>
          </p:cNvSpPr>
          <p:nvPr>
            <p:ph type="subTitle" idx="1"/>
          </p:nvPr>
        </p:nvSpPr>
        <p:spPr/>
        <p:txBody>
          <a:bodyPr/>
          <a:lstStyle/>
          <a:p>
            <a:r>
              <a:rPr lang="pt-BR" dirty="0"/>
              <a:t>Aula: História e Evolução</a:t>
            </a:r>
          </a:p>
        </p:txBody>
      </p:sp>
    </p:spTree>
    <p:extLst>
      <p:ext uri="{BB962C8B-B14F-4D97-AF65-F5344CB8AC3E}">
        <p14:creationId xmlns:p14="http://schemas.microsoft.com/office/powerpoint/2010/main" val="319601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B5F97B3-D7D4-EB1B-8718-FC430DA7F46B}"/>
              </a:ext>
            </a:extLst>
          </p:cNvPr>
          <p:cNvSpPr>
            <a:spLocks noGrp="1"/>
          </p:cNvSpPr>
          <p:nvPr>
            <p:ph type="title"/>
          </p:nvPr>
        </p:nvSpPr>
        <p:spPr/>
        <p:txBody>
          <a:bodyPr/>
          <a:lstStyle/>
          <a:p>
            <a:r>
              <a:rPr lang="pt-BR" b="0" i="0" dirty="0">
                <a:solidFill>
                  <a:srgbClr val="000000"/>
                </a:solidFill>
                <a:effectLst/>
                <a:latin typeface="Lexend"/>
              </a:rPr>
              <a:t>O começo da cibersegurança. </a:t>
            </a:r>
            <a:br>
              <a:rPr lang="pt-BR" b="0" i="0" dirty="0">
                <a:solidFill>
                  <a:srgbClr val="000000"/>
                </a:solidFill>
                <a:effectLst/>
                <a:latin typeface="Lexend"/>
              </a:rPr>
            </a:br>
            <a:r>
              <a:rPr lang="pt-BR" b="0" i="0" dirty="0">
                <a:solidFill>
                  <a:srgbClr val="000000"/>
                </a:solidFill>
                <a:effectLst/>
                <a:latin typeface="Lexend"/>
              </a:rPr>
              <a:t>Década de 40.</a:t>
            </a:r>
            <a:endParaRPr lang="pt-BR" dirty="0"/>
          </a:p>
        </p:txBody>
      </p:sp>
      <p:sp>
        <p:nvSpPr>
          <p:cNvPr id="6" name="Espaço Reservado para Conteúdo 5">
            <a:extLst>
              <a:ext uri="{FF2B5EF4-FFF2-40B4-BE49-F238E27FC236}">
                <a16:creationId xmlns:a16="http://schemas.microsoft.com/office/drawing/2014/main" id="{A6E1B906-F265-6CFC-69FF-2C3B8062000F}"/>
              </a:ext>
            </a:extLst>
          </p:cNvPr>
          <p:cNvSpPr>
            <a:spLocks noGrp="1"/>
          </p:cNvSpPr>
          <p:nvPr>
            <p:ph sz="half" idx="1"/>
          </p:nvPr>
        </p:nvSpPr>
        <p:spPr>
          <a:xfrm>
            <a:off x="838200" y="1825625"/>
            <a:ext cx="4530213" cy="4351338"/>
          </a:xfrm>
        </p:spPr>
        <p:txBody>
          <a:bodyPr/>
          <a:lstStyle/>
          <a:p>
            <a:r>
              <a:rPr lang="pt-BR" b="0" i="0" dirty="0">
                <a:solidFill>
                  <a:srgbClr val="000000"/>
                </a:solidFill>
                <a:effectLst/>
                <a:latin typeface="Lexend"/>
              </a:rPr>
              <a:t>O começo da cibersegurança pode ser definido junto das primeiras teorias de programas de computador que se auto replicam. </a:t>
            </a:r>
          </a:p>
          <a:p>
            <a:r>
              <a:rPr lang="pt-BR" b="0" i="0" dirty="0">
                <a:solidFill>
                  <a:srgbClr val="000000"/>
                </a:solidFill>
                <a:effectLst/>
                <a:latin typeface="Lexend"/>
              </a:rPr>
              <a:t>Conforme detalhado na história do malware, o primeiro estudo deste tópico foi publicado em 1949, por John von Neumann. Embora sendo puramente teórica, a pesquisa levantou a possibilidade de segurança nos computadores, embora ainda faltasse um bom tempo para chegar no ponto onde estamos hoje.</a:t>
            </a:r>
            <a:endParaRPr lang="pt-BR" dirty="0"/>
          </a:p>
        </p:txBody>
      </p:sp>
      <p:sp>
        <p:nvSpPr>
          <p:cNvPr id="4" name="Espaço Reservado para Número de Slide 3">
            <a:extLst>
              <a:ext uri="{FF2B5EF4-FFF2-40B4-BE49-F238E27FC236}">
                <a16:creationId xmlns:a16="http://schemas.microsoft.com/office/drawing/2014/main" id="{0EDC8735-F4E6-2E6C-B3C7-1148D9114F0A}"/>
              </a:ext>
            </a:extLst>
          </p:cNvPr>
          <p:cNvSpPr>
            <a:spLocks noGrp="1"/>
          </p:cNvSpPr>
          <p:nvPr>
            <p:ph type="sldNum" sz="quarter" idx="12"/>
          </p:nvPr>
        </p:nvSpPr>
        <p:spPr/>
        <p:txBody>
          <a:bodyPr/>
          <a:lstStyle/>
          <a:p>
            <a:fld id="{0C5D0930-108B-4061-9D56-15AC90674998}" type="slidenum">
              <a:rPr lang="pt-BR" smtClean="0"/>
              <a:t>10</a:t>
            </a:fld>
            <a:endParaRPr lang="pt-BR" dirty="0"/>
          </a:p>
        </p:txBody>
      </p:sp>
      <p:pic>
        <p:nvPicPr>
          <p:cNvPr id="5122" name="Picture 2" descr="História da segurança virtual: a origem da cibersegurança">
            <a:extLst>
              <a:ext uri="{FF2B5EF4-FFF2-40B4-BE49-F238E27FC236}">
                <a16:creationId xmlns:a16="http://schemas.microsoft.com/office/drawing/2014/main" id="{8F47499A-7113-D59C-CF2A-FA99983F549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70855" y="1907458"/>
            <a:ext cx="6066403" cy="3637471"/>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B5E1C16A-21B8-0C41-2FC1-DE68D740E2B3}"/>
              </a:ext>
            </a:extLst>
          </p:cNvPr>
          <p:cNvSpPr txBox="1"/>
          <p:nvPr/>
        </p:nvSpPr>
        <p:spPr>
          <a:xfrm>
            <a:off x="5654532" y="5544929"/>
            <a:ext cx="6099048" cy="369332"/>
          </a:xfrm>
          <a:prstGeom prst="rect">
            <a:avLst/>
          </a:prstGeom>
          <a:noFill/>
        </p:spPr>
        <p:txBody>
          <a:bodyPr wrap="square">
            <a:spAutoFit/>
          </a:bodyPr>
          <a:lstStyle/>
          <a:p>
            <a:r>
              <a:rPr lang="pt-BR" b="0" i="0" dirty="0">
                <a:solidFill>
                  <a:srgbClr val="000000"/>
                </a:solidFill>
                <a:effectLst/>
                <a:latin typeface="Lexend"/>
              </a:rPr>
              <a:t>John Von Neumann, 1949, primeiro estudo sobre malware.</a:t>
            </a:r>
            <a:endParaRPr lang="pt-BR" dirty="0"/>
          </a:p>
        </p:txBody>
      </p:sp>
    </p:spTree>
    <p:extLst>
      <p:ext uri="{BB962C8B-B14F-4D97-AF65-F5344CB8AC3E}">
        <p14:creationId xmlns:p14="http://schemas.microsoft.com/office/powerpoint/2010/main" val="230812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ítulo 25">
            <a:extLst>
              <a:ext uri="{FF2B5EF4-FFF2-40B4-BE49-F238E27FC236}">
                <a16:creationId xmlns:a16="http://schemas.microsoft.com/office/drawing/2014/main" id="{930B2ABB-955E-DF3B-8C34-3D8B6159A956}"/>
              </a:ext>
            </a:extLst>
          </p:cNvPr>
          <p:cNvSpPr>
            <a:spLocks noGrp="1"/>
          </p:cNvSpPr>
          <p:nvPr>
            <p:ph type="title"/>
          </p:nvPr>
        </p:nvSpPr>
        <p:spPr>
          <a:xfrm>
            <a:off x="2095500" y="365125"/>
            <a:ext cx="9258300" cy="1325563"/>
          </a:xfrm>
        </p:spPr>
        <p:txBody>
          <a:bodyPr anchor="ctr">
            <a:normAutofit/>
          </a:bodyPr>
          <a:lstStyle/>
          <a:p>
            <a:r>
              <a:rPr lang="pt-BR" dirty="0"/>
              <a:t>Década de 60.</a:t>
            </a:r>
          </a:p>
        </p:txBody>
      </p:sp>
      <p:sp>
        <p:nvSpPr>
          <p:cNvPr id="3" name="Espaço Reservado para Conteúdo 2">
            <a:extLst>
              <a:ext uri="{FF2B5EF4-FFF2-40B4-BE49-F238E27FC236}">
                <a16:creationId xmlns:a16="http://schemas.microsoft.com/office/drawing/2014/main" id="{2991DFBC-7536-FE93-374D-CAABF85A8E6C}"/>
              </a:ext>
            </a:extLst>
          </p:cNvPr>
          <p:cNvSpPr>
            <a:spLocks noGrp="1"/>
          </p:cNvSpPr>
          <p:nvPr>
            <p:ph sz="half" idx="1"/>
          </p:nvPr>
        </p:nvSpPr>
        <p:spPr>
          <a:xfrm>
            <a:off x="481781" y="2465670"/>
            <a:ext cx="4847303" cy="2294091"/>
          </a:xfrm>
        </p:spPr>
        <p:txBody>
          <a:bodyPr>
            <a:normAutofit/>
          </a:bodyPr>
          <a:lstStyle/>
          <a:p>
            <a:pPr algn="just"/>
            <a:r>
              <a:rPr lang="pt-BR" dirty="0"/>
              <a:t>Até a década de 1960, a segurança da informação era uma preocupação principalmente das forças armadas e dos serviços de inteligência, que desenvolveram técnicas e práticas para proteger suas comunicações e informações confidenciais.</a:t>
            </a:r>
          </a:p>
        </p:txBody>
      </p:sp>
      <p:sp>
        <p:nvSpPr>
          <p:cNvPr id="4" name="Espaço Reservado para Número de Slide 3">
            <a:extLst>
              <a:ext uri="{FF2B5EF4-FFF2-40B4-BE49-F238E27FC236}">
                <a16:creationId xmlns:a16="http://schemas.microsoft.com/office/drawing/2014/main" id="{BFA7EB8A-59B9-B4A6-EEA1-13C6F6C0F2C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11</a:t>
            </a:fld>
            <a:endParaRPr lang="pt-BR"/>
          </a:p>
        </p:txBody>
      </p:sp>
      <p:pic>
        <p:nvPicPr>
          <p:cNvPr id="5124" name="Picture 4" descr="Dia da Informática: relembre a evolução de tecnologias em 76 anos -  Positivo do seu jeito">
            <a:extLst>
              <a:ext uri="{FF2B5EF4-FFF2-40B4-BE49-F238E27FC236}">
                <a16:creationId xmlns:a16="http://schemas.microsoft.com/office/drawing/2014/main" id="{C0DBDD3F-1759-AC07-38B8-7CCF2819BA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304" y="1677527"/>
            <a:ext cx="6277665" cy="387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99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05B50-D3E9-2AE4-51D5-234A394BD841}"/>
              </a:ext>
            </a:extLst>
          </p:cNvPr>
          <p:cNvSpPr>
            <a:spLocks noGrp="1"/>
          </p:cNvSpPr>
          <p:nvPr>
            <p:ph type="title"/>
          </p:nvPr>
        </p:nvSpPr>
        <p:spPr/>
        <p:txBody>
          <a:bodyPr/>
          <a:lstStyle/>
          <a:p>
            <a:r>
              <a:rPr lang="pt-BR" b="0" i="0" dirty="0">
                <a:effectLst/>
                <a:latin typeface="+mj-lt"/>
              </a:rPr>
              <a:t>Alan Turing, o pai da computação</a:t>
            </a:r>
            <a:endParaRPr lang="pt-BR" dirty="0"/>
          </a:p>
        </p:txBody>
      </p:sp>
      <p:sp>
        <p:nvSpPr>
          <p:cNvPr id="4" name="Espaço Reservado para Conteúdo 3">
            <a:extLst>
              <a:ext uri="{FF2B5EF4-FFF2-40B4-BE49-F238E27FC236}">
                <a16:creationId xmlns:a16="http://schemas.microsoft.com/office/drawing/2014/main" id="{C745A35A-98CD-B442-E5A7-1CFCAFBE6481}"/>
              </a:ext>
            </a:extLst>
          </p:cNvPr>
          <p:cNvSpPr>
            <a:spLocks noGrp="1"/>
          </p:cNvSpPr>
          <p:nvPr>
            <p:ph sz="half" idx="2"/>
          </p:nvPr>
        </p:nvSpPr>
        <p:spPr>
          <a:xfrm>
            <a:off x="5454060" y="1812618"/>
            <a:ext cx="5181600" cy="4351338"/>
          </a:xfrm>
        </p:spPr>
        <p:txBody>
          <a:bodyPr/>
          <a:lstStyle/>
          <a:p>
            <a:r>
              <a:rPr lang="pt-BR" b="0" i="0" dirty="0">
                <a:effectLst/>
                <a:latin typeface="+mj-lt"/>
              </a:rPr>
              <a:t>Teve um papel importante na história da computação ao quebrar a criptografia da máquina </a:t>
            </a:r>
            <a:r>
              <a:rPr lang="pt-BR" b="0" i="0" dirty="0" err="1">
                <a:effectLst/>
                <a:latin typeface="+mj-lt"/>
              </a:rPr>
              <a:t>Enígma</a:t>
            </a:r>
            <a:r>
              <a:rPr lang="pt-BR" b="0" i="0" dirty="0">
                <a:effectLst/>
                <a:latin typeface="+mj-lt"/>
              </a:rPr>
              <a:t> usada pelo exército alemão na segunda guerra. </a:t>
            </a:r>
            <a:endParaRPr lang="pt-BR" dirty="0">
              <a:latin typeface="+mj-lt"/>
            </a:endParaRPr>
          </a:p>
          <a:p>
            <a:endParaRPr lang="pt-BR" dirty="0"/>
          </a:p>
        </p:txBody>
      </p:sp>
      <p:sp>
        <p:nvSpPr>
          <p:cNvPr id="5" name="Espaço Reservado para Número de Slide 4">
            <a:extLst>
              <a:ext uri="{FF2B5EF4-FFF2-40B4-BE49-F238E27FC236}">
                <a16:creationId xmlns:a16="http://schemas.microsoft.com/office/drawing/2014/main" id="{7CFCE402-C330-255B-6331-A25159FFCA66}"/>
              </a:ext>
            </a:extLst>
          </p:cNvPr>
          <p:cNvSpPr>
            <a:spLocks noGrp="1"/>
          </p:cNvSpPr>
          <p:nvPr>
            <p:ph type="sldNum" sz="quarter" idx="12"/>
          </p:nvPr>
        </p:nvSpPr>
        <p:spPr/>
        <p:txBody>
          <a:bodyPr/>
          <a:lstStyle/>
          <a:p>
            <a:fld id="{0C5D0930-108B-4061-9D56-15AC90674998}" type="slidenum">
              <a:rPr lang="pt-BR" smtClean="0"/>
              <a:t>12</a:t>
            </a:fld>
            <a:endParaRPr lang="pt-BR" dirty="0"/>
          </a:p>
        </p:txBody>
      </p:sp>
      <p:pic>
        <p:nvPicPr>
          <p:cNvPr id="14" name="Espaço Reservado para Conteúdo 13">
            <a:extLst>
              <a:ext uri="{FF2B5EF4-FFF2-40B4-BE49-F238E27FC236}">
                <a16:creationId xmlns:a16="http://schemas.microsoft.com/office/drawing/2014/main" id="{9FA2A8C4-3EC5-78C3-9D1A-6987B9D148F9}"/>
              </a:ext>
            </a:extLst>
          </p:cNvPr>
          <p:cNvPicPr>
            <a:picLocks noGrp="1" noChangeAspect="1"/>
          </p:cNvPicPr>
          <p:nvPr>
            <p:ph sz="half" idx="1"/>
          </p:nvPr>
        </p:nvPicPr>
        <p:blipFill>
          <a:blip r:embed="rId2"/>
          <a:stretch>
            <a:fillRect/>
          </a:stretch>
        </p:blipFill>
        <p:spPr bwMode="auto">
          <a:xfrm>
            <a:off x="966469" y="1825625"/>
            <a:ext cx="3180673" cy="4351338"/>
          </a:xfrm>
          <a:noFill/>
          <a:extLst>
            <a:ext uri="{909E8E84-426E-40DD-AFC4-6F175D3DCCD1}">
              <a14:hiddenFill xmlns:a14="http://schemas.microsoft.com/office/drawing/2010/main">
                <a:solidFill>
                  <a:srgbClr val="FFFFFF"/>
                </a:solidFill>
              </a14:hiddenFill>
            </a:ext>
          </a:extLst>
        </p:spPr>
      </p:pic>
      <p:pic>
        <p:nvPicPr>
          <p:cNvPr id="3076" name="Picture 4" descr="Enigma A2200 é exposta no INF - Instituto de Informática - UFRGS">
            <a:extLst>
              <a:ext uri="{FF2B5EF4-FFF2-40B4-BE49-F238E27FC236}">
                <a16:creationId xmlns:a16="http://schemas.microsoft.com/office/drawing/2014/main" id="{DCA062D7-FBD6-E8BE-6893-83081CA9E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3497" y="3450153"/>
            <a:ext cx="3421951" cy="25631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áquina Enigma. A máquina Enigma na Segunda Guerra Mundial">
            <a:extLst>
              <a:ext uri="{FF2B5EF4-FFF2-40B4-BE49-F238E27FC236}">
                <a16:creationId xmlns:a16="http://schemas.microsoft.com/office/drawing/2014/main" id="{C55E8450-5299-E635-2EC3-AC3F6229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137" y="3429000"/>
            <a:ext cx="2779205" cy="257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74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E73554B-0019-0BF9-EC97-447057918CD2}"/>
              </a:ext>
            </a:extLst>
          </p:cNvPr>
          <p:cNvSpPr>
            <a:spLocks noGrp="1"/>
          </p:cNvSpPr>
          <p:nvPr>
            <p:ph type="title"/>
          </p:nvPr>
        </p:nvSpPr>
        <p:spPr>
          <a:xfrm>
            <a:off x="2095500" y="365125"/>
            <a:ext cx="9258300" cy="1325563"/>
          </a:xfrm>
        </p:spPr>
        <p:txBody>
          <a:bodyPr/>
          <a:lstStyle/>
          <a:p>
            <a:r>
              <a:rPr lang="pt-BR" dirty="0"/>
              <a:t>Década de 70</a:t>
            </a:r>
          </a:p>
        </p:txBody>
      </p:sp>
      <p:sp>
        <p:nvSpPr>
          <p:cNvPr id="7" name="Espaço Reservado para Conteúdo 6">
            <a:extLst>
              <a:ext uri="{FF2B5EF4-FFF2-40B4-BE49-F238E27FC236}">
                <a16:creationId xmlns:a16="http://schemas.microsoft.com/office/drawing/2014/main" id="{61F4DA59-61A8-8A50-FEED-B0F511BB3218}"/>
              </a:ext>
            </a:extLst>
          </p:cNvPr>
          <p:cNvSpPr>
            <a:spLocks noGrp="1"/>
          </p:cNvSpPr>
          <p:nvPr>
            <p:ph sz="half" idx="1"/>
          </p:nvPr>
        </p:nvSpPr>
        <p:spPr>
          <a:xfrm>
            <a:off x="838200" y="1825625"/>
            <a:ext cx="5181600" cy="4351338"/>
          </a:xfrm>
        </p:spPr>
        <p:txBody>
          <a:bodyPr/>
          <a:lstStyle/>
          <a:p>
            <a:r>
              <a:rPr lang="pt-BR" dirty="0"/>
              <a:t>A segurança da informação começou a se tornar uma preocupação para outras organizações além das forças armadas.</a:t>
            </a:r>
          </a:p>
          <a:p>
            <a:r>
              <a:rPr lang="pt-BR" dirty="0"/>
              <a:t>Empresas e governos começaram a adotar medidas de segurança para proteger suas informações contra ataques e vazamentos.</a:t>
            </a:r>
          </a:p>
        </p:txBody>
      </p:sp>
      <p:sp>
        <p:nvSpPr>
          <p:cNvPr id="5" name="Espaço Reservado para Número de Slide 4">
            <a:extLst>
              <a:ext uri="{FF2B5EF4-FFF2-40B4-BE49-F238E27FC236}">
                <a16:creationId xmlns:a16="http://schemas.microsoft.com/office/drawing/2014/main" id="{AE9B5AF5-E324-97F3-8A03-F8210172D6DD}"/>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13</a:t>
            </a:fld>
            <a:endParaRPr lang="pt-BR" dirty="0"/>
          </a:p>
        </p:txBody>
      </p:sp>
      <p:pic>
        <p:nvPicPr>
          <p:cNvPr id="6146" name="Picture 2" descr="O Zen Do Arrombamento - O Esporte de Arrombar Cadeados - Locksport">
            <a:extLst>
              <a:ext uri="{FF2B5EF4-FFF2-40B4-BE49-F238E27FC236}">
                <a16:creationId xmlns:a16="http://schemas.microsoft.com/office/drawing/2014/main" id="{255655D5-566A-8C97-C193-86D893555B6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24650" y="1525494"/>
            <a:ext cx="5181600" cy="345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40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5A451-BED1-C3C3-895F-DCF3FA72DBAB}"/>
              </a:ext>
            </a:extLst>
          </p:cNvPr>
          <p:cNvSpPr>
            <a:spLocks noGrp="1"/>
          </p:cNvSpPr>
          <p:nvPr>
            <p:ph type="title"/>
          </p:nvPr>
        </p:nvSpPr>
        <p:spPr>
          <a:xfrm>
            <a:off x="2095500" y="365125"/>
            <a:ext cx="9258300" cy="1325563"/>
          </a:xfrm>
        </p:spPr>
        <p:txBody>
          <a:bodyPr anchor="ctr">
            <a:normAutofit/>
          </a:bodyPr>
          <a:lstStyle/>
          <a:p>
            <a:r>
              <a:rPr lang="pt-BR"/>
              <a:t>O verdadeiro nascimento</a:t>
            </a:r>
            <a:endParaRPr lang="pt-BR" dirty="0"/>
          </a:p>
        </p:txBody>
      </p:sp>
      <p:pic>
        <p:nvPicPr>
          <p:cNvPr id="7172" name="Picture 4" descr="Saiba quem são os criadores da ARPANET, a &quot;mãe&quot; da internet - Olhar Digital">
            <a:extLst>
              <a:ext uri="{FF2B5EF4-FFF2-40B4-BE49-F238E27FC236}">
                <a16:creationId xmlns:a16="http://schemas.microsoft.com/office/drawing/2014/main" id="{19A43C1F-7C02-688E-0B02-03140424F305}"/>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l="13318" r="19698" b="-1"/>
          <a:stretch/>
        </p:blipFill>
        <p:spPr bwMode="auto">
          <a:xfrm>
            <a:off x="515570" y="1554975"/>
            <a:ext cx="5362873" cy="4504236"/>
          </a:xfrm>
          <a:solidFill>
            <a:srgbClr val="FFFFFF"/>
          </a:solidFill>
        </p:spPr>
      </p:pic>
      <p:sp>
        <p:nvSpPr>
          <p:cNvPr id="3" name="Espaço Reservado para Conteúdo 2">
            <a:extLst>
              <a:ext uri="{FF2B5EF4-FFF2-40B4-BE49-F238E27FC236}">
                <a16:creationId xmlns:a16="http://schemas.microsoft.com/office/drawing/2014/main" id="{E2DABF94-2F5B-E4FB-AFBE-E9181B568D00}"/>
              </a:ext>
            </a:extLst>
          </p:cNvPr>
          <p:cNvSpPr>
            <a:spLocks noGrp="1"/>
          </p:cNvSpPr>
          <p:nvPr>
            <p:ph sz="half" idx="2"/>
          </p:nvPr>
        </p:nvSpPr>
        <p:spPr>
          <a:xfrm>
            <a:off x="6172200" y="1825625"/>
            <a:ext cx="5181600" cy="4351338"/>
          </a:xfrm>
        </p:spPr>
        <p:txBody>
          <a:bodyPr>
            <a:normAutofit/>
          </a:bodyPr>
          <a:lstStyle/>
          <a:p>
            <a:r>
              <a:rPr lang="pt-BR"/>
              <a:t>A segurança digital começou a ficar mais parecida com a que conhecemos atualmente durante a década de 1970, com os primeiros exemplos de proteção digital sendo desenvolvidos pela ARPA em conjunto com a Força Aérea dos EUA, na forma de protocolos de segurança para o sistema operacional </a:t>
            </a:r>
            <a:r>
              <a:rPr lang="pt-BR" err="1"/>
              <a:t>Honeywell</a:t>
            </a:r>
            <a:r>
              <a:rPr lang="pt-BR"/>
              <a:t> </a:t>
            </a:r>
            <a:r>
              <a:rPr lang="pt-BR" err="1"/>
              <a:t>Multics</a:t>
            </a:r>
            <a:r>
              <a:rPr lang="pt-BR"/>
              <a:t>.</a:t>
            </a:r>
            <a:endParaRPr lang="pt-BR" dirty="0"/>
          </a:p>
        </p:txBody>
      </p:sp>
      <p:sp>
        <p:nvSpPr>
          <p:cNvPr id="4" name="Espaço Reservado para Número de Slide 3">
            <a:extLst>
              <a:ext uri="{FF2B5EF4-FFF2-40B4-BE49-F238E27FC236}">
                <a16:creationId xmlns:a16="http://schemas.microsoft.com/office/drawing/2014/main" id="{C7627CA6-B3BF-50F4-4AAC-EE08528F0BF9}"/>
              </a:ext>
            </a:extLst>
          </p:cNvPr>
          <p:cNvSpPr>
            <a:spLocks noGrp="1"/>
          </p:cNvSpPr>
          <p:nvPr>
            <p:ph type="sldNum" sz="quarter" idx="12"/>
          </p:nvPr>
        </p:nvSpPr>
        <p:spPr>
          <a:xfrm>
            <a:off x="8610600" y="6356350"/>
            <a:ext cx="2743200" cy="365125"/>
          </a:xfrm>
        </p:spPr>
        <p:txBody>
          <a:bodyPr anchor="ctr">
            <a:normAutofit/>
          </a:bodyPr>
          <a:lstStyle/>
          <a:p>
            <a:fld id="{0C5D0930-108B-4061-9D56-15AC90674998}" type="slidenum">
              <a:rPr lang="pt-BR" smtClean="0"/>
              <a:pPr/>
              <a:t>14</a:t>
            </a:fld>
            <a:endParaRPr lang="pt-BR"/>
          </a:p>
        </p:txBody>
      </p:sp>
    </p:spTree>
    <p:extLst>
      <p:ext uri="{BB962C8B-B14F-4D97-AF65-F5344CB8AC3E}">
        <p14:creationId xmlns:p14="http://schemas.microsoft.com/office/powerpoint/2010/main" val="339508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A2825-6B5A-D082-9893-9A5795DF0909}"/>
            </a:ext>
          </a:extLst>
        </p:cNvPr>
        <p:cNvGrpSpPr/>
        <p:nvPr/>
      </p:nvGrpSpPr>
      <p:grpSpPr>
        <a:xfrm>
          <a:off x="0" y="0"/>
          <a:ext cx="0" cy="0"/>
          <a:chOff x="0" y="0"/>
          <a:chExt cx="0" cy="0"/>
        </a:xfrm>
      </p:grpSpPr>
      <p:sp>
        <p:nvSpPr>
          <p:cNvPr id="7" name="Título 6">
            <a:extLst>
              <a:ext uri="{FF2B5EF4-FFF2-40B4-BE49-F238E27FC236}">
                <a16:creationId xmlns:a16="http://schemas.microsoft.com/office/drawing/2014/main" id="{7BD52748-DFDC-39D2-C7B8-9F331AA6B03F}"/>
              </a:ext>
            </a:extLst>
          </p:cNvPr>
          <p:cNvSpPr>
            <a:spLocks noGrp="1"/>
          </p:cNvSpPr>
          <p:nvPr>
            <p:ph type="title"/>
          </p:nvPr>
        </p:nvSpPr>
        <p:spPr>
          <a:xfrm>
            <a:off x="2095500" y="365125"/>
            <a:ext cx="9258300" cy="1325563"/>
          </a:xfrm>
        </p:spPr>
        <p:txBody>
          <a:bodyPr anchor="ctr">
            <a:normAutofit/>
          </a:bodyPr>
          <a:lstStyle/>
          <a:p>
            <a:r>
              <a:rPr lang="pt-BR" dirty="0"/>
              <a:t>Na Década de 80,</a:t>
            </a:r>
            <a:br>
              <a:rPr lang="pt-BR" dirty="0"/>
            </a:br>
            <a:r>
              <a:rPr lang="pt-BR" sz="4400" cap="none" dirty="0"/>
              <a:t>Popularização da internet .</a:t>
            </a:r>
            <a:endParaRPr lang="pt-BR" dirty="0"/>
          </a:p>
        </p:txBody>
      </p:sp>
      <p:sp>
        <p:nvSpPr>
          <p:cNvPr id="4" name="Espaço Reservado para Número de Slide 3">
            <a:extLst>
              <a:ext uri="{FF2B5EF4-FFF2-40B4-BE49-F238E27FC236}">
                <a16:creationId xmlns:a16="http://schemas.microsoft.com/office/drawing/2014/main" id="{7D556E73-F404-8D72-EFFC-0F801E46FBA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15</a:t>
            </a:fld>
            <a:endParaRPr lang="pt-BR"/>
          </a:p>
        </p:txBody>
      </p:sp>
      <p:graphicFrame>
        <p:nvGraphicFramePr>
          <p:cNvPr id="15" name="Espaço Reservado para Conteúdo 2">
            <a:extLst>
              <a:ext uri="{FF2B5EF4-FFF2-40B4-BE49-F238E27FC236}">
                <a16:creationId xmlns:a16="http://schemas.microsoft.com/office/drawing/2014/main" id="{A429D0B4-75BF-5AB4-01C1-A81241E4C5D6}"/>
              </a:ext>
            </a:extLst>
          </p:cNvPr>
          <p:cNvGraphicFramePr>
            <a:graphicFrameLocks noGrp="1"/>
          </p:cNvGraphicFramePr>
          <p:nvPr>
            <p:ph idx="1"/>
            <p:extLst>
              <p:ext uri="{D42A27DB-BD31-4B8C-83A1-F6EECF244321}">
                <p14:modId xmlns:p14="http://schemas.microsoft.com/office/powerpoint/2010/main" val="3528875953"/>
              </p:ext>
            </p:extLst>
          </p:nvPr>
        </p:nvGraphicFramePr>
        <p:xfrm>
          <a:off x="64008" y="1883347"/>
          <a:ext cx="8101584" cy="3831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Agrupar 13">
            <a:extLst>
              <a:ext uri="{FF2B5EF4-FFF2-40B4-BE49-F238E27FC236}">
                <a16:creationId xmlns:a16="http://schemas.microsoft.com/office/drawing/2014/main" id="{FB612396-8D66-6E63-5696-5F564AED1A4C}"/>
              </a:ext>
            </a:extLst>
          </p:cNvPr>
          <p:cNvGrpSpPr/>
          <p:nvPr/>
        </p:nvGrpSpPr>
        <p:grpSpPr>
          <a:xfrm>
            <a:off x="8532599" y="3583205"/>
            <a:ext cx="3484417" cy="2167763"/>
            <a:chOff x="6803308" y="2932240"/>
            <a:chExt cx="5495925" cy="3560635"/>
          </a:xfrm>
        </p:grpSpPr>
        <p:pic>
          <p:nvPicPr>
            <p:cNvPr id="8" name="Picture 4" descr="13% das PMEs não usam firewall para proteção de rede no Brasil | iMasters">
              <a:extLst>
                <a:ext uri="{FF2B5EF4-FFF2-40B4-BE49-F238E27FC236}">
                  <a16:creationId xmlns:a16="http://schemas.microsoft.com/office/drawing/2014/main" id="{CB07F750-5206-35DF-2940-625158D229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3308" y="3073400"/>
              <a:ext cx="5495925" cy="3419475"/>
            </a:xfrm>
            <a:prstGeom prst="rect">
              <a:avLst/>
            </a:prstGeom>
            <a:noFill/>
            <a:extLst>
              <a:ext uri="{909E8E84-426E-40DD-AFC4-6F175D3DCCD1}">
                <a14:hiddenFill xmlns:a14="http://schemas.microsoft.com/office/drawing/2010/main">
                  <a:solidFill>
                    <a:srgbClr val="FFFFFF"/>
                  </a:solidFill>
                </a14:hiddenFill>
              </a:ext>
            </a:extLst>
          </p:spPr>
        </p:pic>
        <p:sp>
          <p:nvSpPr>
            <p:cNvPr id="10" name="CaixaDeTexto 9">
              <a:extLst>
                <a:ext uri="{FF2B5EF4-FFF2-40B4-BE49-F238E27FC236}">
                  <a16:creationId xmlns:a16="http://schemas.microsoft.com/office/drawing/2014/main" id="{9000F837-B178-CD67-D2A6-577D19538B12}"/>
                </a:ext>
              </a:extLst>
            </p:cNvPr>
            <p:cNvSpPr txBox="1"/>
            <p:nvPr/>
          </p:nvSpPr>
          <p:spPr>
            <a:xfrm>
              <a:off x="8767248" y="2932240"/>
              <a:ext cx="1095172" cy="369332"/>
            </a:xfrm>
            <a:prstGeom prst="rect">
              <a:avLst/>
            </a:prstGeom>
            <a:noFill/>
          </p:spPr>
          <p:txBody>
            <a:bodyPr wrap="none" rtlCol="0">
              <a:spAutoFit/>
            </a:bodyPr>
            <a:lstStyle/>
            <a:p>
              <a:r>
                <a:rPr lang="pt-BR" dirty="0"/>
                <a:t>Firewalls</a:t>
              </a:r>
            </a:p>
          </p:txBody>
        </p:sp>
      </p:grpSp>
      <p:grpSp>
        <p:nvGrpSpPr>
          <p:cNvPr id="16" name="Agrupar 15">
            <a:extLst>
              <a:ext uri="{FF2B5EF4-FFF2-40B4-BE49-F238E27FC236}">
                <a16:creationId xmlns:a16="http://schemas.microsoft.com/office/drawing/2014/main" id="{64064974-65EF-9F64-9A6B-546B8C958A18}"/>
              </a:ext>
            </a:extLst>
          </p:cNvPr>
          <p:cNvGrpSpPr/>
          <p:nvPr/>
        </p:nvGrpSpPr>
        <p:grpSpPr>
          <a:xfrm>
            <a:off x="8780845" y="1107032"/>
            <a:ext cx="2402707" cy="1789635"/>
            <a:chOff x="7393856" y="-79419"/>
            <a:chExt cx="3841955" cy="2983700"/>
          </a:xfrm>
        </p:grpSpPr>
        <p:pic>
          <p:nvPicPr>
            <p:cNvPr id="6" name="Picture 2" descr="Malware: descubra como ele pode afetar sua empresa">
              <a:extLst>
                <a:ext uri="{FF2B5EF4-FFF2-40B4-BE49-F238E27FC236}">
                  <a16:creationId xmlns:a16="http://schemas.microsoft.com/office/drawing/2014/main" id="{07D1E6BB-AED4-6C96-A021-FF10C9BBF73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3856" y="477094"/>
              <a:ext cx="3841955" cy="2427187"/>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11">
              <a:extLst>
                <a:ext uri="{FF2B5EF4-FFF2-40B4-BE49-F238E27FC236}">
                  <a16:creationId xmlns:a16="http://schemas.microsoft.com/office/drawing/2014/main" id="{AB117E4A-2680-752B-C436-8F9AE4963D5C}"/>
                </a:ext>
              </a:extLst>
            </p:cNvPr>
            <p:cNvSpPr txBox="1"/>
            <p:nvPr/>
          </p:nvSpPr>
          <p:spPr>
            <a:xfrm>
              <a:off x="8497828" y="-79419"/>
              <a:ext cx="1056700" cy="369332"/>
            </a:xfrm>
            <a:prstGeom prst="rect">
              <a:avLst/>
            </a:prstGeom>
            <a:noFill/>
          </p:spPr>
          <p:txBody>
            <a:bodyPr wrap="none" rtlCol="0">
              <a:spAutoFit/>
            </a:bodyPr>
            <a:lstStyle/>
            <a:p>
              <a:r>
                <a:rPr lang="pt-BR" dirty="0"/>
                <a:t>Malware</a:t>
              </a:r>
            </a:p>
          </p:txBody>
        </p:sp>
      </p:grpSp>
    </p:spTree>
    <p:extLst>
      <p:ext uri="{BB962C8B-B14F-4D97-AF65-F5344CB8AC3E}">
        <p14:creationId xmlns:p14="http://schemas.microsoft.com/office/powerpoint/2010/main" val="421363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B018C-EF6F-6214-A332-8841079FEE59}"/>
              </a:ext>
            </a:extLst>
          </p:cNvPr>
          <p:cNvSpPr>
            <a:spLocks noGrp="1"/>
          </p:cNvSpPr>
          <p:nvPr>
            <p:ph type="title"/>
          </p:nvPr>
        </p:nvSpPr>
        <p:spPr>
          <a:xfrm>
            <a:off x="2095500" y="365125"/>
            <a:ext cx="9258300" cy="1325563"/>
          </a:xfrm>
        </p:spPr>
        <p:txBody>
          <a:bodyPr/>
          <a:lstStyle/>
          <a:p>
            <a:r>
              <a:rPr lang="pt-BR" dirty="0"/>
              <a:t>Década de 90</a:t>
            </a:r>
          </a:p>
        </p:txBody>
      </p:sp>
      <p:graphicFrame>
        <p:nvGraphicFramePr>
          <p:cNvPr id="5" name="Espaço Reservado para Conteúdo 4">
            <a:extLst>
              <a:ext uri="{FF2B5EF4-FFF2-40B4-BE49-F238E27FC236}">
                <a16:creationId xmlns:a16="http://schemas.microsoft.com/office/drawing/2014/main" id="{497E6844-43B8-D7FD-3161-A895F7A52F4E}"/>
              </a:ext>
            </a:extLst>
          </p:cNvPr>
          <p:cNvGraphicFramePr>
            <a:graphicFrameLocks noGrp="1"/>
          </p:cNvGraphicFramePr>
          <p:nvPr>
            <p:ph idx="1"/>
            <p:extLst>
              <p:ext uri="{D42A27DB-BD31-4B8C-83A1-F6EECF244321}">
                <p14:modId xmlns:p14="http://schemas.microsoft.com/office/powerpoint/2010/main" val="7549663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A678985C-2CDF-7114-EC9E-6AF5EC8FC4E2}"/>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16</a:t>
            </a:fld>
            <a:endParaRPr lang="pt-BR" dirty="0"/>
          </a:p>
        </p:txBody>
      </p:sp>
    </p:spTree>
    <p:extLst>
      <p:ext uri="{BB962C8B-B14F-4D97-AF65-F5344CB8AC3E}">
        <p14:creationId xmlns:p14="http://schemas.microsoft.com/office/powerpoint/2010/main" val="2592680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B43890B-E8ED-3E7F-B54E-07C5C880B02B}"/>
              </a:ext>
            </a:extLst>
          </p:cNvPr>
          <p:cNvSpPr>
            <a:spLocks noGrp="1"/>
          </p:cNvSpPr>
          <p:nvPr>
            <p:ph type="title"/>
          </p:nvPr>
        </p:nvSpPr>
        <p:spPr/>
        <p:txBody>
          <a:bodyPr/>
          <a:lstStyle/>
          <a:p>
            <a:r>
              <a:rPr lang="pt-BR" dirty="0"/>
              <a:t>Epidemia de </a:t>
            </a:r>
            <a:r>
              <a:rPr lang="pt-BR" dirty="0" err="1"/>
              <a:t>Phishing</a:t>
            </a:r>
            <a:r>
              <a:rPr lang="pt-BR" dirty="0"/>
              <a:t>.</a:t>
            </a:r>
          </a:p>
        </p:txBody>
      </p:sp>
      <p:sp>
        <p:nvSpPr>
          <p:cNvPr id="3" name="Espaço Reservado para Conteúdo 2">
            <a:extLst>
              <a:ext uri="{FF2B5EF4-FFF2-40B4-BE49-F238E27FC236}">
                <a16:creationId xmlns:a16="http://schemas.microsoft.com/office/drawing/2014/main" id="{DE4D5F90-028A-E5E5-A926-B96A15368550}"/>
              </a:ext>
            </a:extLst>
          </p:cNvPr>
          <p:cNvSpPr>
            <a:spLocks noGrp="1"/>
          </p:cNvSpPr>
          <p:nvPr>
            <p:ph sz="half" idx="1"/>
          </p:nvPr>
        </p:nvSpPr>
        <p:spPr/>
        <p:txBody>
          <a:bodyPr/>
          <a:lstStyle/>
          <a:p>
            <a:r>
              <a:rPr lang="pt-BR" b="0" i="0" dirty="0">
                <a:solidFill>
                  <a:srgbClr val="000000"/>
                </a:solidFill>
                <a:effectLst/>
                <a:latin typeface="Lexend"/>
              </a:rPr>
              <a:t>Com a popularização dos antivírus, criminosos digitais começaram a procurar outras formas de distribuir as ameaças, sendo o e-mail, no meio dos anos 90, considerado o vetor ideal. </a:t>
            </a:r>
          </a:p>
          <a:p>
            <a:r>
              <a:rPr lang="pt-BR" b="0" i="0" dirty="0">
                <a:solidFill>
                  <a:srgbClr val="000000"/>
                </a:solidFill>
                <a:effectLst/>
                <a:latin typeface="Lexend"/>
              </a:rPr>
              <a:t>A partir de ameaças enviadas anexadas em mensagens, as primeiras grandes epidemias digitais ocorreram.</a:t>
            </a:r>
          </a:p>
          <a:p>
            <a:r>
              <a:rPr lang="pt-BR" b="0" i="0" dirty="0">
                <a:solidFill>
                  <a:srgbClr val="000000"/>
                </a:solidFill>
                <a:effectLst/>
                <a:latin typeface="Lexend"/>
              </a:rPr>
              <a:t>Embora, hoje, infecção por e-mail pareça uma bobagem, na época a situação teve um impacto enorme, com melhorias nos antivírus para que seus </a:t>
            </a:r>
            <a:r>
              <a:rPr lang="pt-BR" b="0" i="1" dirty="0">
                <a:solidFill>
                  <a:srgbClr val="000000"/>
                </a:solidFill>
                <a:effectLst/>
                <a:latin typeface="Lexend"/>
              </a:rPr>
              <a:t>scanners</a:t>
            </a:r>
            <a:r>
              <a:rPr lang="pt-BR" b="0" i="0" dirty="0">
                <a:solidFill>
                  <a:srgbClr val="000000"/>
                </a:solidFill>
                <a:effectLst/>
                <a:latin typeface="Lexend"/>
              </a:rPr>
              <a:t> pudessem identificar agentes maliciosos nas mensagens eletrônicas.</a:t>
            </a:r>
            <a:endParaRPr lang="pt-BR" dirty="0"/>
          </a:p>
        </p:txBody>
      </p:sp>
      <p:sp>
        <p:nvSpPr>
          <p:cNvPr id="6" name="Espaço Reservado para Conteúdo 5">
            <a:extLst>
              <a:ext uri="{FF2B5EF4-FFF2-40B4-BE49-F238E27FC236}">
                <a16:creationId xmlns:a16="http://schemas.microsoft.com/office/drawing/2014/main" id="{D44B1FEE-6547-E973-E15B-391059DEC43D}"/>
              </a:ext>
            </a:extLst>
          </p:cNvPr>
          <p:cNvSpPr>
            <a:spLocks noGrp="1"/>
          </p:cNvSpPr>
          <p:nvPr>
            <p:ph sz="half" idx="2"/>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13C8D55-3C4C-77F3-49DF-138DAF641343}"/>
              </a:ext>
            </a:extLst>
          </p:cNvPr>
          <p:cNvSpPr>
            <a:spLocks noGrp="1"/>
          </p:cNvSpPr>
          <p:nvPr>
            <p:ph type="sldNum" sz="quarter" idx="12"/>
          </p:nvPr>
        </p:nvSpPr>
        <p:spPr/>
        <p:txBody>
          <a:bodyPr/>
          <a:lstStyle/>
          <a:p>
            <a:fld id="{0C5D0930-108B-4061-9D56-15AC90674998}" type="slidenum">
              <a:rPr lang="pt-BR" smtClean="0"/>
              <a:t>17</a:t>
            </a:fld>
            <a:endParaRPr lang="pt-BR" dirty="0"/>
          </a:p>
        </p:txBody>
      </p:sp>
      <p:pic>
        <p:nvPicPr>
          <p:cNvPr id="1026" name="Picture 2" descr="O que é Phishing? - Blog Tecnologia - Ravel Tecnologia">
            <a:extLst>
              <a:ext uri="{FF2B5EF4-FFF2-40B4-BE49-F238E27FC236}">
                <a16:creationId xmlns:a16="http://schemas.microsoft.com/office/drawing/2014/main" id="{EC50E07E-2082-5444-D28B-7FA32E1D2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5804" y="1953212"/>
            <a:ext cx="5117996" cy="25589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 que fazer após responder a um e-mail de phishing | Proofpoint BR">
            <a:extLst>
              <a:ext uri="{FF2B5EF4-FFF2-40B4-BE49-F238E27FC236}">
                <a16:creationId xmlns:a16="http://schemas.microsoft.com/office/drawing/2014/main" id="{C9A4DD75-CBD2-B820-0D45-3FF3D50B6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996" y="4719833"/>
            <a:ext cx="342900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853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03CB81A2-57B0-BA7F-6146-5F6AB522896E}"/>
              </a:ext>
            </a:extLst>
          </p:cNvPr>
          <p:cNvSpPr>
            <a:spLocks noGrp="1"/>
          </p:cNvSpPr>
          <p:nvPr>
            <p:ph type="title"/>
          </p:nvPr>
        </p:nvSpPr>
        <p:spPr/>
        <p:txBody>
          <a:bodyPr/>
          <a:lstStyle/>
          <a:p>
            <a:r>
              <a:rPr lang="pt-BR" dirty="0"/>
              <a:t>Outras coisas que aconteceram</a:t>
            </a:r>
          </a:p>
        </p:txBody>
      </p:sp>
      <p:sp>
        <p:nvSpPr>
          <p:cNvPr id="3" name="Espaço Reservado para Conteúdo 2">
            <a:extLst>
              <a:ext uri="{FF2B5EF4-FFF2-40B4-BE49-F238E27FC236}">
                <a16:creationId xmlns:a16="http://schemas.microsoft.com/office/drawing/2014/main" id="{383D110F-F5F4-60F0-0638-D92B09739EF3}"/>
              </a:ext>
            </a:extLst>
          </p:cNvPr>
          <p:cNvSpPr>
            <a:spLocks noGrp="1"/>
          </p:cNvSpPr>
          <p:nvPr>
            <p:ph idx="1"/>
          </p:nvPr>
        </p:nvSpPr>
        <p:spPr>
          <a:xfrm>
            <a:off x="838200" y="1825625"/>
            <a:ext cx="10515600" cy="4351338"/>
          </a:xfrm>
        </p:spPr>
        <p:txBody>
          <a:bodyPr>
            <a:normAutofit fontScale="55000" lnSpcReduction="20000"/>
          </a:bodyPr>
          <a:lstStyle/>
          <a:p>
            <a:r>
              <a:rPr lang="pt-BR" dirty="0"/>
              <a:t>Anos 60: Surge o primeiro computador multitarefa comercial: o mainframe S390. É criada a </a:t>
            </a:r>
            <a:r>
              <a:rPr lang="pt-BR" dirty="0" err="1"/>
              <a:t>Arpanet</a:t>
            </a:r>
            <a:r>
              <a:rPr lang="pt-BR" dirty="0"/>
              <a:t>, com a finalidade de interligar centros de computação militares e acadêmicos, que pode ser considerada a ‘mãe’ da internet. Os CPDs (Centro de Processamento de Dados) eram responsáveis pelo tratamento das informações.</a:t>
            </a:r>
          </a:p>
          <a:p>
            <a:r>
              <a:rPr lang="pt-BR" dirty="0"/>
              <a:t>Anos 70: Surgem os sistemas gerenciadores de banco de dados (</a:t>
            </a:r>
            <a:r>
              <a:rPr lang="pt-BR" dirty="0" err="1"/>
              <a:t>SGBDs</a:t>
            </a:r>
            <a:r>
              <a:rPr lang="pt-BR" dirty="0"/>
              <a:t>), que organizam as informações e evitam a duplicidade. Os velhos CPDs começaram a se transformar em bibliotecas de informações. Os profissionais de informática eram os que mais resistiam às mudanças.</a:t>
            </a:r>
          </a:p>
          <a:p>
            <a:r>
              <a:rPr lang="pt-BR" dirty="0"/>
              <a:t>Anos 80: Começa a onda de popularização dos computadores pessoais e aparece o primeiro programa com características de vírus que se tem notícia, o </a:t>
            </a:r>
            <a:r>
              <a:rPr lang="pt-BR" dirty="0" err="1"/>
              <a:t>Elk</a:t>
            </a:r>
            <a:r>
              <a:rPr lang="pt-BR" dirty="0"/>
              <a:t> </a:t>
            </a:r>
            <a:r>
              <a:rPr lang="pt-BR" dirty="0" err="1"/>
              <a:t>Cloner</a:t>
            </a:r>
            <a:r>
              <a:rPr lang="pt-BR" dirty="0"/>
              <a:t>, que foi criado por um garoto de 15 anos. Surgem programas de conscientização gerencial para os altos executivos e o Centro de Suporte ao Usuário (CSU) ou o chamado Help Desk. É organizada a Computer </a:t>
            </a:r>
            <a:r>
              <a:rPr lang="pt-BR" dirty="0" err="1"/>
              <a:t>Fraud</a:t>
            </a:r>
            <a:r>
              <a:rPr lang="pt-BR" dirty="0"/>
              <a:t> </a:t>
            </a:r>
            <a:r>
              <a:rPr lang="pt-BR" dirty="0" err="1"/>
              <a:t>and</a:t>
            </a:r>
            <a:r>
              <a:rPr lang="pt-BR" dirty="0"/>
              <a:t> Abuse </a:t>
            </a:r>
            <a:r>
              <a:rPr lang="pt-BR" dirty="0" err="1"/>
              <a:t>Act</a:t>
            </a:r>
            <a:r>
              <a:rPr lang="pt-BR" dirty="0"/>
              <a:t>, primeira lei que tipifica crimes de computador.</a:t>
            </a:r>
          </a:p>
          <a:p>
            <a:r>
              <a:rPr lang="pt-BR" dirty="0"/>
              <a:t>Em 88, o estudante Robert Morris escreveu um </a:t>
            </a:r>
            <a:r>
              <a:rPr lang="pt-BR" dirty="0" err="1"/>
              <a:t>worm</a:t>
            </a:r>
            <a:r>
              <a:rPr lang="pt-BR" dirty="0"/>
              <a:t> e o disseminou a partir do MIT para despistar sua origem. Morris foi condenado a 400 horas de trabalho comunitário e teve que pagar uma multa de U$ 10 mil. Hoje, ele é professor do MIT.</a:t>
            </a:r>
          </a:p>
          <a:p>
            <a:r>
              <a:rPr lang="pt-BR" dirty="0"/>
              <a:t>Anos 90: Surgem os primeiros softwares comerciais de antivírus. O Windows 95 é lançado com a promessa de um sistema seguro. O Brasil realiza o primeiro teste com urnas eletrônicas e a Receita Federal brasileira recebe 470 mil declarações de imposto de renda pela internet.</a:t>
            </a:r>
          </a:p>
          <a:p>
            <a:r>
              <a:rPr lang="pt-BR" dirty="0"/>
              <a:t>É publicada a primeira versão do padrão BS 7799, contendo as melhores práticas para o gerenciamento de segurança da informação. As distinções entre computador e comunicação desaparecem e o PC se torna elemento de TI indispensável em uma organização.</a:t>
            </a:r>
            <a:br>
              <a:rPr lang="pt-BR" dirty="0"/>
            </a:br>
            <a:r>
              <a:rPr lang="pt-BR" dirty="0"/>
              <a:t>Anos 2000: Explosão das fraudes – 45 milhões de computadores são infectados em 24 horas com o vírus </a:t>
            </a:r>
            <a:r>
              <a:rPr lang="pt-BR" dirty="0" err="1"/>
              <a:t>Loveletter</a:t>
            </a:r>
            <a:r>
              <a:rPr lang="pt-BR" dirty="0"/>
              <a:t>; vírus </a:t>
            </a:r>
            <a:r>
              <a:rPr lang="pt-BR" dirty="0" err="1"/>
              <a:t>Sasser</a:t>
            </a:r>
            <a:r>
              <a:rPr lang="pt-BR" dirty="0"/>
              <a:t> consegue invadir PCs sem precisar que o usuário execute o arquivo; </a:t>
            </a:r>
            <a:r>
              <a:rPr lang="pt-BR" dirty="0" err="1"/>
              <a:t>trojam</a:t>
            </a:r>
            <a:r>
              <a:rPr lang="pt-BR" dirty="0"/>
              <a:t> </a:t>
            </a:r>
            <a:r>
              <a:rPr lang="pt-BR" dirty="0" err="1"/>
              <a:t>storm</a:t>
            </a:r>
            <a:r>
              <a:rPr lang="pt-BR" dirty="0"/>
              <a:t> e variações se utilizam de e-mails com assuntos polêmicos e mensagem de amor. O cibercrime prolifera e dá lucro. O padrão BS 7799 vira a norma ISSO/IEC 17799.</a:t>
            </a:r>
          </a:p>
          <a:p>
            <a:r>
              <a:rPr lang="pt-BR" dirty="0"/>
              <a:t>Em 2001, o Brasil foi o primeiro país a ter uma legislação específica, a ICP-Brasil, instituída por medida provisória. Os ataques do dia 11 de setembro transformam para sempre o conceito de segurança da informação. Começa o grande “Boom” das redes sociais.</a:t>
            </a:r>
          </a:p>
          <a:p>
            <a:r>
              <a:rPr lang="pt-BR" dirty="0"/>
              <a:t>Anos 2010: BYOD, big data, mídias sociais, cloud </a:t>
            </a:r>
            <a:r>
              <a:rPr lang="pt-BR" dirty="0" err="1"/>
              <a:t>computing</a:t>
            </a:r>
            <a:r>
              <a:rPr lang="pt-BR" dirty="0"/>
              <a:t>, internet das coisas. A TI vive momentos de inquietação com a </a:t>
            </a:r>
            <a:r>
              <a:rPr lang="pt-BR" dirty="0" err="1"/>
              <a:t>consumerização</a:t>
            </a:r>
            <a:r>
              <a:rPr lang="pt-BR" dirty="0"/>
              <a:t> e tecnologias emergentes, e a conscientização dos usuários, cada vez mais autônomos, passa a ser essencial. O mercado brasileiro de segurança da informação atinge a marca de investimento de U$ 1 bilhão.</a:t>
            </a:r>
          </a:p>
          <a:p>
            <a:endParaRPr lang="pt-BR" dirty="0"/>
          </a:p>
        </p:txBody>
      </p:sp>
      <p:sp>
        <p:nvSpPr>
          <p:cNvPr id="4" name="Espaço Reservado para Número de Slide 3">
            <a:extLst>
              <a:ext uri="{FF2B5EF4-FFF2-40B4-BE49-F238E27FC236}">
                <a16:creationId xmlns:a16="http://schemas.microsoft.com/office/drawing/2014/main" id="{D222D955-C91F-AA37-E4A8-F0857459E3BD}"/>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18</a:t>
            </a:fld>
            <a:endParaRPr lang="pt-BR" dirty="0"/>
          </a:p>
        </p:txBody>
      </p:sp>
    </p:spTree>
    <p:extLst>
      <p:ext uri="{BB962C8B-B14F-4D97-AF65-F5344CB8AC3E}">
        <p14:creationId xmlns:p14="http://schemas.microsoft.com/office/powerpoint/2010/main" val="1395779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F20C4-4436-AFCA-E9BD-38437293C5D0}"/>
              </a:ext>
            </a:extLst>
          </p:cNvPr>
          <p:cNvSpPr>
            <a:spLocks noGrp="1"/>
          </p:cNvSpPr>
          <p:nvPr>
            <p:ph type="title"/>
          </p:nvPr>
        </p:nvSpPr>
        <p:spPr>
          <a:xfrm>
            <a:off x="831850" y="1709738"/>
            <a:ext cx="10515600" cy="2852737"/>
          </a:xfrm>
        </p:spPr>
        <p:txBody>
          <a:bodyPr/>
          <a:lstStyle/>
          <a:p>
            <a:r>
              <a:rPr lang="pt-BR" dirty="0"/>
              <a:t>Presente e futuro</a:t>
            </a:r>
          </a:p>
        </p:txBody>
      </p:sp>
      <p:sp>
        <p:nvSpPr>
          <p:cNvPr id="7" name="Espaço Reservado para Texto 6">
            <a:extLst>
              <a:ext uri="{FF2B5EF4-FFF2-40B4-BE49-F238E27FC236}">
                <a16:creationId xmlns:a16="http://schemas.microsoft.com/office/drawing/2014/main" id="{430C57A5-1A40-CEF4-AE79-88F032C8DD4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F8626EC4-EBAF-F564-86C0-37FB80341142}"/>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19</a:t>
            </a:fld>
            <a:endParaRPr lang="pt-BR" dirty="0"/>
          </a:p>
        </p:txBody>
      </p:sp>
    </p:spTree>
    <p:extLst>
      <p:ext uri="{BB962C8B-B14F-4D97-AF65-F5344CB8AC3E}">
        <p14:creationId xmlns:p14="http://schemas.microsoft.com/office/powerpoint/2010/main" val="235107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2963C081-17CC-A29B-6CC3-B105C8036B3C}"/>
              </a:ext>
            </a:extLst>
          </p:cNvPr>
          <p:cNvSpPr>
            <a:spLocks noGrp="1"/>
          </p:cNvSpPr>
          <p:nvPr>
            <p:ph type="sldNum" sz="quarter" idx="12"/>
          </p:nvPr>
        </p:nvSpPr>
        <p:spPr/>
        <p:txBody>
          <a:bodyPr/>
          <a:lstStyle/>
          <a:p>
            <a:fld id="{0C5D0930-108B-4061-9D56-15AC90674998}" type="slidenum">
              <a:rPr lang="pt-BR" smtClean="0"/>
              <a:t>2</a:t>
            </a:fld>
            <a:endParaRPr lang="pt-BR" dirty="0"/>
          </a:p>
        </p:txBody>
      </p:sp>
      <p:pic>
        <p:nvPicPr>
          <p:cNvPr id="2050" name="Picture 2" descr="SUPERNATURAL 15X20 - A ESTRADA ATE AQUI (DUBLADO) - YouTube">
            <a:extLst>
              <a:ext uri="{FF2B5EF4-FFF2-40B4-BE49-F238E27FC236}">
                <a16:creationId xmlns:a16="http://schemas.microsoft.com/office/drawing/2014/main" id="{DF171FD3-0773-1EA0-FD6E-DD48DF853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0"/>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C5F73106-DEC7-41C4-B478-66A59D158FFE}"/>
              </a:ext>
            </a:extLst>
          </p:cNvPr>
          <p:cNvSpPr/>
          <p:nvPr/>
        </p:nvSpPr>
        <p:spPr>
          <a:xfrm>
            <a:off x="10375641" y="-9145"/>
            <a:ext cx="1816359" cy="68681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F1D8A461-498E-32A4-91A1-C8E2220AE64C}"/>
              </a:ext>
            </a:extLst>
          </p:cNvPr>
          <p:cNvSpPr/>
          <p:nvPr/>
        </p:nvSpPr>
        <p:spPr>
          <a:xfrm>
            <a:off x="0" y="0"/>
            <a:ext cx="203407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15975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1438153-3D45-4EE1-41A1-0D988E2ECD6C}"/>
              </a:ext>
            </a:extLst>
          </p:cNvPr>
          <p:cNvSpPr>
            <a:spLocks noGrp="1"/>
          </p:cNvSpPr>
          <p:nvPr>
            <p:ph type="title"/>
          </p:nvPr>
        </p:nvSpPr>
        <p:spPr>
          <a:xfrm>
            <a:off x="2095500" y="365125"/>
            <a:ext cx="9258300" cy="1325563"/>
          </a:xfrm>
        </p:spPr>
        <p:txBody>
          <a:bodyPr anchor="ctr">
            <a:normAutofit/>
          </a:bodyPr>
          <a:lstStyle/>
          <a:p>
            <a:r>
              <a:rPr lang="pt-BR"/>
              <a:t>Melhores golpes  e melhores Proteções</a:t>
            </a:r>
          </a:p>
        </p:txBody>
      </p:sp>
      <p:sp>
        <p:nvSpPr>
          <p:cNvPr id="4" name="Espaço Reservado para Número de Slide 3">
            <a:extLst>
              <a:ext uri="{FF2B5EF4-FFF2-40B4-BE49-F238E27FC236}">
                <a16:creationId xmlns:a16="http://schemas.microsoft.com/office/drawing/2014/main" id="{78292DA4-691A-6283-6BF8-D91327C7959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20</a:t>
            </a:fld>
            <a:endParaRPr lang="pt-BR"/>
          </a:p>
        </p:txBody>
      </p:sp>
      <p:graphicFrame>
        <p:nvGraphicFramePr>
          <p:cNvPr id="8" name="Espaço Reservado para Conteúdo 5">
            <a:extLst>
              <a:ext uri="{FF2B5EF4-FFF2-40B4-BE49-F238E27FC236}">
                <a16:creationId xmlns:a16="http://schemas.microsoft.com/office/drawing/2014/main" id="{9DF32FB0-08C1-29E7-E89B-48FA5F6FC58D}"/>
              </a:ext>
            </a:extLst>
          </p:cNvPr>
          <p:cNvGraphicFramePr>
            <a:graphicFrameLocks noGrp="1"/>
          </p:cNvGraphicFramePr>
          <p:nvPr>
            <p:ph idx="1"/>
            <p:extLst>
              <p:ext uri="{D42A27DB-BD31-4B8C-83A1-F6EECF244321}">
                <p14:modId xmlns:p14="http://schemas.microsoft.com/office/powerpoint/2010/main" val="20931473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522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BBAAD-E46E-13E1-537B-17E39C6B4B8A}"/>
              </a:ext>
            </a:extLst>
          </p:cNvPr>
          <p:cNvSpPr>
            <a:spLocks noGrp="1"/>
          </p:cNvSpPr>
          <p:nvPr>
            <p:ph type="title"/>
          </p:nvPr>
        </p:nvSpPr>
        <p:spPr/>
        <p:txBody>
          <a:bodyPr/>
          <a:lstStyle/>
          <a:p>
            <a:r>
              <a:rPr lang="pt-BR" dirty="0"/>
              <a:t>Implementando Segurança e Resiliência</a:t>
            </a:r>
          </a:p>
        </p:txBody>
      </p:sp>
      <p:sp>
        <p:nvSpPr>
          <p:cNvPr id="5" name="Espaço Reservado para Texto 4">
            <a:extLst>
              <a:ext uri="{FF2B5EF4-FFF2-40B4-BE49-F238E27FC236}">
                <a16:creationId xmlns:a16="http://schemas.microsoft.com/office/drawing/2014/main" id="{199A0858-4A25-0A8E-1D97-604EFFE1BD2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EB616E80-924E-8496-6186-B015EBFE5B79}"/>
              </a:ext>
            </a:extLst>
          </p:cNvPr>
          <p:cNvSpPr>
            <a:spLocks noGrp="1"/>
          </p:cNvSpPr>
          <p:nvPr>
            <p:ph type="sldNum" sz="quarter" idx="12"/>
          </p:nvPr>
        </p:nvSpPr>
        <p:spPr/>
        <p:txBody>
          <a:bodyPr/>
          <a:lstStyle/>
          <a:p>
            <a:fld id="{0C5D0930-108B-4061-9D56-15AC90674998}" type="slidenum">
              <a:rPr lang="pt-BR" smtClean="0"/>
              <a:t>21</a:t>
            </a:fld>
            <a:endParaRPr lang="pt-BR" dirty="0"/>
          </a:p>
        </p:txBody>
      </p:sp>
    </p:spTree>
    <p:extLst>
      <p:ext uri="{BB962C8B-B14F-4D97-AF65-F5344CB8AC3E}">
        <p14:creationId xmlns:p14="http://schemas.microsoft.com/office/powerpoint/2010/main" val="101298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7E145-0DCF-7304-76FD-1F847C31A812}"/>
              </a:ext>
            </a:extLst>
          </p:cNvPr>
          <p:cNvSpPr>
            <a:spLocks noGrp="1"/>
          </p:cNvSpPr>
          <p:nvPr>
            <p:ph type="title"/>
          </p:nvPr>
        </p:nvSpPr>
        <p:spPr>
          <a:xfrm>
            <a:off x="2095500" y="365125"/>
            <a:ext cx="9258300" cy="1325563"/>
          </a:xfrm>
        </p:spPr>
        <p:txBody>
          <a:bodyPr anchor="ctr">
            <a:normAutofit/>
          </a:bodyPr>
          <a:lstStyle/>
          <a:p>
            <a:r>
              <a:rPr lang="pt-BR" dirty="0"/>
              <a:t>Resiliência Operacional</a:t>
            </a:r>
          </a:p>
        </p:txBody>
      </p:sp>
      <p:sp>
        <p:nvSpPr>
          <p:cNvPr id="4" name="Espaço Reservado para Número de Slide 3">
            <a:extLst>
              <a:ext uri="{FF2B5EF4-FFF2-40B4-BE49-F238E27FC236}">
                <a16:creationId xmlns:a16="http://schemas.microsoft.com/office/drawing/2014/main" id="{7D4EAC64-70E6-B8D3-1A26-E55CF11FA99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22</a:t>
            </a:fld>
            <a:endParaRPr lang="pt-BR"/>
          </a:p>
        </p:txBody>
      </p:sp>
      <p:graphicFrame>
        <p:nvGraphicFramePr>
          <p:cNvPr id="6" name="Espaço Reservado para Conteúdo 2">
            <a:extLst>
              <a:ext uri="{FF2B5EF4-FFF2-40B4-BE49-F238E27FC236}">
                <a16:creationId xmlns:a16="http://schemas.microsoft.com/office/drawing/2014/main" id="{971E41DB-9AB6-F0AC-AC75-CA84C2D58169}"/>
              </a:ext>
            </a:extLst>
          </p:cNvPr>
          <p:cNvGraphicFramePr>
            <a:graphicFrameLocks noGrp="1"/>
          </p:cNvGraphicFramePr>
          <p:nvPr>
            <p:ph idx="1"/>
            <p:extLst>
              <p:ext uri="{D42A27DB-BD31-4B8C-83A1-F6EECF244321}">
                <p14:modId xmlns:p14="http://schemas.microsoft.com/office/powerpoint/2010/main" val="32790518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396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BAA3B-17F1-E6FD-ED46-DBBC9585FB06}"/>
              </a:ext>
            </a:extLst>
          </p:cNvPr>
          <p:cNvSpPr>
            <a:spLocks noGrp="1"/>
          </p:cNvSpPr>
          <p:nvPr>
            <p:ph type="title"/>
          </p:nvPr>
        </p:nvSpPr>
        <p:spPr/>
        <p:txBody>
          <a:bodyPr/>
          <a:lstStyle/>
          <a:p>
            <a:r>
              <a:rPr lang="pt-BR" dirty="0"/>
              <a:t>Como Obter Resiliência</a:t>
            </a:r>
          </a:p>
        </p:txBody>
      </p:sp>
      <p:sp>
        <p:nvSpPr>
          <p:cNvPr id="3" name="Espaço Reservado para Conteúdo 2">
            <a:extLst>
              <a:ext uri="{FF2B5EF4-FFF2-40B4-BE49-F238E27FC236}">
                <a16:creationId xmlns:a16="http://schemas.microsoft.com/office/drawing/2014/main" id="{7ADE7554-C777-5E43-3681-2872FD5634EC}"/>
              </a:ext>
            </a:extLst>
          </p:cNvPr>
          <p:cNvSpPr>
            <a:spLocks noGrp="1"/>
          </p:cNvSpPr>
          <p:nvPr>
            <p:ph idx="1"/>
          </p:nvPr>
        </p:nvSpPr>
        <p:spPr/>
        <p:txBody>
          <a:bodyPr/>
          <a:lstStyle/>
          <a:p>
            <a:pPr marL="457200" indent="-457200">
              <a:buFont typeface="+mj-lt"/>
              <a:buAutoNum type="arabicPeriod"/>
            </a:pPr>
            <a:r>
              <a:rPr lang="pt-BR" dirty="0"/>
              <a:t>Identificar o que é crítico e precisa ser mais protegido </a:t>
            </a:r>
          </a:p>
          <a:p>
            <a:pPr marL="457200" indent="-457200">
              <a:buFont typeface="+mj-lt"/>
              <a:buAutoNum type="arabicPeriod"/>
            </a:pPr>
            <a:r>
              <a:rPr lang="pt-BR" dirty="0"/>
              <a:t>Definir políticas (de uso aceitável, acesso, segurança, </a:t>
            </a:r>
            <a:r>
              <a:rPr lang="pt-BR" dirty="0" err="1"/>
              <a:t>etc</a:t>
            </a:r>
            <a:r>
              <a:rPr lang="pt-BR" dirty="0"/>
              <a:t>) </a:t>
            </a:r>
          </a:p>
          <a:p>
            <a:pPr marL="457200" indent="-457200">
              <a:buFont typeface="+mj-lt"/>
              <a:buAutoNum type="arabicPeriod"/>
            </a:pPr>
            <a:r>
              <a:rPr lang="pt-BR" dirty="0"/>
              <a:t>Treinar profissionais para implementar as estratégias e políticas de segurança </a:t>
            </a:r>
          </a:p>
          <a:p>
            <a:pPr marL="457200" indent="-457200">
              <a:buFont typeface="+mj-lt"/>
              <a:buAutoNum type="arabicPeriod"/>
            </a:pPr>
            <a:r>
              <a:rPr lang="pt-BR" dirty="0"/>
              <a:t>Treinar e conscientizar os usuários sobre os riscos e medidas de segurança necessários </a:t>
            </a:r>
          </a:p>
          <a:p>
            <a:pPr marL="457200" indent="-457200">
              <a:buFont typeface="+mj-lt"/>
              <a:buAutoNum type="arabicPeriod"/>
            </a:pPr>
            <a:r>
              <a:rPr lang="pt-BR" dirty="0"/>
              <a:t>Implantar medidas de segurança que implementem as políticas e estratégias de segurança </a:t>
            </a:r>
          </a:p>
          <a:p>
            <a:pPr marL="457200" lvl="1" indent="0">
              <a:buNone/>
            </a:pPr>
            <a:r>
              <a:rPr lang="pt-BR" dirty="0"/>
              <a:t>	</a:t>
            </a:r>
            <a:r>
              <a:rPr lang="pt-BR" dirty="0" err="1"/>
              <a:t>Ex</a:t>
            </a:r>
            <a:r>
              <a:rPr lang="pt-BR" dirty="0"/>
              <a:t>: Como aplicar correções ou instalar ferramentas de segurança </a:t>
            </a:r>
          </a:p>
          <a:p>
            <a:pPr marL="457200" indent="-457200">
              <a:buFont typeface="+mj-lt"/>
              <a:buAutoNum type="arabicPeriod"/>
            </a:pPr>
            <a:r>
              <a:rPr lang="pt-BR" dirty="0"/>
              <a:t>Formular estratégias para gestão de incidentes de segurança e formalizar grupos de tratamento de incidentes</a:t>
            </a:r>
          </a:p>
        </p:txBody>
      </p:sp>
      <p:sp>
        <p:nvSpPr>
          <p:cNvPr id="4" name="Espaço Reservado para Número de Slide 3">
            <a:extLst>
              <a:ext uri="{FF2B5EF4-FFF2-40B4-BE49-F238E27FC236}">
                <a16:creationId xmlns:a16="http://schemas.microsoft.com/office/drawing/2014/main" id="{9DA116E2-42CB-443F-A4DB-4EB77E8945C7}"/>
              </a:ext>
            </a:extLst>
          </p:cNvPr>
          <p:cNvSpPr>
            <a:spLocks noGrp="1"/>
          </p:cNvSpPr>
          <p:nvPr>
            <p:ph type="sldNum" sz="quarter" idx="12"/>
          </p:nvPr>
        </p:nvSpPr>
        <p:spPr/>
        <p:txBody>
          <a:bodyPr/>
          <a:lstStyle/>
          <a:p>
            <a:fld id="{0C5D0930-108B-4061-9D56-15AC90674998}" type="slidenum">
              <a:rPr lang="pt-BR" smtClean="0"/>
              <a:t>23</a:t>
            </a:fld>
            <a:endParaRPr lang="pt-BR" dirty="0"/>
          </a:p>
        </p:txBody>
      </p:sp>
    </p:spTree>
    <p:extLst>
      <p:ext uri="{BB962C8B-B14F-4D97-AF65-F5344CB8AC3E}">
        <p14:creationId xmlns:p14="http://schemas.microsoft.com/office/powerpoint/2010/main" val="176312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B6D8EC-E396-F9D0-F850-543F511531A6}"/>
              </a:ext>
            </a:extLst>
          </p:cNvPr>
          <p:cNvSpPr>
            <a:spLocks noGrp="1"/>
          </p:cNvSpPr>
          <p:nvPr>
            <p:ph type="title"/>
          </p:nvPr>
        </p:nvSpPr>
        <p:spPr/>
        <p:txBody>
          <a:bodyPr/>
          <a:lstStyle/>
          <a:p>
            <a:r>
              <a:rPr lang="pt-BR" dirty="0"/>
              <a:t>Gestão de Incidentes</a:t>
            </a:r>
          </a:p>
        </p:txBody>
      </p:sp>
      <p:sp>
        <p:nvSpPr>
          <p:cNvPr id="3" name="Espaço Reservado para Conteúdo 2">
            <a:extLst>
              <a:ext uri="{FF2B5EF4-FFF2-40B4-BE49-F238E27FC236}">
                <a16:creationId xmlns:a16="http://schemas.microsoft.com/office/drawing/2014/main" id="{9C4AEED8-E939-DEC8-B8A7-6C3D6C6304B1}"/>
              </a:ext>
            </a:extLst>
          </p:cNvPr>
          <p:cNvSpPr>
            <a:spLocks noGrp="1"/>
          </p:cNvSpPr>
          <p:nvPr>
            <p:ph idx="1"/>
          </p:nvPr>
        </p:nvSpPr>
        <p:spPr/>
        <p:txBody>
          <a:bodyPr/>
          <a:lstStyle/>
          <a:p>
            <a:r>
              <a:rPr lang="pt-BR" b="1" dirty="0"/>
              <a:t>Incidente de Segurança em Computadores</a:t>
            </a:r>
          </a:p>
          <a:p>
            <a:pPr lvl="1"/>
            <a:r>
              <a:rPr lang="pt-BR" dirty="0"/>
              <a:t>Qualquer evento adverso, confirmado ou sob suspeita, relacionado à segurança dos sistemas de computação ou das redes de computadores</a:t>
            </a:r>
          </a:p>
          <a:p>
            <a:r>
              <a:rPr lang="pt-BR" b="1" dirty="0"/>
              <a:t>Gestão de Incidentes </a:t>
            </a:r>
          </a:p>
          <a:p>
            <a:pPr lvl="1"/>
            <a:r>
              <a:rPr lang="pt-BR" dirty="0"/>
              <a:t>Definição de políticas e processos que permitam a identificação e o tratamento de incidentes de segurança </a:t>
            </a:r>
          </a:p>
          <a:p>
            <a:r>
              <a:rPr lang="pt-BR" b="1" dirty="0"/>
              <a:t>CSIRT</a:t>
            </a:r>
          </a:p>
          <a:p>
            <a:pPr lvl="1"/>
            <a:r>
              <a:rPr lang="pt-BR" dirty="0"/>
              <a:t> Acrônimo internacional para designar um “</a:t>
            </a:r>
            <a:r>
              <a:rPr lang="pt-BR" b="1" dirty="0"/>
              <a:t>Grupo de Resposta a Incidentes de Segurança</a:t>
            </a:r>
            <a:r>
              <a:rPr lang="pt-BR" dirty="0"/>
              <a:t>”, uma organização responsável por receber, analisar e responder a notificações e atividades relacionadas a incidentes de segurança em computadores</a:t>
            </a:r>
          </a:p>
          <a:p>
            <a:pPr lvl="2"/>
            <a:r>
              <a:rPr lang="pt-BR" dirty="0"/>
              <a:t>Outros acrônimos: IRT, CERT, CIRC, CIRT, SERT, SIRT</a:t>
            </a:r>
          </a:p>
        </p:txBody>
      </p:sp>
      <p:sp>
        <p:nvSpPr>
          <p:cNvPr id="4" name="Espaço Reservado para Número de Slide 3">
            <a:extLst>
              <a:ext uri="{FF2B5EF4-FFF2-40B4-BE49-F238E27FC236}">
                <a16:creationId xmlns:a16="http://schemas.microsoft.com/office/drawing/2014/main" id="{80D22A4D-65E5-47CC-61C5-1AECBBB0E69C}"/>
              </a:ext>
            </a:extLst>
          </p:cNvPr>
          <p:cNvSpPr>
            <a:spLocks noGrp="1"/>
          </p:cNvSpPr>
          <p:nvPr>
            <p:ph type="sldNum" sz="quarter" idx="12"/>
          </p:nvPr>
        </p:nvSpPr>
        <p:spPr/>
        <p:txBody>
          <a:bodyPr/>
          <a:lstStyle/>
          <a:p>
            <a:fld id="{0C5D0930-108B-4061-9D56-15AC90674998}" type="slidenum">
              <a:rPr lang="pt-BR" smtClean="0"/>
              <a:t>24</a:t>
            </a:fld>
            <a:endParaRPr lang="pt-BR" dirty="0"/>
          </a:p>
        </p:txBody>
      </p:sp>
    </p:spTree>
    <p:extLst>
      <p:ext uri="{BB962C8B-B14F-4D97-AF65-F5344CB8AC3E}">
        <p14:creationId xmlns:p14="http://schemas.microsoft.com/office/powerpoint/2010/main" val="280778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90892-0AEC-FA87-4ACA-B31376EB73A3}"/>
              </a:ext>
            </a:extLst>
          </p:cNvPr>
          <p:cNvSpPr>
            <a:spLocks noGrp="1"/>
          </p:cNvSpPr>
          <p:nvPr>
            <p:ph type="title"/>
          </p:nvPr>
        </p:nvSpPr>
        <p:spPr>
          <a:xfrm>
            <a:off x="2095500" y="365125"/>
            <a:ext cx="9258300" cy="1325563"/>
          </a:xfrm>
        </p:spPr>
        <p:txBody>
          <a:bodyPr/>
          <a:lstStyle/>
          <a:p>
            <a:r>
              <a:rPr lang="pt-BR" dirty="0"/>
              <a:t>A redução do impacto de um incidente­.</a:t>
            </a:r>
          </a:p>
        </p:txBody>
      </p:sp>
      <p:sp>
        <p:nvSpPr>
          <p:cNvPr id="3" name="Espaço Reservado para Conteúdo 2">
            <a:extLst>
              <a:ext uri="{FF2B5EF4-FFF2-40B4-BE49-F238E27FC236}">
                <a16:creationId xmlns:a16="http://schemas.microsoft.com/office/drawing/2014/main" id="{4066B33F-D320-1DC2-621F-37BF3069BEEC}"/>
              </a:ext>
            </a:extLst>
          </p:cNvPr>
          <p:cNvSpPr>
            <a:spLocks noGrp="1"/>
          </p:cNvSpPr>
          <p:nvPr>
            <p:ph idx="1"/>
          </p:nvPr>
        </p:nvSpPr>
        <p:spPr>
          <a:xfrm>
            <a:off x="838200" y="1825625"/>
            <a:ext cx="10515600" cy="4351338"/>
          </a:xfrm>
        </p:spPr>
        <p:txBody>
          <a:bodyPr/>
          <a:lstStyle/>
          <a:p>
            <a:pPr lvl="1"/>
            <a:r>
              <a:rPr lang="pt-BR" dirty="0"/>
              <a:t>Possuindo agilidade de resposta ­;</a:t>
            </a:r>
          </a:p>
          <a:p>
            <a:pPr lvl="1"/>
            <a:r>
              <a:rPr lang="pt-BR" dirty="0"/>
              <a:t>Possuindo redução no número de vítimas;</a:t>
            </a:r>
          </a:p>
        </p:txBody>
      </p:sp>
      <p:sp>
        <p:nvSpPr>
          <p:cNvPr id="4" name="Espaço Reservado para Número de Slide 3">
            <a:extLst>
              <a:ext uri="{FF2B5EF4-FFF2-40B4-BE49-F238E27FC236}">
                <a16:creationId xmlns:a16="http://schemas.microsoft.com/office/drawing/2014/main" id="{567AC1AE-08E6-5BB9-A012-7AF13CB82FC5}"/>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25</a:t>
            </a:fld>
            <a:endParaRPr lang="pt-BR" dirty="0"/>
          </a:p>
        </p:txBody>
      </p:sp>
    </p:spTree>
    <p:extLst>
      <p:ext uri="{BB962C8B-B14F-4D97-AF65-F5344CB8AC3E}">
        <p14:creationId xmlns:p14="http://schemas.microsoft.com/office/powerpoint/2010/main" val="2639672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666A49-61F3-ADED-5682-46E04E93CD5B}"/>
              </a:ext>
            </a:extLst>
          </p:cNvPr>
          <p:cNvSpPr>
            <a:spLocks noGrp="1"/>
          </p:cNvSpPr>
          <p:nvPr>
            <p:ph type="title"/>
          </p:nvPr>
        </p:nvSpPr>
        <p:spPr/>
        <p:txBody>
          <a:bodyPr/>
          <a:lstStyle/>
          <a:p>
            <a:r>
              <a:rPr lang="pt-BR" dirty="0"/>
              <a:t>O papel do CSIRT é: ­ </a:t>
            </a:r>
          </a:p>
        </p:txBody>
      </p:sp>
      <p:sp>
        <p:nvSpPr>
          <p:cNvPr id="3" name="Espaço Reservado para Conteúdo 2">
            <a:extLst>
              <a:ext uri="{FF2B5EF4-FFF2-40B4-BE49-F238E27FC236}">
                <a16:creationId xmlns:a16="http://schemas.microsoft.com/office/drawing/2014/main" id="{A60D9136-72C2-5171-69E8-DDC5A5EC89BF}"/>
              </a:ext>
            </a:extLst>
          </p:cNvPr>
          <p:cNvSpPr>
            <a:spLocks noGrp="1"/>
          </p:cNvSpPr>
          <p:nvPr>
            <p:ph idx="1"/>
          </p:nvPr>
        </p:nvSpPr>
        <p:spPr/>
        <p:txBody>
          <a:bodyPr/>
          <a:lstStyle/>
          <a:p>
            <a:pPr marL="457200" indent="-457200">
              <a:buFont typeface="+mj-lt"/>
              <a:buAutoNum type="arabicPeriod"/>
            </a:pPr>
            <a:r>
              <a:rPr lang="pt-BR" dirty="0"/>
              <a:t>Auxiliar a proteção da </a:t>
            </a:r>
            <a:r>
              <a:rPr lang="pt-BR" dirty="0" err="1"/>
              <a:t>infra-estrutura</a:t>
            </a:r>
            <a:r>
              <a:rPr lang="pt-BR" dirty="0"/>
              <a:t> e das informações;</a:t>
            </a:r>
          </a:p>
          <a:p>
            <a:pPr marL="457200" indent="-457200">
              <a:buFont typeface="+mj-lt"/>
              <a:buAutoNum type="arabicPeriod"/>
            </a:pPr>
            <a:r>
              <a:rPr lang="pt-BR" dirty="0"/>
              <a:t>Prevenir incidentes e conscientizar sobre os problemas ;</a:t>
            </a:r>
          </a:p>
          <a:p>
            <a:pPr marL="457200" indent="-457200">
              <a:buFont typeface="+mj-lt"/>
              <a:buAutoNum type="arabicPeriod"/>
            </a:pPr>
            <a:r>
              <a:rPr lang="pt-BR" dirty="0"/>
              <a:t>Auxiliar a detecção de incidentes de segurança;</a:t>
            </a:r>
          </a:p>
          <a:p>
            <a:pPr marL="457200" indent="-457200">
              <a:buFont typeface="+mj-lt"/>
              <a:buAutoNum type="arabicPeriod"/>
            </a:pPr>
            <a:r>
              <a:rPr lang="pt-BR" dirty="0"/>
              <a:t>Responder incidentes;</a:t>
            </a:r>
          </a:p>
          <a:p>
            <a:pPr marL="457200" indent="-457200">
              <a:buFont typeface="+mj-lt"/>
              <a:buAutoNum type="arabicPeriod"/>
            </a:pPr>
            <a:r>
              <a:rPr lang="pt-BR" dirty="0"/>
              <a:t>Retornar o ambiente ao estado de produção;</a:t>
            </a:r>
          </a:p>
        </p:txBody>
      </p:sp>
      <p:sp>
        <p:nvSpPr>
          <p:cNvPr id="4" name="Espaço Reservado para Número de Slide 3">
            <a:extLst>
              <a:ext uri="{FF2B5EF4-FFF2-40B4-BE49-F238E27FC236}">
                <a16:creationId xmlns:a16="http://schemas.microsoft.com/office/drawing/2014/main" id="{2E57EA75-E8CD-3056-A531-D53D0F30D2ED}"/>
              </a:ext>
            </a:extLst>
          </p:cNvPr>
          <p:cNvSpPr>
            <a:spLocks noGrp="1"/>
          </p:cNvSpPr>
          <p:nvPr>
            <p:ph type="sldNum" sz="quarter" idx="12"/>
          </p:nvPr>
        </p:nvSpPr>
        <p:spPr/>
        <p:txBody>
          <a:bodyPr/>
          <a:lstStyle/>
          <a:p>
            <a:fld id="{0C5D0930-108B-4061-9D56-15AC90674998}" type="slidenum">
              <a:rPr lang="pt-BR" smtClean="0"/>
              <a:t>26</a:t>
            </a:fld>
            <a:endParaRPr lang="pt-BR" dirty="0"/>
          </a:p>
        </p:txBody>
      </p:sp>
    </p:spTree>
    <p:extLst>
      <p:ext uri="{BB962C8B-B14F-4D97-AF65-F5344CB8AC3E}">
        <p14:creationId xmlns:p14="http://schemas.microsoft.com/office/powerpoint/2010/main" val="2459368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90A81-AA8F-91DA-4823-CA0F8E5A3937}"/>
              </a:ext>
            </a:extLst>
          </p:cNvPr>
          <p:cNvSpPr>
            <a:spLocks noGrp="1"/>
          </p:cNvSpPr>
          <p:nvPr>
            <p:ph type="title"/>
          </p:nvPr>
        </p:nvSpPr>
        <p:spPr/>
        <p:txBody>
          <a:bodyPr/>
          <a:lstStyle/>
          <a:p>
            <a:r>
              <a:rPr lang="pt-BR" dirty="0"/>
              <a:t>Evolução histórica: Tratamento de Incidentes no Brasil</a:t>
            </a:r>
          </a:p>
        </p:txBody>
      </p:sp>
      <p:sp>
        <p:nvSpPr>
          <p:cNvPr id="3" name="Espaço Reservado para Conteúdo 2">
            <a:extLst>
              <a:ext uri="{FF2B5EF4-FFF2-40B4-BE49-F238E27FC236}">
                <a16:creationId xmlns:a16="http://schemas.microsoft.com/office/drawing/2014/main" id="{097E32AF-3A44-CB15-4174-18C7A895E73E}"/>
              </a:ext>
            </a:extLst>
          </p:cNvPr>
          <p:cNvSpPr>
            <a:spLocks noGrp="1"/>
          </p:cNvSpPr>
          <p:nvPr>
            <p:ph idx="1"/>
          </p:nvPr>
        </p:nvSpPr>
        <p:spPr/>
        <p:txBody>
          <a:bodyPr/>
          <a:lstStyle/>
          <a:p>
            <a:r>
              <a:rPr lang="pt-BR" b="1" dirty="0"/>
              <a:t>Agosto/1996: </a:t>
            </a:r>
            <a:r>
              <a:rPr lang="pt-BR" dirty="0"/>
              <a:t>o relatório "Rumo à Criação de uma Coordenadoria de </a:t>
            </a:r>
            <a:r>
              <a:rPr lang="pt-BR" dirty="0" err="1"/>
              <a:t>Seguraça</a:t>
            </a:r>
            <a:r>
              <a:rPr lang="pt-BR" dirty="0"/>
              <a:t> de Redes na Internet Brasil" é publicado pelo CGI.br1 </a:t>
            </a:r>
          </a:p>
          <a:p>
            <a:r>
              <a:rPr lang="pt-BR" b="1" dirty="0"/>
              <a:t>Junho/1997:</a:t>
            </a:r>
            <a:r>
              <a:rPr lang="pt-BR" dirty="0"/>
              <a:t> o CGI.br cria o CERT.br (naquele tempo chamado NBSO – NIC BR Security Office), com base nas recomendações do relatório, como um grupo com responsabilidade nacional2 </a:t>
            </a:r>
          </a:p>
          <a:p>
            <a:r>
              <a:rPr lang="pt-BR" b="1" dirty="0"/>
              <a:t>Agosto/1997:</a:t>
            </a:r>
            <a:r>
              <a:rPr lang="pt-BR" dirty="0"/>
              <a:t> a RNP cria seu próprio CSIRT (CAIS)3 , seguida pela rede acadêmica do Rio grande do Sul (CERT-RS)4 </a:t>
            </a:r>
          </a:p>
          <a:p>
            <a:r>
              <a:rPr lang="pt-BR" b="1" dirty="0"/>
              <a:t>1999:</a:t>
            </a:r>
            <a:r>
              <a:rPr lang="pt-BR" dirty="0"/>
              <a:t> outras instituições, incluindo Universidades e Operadoras de Telecomunicações, iniciaram a formação de seus </a:t>
            </a:r>
            <a:r>
              <a:rPr lang="pt-BR" dirty="0" err="1"/>
              <a:t>CSIRTs</a:t>
            </a:r>
            <a:r>
              <a:rPr lang="pt-BR" dirty="0"/>
              <a:t> </a:t>
            </a:r>
          </a:p>
          <a:p>
            <a:r>
              <a:rPr lang="pt-BR" b="1" dirty="0"/>
              <a:t>2002–2004 :</a:t>
            </a:r>
            <a:r>
              <a:rPr lang="pt-BR" dirty="0"/>
              <a:t> grupos de trabalho para definição da estrutura de um CSIRT para a Administração Pública Federal </a:t>
            </a:r>
          </a:p>
          <a:p>
            <a:r>
              <a:rPr lang="pt-BR" b="1" dirty="0"/>
              <a:t>2004:</a:t>
            </a:r>
            <a:r>
              <a:rPr lang="pt-BR" dirty="0"/>
              <a:t> o CTIR-</a:t>
            </a:r>
            <a:r>
              <a:rPr lang="pt-BR" dirty="0" err="1"/>
              <a:t>Gov</a:t>
            </a:r>
            <a:r>
              <a:rPr lang="pt-BR" dirty="0"/>
              <a:t> foi criado, com a Administração Pública Federal como seu público alvo5</a:t>
            </a:r>
          </a:p>
        </p:txBody>
      </p:sp>
      <p:sp>
        <p:nvSpPr>
          <p:cNvPr id="4" name="Espaço Reservado para Número de Slide 3">
            <a:extLst>
              <a:ext uri="{FF2B5EF4-FFF2-40B4-BE49-F238E27FC236}">
                <a16:creationId xmlns:a16="http://schemas.microsoft.com/office/drawing/2014/main" id="{DDAFC3BC-707E-DDAD-C76D-687C76845AA9}"/>
              </a:ext>
            </a:extLst>
          </p:cNvPr>
          <p:cNvSpPr>
            <a:spLocks noGrp="1"/>
          </p:cNvSpPr>
          <p:nvPr>
            <p:ph type="sldNum" sz="quarter" idx="12"/>
          </p:nvPr>
        </p:nvSpPr>
        <p:spPr/>
        <p:txBody>
          <a:bodyPr/>
          <a:lstStyle/>
          <a:p>
            <a:fld id="{0C5D0930-108B-4061-9D56-15AC90674998}" type="slidenum">
              <a:rPr lang="pt-BR" smtClean="0"/>
              <a:t>27</a:t>
            </a:fld>
            <a:endParaRPr lang="pt-BR" dirty="0"/>
          </a:p>
        </p:txBody>
      </p:sp>
    </p:spTree>
    <p:extLst>
      <p:ext uri="{BB962C8B-B14F-4D97-AF65-F5344CB8AC3E}">
        <p14:creationId xmlns:p14="http://schemas.microsoft.com/office/powerpoint/2010/main" val="2841943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FD0C6-6CE0-3017-11E1-22D1270C9331}"/>
              </a:ext>
            </a:extLst>
          </p:cNvPr>
          <p:cNvSpPr>
            <a:spLocks noGrp="1"/>
          </p:cNvSpPr>
          <p:nvPr>
            <p:ph type="title"/>
          </p:nvPr>
        </p:nvSpPr>
        <p:spPr/>
        <p:txBody>
          <a:bodyPr/>
          <a:lstStyle/>
          <a:p>
            <a:r>
              <a:rPr lang="pt-BR" dirty="0"/>
              <a:t>Empresas do Governo sobre:</a:t>
            </a:r>
            <a:br>
              <a:rPr lang="pt-BR" dirty="0"/>
            </a:br>
            <a:r>
              <a:rPr lang="pt-BR" dirty="0"/>
              <a:t>Cyber Segurança</a:t>
            </a:r>
          </a:p>
        </p:txBody>
      </p:sp>
      <p:sp>
        <p:nvSpPr>
          <p:cNvPr id="3" name="Espaço Reservado para Conteúdo 2">
            <a:extLst>
              <a:ext uri="{FF2B5EF4-FFF2-40B4-BE49-F238E27FC236}">
                <a16:creationId xmlns:a16="http://schemas.microsoft.com/office/drawing/2014/main" id="{C529B446-97EB-887D-E7D4-08CBDB476476}"/>
              </a:ext>
            </a:extLst>
          </p:cNvPr>
          <p:cNvSpPr>
            <a:spLocks noGrp="1"/>
          </p:cNvSpPr>
          <p:nvPr>
            <p:ph idx="1"/>
          </p:nvPr>
        </p:nvSpPr>
        <p:spPr/>
        <p:txBody>
          <a:bodyPr/>
          <a:lstStyle/>
          <a:p>
            <a:r>
              <a:rPr lang="pt-BR" dirty="0">
                <a:hlinkClick r:id="rId2"/>
              </a:rPr>
              <a:t>https://www.nic.br/pagina/grupos-de-trabalho-documento-gt-s/169</a:t>
            </a:r>
            <a:endParaRPr lang="pt-BR" dirty="0"/>
          </a:p>
          <a:p>
            <a:r>
              <a:rPr lang="pt-BR" dirty="0">
                <a:hlinkClick r:id="rId3"/>
              </a:rPr>
              <a:t>https://www.nic.br/pagina/gts/157</a:t>
            </a:r>
            <a:endParaRPr lang="pt-BR" dirty="0"/>
          </a:p>
          <a:p>
            <a:r>
              <a:rPr lang="pt-BR" dirty="0">
                <a:hlinkClick r:id="rId4"/>
              </a:rPr>
              <a:t>http://www.cert-rs.tche.br/index.php/missao</a:t>
            </a:r>
            <a:endParaRPr lang="pt-BR" dirty="0"/>
          </a:p>
          <a:p>
            <a:r>
              <a:rPr lang="pt-BR" dirty="0"/>
              <a:t>https://www.gov.br/ctir/pt-br</a:t>
            </a:r>
          </a:p>
        </p:txBody>
      </p:sp>
      <p:sp>
        <p:nvSpPr>
          <p:cNvPr id="4" name="Espaço Reservado para Número de Slide 3">
            <a:extLst>
              <a:ext uri="{FF2B5EF4-FFF2-40B4-BE49-F238E27FC236}">
                <a16:creationId xmlns:a16="http://schemas.microsoft.com/office/drawing/2014/main" id="{574401D9-4796-6749-6558-315609C9AB71}"/>
              </a:ext>
            </a:extLst>
          </p:cNvPr>
          <p:cNvSpPr>
            <a:spLocks noGrp="1"/>
          </p:cNvSpPr>
          <p:nvPr>
            <p:ph type="sldNum" sz="quarter" idx="12"/>
          </p:nvPr>
        </p:nvSpPr>
        <p:spPr/>
        <p:txBody>
          <a:bodyPr/>
          <a:lstStyle/>
          <a:p>
            <a:fld id="{0C5D0930-108B-4061-9D56-15AC90674998}" type="slidenum">
              <a:rPr lang="pt-BR" smtClean="0"/>
              <a:t>28</a:t>
            </a:fld>
            <a:endParaRPr lang="pt-BR" dirty="0"/>
          </a:p>
        </p:txBody>
      </p:sp>
      <p:pic>
        <p:nvPicPr>
          <p:cNvPr id="8" name="Imagem 7">
            <a:extLst>
              <a:ext uri="{FF2B5EF4-FFF2-40B4-BE49-F238E27FC236}">
                <a16:creationId xmlns:a16="http://schemas.microsoft.com/office/drawing/2014/main" id="{3D326F32-9E65-9379-C89B-815FFB2B5A6C}"/>
              </a:ext>
            </a:extLst>
          </p:cNvPr>
          <p:cNvPicPr>
            <a:picLocks noChangeAspect="1"/>
          </p:cNvPicPr>
          <p:nvPr/>
        </p:nvPicPr>
        <p:blipFill>
          <a:blip r:embed="rId5"/>
          <a:stretch>
            <a:fillRect/>
          </a:stretch>
        </p:blipFill>
        <p:spPr>
          <a:xfrm>
            <a:off x="0" y="3381385"/>
            <a:ext cx="6362394" cy="2763128"/>
          </a:xfrm>
          <a:prstGeom prst="rect">
            <a:avLst/>
          </a:prstGeom>
        </p:spPr>
      </p:pic>
      <p:pic>
        <p:nvPicPr>
          <p:cNvPr id="6" name="Imagem 5">
            <a:extLst>
              <a:ext uri="{FF2B5EF4-FFF2-40B4-BE49-F238E27FC236}">
                <a16:creationId xmlns:a16="http://schemas.microsoft.com/office/drawing/2014/main" id="{83070A1A-D68B-D11E-CE3C-B4C16186D143}"/>
              </a:ext>
            </a:extLst>
          </p:cNvPr>
          <p:cNvPicPr>
            <a:picLocks noChangeAspect="1"/>
          </p:cNvPicPr>
          <p:nvPr/>
        </p:nvPicPr>
        <p:blipFill>
          <a:blip r:embed="rId6"/>
          <a:stretch>
            <a:fillRect/>
          </a:stretch>
        </p:blipFill>
        <p:spPr>
          <a:xfrm>
            <a:off x="5824069" y="3381385"/>
            <a:ext cx="6367931" cy="2763128"/>
          </a:xfrm>
          <a:prstGeom prst="rect">
            <a:avLst/>
          </a:prstGeom>
        </p:spPr>
      </p:pic>
    </p:spTree>
    <p:extLst>
      <p:ext uri="{BB962C8B-B14F-4D97-AF65-F5344CB8AC3E}">
        <p14:creationId xmlns:p14="http://schemas.microsoft.com/office/powerpoint/2010/main" val="373053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D57168FD-CC40-5C5C-603F-2D74C111414A}"/>
              </a:ext>
            </a:extLst>
          </p:cNvPr>
          <p:cNvSpPr>
            <a:spLocks noGrp="1"/>
          </p:cNvSpPr>
          <p:nvPr>
            <p:ph type="title"/>
          </p:nvPr>
        </p:nvSpPr>
        <p:spPr>
          <a:xfrm>
            <a:off x="831850" y="1709738"/>
            <a:ext cx="10515600" cy="2852737"/>
          </a:xfrm>
        </p:spPr>
        <p:txBody>
          <a:bodyPr/>
          <a:lstStyle/>
          <a:p>
            <a:r>
              <a:rPr lang="pt-BR" dirty="0"/>
              <a:t>Qual o futuro da segurança?</a:t>
            </a:r>
          </a:p>
        </p:txBody>
      </p:sp>
      <p:sp>
        <p:nvSpPr>
          <p:cNvPr id="5" name="Espaço Reservado para Texto 4">
            <a:extLst>
              <a:ext uri="{FF2B5EF4-FFF2-40B4-BE49-F238E27FC236}">
                <a16:creationId xmlns:a16="http://schemas.microsoft.com/office/drawing/2014/main" id="{31246698-BB3A-2D85-0359-371B33D7747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FD3BA5FA-7983-55AD-EB73-4A1D46FDBB57}"/>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29</a:t>
            </a:fld>
            <a:endParaRPr lang="pt-BR" dirty="0"/>
          </a:p>
        </p:txBody>
      </p:sp>
    </p:spTree>
    <p:extLst>
      <p:ext uri="{BB962C8B-B14F-4D97-AF65-F5344CB8AC3E}">
        <p14:creationId xmlns:p14="http://schemas.microsoft.com/office/powerpoint/2010/main" val="267586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itle 1">
            <a:extLst>
              <a:ext uri="{FF2B5EF4-FFF2-40B4-BE49-F238E27FC236}">
                <a16:creationId xmlns:a16="http://schemas.microsoft.com/office/drawing/2014/main" id="{43ADEA17-F93C-8090-901D-9F262FF3042F}"/>
              </a:ext>
            </a:extLst>
          </p:cNvPr>
          <p:cNvSpPr>
            <a:spLocks noGrp="1"/>
          </p:cNvSpPr>
          <p:nvPr>
            <p:ph type="title"/>
          </p:nvPr>
        </p:nvSpPr>
        <p:spPr>
          <a:xfrm>
            <a:off x="2095500" y="365125"/>
            <a:ext cx="9258300" cy="1325563"/>
          </a:xfrm>
        </p:spPr>
        <p:txBody>
          <a:bodyPr>
            <a:normAutofit/>
          </a:bodyPr>
          <a:lstStyle/>
          <a:p>
            <a:r>
              <a:rPr lang="en-US" dirty="0"/>
              <a:t>A </a:t>
            </a:r>
            <a:r>
              <a:rPr lang="pt-BR" dirty="0"/>
              <a:t>história</a:t>
            </a:r>
            <a:r>
              <a:rPr lang="en-US" dirty="0"/>
              <a:t> da </a:t>
            </a:r>
            <a:r>
              <a:rPr lang="pt-BR" dirty="0"/>
              <a:t>Segurança</a:t>
            </a:r>
            <a:r>
              <a:rPr lang="en-US" dirty="0"/>
              <a:t> da </a:t>
            </a:r>
            <a:r>
              <a:rPr lang="pt-BR" dirty="0"/>
              <a:t>Informação.</a:t>
            </a:r>
          </a:p>
        </p:txBody>
      </p:sp>
      <p:pic>
        <p:nvPicPr>
          <p:cNvPr id="1030" name="Picture 6" descr="184.946 imagens, fotos stock, objetos 3D e vetores de Ampulheta |  Shutterstock">
            <a:extLst>
              <a:ext uri="{FF2B5EF4-FFF2-40B4-BE49-F238E27FC236}">
                <a16:creationId xmlns:a16="http://schemas.microsoft.com/office/drawing/2014/main" id="{B6B30B5E-CBD2-FD56-169C-C5B0900D7D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006" y="2096880"/>
            <a:ext cx="5690368" cy="3798320"/>
          </a:xfrm>
          <a:prstGeom prst="rect">
            <a:avLst/>
          </a:prstGeom>
          <a:solidFill>
            <a:srgbClr val="FFFFFF"/>
          </a:solidFill>
        </p:spPr>
      </p:pic>
      <p:sp>
        <p:nvSpPr>
          <p:cNvPr id="4" name="Espaço Reservado para Número de Slide 3">
            <a:extLst>
              <a:ext uri="{FF2B5EF4-FFF2-40B4-BE49-F238E27FC236}">
                <a16:creationId xmlns:a16="http://schemas.microsoft.com/office/drawing/2014/main" id="{54D64021-9F16-5D2C-CC5F-FDB5735DB55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3</a:t>
            </a:fld>
            <a:endParaRPr lang="pt-BR" dirty="0"/>
          </a:p>
        </p:txBody>
      </p:sp>
      <p:pic>
        <p:nvPicPr>
          <p:cNvPr id="3" name="Picture 6" descr="pinturas-rupestres - Gyabbo!">
            <a:extLst>
              <a:ext uri="{FF2B5EF4-FFF2-40B4-BE49-F238E27FC236}">
                <a16:creationId xmlns:a16="http://schemas.microsoft.com/office/drawing/2014/main" id="{7811D409-0528-A4CF-6FA2-3326D0CC712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07863" y="2096880"/>
            <a:ext cx="4862551" cy="379049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ântica: Como o Novo Computador Quântico do Google Está Mudando o Jogo">
            <a:extLst>
              <a:ext uri="{FF2B5EF4-FFF2-40B4-BE49-F238E27FC236}">
                <a16:creationId xmlns:a16="http://schemas.microsoft.com/office/drawing/2014/main" id="{DA9CF520-716F-F0D2-7292-F34609439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071" y="2092186"/>
            <a:ext cx="3138948" cy="381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557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9C0DF-4E02-20DA-EF05-BCE7F5F5BD80}"/>
              </a:ext>
            </a:extLst>
          </p:cNvPr>
          <p:cNvSpPr>
            <a:spLocks noGrp="1"/>
          </p:cNvSpPr>
          <p:nvPr>
            <p:ph type="title"/>
          </p:nvPr>
        </p:nvSpPr>
        <p:spPr/>
        <p:txBody>
          <a:bodyPr/>
          <a:lstStyle/>
          <a:p>
            <a:r>
              <a:rPr lang="pt-BR" b="1" i="0" dirty="0">
                <a:effectLst/>
                <a:latin typeface="MierB03"/>
              </a:rPr>
              <a:t>Qual o futuro da segurança?</a:t>
            </a:r>
            <a:endParaRPr lang="pt-BR" dirty="0"/>
          </a:p>
        </p:txBody>
      </p:sp>
      <p:graphicFrame>
        <p:nvGraphicFramePr>
          <p:cNvPr id="5" name="Espaço Reservado para Conteúdo 4">
            <a:extLst>
              <a:ext uri="{FF2B5EF4-FFF2-40B4-BE49-F238E27FC236}">
                <a16:creationId xmlns:a16="http://schemas.microsoft.com/office/drawing/2014/main" id="{CCE194D5-DEBC-16B6-A48B-27AEFA8AB9F9}"/>
              </a:ext>
            </a:extLst>
          </p:cNvPr>
          <p:cNvGraphicFramePr>
            <a:graphicFrameLocks noGrp="1"/>
          </p:cNvGraphicFramePr>
          <p:nvPr>
            <p:ph idx="1"/>
            <p:extLst>
              <p:ext uri="{D42A27DB-BD31-4B8C-83A1-F6EECF244321}">
                <p14:modId xmlns:p14="http://schemas.microsoft.com/office/powerpoint/2010/main" val="1710137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AE0CC019-ACFF-1834-7103-6D77567F6147}"/>
              </a:ext>
            </a:extLst>
          </p:cNvPr>
          <p:cNvSpPr>
            <a:spLocks noGrp="1"/>
          </p:cNvSpPr>
          <p:nvPr>
            <p:ph type="sldNum" sz="quarter" idx="12"/>
          </p:nvPr>
        </p:nvSpPr>
        <p:spPr/>
        <p:txBody>
          <a:bodyPr/>
          <a:lstStyle/>
          <a:p>
            <a:fld id="{0C5D0930-108B-4061-9D56-15AC90674998}" type="slidenum">
              <a:rPr lang="pt-BR" smtClean="0"/>
              <a:t>30</a:t>
            </a:fld>
            <a:endParaRPr lang="pt-BR" dirty="0"/>
          </a:p>
        </p:txBody>
      </p:sp>
      <p:pic>
        <p:nvPicPr>
          <p:cNvPr id="1026" name="Picture 2" descr="Adesivo de desenho animado de castelo de pedra e fortaleza | Vetor Grátis">
            <a:extLst>
              <a:ext uri="{FF2B5EF4-FFF2-40B4-BE49-F238E27FC236}">
                <a16:creationId xmlns:a16="http://schemas.microsoft.com/office/drawing/2014/main" id="{562B5F65-903C-0B13-F8DB-43B3909B27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4420" y="2589499"/>
            <a:ext cx="2007580" cy="1395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or de Game of Thrones diz que um dos melhores episódios foi 'traumático'">
            <a:extLst>
              <a:ext uri="{FF2B5EF4-FFF2-40B4-BE49-F238E27FC236}">
                <a16:creationId xmlns:a16="http://schemas.microsoft.com/office/drawing/2014/main" id="{2B8E171B-39D5-DE0A-87D2-418A4037A8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6272" y="4773962"/>
            <a:ext cx="2108335" cy="140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003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FAC1F-5684-D398-9D21-AC45FBEA17B4}"/>
              </a:ext>
            </a:extLst>
          </p:cNvPr>
          <p:cNvSpPr>
            <a:spLocks noGrp="1"/>
          </p:cNvSpPr>
          <p:nvPr>
            <p:ph type="title"/>
          </p:nvPr>
        </p:nvSpPr>
        <p:spPr>
          <a:xfrm>
            <a:off x="2095500" y="365125"/>
            <a:ext cx="9258300" cy="1325563"/>
          </a:xfrm>
        </p:spPr>
        <p:txBody>
          <a:bodyPr/>
          <a:lstStyle/>
          <a:p>
            <a:r>
              <a:rPr lang="pt-BR" dirty="0"/>
              <a:t>Qual o futuro da segurança?</a:t>
            </a:r>
            <a:br>
              <a:rPr lang="pt-BR" dirty="0"/>
            </a:br>
            <a:endParaRPr lang="pt-BR" dirty="0"/>
          </a:p>
        </p:txBody>
      </p:sp>
      <p:sp>
        <p:nvSpPr>
          <p:cNvPr id="3" name="Espaço Reservado para Conteúdo 2">
            <a:extLst>
              <a:ext uri="{FF2B5EF4-FFF2-40B4-BE49-F238E27FC236}">
                <a16:creationId xmlns:a16="http://schemas.microsoft.com/office/drawing/2014/main" id="{515BE088-9ABB-C5BC-1196-C82395948E35}"/>
              </a:ext>
            </a:extLst>
          </p:cNvPr>
          <p:cNvSpPr>
            <a:spLocks noGrp="1"/>
          </p:cNvSpPr>
          <p:nvPr>
            <p:ph idx="1"/>
          </p:nvPr>
        </p:nvSpPr>
        <p:spPr>
          <a:xfrm>
            <a:off x="838200" y="1825625"/>
            <a:ext cx="10515600" cy="4351338"/>
          </a:xfrm>
        </p:spPr>
        <p:txBody>
          <a:bodyPr>
            <a:normAutofit fontScale="85000" lnSpcReduction="20000"/>
          </a:bodyPr>
          <a:lstStyle/>
          <a:p>
            <a:r>
              <a:rPr lang="pt-BR" dirty="0"/>
              <a:t>A abordagem atual de defesa contra ataques e ameaças cibernéticas considera a implementação de tantas camadas de segurança quanto forem necessárias para impedir que cibercriminosos roubem suas informações mais importantes e sigilosas. Isso é bem parecido com a operação de um forte medieval: os fazendeiros ficariam do lado de fora, e múltiplas camadas de muros eram erguidas com o objetivo de deter o inimigo, com os bens mais preciosos e a nobreza protegidos pela última muralha.</a:t>
            </a:r>
          </a:p>
          <a:p>
            <a:r>
              <a:rPr lang="pt-BR" dirty="0"/>
              <a:t>Essa estratégia de segurança em camadas, hoje chamada de </a:t>
            </a:r>
            <a:r>
              <a:rPr lang="pt-BR" dirty="0">
                <a:hlinkClick r:id="rId2" tooltip="Defesa">
                  <a:extLst>
                    <a:ext uri="{A12FA001-AC4F-418D-AE19-62706E023703}">
                      <ahyp:hlinkClr xmlns:ahyp="http://schemas.microsoft.com/office/drawing/2018/hyperlinkcolor" val="tx"/>
                    </a:ext>
                  </a:extLst>
                </a:hlinkClick>
              </a:rPr>
              <a:t>defesa em profundidade</a:t>
            </a:r>
            <a:r>
              <a:rPr lang="pt-BR" dirty="0"/>
              <a:t>, é fundamental para empresas e organizações. Mesmo que seja praticamente impossível para uma rede de TI estar completamente protegida contra ataques cibernéticos, ao usar múltiplas camadas de segurança ao invés de depender somente de uma camada de proteção, é possível dificultar a invasão por um cibercriminoso. O mais importante aqui é considerar e proteger todos os pontos de acesso da rede.</a:t>
            </a:r>
          </a:p>
          <a:p>
            <a:r>
              <a:rPr lang="pt-BR" dirty="0"/>
              <a:t>Por exemplo, grandes organizações geralmente tem uma combinação ampla de camadas de segurança. Entre outras coisas, elas contam com firewalls, aplicativos de inspeção de conteúdo, antivírus nos terminais e servidores proxy para proteger os próprios dados e os dos seus clientes. Para um cibercriminoso, cada uma dessas soluções representa uma camada a ser derrubada, quase sempre implementada antes da seguinte. Se uma ameaça deixa o firewall para trás, há uma nova camada de defesa na sequência para impedir a execução do código malicioso. Além disso, poderia haver outros processos de inspeção de conteúdo também a postos.</a:t>
            </a:r>
          </a:p>
          <a:p>
            <a:r>
              <a:rPr lang="pt-BR" dirty="0"/>
              <a:t>O time de TI não deve apenas considerar a força de uma fortaleza em camadas contra crimes cibernéticos, mas também as constantes ameaças internas à rede de TI.</a:t>
            </a:r>
          </a:p>
          <a:p>
            <a:endParaRPr lang="pt-BR" dirty="0"/>
          </a:p>
        </p:txBody>
      </p:sp>
      <p:sp>
        <p:nvSpPr>
          <p:cNvPr id="4" name="Espaço Reservado para Número de Slide 3">
            <a:extLst>
              <a:ext uri="{FF2B5EF4-FFF2-40B4-BE49-F238E27FC236}">
                <a16:creationId xmlns:a16="http://schemas.microsoft.com/office/drawing/2014/main" id="{86D93A45-23F2-5DE6-4EDC-A10008E8A6EE}"/>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31</a:t>
            </a:fld>
            <a:endParaRPr lang="pt-BR" dirty="0"/>
          </a:p>
        </p:txBody>
      </p:sp>
    </p:spTree>
    <p:extLst>
      <p:ext uri="{BB962C8B-B14F-4D97-AF65-F5344CB8AC3E}">
        <p14:creationId xmlns:p14="http://schemas.microsoft.com/office/powerpoint/2010/main" val="140946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26FCF-2287-CA2D-6C5D-CC431E1EA849}"/>
              </a:ext>
            </a:extLst>
          </p:cNvPr>
          <p:cNvSpPr>
            <a:spLocks noGrp="1"/>
          </p:cNvSpPr>
          <p:nvPr>
            <p:ph type="title"/>
          </p:nvPr>
        </p:nvSpPr>
        <p:spPr>
          <a:xfrm>
            <a:off x="2095500" y="365125"/>
            <a:ext cx="9258300" cy="1325563"/>
          </a:xfrm>
        </p:spPr>
        <p:txBody>
          <a:bodyPr>
            <a:normAutofit fontScale="90000"/>
          </a:bodyPr>
          <a:lstStyle/>
          <a:p>
            <a:r>
              <a:rPr lang="pt-BR"/>
              <a:t>O que uma pilha de tecnologia moderna inclui?</a:t>
            </a:r>
            <a:br>
              <a:rPr lang="pt-BR"/>
            </a:br>
            <a:endParaRPr lang="pt-BR" dirty="0"/>
          </a:p>
        </p:txBody>
      </p:sp>
      <p:graphicFrame>
        <p:nvGraphicFramePr>
          <p:cNvPr id="11" name="Espaço Reservado para Conteúdo 10">
            <a:extLst>
              <a:ext uri="{FF2B5EF4-FFF2-40B4-BE49-F238E27FC236}">
                <a16:creationId xmlns:a16="http://schemas.microsoft.com/office/drawing/2014/main" id="{13E91389-74F0-03B3-B3F2-3CCF453777E1}"/>
              </a:ext>
            </a:extLst>
          </p:cNvPr>
          <p:cNvGraphicFramePr>
            <a:graphicFrameLocks noGrp="1"/>
          </p:cNvGraphicFramePr>
          <p:nvPr>
            <p:ph idx="1"/>
            <p:extLst>
              <p:ext uri="{D42A27DB-BD31-4B8C-83A1-F6EECF244321}">
                <p14:modId xmlns:p14="http://schemas.microsoft.com/office/powerpoint/2010/main" val="1229254771"/>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E1617815-8317-DBC9-5E35-D2557C26490F}"/>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32</a:t>
            </a:fld>
            <a:endParaRPr lang="pt-BR" dirty="0"/>
          </a:p>
        </p:txBody>
      </p:sp>
    </p:spTree>
    <p:extLst>
      <p:ext uri="{BB962C8B-B14F-4D97-AF65-F5344CB8AC3E}">
        <p14:creationId xmlns:p14="http://schemas.microsoft.com/office/powerpoint/2010/main" val="3547086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343D19B-6A4C-6AD0-A043-B2E4356615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328454-C7CB-26F8-5AEB-399A0F8C6DB2}"/>
              </a:ext>
            </a:extLst>
          </p:cNvPr>
          <p:cNvSpPr>
            <a:spLocks noGrp="1"/>
          </p:cNvSpPr>
          <p:nvPr>
            <p:ph type="title"/>
          </p:nvPr>
        </p:nvSpPr>
        <p:spPr>
          <a:xfrm>
            <a:off x="2095500" y="365125"/>
            <a:ext cx="9258300" cy="1325563"/>
          </a:xfrm>
        </p:spPr>
        <p:txBody>
          <a:bodyPr>
            <a:normAutofit fontScale="90000"/>
          </a:bodyPr>
          <a:lstStyle/>
          <a:p>
            <a:r>
              <a:rPr lang="pt-BR" dirty="0"/>
              <a:t>O que uma pilha de tecnologia moderna inclui?</a:t>
            </a:r>
            <a:br>
              <a:rPr lang="pt-BR" dirty="0"/>
            </a:br>
            <a:endParaRPr lang="pt-BR" dirty="0"/>
          </a:p>
        </p:txBody>
      </p:sp>
      <p:sp>
        <p:nvSpPr>
          <p:cNvPr id="3" name="Espaço Reservado para Conteúdo 2">
            <a:extLst>
              <a:ext uri="{FF2B5EF4-FFF2-40B4-BE49-F238E27FC236}">
                <a16:creationId xmlns:a16="http://schemas.microsoft.com/office/drawing/2014/main" id="{060867EC-3E1F-8545-9942-427998A6A2F3}"/>
              </a:ext>
            </a:extLst>
          </p:cNvPr>
          <p:cNvSpPr>
            <a:spLocks noGrp="1"/>
          </p:cNvSpPr>
          <p:nvPr>
            <p:ph idx="1"/>
          </p:nvPr>
        </p:nvSpPr>
        <p:spPr>
          <a:xfrm>
            <a:off x="838200" y="1825625"/>
            <a:ext cx="10515600" cy="4351338"/>
          </a:xfrm>
        </p:spPr>
        <p:txBody>
          <a:bodyPr>
            <a:normAutofit fontScale="92500" lnSpcReduction="20000"/>
          </a:bodyPr>
          <a:lstStyle/>
          <a:p>
            <a:r>
              <a:rPr lang="pt-BR" dirty="0"/>
              <a:t>Realidade virtual: permite que os operários adquiram a formação para seu posto de trabalho sem lidar com os riscos derivados da inexperiência, e até experimentar sua atuação e reação diante de situações de emergência.</a:t>
            </a:r>
          </a:p>
          <a:p>
            <a:r>
              <a:rPr lang="pt-BR" dirty="0" err="1"/>
              <a:t>Sensorização</a:t>
            </a:r>
            <a:r>
              <a:rPr lang="pt-BR" dirty="0"/>
              <a:t>: com o monitoramento contínuo da máquina, é possível evitar acidentes causados pelo desgaste de componentes, a vigilância de locais para garantir ambientes seguros ou a detecção de agentes nocivos e até o acompanhamento dos operários para preservar seu estado físico.</a:t>
            </a:r>
          </a:p>
          <a:p>
            <a:r>
              <a:rPr lang="pt-BR" dirty="0"/>
              <a:t>Big data e inteligência artificial: a coleta e processamento do imenso volume de dados gerado na atividade industrial dá lugar a algoritmos, que podem predizer acidentes e detectar riscos antes que aconteçam.</a:t>
            </a:r>
          </a:p>
          <a:p>
            <a:r>
              <a:rPr lang="pt-BR" dirty="0"/>
              <a:t>Veículos não tripulados: os drones são utilizados em grandes construções para substituir operários na execução de trabalhos de risco, vistoriar áreas de difícil acesso ou realizar tarefas a grande altura.</a:t>
            </a:r>
          </a:p>
          <a:p>
            <a:r>
              <a:rPr lang="pt-BR" dirty="0"/>
              <a:t>Exoesqueletos: como armaduras ou suportes robóticos, adaptados ergonomicamente ao trabalhador, os exoesqueletos permitem evitar certos riscos do trabalho, zelar pelo bem-estar dos portadores na realização de ações repetitivas ou prolongadas no tempo e melhorar a qualidade da atividade.</a:t>
            </a:r>
          </a:p>
          <a:p>
            <a:endParaRPr lang="pt-BR" dirty="0"/>
          </a:p>
        </p:txBody>
      </p:sp>
      <p:sp>
        <p:nvSpPr>
          <p:cNvPr id="4" name="Espaço Reservado para Número de Slide 3">
            <a:extLst>
              <a:ext uri="{FF2B5EF4-FFF2-40B4-BE49-F238E27FC236}">
                <a16:creationId xmlns:a16="http://schemas.microsoft.com/office/drawing/2014/main" id="{F6742AD0-832B-78F7-8707-25E64E82CA8C}"/>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33</a:t>
            </a:fld>
            <a:endParaRPr lang="pt-BR" dirty="0"/>
          </a:p>
        </p:txBody>
      </p:sp>
    </p:spTree>
    <p:extLst>
      <p:ext uri="{BB962C8B-B14F-4D97-AF65-F5344CB8AC3E}">
        <p14:creationId xmlns:p14="http://schemas.microsoft.com/office/powerpoint/2010/main" val="719045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4DA8B-ED0D-959C-1F94-3197F0F77546}"/>
              </a:ext>
            </a:extLst>
          </p:cNvPr>
          <p:cNvSpPr>
            <a:spLocks noGrp="1"/>
          </p:cNvSpPr>
          <p:nvPr>
            <p:ph type="title"/>
          </p:nvPr>
        </p:nvSpPr>
        <p:spPr>
          <a:xfrm>
            <a:off x="2095500" y="365125"/>
            <a:ext cx="9258300" cy="1325563"/>
          </a:xfrm>
        </p:spPr>
        <p:txBody>
          <a:bodyPr/>
          <a:lstStyle/>
          <a:p>
            <a:r>
              <a:rPr lang="pt-BR" dirty="0"/>
              <a:t>A conscientização não muda!</a:t>
            </a:r>
          </a:p>
        </p:txBody>
      </p:sp>
      <p:graphicFrame>
        <p:nvGraphicFramePr>
          <p:cNvPr id="8" name="Espaço Reservado para Conteúdo 7">
            <a:extLst>
              <a:ext uri="{FF2B5EF4-FFF2-40B4-BE49-F238E27FC236}">
                <a16:creationId xmlns:a16="http://schemas.microsoft.com/office/drawing/2014/main" id="{2717FC95-6A77-A386-A204-87D96189EA39}"/>
              </a:ext>
            </a:extLst>
          </p:cNvPr>
          <p:cNvGraphicFramePr>
            <a:graphicFrameLocks noGrp="1"/>
          </p:cNvGraphicFramePr>
          <p:nvPr>
            <p:ph idx="1"/>
            <p:extLst>
              <p:ext uri="{D42A27DB-BD31-4B8C-83A1-F6EECF244321}">
                <p14:modId xmlns:p14="http://schemas.microsoft.com/office/powerpoint/2010/main" val="6963159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16FC19B4-5CA8-BE11-4A71-DD196B6564F0}"/>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34</a:t>
            </a:fld>
            <a:endParaRPr lang="pt-BR" dirty="0"/>
          </a:p>
        </p:txBody>
      </p:sp>
    </p:spTree>
    <p:extLst>
      <p:ext uri="{BB962C8B-B14F-4D97-AF65-F5344CB8AC3E}">
        <p14:creationId xmlns:p14="http://schemas.microsoft.com/office/powerpoint/2010/main" val="1340104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A6F40-4C8A-44B8-C86B-633191DF3F18}"/>
              </a:ext>
            </a:extLst>
          </p:cNvPr>
          <p:cNvSpPr>
            <a:spLocks noGrp="1"/>
          </p:cNvSpPr>
          <p:nvPr>
            <p:ph type="title"/>
          </p:nvPr>
        </p:nvSpPr>
        <p:spPr>
          <a:xfrm>
            <a:off x="2095500" y="365125"/>
            <a:ext cx="9258300" cy="1325563"/>
          </a:xfrm>
        </p:spPr>
        <p:txBody>
          <a:bodyPr anchor="ctr">
            <a:normAutofit/>
          </a:bodyPr>
          <a:lstStyle/>
          <a:p>
            <a:r>
              <a:rPr lang="pt-BR" dirty="0"/>
              <a:t>5 desafios sobre segurança da informação em 2024</a:t>
            </a:r>
          </a:p>
        </p:txBody>
      </p:sp>
      <p:pic>
        <p:nvPicPr>
          <p:cNvPr id="10" name="Picture 9" descr="Cadeado em placa-mãe de computador">
            <a:extLst>
              <a:ext uri="{FF2B5EF4-FFF2-40B4-BE49-F238E27FC236}">
                <a16:creationId xmlns:a16="http://schemas.microsoft.com/office/drawing/2014/main" id="{92C41546-DAA1-2356-0D9C-ADA909A4E35B}"/>
              </a:ext>
            </a:extLst>
          </p:cNvPr>
          <p:cNvPicPr>
            <a:picLocks noChangeAspect="1"/>
          </p:cNvPicPr>
          <p:nvPr/>
        </p:nvPicPr>
        <p:blipFill rotWithShape="1">
          <a:blip r:embed="rId2"/>
          <a:srcRect t="11058" b="26950"/>
          <a:stretch/>
        </p:blipFill>
        <p:spPr>
          <a:xfrm>
            <a:off x="838200" y="1825625"/>
            <a:ext cx="10515600" cy="4351338"/>
          </a:xfrm>
          <a:prstGeom prst="rect">
            <a:avLst/>
          </a:prstGeom>
          <a:noFill/>
        </p:spPr>
      </p:pic>
      <p:sp>
        <p:nvSpPr>
          <p:cNvPr id="4" name="Espaço Reservado para Número de Slide 3">
            <a:extLst>
              <a:ext uri="{FF2B5EF4-FFF2-40B4-BE49-F238E27FC236}">
                <a16:creationId xmlns:a16="http://schemas.microsoft.com/office/drawing/2014/main" id="{E2814AE9-E8E2-60BD-10A5-FF0F0BDDF0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35</a:t>
            </a:fld>
            <a:endParaRPr lang="pt-BR"/>
          </a:p>
        </p:txBody>
      </p:sp>
    </p:spTree>
    <p:extLst>
      <p:ext uri="{BB962C8B-B14F-4D97-AF65-F5344CB8AC3E}">
        <p14:creationId xmlns:p14="http://schemas.microsoft.com/office/powerpoint/2010/main" val="3825231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B9878-BAC7-0ED2-D6AF-45A3138233B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4B1C95-1E07-54B4-713C-930A29334850}"/>
              </a:ext>
            </a:extLst>
          </p:cNvPr>
          <p:cNvSpPr>
            <a:spLocks noGrp="1"/>
          </p:cNvSpPr>
          <p:nvPr>
            <p:ph type="title"/>
          </p:nvPr>
        </p:nvSpPr>
        <p:spPr>
          <a:xfrm>
            <a:off x="2095500" y="365125"/>
            <a:ext cx="9258300" cy="1325563"/>
          </a:xfrm>
        </p:spPr>
        <p:txBody>
          <a:bodyPr>
            <a:normAutofit/>
          </a:bodyPr>
          <a:lstStyle/>
          <a:p>
            <a:r>
              <a:rPr lang="pt-BR" dirty="0"/>
              <a:t>1. Crescimento dos Ataques a Blockchain e Criptomoedas</a:t>
            </a:r>
          </a:p>
        </p:txBody>
      </p:sp>
      <p:sp>
        <p:nvSpPr>
          <p:cNvPr id="3" name="Espaço Reservado para Conteúdo 2">
            <a:extLst>
              <a:ext uri="{FF2B5EF4-FFF2-40B4-BE49-F238E27FC236}">
                <a16:creationId xmlns:a16="http://schemas.microsoft.com/office/drawing/2014/main" id="{7636F77F-DA1C-D989-3DC8-C1765DFE5931}"/>
              </a:ext>
            </a:extLst>
          </p:cNvPr>
          <p:cNvSpPr>
            <a:spLocks noGrp="1"/>
          </p:cNvSpPr>
          <p:nvPr>
            <p:ph idx="1"/>
          </p:nvPr>
        </p:nvSpPr>
        <p:spPr>
          <a:xfrm>
            <a:off x="838200" y="1825625"/>
            <a:ext cx="10515600" cy="4351338"/>
          </a:xfrm>
        </p:spPr>
        <p:txBody>
          <a:bodyPr/>
          <a:lstStyle/>
          <a:p>
            <a:r>
              <a:rPr lang="pt-BR" dirty="0"/>
              <a:t>No ano de 2023, a tecnologia blockchain se estabeleceu como uma infraestrutura vital para a Internet. As criptomoedas, que representam uma abordagem descentralizada das redes, estão intrinsecamente ligadas à segurança cibernética e se tornaram alvos frequentes de criminosos.</a:t>
            </a:r>
          </a:p>
          <a:p>
            <a:r>
              <a:rPr lang="pt-BR" dirty="0"/>
              <a:t>O atrativo para esses criminosos é a disponibilidade de moedas digitais. À medida que as empresas encontram novas maneiras de usar o blockchain e a criptografia, os invasores também estão cada vez mais interessados em superar suas defesas.</a:t>
            </a:r>
          </a:p>
          <a:p>
            <a:endParaRPr lang="pt-BR" dirty="0"/>
          </a:p>
        </p:txBody>
      </p:sp>
      <p:sp>
        <p:nvSpPr>
          <p:cNvPr id="4" name="Espaço Reservado para Número de Slide 3">
            <a:extLst>
              <a:ext uri="{FF2B5EF4-FFF2-40B4-BE49-F238E27FC236}">
                <a16:creationId xmlns:a16="http://schemas.microsoft.com/office/drawing/2014/main" id="{62C11F8A-8107-BAAA-F5B3-3ACBC6F07FB1}"/>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36</a:t>
            </a:fld>
            <a:endParaRPr lang="pt-BR" dirty="0"/>
          </a:p>
        </p:txBody>
      </p:sp>
    </p:spTree>
    <p:extLst>
      <p:ext uri="{BB962C8B-B14F-4D97-AF65-F5344CB8AC3E}">
        <p14:creationId xmlns:p14="http://schemas.microsoft.com/office/powerpoint/2010/main" val="3225928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3EACE63-5751-9DC8-4B9D-8187F08839C5}"/>
              </a:ext>
            </a:extLst>
          </p:cNvPr>
          <p:cNvSpPr>
            <a:spLocks noGrp="1"/>
          </p:cNvSpPr>
          <p:nvPr>
            <p:ph type="title"/>
          </p:nvPr>
        </p:nvSpPr>
        <p:spPr/>
        <p:txBody>
          <a:bodyPr>
            <a:normAutofit/>
          </a:bodyPr>
          <a:lstStyle/>
          <a:p>
            <a:r>
              <a:rPr lang="pt-BR" dirty="0"/>
              <a:t>2. A Continuação da Ameaça de </a:t>
            </a:r>
            <a:r>
              <a:rPr lang="pt-BR" dirty="0" err="1"/>
              <a:t>Ransomware</a:t>
            </a:r>
            <a:endParaRPr lang="pt-BR" dirty="0"/>
          </a:p>
        </p:txBody>
      </p:sp>
      <p:sp>
        <p:nvSpPr>
          <p:cNvPr id="3" name="Espaço Reservado para Conteúdo 2">
            <a:extLst>
              <a:ext uri="{FF2B5EF4-FFF2-40B4-BE49-F238E27FC236}">
                <a16:creationId xmlns:a16="http://schemas.microsoft.com/office/drawing/2014/main" id="{3848EE74-F6E7-A94E-318B-544AF560A433}"/>
              </a:ext>
            </a:extLst>
          </p:cNvPr>
          <p:cNvSpPr>
            <a:spLocks noGrp="1"/>
          </p:cNvSpPr>
          <p:nvPr>
            <p:ph idx="1"/>
          </p:nvPr>
        </p:nvSpPr>
        <p:spPr>
          <a:xfrm>
            <a:off x="838200" y="1825625"/>
            <a:ext cx="10515600" cy="4351338"/>
          </a:xfrm>
        </p:spPr>
        <p:txBody>
          <a:bodyPr/>
          <a:lstStyle/>
          <a:p>
            <a:r>
              <a:rPr lang="pt-BR" dirty="0"/>
              <a:t>O ransomware continuará sendo uma ferramenta poderosa para cibercriminosos, aproveitando o fluxo constante de dados para ameaçar organizações e seus interesses. </a:t>
            </a:r>
          </a:p>
          <a:p>
            <a:r>
              <a:rPr lang="pt-BR" dirty="0"/>
              <a:t>O volume global de ransomware aumentou significativamente em 2022 e 2023, destacando a necessidade contínua de proteção contra esse tipo de ataque.</a:t>
            </a:r>
          </a:p>
          <a:p>
            <a:r>
              <a:rPr lang="pt-BR" dirty="0"/>
              <a:t>Setores como saúde, serviços financeiros, manufatura e governos são particularmente visados. A frequência desses ataques e os custos associados à contenção das ameaças permanecem em crescimento global.</a:t>
            </a:r>
          </a:p>
          <a:p>
            <a:endParaRPr lang="pt-BR" dirty="0"/>
          </a:p>
        </p:txBody>
      </p:sp>
      <p:sp>
        <p:nvSpPr>
          <p:cNvPr id="4" name="Espaço Reservado para Número de Slide 3">
            <a:extLst>
              <a:ext uri="{FF2B5EF4-FFF2-40B4-BE49-F238E27FC236}">
                <a16:creationId xmlns:a16="http://schemas.microsoft.com/office/drawing/2014/main" id="{4FAAA2B6-245B-F348-70EC-06A39BADA028}"/>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37</a:t>
            </a:fld>
            <a:endParaRPr lang="pt-BR" dirty="0"/>
          </a:p>
        </p:txBody>
      </p:sp>
    </p:spTree>
    <p:extLst>
      <p:ext uri="{BB962C8B-B14F-4D97-AF65-F5344CB8AC3E}">
        <p14:creationId xmlns:p14="http://schemas.microsoft.com/office/powerpoint/2010/main" val="934076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B497FA5-57D5-CB16-444B-7FEC2636A5C9}"/>
              </a:ext>
            </a:extLst>
          </p:cNvPr>
          <p:cNvSpPr>
            <a:spLocks noGrp="1"/>
          </p:cNvSpPr>
          <p:nvPr>
            <p:ph type="title"/>
          </p:nvPr>
        </p:nvSpPr>
        <p:spPr/>
        <p:txBody>
          <a:bodyPr/>
          <a:lstStyle/>
          <a:p>
            <a:r>
              <a:rPr lang="pt-BR" dirty="0"/>
              <a:t>3. A Escassez de Talentos em Segurança Cibernética</a:t>
            </a:r>
          </a:p>
        </p:txBody>
      </p:sp>
      <p:sp>
        <p:nvSpPr>
          <p:cNvPr id="3" name="Espaço Reservado para Conteúdo 2">
            <a:extLst>
              <a:ext uri="{FF2B5EF4-FFF2-40B4-BE49-F238E27FC236}">
                <a16:creationId xmlns:a16="http://schemas.microsoft.com/office/drawing/2014/main" id="{8D8FCDF8-79D0-D1D4-5E63-7242D7EFEEA7}"/>
              </a:ext>
            </a:extLst>
          </p:cNvPr>
          <p:cNvSpPr>
            <a:spLocks noGrp="1"/>
          </p:cNvSpPr>
          <p:nvPr>
            <p:ph idx="1"/>
          </p:nvPr>
        </p:nvSpPr>
        <p:spPr>
          <a:xfrm>
            <a:off x="838200" y="1825625"/>
            <a:ext cx="10515600" cy="4351338"/>
          </a:xfrm>
        </p:spPr>
        <p:txBody>
          <a:bodyPr/>
          <a:lstStyle/>
          <a:p>
            <a:r>
              <a:rPr lang="pt-BR" dirty="0"/>
              <a:t>Enfrentando ameaças cada vez mais sofisticadas, as empresas devem assegurar que possuem os recursos e as habilidades adequadas para enfrentar os desafios de segurança cibernética. Investir em ferramentas e tecnologias não é suficiente; é essencial contar com os melhores talentos especializados no campo.</a:t>
            </a:r>
          </a:p>
          <a:p>
            <a:r>
              <a:rPr lang="pt-BR" dirty="0"/>
              <a:t>Infelizmente, a demanda por profissionais capacitados não está acompanhando a escalada dos riscos digitais. </a:t>
            </a:r>
          </a:p>
          <a:p>
            <a:r>
              <a:rPr lang="pt-BR" dirty="0"/>
              <a:t>A cibersegurança depende, em última instância, das pessoas e de suas habilidades, para o bem e para o mal.</a:t>
            </a:r>
          </a:p>
          <a:p>
            <a:endParaRPr lang="pt-BR" dirty="0"/>
          </a:p>
        </p:txBody>
      </p:sp>
      <p:sp>
        <p:nvSpPr>
          <p:cNvPr id="4" name="Espaço Reservado para Número de Slide 3">
            <a:extLst>
              <a:ext uri="{FF2B5EF4-FFF2-40B4-BE49-F238E27FC236}">
                <a16:creationId xmlns:a16="http://schemas.microsoft.com/office/drawing/2014/main" id="{9700F0B6-685B-A9EB-4759-136330EF0007}"/>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38</a:t>
            </a:fld>
            <a:endParaRPr lang="pt-BR" dirty="0"/>
          </a:p>
        </p:txBody>
      </p:sp>
      <p:sp>
        <p:nvSpPr>
          <p:cNvPr id="9" name="CaixaDeTexto 8">
            <a:extLst>
              <a:ext uri="{FF2B5EF4-FFF2-40B4-BE49-F238E27FC236}">
                <a16:creationId xmlns:a16="http://schemas.microsoft.com/office/drawing/2014/main" id="{B83DF92C-39A5-D0B0-9B54-B96117F79BD4}"/>
              </a:ext>
            </a:extLst>
          </p:cNvPr>
          <p:cNvSpPr txBox="1"/>
          <p:nvPr/>
        </p:nvSpPr>
        <p:spPr>
          <a:xfrm>
            <a:off x="838200" y="5288016"/>
            <a:ext cx="6099048" cy="261610"/>
          </a:xfrm>
          <a:prstGeom prst="rect">
            <a:avLst/>
          </a:prstGeom>
          <a:noFill/>
        </p:spPr>
        <p:txBody>
          <a:bodyPr wrap="square">
            <a:spAutoFit/>
          </a:bodyPr>
          <a:lstStyle/>
          <a:p>
            <a:r>
              <a:rPr lang="pt-BR" sz="1050" dirty="0">
                <a:hlinkClick r:id="rId2"/>
              </a:rPr>
              <a:t>https://itshow.com.br/ciberseguranca-o-que-e-e-qual-a-sua-importancia/</a:t>
            </a:r>
            <a:r>
              <a:rPr lang="pt-BR" sz="1050" dirty="0"/>
              <a:t> </a:t>
            </a:r>
          </a:p>
        </p:txBody>
      </p:sp>
    </p:spTree>
    <p:extLst>
      <p:ext uri="{BB962C8B-B14F-4D97-AF65-F5344CB8AC3E}">
        <p14:creationId xmlns:p14="http://schemas.microsoft.com/office/powerpoint/2010/main" val="2129454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18B819F-D742-1DAC-C5C1-20BE43817537}"/>
              </a:ext>
            </a:extLst>
          </p:cNvPr>
          <p:cNvSpPr>
            <a:spLocks noGrp="1"/>
          </p:cNvSpPr>
          <p:nvPr>
            <p:ph type="title"/>
          </p:nvPr>
        </p:nvSpPr>
        <p:spPr/>
        <p:txBody>
          <a:bodyPr>
            <a:normAutofit fontScale="90000"/>
          </a:bodyPr>
          <a:lstStyle/>
          <a:p>
            <a:r>
              <a:rPr lang="pt-BR" dirty="0"/>
              <a:t>4. Importância dos Investimentos em Conscientização sobre Cibersegurança</a:t>
            </a:r>
          </a:p>
        </p:txBody>
      </p:sp>
      <p:sp>
        <p:nvSpPr>
          <p:cNvPr id="3" name="Espaço Reservado para Conteúdo 2">
            <a:extLst>
              <a:ext uri="{FF2B5EF4-FFF2-40B4-BE49-F238E27FC236}">
                <a16:creationId xmlns:a16="http://schemas.microsoft.com/office/drawing/2014/main" id="{54787DB4-21CD-BAB9-6D0B-49A354E6207F}"/>
              </a:ext>
            </a:extLst>
          </p:cNvPr>
          <p:cNvSpPr>
            <a:spLocks noGrp="1"/>
          </p:cNvSpPr>
          <p:nvPr>
            <p:ph idx="1"/>
          </p:nvPr>
        </p:nvSpPr>
        <p:spPr>
          <a:xfrm>
            <a:off x="838200" y="1825625"/>
            <a:ext cx="10515600" cy="4351338"/>
          </a:xfrm>
        </p:spPr>
        <p:txBody>
          <a:bodyPr/>
          <a:lstStyle/>
          <a:p>
            <a:r>
              <a:rPr lang="pt-BR" dirty="0"/>
              <a:t>Frequentemente, a falta de conscientização das equipes sobre as melhores práticas de segurança cibernética abre portas para ataques maliciosos. Portanto, é crucial investir em políticas de conscientização dentro das empresas.</a:t>
            </a:r>
          </a:p>
          <a:p>
            <a:r>
              <a:rPr lang="pt-BR" dirty="0"/>
              <a:t>Capacitar os funcionários a identificar links de </a:t>
            </a:r>
            <a:r>
              <a:rPr lang="pt-BR" dirty="0" err="1"/>
              <a:t>phishing</a:t>
            </a:r>
            <a:r>
              <a:rPr lang="pt-BR" dirty="0"/>
              <a:t> e esquemas de comprometimento de e-mails comerciais fortalecerá as defesas corporativas onde são mais vulneráveis, dentro das próprias equipes.</a:t>
            </a:r>
          </a:p>
          <a:p>
            <a:endParaRPr lang="pt-BR" dirty="0"/>
          </a:p>
        </p:txBody>
      </p:sp>
      <p:sp>
        <p:nvSpPr>
          <p:cNvPr id="4" name="Espaço Reservado para Número de Slide 3">
            <a:extLst>
              <a:ext uri="{FF2B5EF4-FFF2-40B4-BE49-F238E27FC236}">
                <a16:creationId xmlns:a16="http://schemas.microsoft.com/office/drawing/2014/main" id="{710EE400-C9E3-8F40-4558-C4BBDA6A1BD9}"/>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39</a:t>
            </a:fld>
            <a:endParaRPr lang="pt-BR" dirty="0"/>
          </a:p>
        </p:txBody>
      </p:sp>
    </p:spTree>
    <p:extLst>
      <p:ext uri="{BB962C8B-B14F-4D97-AF65-F5344CB8AC3E}">
        <p14:creationId xmlns:p14="http://schemas.microsoft.com/office/powerpoint/2010/main" val="2258257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F5F6E2F-B226-C7F5-E998-CF16571994ED}"/>
              </a:ext>
            </a:extLst>
          </p:cNvPr>
          <p:cNvSpPr>
            <a:spLocks noGrp="1"/>
          </p:cNvSpPr>
          <p:nvPr>
            <p:ph type="title"/>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D4C0C8D-55B0-EDAC-5464-816095851D81}"/>
              </a:ext>
            </a:extLst>
          </p:cNvPr>
          <p:cNvSpPr>
            <a:spLocks noGrp="1"/>
          </p:cNvSpPr>
          <p:nvPr>
            <p:ph type="sldNum" sz="quarter" idx="12"/>
          </p:nvPr>
        </p:nvSpPr>
        <p:spPr/>
        <p:txBody>
          <a:bodyPr/>
          <a:lstStyle/>
          <a:p>
            <a:fld id="{0C5D0930-108B-4061-9D56-15AC90674998}" type="slidenum">
              <a:rPr lang="pt-BR" smtClean="0"/>
              <a:t>4</a:t>
            </a:fld>
            <a:endParaRPr lang="pt-BR" dirty="0"/>
          </a:p>
        </p:txBody>
      </p:sp>
      <p:pic>
        <p:nvPicPr>
          <p:cNvPr id="2050" name="Picture 2" descr="Press Start&quot; Imagens – Procure 341 fotos, vetores e vídeos | Adobe Stock">
            <a:extLst>
              <a:ext uri="{FF2B5EF4-FFF2-40B4-BE49-F238E27FC236}">
                <a16:creationId xmlns:a16="http://schemas.microsoft.com/office/drawing/2014/main" id="{30A40D4F-8EEF-8529-6F9B-9D2D4ED0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070" y="0"/>
            <a:ext cx="8845420" cy="6195236"/>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a:extLst>
              <a:ext uri="{FF2B5EF4-FFF2-40B4-BE49-F238E27FC236}">
                <a16:creationId xmlns:a16="http://schemas.microsoft.com/office/drawing/2014/main" id="{E2347A81-2BAC-6906-52B3-CD0F941883A4}"/>
              </a:ext>
            </a:extLst>
          </p:cNvPr>
          <p:cNvSpPr/>
          <p:nvPr/>
        </p:nvSpPr>
        <p:spPr>
          <a:xfrm>
            <a:off x="10375641" y="-9144"/>
            <a:ext cx="1816359" cy="61952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
        <p:nvSpPr>
          <p:cNvPr id="7" name="Retângulo 6">
            <a:extLst>
              <a:ext uri="{FF2B5EF4-FFF2-40B4-BE49-F238E27FC236}">
                <a16:creationId xmlns:a16="http://schemas.microsoft.com/office/drawing/2014/main" id="{EDC6979D-E487-90C3-CF96-3441F57BFC19}"/>
              </a:ext>
            </a:extLst>
          </p:cNvPr>
          <p:cNvSpPr/>
          <p:nvPr/>
        </p:nvSpPr>
        <p:spPr>
          <a:xfrm>
            <a:off x="0" y="0"/>
            <a:ext cx="2034070" cy="61860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2723314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AC63375-2448-B138-FE38-0C8649E5AB59}"/>
              </a:ext>
            </a:extLst>
          </p:cNvPr>
          <p:cNvSpPr>
            <a:spLocks noGrp="1"/>
          </p:cNvSpPr>
          <p:nvPr>
            <p:ph type="title"/>
          </p:nvPr>
        </p:nvSpPr>
        <p:spPr/>
        <p:txBody>
          <a:bodyPr>
            <a:normAutofit/>
          </a:bodyPr>
          <a:lstStyle/>
          <a:p>
            <a:r>
              <a:rPr lang="pt-BR" dirty="0"/>
              <a:t>5. Ameaças à IoT e a Proliferação de Dispositivos Conectados</a:t>
            </a:r>
          </a:p>
        </p:txBody>
      </p:sp>
      <p:sp>
        <p:nvSpPr>
          <p:cNvPr id="3" name="Espaço Reservado para Conteúdo 2">
            <a:extLst>
              <a:ext uri="{FF2B5EF4-FFF2-40B4-BE49-F238E27FC236}">
                <a16:creationId xmlns:a16="http://schemas.microsoft.com/office/drawing/2014/main" id="{DC998FDB-A605-1730-2CD1-69E471A9C608}"/>
              </a:ext>
            </a:extLst>
          </p:cNvPr>
          <p:cNvSpPr>
            <a:spLocks noGrp="1"/>
          </p:cNvSpPr>
          <p:nvPr>
            <p:ph idx="1"/>
          </p:nvPr>
        </p:nvSpPr>
        <p:spPr>
          <a:xfrm>
            <a:off x="838200" y="1825625"/>
            <a:ext cx="10515600" cy="4351338"/>
          </a:xfrm>
        </p:spPr>
        <p:txBody>
          <a:bodyPr/>
          <a:lstStyle/>
          <a:p>
            <a:r>
              <a:rPr lang="pt-BR" dirty="0"/>
              <a:t>Os dispositivos da Internet das Coisas (IoT) representam uma das principais formas de ataque para terceiros mal-intencionados. Esses invasores buscam acessar informações confidenciais de forma discreta, a um custo reduzido e com alta eficiência.</a:t>
            </a:r>
          </a:p>
          <a:p>
            <a:r>
              <a:rPr lang="pt-BR" dirty="0"/>
              <a:t>Com o crescimento contínuo da IoT, as ameaças cibernéticas baseadas nessa tecnologia se tornam mais proeminentes e perigosas. A falta de visibilidade sobre a origem dessas violações torna o cenário ainda mais complexo.</a:t>
            </a:r>
          </a:p>
          <a:p>
            <a:endParaRPr lang="pt-BR" dirty="0"/>
          </a:p>
        </p:txBody>
      </p:sp>
      <p:sp>
        <p:nvSpPr>
          <p:cNvPr id="4" name="Espaço Reservado para Número de Slide 3">
            <a:extLst>
              <a:ext uri="{FF2B5EF4-FFF2-40B4-BE49-F238E27FC236}">
                <a16:creationId xmlns:a16="http://schemas.microsoft.com/office/drawing/2014/main" id="{F60676AF-4A16-A264-B171-08AC1D9E5BCB}"/>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40</a:t>
            </a:fld>
            <a:endParaRPr lang="pt-BR" dirty="0"/>
          </a:p>
        </p:txBody>
      </p:sp>
    </p:spTree>
    <p:extLst>
      <p:ext uri="{BB962C8B-B14F-4D97-AF65-F5344CB8AC3E}">
        <p14:creationId xmlns:p14="http://schemas.microsoft.com/office/powerpoint/2010/main" val="1393400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E0848-D0A6-2ADA-F1C1-CE1C0897A71E}"/>
              </a:ext>
            </a:extLst>
          </p:cNvPr>
          <p:cNvSpPr>
            <a:spLocks noGrp="1"/>
          </p:cNvSpPr>
          <p:nvPr>
            <p:ph type="title"/>
          </p:nvPr>
        </p:nvSpPr>
        <p:spPr>
          <a:xfrm>
            <a:off x="2095500" y="365125"/>
            <a:ext cx="9258300" cy="1325563"/>
          </a:xfrm>
        </p:spPr>
        <p:txBody>
          <a:bodyPr anchor="ctr">
            <a:normAutofit/>
          </a:bodyPr>
          <a:lstStyle/>
          <a:p>
            <a:r>
              <a:rPr lang="pt-BR" dirty="0"/>
              <a:t>Duvidas???</a:t>
            </a:r>
          </a:p>
        </p:txBody>
      </p:sp>
      <p:pic>
        <p:nvPicPr>
          <p:cNvPr id="2050" name="Picture 2" descr="Duvidas Hapvida - HAPVIDA">
            <a:extLst>
              <a:ext uri="{FF2B5EF4-FFF2-40B4-BE49-F238E27FC236}">
                <a16:creationId xmlns:a16="http://schemas.microsoft.com/office/drawing/2014/main" id="{10038046-42EB-550C-1153-A1AC6F4E2B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93314" y="3127248"/>
            <a:ext cx="2496057" cy="3061666"/>
          </a:xfrm>
          <a:prstGeom prst="rect">
            <a:avLst/>
          </a:prstGeom>
          <a:solidFill>
            <a:srgbClr val="FFFFFF"/>
          </a:solidFill>
        </p:spPr>
      </p:pic>
      <p:sp>
        <p:nvSpPr>
          <p:cNvPr id="4" name="Espaço Reservado para Número de Slide 3">
            <a:extLst>
              <a:ext uri="{FF2B5EF4-FFF2-40B4-BE49-F238E27FC236}">
                <a16:creationId xmlns:a16="http://schemas.microsoft.com/office/drawing/2014/main" id="{64626CBC-C30A-12E0-605B-98780C5C874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0C5D0930-108B-4061-9D56-15AC90674998}" type="slidenum">
              <a:rPr lang="pt-BR" smtClean="0"/>
              <a:pPr>
                <a:spcAft>
                  <a:spcPts val="600"/>
                </a:spcAft>
              </a:pPr>
              <a:t>41</a:t>
            </a:fld>
            <a:endParaRPr lang="pt-BR"/>
          </a:p>
        </p:txBody>
      </p:sp>
      <p:pic>
        <p:nvPicPr>
          <p:cNvPr id="5" name="Imagem 4">
            <a:extLst>
              <a:ext uri="{FF2B5EF4-FFF2-40B4-BE49-F238E27FC236}">
                <a16:creationId xmlns:a16="http://schemas.microsoft.com/office/drawing/2014/main" id="{E403B2DC-8E56-A34C-E313-43210BC395EB}"/>
              </a:ext>
            </a:extLst>
          </p:cNvPr>
          <p:cNvPicPr>
            <a:picLocks noChangeAspect="1"/>
          </p:cNvPicPr>
          <p:nvPr/>
        </p:nvPicPr>
        <p:blipFill>
          <a:blip r:embed="rId3"/>
          <a:stretch>
            <a:fillRect/>
          </a:stretch>
        </p:blipFill>
        <p:spPr>
          <a:xfrm>
            <a:off x="6505194" y="3831492"/>
            <a:ext cx="2338225" cy="2324631"/>
          </a:xfrm>
          <a:prstGeom prst="rect">
            <a:avLst/>
          </a:prstGeom>
        </p:spPr>
      </p:pic>
      <p:sp>
        <p:nvSpPr>
          <p:cNvPr id="6" name="Balão de Pensamento: Nuvem 5">
            <a:extLst>
              <a:ext uri="{FF2B5EF4-FFF2-40B4-BE49-F238E27FC236}">
                <a16:creationId xmlns:a16="http://schemas.microsoft.com/office/drawing/2014/main" id="{EF52A999-673A-E2A0-354E-65DD7AA8ADFB}"/>
              </a:ext>
            </a:extLst>
          </p:cNvPr>
          <p:cNvSpPr/>
          <p:nvPr/>
        </p:nvSpPr>
        <p:spPr>
          <a:xfrm>
            <a:off x="7674306" y="2103819"/>
            <a:ext cx="2743200" cy="153619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Só não entendi o que ele falou depois do boa noite!</a:t>
            </a:r>
          </a:p>
        </p:txBody>
      </p:sp>
    </p:spTree>
    <p:extLst>
      <p:ext uri="{BB962C8B-B14F-4D97-AF65-F5344CB8AC3E}">
        <p14:creationId xmlns:p14="http://schemas.microsoft.com/office/powerpoint/2010/main" val="90408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F4476-2176-4963-31EE-0428947AB1E1}"/>
              </a:ext>
            </a:extLst>
          </p:cNvPr>
          <p:cNvSpPr>
            <a:spLocks noGrp="1"/>
          </p:cNvSpPr>
          <p:nvPr>
            <p:ph type="title"/>
          </p:nvPr>
        </p:nvSpPr>
        <p:spPr/>
        <p:txBody>
          <a:bodyPr/>
          <a:lstStyle/>
          <a:p>
            <a:endParaRPr lang="pt-BR" dirty="0"/>
          </a:p>
        </p:txBody>
      </p:sp>
      <p:sp>
        <p:nvSpPr>
          <p:cNvPr id="3" name="Espaço Reservado para Número de Slide 2">
            <a:extLst>
              <a:ext uri="{FF2B5EF4-FFF2-40B4-BE49-F238E27FC236}">
                <a16:creationId xmlns:a16="http://schemas.microsoft.com/office/drawing/2014/main" id="{D98051F4-F6EA-3112-3B26-DD030DEBD9D0}"/>
              </a:ext>
            </a:extLst>
          </p:cNvPr>
          <p:cNvSpPr>
            <a:spLocks noGrp="1"/>
          </p:cNvSpPr>
          <p:nvPr>
            <p:ph type="sldNum" sz="quarter" idx="12"/>
          </p:nvPr>
        </p:nvSpPr>
        <p:spPr/>
        <p:txBody>
          <a:bodyPr/>
          <a:lstStyle/>
          <a:p>
            <a:fld id="{0C5D0930-108B-4061-9D56-15AC90674998}" type="slidenum">
              <a:rPr lang="pt-BR" smtClean="0"/>
              <a:t>42</a:t>
            </a:fld>
            <a:endParaRPr lang="pt-BR" dirty="0"/>
          </a:p>
        </p:txBody>
      </p:sp>
      <p:pic>
        <p:nvPicPr>
          <p:cNvPr id="3074" name="Picture 2" descr="Press Start&quot; Imagens – Procure 341 fotos, vetores e vídeos | Adobe Stock">
            <a:extLst>
              <a:ext uri="{FF2B5EF4-FFF2-40B4-BE49-F238E27FC236}">
                <a16:creationId xmlns:a16="http://schemas.microsoft.com/office/drawing/2014/main" id="{6940D0A0-4F4A-55B1-1CDB-547B00D1B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5367"/>
            <a:ext cx="12192002" cy="618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5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16928F-AEAF-ED02-8B6D-D0811C4E4BD8}"/>
              </a:ext>
            </a:extLst>
          </p:cNvPr>
          <p:cNvSpPr>
            <a:spLocks noGrp="1"/>
          </p:cNvSpPr>
          <p:nvPr>
            <p:ph type="title"/>
          </p:nvPr>
        </p:nvSpPr>
        <p:spPr/>
        <p:txBody>
          <a:bodyPr/>
          <a:lstStyle/>
          <a:p>
            <a:r>
              <a:rPr lang="pt-BR" dirty="0"/>
              <a:t>Oculto</a:t>
            </a:r>
          </a:p>
        </p:txBody>
      </p:sp>
      <p:sp>
        <p:nvSpPr>
          <p:cNvPr id="7" name="Espaço Reservado para Conteúdo 6">
            <a:extLst>
              <a:ext uri="{FF2B5EF4-FFF2-40B4-BE49-F238E27FC236}">
                <a16:creationId xmlns:a16="http://schemas.microsoft.com/office/drawing/2014/main" id="{03A241B4-2B37-321B-D5C1-4AE7E666BFAB}"/>
              </a:ext>
            </a:extLst>
          </p:cNvPr>
          <p:cNvSpPr>
            <a:spLocks noGrp="1"/>
          </p:cNvSpPr>
          <p:nvPr>
            <p:ph idx="1"/>
          </p:nvPr>
        </p:nvSpPr>
        <p:spPr>
          <a:xfrm>
            <a:off x="838200" y="1825625"/>
            <a:ext cx="10515600" cy="4351338"/>
          </a:xfrm>
        </p:spPr>
        <p:txBody>
          <a:bodyPr/>
          <a:lstStyle/>
          <a:p>
            <a:r>
              <a:rPr lang="pt-BR" dirty="0"/>
              <a:t>Acredite ou não, mas os primeiros usos da criptografia, por exemplo, são constantemente atribuídos aos hebreus, em 600 a.C. Eles utilizaram a Cifra de César, uma cifra de substituição simples, para escrever o Livro de Jeremias. Foram necessários 800 anos adicionais para o surgimento da criptoanálise, quando estudiosos começaram a tentar decifrar a criptografia hebraica e “traduzir” tal trecho da Bíblia para o nosso entendimento. Embora a Cifra de César não seja nem de longe tão complexa quanto as atuais, a atividade foi desafiadora.</a:t>
            </a:r>
          </a:p>
          <a:p>
            <a:r>
              <a:rPr lang="pt-BR" dirty="0"/>
              <a:t>Posteriormente, na primeira e segunda Guerras Mundiais, a criptografia também teve um papel importantíssimo para proteger a comunicação e a troca de informações sigilosas entre os países que batalhavam entre si. Foi nessa época que duas grandes máquinas de cifragem e decifragem surgiram: a alemã Enigma, patenteada por Arthur Scherbius, e a Máquina de Turing, desenvolvida pelo britânico Alan Turing. Essa última, elaborada pelo “pai da informática”, era usada para decifrar as mensagens alemãs e ganhar vantagem no conflito.</a:t>
            </a:r>
          </a:p>
          <a:p>
            <a:endParaRPr lang="pt-BR" dirty="0"/>
          </a:p>
        </p:txBody>
      </p:sp>
      <p:sp>
        <p:nvSpPr>
          <p:cNvPr id="5" name="Espaço Reservado para Número de Slide 4">
            <a:extLst>
              <a:ext uri="{FF2B5EF4-FFF2-40B4-BE49-F238E27FC236}">
                <a16:creationId xmlns:a16="http://schemas.microsoft.com/office/drawing/2014/main" id="{AEAEF4FE-CC81-AAB1-35AB-0BB24235D246}"/>
              </a:ext>
            </a:extLst>
          </p:cNvPr>
          <p:cNvSpPr>
            <a:spLocks noGrp="1"/>
          </p:cNvSpPr>
          <p:nvPr>
            <p:ph type="sldNum" sz="quarter" idx="12"/>
          </p:nvPr>
        </p:nvSpPr>
        <p:spPr>
          <a:xfrm>
            <a:off x="8610600" y="6356350"/>
            <a:ext cx="2743200" cy="365125"/>
          </a:xfrm>
        </p:spPr>
        <p:txBody>
          <a:bodyPr/>
          <a:lstStyle/>
          <a:p>
            <a:fld id="{0C5D0930-108B-4061-9D56-15AC90674998}" type="slidenum">
              <a:rPr lang="pt-BR" smtClean="0"/>
              <a:pPr/>
              <a:t>5</a:t>
            </a:fld>
            <a:endParaRPr lang="pt-BR" dirty="0"/>
          </a:p>
        </p:txBody>
      </p:sp>
    </p:spTree>
    <p:extLst>
      <p:ext uri="{BB962C8B-B14F-4D97-AF65-F5344CB8AC3E}">
        <p14:creationId xmlns:p14="http://schemas.microsoft.com/office/powerpoint/2010/main" val="20209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4A0255-D987-E385-632A-B72773BFD2BF}"/>
              </a:ext>
            </a:extLst>
          </p:cNvPr>
          <p:cNvSpPr>
            <a:spLocks noGrp="1"/>
          </p:cNvSpPr>
          <p:nvPr>
            <p:ph type="title"/>
          </p:nvPr>
        </p:nvSpPr>
        <p:spPr/>
        <p:txBody>
          <a:bodyPr/>
          <a:lstStyle/>
          <a:p>
            <a:r>
              <a:rPr lang="pt-BR" dirty="0"/>
              <a:t>Cifra de César</a:t>
            </a:r>
          </a:p>
        </p:txBody>
      </p:sp>
      <p:sp>
        <p:nvSpPr>
          <p:cNvPr id="4" name="Espaço Reservado para Número de Slide 3">
            <a:extLst>
              <a:ext uri="{FF2B5EF4-FFF2-40B4-BE49-F238E27FC236}">
                <a16:creationId xmlns:a16="http://schemas.microsoft.com/office/drawing/2014/main" id="{D2E206C3-B37E-895B-73E5-A624918B5B5C}"/>
              </a:ext>
            </a:extLst>
          </p:cNvPr>
          <p:cNvSpPr>
            <a:spLocks noGrp="1"/>
          </p:cNvSpPr>
          <p:nvPr>
            <p:ph type="sldNum" sz="quarter" idx="12"/>
          </p:nvPr>
        </p:nvSpPr>
        <p:spPr/>
        <p:txBody>
          <a:bodyPr/>
          <a:lstStyle/>
          <a:p>
            <a:fld id="{0C5D0930-108B-4061-9D56-15AC90674998}" type="slidenum">
              <a:rPr lang="pt-BR" smtClean="0"/>
              <a:t>6</a:t>
            </a:fld>
            <a:endParaRPr lang="pt-BR" dirty="0"/>
          </a:p>
        </p:txBody>
      </p:sp>
      <p:pic>
        <p:nvPicPr>
          <p:cNvPr id="6146" name="Picture 2" descr="Cifra de César – Wikipédia, a enciclopédia livre">
            <a:extLst>
              <a:ext uri="{FF2B5EF4-FFF2-40B4-BE49-F238E27FC236}">
                <a16:creationId xmlns:a16="http://schemas.microsoft.com/office/drawing/2014/main" id="{25583AD1-6152-7318-1842-5B983141F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6491" y="3907996"/>
            <a:ext cx="4385756" cy="185063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Cifra de César em Python. Uma introdução a criptografia e uma… | by  Fernando Souza | Vacatronics | Medium">
            <a:extLst>
              <a:ext uri="{FF2B5EF4-FFF2-40B4-BE49-F238E27FC236}">
                <a16:creationId xmlns:a16="http://schemas.microsoft.com/office/drawing/2014/main" id="{02119E4F-C485-2D52-D4C1-5EC92F003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938" y="1324786"/>
            <a:ext cx="4566861" cy="192783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m 5">
            <a:extLst>
              <a:ext uri="{FF2B5EF4-FFF2-40B4-BE49-F238E27FC236}">
                <a16:creationId xmlns:a16="http://schemas.microsoft.com/office/drawing/2014/main" id="{34F447E1-D4EA-F912-4EA7-7F0FB4ECC406}"/>
              </a:ext>
            </a:extLst>
          </p:cNvPr>
          <p:cNvPicPr>
            <a:picLocks noChangeAspect="1"/>
          </p:cNvPicPr>
          <p:nvPr/>
        </p:nvPicPr>
        <p:blipFill>
          <a:blip r:embed="rId4"/>
          <a:stretch>
            <a:fillRect/>
          </a:stretch>
        </p:blipFill>
        <p:spPr>
          <a:xfrm>
            <a:off x="1298841" y="1609899"/>
            <a:ext cx="4207222" cy="4331881"/>
          </a:xfrm>
          <a:prstGeom prst="rect">
            <a:avLst/>
          </a:prstGeom>
        </p:spPr>
      </p:pic>
      <p:sp>
        <p:nvSpPr>
          <p:cNvPr id="5" name="CaixaDeTexto 4">
            <a:extLst>
              <a:ext uri="{FF2B5EF4-FFF2-40B4-BE49-F238E27FC236}">
                <a16:creationId xmlns:a16="http://schemas.microsoft.com/office/drawing/2014/main" id="{1BDC6630-F97A-0CBC-C845-1FA04B5ED957}"/>
              </a:ext>
            </a:extLst>
          </p:cNvPr>
          <p:cNvSpPr txBox="1"/>
          <p:nvPr/>
        </p:nvSpPr>
        <p:spPr>
          <a:xfrm>
            <a:off x="7936875" y="606621"/>
            <a:ext cx="2064989" cy="523220"/>
          </a:xfrm>
          <a:prstGeom prst="rect">
            <a:avLst/>
          </a:prstGeom>
          <a:noFill/>
        </p:spPr>
        <p:txBody>
          <a:bodyPr wrap="none" rtlCol="0">
            <a:spAutoFit/>
          </a:bodyPr>
          <a:lstStyle/>
          <a:p>
            <a:r>
              <a:rPr lang="pt-BR" sz="2800" dirty="0"/>
              <a:t>Codificação</a:t>
            </a:r>
          </a:p>
        </p:txBody>
      </p:sp>
      <p:sp>
        <p:nvSpPr>
          <p:cNvPr id="7" name="CaixaDeTexto 6">
            <a:extLst>
              <a:ext uri="{FF2B5EF4-FFF2-40B4-BE49-F238E27FC236}">
                <a16:creationId xmlns:a16="http://schemas.microsoft.com/office/drawing/2014/main" id="{75E95CDD-ABE5-3F57-D91E-20303A5FB52F}"/>
              </a:ext>
            </a:extLst>
          </p:cNvPr>
          <p:cNvSpPr txBox="1"/>
          <p:nvPr/>
        </p:nvSpPr>
        <p:spPr>
          <a:xfrm>
            <a:off x="7746919" y="3252620"/>
            <a:ext cx="2444900" cy="523220"/>
          </a:xfrm>
          <a:prstGeom prst="rect">
            <a:avLst/>
          </a:prstGeom>
          <a:noFill/>
        </p:spPr>
        <p:txBody>
          <a:bodyPr wrap="none" rtlCol="0">
            <a:spAutoFit/>
          </a:bodyPr>
          <a:lstStyle/>
          <a:p>
            <a:r>
              <a:rPr lang="pt-BR" sz="2800" dirty="0"/>
              <a:t>Decodificação</a:t>
            </a:r>
          </a:p>
        </p:txBody>
      </p:sp>
    </p:spTree>
    <p:extLst>
      <p:ext uri="{BB962C8B-B14F-4D97-AF65-F5344CB8AC3E}">
        <p14:creationId xmlns:p14="http://schemas.microsoft.com/office/powerpoint/2010/main" val="115071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0142761-CA46-15FF-3DE9-C0A9A0B7258D}"/>
              </a:ext>
            </a:extLst>
          </p:cNvPr>
          <p:cNvSpPr>
            <a:spLocks noGrp="1"/>
          </p:cNvSpPr>
          <p:nvPr>
            <p:ph type="title"/>
          </p:nvPr>
        </p:nvSpPr>
        <p:spPr/>
        <p:txBody>
          <a:bodyPr/>
          <a:lstStyle/>
          <a:p>
            <a:r>
              <a:rPr lang="pt-BR" dirty="0"/>
              <a:t>Cifra de César</a:t>
            </a:r>
          </a:p>
        </p:txBody>
      </p:sp>
      <p:sp>
        <p:nvSpPr>
          <p:cNvPr id="4" name="Espaço Reservado para Número de Slide 3">
            <a:extLst>
              <a:ext uri="{FF2B5EF4-FFF2-40B4-BE49-F238E27FC236}">
                <a16:creationId xmlns:a16="http://schemas.microsoft.com/office/drawing/2014/main" id="{821849EB-CACA-CCAE-7DA9-66B587D6BF05}"/>
              </a:ext>
            </a:extLst>
          </p:cNvPr>
          <p:cNvSpPr>
            <a:spLocks noGrp="1"/>
          </p:cNvSpPr>
          <p:nvPr>
            <p:ph type="sldNum" sz="quarter" idx="12"/>
          </p:nvPr>
        </p:nvSpPr>
        <p:spPr/>
        <p:txBody>
          <a:bodyPr/>
          <a:lstStyle/>
          <a:p>
            <a:fld id="{0C5D0930-108B-4061-9D56-15AC90674998}" type="slidenum">
              <a:rPr lang="pt-BR" smtClean="0"/>
              <a:t>7</a:t>
            </a:fld>
            <a:endParaRPr lang="pt-BR" dirty="0"/>
          </a:p>
        </p:txBody>
      </p:sp>
      <p:pic>
        <p:nvPicPr>
          <p:cNvPr id="9" name="Imagem 8">
            <a:extLst>
              <a:ext uri="{FF2B5EF4-FFF2-40B4-BE49-F238E27FC236}">
                <a16:creationId xmlns:a16="http://schemas.microsoft.com/office/drawing/2014/main" id="{DAB37AB6-7956-F723-302E-59E13CF2782D}"/>
              </a:ext>
            </a:extLst>
          </p:cNvPr>
          <p:cNvPicPr>
            <a:picLocks noChangeAspect="1"/>
          </p:cNvPicPr>
          <p:nvPr/>
        </p:nvPicPr>
        <p:blipFill>
          <a:blip r:embed="rId2"/>
          <a:stretch>
            <a:fillRect/>
          </a:stretch>
        </p:blipFill>
        <p:spPr>
          <a:xfrm>
            <a:off x="987300" y="1658790"/>
            <a:ext cx="10217400" cy="2851890"/>
          </a:xfrm>
          <a:prstGeom prst="rect">
            <a:avLst/>
          </a:prstGeom>
        </p:spPr>
      </p:pic>
      <p:sp>
        <p:nvSpPr>
          <p:cNvPr id="11" name="CaixaDeTexto 10">
            <a:extLst>
              <a:ext uri="{FF2B5EF4-FFF2-40B4-BE49-F238E27FC236}">
                <a16:creationId xmlns:a16="http://schemas.microsoft.com/office/drawing/2014/main" id="{83F01C5F-4D49-01FF-7F3D-17D46B84EE49}"/>
              </a:ext>
            </a:extLst>
          </p:cNvPr>
          <p:cNvSpPr txBox="1"/>
          <p:nvPr/>
        </p:nvSpPr>
        <p:spPr>
          <a:xfrm>
            <a:off x="3918961" y="4614435"/>
            <a:ext cx="4354077" cy="584775"/>
          </a:xfrm>
          <a:prstGeom prst="rect">
            <a:avLst/>
          </a:prstGeom>
          <a:noFill/>
        </p:spPr>
        <p:txBody>
          <a:bodyPr wrap="none" rtlCol="0" anchor="ctr">
            <a:spAutoFit/>
          </a:bodyPr>
          <a:lstStyle/>
          <a:p>
            <a:r>
              <a:rPr lang="pt-BR" sz="3200" u="sng" dirty="0" err="1"/>
              <a:t>Gx</a:t>
            </a:r>
            <a:r>
              <a:rPr lang="pt-BR" sz="3200" u="sng" dirty="0"/>
              <a:t> </a:t>
            </a:r>
            <a:r>
              <a:rPr lang="pt-BR" sz="3200" u="sng" dirty="0" err="1"/>
              <a:t>iquvq</a:t>
            </a:r>
            <a:r>
              <a:rPr lang="pt-BR" sz="3200" u="sng" dirty="0"/>
              <a:t> </a:t>
            </a:r>
            <a:r>
              <a:rPr lang="pt-BR" sz="3200" u="sng" dirty="0" err="1"/>
              <a:t>fg</a:t>
            </a:r>
            <a:r>
              <a:rPr lang="pt-BR" sz="3200" u="sng" dirty="0"/>
              <a:t> </a:t>
            </a:r>
            <a:r>
              <a:rPr lang="pt-BR" sz="3200" u="sng" dirty="0" err="1"/>
              <a:t>lqict</a:t>
            </a:r>
            <a:r>
              <a:rPr lang="pt-BR" sz="3200" u="sng" dirty="0"/>
              <a:t> FQVC</a:t>
            </a:r>
          </a:p>
        </p:txBody>
      </p:sp>
      <p:sp>
        <p:nvSpPr>
          <p:cNvPr id="2" name="CaixaDeTexto 1">
            <a:extLst>
              <a:ext uri="{FF2B5EF4-FFF2-40B4-BE49-F238E27FC236}">
                <a16:creationId xmlns:a16="http://schemas.microsoft.com/office/drawing/2014/main" id="{CFD491EE-AEF4-5100-3909-500C5CA18054}"/>
              </a:ext>
            </a:extLst>
          </p:cNvPr>
          <p:cNvSpPr txBox="1"/>
          <p:nvPr/>
        </p:nvSpPr>
        <p:spPr>
          <a:xfrm>
            <a:off x="3918960" y="5254074"/>
            <a:ext cx="4328429" cy="584775"/>
          </a:xfrm>
          <a:prstGeom prst="rect">
            <a:avLst/>
          </a:prstGeom>
          <a:noFill/>
        </p:spPr>
        <p:txBody>
          <a:bodyPr wrap="none" rtlCol="0" anchor="ctr">
            <a:spAutoFit/>
          </a:bodyPr>
          <a:lstStyle/>
          <a:p>
            <a:r>
              <a:rPr lang="pt-BR" sz="3200" u="sng" dirty="0"/>
              <a:t>E_________________</a:t>
            </a:r>
          </a:p>
        </p:txBody>
      </p:sp>
    </p:spTree>
    <p:extLst>
      <p:ext uri="{BB962C8B-B14F-4D97-AF65-F5344CB8AC3E}">
        <p14:creationId xmlns:p14="http://schemas.microsoft.com/office/powerpoint/2010/main" val="179763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nhece o Sinal de Fumaça? Veja esse documento que produziram agora">
            <a:extLst>
              <a:ext uri="{FF2B5EF4-FFF2-40B4-BE49-F238E27FC236}">
                <a16:creationId xmlns:a16="http://schemas.microsoft.com/office/drawing/2014/main" id="{8D79F6C6-BE7F-1910-EDFB-F1E831A26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1963"/>
            <a:ext cx="5715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B00951A-C3E0-FA22-9DF3-97951F6B85F4}"/>
              </a:ext>
            </a:extLst>
          </p:cNvPr>
          <p:cNvSpPr>
            <a:spLocks noGrp="1"/>
          </p:cNvSpPr>
          <p:nvPr>
            <p:ph type="title"/>
          </p:nvPr>
        </p:nvSpPr>
        <p:spPr/>
        <p:txBody>
          <a:bodyPr/>
          <a:lstStyle/>
          <a:p>
            <a:r>
              <a:rPr lang="pt-BR" dirty="0"/>
              <a:t>Do físico ao digital</a:t>
            </a:r>
          </a:p>
        </p:txBody>
      </p:sp>
      <p:sp>
        <p:nvSpPr>
          <p:cNvPr id="6" name="Espaço Reservado para Conteúdo 5">
            <a:extLst>
              <a:ext uri="{FF2B5EF4-FFF2-40B4-BE49-F238E27FC236}">
                <a16:creationId xmlns:a16="http://schemas.microsoft.com/office/drawing/2014/main" id="{26F855E9-5BE4-6882-C9DC-A652EBF82064}"/>
              </a:ext>
            </a:extLst>
          </p:cNvPr>
          <p:cNvSpPr>
            <a:spLocks noGrp="1"/>
          </p:cNvSpPr>
          <p:nvPr>
            <p:ph idx="1"/>
          </p:nvPr>
        </p:nvSpPr>
        <p:spPr>
          <a:xfrm>
            <a:off x="838200" y="1825625"/>
            <a:ext cx="5257800" cy="4351338"/>
          </a:xfrm>
        </p:spPr>
        <p:txBody>
          <a:bodyPr/>
          <a:lstStyle/>
          <a:p>
            <a:pPr algn="just"/>
            <a:r>
              <a:rPr lang="pt-BR" dirty="0"/>
              <a:t>A história da Segurança da Informação remonta aos primórdios da comunicação humana.</a:t>
            </a:r>
          </a:p>
          <a:p>
            <a:pPr algn="just"/>
            <a:r>
              <a:rPr lang="pt-BR" dirty="0"/>
              <a:t>Desde que as pessoas começaram a trocar mensagens e informações, houve a necessidade de protegê-las contra interceptação ou manipulação por terceiros. </a:t>
            </a:r>
          </a:p>
          <a:p>
            <a:pPr algn="just"/>
            <a:r>
              <a:rPr lang="pt-BR" u="sng" dirty="0"/>
              <a:t>“A segurança da informação como disciplina e prática formal é relativamente recente.”</a:t>
            </a:r>
          </a:p>
        </p:txBody>
      </p:sp>
      <p:sp>
        <p:nvSpPr>
          <p:cNvPr id="3" name="Espaço Reservado para Número de Slide 2">
            <a:extLst>
              <a:ext uri="{FF2B5EF4-FFF2-40B4-BE49-F238E27FC236}">
                <a16:creationId xmlns:a16="http://schemas.microsoft.com/office/drawing/2014/main" id="{6F5FF91A-D1F0-7CFA-86B2-30B72CA71EC1}"/>
              </a:ext>
            </a:extLst>
          </p:cNvPr>
          <p:cNvSpPr>
            <a:spLocks noGrp="1"/>
          </p:cNvSpPr>
          <p:nvPr>
            <p:ph type="sldNum" sz="quarter" idx="12"/>
          </p:nvPr>
        </p:nvSpPr>
        <p:spPr/>
        <p:txBody>
          <a:bodyPr/>
          <a:lstStyle/>
          <a:p>
            <a:fld id="{0C5D0930-108B-4061-9D56-15AC90674998}" type="slidenum">
              <a:rPr lang="pt-BR" smtClean="0"/>
              <a:pPr/>
              <a:t>8</a:t>
            </a:fld>
            <a:endParaRPr lang="pt-BR" dirty="0"/>
          </a:p>
        </p:txBody>
      </p:sp>
    </p:spTree>
    <p:extLst>
      <p:ext uri="{BB962C8B-B14F-4D97-AF65-F5344CB8AC3E}">
        <p14:creationId xmlns:p14="http://schemas.microsoft.com/office/powerpoint/2010/main" val="110909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7E62C60-0852-B51C-2DBF-00FD4D9637A6}"/>
              </a:ext>
            </a:extLst>
          </p:cNvPr>
          <p:cNvSpPr>
            <a:spLocks noGrp="1"/>
          </p:cNvSpPr>
          <p:nvPr>
            <p:ph type="title"/>
          </p:nvPr>
        </p:nvSpPr>
        <p:spPr>
          <a:xfrm>
            <a:off x="2639345" y="319088"/>
            <a:ext cx="6730795" cy="1133475"/>
          </a:xfrm>
        </p:spPr>
        <p:txBody>
          <a:bodyPr/>
          <a:lstStyle/>
          <a:p>
            <a:r>
              <a:rPr lang="pt-BR" dirty="0"/>
              <a:t>O Começo de tudo</a:t>
            </a:r>
          </a:p>
        </p:txBody>
      </p:sp>
      <p:sp>
        <p:nvSpPr>
          <p:cNvPr id="4" name="Espaço Reservado para Número de Slide 3">
            <a:extLst>
              <a:ext uri="{FF2B5EF4-FFF2-40B4-BE49-F238E27FC236}">
                <a16:creationId xmlns:a16="http://schemas.microsoft.com/office/drawing/2014/main" id="{435BD7EA-322B-FC7D-3CFF-11D7B61775FF}"/>
              </a:ext>
            </a:extLst>
          </p:cNvPr>
          <p:cNvSpPr>
            <a:spLocks noGrp="1"/>
          </p:cNvSpPr>
          <p:nvPr>
            <p:ph type="sldNum" sz="quarter" idx="12"/>
          </p:nvPr>
        </p:nvSpPr>
        <p:spPr/>
        <p:txBody>
          <a:bodyPr/>
          <a:lstStyle/>
          <a:p>
            <a:fld id="{0C5D0930-108B-4061-9D56-15AC90674998}" type="slidenum">
              <a:rPr lang="pt-BR" smtClean="0"/>
              <a:t>9</a:t>
            </a:fld>
            <a:endParaRPr lang="pt-BR" dirty="0"/>
          </a:p>
        </p:txBody>
      </p:sp>
      <p:pic>
        <p:nvPicPr>
          <p:cNvPr id="4100" name="Picture 4" descr="Estudo indica que o Homem de Neandertal sabia fazer fogo">
            <a:extLst>
              <a:ext uri="{FF2B5EF4-FFF2-40B4-BE49-F238E27FC236}">
                <a16:creationId xmlns:a16="http://schemas.microsoft.com/office/drawing/2014/main" id="{2EE38FEE-A70E-30CE-7ED3-B8906F0FA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862" y="1452563"/>
            <a:ext cx="7345880" cy="4604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638817"/>
      </p:ext>
    </p:extLst>
  </p:cSld>
  <p:clrMapOvr>
    <a:masterClrMapping/>
  </p:clrMapOvr>
</p:sld>
</file>

<file path=ppt/theme/theme1.xml><?xml version="1.0" encoding="utf-8"?>
<a:theme xmlns:a="http://schemas.openxmlformats.org/drawingml/2006/main" name="Tema 202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2024" id="{DA6C5BA4-17E1-427D-990F-ED5A1193A125}" vid="{699B63A9-EE16-4863-AF98-0E8E7B900D9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2024</Template>
  <TotalTime>350</TotalTime>
  <Words>3125</Words>
  <Application>Microsoft Office PowerPoint</Application>
  <PresentationFormat>Widescreen</PresentationFormat>
  <Paragraphs>191</Paragraphs>
  <Slides>42</Slides>
  <Notes>1</Notes>
  <HiddenSlides>4</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42</vt:i4>
      </vt:variant>
    </vt:vector>
  </HeadingPairs>
  <TitlesOfParts>
    <vt:vector size="47" baseType="lpstr">
      <vt:lpstr>Arial</vt:lpstr>
      <vt:lpstr>Calibri</vt:lpstr>
      <vt:lpstr>Lexend</vt:lpstr>
      <vt:lpstr>MierB03</vt:lpstr>
      <vt:lpstr>Tema 2024</vt:lpstr>
      <vt:lpstr>Disciplina: Segurança da Informação</vt:lpstr>
      <vt:lpstr>Apresentação do PowerPoint</vt:lpstr>
      <vt:lpstr>A história da Segurança da Informação.</vt:lpstr>
      <vt:lpstr>Apresentação do PowerPoint</vt:lpstr>
      <vt:lpstr>Oculto</vt:lpstr>
      <vt:lpstr>Cifra de César</vt:lpstr>
      <vt:lpstr>Cifra de César</vt:lpstr>
      <vt:lpstr>Do físico ao digital</vt:lpstr>
      <vt:lpstr>O Começo de tudo</vt:lpstr>
      <vt:lpstr>O começo da cibersegurança.  Década de 40.</vt:lpstr>
      <vt:lpstr>Década de 60.</vt:lpstr>
      <vt:lpstr>Alan Turing, o pai da computação</vt:lpstr>
      <vt:lpstr>Década de 70</vt:lpstr>
      <vt:lpstr>O verdadeiro nascimento</vt:lpstr>
      <vt:lpstr>Na Década de 80, Popularização da internet .</vt:lpstr>
      <vt:lpstr>Década de 90</vt:lpstr>
      <vt:lpstr>Epidemia de Phishing.</vt:lpstr>
      <vt:lpstr>Outras coisas que aconteceram</vt:lpstr>
      <vt:lpstr>Presente e futuro</vt:lpstr>
      <vt:lpstr>Melhores golpes  e melhores Proteções</vt:lpstr>
      <vt:lpstr>Implementando Segurança e Resiliência</vt:lpstr>
      <vt:lpstr>Resiliência Operacional</vt:lpstr>
      <vt:lpstr>Como Obter Resiliência</vt:lpstr>
      <vt:lpstr>Gestão de Incidentes</vt:lpstr>
      <vt:lpstr>A redução do impacto de um incidente­.</vt:lpstr>
      <vt:lpstr>O papel do CSIRT é: ­ </vt:lpstr>
      <vt:lpstr>Evolução histórica: Tratamento de Incidentes no Brasil</vt:lpstr>
      <vt:lpstr>Empresas do Governo sobre: Cyber Segurança</vt:lpstr>
      <vt:lpstr>Qual o futuro da segurança?</vt:lpstr>
      <vt:lpstr>Qual o futuro da segurança?</vt:lpstr>
      <vt:lpstr>Qual o futuro da segurança? </vt:lpstr>
      <vt:lpstr>O que uma pilha de tecnologia moderna inclui? </vt:lpstr>
      <vt:lpstr>O que uma pilha de tecnologia moderna inclui? </vt:lpstr>
      <vt:lpstr>A conscientização não muda!</vt:lpstr>
      <vt:lpstr>5 desafios sobre segurança da informação em 2024</vt:lpstr>
      <vt:lpstr>1. Crescimento dos Ataques a Blockchain e Criptomoedas</vt:lpstr>
      <vt:lpstr>2. A Continuação da Ameaça de Ransomware</vt:lpstr>
      <vt:lpstr>3. A Escassez de Talentos em Segurança Cibernética</vt:lpstr>
      <vt:lpstr>4. Importância dos Investimentos em Conscientização sobre Cibersegurança</vt:lpstr>
      <vt:lpstr>5. Ameaças à IoT e a Proliferação de Dispositivos Conectados</vt:lpstr>
      <vt:lpstr>Duvidas???</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 Segurança da Informação</dc:title>
  <dc:creator>Richard Vieira do Espirito Santo</dc:creator>
  <cp:lastModifiedBy>Richard Vieira do Espirito Santo</cp:lastModifiedBy>
  <cp:revision>28</cp:revision>
  <dcterms:created xsi:type="dcterms:W3CDTF">2024-02-02T18:11:13Z</dcterms:created>
  <dcterms:modified xsi:type="dcterms:W3CDTF">2024-03-05T13:26:06Z</dcterms:modified>
</cp:coreProperties>
</file>