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6" r:id="rId2"/>
    <p:sldId id="313" r:id="rId3"/>
    <p:sldId id="25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315" r:id="rId15"/>
    <p:sldId id="316" r:id="rId16"/>
    <p:sldId id="317" r:id="rId17"/>
    <p:sldId id="318" r:id="rId18"/>
    <p:sldId id="319" r:id="rId19"/>
    <p:sldId id="320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304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3" r:id="rId44"/>
    <p:sldId id="305" r:id="rId45"/>
    <p:sldId id="306" r:id="rId46"/>
    <p:sldId id="307" r:id="rId47"/>
    <p:sldId id="308" r:id="rId48"/>
    <p:sldId id="309" r:id="rId49"/>
    <p:sldId id="312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F2C6F-44C7-40D4-9F2D-39D87C1212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2D27282-EDA0-4944-9D5B-4ED7B3047B95}">
      <dgm:prSet/>
      <dgm:spPr/>
      <dgm:t>
        <a:bodyPr/>
        <a:lstStyle/>
        <a:p>
          <a:r>
            <a:rPr lang="pt-BR" b="1" dirty="0"/>
            <a:t>Criptografia</a:t>
          </a:r>
          <a:endParaRPr lang="pt-BR" dirty="0"/>
        </a:p>
      </dgm:t>
    </dgm:pt>
    <dgm:pt modelId="{6D6CF904-89A5-49ED-967D-90A786FF2637}" type="parTrans" cxnId="{64AE63C6-4031-417E-9DCD-9D354A4E0FD3}">
      <dgm:prSet/>
      <dgm:spPr/>
      <dgm:t>
        <a:bodyPr/>
        <a:lstStyle/>
        <a:p>
          <a:endParaRPr lang="pt-BR"/>
        </a:p>
      </dgm:t>
    </dgm:pt>
    <dgm:pt modelId="{D13369AD-B08D-422E-88B2-BEB25981584C}" type="sibTrans" cxnId="{64AE63C6-4031-417E-9DCD-9D354A4E0FD3}">
      <dgm:prSet/>
      <dgm:spPr/>
      <dgm:t>
        <a:bodyPr/>
        <a:lstStyle/>
        <a:p>
          <a:endParaRPr lang="pt-BR"/>
        </a:p>
      </dgm:t>
    </dgm:pt>
    <dgm:pt modelId="{32115595-3637-483F-A7F2-88C96F6DEBFF}">
      <dgm:prSet/>
      <dgm:spPr/>
      <dgm:t>
        <a:bodyPr/>
        <a:lstStyle/>
        <a:p>
          <a:r>
            <a:rPr lang="pt-BR" b="1" dirty="0"/>
            <a:t>Criptoanálise</a:t>
          </a:r>
          <a:endParaRPr lang="pt-BR" dirty="0"/>
        </a:p>
      </dgm:t>
    </dgm:pt>
    <dgm:pt modelId="{4CC25CE2-F73C-4C23-86DA-D935C8A3F63D}" type="parTrans" cxnId="{6550C116-81E7-419D-B258-078DC98CD0B3}">
      <dgm:prSet/>
      <dgm:spPr/>
      <dgm:t>
        <a:bodyPr/>
        <a:lstStyle/>
        <a:p>
          <a:endParaRPr lang="pt-BR"/>
        </a:p>
      </dgm:t>
    </dgm:pt>
    <dgm:pt modelId="{93C4B5DA-6E17-4159-A4EC-7F124D613BA9}" type="sibTrans" cxnId="{6550C116-81E7-419D-B258-078DC98CD0B3}">
      <dgm:prSet/>
      <dgm:spPr/>
      <dgm:t>
        <a:bodyPr/>
        <a:lstStyle/>
        <a:p>
          <a:endParaRPr lang="pt-BR"/>
        </a:p>
      </dgm:t>
    </dgm:pt>
    <dgm:pt modelId="{D136BEE6-EB9F-461D-BBB9-79F9EDC04FD5}">
      <dgm:prSet/>
      <dgm:spPr/>
      <dgm:t>
        <a:bodyPr/>
        <a:lstStyle/>
        <a:p>
          <a:r>
            <a:rPr lang="pt-BR" b="1" dirty="0"/>
            <a:t>Criptologia</a:t>
          </a:r>
          <a:endParaRPr lang="pt-BR" dirty="0"/>
        </a:p>
      </dgm:t>
    </dgm:pt>
    <dgm:pt modelId="{9A97F815-6B26-4CC6-ABF6-7C70E75C4689}" type="parTrans" cxnId="{1A7D561C-00E2-454B-8075-3559A86AFF80}">
      <dgm:prSet/>
      <dgm:spPr/>
      <dgm:t>
        <a:bodyPr/>
        <a:lstStyle/>
        <a:p>
          <a:endParaRPr lang="pt-BR"/>
        </a:p>
      </dgm:t>
    </dgm:pt>
    <dgm:pt modelId="{E0AB1923-A02B-4851-A84F-79DEA5FC8831}" type="sibTrans" cxnId="{1A7D561C-00E2-454B-8075-3559A86AFF80}">
      <dgm:prSet/>
      <dgm:spPr/>
      <dgm:t>
        <a:bodyPr/>
        <a:lstStyle/>
        <a:p>
          <a:endParaRPr lang="pt-BR"/>
        </a:p>
      </dgm:t>
    </dgm:pt>
    <dgm:pt modelId="{8D31DBC4-B2CE-4F17-AB4A-A5E620E0AD9F}">
      <dgm:prSet/>
      <dgm:spPr/>
      <dgm:t>
        <a:bodyPr/>
        <a:lstStyle/>
        <a:p>
          <a:r>
            <a:rPr lang="pt-BR"/>
            <a:t>Criptografia + Criptoanálise.</a:t>
          </a:r>
          <a:endParaRPr lang="pt-BR" dirty="0"/>
        </a:p>
      </dgm:t>
    </dgm:pt>
    <dgm:pt modelId="{B7210422-086B-48EC-B75F-590DEB3A0A0D}" type="parTrans" cxnId="{2ECCAA91-7DCD-421C-895C-CAF8984F4079}">
      <dgm:prSet/>
      <dgm:spPr/>
      <dgm:t>
        <a:bodyPr/>
        <a:lstStyle/>
        <a:p>
          <a:endParaRPr lang="pt-BR"/>
        </a:p>
      </dgm:t>
    </dgm:pt>
    <dgm:pt modelId="{597CFFC9-525A-4EA4-B617-03472F2DF21B}" type="sibTrans" cxnId="{2ECCAA91-7DCD-421C-895C-CAF8984F4079}">
      <dgm:prSet/>
      <dgm:spPr/>
      <dgm:t>
        <a:bodyPr/>
        <a:lstStyle/>
        <a:p>
          <a:endParaRPr lang="pt-BR"/>
        </a:p>
      </dgm:t>
    </dgm:pt>
    <dgm:pt modelId="{583BA85F-87DC-4878-B3C2-5CB294B91C28}">
      <dgm:prSet/>
      <dgm:spPr/>
      <dgm:t>
        <a:bodyPr/>
        <a:lstStyle/>
        <a:p>
          <a:r>
            <a:rPr lang="pt-BR" dirty="0"/>
            <a:t>Do grego </a:t>
          </a:r>
          <a:r>
            <a:rPr lang="pt-BR" dirty="0" err="1"/>
            <a:t>kryptos</a:t>
          </a:r>
          <a:r>
            <a:rPr lang="pt-BR" dirty="0"/>
            <a:t> + </a:t>
          </a:r>
          <a:r>
            <a:rPr lang="pt-BR" dirty="0" err="1"/>
            <a:t>análysis</a:t>
          </a:r>
          <a:r>
            <a:rPr lang="pt-BR" dirty="0"/>
            <a:t> (decomposição);</a:t>
          </a:r>
        </a:p>
        <a:p>
          <a:r>
            <a:rPr lang="pt-BR" dirty="0"/>
            <a:t>Ciência que estuda a decomposição do que está oculto ou a “quebra” do sistema criptográfico. </a:t>
          </a:r>
        </a:p>
      </dgm:t>
    </dgm:pt>
    <dgm:pt modelId="{7D3065F3-5C89-41D5-A284-3C95341F5AD8}" type="parTrans" cxnId="{F0D2FEED-1126-4CCB-BD70-857EB39DEC9D}">
      <dgm:prSet/>
      <dgm:spPr/>
      <dgm:t>
        <a:bodyPr/>
        <a:lstStyle/>
        <a:p>
          <a:endParaRPr lang="pt-BR"/>
        </a:p>
      </dgm:t>
    </dgm:pt>
    <dgm:pt modelId="{0769C176-378F-47D5-AD3B-33FF877D968B}" type="sibTrans" cxnId="{F0D2FEED-1126-4CCB-BD70-857EB39DEC9D}">
      <dgm:prSet/>
      <dgm:spPr/>
      <dgm:t>
        <a:bodyPr/>
        <a:lstStyle/>
        <a:p>
          <a:endParaRPr lang="pt-BR"/>
        </a:p>
      </dgm:t>
    </dgm:pt>
    <dgm:pt modelId="{B28EBFF4-05F0-4E47-9215-051EB029DCAF}">
      <dgm:prSet/>
      <dgm:spPr/>
      <dgm:t>
        <a:bodyPr/>
        <a:lstStyle/>
        <a:p>
          <a:r>
            <a:rPr lang="pt-BR"/>
            <a:t>Conjunto de técnicas que permitem tornar “incompreensível” uma mensagem originalmente escrita com clareza, de forma a permitir que apenas o destinatário a decifre e a compreenda. </a:t>
          </a:r>
          <a:endParaRPr lang="pt-BR" dirty="0"/>
        </a:p>
      </dgm:t>
    </dgm:pt>
    <dgm:pt modelId="{AA9E0E0E-44E0-4FE0-8D52-657ADF94CE6D}" type="parTrans" cxnId="{FED28B83-8190-425D-8AEB-C624B28F76E2}">
      <dgm:prSet/>
      <dgm:spPr/>
      <dgm:t>
        <a:bodyPr/>
        <a:lstStyle/>
        <a:p>
          <a:endParaRPr lang="pt-BR"/>
        </a:p>
      </dgm:t>
    </dgm:pt>
    <dgm:pt modelId="{8B6DC736-8C3D-47B6-AE47-0EFEC19B7E62}" type="sibTrans" cxnId="{FED28B83-8190-425D-8AEB-C624B28F76E2}">
      <dgm:prSet/>
      <dgm:spPr/>
      <dgm:t>
        <a:bodyPr/>
        <a:lstStyle/>
        <a:p>
          <a:endParaRPr lang="pt-BR"/>
        </a:p>
      </dgm:t>
    </dgm:pt>
    <dgm:pt modelId="{E5AB2046-A8EF-447E-918B-47C134E092E4}" type="pres">
      <dgm:prSet presAssocID="{9B8F2C6F-44C7-40D4-9F2D-39D87C121289}" presName="vert0" presStyleCnt="0">
        <dgm:presLayoutVars>
          <dgm:dir/>
          <dgm:animOne val="branch"/>
          <dgm:animLvl val="lvl"/>
        </dgm:presLayoutVars>
      </dgm:prSet>
      <dgm:spPr/>
    </dgm:pt>
    <dgm:pt modelId="{60E5BB27-862F-4DDC-9C97-63329F595601}" type="pres">
      <dgm:prSet presAssocID="{62D27282-EDA0-4944-9D5B-4ED7B3047B95}" presName="thickLine" presStyleLbl="alignNode1" presStyleIdx="0" presStyleCnt="3"/>
      <dgm:spPr/>
    </dgm:pt>
    <dgm:pt modelId="{6E8EEAA4-A2C9-4255-8509-7961761AA772}" type="pres">
      <dgm:prSet presAssocID="{62D27282-EDA0-4944-9D5B-4ED7B3047B95}" presName="horz1" presStyleCnt="0"/>
      <dgm:spPr/>
    </dgm:pt>
    <dgm:pt modelId="{09EFBBBE-96A0-4132-A92A-05604DF9E5AF}" type="pres">
      <dgm:prSet presAssocID="{62D27282-EDA0-4944-9D5B-4ED7B3047B95}" presName="tx1" presStyleLbl="revTx" presStyleIdx="0" presStyleCnt="6"/>
      <dgm:spPr/>
    </dgm:pt>
    <dgm:pt modelId="{0142168B-C892-4503-BEBD-5B5978A743F1}" type="pres">
      <dgm:prSet presAssocID="{62D27282-EDA0-4944-9D5B-4ED7B3047B95}" presName="vert1" presStyleCnt="0"/>
      <dgm:spPr/>
    </dgm:pt>
    <dgm:pt modelId="{7D045EC2-AA53-47C6-AB7D-656FCFBAF705}" type="pres">
      <dgm:prSet presAssocID="{B28EBFF4-05F0-4E47-9215-051EB029DCAF}" presName="vertSpace2a" presStyleCnt="0"/>
      <dgm:spPr/>
    </dgm:pt>
    <dgm:pt modelId="{7C90B3A5-5F00-49E1-8E6A-76B9CBD96DD0}" type="pres">
      <dgm:prSet presAssocID="{B28EBFF4-05F0-4E47-9215-051EB029DCAF}" presName="horz2" presStyleCnt="0"/>
      <dgm:spPr/>
    </dgm:pt>
    <dgm:pt modelId="{C823EF62-DA4E-48C6-A8BE-1FE02203E181}" type="pres">
      <dgm:prSet presAssocID="{B28EBFF4-05F0-4E47-9215-051EB029DCAF}" presName="horzSpace2" presStyleCnt="0"/>
      <dgm:spPr/>
    </dgm:pt>
    <dgm:pt modelId="{55C051A8-CF35-4975-8248-F1D39A2659AE}" type="pres">
      <dgm:prSet presAssocID="{B28EBFF4-05F0-4E47-9215-051EB029DCAF}" presName="tx2" presStyleLbl="revTx" presStyleIdx="1" presStyleCnt="6"/>
      <dgm:spPr/>
    </dgm:pt>
    <dgm:pt modelId="{A72EDBB8-EF23-4D01-AD54-5B018C4F9661}" type="pres">
      <dgm:prSet presAssocID="{B28EBFF4-05F0-4E47-9215-051EB029DCAF}" presName="vert2" presStyleCnt="0"/>
      <dgm:spPr/>
    </dgm:pt>
    <dgm:pt modelId="{3677FF9F-FC1C-4911-A4A3-3372920ABF7F}" type="pres">
      <dgm:prSet presAssocID="{B28EBFF4-05F0-4E47-9215-051EB029DCAF}" presName="thinLine2b" presStyleLbl="callout" presStyleIdx="0" presStyleCnt="3"/>
      <dgm:spPr/>
    </dgm:pt>
    <dgm:pt modelId="{34B05585-F35F-4D6D-BB59-B934787C6B2F}" type="pres">
      <dgm:prSet presAssocID="{B28EBFF4-05F0-4E47-9215-051EB029DCAF}" presName="vertSpace2b" presStyleCnt="0"/>
      <dgm:spPr/>
    </dgm:pt>
    <dgm:pt modelId="{0D098840-4D17-4A94-9396-44E7B6BEAF09}" type="pres">
      <dgm:prSet presAssocID="{32115595-3637-483F-A7F2-88C96F6DEBFF}" presName="thickLine" presStyleLbl="alignNode1" presStyleIdx="1" presStyleCnt="3"/>
      <dgm:spPr/>
    </dgm:pt>
    <dgm:pt modelId="{F978355D-FDB8-4F4E-8E2A-A128E5AE4A15}" type="pres">
      <dgm:prSet presAssocID="{32115595-3637-483F-A7F2-88C96F6DEBFF}" presName="horz1" presStyleCnt="0"/>
      <dgm:spPr/>
    </dgm:pt>
    <dgm:pt modelId="{6CDDFEBE-AD74-49F7-8FD3-5DDB28E293F9}" type="pres">
      <dgm:prSet presAssocID="{32115595-3637-483F-A7F2-88C96F6DEBFF}" presName="tx1" presStyleLbl="revTx" presStyleIdx="2" presStyleCnt="6"/>
      <dgm:spPr/>
    </dgm:pt>
    <dgm:pt modelId="{D08A451E-1C31-4E21-B5E2-F63DE96E103B}" type="pres">
      <dgm:prSet presAssocID="{32115595-3637-483F-A7F2-88C96F6DEBFF}" presName="vert1" presStyleCnt="0"/>
      <dgm:spPr/>
    </dgm:pt>
    <dgm:pt modelId="{DAE348E1-91CE-4E65-8E79-573F74856360}" type="pres">
      <dgm:prSet presAssocID="{583BA85F-87DC-4878-B3C2-5CB294B91C28}" presName="vertSpace2a" presStyleCnt="0"/>
      <dgm:spPr/>
    </dgm:pt>
    <dgm:pt modelId="{52554482-CC33-4F88-9592-3872ADF4E9E4}" type="pres">
      <dgm:prSet presAssocID="{583BA85F-87DC-4878-B3C2-5CB294B91C28}" presName="horz2" presStyleCnt="0"/>
      <dgm:spPr/>
    </dgm:pt>
    <dgm:pt modelId="{3A95D532-CCE8-4509-826D-987AC01E6E17}" type="pres">
      <dgm:prSet presAssocID="{583BA85F-87DC-4878-B3C2-5CB294B91C28}" presName="horzSpace2" presStyleCnt="0"/>
      <dgm:spPr/>
    </dgm:pt>
    <dgm:pt modelId="{D29ED092-3690-477B-A570-7179F6D69704}" type="pres">
      <dgm:prSet presAssocID="{583BA85F-87DC-4878-B3C2-5CB294B91C28}" presName="tx2" presStyleLbl="revTx" presStyleIdx="3" presStyleCnt="6"/>
      <dgm:spPr/>
    </dgm:pt>
    <dgm:pt modelId="{7A4A5158-B4AA-45D7-ACA4-305472A139A3}" type="pres">
      <dgm:prSet presAssocID="{583BA85F-87DC-4878-B3C2-5CB294B91C28}" presName="vert2" presStyleCnt="0"/>
      <dgm:spPr/>
    </dgm:pt>
    <dgm:pt modelId="{7ACF972E-451F-42B9-B41A-1D111002A6CB}" type="pres">
      <dgm:prSet presAssocID="{583BA85F-87DC-4878-B3C2-5CB294B91C28}" presName="thinLine2b" presStyleLbl="callout" presStyleIdx="1" presStyleCnt="3"/>
      <dgm:spPr/>
    </dgm:pt>
    <dgm:pt modelId="{05656B12-BB03-4E78-97B5-745BDA273215}" type="pres">
      <dgm:prSet presAssocID="{583BA85F-87DC-4878-B3C2-5CB294B91C28}" presName="vertSpace2b" presStyleCnt="0"/>
      <dgm:spPr/>
    </dgm:pt>
    <dgm:pt modelId="{C7494D61-70F6-4336-B64B-F4A891C44F00}" type="pres">
      <dgm:prSet presAssocID="{D136BEE6-EB9F-461D-BBB9-79F9EDC04FD5}" presName="thickLine" presStyleLbl="alignNode1" presStyleIdx="2" presStyleCnt="3"/>
      <dgm:spPr/>
    </dgm:pt>
    <dgm:pt modelId="{16FE4546-1D86-4F96-A594-8F6284328DC6}" type="pres">
      <dgm:prSet presAssocID="{D136BEE6-EB9F-461D-BBB9-79F9EDC04FD5}" presName="horz1" presStyleCnt="0"/>
      <dgm:spPr/>
    </dgm:pt>
    <dgm:pt modelId="{B335CD5A-2D83-4E52-8170-B1DBA272018B}" type="pres">
      <dgm:prSet presAssocID="{D136BEE6-EB9F-461D-BBB9-79F9EDC04FD5}" presName="tx1" presStyleLbl="revTx" presStyleIdx="4" presStyleCnt="6"/>
      <dgm:spPr/>
    </dgm:pt>
    <dgm:pt modelId="{A4B50C83-CAB8-438E-93F5-6F3431D2E070}" type="pres">
      <dgm:prSet presAssocID="{D136BEE6-EB9F-461D-BBB9-79F9EDC04FD5}" presName="vert1" presStyleCnt="0"/>
      <dgm:spPr/>
    </dgm:pt>
    <dgm:pt modelId="{BA64ADB6-BBD8-4E31-BA6D-0D7191BB4B86}" type="pres">
      <dgm:prSet presAssocID="{8D31DBC4-B2CE-4F17-AB4A-A5E620E0AD9F}" presName="vertSpace2a" presStyleCnt="0"/>
      <dgm:spPr/>
    </dgm:pt>
    <dgm:pt modelId="{CC45994E-C4BB-40E8-AA8D-312476763AAA}" type="pres">
      <dgm:prSet presAssocID="{8D31DBC4-B2CE-4F17-AB4A-A5E620E0AD9F}" presName="horz2" presStyleCnt="0"/>
      <dgm:spPr/>
    </dgm:pt>
    <dgm:pt modelId="{FBF62AA9-6011-4DC1-AC4C-C89D82679282}" type="pres">
      <dgm:prSet presAssocID="{8D31DBC4-B2CE-4F17-AB4A-A5E620E0AD9F}" presName="horzSpace2" presStyleCnt="0"/>
      <dgm:spPr/>
    </dgm:pt>
    <dgm:pt modelId="{10744065-563F-4438-A642-21072332A1F8}" type="pres">
      <dgm:prSet presAssocID="{8D31DBC4-B2CE-4F17-AB4A-A5E620E0AD9F}" presName="tx2" presStyleLbl="revTx" presStyleIdx="5" presStyleCnt="6"/>
      <dgm:spPr/>
    </dgm:pt>
    <dgm:pt modelId="{698C4BA8-55DB-4D52-AF7C-52B134B12131}" type="pres">
      <dgm:prSet presAssocID="{8D31DBC4-B2CE-4F17-AB4A-A5E620E0AD9F}" presName="vert2" presStyleCnt="0"/>
      <dgm:spPr/>
    </dgm:pt>
    <dgm:pt modelId="{547BE507-4B88-47E5-995E-C53F076F9BB9}" type="pres">
      <dgm:prSet presAssocID="{8D31DBC4-B2CE-4F17-AB4A-A5E620E0AD9F}" presName="thinLine2b" presStyleLbl="callout" presStyleIdx="2" presStyleCnt="3"/>
      <dgm:spPr/>
    </dgm:pt>
    <dgm:pt modelId="{6AEF2D87-4918-416B-94DE-CD70535F0407}" type="pres">
      <dgm:prSet presAssocID="{8D31DBC4-B2CE-4F17-AB4A-A5E620E0AD9F}" presName="vertSpace2b" presStyleCnt="0"/>
      <dgm:spPr/>
    </dgm:pt>
  </dgm:ptLst>
  <dgm:cxnLst>
    <dgm:cxn modelId="{6550C116-81E7-419D-B258-078DC98CD0B3}" srcId="{9B8F2C6F-44C7-40D4-9F2D-39D87C121289}" destId="{32115595-3637-483F-A7F2-88C96F6DEBFF}" srcOrd="1" destOrd="0" parTransId="{4CC25CE2-F73C-4C23-86DA-D935C8A3F63D}" sibTransId="{93C4B5DA-6E17-4159-A4EC-7F124D613BA9}"/>
    <dgm:cxn modelId="{1A7D561C-00E2-454B-8075-3559A86AFF80}" srcId="{9B8F2C6F-44C7-40D4-9F2D-39D87C121289}" destId="{D136BEE6-EB9F-461D-BBB9-79F9EDC04FD5}" srcOrd="2" destOrd="0" parTransId="{9A97F815-6B26-4CC6-ABF6-7C70E75C4689}" sibTransId="{E0AB1923-A02B-4851-A84F-79DEA5FC8831}"/>
    <dgm:cxn modelId="{C61AB43A-3F4A-47E9-9F02-452C646F8861}" type="presOf" srcId="{32115595-3637-483F-A7F2-88C96F6DEBFF}" destId="{6CDDFEBE-AD74-49F7-8FD3-5DDB28E293F9}" srcOrd="0" destOrd="0" presId="urn:microsoft.com/office/officeart/2008/layout/LinedList"/>
    <dgm:cxn modelId="{7B88383B-BB6F-496D-89CE-E9533B738DCD}" type="presOf" srcId="{D136BEE6-EB9F-461D-BBB9-79F9EDC04FD5}" destId="{B335CD5A-2D83-4E52-8170-B1DBA272018B}" srcOrd="0" destOrd="0" presId="urn:microsoft.com/office/officeart/2008/layout/LinedList"/>
    <dgm:cxn modelId="{6368566B-57B1-4595-B90C-B02449FE4AD9}" type="presOf" srcId="{9B8F2C6F-44C7-40D4-9F2D-39D87C121289}" destId="{E5AB2046-A8EF-447E-918B-47C134E092E4}" srcOrd="0" destOrd="0" presId="urn:microsoft.com/office/officeart/2008/layout/LinedList"/>
    <dgm:cxn modelId="{FED28B83-8190-425D-8AEB-C624B28F76E2}" srcId="{62D27282-EDA0-4944-9D5B-4ED7B3047B95}" destId="{B28EBFF4-05F0-4E47-9215-051EB029DCAF}" srcOrd="0" destOrd="0" parTransId="{AA9E0E0E-44E0-4FE0-8D52-657ADF94CE6D}" sibTransId="{8B6DC736-8C3D-47B6-AE47-0EFEC19B7E62}"/>
    <dgm:cxn modelId="{2ECCAA91-7DCD-421C-895C-CAF8984F4079}" srcId="{D136BEE6-EB9F-461D-BBB9-79F9EDC04FD5}" destId="{8D31DBC4-B2CE-4F17-AB4A-A5E620E0AD9F}" srcOrd="0" destOrd="0" parTransId="{B7210422-086B-48EC-B75F-590DEB3A0A0D}" sibTransId="{597CFFC9-525A-4EA4-B617-03472F2DF21B}"/>
    <dgm:cxn modelId="{61AA9099-2880-40C0-8597-58854DEF5062}" type="presOf" srcId="{8D31DBC4-B2CE-4F17-AB4A-A5E620E0AD9F}" destId="{10744065-563F-4438-A642-21072332A1F8}" srcOrd="0" destOrd="0" presId="urn:microsoft.com/office/officeart/2008/layout/LinedList"/>
    <dgm:cxn modelId="{64AE63C6-4031-417E-9DCD-9D354A4E0FD3}" srcId="{9B8F2C6F-44C7-40D4-9F2D-39D87C121289}" destId="{62D27282-EDA0-4944-9D5B-4ED7B3047B95}" srcOrd="0" destOrd="0" parTransId="{6D6CF904-89A5-49ED-967D-90A786FF2637}" sibTransId="{D13369AD-B08D-422E-88B2-BEB25981584C}"/>
    <dgm:cxn modelId="{FE175CC8-7BAB-4997-BCF2-D2BAD7D091E8}" type="presOf" srcId="{B28EBFF4-05F0-4E47-9215-051EB029DCAF}" destId="{55C051A8-CF35-4975-8248-F1D39A2659AE}" srcOrd="0" destOrd="0" presId="urn:microsoft.com/office/officeart/2008/layout/LinedList"/>
    <dgm:cxn modelId="{FD6D3ECE-6398-410F-B04D-9D84959ECEB7}" type="presOf" srcId="{583BA85F-87DC-4878-B3C2-5CB294B91C28}" destId="{D29ED092-3690-477B-A570-7179F6D69704}" srcOrd="0" destOrd="0" presId="urn:microsoft.com/office/officeart/2008/layout/LinedList"/>
    <dgm:cxn modelId="{F0D2FEED-1126-4CCB-BD70-857EB39DEC9D}" srcId="{32115595-3637-483F-A7F2-88C96F6DEBFF}" destId="{583BA85F-87DC-4878-B3C2-5CB294B91C28}" srcOrd="0" destOrd="0" parTransId="{7D3065F3-5C89-41D5-A284-3C95341F5AD8}" sibTransId="{0769C176-378F-47D5-AD3B-33FF877D968B}"/>
    <dgm:cxn modelId="{66AD0CEF-CC2B-409C-A177-7CDBBB3790E8}" type="presOf" srcId="{62D27282-EDA0-4944-9D5B-4ED7B3047B95}" destId="{09EFBBBE-96A0-4132-A92A-05604DF9E5AF}" srcOrd="0" destOrd="0" presId="urn:microsoft.com/office/officeart/2008/layout/LinedList"/>
    <dgm:cxn modelId="{9482F699-C7F3-4799-A46A-31C4B6DB19F8}" type="presParOf" srcId="{E5AB2046-A8EF-447E-918B-47C134E092E4}" destId="{60E5BB27-862F-4DDC-9C97-63329F595601}" srcOrd="0" destOrd="0" presId="urn:microsoft.com/office/officeart/2008/layout/LinedList"/>
    <dgm:cxn modelId="{83252E1B-7A57-48C1-8FFB-12A23D2631F1}" type="presParOf" srcId="{E5AB2046-A8EF-447E-918B-47C134E092E4}" destId="{6E8EEAA4-A2C9-4255-8509-7961761AA772}" srcOrd="1" destOrd="0" presId="urn:microsoft.com/office/officeart/2008/layout/LinedList"/>
    <dgm:cxn modelId="{51956DD8-8765-4BE4-965D-413C3A1E7128}" type="presParOf" srcId="{6E8EEAA4-A2C9-4255-8509-7961761AA772}" destId="{09EFBBBE-96A0-4132-A92A-05604DF9E5AF}" srcOrd="0" destOrd="0" presId="urn:microsoft.com/office/officeart/2008/layout/LinedList"/>
    <dgm:cxn modelId="{0C32F4D1-B499-40CB-95AA-8223EB66358A}" type="presParOf" srcId="{6E8EEAA4-A2C9-4255-8509-7961761AA772}" destId="{0142168B-C892-4503-BEBD-5B5978A743F1}" srcOrd="1" destOrd="0" presId="urn:microsoft.com/office/officeart/2008/layout/LinedList"/>
    <dgm:cxn modelId="{C41740F8-A35F-4AEE-863C-995D52984341}" type="presParOf" srcId="{0142168B-C892-4503-BEBD-5B5978A743F1}" destId="{7D045EC2-AA53-47C6-AB7D-656FCFBAF705}" srcOrd="0" destOrd="0" presId="urn:microsoft.com/office/officeart/2008/layout/LinedList"/>
    <dgm:cxn modelId="{AE4366FF-725F-4646-ABB2-ABE6529BAE5A}" type="presParOf" srcId="{0142168B-C892-4503-BEBD-5B5978A743F1}" destId="{7C90B3A5-5F00-49E1-8E6A-76B9CBD96DD0}" srcOrd="1" destOrd="0" presId="urn:microsoft.com/office/officeart/2008/layout/LinedList"/>
    <dgm:cxn modelId="{3BA9B04D-14BA-4723-B1B4-C8EC0C30CD44}" type="presParOf" srcId="{7C90B3A5-5F00-49E1-8E6A-76B9CBD96DD0}" destId="{C823EF62-DA4E-48C6-A8BE-1FE02203E181}" srcOrd="0" destOrd="0" presId="urn:microsoft.com/office/officeart/2008/layout/LinedList"/>
    <dgm:cxn modelId="{A62FEF8C-C0A0-41C5-9CC8-AC263AF4FF64}" type="presParOf" srcId="{7C90B3A5-5F00-49E1-8E6A-76B9CBD96DD0}" destId="{55C051A8-CF35-4975-8248-F1D39A2659AE}" srcOrd="1" destOrd="0" presId="urn:microsoft.com/office/officeart/2008/layout/LinedList"/>
    <dgm:cxn modelId="{67BD8C53-B844-44A6-B836-DC67CA6F1706}" type="presParOf" srcId="{7C90B3A5-5F00-49E1-8E6A-76B9CBD96DD0}" destId="{A72EDBB8-EF23-4D01-AD54-5B018C4F9661}" srcOrd="2" destOrd="0" presId="urn:microsoft.com/office/officeart/2008/layout/LinedList"/>
    <dgm:cxn modelId="{7A080747-6A3B-4261-AADE-50350257FC8E}" type="presParOf" srcId="{0142168B-C892-4503-BEBD-5B5978A743F1}" destId="{3677FF9F-FC1C-4911-A4A3-3372920ABF7F}" srcOrd="2" destOrd="0" presId="urn:microsoft.com/office/officeart/2008/layout/LinedList"/>
    <dgm:cxn modelId="{E9E5AD41-76B9-4D50-AFFB-6D217E237081}" type="presParOf" srcId="{0142168B-C892-4503-BEBD-5B5978A743F1}" destId="{34B05585-F35F-4D6D-BB59-B934787C6B2F}" srcOrd="3" destOrd="0" presId="urn:microsoft.com/office/officeart/2008/layout/LinedList"/>
    <dgm:cxn modelId="{93F13F55-8481-49B0-B48B-D790B08ECCD1}" type="presParOf" srcId="{E5AB2046-A8EF-447E-918B-47C134E092E4}" destId="{0D098840-4D17-4A94-9396-44E7B6BEAF09}" srcOrd="2" destOrd="0" presId="urn:microsoft.com/office/officeart/2008/layout/LinedList"/>
    <dgm:cxn modelId="{61438299-71AC-4C17-A16B-94A0C4123D17}" type="presParOf" srcId="{E5AB2046-A8EF-447E-918B-47C134E092E4}" destId="{F978355D-FDB8-4F4E-8E2A-A128E5AE4A15}" srcOrd="3" destOrd="0" presId="urn:microsoft.com/office/officeart/2008/layout/LinedList"/>
    <dgm:cxn modelId="{8C93D8A9-ED50-46D3-8D8A-6B91896F20AD}" type="presParOf" srcId="{F978355D-FDB8-4F4E-8E2A-A128E5AE4A15}" destId="{6CDDFEBE-AD74-49F7-8FD3-5DDB28E293F9}" srcOrd="0" destOrd="0" presId="urn:microsoft.com/office/officeart/2008/layout/LinedList"/>
    <dgm:cxn modelId="{05D5D78D-98D2-424B-B70A-61D93E6D604D}" type="presParOf" srcId="{F978355D-FDB8-4F4E-8E2A-A128E5AE4A15}" destId="{D08A451E-1C31-4E21-B5E2-F63DE96E103B}" srcOrd="1" destOrd="0" presId="urn:microsoft.com/office/officeart/2008/layout/LinedList"/>
    <dgm:cxn modelId="{28F060C1-E52C-4749-BF2F-62B2A3448D63}" type="presParOf" srcId="{D08A451E-1C31-4E21-B5E2-F63DE96E103B}" destId="{DAE348E1-91CE-4E65-8E79-573F74856360}" srcOrd="0" destOrd="0" presId="urn:microsoft.com/office/officeart/2008/layout/LinedList"/>
    <dgm:cxn modelId="{2C3730F9-E78F-48D0-A456-C386C8C39B76}" type="presParOf" srcId="{D08A451E-1C31-4E21-B5E2-F63DE96E103B}" destId="{52554482-CC33-4F88-9592-3872ADF4E9E4}" srcOrd="1" destOrd="0" presId="urn:microsoft.com/office/officeart/2008/layout/LinedList"/>
    <dgm:cxn modelId="{263081C5-235A-43DD-BA31-06C7A2E223C8}" type="presParOf" srcId="{52554482-CC33-4F88-9592-3872ADF4E9E4}" destId="{3A95D532-CCE8-4509-826D-987AC01E6E17}" srcOrd="0" destOrd="0" presId="urn:microsoft.com/office/officeart/2008/layout/LinedList"/>
    <dgm:cxn modelId="{DCAF111E-330D-42D3-B861-14341F712A39}" type="presParOf" srcId="{52554482-CC33-4F88-9592-3872ADF4E9E4}" destId="{D29ED092-3690-477B-A570-7179F6D69704}" srcOrd="1" destOrd="0" presId="urn:microsoft.com/office/officeart/2008/layout/LinedList"/>
    <dgm:cxn modelId="{EB9A1E14-C526-4860-9F0F-DEC54D9A54AC}" type="presParOf" srcId="{52554482-CC33-4F88-9592-3872ADF4E9E4}" destId="{7A4A5158-B4AA-45D7-ACA4-305472A139A3}" srcOrd="2" destOrd="0" presId="urn:microsoft.com/office/officeart/2008/layout/LinedList"/>
    <dgm:cxn modelId="{DC03C39D-F706-49C0-A40E-8B986413643A}" type="presParOf" srcId="{D08A451E-1C31-4E21-B5E2-F63DE96E103B}" destId="{7ACF972E-451F-42B9-B41A-1D111002A6CB}" srcOrd="2" destOrd="0" presId="urn:microsoft.com/office/officeart/2008/layout/LinedList"/>
    <dgm:cxn modelId="{4CFFC77A-BAEB-4F2B-977A-E87744D7EEC6}" type="presParOf" srcId="{D08A451E-1C31-4E21-B5E2-F63DE96E103B}" destId="{05656B12-BB03-4E78-97B5-745BDA273215}" srcOrd="3" destOrd="0" presId="urn:microsoft.com/office/officeart/2008/layout/LinedList"/>
    <dgm:cxn modelId="{C05D953C-4A94-4D72-92DF-F466D3ECED6C}" type="presParOf" srcId="{E5AB2046-A8EF-447E-918B-47C134E092E4}" destId="{C7494D61-70F6-4336-B64B-F4A891C44F00}" srcOrd="4" destOrd="0" presId="urn:microsoft.com/office/officeart/2008/layout/LinedList"/>
    <dgm:cxn modelId="{8C557DE1-F0A7-4B90-A927-F5D94B37753F}" type="presParOf" srcId="{E5AB2046-A8EF-447E-918B-47C134E092E4}" destId="{16FE4546-1D86-4F96-A594-8F6284328DC6}" srcOrd="5" destOrd="0" presId="urn:microsoft.com/office/officeart/2008/layout/LinedList"/>
    <dgm:cxn modelId="{E12086DE-EF61-41FF-BE71-0943AD481289}" type="presParOf" srcId="{16FE4546-1D86-4F96-A594-8F6284328DC6}" destId="{B335CD5A-2D83-4E52-8170-B1DBA272018B}" srcOrd="0" destOrd="0" presId="urn:microsoft.com/office/officeart/2008/layout/LinedList"/>
    <dgm:cxn modelId="{C25DB197-491C-4304-A1BF-94CBCA3A36A9}" type="presParOf" srcId="{16FE4546-1D86-4F96-A594-8F6284328DC6}" destId="{A4B50C83-CAB8-438E-93F5-6F3431D2E070}" srcOrd="1" destOrd="0" presId="urn:microsoft.com/office/officeart/2008/layout/LinedList"/>
    <dgm:cxn modelId="{140547FE-D54C-45DB-953A-5B3E7FE88A85}" type="presParOf" srcId="{A4B50C83-CAB8-438E-93F5-6F3431D2E070}" destId="{BA64ADB6-BBD8-4E31-BA6D-0D7191BB4B86}" srcOrd="0" destOrd="0" presId="urn:microsoft.com/office/officeart/2008/layout/LinedList"/>
    <dgm:cxn modelId="{98F64C47-E5E3-459F-998E-D3959E82AFEB}" type="presParOf" srcId="{A4B50C83-CAB8-438E-93F5-6F3431D2E070}" destId="{CC45994E-C4BB-40E8-AA8D-312476763AAA}" srcOrd="1" destOrd="0" presId="urn:microsoft.com/office/officeart/2008/layout/LinedList"/>
    <dgm:cxn modelId="{CD6113ED-1579-4995-AB61-FF145C905A53}" type="presParOf" srcId="{CC45994E-C4BB-40E8-AA8D-312476763AAA}" destId="{FBF62AA9-6011-4DC1-AC4C-C89D82679282}" srcOrd="0" destOrd="0" presId="urn:microsoft.com/office/officeart/2008/layout/LinedList"/>
    <dgm:cxn modelId="{303B8B83-F5CE-4724-AB43-CB20CC9BD11B}" type="presParOf" srcId="{CC45994E-C4BB-40E8-AA8D-312476763AAA}" destId="{10744065-563F-4438-A642-21072332A1F8}" srcOrd="1" destOrd="0" presId="urn:microsoft.com/office/officeart/2008/layout/LinedList"/>
    <dgm:cxn modelId="{ADC127F9-7F28-4B78-8303-532A18BB54F5}" type="presParOf" srcId="{CC45994E-C4BB-40E8-AA8D-312476763AAA}" destId="{698C4BA8-55DB-4D52-AF7C-52B134B12131}" srcOrd="2" destOrd="0" presId="urn:microsoft.com/office/officeart/2008/layout/LinedList"/>
    <dgm:cxn modelId="{1C27F289-DB09-4CC9-B975-8ACB742D7486}" type="presParOf" srcId="{A4B50C83-CAB8-438E-93F5-6F3431D2E070}" destId="{547BE507-4B88-47E5-995E-C53F076F9BB9}" srcOrd="2" destOrd="0" presId="urn:microsoft.com/office/officeart/2008/layout/LinedList"/>
    <dgm:cxn modelId="{D8DC4683-970E-4038-AAD7-D5BC8CB19525}" type="presParOf" srcId="{A4B50C83-CAB8-438E-93F5-6F3431D2E070}" destId="{6AEF2D87-4918-416B-94DE-CD70535F040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5BB27-862F-4DDC-9C97-63329F595601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FBBBE-96A0-4132-A92A-05604DF9E5AF}">
      <dsp:nvSpPr>
        <dsp:cNvPr id="0" name=""/>
        <dsp:cNvSpPr/>
      </dsp:nvSpPr>
      <dsp:spPr>
        <a:xfrm>
          <a:off x="0" y="212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Criptografia</a:t>
          </a:r>
          <a:endParaRPr lang="pt-BR" sz="2300" kern="1200" dirty="0"/>
        </a:p>
      </dsp:txBody>
      <dsp:txXfrm>
        <a:off x="0" y="2124"/>
        <a:ext cx="2103120" cy="1449029"/>
      </dsp:txXfrm>
    </dsp:sp>
    <dsp:sp modelId="{55C051A8-CF35-4975-8248-F1D39A2659AE}">
      <dsp:nvSpPr>
        <dsp:cNvPr id="0" name=""/>
        <dsp:cNvSpPr/>
      </dsp:nvSpPr>
      <dsp:spPr>
        <a:xfrm>
          <a:off x="2260854" y="67925"/>
          <a:ext cx="8254746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Conjunto de técnicas que permitem tornar “incompreensível” uma mensagem originalmente escrita com clareza, de forma a permitir que apenas o destinatário a decifre e a compreenda. </a:t>
          </a:r>
          <a:endParaRPr lang="pt-BR" sz="2200" kern="1200" dirty="0"/>
        </a:p>
      </dsp:txBody>
      <dsp:txXfrm>
        <a:off x="2260854" y="67925"/>
        <a:ext cx="8254746" cy="1316013"/>
      </dsp:txXfrm>
    </dsp:sp>
    <dsp:sp modelId="{3677FF9F-FC1C-4911-A4A3-3372920ABF7F}">
      <dsp:nvSpPr>
        <dsp:cNvPr id="0" name=""/>
        <dsp:cNvSpPr/>
      </dsp:nvSpPr>
      <dsp:spPr>
        <a:xfrm>
          <a:off x="2103120" y="138393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98840-4D17-4A94-9396-44E7B6BEAF09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DFEBE-AD74-49F7-8FD3-5DDB28E293F9}">
      <dsp:nvSpPr>
        <dsp:cNvPr id="0" name=""/>
        <dsp:cNvSpPr/>
      </dsp:nvSpPr>
      <dsp:spPr>
        <a:xfrm>
          <a:off x="0" y="145115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Criptoanálise</a:t>
          </a:r>
          <a:endParaRPr lang="pt-BR" sz="2300" kern="1200" dirty="0"/>
        </a:p>
      </dsp:txBody>
      <dsp:txXfrm>
        <a:off x="0" y="1451154"/>
        <a:ext cx="2103120" cy="1449029"/>
      </dsp:txXfrm>
    </dsp:sp>
    <dsp:sp modelId="{D29ED092-3690-477B-A570-7179F6D69704}">
      <dsp:nvSpPr>
        <dsp:cNvPr id="0" name=""/>
        <dsp:cNvSpPr/>
      </dsp:nvSpPr>
      <dsp:spPr>
        <a:xfrm>
          <a:off x="2260854" y="1516954"/>
          <a:ext cx="8254746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Do grego </a:t>
          </a:r>
          <a:r>
            <a:rPr lang="pt-BR" sz="2200" kern="1200" dirty="0" err="1"/>
            <a:t>kryptos</a:t>
          </a:r>
          <a:r>
            <a:rPr lang="pt-BR" sz="2200" kern="1200" dirty="0"/>
            <a:t> + </a:t>
          </a:r>
          <a:r>
            <a:rPr lang="pt-BR" sz="2200" kern="1200" dirty="0" err="1"/>
            <a:t>análysis</a:t>
          </a:r>
          <a:r>
            <a:rPr lang="pt-BR" sz="2200" kern="1200" dirty="0"/>
            <a:t> (decomposição);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Ciência que estuda a decomposição do que está oculto ou a “quebra” do sistema criptográfico. </a:t>
          </a:r>
        </a:p>
      </dsp:txBody>
      <dsp:txXfrm>
        <a:off x="2260854" y="1516954"/>
        <a:ext cx="8254746" cy="1316013"/>
      </dsp:txXfrm>
    </dsp:sp>
    <dsp:sp modelId="{7ACF972E-451F-42B9-B41A-1D111002A6CB}">
      <dsp:nvSpPr>
        <dsp:cNvPr id="0" name=""/>
        <dsp:cNvSpPr/>
      </dsp:nvSpPr>
      <dsp:spPr>
        <a:xfrm>
          <a:off x="2103120" y="283296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94D61-70F6-4336-B64B-F4A891C44F0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5CD5A-2D83-4E52-8170-B1DBA272018B}">
      <dsp:nvSpPr>
        <dsp:cNvPr id="0" name=""/>
        <dsp:cNvSpPr/>
      </dsp:nvSpPr>
      <dsp:spPr>
        <a:xfrm>
          <a:off x="0" y="2900183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Criptologia</a:t>
          </a:r>
          <a:endParaRPr lang="pt-BR" sz="2300" kern="1200" dirty="0"/>
        </a:p>
      </dsp:txBody>
      <dsp:txXfrm>
        <a:off x="0" y="2900183"/>
        <a:ext cx="2103120" cy="1449029"/>
      </dsp:txXfrm>
    </dsp:sp>
    <dsp:sp modelId="{10744065-563F-4438-A642-21072332A1F8}">
      <dsp:nvSpPr>
        <dsp:cNvPr id="0" name=""/>
        <dsp:cNvSpPr/>
      </dsp:nvSpPr>
      <dsp:spPr>
        <a:xfrm>
          <a:off x="2260854" y="2965984"/>
          <a:ext cx="8254746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Criptografia + Criptoanálise.</a:t>
          </a:r>
          <a:endParaRPr lang="pt-BR" sz="2200" kern="1200" dirty="0"/>
        </a:p>
      </dsp:txBody>
      <dsp:txXfrm>
        <a:off x="2260854" y="2965984"/>
        <a:ext cx="8254746" cy="1316013"/>
      </dsp:txXfrm>
    </dsp:sp>
    <dsp:sp modelId="{547BE507-4B88-47E5-995E-C53F076F9BB9}">
      <dsp:nvSpPr>
        <dsp:cNvPr id="0" name=""/>
        <dsp:cNvSpPr/>
      </dsp:nvSpPr>
      <dsp:spPr>
        <a:xfrm>
          <a:off x="2103120" y="428199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17:24:53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A59FE-8929-4C77-A3F5-FA42B84C546C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DBE5-3B38-4BE8-B5EE-33CCA389D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4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13552-B0B1-6DE5-142A-19D4DA7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75593-D6BA-5CAD-FA23-AE9073038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6C7F3-6679-110C-F34A-3E7B6145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8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406B-6261-F260-CE7D-653CD03E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AE93-15ED-B01E-5ABA-4ED9406F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5C3F-D4AC-C520-3DE7-2EA56F7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74850-D265-DBE2-10E2-A63377774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80440-9C72-D9D2-FFEA-2D919EBB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76450" y="365125"/>
            <a:ext cx="649605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BF092-583F-EFFA-34AC-273814E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49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9CB2-D49B-D1B2-A68E-58CBD754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49EB6-096A-EF0F-D8B6-FBD49981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9E243-C8DA-52B8-62FC-477FFB96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179C-296C-A8F5-772B-65A1494B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BF160-6AF8-0EE6-5F91-002C2117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DE20B-CE27-7A6A-7FF6-5CDBC1F2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3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9ADD-1EB4-7484-AD10-F3CAC146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A2DF8-045B-C776-A06F-8897BF258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2528D-9A27-FC8F-E602-E350A773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B95BD-FEB1-E794-4823-9D8A54A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7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6C9D9-57D7-D86F-0AA4-7A1A31E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6" y="365126"/>
            <a:ext cx="9288462" cy="131603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591F2-1498-9821-58A1-928E9989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C20651-F797-50E2-31E2-0B117603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B5BFB7-C479-F448-8EA9-82C0F330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368617-568B-96C8-FFE1-03B0D5923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4E6EA-E813-8B8B-C04A-8983FCE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9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B3950-5730-FD51-68B6-D133238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4F8182-CEC3-4DC8-25E5-DB21CA0E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16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F33BDB-CE06-CF56-9C26-FA1BBAB3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42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2ECD-168D-7B72-3D34-5DE9901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6800"/>
            <a:ext cx="3932237" cy="9905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031A0-73B5-B303-FCE6-81137805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19C75-AD9A-D63E-5274-B8A884CD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955F0-0D47-968C-8D86-5269822B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8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DA611-BDA6-389D-6254-F7E96E97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57274"/>
            <a:ext cx="3932237" cy="1000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A2D9A-D759-8C1C-73A2-DAE3F2FE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399"/>
            <a:ext cx="6172200" cy="38036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60C4C6-707B-3EF2-4F2F-CFF74179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1123C-203B-2C20-2AD5-4CE4B9E2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98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934CB1A-D618-09EF-9F78-000244F1F37E}"/>
              </a:ext>
            </a:extLst>
          </p:cNvPr>
          <p:cNvGrpSpPr/>
          <p:nvPr/>
        </p:nvGrpSpPr>
        <p:grpSpPr>
          <a:xfrm>
            <a:off x="-1172" y="6182017"/>
            <a:ext cx="12192000" cy="669563"/>
            <a:chOff x="-1172" y="6182017"/>
            <a:chExt cx="12192000" cy="66956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7E7A4CD-99AF-5B56-05D9-8D0B5A113FDA}"/>
                </a:ext>
              </a:extLst>
            </p:cNvPr>
            <p:cNvGrpSpPr/>
            <p:nvPr/>
          </p:nvGrpSpPr>
          <p:grpSpPr>
            <a:xfrm>
              <a:off x="-1172" y="6182017"/>
              <a:ext cx="12192000" cy="669563"/>
              <a:chOff x="-1172" y="6182017"/>
              <a:chExt cx="12192000" cy="669563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BA5F9987-51B8-4D43-2934-3806534695E1}"/>
                  </a:ext>
                </a:extLst>
              </p:cNvPr>
              <p:cNvGrpSpPr/>
              <p:nvPr/>
            </p:nvGrpSpPr>
            <p:grpSpPr>
              <a:xfrm>
                <a:off x="-1172" y="6182017"/>
                <a:ext cx="12192000" cy="669563"/>
                <a:chOff x="-1172" y="6182017"/>
                <a:chExt cx="12192000" cy="669563"/>
              </a:xfrm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EC1ECC00-2AEE-BAB5-046E-EBA6160BEA03}"/>
                    </a:ext>
                  </a:extLst>
                </p:cNvPr>
                <p:cNvSpPr/>
                <p:nvPr/>
              </p:nvSpPr>
              <p:spPr>
                <a:xfrm>
                  <a:off x="-1172" y="6305479"/>
                  <a:ext cx="12192000" cy="546101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4D60AAA-D810-FE1F-196F-9F2380982CEE}"/>
                    </a:ext>
                  </a:extLst>
                </p:cNvPr>
                <p:cNvSpPr/>
                <p:nvPr/>
              </p:nvSpPr>
              <p:spPr>
                <a:xfrm>
                  <a:off x="-1172" y="6182017"/>
                  <a:ext cx="12192000" cy="123461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A56A825-BEA3-257C-0BFF-2D7B088638D4}"/>
                  </a:ext>
                </a:extLst>
              </p:cNvPr>
              <p:cNvSpPr txBox="1"/>
              <p:nvPr/>
            </p:nvSpPr>
            <p:spPr>
              <a:xfrm>
                <a:off x="837468" y="6368924"/>
                <a:ext cx="2643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600" b="1" dirty="0">
                    <a:solidFill>
                      <a:schemeClr val="bg1"/>
                    </a:solidFill>
                  </a:rPr>
                  <a:t>AEMS 2024 SEMESTRE 1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E3388D5-7F73-CED1-7183-086A49A917EC}"/>
                </a:ext>
              </a:extLst>
            </p:cNvPr>
            <p:cNvSpPr txBox="1"/>
            <p:nvPr/>
          </p:nvSpPr>
          <p:spPr>
            <a:xfrm>
              <a:off x="5097961" y="6368017"/>
              <a:ext cx="2010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SANTO, R. V. do E.</a:t>
              </a:r>
            </a:p>
          </p:txBody>
        </p: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ED17DD-7891-A099-2084-7912634E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03132-2E0F-B6D1-57C2-4FDB8F23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1EC8B-4908-3BF9-08CC-B057A6C0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054DF4-E407-B15C-331A-E06B248C67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15"/>
            <a:ext cx="2095500" cy="10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8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FE9CD-0D1C-F9A0-9956-2ED1FEB30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pt-BR" dirty="0"/>
              <a:t>Disciplina: Segurança da Informação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F73ACAC-C60D-19B5-83B1-96EF5EACF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Aula:</a:t>
            </a:r>
          </a:p>
        </p:txBody>
      </p:sp>
    </p:spTree>
    <p:extLst>
      <p:ext uri="{BB962C8B-B14F-4D97-AF65-F5344CB8AC3E}">
        <p14:creationId xmlns:p14="http://schemas.microsoft.com/office/powerpoint/2010/main" val="319601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821DA-B4EC-7FE2-75FC-F0AD0BF8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manual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C994C-A2FA-2360-E24E-4BCA621F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criptografia era feita manualmente através de algum processo predeterminado.</a:t>
            </a:r>
          </a:p>
          <a:p>
            <a:r>
              <a:rPr lang="pt-BR" dirty="0"/>
              <a:t>Exemplos: </a:t>
            </a:r>
          </a:p>
          <a:p>
            <a:pPr lvl="1"/>
            <a:r>
              <a:rPr lang="pt-BR" dirty="0"/>
              <a:t>Cifras Hebraicas </a:t>
            </a:r>
          </a:p>
          <a:p>
            <a:pPr lvl="1"/>
            <a:r>
              <a:rPr lang="pt-BR" dirty="0"/>
              <a:t>Bastão de Licurgo </a:t>
            </a:r>
          </a:p>
          <a:p>
            <a:pPr lvl="1"/>
            <a:r>
              <a:rPr lang="pt-BR" dirty="0"/>
              <a:t>Crivo de </a:t>
            </a:r>
            <a:r>
              <a:rPr lang="pt-BR" dirty="0" err="1"/>
              <a:t>Erastótenes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Código de </a:t>
            </a:r>
            <a:r>
              <a:rPr lang="pt-BR" dirty="0" err="1"/>
              <a:t>Políbio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Código de César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93FA64-26EA-CFB9-79AB-FA29C299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0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FC930-D626-9C09-EE28-97926E5E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600 a 500 a.C.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EFEB90-D059-DB77-8AA5-A5C6D05F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0032" cy="4351338"/>
          </a:xfrm>
        </p:spPr>
        <p:txBody>
          <a:bodyPr>
            <a:normAutofit/>
          </a:bodyPr>
          <a:lstStyle/>
          <a:p>
            <a:r>
              <a:rPr lang="pt-BR" sz="1600" dirty="0"/>
              <a:t>Escribas hebreus, no livro de Jeremias, usaram a cifra de substituição simples pelo alfabeto reverso - ATBASH. Cifras mais conhecidas da época: ATBASH, o ALBAM e o ATBAH – cifras hebraicas. </a:t>
            </a:r>
          </a:p>
          <a:p>
            <a:r>
              <a:rPr lang="pt-BR" sz="1600" dirty="0"/>
              <a:t>ATBASH - a primeira letra do alfabeto hebreu (Aleph) é trocada pela última (</a:t>
            </a:r>
            <a:r>
              <a:rPr lang="pt-BR" sz="1600" dirty="0" err="1"/>
              <a:t>Taw</a:t>
            </a:r>
            <a:r>
              <a:rPr lang="pt-BR" sz="1600" dirty="0"/>
              <a:t>), a segunda letra (Beth) e trocada pela penúltima (Shin) e assim sucessivamente. Destas quatro letras deriva o nome da cifra: Aleph </a:t>
            </a:r>
            <a:r>
              <a:rPr lang="pt-BR" sz="1600" dirty="0" err="1"/>
              <a:t>Taw</a:t>
            </a:r>
            <a:r>
              <a:rPr lang="pt-BR" sz="1600" dirty="0"/>
              <a:t> Beth </a:t>
            </a:r>
            <a:r>
              <a:rPr lang="pt-BR" sz="1600" dirty="0" err="1"/>
              <a:t>SHin</a:t>
            </a:r>
            <a:r>
              <a:rPr lang="pt-BR" sz="1600" dirty="0"/>
              <a:t> - ATBASH.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722E5-5784-2DD1-8AD1-B2AF88A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3C7BDC-9530-1334-99ED-860A18983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32" y="0"/>
            <a:ext cx="2743200" cy="6130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A1F7734-DB9E-5900-21A4-65CC063E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145" y="2453841"/>
            <a:ext cx="2105319" cy="19338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A7D832-1CDA-7CC7-70FF-0801F889A591}"/>
              </a:ext>
            </a:extLst>
          </p:cNvPr>
          <p:cNvSpPr txBox="1"/>
          <p:nvPr/>
        </p:nvSpPr>
        <p:spPr>
          <a:xfrm>
            <a:off x="9560121" y="4549662"/>
            <a:ext cx="22053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O barro de </a:t>
            </a:r>
            <a:r>
              <a:rPr lang="pt-BR" sz="1100" dirty="0" err="1"/>
              <a:t>Phaistos</a:t>
            </a:r>
            <a:r>
              <a:rPr lang="pt-BR" sz="1100" dirty="0"/>
              <a:t> (1600 </a:t>
            </a:r>
            <a:r>
              <a:rPr lang="pt-BR" sz="1100" dirty="0" err="1"/>
              <a:t>a.c</a:t>
            </a:r>
            <a:r>
              <a:rPr lang="pt-BR" sz="1100" dirty="0"/>
              <a:t>) ainda não decifrado.</a:t>
            </a:r>
          </a:p>
        </p:txBody>
      </p:sp>
    </p:spTree>
    <p:extLst>
      <p:ext uri="{BB962C8B-B14F-4D97-AF65-F5344CB8AC3E}">
        <p14:creationId xmlns:p14="http://schemas.microsoft.com/office/powerpoint/2010/main" val="355322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2D7E4-116F-2BBE-6022-B518FEC4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487 a.C. - Bastão de Licurgo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F604C1-AAC7-F8AD-6F1C-7D0EE8AB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O remetente escreve a mensagem ao longo do bastão e depois desenrola a tira, a qual então se converte numa sequência de letras sem sentido. </a:t>
            </a:r>
          </a:p>
          <a:p>
            <a:r>
              <a:rPr lang="pt-BR" sz="1600" dirty="0"/>
              <a:t>O mensageiro usa a tira como cinto, com as letras voltadas para dentro.</a:t>
            </a:r>
          </a:p>
          <a:p>
            <a:r>
              <a:rPr lang="pt-BR" sz="1600" dirty="0"/>
              <a:t>O destinatário, ao receber o "cinto", enrola-o no seu bastão, cujo diâmetro é igual ao do bastão do remetente. </a:t>
            </a:r>
          </a:p>
          <a:p>
            <a:r>
              <a:rPr lang="pt-BR" sz="1600" dirty="0"/>
              <a:t>Desta forma, pode ler a mensagem.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B476A9-9396-6233-A68D-355BA540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CDBFFC-3124-DB19-162D-4BBC2CDAF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710" y="1825625"/>
            <a:ext cx="8649395" cy="18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6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E15E5-7838-BBBC-C735-7B11994E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± 240 </a:t>
            </a:r>
            <a:r>
              <a:rPr lang="pt-BR" dirty="0" err="1"/>
              <a:t>a.C</a:t>
            </a:r>
            <a:r>
              <a:rPr lang="pt-BR" dirty="0"/>
              <a:t> - Crivo de </a:t>
            </a:r>
            <a:r>
              <a:rPr lang="pt-BR" dirty="0" err="1"/>
              <a:t>Erastótenes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476F1A-9451-6CED-FF1E-713F4EF8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0" y="1825625"/>
            <a:ext cx="6416040" cy="4351338"/>
          </a:xfrm>
        </p:spPr>
        <p:txBody>
          <a:bodyPr/>
          <a:lstStyle/>
          <a:p>
            <a:r>
              <a:rPr lang="pt-BR" dirty="0"/>
              <a:t>Um dos meios mais eficientes de achar todos os números primos pequenos, por exemplo os menores que 10.000.000. </a:t>
            </a:r>
          </a:p>
          <a:p>
            <a:r>
              <a:rPr lang="pt-BR" dirty="0"/>
              <a:t>Basta fazer uma lista com todos os inteiros maiores que um e menores ou igual a </a:t>
            </a:r>
            <a:r>
              <a:rPr lang="pt-BR" b="1" dirty="0"/>
              <a:t>n</a:t>
            </a:r>
            <a:r>
              <a:rPr lang="pt-BR" dirty="0"/>
              <a:t> e riscar os múltiplos de todos os primos menores ou igual à raiz quadrada de n (n½). </a:t>
            </a:r>
          </a:p>
          <a:p>
            <a:r>
              <a:rPr lang="pt-BR" dirty="0"/>
              <a:t>Os números que não estiverem riscados são os números primos. </a:t>
            </a:r>
          </a:p>
          <a:p>
            <a:r>
              <a:rPr lang="pt-BR" dirty="0"/>
              <a:t>Exemplo: Determinar os primos menores ou igual a 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6519C5-81C5-99AB-3C62-056DB7CB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F9526E-725C-4453-27A4-7441E9F5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54" y="1509030"/>
            <a:ext cx="330563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4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545E185-62FF-1A2C-AC17-F3E0F72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em referência: 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62BCD8-6A75-ACC5-F0B7-760AD76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14</a:t>
            </a:fld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1C6F5FD-DF4A-6A2F-DFBB-266D5BACC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71648"/>
              </p:ext>
            </p:extLst>
          </p:nvPr>
        </p:nvGraphicFramePr>
        <p:xfrm>
          <a:off x="3048000" y="2476500"/>
          <a:ext cx="60960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2842948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099773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1297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427461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741746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132352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790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7275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81036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4255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9763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7702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63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0453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9137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525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981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1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8076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611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5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545E185-62FF-1A2C-AC17-F3E0F72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em referência: 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62BCD8-6A75-ACC5-F0B7-760AD76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4C5C8DD-FD40-4BC0-FF6B-67D4CBA4E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4205"/>
              </p:ext>
            </p:extLst>
          </p:nvPr>
        </p:nvGraphicFramePr>
        <p:xfrm>
          <a:off x="3048000" y="2476500"/>
          <a:ext cx="60960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256773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1313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73014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8094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9782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2058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68078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2962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92396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41490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196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796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63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917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012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812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85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824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390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94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98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3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50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545E185-62FF-1A2C-AC17-F3E0F72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em referência: 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62BCD8-6A75-ACC5-F0B7-760AD76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16</a:t>
            </a:fld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4C5C8DD-FD40-4BC0-FF6B-67D4CBA4E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24302"/>
              </p:ext>
            </p:extLst>
          </p:nvPr>
        </p:nvGraphicFramePr>
        <p:xfrm>
          <a:off x="3048000" y="2482977"/>
          <a:ext cx="60960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256773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1313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73014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8094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9782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2058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68078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2962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92396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41490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196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796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63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917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012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812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85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824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390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3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2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545E185-62FF-1A2C-AC17-F3E0F72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em referência: 5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62BCD8-6A75-ACC5-F0B7-760AD76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17</a:t>
            </a:fld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4C5C8DD-FD40-4BC0-FF6B-67D4CBA4E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422529"/>
              </p:ext>
            </p:extLst>
          </p:nvPr>
        </p:nvGraphicFramePr>
        <p:xfrm>
          <a:off x="3048000" y="2482977"/>
          <a:ext cx="60960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256773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1313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73014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8094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9782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2058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68078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2962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92396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41490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196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796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63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917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012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812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85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824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390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3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23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545E185-62FF-1A2C-AC17-F3E0F72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 em referência: 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62BCD8-6A75-ACC5-F0B7-760AD76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18</a:t>
            </a:fld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4C5C8DD-FD40-4BC0-FF6B-67D4CBA4E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413015"/>
              </p:ext>
            </p:extLst>
          </p:nvPr>
        </p:nvGraphicFramePr>
        <p:xfrm>
          <a:off x="3048000" y="2482977"/>
          <a:ext cx="6096000" cy="3143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0256773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1313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573014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318094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97829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20584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68078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29622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792396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41490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196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796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363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37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917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49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9012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59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6812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67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1485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79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9824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89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390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536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427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545E185-62FF-1A2C-AC17-F3E0F725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primos de 1 a 100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62BCD8-6A75-ACC5-F0B7-760AD76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19</a:t>
            </a:fld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102DAE5-89D5-7C88-4909-92A3B79B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27092"/>
              </p:ext>
            </p:extLst>
          </p:nvPr>
        </p:nvGraphicFramePr>
        <p:xfrm>
          <a:off x="4572000" y="2952750"/>
          <a:ext cx="304800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939898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88844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97744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378589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58223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923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4848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119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67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3544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79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83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89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97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57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53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0E14BF0E-EEFF-8A21-D748-51E6524BB7DE}"/>
              </a:ext>
            </a:extLst>
          </p:cNvPr>
          <p:cNvSpPr/>
          <p:nvPr/>
        </p:nvSpPr>
        <p:spPr>
          <a:xfrm>
            <a:off x="1524000" y="1128612"/>
            <a:ext cx="9144000" cy="2375100"/>
          </a:xfrm>
          <a:custGeom>
            <a:avLst/>
            <a:gdLst>
              <a:gd name="connsiteX0" fmla="*/ 0 w 9144000"/>
              <a:gd name="connsiteY0" fmla="*/ 395858 h 2375100"/>
              <a:gd name="connsiteX1" fmla="*/ 395858 w 9144000"/>
              <a:gd name="connsiteY1" fmla="*/ 0 h 2375100"/>
              <a:gd name="connsiteX2" fmla="*/ 8748142 w 9144000"/>
              <a:gd name="connsiteY2" fmla="*/ 0 h 2375100"/>
              <a:gd name="connsiteX3" fmla="*/ 9144000 w 9144000"/>
              <a:gd name="connsiteY3" fmla="*/ 395858 h 2375100"/>
              <a:gd name="connsiteX4" fmla="*/ 9144000 w 9144000"/>
              <a:gd name="connsiteY4" fmla="*/ 1979242 h 2375100"/>
              <a:gd name="connsiteX5" fmla="*/ 8748142 w 9144000"/>
              <a:gd name="connsiteY5" fmla="*/ 2375100 h 2375100"/>
              <a:gd name="connsiteX6" fmla="*/ 395858 w 9144000"/>
              <a:gd name="connsiteY6" fmla="*/ 2375100 h 2375100"/>
              <a:gd name="connsiteX7" fmla="*/ 0 w 9144000"/>
              <a:gd name="connsiteY7" fmla="*/ 1979242 h 2375100"/>
              <a:gd name="connsiteX8" fmla="*/ 0 w 9144000"/>
              <a:gd name="connsiteY8" fmla="*/ 395858 h 23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375100">
                <a:moveTo>
                  <a:pt x="0" y="395858"/>
                </a:moveTo>
                <a:cubicBezTo>
                  <a:pt x="0" y="177232"/>
                  <a:pt x="177232" y="0"/>
                  <a:pt x="395858" y="0"/>
                </a:cubicBezTo>
                <a:lnTo>
                  <a:pt x="8748142" y="0"/>
                </a:lnTo>
                <a:cubicBezTo>
                  <a:pt x="8966768" y="0"/>
                  <a:pt x="9144000" y="177232"/>
                  <a:pt x="9144000" y="395858"/>
                </a:cubicBezTo>
                <a:lnTo>
                  <a:pt x="9144000" y="1979242"/>
                </a:lnTo>
                <a:cubicBezTo>
                  <a:pt x="9144000" y="2197868"/>
                  <a:pt x="8966768" y="2375100"/>
                  <a:pt x="8748142" y="2375100"/>
                </a:cubicBezTo>
                <a:lnTo>
                  <a:pt x="395858" y="2375100"/>
                </a:lnTo>
                <a:cubicBezTo>
                  <a:pt x="177232" y="2375100"/>
                  <a:pt x="0" y="2197868"/>
                  <a:pt x="0" y="1979242"/>
                </a:cubicBezTo>
                <a:lnTo>
                  <a:pt x="0" y="39585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433" tIns="226433" rIns="226433" bIns="226433" numCol="1" spcCol="1270" anchor="ctr" anchorCtr="0">
            <a:noAutofit/>
          </a:bodyPr>
          <a:lstStyle/>
          <a:p>
            <a:pPr marL="0" lvl="0" indent="0" algn="l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900" kern="1200" dirty="0"/>
              <a:t>“A criptografia não oferece nenhuma solução mágica para problemas de segurança na informática. </a:t>
            </a:r>
            <a:r>
              <a:rPr lang="pt-BR" sz="2900" kern="1200"/>
              <a:t>O que oferece são técnicas que permitem escolher o terreno e a maneira que torne possível ao usuário se defender no mundo dos bits.”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7D0440A6-4985-0748-18CD-B9335ADEE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F9E2FA-5798-04BF-A503-DABC91E0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5D0930-108B-4061-9D56-15AC9067499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8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BE241-1ADF-E040-A534-9FFEBEA0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± 150 </a:t>
            </a:r>
            <a:r>
              <a:rPr lang="pt-BR" dirty="0" err="1"/>
              <a:t>a.C</a:t>
            </a:r>
            <a:r>
              <a:rPr lang="pt-BR" dirty="0"/>
              <a:t> - Código de </a:t>
            </a:r>
            <a:r>
              <a:rPr lang="pt-BR" dirty="0" err="1"/>
              <a:t>Políbio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7482D-69D0-900F-F1EE-91D34B4B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9024" cy="4351338"/>
          </a:xfrm>
        </p:spPr>
        <p:txBody>
          <a:bodyPr/>
          <a:lstStyle/>
          <a:p>
            <a:r>
              <a:rPr lang="pt-BR" dirty="0"/>
              <a:t>Cada letra é representada pela combinação de dois números, os quais se referem à posição ocupada pela letra. </a:t>
            </a:r>
          </a:p>
          <a:p>
            <a:pPr lvl="1"/>
            <a:r>
              <a:rPr lang="pt-BR" dirty="0"/>
              <a:t>Desta forma, A é substituído por 11, B por 12..., </a:t>
            </a:r>
          </a:p>
          <a:p>
            <a:r>
              <a:rPr lang="pt-BR" dirty="0"/>
              <a:t>Um sistema de telecomunicação - um telégrafo ótico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0BADD1-7E9A-4E16-0913-BC47BABC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20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4607E9-4663-588F-61A2-820F36559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43" y="1965960"/>
            <a:ext cx="3773989" cy="29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4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61E8-8CA0-D931-594B-09A83897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50 a.C. - Código de César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7795C0-C350-2913-80EF-DCFB95AA6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9416" cy="4351338"/>
          </a:xfrm>
        </p:spPr>
        <p:txBody>
          <a:bodyPr/>
          <a:lstStyle/>
          <a:p>
            <a:r>
              <a:rPr lang="pt-BR" dirty="0"/>
              <a:t>Cada letra da mensagem original é substituída pela letra que a seguia em três posições no alfabeto: a letra A substituída por D, a B por E, e assim até a última letra, cifrada com a primeira. </a:t>
            </a:r>
          </a:p>
          <a:p>
            <a:r>
              <a:rPr lang="pt-BR" dirty="0"/>
              <a:t> Único da antiguidade usado até hoje, apesar de representar um retrocesso em relação à criptografia existente na época. </a:t>
            </a:r>
          </a:p>
          <a:p>
            <a:r>
              <a:rPr lang="pt-BR" dirty="0"/>
              <a:t>Denominação atual para qualquer cifra baseada na substituição cíclica do alfabeto: Código de César.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BFE3DF-4202-DEF9-ED3A-F102D8BC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E1FC5E-D183-D04D-0D1E-4B64B854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03" y="4518070"/>
            <a:ext cx="8203415" cy="8097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1DAA47-AAA0-F16A-1F72-C04E89A3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518" y="1886907"/>
            <a:ext cx="2294879" cy="21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B28C6-54CD-1AD9-71AB-FBB78132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por Máquinas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FC0FC4-F228-F2DA-5628-D14A45EFE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704AE5-6178-C0DA-3799-22ACB2BC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043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90E4C-4049-22C4-92E5-06B1863E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por Máquinas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1E028-324F-7E23-0D2E-C9E96D28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 de máquinas de criptografia:</a:t>
            </a:r>
          </a:p>
          <a:p>
            <a:pPr lvl="1"/>
            <a:r>
              <a:rPr lang="pt-BR" dirty="0"/>
              <a:t>O Cilindro de Jefferson </a:t>
            </a:r>
          </a:p>
          <a:p>
            <a:pPr lvl="1"/>
            <a:r>
              <a:rPr lang="pt-BR" dirty="0"/>
              <a:t>O Código Morse </a:t>
            </a:r>
          </a:p>
          <a:p>
            <a:pPr lvl="1"/>
            <a:r>
              <a:rPr lang="pt-BR" dirty="0"/>
              <a:t>O Código Braille </a:t>
            </a:r>
          </a:p>
          <a:p>
            <a:pPr lvl="1"/>
            <a:r>
              <a:rPr lang="pt-BR" dirty="0"/>
              <a:t>O Código ASCII </a:t>
            </a:r>
          </a:p>
          <a:p>
            <a:pPr lvl="1"/>
            <a:r>
              <a:rPr lang="pt-BR" dirty="0"/>
              <a:t>A Máquina Enigma </a:t>
            </a:r>
          </a:p>
          <a:p>
            <a:pPr lvl="1"/>
            <a:r>
              <a:rPr lang="pt-BR" dirty="0"/>
              <a:t>A Máquina </a:t>
            </a:r>
            <a:r>
              <a:rPr lang="pt-BR" dirty="0" err="1"/>
              <a:t>Colossus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28B4C3-0F2C-D04F-0EFB-609C18ED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438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B2EC-352D-B949-6710-BD08FB86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/>
          <a:lstStyle/>
          <a:p>
            <a:r>
              <a:rPr lang="pt-BR" dirty="0"/>
              <a:t>O cilindro de Jefferson (Thomas Jefferson, 1743- 1826)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6C788F-3897-006A-159D-D4253FB2D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pt-BR" dirty="0"/>
              <a:t>Na sua forma original, é composto por 26 discos de madeira que giram livremente ao redor de um eixo central de metal. </a:t>
            </a:r>
          </a:p>
          <a:p>
            <a:r>
              <a:rPr lang="pt-BR" dirty="0"/>
              <a:t>As vinte e seis letras do alfabeto são inscritas aleatoriamente na superfície mais externa de cada disco de modo que, cada um deles, possua uma sequência diferente de letras. </a:t>
            </a:r>
          </a:p>
          <a:p>
            <a:r>
              <a:rPr lang="pt-BR" dirty="0"/>
              <a:t>Girando-se os discos pode-se obter as mensagens.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F1DF19-4EF0-78DA-9C51-14FE2B93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5D0930-108B-4061-9D56-15AC90674998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599254-2F44-53E4-C4EB-73569DD2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781" y="2220091"/>
            <a:ext cx="4565904" cy="26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5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F70D9-A003-32C6-583D-C59E01C3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Samuel Morse (1791-1872)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FAEB4A-CE22-85AF-372C-F1779908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832" cy="4351338"/>
          </a:xfrm>
        </p:spPr>
        <p:txBody>
          <a:bodyPr/>
          <a:lstStyle/>
          <a:p>
            <a:r>
              <a:rPr lang="pt-BR" dirty="0"/>
              <a:t>Na verdade não é um código, mas sim um alfabeto cifrado em sons curtos e longos.</a:t>
            </a:r>
          </a:p>
          <a:p>
            <a:r>
              <a:rPr lang="pt-BR" dirty="0"/>
              <a:t>Morse também foi o inventor do telégrafo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99A450-EEDC-D455-C2F6-B8AA0894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9EEF52-7F55-5B2E-AD2A-691E4FA4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38" y="1853057"/>
            <a:ext cx="359142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3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5F47F-7552-6CF9-3515-5BFD8B11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Louis Braille (1809-1852)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5F9B49-78C3-E86B-7AF2-3223D049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4624" cy="4351338"/>
          </a:xfrm>
        </p:spPr>
        <p:txBody>
          <a:bodyPr/>
          <a:lstStyle/>
          <a:p>
            <a:r>
              <a:rPr lang="pt-BR" dirty="0"/>
              <a:t>O Código Braille consiste de 63 caracteres, cada um deles constituído por 1 a 6 pontos dispostos numa matriz ou célula de seis posições.</a:t>
            </a:r>
          </a:p>
          <a:p>
            <a:r>
              <a:rPr lang="pt-BR" dirty="0"/>
              <a:t>O Sistema Braille é universalmente aceito e utilizado até os dias de hoje.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33DF64-3D4B-39EC-0D6C-BB4AC73C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26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681404-BCB9-38CE-3554-38891A25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32" y="1528003"/>
            <a:ext cx="335326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96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54BB8-B8CB-C39D-49E8-943FCDF7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ASCII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2E92C-EEC0-5C04-EE66-FC2D43DF8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92569" cy="4351338"/>
          </a:xfrm>
        </p:spPr>
        <p:txBody>
          <a:bodyPr/>
          <a:lstStyle/>
          <a:p>
            <a:r>
              <a:rPr lang="pt-BR" dirty="0"/>
              <a:t>Gottfried Wilhelm von Leibniz (1646-1716) inventou o cálculo diferencial e integral, a máquina de calcular e descreveu minuciosamente o sistema binário. </a:t>
            </a:r>
          </a:p>
          <a:p>
            <a:r>
              <a:rPr lang="pt-BR" dirty="0"/>
              <a:t>Sua máquina de calcular usava a escala binária. </a:t>
            </a:r>
          </a:p>
          <a:p>
            <a:r>
              <a:rPr lang="pt-BR" dirty="0"/>
              <a:t>Esta escala, obviamente mais elaborada, é utilizada até hoje e é conhecida como código ASCII (American Standard </a:t>
            </a:r>
            <a:r>
              <a:rPr lang="pt-BR" dirty="0" err="1"/>
              <a:t>Code</a:t>
            </a:r>
            <a:r>
              <a:rPr lang="pt-BR" dirty="0"/>
              <a:t> for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Interchange</a:t>
            </a:r>
            <a:r>
              <a:rPr lang="pt-BR" dirty="0"/>
              <a:t>) </a:t>
            </a:r>
          </a:p>
          <a:p>
            <a:r>
              <a:rPr lang="pt-BR" dirty="0"/>
              <a:t>Permitiu que máquinas de diferentes fabricantes trocassem dados entre si.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FFF954-19B9-9DC1-9055-D2BF0BA3C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83D0F48-B58B-3420-EAF8-2363720C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769" y="2184155"/>
            <a:ext cx="5432759" cy="28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68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72AE-B777-4F62-510B-240B4C6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Enigma (1919)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ED0DAA-43D8-6845-295D-FD344C63A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3152" cy="4351338"/>
          </a:xfrm>
        </p:spPr>
        <p:txBody>
          <a:bodyPr>
            <a:normAutofit/>
          </a:bodyPr>
          <a:lstStyle/>
          <a:p>
            <a:r>
              <a:rPr lang="pt-BR" sz="1800" dirty="0"/>
              <a:t>Máquina </a:t>
            </a:r>
            <a:r>
              <a:rPr lang="pt-BR" sz="1800" dirty="0" err="1"/>
              <a:t>cifrante</a:t>
            </a:r>
            <a:r>
              <a:rPr lang="pt-BR" sz="1800" dirty="0"/>
              <a:t> baseada em rotores. </a:t>
            </a:r>
          </a:p>
          <a:p>
            <a:r>
              <a:rPr lang="pt-BR" sz="1800" dirty="0"/>
              <a:t>Foi um dos segredos mais bem guardados na Segunda Grande Guerra, usada pelos Alemães para proteger as comunicações entre o comando e as embarcações navais.</a:t>
            </a:r>
          </a:p>
          <a:p>
            <a:r>
              <a:rPr lang="pt-BR" sz="1800" dirty="0"/>
              <a:t>1940 (Alan Turing e sua equipe) – construção do primeiro computador operacional para o serviço de inteligência britânico.</a:t>
            </a:r>
          </a:p>
          <a:p>
            <a:r>
              <a:rPr lang="pt-BR" sz="1800" dirty="0"/>
              <a:t>Heath Robinson - utilizava tecnologia de relés e foi construído especificamente para decifrar mensagens alemãs (durante a Segunda Guerra Mundial) cifradas pela máquina Enigma.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8F9314-D96F-5932-A9BD-FF0642C0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28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B3DB3F-6027-6602-2570-D5605DA6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17" y="4617524"/>
            <a:ext cx="2232567" cy="17388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8B9F53-FB09-3921-037D-0D0C55B39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84" y="4364876"/>
            <a:ext cx="2892024" cy="24931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2362A52-51A7-D847-8079-A8F5BBB07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901" y="263436"/>
            <a:ext cx="2104150" cy="27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0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4C01D-6F5E-8C2D-B6A5-1B80537C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Colossus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A6DA0-BE7C-7DC2-2C50-1ED90DF9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1943 – Os ingleses (Alan Turing) desenvolvem uma nova máquina para substituir o Heath Robinson.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C612FE-841F-1966-6050-ED6B9DB7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29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9C5915-F3D7-6002-A6BA-98D8CCBB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10" y="2799195"/>
            <a:ext cx="4220164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1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83500-4B18-9141-A7F2-30B268A8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/>
          <a:lstStyle/>
          <a:p>
            <a:r>
              <a:rPr lang="pt-BR" dirty="0"/>
              <a:t>Fundamentos da 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35894-991F-D157-D6FF-9286BB5D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Terminologia </a:t>
            </a:r>
          </a:p>
          <a:p>
            <a:r>
              <a:rPr lang="pt-BR" dirty="0"/>
              <a:t>Histórico </a:t>
            </a:r>
          </a:p>
          <a:p>
            <a:r>
              <a:rPr lang="pt-BR" dirty="0"/>
              <a:t>Conceitos Básicos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D64021-9F16-5D2C-CC5F-FDB5735D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5D0930-108B-4061-9D56-15AC90674998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557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5554-17C2-70E8-BC5E-0D5CA702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em rede (computadores)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0998BD-2D9F-2B55-DF17-F165343D9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47F0CB-CAB0-280F-3FD5-0871AF13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109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5554-17C2-70E8-BC5E-0D5CA702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em rede (computadores)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E2BE5B-2AD5-5E56-44CA-6D1A17C2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mensagem é criptografada usando-se algoritmos. </a:t>
            </a:r>
          </a:p>
          <a:p>
            <a:r>
              <a:rPr lang="pt-BR" dirty="0"/>
              <a:t>Exemplos: </a:t>
            </a:r>
          </a:p>
          <a:p>
            <a:pPr lvl="1"/>
            <a:r>
              <a:rPr lang="pt-BR" dirty="0"/>
              <a:t>O DES (Data </a:t>
            </a:r>
            <a:r>
              <a:rPr lang="pt-BR" dirty="0" err="1"/>
              <a:t>Encryption</a:t>
            </a:r>
            <a:r>
              <a:rPr lang="pt-BR" dirty="0"/>
              <a:t> Standard), da IBM </a:t>
            </a:r>
          </a:p>
          <a:p>
            <a:pPr lvl="1"/>
            <a:r>
              <a:rPr lang="pt-BR" dirty="0"/>
              <a:t>O RSA (Ronald </a:t>
            </a:r>
            <a:r>
              <a:rPr lang="pt-BR" dirty="0" err="1"/>
              <a:t>Rivest</a:t>
            </a:r>
            <a:r>
              <a:rPr lang="pt-BR" dirty="0"/>
              <a:t>, Adi </a:t>
            </a:r>
            <a:r>
              <a:rPr lang="pt-BR" dirty="0" err="1"/>
              <a:t>Shamir</a:t>
            </a:r>
            <a:r>
              <a:rPr lang="pt-BR" dirty="0"/>
              <a:t> e Leonard </a:t>
            </a:r>
            <a:r>
              <a:rPr lang="pt-BR" dirty="0" err="1"/>
              <a:t>Adleman</a:t>
            </a:r>
            <a:r>
              <a:rPr lang="pt-BR" dirty="0"/>
              <a:t>) </a:t>
            </a:r>
          </a:p>
          <a:p>
            <a:pPr lvl="1"/>
            <a:r>
              <a:rPr lang="pt-BR" dirty="0"/>
              <a:t>O PGP (</a:t>
            </a:r>
            <a:r>
              <a:rPr lang="pt-BR" dirty="0" err="1"/>
              <a:t>Pretty</a:t>
            </a:r>
            <a:r>
              <a:rPr lang="pt-BR" dirty="0"/>
              <a:t>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Privacy</a:t>
            </a:r>
            <a:r>
              <a:rPr lang="pt-BR" dirty="0"/>
              <a:t>), de Phil Zimmerman </a:t>
            </a:r>
          </a:p>
          <a:p>
            <a:pPr lvl="1"/>
            <a:r>
              <a:rPr lang="pt-BR" dirty="0"/>
              <a:t>Outras codificações (nas telecomunicações: celulares, satélites, etc.)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47F0CB-CAB0-280F-3FD5-0871AF13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582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D92BA-EFEB-F64B-2CC1-B8107F6C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em rede (computadores)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124E1-2C34-CDC9-2574-F047C67C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Divisões da Criptografia </a:t>
            </a:r>
          </a:p>
          <a:p>
            <a:r>
              <a:rPr lang="pt-BR" dirty="0"/>
              <a:t>Criptografia fraca </a:t>
            </a:r>
          </a:p>
          <a:p>
            <a:r>
              <a:rPr lang="pt-BR" dirty="0"/>
              <a:t>Criptografia forte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C318FF-9DF1-AC7F-D799-3AE7488C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9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003C-BE40-508C-D658-88CF5D90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fraca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78C821-5CEE-E872-E46A-98D40597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3568" cy="4351338"/>
          </a:xfrm>
        </p:spPr>
        <p:txBody>
          <a:bodyPr/>
          <a:lstStyle/>
          <a:p>
            <a:r>
              <a:rPr lang="pt-BR" dirty="0"/>
              <a:t>Maneira banal de tentar ocultar informações de pessoas leigas no assunto.</a:t>
            </a:r>
          </a:p>
          <a:p>
            <a:r>
              <a:rPr lang="pt-BR" dirty="0"/>
              <a:t>Exemplo: jogo criptograma </a:t>
            </a:r>
          </a:p>
          <a:p>
            <a:r>
              <a:rPr lang="pt-BR" dirty="0"/>
              <a:t>A pessoa deve chegar a identificar uma frase analisando certos símbolos.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866499-1AD9-7127-A3FF-76343146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2B95DE-C899-2014-F1CD-6F3F837B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68" y="1690688"/>
            <a:ext cx="6891938" cy="417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59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D821E-7431-F446-62D8-967A1934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Forte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29C88-D079-2B97-6D9D-75336820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alta complexidade que visa manter as informações ocultas mesmo sob intensa verificação de supercomputadores. </a:t>
            </a:r>
          </a:p>
          <a:p>
            <a:r>
              <a:rPr lang="pt-BR" dirty="0"/>
              <a:t>Pode ser feita de duas formas: </a:t>
            </a:r>
          </a:p>
          <a:p>
            <a:pPr lvl="1"/>
            <a:r>
              <a:rPr lang="pt-BR" dirty="0"/>
              <a:t>Em chaves públicas ou em chaves privadas.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E60F1A-460E-BBBA-5B6A-35FFEB76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A3D842-4786-A820-6C2F-FDC0026CAC11}"/>
              </a:ext>
            </a:extLst>
          </p:cNvPr>
          <p:cNvSpPr txBox="1"/>
          <p:nvPr/>
        </p:nvSpPr>
        <p:spPr>
          <a:xfrm>
            <a:off x="5792724" y="4001294"/>
            <a:ext cx="6099048" cy="1631216"/>
          </a:xfrm>
          <a:prstGeom prst="rect">
            <a:avLst/>
          </a:prstGeom>
          <a:noFill/>
          <a:ln w="28575">
            <a:solidFill>
              <a:srgbClr val="000050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/>
              <a:t>Geralmente, a maneira mais fácil de determinar se um algoritmo é forte ou fraco consiste em publicar sua descrição, fazendo com que várias pessoas possam discutir sobre a eficiência ou não dos métodos utilizados</a:t>
            </a:r>
          </a:p>
        </p:txBody>
      </p:sp>
    </p:spTree>
    <p:extLst>
      <p:ext uri="{BB962C8B-B14F-4D97-AF65-F5344CB8AC3E}">
        <p14:creationId xmlns:p14="http://schemas.microsoft.com/office/powerpoint/2010/main" val="94129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AEBC7-F848-00DF-73BB-4EA831E8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pública X Chave privada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5799E3-80DB-1077-19F6-AFD1FC5CA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Chave pública;</a:t>
            </a:r>
          </a:p>
          <a:p>
            <a:pPr lvl="1"/>
            <a:r>
              <a:rPr lang="pt-BR" dirty="0"/>
              <a:t>A forma de criptografia é passada publicamente, para diversas pessoas, porém a maneira de descriptografá-las fica apenas com a pessoa/empresa que criou a chave. </a:t>
            </a:r>
          </a:p>
          <a:p>
            <a:r>
              <a:rPr lang="pt-BR" dirty="0"/>
              <a:t>Chave privada </a:t>
            </a:r>
          </a:p>
          <a:p>
            <a:pPr lvl="1"/>
            <a:r>
              <a:rPr lang="pt-BR" dirty="0"/>
              <a:t>O criador é o único que sabe como codificar e decodificar, somente poderão ler ou esconder a informação aqueles a quem ele passar as instruções para fazê-lo.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557EBC-F8BE-F58F-3658-EB99F262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70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8F7C6-D4DF-0821-F0E5-C95762BF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- FUNDAMENTOS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3AA298-42CB-9D4D-BEEB-DCCFBF57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C5ABE0-FFA8-7F2D-423C-B535DCB1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88" y="1249711"/>
            <a:ext cx="7897327" cy="463932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8E469C-E6EC-39F5-4807-A637089F1582}"/>
              </a:ext>
            </a:extLst>
          </p:cNvPr>
          <p:cNvSpPr txBox="1"/>
          <p:nvPr/>
        </p:nvSpPr>
        <p:spPr>
          <a:xfrm>
            <a:off x="1145410" y="5889033"/>
            <a:ext cx="10340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Cifra considerada inviolável: Cifra (ou chave) de uso único (</a:t>
            </a:r>
            <a:r>
              <a:rPr lang="pt-BR" sz="1200" dirty="0" err="1"/>
              <a:t>one</a:t>
            </a:r>
            <a:r>
              <a:rPr lang="pt-BR" sz="1200" dirty="0"/>
              <a:t>-time-</a:t>
            </a:r>
            <a:r>
              <a:rPr lang="pt-BR" sz="1200" dirty="0" err="1"/>
              <a:t>pad</a:t>
            </a:r>
            <a:r>
              <a:rPr lang="pt-BR" sz="1200" dirty="0"/>
              <a:t>).Cifra considerada inviolável: Cifra (ou chave) de uso único (</a:t>
            </a:r>
            <a:r>
              <a:rPr lang="pt-BR" sz="1200" dirty="0" err="1"/>
              <a:t>one</a:t>
            </a:r>
            <a:r>
              <a:rPr lang="pt-BR" sz="1200" dirty="0"/>
              <a:t>-time-</a:t>
            </a:r>
            <a:r>
              <a:rPr lang="pt-BR" sz="1200" dirty="0" err="1"/>
              <a:t>pad</a:t>
            </a:r>
            <a:r>
              <a:rPr lang="pt-BR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17777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21B31-DB15-1497-EEEC-BD1C9349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F5216-723A-9656-B2B7-F60798CF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código</a:t>
            </a:r>
          </a:p>
          <a:p>
            <a:pPr lvl="1"/>
            <a:r>
              <a:rPr lang="pt-BR" dirty="0"/>
              <a:t>Procura esconder o conteúdo da mensagem por meio de códigos pré-definidos entre as partes envolvidas na troca de mensagens (substitui uma palavra por outra palavra ou símbolo)</a:t>
            </a:r>
          </a:p>
          <a:p>
            <a:r>
              <a:rPr lang="pt-BR" dirty="0"/>
              <a:t>Exemplo: código utilizado pelas forças armadas dos EUA na 2a Guerra Mundial. </a:t>
            </a:r>
          </a:p>
          <a:p>
            <a:r>
              <a:rPr lang="pt-BR" dirty="0"/>
              <a:t>Utilizado pelos índios navajo que se comunicavam uns com os outros usando palavras navajo específicas para termos militares </a:t>
            </a:r>
          </a:p>
          <a:p>
            <a:r>
              <a:rPr lang="pt-BR" dirty="0"/>
              <a:t>(exemplo: </a:t>
            </a:r>
            <a:r>
              <a:rPr lang="pt-BR" dirty="0" err="1"/>
              <a:t>chay-dagahi-nail-tsaidi</a:t>
            </a:r>
            <a:r>
              <a:rPr lang="pt-BR" dirty="0"/>
              <a:t> – assassino de cágado – indicar arma antitanque).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E09600-A888-4527-0B84-17C3B504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818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B47DA-4F80-8E1F-2281-3195AE8B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Criptografia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3735A-38D6-9570-4E81-1F1B88C9D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cifra </a:t>
            </a:r>
          </a:p>
          <a:p>
            <a:pPr lvl="1"/>
            <a:r>
              <a:rPr lang="pt-BR" dirty="0"/>
              <a:t>O conteúdo da mensagem é cifrado por meio da mistura e/ou substituição das letras da mensagem original. </a:t>
            </a:r>
          </a:p>
          <a:p>
            <a:pPr lvl="1"/>
            <a:r>
              <a:rPr lang="pt-BR" dirty="0"/>
              <a:t>Transformação de caractere por caractere (ou de bit por bit). </a:t>
            </a:r>
          </a:p>
          <a:p>
            <a:pPr lvl="1"/>
            <a:r>
              <a:rPr lang="pt-BR" dirty="0"/>
              <a:t>Não considera a estrutura linguística da mensagem. </a:t>
            </a:r>
          </a:p>
          <a:p>
            <a:pPr lvl="1"/>
            <a:r>
              <a:rPr lang="pt-BR" dirty="0"/>
              <a:t>A mensagem é decifrada fazendo-se o processo inverso ao </a:t>
            </a:r>
            <a:r>
              <a:rPr lang="pt-BR" dirty="0" err="1"/>
              <a:t>ciframento</a:t>
            </a:r>
            <a:r>
              <a:rPr lang="pt-BR" dirty="0"/>
              <a:t>. </a:t>
            </a:r>
          </a:p>
          <a:p>
            <a:r>
              <a:rPr lang="pt-BR" dirty="0"/>
              <a:t>Exemplo: Cifras </a:t>
            </a:r>
            <a:r>
              <a:rPr lang="pt-BR" dirty="0" err="1"/>
              <a:t>Hebráicas</a:t>
            </a:r>
            <a:r>
              <a:rPr lang="pt-BR" dirty="0"/>
              <a:t> </a:t>
            </a:r>
          </a:p>
          <a:p>
            <a:r>
              <a:rPr lang="pt-BR" dirty="0"/>
              <a:t>Tipos: </a:t>
            </a:r>
          </a:p>
          <a:p>
            <a:pPr lvl="1"/>
            <a:r>
              <a:rPr lang="pt-BR" dirty="0"/>
              <a:t>De Transposição</a:t>
            </a:r>
          </a:p>
          <a:p>
            <a:pPr lvl="1"/>
            <a:r>
              <a:rPr lang="pt-BR" dirty="0"/>
              <a:t>De Substituição.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373493-9D3B-21D0-C2BA-7B739940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724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5753-512E-FF2B-037D-5357C498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cifras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58D41-7D67-CE66-F1D3-88778D7F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Cifras de Transposição:</a:t>
            </a:r>
          </a:p>
          <a:p>
            <a:pPr lvl="1"/>
            <a:r>
              <a:rPr lang="pt-BR" dirty="0"/>
              <a:t>É o método pelo qual o conteúdo da mensagem é o mesmo, porém com as letras postas em ordem diferente (permutadas). </a:t>
            </a:r>
          </a:p>
          <a:p>
            <a:pPr lvl="1"/>
            <a:r>
              <a:rPr lang="pt-BR" dirty="0"/>
              <a:t>Exemplo: </a:t>
            </a:r>
          </a:p>
          <a:p>
            <a:pPr lvl="2"/>
            <a:r>
              <a:rPr lang="pt-BR" dirty="0"/>
              <a:t>Pode-se cifrar a palavra carro e escrevê-la como ORARC.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D337C9-3BD5-87B0-1CF2-48F18DD3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7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4B82E-9470-816D-F3BB-DB61445C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/>
          <a:lstStyle/>
          <a:p>
            <a:r>
              <a:rPr lang="pt-BR" dirty="0"/>
              <a:t>Fundamentos da Criptografia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79948-0381-9A50-237D-95A92EC9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O que é Criptografia? </a:t>
            </a:r>
          </a:p>
          <a:p>
            <a:pPr lvl="1"/>
            <a:r>
              <a:rPr lang="pt-BR" dirty="0" err="1"/>
              <a:t>kriptos</a:t>
            </a:r>
            <a:r>
              <a:rPr lang="pt-BR" dirty="0"/>
              <a:t> = oculto + </a:t>
            </a:r>
            <a:r>
              <a:rPr lang="pt-BR" dirty="0" err="1"/>
              <a:t>graphos</a:t>
            </a:r>
            <a:r>
              <a:rPr lang="pt-BR" dirty="0"/>
              <a:t> = grafia</a:t>
            </a:r>
          </a:p>
          <a:p>
            <a:r>
              <a:rPr lang="pt-BR" dirty="0"/>
              <a:t>“Arte ou a ciência de escrever em cifras (código).”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0B6311-35A6-ADCA-264B-7A4EC197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C5D0930-108B-4061-9D56-15AC9067499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22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FF156-3138-8DBC-FCF4-702F40A8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cifras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1CA16-7DFE-5E92-D313-1C69A8AC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Cifras de Substituição: </a:t>
            </a:r>
          </a:p>
          <a:p>
            <a:pPr lvl="1"/>
            <a:r>
              <a:rPr lang="pt-BR" dirty="0"/>
              <a:t>Troca-se cada letra ou grupo de letras da mensagem de acordo com uma tabela de substituição. </a:t>
            </a:r>
          </a:p>
          <a:p>
            <a:r>
              <a:rPr lang="pt-BR" dirty="0"/>
              <a:t>Tipos: </a:t>
            </a:r>
          </a:p>
          <a:p>
            <a:pPr lvl="1"/>
            <a:r>
              <a:rPr lang="pt-BR" dirty="0"/>
              <a:t>Cifra de substituição simples, </a:t>
            </a:r>
            <a:r>
              <a:rPr lang="pt-BR" dirty="0" err="1"/>
              <a:t>monoalfabética</a:t>
            </a:r>
            <a:r>
              <a:rPr lang="pt-BR" dirty="0"/>
              <a:t> ou Cifra de César </a:t>
            </a:r>
          </a:p>
          <a:p>
            <a:pPr lvl="1"/>
            <a:r>
              <a:rPr lang="pt-BR" dirty="0"/>
              <a:t>Cifra de substituição </a:t>
            </a:r>
            <a:r>
              <a:rPr lang="pt-BR" dirty="0" err="1"/>
              <a:t>polialfabética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Cifra de substituição por deslocamento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3A7946-0178-D513-FC37-03A6BE21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684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2BF93-C009-3AF6-F80E-FAF06564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de substituição simples, </a:t>
            </a:r>
            <a:r>
              <a:rPr lang="pt-BR" dirty="0" err="1"/>
              <a:t>monoalfabética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47FC65-69E1-A24A-6238-CC85DCCA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Texto cifrado </a:t>
            </a:r>
          </a:p>
          <a:p>
            <a:pPr lvl="1"/>
            <a:r>
              <a:rPr lang="pt-BR" dirty="0"/>
              <a:t>Substitui-se cada caractere do texto claro por outro, de acordo com uma tabela pré-estabelecida. </a:t>
            </a:r>
          </a:p>
          <a:p>
            <a:r>
              <a:rPr lang="pt-BR" dirty="0"/>
              <a:t>Mantém a frequência relativa dos caracteres. </a:t>
            </a:r>
          </a:p>
          <a:p>
            <a:r>
              <a:rPr lang="pt-BR" dirty="0"/>
              <a:t>Criptografia contemporânea (uso de computadores) </a:t>
            </a:r>
          </a:p>
          <a:p>
            <a:pPr lvl="1"/>
            <a:r>
              <a:rPr lang="pt-BR" dirty="0"/>
              <a:t>Substitui-se caracteres por blocos de bits. </a:t>
            </a:r>
          </a:p>
          <a:p>
            <a:r>
              <a:rPr lang="pt-BR" dirty="0"/>
              <a:t>Relativamente segura em textos muito curtos. </a:t>
            </a:r>
          </a:p>
          <a:p>
            <a:r>
              <a:rPr lang="pt-BR" dirty="0"/>
              <a:t>Uma simples </a:t>
            </a:r>
            <a:r>
              <a:rPr lang="pt-BR" dirty="0" err="1"/>
              <a:t>criptanálise</a:t>
            </a:r>
            <a:r>
              <a:rPr lang="pt-BR" dirty="0"/>
              <a:t> estatística, baseada na característica estatística da língua, é suficiente para decifrar o texto.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B42801-B0A9-27E9-F132-FBE90452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504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EC536-8D22-5227-9E57-D2F4BE91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de substituição simples, </a:t>
            </a:r>
            <a:r>
              <a:rPr lang="pt-BR" dirty="0" err="1"/>
              <a:t>monoalfabética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55A44E-90C4-61DB-B138-C7FA2D4A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Monogrâmica</a:t>
            </a:r>
            <a:r>
              <a:rPr lang="pt-BR" dirty="0"/>
              <a:t> (monográfica) </a:t>
            </a:r>
          </a:p>
          <a:p>
            <a:pPr lvl="1"/>
            <a:r>
              <a:rPr lang="pt-BR" dirty="0"/>
              <a:t>Cada letra da mensagem original é substituída por apenas uma outra letra, número ou símbolo. </a:t>
            </a:r>
          </a:p>
          <a:p>
            <a:r>
              <a:rPr lang="pt-BR" dirty="0"/>
              <a:t>O comprimento da mensagem cifrada é o mesmo da mensagem original. </a:t>
            </a:r>
          </a:p>
          <a:p>
            <a:r>
              <a:rPr lang="pt-BR" dirty="0"/>
              <a:t>Exemplo: Utilizando o Código de César, ataque é </a:t>
            </a:r>
            <a:r>
              <a:rPr lang="pt-BR" dirty="0" err="1"/>
              <a:t>criptogrado</a:t>
            </a:r>
            <a:r>
              <a:rPr lang="pt-BR" dirty="0"/>
              <a:t> como DWDTXH.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59DABF-0B52-9EBD-D86A-1C268E24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48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A186-EE00-D94A-F092-C0FB043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de deslocamento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E95EE-B316-E2EF-06A4-FC53F665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Geralização da cifra de César </a:t>
            </a:r>
          </a:p>
          <a:p>
            <a:r>
              <a:rPr lang="pt-BR" dirty="0"/>
              <a:t>Cada c = (m + k) </a:t>
            </a:r>
            <a:r>
              <a:rPr lang="pt-BR" dirty="0" err="1"/>
              <a:t>mod</a:t>
            </a:r>
            <a:r>
              <a:rPr lang="pt-BR" dirty="0"/>
              <a:t> n </a:t>
            </a:r>
          </a:p>
          <a:p>
            <a:pPr lvl="1"/>
            <a:r>
              <a:rPr lang="pt-BR" dirty="0"/>
              <a:t>c : texto cifrado </a:t>
            </a:r>
          </a:p>
          <a:p>
            <a:pPr lvl="1"/>
            <a:r>
              <a:rPr lang="pt-BR" dirty="0"/>
              <a:t>m: texto claro </a:t>
            </a:r>
          </a:p>
          <a:p>
            <a:pPr lvl="1"/>
            <a:r>
              <a:rPr lang="pt-BR" dirty="0"/>
              <a:t>k: chave (deslocamento) </a:t>
            </a:r>
          </a:p>
          <a:p>
            <a:pPr lvl="1"/>
            <a:r>
              <a:rPr lang="pt-BR" dirty="0"/>
              <a:t>n: quantidade de símbolos ou letras </a:t>
            </a:r>
          </a:p>
          <a:p>
            <a:r>
              <a:rPr lang="pt-BR" dirty="0"/>
              <a:t>Cifra de César </a:t>
            </a:r>
          </a:p>
          <a:p>
            <a:r>
              <a:rPr lang="pt-BR" dirty="0"/>
              <a:t>c = (m + 3) </a:t>
            </a:r>
            <a:r>
              <a:rPr lang="pt-BR" dirty="0" err="1"/>
              <a:t>mod</a:t>
            </a:r>
            <a:r>
              <a:rPr lang="pt-BR" dirty="0"/>
              <a:t> 26 </a:t>
            </a:r>
          </a:p>
          <a:p>
            <a:pPr lvl="1"/>
            <a:r>
              <a:rPr lang="pt-BR" dirty="0"/>
              <a:t>teste de uma cifra de </a:t>
            </a:r>
            <a:r>
              <a:rPr lang="pt-BR" dirty="0" err="1"/>
              <a:t>cesar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whvwh</a:t>
            </a:r>
            <a:r>
              <a:rPr lang="pt-BR" dirty="0"/>
              <a:t> </a:t>
            </a:r>
            <a:r>
              <a:rPr lang="pt-BR" dirty="0" err="1"/>
              <a:t>gh</a:t>
            </a:r>
            <a:r>
              <a:rPr lang="pt-BR" dirty="0"/>
              <a:t> </a:t>
            </a:r>
            <a:r>
              <a:rPr lang="pt-BR" dirty="0" err="1"/>
              <a:t>xpd</a:t>
            </a:r>
            <a:r>
              <a:rPr lang="pt-BR" dirty="0"/>
              <a:t> </a:t>
            </a:r>
            <a:r>
              <a:rPr lang="pt-BR" dirty="0" err="1"/>
              <a:t>fliud</a:t>
            </a:r>
            <a:r>
              <a:rPr lang="pt-BR" dirty="0"/>
              <a:t> </a:t>
            </a:r>
            <a:r>
              <a:rPr lang="pt-BR" dirty="0" err="1"/>
              <a:t>gh</a:t>
            </a:r>
            <a:r>
              <a:rPr lang="pt-BR" dirty="0"/>
              <a:t> </a:t>
            </a:r>
            <a:r>
              <a:rPr lang="pt-BR" dirty="0" err="1"/>
              <a:t>fhvdu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2BEF3C-6C33-1726-3478-FB105226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90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DB3EE-FD9F-DFD6-5AC1-17E00A05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de substituição simples, </a:t>
            </a:r>
            <a:r>
              <a:rPr lang="pt-BR" dirty="0" err="1"/>
              <a:t>monoalfabética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DF351-60C2-AF81-0207-2D01FA3A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Poligrâmica</a:t>
            </a:r>
            <a:r>
              <a:rPr lang="pt-BR" b="1" dirty="0"/>
              <a:t> (poligráfica) </a:t>
            </a:r>
            <a:r>
              <a:rPr lang="pt-BR" dirty="0"/>
              <a:t>= vários caracteres. </a:t>
            </a:r>
          </a:p>
          <a:p>
            <a:pPr lvl="1"/>
            <a:r>
              <a:rPr lang="pt-BR" dirty="0"/>
              <a:t>Substitui um ou mais caracteres da mensagem original por uma ou mais letras, números ou símbolos. </a:t>
            </a:r>
          </a:p>
          <a:p>
            <a:pPr lvl="1"/>
            <a:r>
              <a:rPr lang="pt-BR" dirty="0"/>
              <a:t>Comprimento da mensagem cifrada nem sempre é o mesmo da mensagem original. </a:t>
            </a:r>
          </a:p>
          <a:p>
            <a:r>
              <a:rPr lang="pt-BR" b="1" dirty="0"/>
              <a:t>Substituição homofônica </a:t>
            </a:r>
            <a:r>
              <a:rPr lang="pt-BR" dirty="0"/>
              <a:t>("mesmo som”) </a:t>
            </a:r>
          </a:p>
          <a:p>
            <a:pPr lvl="1"/>
            <a:r>
              <a:rPr lang="pt-BR" dirty="0"/>
              <a:t>Sequências diferentes de letras pronunciadas de forma semelhante. </a:t>
            </a:r>
          </a:p>
          <a:p>
            <a:pPr lvl="1"/>
            <a:r>
              <a:rPr lang="pt-BR" dirty="0"/>
              <a:t>Traduz um único símbolo do texto claro para um de muitos símbolos cifrados, todos com o mesmo significado.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53D9BE-DC8D-CB6C-FB92-DF76E236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086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FF944-4364-5BDC-7D5B-D624235E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de substituição simples, </a:t>
            </a:r>
            <a:r>
              <a:rPr lang="pt-BR" dirty="0" err="1"/>
              <a:t>monoalfabética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96876E-6451-ACBB-6EFB-8944DF8D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Sistemas </a:t>
            </a:r>
            <a:r>
              <a:rPr lang="pt-BR" b="1" dirty="0" err="1"/>
              <a:t>tomogrâmicos</a:t>
            </a:r>
            <a:r>
              <a:rPr lang="pt-BR" b="1" dirty="0"/>
              <a:t> </a:t>
            </a:r>
          </a:p>
          <a:p>
            <a:pPr lvl="1"/>
            <a:r>
              <a:rPr lang="pt-BR" dirty="0"/>
              <a:t>Cada letra é representada por um grupo de duas ou mais letras ou números. </a:t>
            </a:r>
          </a:p>
          <a:p>
            <a:r>
              <a:rPr lang="pt-BR" dirty="0"/>
              <a:t>Estas letras ou números são obtidos através de uma cifragem por substituição ou por transposição separada.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BFA232-71EE-BB0B-5864-3688C5A5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815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72258-E6E3-6D04-6171-C88F1ABC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de substituição </a:t>
            </a:r>
            <a:r>
              <a:rPr lang="pt-BR" dirty="0" err="1"/>
              <a:t>polialfabética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8B5892-B72B-A559-77DA-4A9C852A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2056" cy="4351338"/>
          </a:xfrm>
        </p:spPr>
        <p:txBody>
          <a:bodyPr/>
          <a:lstStyle/>
          <a:p>
            <a:r>
              <a:rPr lang="pt-BR" b="1" dirty="0"/>
              <a:t>Substituição </a:t>
            </a:r>
            <a:r>
              <a:rPr lang="pt-BR" b="1" dirty="0" err="1"/>
              <a:t>polialfabética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Utiliza múltiplos alfabetos para a substituição de uma mesma mensagem. </a:t>
            </a:r>
          </a:p>
          <a:p>
            <a:r>
              <a:rPr lang="pt-BR" dirty="0"/>
              <a:t>Os alfabetos não precisam necessariamente ser de origens diferentes. O simples fato de alterar a ordem na sequência das letras já caracteriza um "novo" alfabeto. </a:t>
            </a:r>
          </a:p>
          <a:p>
            <a:r>
              <a:rPr lang="pt-BR" dirty="0"/>
              <a:t>Dificulta a interpretação do texto cifrado pela aplicação da análise de frequência. </a:t>
            </a:r>
          </a:p>
          <a:p>
            <a:r>
              <a:rPr lang="pt-BR" dirty="0"/>
              <a:t>Exemplo: O Disco de Alberti.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112D5B-E83A-591B-07A8-DBFDD39E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E5CB17-D7CA-E04B-0AA2-7840EB09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95" y="1690688"/>
            <a:ext cx="410584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5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27AE9-7FEA-6A70-6968-A4005075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cifra moderna;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DDF06-72CA-F00C-95D1-D9D67B9D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Técnica: </a:t>
            </a:r>
          </a:p>
          <a:p>
            <a:pPr marL="457200" lvl="1" indent="0">
              <a:buNone/>
            </a:pPr>
            <a:r>
              <a:rPr lang="pt-BR" dirty="0"/>
              <a:t>1. Escolher como chave um </a:t>
            </a:r>
            <a:r>
              <a:rPr lang="pt-BR" dirty="0" err="1"/>
              <a:t>string</a:t>
            </a:r>
            <a:r>
              <a:rPr lang="pt-BR" dirty="0"/>
              <a:t> de bits aleatórios. </a:t>
            </a:r>
          </a:p>
          <a:p>
            <a:pPr marL="457200" lvl="1" indent="0">
              <a:buNone/>
            </a:pPr>
            <a:r>
              <a:rPr lang="pt-BR" dirty="0"/>
              <a:t>2. Converter o texto simples em um </a:t>
            </a:r>
            <a:r>
              <a:rPr lang="pt-BR" dirty="0" err="1"/>
              <a:t>string</a:t>
            </a:r>
            <a:r>
              <a:rPr lang="pt-BR" dirty="0"/>
              <a:t> de bits (utilizando Código ASCII); </a:t>
            </a:r>
          </a:p>
          <a:p>
            <a:pPr marL="457200" lvl="1" indent="0">
              <a:buNone/>
            </a:pPr>
            <a:r>
              <a:rPr lang="pt-BR" dirty="0"/>
              <a:t>3. Calcular o OR exclusivo (XOR) dos dois </a:t>
            </a:r>
            <a:r>
              <a:rPr lang="pt-BR" dirty="0" err="1"/>
              <a:t>strings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548D39-2621-B02F-EB2F-009A6851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219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D44B1-6A92-5E2F-C001-91D283D4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4481-59FB-895C-0D0F-834D952C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de uma chave única para criptografia e a possibilidade de conseguir texto simples que seja possível a partir do texto cifrado pela utilização de alguma outra chave.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22F2D5-16C7-D30C-E3CA-019EAE49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66BC9E-8ABA-86AC-6A08-B74E6997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8288"/>
            <a:ext cx="9859751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12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D26B9-0DDA-B20F-2B3B-780B4D8D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E47103-1C64-D1D0-134D-CA96B4D9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46BA95-02C8-C41D-8CAB-E304CC65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17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3A63-4A03-FC19-2B45-0125CDAC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VISÃO GERAL;</a:t>
            </a:r>
            <a:br>
              <a:rPr lang="pt-BR" sz="3600" dirty="0"/>
            </a:br>
            <a:r>
              <a:rPr lang="pt-BR" sz="3600" dirty="0"/>
              <a:t>O que a criptografia pode e não pode fazer?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11EAC-7D3F-FC40-D2AB-2945BCD6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[F] – Um sistema 100% seguro.</a:t>
            </a:r>
          </a:p>
          <a:p>
            <a:pPr marL="0" indent="0">
              <a:buNone/>
            </a:pPr>
            <a:r>
              <a:rPr lang="pt-BR" dirty="0"/>
              <a:t>[V] – Aceitar 100% os riscos.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E1ACA0-7DAB-C510-264D-18D971A9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53633A-85BC-77A7-E523-F7827219C1A8}"/>
              </a:ext>
            </a:extLst>
          </p:cNvPr>
          <p:cNvSpPr txBox="1"/>
          <p:nvPr/>
        </p:nvSpPr>
        <p:spPr>
          <a:xfrm>
            <a:off x="7036308" y="2126988"/>
            <a:ext cx="3880104" cy="923330"/>
          </a:xfrm>
          <a:prstGeom prst="rect">
            <a:avLst/>
          </a:prstGeom>
          <a:noFill/>
          <a:ln w="28575">
            <a:solidFill>
              <a:srgbClr val="000050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Um bom sistema criptográfico atinge o equilíbrio entre o que é possível e o que é aceitável.</a:t>
            </a:r>
          </a:p>
        </p:txBody>
      </p:sp>
    </p:spTree>
    <p:extLst>
      <p:ext uri="{BB962C8B-B14F-4D97-AF65-F5344CB8AC3E}">
        <p14:creationId xmlns:p14="http://schemas.microsoft.com/office/powerpoint/2010/main" val="276098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C4AD9-A276-16AB-211D-F909C72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da Criptografia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AD75A3C-94CA-7783-CFB9-FF62A2574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939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0022FF-6E64-6F89-A532-9D221E5F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32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8E9D5-9086-325B-A841-CB2C44A1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- TERMINOLOGIA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2CAE47-D6D0-59D2-DA1E-345C328F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7</a:t>
            </a:fld>
            <a:endParaRPr lang="pt-BR"/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9934AD04-ABB2-A213-20F9-AB38DB80E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88092"/>
              </p:ext>
            </p:extLst>
          </p:nvPr>
        </p:nvGraphicFramePr>
        <p:xfrm>
          <a:off x="1854200" y="1601028"/>
          <a:ext cx="812800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565794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7698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Termo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8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/>
                        <a:t>Texto claro, simples </a:t>
                      </a:r>
                      <a:r>
                        <a:rPr lang="pt-BR" sz="1600" dirty="0"/>
                        <a:t>(</a:t>
                      </a:r>
                      <a:r>
                        <a:rPr lang="pt-BR" sz="1600" dirty="0" err="1"/>
                        <a:t>plain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text</a:t>
                      </a:r>
                      <a:r>
                        <a:rPr lang="pt-BR" sz="1600" dirty="0"/>
                        <a:t>) ou 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Mensagem original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7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600" b="1" dirty="0"/>
                        <a:t>Cifração ou criptografia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Processo de “embaralhar” a mensagem de forma a ocultar seu conteúdo de outrem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/>
                        <a:t>Texto cifrado </a:t>
                      </a:r>
                      <a:r>
                        <a:rPr lang="pt-BR" sz="1600" dirty="0"/>
                        <a:t>(</a:t>
                      </a:r>
                      <a:r>
                        <a:rPr lang="pt-BR" sz="1600" dirty="0" err="1"/>
                        <a:t>cipher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text</a:t>
                      </a:r>
                      <a:r>
                        <a:rPr lang="pt-BR" sz="1600" dirty="0"/>
                        <a:t>, </a:t>
                      </a:r>
                      <a:r>
                        <a:rPr lang="pt-BR" sz="1600" dirty="0" err="1"/>
                        <a:t>Encrypted</a:t>
                      </a:r>
                      <a:r>
                        <a:rPr lang="pt-BR" sz="1600" dirty="0"/>
                        <a:t> </a:t>
                      </a:r>
                      <a:r>
                        <a:rPr lang="pt-BR" sz="1600" dirty="0" err="1"/>
                        <a:t>Text</a:t>
                      </a:r>
                      <a:r>
                        <a:rPr lang="pt-BR" sz="1600" dirty="0"/>
                        <a:t>) ou criptograma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Mensagem cifrada</a:t>
                      </a:r>
                    </a:p>
                    <a:p>
                      <a:pPr algn="l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27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/>
                        <a:t>Decifração ou descriptografia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Processo inverso de recuperação da mensagem a partir do criptograma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/>
                        <a:t>Chave criptográfica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Parâmetro de controle.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- Segredo por meio do qual a mensagem pode ser cifrada ou decifrada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9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/>
                        <a:t>Algoritmo criptográfico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Transformação matemática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- Converte uma mensagem em claro em uma mensagem cifrada e </a:t>
                      </a:r>
                      <a:r>
                        <a:rPr lang="pt-BR" sz="1600" dirty="0" err="1"/>
                        <a:t>viceversa</a:t>
                      </a:r>
                      <a:r>
                        <a:rPr lang="pt-BR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84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839FC-F073-36BF-5176-751BC53A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77F163-02ED-E984-0C76-0B004A47D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Termo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3F122D-AA1F-552F-6D02-22A8490EE0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Alice</a:t>
            </a:r>
          </a:p>
          <a:p>
            <a:r>
              <a:rPr lang="pt-BR" dirty="0"/>
              <a:t>Bob</a:t>
            </a:r>
          </a:p>
          <a:p>
            <a:r>
              <a:rPr lang="pt-BR" dirty="0"/>
              <a:t>Eva</a:t>
            </a:r>
          </a:p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6DD3A7C-A8DC-E7AC-A2CD-EE617AEAB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Descrição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F54E6AF-ED61-61EA-183A-AE3CF223B1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Origem - Cifra uma mensagem.</a:t>
            </a:r>
          </a:p>
          <a:p>
            <a:r>
              <a:rPr lang="pt-BR" dirty="0"/>
              <a:t>Destino - Decifra uma mensagem.</a:t>
            </a:r>
          </a:p>
          <a:p>
            <a:r>
              <a:rPr lang="pt-BR" dirty="0"/>
              <a:t>Intruso – tenta interceptar e decifrar a mensagem.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E86358-65F5-965A-7B5A-D9EE4680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8</a:t>
            </a:fld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C366DDFA-1EB1-4F53-E712-3056E798AE8F}"/>
                  </a:ext>
                </a:extLst>
              </p14:cNvPr>
              <p14:cNvContentPartPr/>
              <p14:nvPr/>
            </p14:nvContentPartPr>
            <p14:xfrm>
              <a:off x="3433665" y="2192385"/>
              <a:ext cx="360" cy="3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C366DDFA-1EB1-4F53-E712-3056E798AE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7545" y="218626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CDC491-F539-4D14-7779-FB34D6CD7E17}"/>
              </a:ext>
            </a:extLst>
          </p:cNvPr>
          <p:cNvSpPr txBox="1"/>
          <p:nvPr/>
        </p:nvSpPr>
        <p:spPr>
          <a:xfrm>
            <a:off x="214884" y="4472513"/>
            <a:ext cx="119771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Alice e Bob são personagens fictícios, mas são nomes sistematicamente utilizados pelos especialistas de criptografia. É mais colorido do que falar apenas no emissor e receptor, ou em A e B. Utiliza-se habitualmente uma terceira personagem, que costuma receber o nome de Eva (Eve) e que representa aquela que se põe à escuta - ou seja, aquela que “</a:t>
            </a:r>
            <a:r>
              <a:rPr lang="pt-BR" dirty="0" err="1"/>
              <a:t>eavesdrop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81450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AB86E-D58D-A6B5-8EE2-44315542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CRIPTOGRAFIA – 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0FAA1-4469-4716-E7AD-4A7C78EF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Fases da evolução da criptografia </a:t>
            </a:r>
          </a:p>
          <a:p>
            <a:pPr lvl="1"/>
            <a:r>
              <a:rPr lang="pt-BR" dirty="0"/>
              <a:t>Criptografia manual </a:t>
            </a:r>
          </a:p>
          <a:p>
            <a:pPr lvl="1"/>
            <a:r>
              <a:rPr lang="pt-BR" dirty="0"/>
              <a:t>Criptografia por máquinas </a:t>
            </a:r>
          </a:p>
          <a:p>
            <a:pPr lvl="1"/>
            <a:r>
              <a:rPr lang="pt-BR" dirty="0"/>
              <a:t>Criptografia em rede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B3E0AA-7D8E-44E8-68FC-2176B5F7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D0930-108B-4061-9D56-15AC90674998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CAD518-B6E0-93CF-C3C6-C6A42902B382}"/>
              </a:ext>
            </a:extLst>
          </p:cNvPr>
          <p:cNvSpPr txBox="1"/>
          <p:nvPr/>
        </p:nvSpPr>
        <p:spPr>
          <a:xfrm>
            <a:off x="5883127" y="4763500"/>
            <a:ext cx="6099048" cy="1200329"/>
          </a:xfrm>
          <a:prstGeom prst="rect">
            <a:avLst/>
          </a:prstGeom>
          <a:noFill/>
          <a:ln w="28575">
            <a:solidFill>
              <a:srgbClr val="000050"/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Historicamente quatro grupos de pessoas utilizaram e contribuíram para a arte da criptografia: os militares, os diplomatas, as pessoas que gostam de guardar memórias e os amantes.</a:t>
            </a:r>
          </a:p>
        </p:txBody>
      </p:sp>
    </p:spTree>
    <p:extLst>
      <p:ext uri="{BB962C8B-B14F-4D97-AF65-F5344CB8AC3E}">
        <p14:creationId xmlns:p14="http://schemas.microsoft.com/office/powerpoint/2010/main" val="2418567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202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2024" id="{DA6C5BA4-17E1-427D-990F-ED5A1193A125}" vid="{699B63A9-EE16-4863-AF98-0E8E7B900D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2024</Template>
  <TotalTime>158</TotalTime>
  <Words>2619</Words>
  <Application>Microsoft Office PowerPoint</Application>
  <PresentationFormat>Widescreen</PresentationFormat>
  <Paragraphs>618</Paragraphs>
  <Slides>49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3" baseType="lpstr">
      <vt:lpstr>Aptos Narrow</vt:lpstr>
      <vt:lpstr>Arial</vt:lpstr>
      <vt:lpstr>Calibri</vt:lpstr>
      <vt:lpstr>Tema 2024</vt:lpstr>
      <vt:lpstr>Disciplina: Segurança da Informação</vt:lpstr>
      <vt:lpstr>Apresentação do PowerPoint</vt:lpstr>
      <vt:lpstr>Fundamentos da Criptografia</vt:lpstr>
      <vt:lpstr>Fundamentos da Criptografia</vt:lpstr>
      <vt:lpstr>VISÃO GERAL; O que a criptografia pode e não pode fazer?</vt:lpstr>
      <vt:lpstr>Fundamentos da Criptografia</vt:lpstr>
      <vt:lpstr>CRIPTOGRAFIA - TERMINOLOGIA</vt:lpstr>
      <vt:lpstr>Ex</vt:lpstr>
      <vt:lpstr>CRIPTOGRAFIA – HISTÓRICO</vt:lpstr>
      <vt:lpstr>Criptografia manual</vt:lpstr>
      <vt:lpstr>600 a 500 a.C.</vt:lpstr>
      <vt:lpstr>487 a.C. - Bastão de Licurgo</vt:lpstr>
      <vt:lpstr>± 240 a.C - Crivo de Erastótenes</vt:lpstr>
      <vt:lpstr>Número em referência: 1</vt:lpstr>
      <vt:lpstr>Número em referência: 2</vt:lpstr>
      <vt:lpstr>Número em referência: 3</vt:lpstr>
      <vt:lpstr>Número em referência: 5</vt:lpstr>
      <vt:lpstr>Número em referência: 7</vt:lpstr>
      <vt:lpstr>Números primos de 1 a 100</vt:lpstr>
      <vt:lpstr>± 150 a.C - Código de Políbio</vt:lpstr>
      <vt:lpstr>50 a.C. - Código de César</vt:lpstr>
      <vt:lpstr>Criptografia por Máquinas</vt:lpstr>
      <vt:lpstr>Criptografia por Máquinas</vt:lpstr>
      <vt:lpstr>O cilindro de Jefferson (Thomas Jefferson, 1743- 1826)</vt:lpstr>
      <vt:lpstr>Samuel Morse (1791-1872)</vt:lpstr>
      <vt:lpstr>Louis Braille (1809-1852)</vt:lpstr>
      <vt:lpstr>Código ASCII</vt:lpstr>
      <vt:lpstr>Máquina Enigma (1919)</vt:lpstr>
      <vt:lpstr>Colossus</vt:lpstr>
      <vt:lpstr>Criptografia em rede (computadores)</vt:lpstr>
      <vt:lpstr>Criptografia em rede (computadores)</vt:lpstr>
      <vt:lpstr>Criptografia em rede (computadores)</vt:lpstr>
      <vt:lpstr>Criptografia fraca</vt:lpstr>
      <vt:lpstr>Criptografia Forte </vt:lpstr>
      <vt:lpstr>Chave pública X Chave privada</vt:lpstr>
      <vt:lpstr>CRIPTOGRAFIA - FUNDAMENTOS</vt:lpstr>
      <vt:lpstr>Formas de Criptografia</vt:lpstr>
      <vt:lpstr>Formas de Criptografia </vt:lpstr>
      <vt:lpstr>Tipos de cifras</vt:lpstr>
      <vt:lpstr>Tipos de cifras</vt:lpstr>
      <vt:lpstr>Cifra de substituição simples, monoalfabética</vt:lpstr>
      <vt:lpstr>Cifra de substituição simples, monoalfabética</vt:lpstr>
      <vt:lpstr>Cifra de deslocamento</vt:lpstr>
      <vt:lpstr>Cifra de substituição simples, monoalfabética</vt:lpstr>
      <vt:lpstr>Cifra de substituição simples, monoalfabética </vt:lpstr>
      <vt:lpstr>Cifra de substituição polialfabética</vt:lpstr>
      <vt:lpstr>Exemplo de cifra moderna;</vt:lpstr>
      <vt:lpstr>Exemplo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Segurança da Informação</dc:title>
  <dc:creator>Richard Vieira do Espirito Santo</dc:creator>
  <cp:lastModifiedBy>Richard Vieira do Espirito Santo</cp:lastModifiedBy>
  <cp:revision>14</cp:revision>
  <dcterms:created xsi:type="dcterms:W3CDTF">2024-02-02T18:11:13Z</dcterms:created>
  <dcterms:modified xsi:type="dcterms:W3CDTF">2024-04-30T19:28:15Z</dcterms:modified>
</cp:coreProperties>
</file>