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70" r:id="rId5"/>
    <p:sldId id="271" r:id="rId6"/>
    <p:sldId id="265" r:id="rId7"/>
    <p:sldId id="259" r:id="rId8"/>
    <p:sldId id="263" r:id="rId9"/>
    <p:sldId id="264" r:id="rId10"/>
    <p:sldId id="267" r:id="rId11"/>
    <p:sldId id="260" r:id="rId12"/>
    <p:sldId id="266" r:id="rId13"/>
    <p:sldId id="268" r:id="rId14"/>
    <p:sldId id="269" r:id="rId15"/>
    <p:sldId id="26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1/11/2017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65346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68921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72488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099371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130294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1/11/2017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276956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1/11/2017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394635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792430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83387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29644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72293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51258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51038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53077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60685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92689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96074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1/11/2017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01081892"/>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80357" y="2244582"/>
            <a:ext cx="8791575" cy="2387600"/>
          </a:xfrm>
        </p:spPr>
        <p:txBody>
          <a:bodyPr>
            <a:noAutofit/>
          </a:bodyPr>
          <a:lstStyle/>
          <a:p>
            <a:r>
              <a:rPr lang="en-US" sz="3200" b="1" i="1" dirty="0">
                <a:latin typeface="BankGothic Md BT" panose="020B0807020203060204" pitchFamily="34" charset="0"/>
              </a:rPr>
              <a:t>An extension to, and the implementation of an intelligent charging station (software/hardware) for electric vehicles (based on embedded Linux and Ethernet) following ISO 15118 AC/DC charging with CAN </a:t>
            </a:r>
            <a:r>
              <a:rPr lang="en-US" sz="3200" b="1" i="1" dirty="0" smtClean="0">
                <a:latin typeface="BankGothic Md BT" panose="020B0807020203060204" pitchFamily="34" charset="0"/>
              </a:rPr>
              <a:t>bus</a:t>
            </a:r>
            <a:r>
              <a:rPr lang="en-IN" sz="3200" i="1" dirty="0">
                <a:latin typeface="BankGothic Md BT" panose="020B0807020203060204" pitchFamily="34" charset="0"/>
              </a:rPr>
              <a:t/>
            </a:r>
            <a:br>
              <a:rPr lang="en-IN" sz="3200" i="1" dirty="0">
                <a:latin typeface="BankGothic Md BT" panose="020B0807020203060204" pitchFamily="34" charset="0"/>
              </a:rPr>
            </a:br>
            <a:endParaRPr lang="en-IN" sz="3200" dirty="0">
              <a:latin typeface="BankGothic Md BT" panose="020B0807020203060204" pitchFamily="34" charset="0"/>
            </a:endParaRPr>
          </a:p>
        </p:txBody>
      </p:sp>
      <p:sp>
        <p:nvSpPr>
          <p:cNvPr id="3" name="Subtitle 2"/>
          <p:cNvSpPr>
            <a:spLocks noGrp="1"/>
          </p:cNvSpPr>
          <p:nvPr>
            <p:ph type="subTitle" idx="1"/>
          </p:nvPr>
        </p:nvSpPr>
        <p:spPr>
          <a:xfrm>
            <a:off x="2180357" y="4430713"/>
            <a:ext cx="8791575" cy="1655762"/>
          </a:xfrm>
        </p:spPr>
        <p:txBody>
          <a:bodyPr>
            <a:normAutofit fontScale="92500"/>
          </a:bodyPr>
          <a:lstStyle/>
          <a:p>
            <a:r>
              <a:rPr lang="en-IN" b="1" dirty="0" smtClean="0">
                <a:solidFill>
                  <a:schemeClr val="accent2">
                    <a:lumMod val="40000"/>
                    <a:lumOff val="60000"/>
                  </a:schemeClr>
                </a:solidFill>
                <a:latin typeface="Stencil Std" panose="04020904080802020404" pitchFamily="82" charset="0"/>
              </a:rPr>
              <a:t>Batch </a:t>
            </a:r>
            <a:r>
              <a:rPr lang="en-IN" sz="2800" b="1" dirty="0" smtClean="0">
                <a:solidFill>
                  <a:schemeClr val="accent2">
                    <a:lumMod val="40000"/>
                    <a:lumOff val="60000"/>
                  </a:schemeClr>
                </a:solidFill>
                <a:latin typeface="Stencil Std" panose="04020904080802020404" pitchFamily="82" charset="0"/>
              </a:rPr>
              <a:t>12</a:t>
            </a:r>
            <a:r>
              <a:rPr lang="en-IN" b="1" dirty="0" smtClean="0">
                <a:solidFill>
                  <a:schemeClr val="accent2">
                    <a:lumMod val="40000"/>
                    <a:lumOff val="60000"/>
                  </a:schemeClr>
                </a:solidFill>
                <a:latin typeface="Stencil Std" panose="04020904080802020404" pitchFamily="82" charset="0"/>
              </a:rPr>
              <a:t>:  </a:t>
            </a:r>
            <a:r>
              <a:rPr lang="en-IN" b="1" dirty="0" err="1" smtClean="0">
                <a:solidFill>
                  <a:schemeClr val="accent2">
                    <a:lumMod val="40000"/>
                    <a:lumOff val="60000"/>
                  </a:schemeClr>
                </a:solidFill>
                <a:latin typeface="Stencil Std" panose="04020904080802020404" pitchFamily="82" charset="0"/>
              </a:rPr>
              <a:t>german</a:t>
            </a:r>
            <a:r>
              <a:rPr lang="en-IN" b="1" dirty="0" smtClean="0">
                <a:solidFill>
                  <a:schemeClr val="accent2">
                    <a:lumMod val="40000"/>
                    <a:lumOff val="60000"/>
                  </a:schemeClr>
                </a:solidFill>
                <a:latin typeface="Stencil Std" panose="04020904080802020404" pitchFamily="82" charset="0"/>
              </a:rPr>
              <a:t>  project team</a:t>
            </a:r>
          </a:p>
          <a:p>
            <a:pPr algn="r"/>
            <a:r>
              <a:rPr lang="en-IN" dirty="0" err="1" smtClean="0">
                <a:solidFill>
                  <a:schemeClr val="accent2">
                    <a:lumMod val="40000"/>
                    <a:lumOff val="60000"/>
                  </a:schemeClr>
                </a:solidFill>
                <a:latin typeface="BankGothic Lt BT" panose="020B0607020203060204" pitchFamily="34" charset="0"/>
              </a:rPr>
              <a:t>JIZtom</a:t>
            </a:r>
            <a:r>
              <a:rPr lang="en-IN" dirty="0" smtClean="0">
                <a:solidFill>
                  <a:schemeClr val="accent2">
                    <a:lumMod val="40000"/>
                    <a:lumOff val="60000"/>
                  </a:schemeClr>
                </a:solidFill>
                <a:latin typeface="BankGothic Lt BT" panose="020B0607020203060204" pitchFamily="34" charset="0"/>
              </a:rPr>
              <a:t>  </a:t>
            </a:r>
            <a:r>
              <a:rPr lang="en-IN" dirty="0" err="1" smtClean="0">
                <a:solidFill>
                  <a:schemeClr val="accent2">
                    <a:lumMod val="40000"/>
                    <a:lumOff val="60000"/>
                  </a:schemeClr>
                </a:solidFill>
                <a:latin typeface="BankGothic Lt BT" panose="020B0607020203060204" pitchFamily="34" charset="0"/>
              </a:rPr>
              <a:t>francis</a:t>
            </a:r>
            <a:r>
              <a:rPr lang="en-IN" dirty="0" smtClean="0">
                <a:solidFill>
                  <a:schemeClr val="accent2">
                    <a:lumMod val="40000"/>
                    <a:lumOff val="60000"/>
                  </a:schemeClr>
                </a:solidFill>
                <a:latin typeface="BankGothic Lt BT" panose="020B0607020203060204" pitchFamily="34" charset="0"/>
              </a:rPr>
              <a:t>  kavalakkatt		311113106022</a:t>
            </a:r>
          </a:p>
          <a:p>
            <a:pPr algn="r"/>
            <a:r>
              <a:rPr lang="en-IN" dirty="0" err="1" smtClean="0">
                <a:solidFill>
                  <a:schemeClr val="accent2">
                    <a:lumMod val="40000"/>
                    <a:lumOff val="60000"/>
                  </a:schemeClr>
                </a:solidFill>
                <a:latin typeface="BankGothic Lt BT" panose="020B0607020203060204" pitchFamily="34" charset="0"/>
              </a:rPr>
              <a:t>Nivas</a:t>
            </a:r>
            <a:r>
              <a:rPr lang="en-IN" dirty="0" smtClean="0">
                <a:solidFill>
                  <a:schemeClr val="accent2">
                    <a:lumMod val="40000"/>
                    <a:lumOff val="60000"/>
                  </a:schemeClr>
                </a:solidFill>
                <a:latin typeface="BankGothic Lt BT" panose="020B0607020203060204" pitchFamily="34" charset="0"/>
              </a:rPr>
              <a:t> </a:t>
            </a:r>
            <a:r>
              <a:rPr lang="en-IN" dirty="0" err="1" smtClean="0">
                <a:solidFill>
                  <a:schemeClr val="accent2">
                    <a:lumMod val="40000"/>
                    <a:lumOff val="60000"/>
                  </a:schemeClr>
                </a:solidFill>
                <a:latin typeface="BankGothic Lt BT" panose="020B0607020203060204" pitchFamily="34" charset="0"/>
              </a:rPr>
              <a:t>gokul</a:t>
            </a:r>
            <a:r>
              <a:rPr lang="en-IN" dirty="0" smtClean="0">
                <a:solidFill>
                  <a:schemeClr val="accent2">
                    <a:lumMod val="40000"/>
                    <a:lumOff val="60000"/>
                  </a:schemeClr>
                </a:solidFill>
                <a:latin typeface="BankGothic Lt BT" panose="020B0607020203060204" pitchFamily="34" charset="0"/>
              </a:rPr>
              <a:t>  </a:t>
            </a:r>
            <a:r>
              <a:rPr lang="en-IN" dirty="0" err="1" smtClean="0">
                <a:solidFill>
                  <a:schemeClr val="accent2">
                    <a:lumMod val="40000"/>
                    <a:lumOff val="60000"/>
                  </a:schemeClr>
                </a:solidFill>
                <a:latin typeface="BankGothic Lt BT" panose="020B0607020203060204" pitchFamily="34" charset="0"/>
              </a:rPr>
              <a:t>manimurugesan</a:t>
            </a:r>
            <a:r>
              <a:rPr lang="en-IN" dirty="0" smtClean="0">
                <a:solidFill>
                  <a:schemeClr val="accent2">
                    <a:lumMod val="40000"/>
                    <a:lumOff val="60000"/>
                  </a:schemeClr>
                </a:solidFill>
                <a:latin typeface="BankGothic Lt BT" panose="020B0607020203060204" pitchFamily="34" charset="0"/>
              </a:rPr>
              <a:t>		311113106040</a:t>
            </a:r>
            <a:endParaRPr lang="en-IN" dirty="0">
              <a:solidFill>
                <a:schemeClr val="accent2">
                  <a:lumMod val="40000"/>
                  <a:lumOff val="60000"/>
                </a:schemeClr>
              </a:solidFill>
              <a:latin typeface="BankGothic Lt BT" panose="020B0607020203060204" pitchFamily="34" charset="0"/>
            </a:endParaRPr>
          </a:p>
        </p:txBody>
      </p:sp>
    </p:spTree>
    <p:extLst>
      <p:ext uri="{BB962C8B-B14F-4D97-AF65-F5344CB8AC3E}">
        <p14:creationId xmlns:p14="http://schemas.microsoft.com/office/powerpoint/2010/main" val="731460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Protocols being used</a:t>
            </a:r>
            <a:endParaRPr lang="en-IN" dirty="0"/>
          </a:p>
        </p:txBody>
      </p:sp>
      <p:sp>
        <p:nvSpPr>
          <p:cNvPr id="4" name="Text Placeholder 3"/>
          <p:cNvSpPr>
            <a:spLocks noGrp="1"/>
          </p:cNvSpPr>
          <p:nvPr>
            <p:ph type="body" idx="1"/>
          </p:nvPr>
        </p:nvSpPr>
        <p:spPr/>
        <p:txBody>
          <a:bodyPr/>
          <a:lstStyle/>
          <a:p>
            <a:r>
              <a:rPr lang="en-IN" dirty="0" smtClean="0"/>
              <a:t>A brief abstract on the protocols being used in the project.</a:t>
            </a:r>
            <a:endParaRPr lang="en-IN" dirty="0"/>
          </a:p>
        </p:txBody>
      </p:sp>
      <p:pic>
        <p:nvPicPr>
          <p:cNvPr id="5" name="Picture 4"/>
          <p:cNvPicPr>
            <a:picLocks noChangeAspect="1"/>
          </p:cNvPicPr>
          <p:nvPr/>
        </p:nvPicPr>
        <p:blipFill rotWithShape="1">
          <a:blip r:embed="rId2"/>
          <a:srcRect b="6380"/>
          <a:stretch/>
        </p:blipFill>
        <p:spPr>
          <a:xfrm>
            <a:off x="6761161" y="995363"/>
            <a:ext cx="4286250" cy="3005138"/>
          </a:xfrm>
          <a:prstGeom prst="rect">
            <a:avLst/>
          </a:prstGeom>
        </p:spPr>
      </p:pic>
    </p:spTree>
    <p:extLst>
      <p:ext uri="{BB962C8B-B14F-4D97-AF65-F5344CB8AC3E}">
        <p14:creationId xmlns:p14="http://schemas.microsoft.com/office/powerpoint/2010/main" val="20796378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Abstract - </a:t>
            </a:r>
            <a:r>
              <a:rPr lang="en-IN" dirty="0"/>
              <a:t>ISO/IEC 15118-1:2013</a:t>
            </a:r>
            <a:endParaRPr lang="en-IN" dirty="0"/>
          </a:p>
        </p:txBody>
      </p:sp>
      <p:sp>
        <p:nvSpPr>
          <p:cNvPr id="3" name="Content Placeholder 2"/>
          <p:cNvSpPr>
            <a:spLocks noGrp="1"/>
          </p:cNvSpPr>
          <p:nvPr>
            <p:ph idx="1"/>
          </p:nvPr>
        </p:nvSpPr>
        <p:spPr/>
        <p:txBody>
          <a:bodyPr>
            <a:normAutofit fontScale="25000" lnSpcReduction="20000"/>
          </a:bodyPr>
          <a:lstStyle/>
          <a:p>
            <a:pPr marL="0" indent="0">
              <a:buNone/>
            </a:pPr>
            <a:r>
              <a:rPr lang="en-IN" sz="6400" dirty="0" smtClean="0"/>
              <a:t>ISO </a:t>
            </a:r>
            <a:r>
              <a:rPr lang="en-IN" sz="6400" dirty="0"/>
              <a:t>15118 specifies the communication between Electric Vehicles (EV), including Battery Electric Vehicles and Plug-In Hybrid Electric Vehicles, and the Electric Vehicle Supply Equipment (EVSE). As the communication parts of this generic equipment are the Electric Vehicle Communication Controller (EVCC) and the Supply Equipment Communication Controller (SECC), ISO 15118 describes the communication between these components. Although ISO 15118 is oriented to the charging of electric road vehicles, it is open for other vehicles as well.</a:t>
            </a:r>
          </a:p>
          <a:p>
            <a:pPr marL="0" indent="0">
              <a:buNone/>
            </a:pPr>
            <a:r>
              <a:rPr lang="en-IN" sz="6400" dirty="0"/>
              <a:t>ISO 15118-1:2013 specifies terms and definitions, general requirements and use cases as the basis for the other parts of ISO 15118. It provides a general overview and a common understanding of aspects influencing the charge process, payment and load levelling.</a:t>
            </a:r>
          </a:p>
          <a:p>
            <a:pPr marL="0" indent="0">
              <a:buNone/>
            </a:pPr>
            <a:r>
              <a:rPr lang="en-IN" sz="6400" dirty="0"/>
              <a:t>ISO 15118 does not specify the vehicle internal communication between battery and charging equipment and the communication of the SECC to other actors and equipment (beside some dedicated message elements related to the charging). All connections beyond the SECC, and the method of message exchanging are considered to be out of the scope as specific use cases.</a:t>
            </a:r>
          </a:p>
          <a:p>
            <a:pPr marL="0" indent="0">
              <a:buNone/>
            </a:pPr>
            <a:r>
              <a:rPr lang="en-IN" dirty="0"/>
              <a:t> </a:t>
            </a:r>
          </a:p>
          <a:p>
            <a:pPr marL="0" indent="0">
              <a:buNone/>
            </a:pPr>
            <a:endParaRPr lang="en-IN" dirty="0"/>
          </a:p>
        </p:txBody>
      </p:sp>
    </p:spTree>
    <p:extLst>
      <p:ext uri="{BB962C8B-B14F-4D97-AF65-F5344CB8AC3E}">
        <p14:creationId xmlns:p14="http://schemas.microsoft.com/office/powerpoint/2010/main" val="21013237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IN" dirty="0"/>
              <a:t>Abstract – IEC 61851-1: 2010 :</a:t>
            </a:r>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r>
              <a:rPr lang="en-IN" dirty="0" smtClean="0"/>
              <a:t>IEC </a:t>
            </a:r>
            <a:r>
              <a:rPr lang="en-IN" dirty="0"/>
              <a:t>61851-1:2010 applies to on-board and off-board equipment for charging electric road vehicles at standard </a:t>
            </a:r>
            <a:r>
              <a:rPr lang="en-IN" dirty="0" err="1"/>
              <a:t>a.c</a:t>
            </a:r>
            <a:r>
              <a:rPr lang="en-IN" dirty="0"/>
              <a:t>. supply voltages (as per IEC 60038) up to 1 000 V and at </a:t>
            </a:r>
            <a:r>
              <a:rPr lang="en-IN" dirty="0" err="1"/>
              <a:t>d.c.</a:t>
            </a:r>
            <a:r>
              <a:rPr lang="en-IN" dirty="0"/>
              <a:t> voltages up to 1 500 V, and for providing electrical power for any additional services on the vehicle if required when connected to the supply network. It includes characteristics and operating conditions of the supply device and the connection to the vehicle; operators and third party electrical safety, and the characteristics to be complied with by the vehicle with respect to the </a:t>
            </a:r>
            <a:r>
              <a:rPr lang="en-IN" dirty="0" err="1"/>
              <a:t>a.c</a:t>
            </a:r>
            <a:r>
              <a:rPr lang="en-IN" dirty="0"/>
              <a:t>./</a:t>
            </a:r>
            <a:r>
              <a:rPr lang="en-IN" dirty="0" err="1"/>
              <a:t>d.c.</a:t>
            </a:r>
            <a:r>
              <a:rPr lang="en-IN" dirty="0"/>
              <a:t> EVSE, only when the EV is earthed. </a:t>
            </a:r>
          </a:p>
          <a:p>
            <a:endParaRPr lang="en-IN" dirty="0"/>
          </a:p>
        </p:txBody>
      </p:sp>
    </p:spTree>
    <p:extLst>
      <p:ext uri="{BB962C8B-B14F-4D97-AF65-F5344CB8AC3E}">
        <p14:creationId xmlns:p14="http://schemas.microsoft.com/office/powerpoint/2010/main" val="25949575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CAN Bus Protocol: ISO </a:t>
            </a:r>
            <a:r>
              <a:rPr lang="en-IN" b="1" dirty="0" smtClean="0"/>
              <a:t>11898</a:t>
            </a:r>
            <a:endParaRPr lang="en-IN" dirty="0"/>
          </a:p>
        </p:txBody>
      </p:sp>
      <p:sp>
        <p:nvSpPr>
          <p:cNvPr id="3" name="Content Placeholder 2"/>
          <p:cNvSpPr>
            <a:spLocks noGrp="1"/>
          </p:cNvSpPr>
          <p:nvPr>
            <p:ph idx="1"/>
          </p:nvPr>
        </p:nvSpPr>
        <p:spPr/>
        <p:txBody>
          <a:bodyPr>
            <a:normAutofit fontScale="85000" lnSpcReduction="20000"/>
          </a:bodyPr>
          <a:lstStyle/>
          <a:p>
            <a:pPr marL="0" indent="0">
              <a:buNone/>
            </a:pPr>
            <a:r>
              <a:rPr lang="en-IN" dirty="0"/>
              <a:t>A Controller Area Network (</a:t>
            </a:r>
            <a:r>
              <a:rPr lang="en-IN" b="1" dirty="0"/>
              <a:t>CAN bus</a:t>
            </a:r>
            <a:r>
              <a:rPr lang="en-IN" dirty="0"/>
              <a:t>) is a vehicle </a:t>
            </a:r>
            <a:r>
              <a:rPr lang="en-IN" b="1" dirty="0" err="1"/>
              <a:t>bus</a:t>
            </a:r>
            <a:r>
              <a:rPr lang="en-IN" dirty="0" err="1"/>
              <a:t>standard</a:t>
            </a:r>
            <a:r>
              <a:rPr lang="en-IN" dirty="0"/>
              <a:t> designed to allow microcontrollers and devices to communicate with each other in applications without a host computer.</a:t>
            </a:r>
          </a:p>
          <a:p>
            <a:pPr marL="0" indent="0">
              <a:buNone/>
            </a:pPr>
            <a:r>
              <a:rPr lang="en-IN" dirty="0"/>
              <a:t>CAN is a multi-master serial bus standard for connecting Electronic Control Units [ECUs] also known as nodes. Two or more nodes are required on the CAN network to communicate. The complexity of the node can range from a simple I/O device up to an embedded computer with a CAN interface and sophisticated software. The node may also be a gateway allowing a standard computer to communicate over a USB or Ethernet port to the devices on a CAN network.</a:t>
            </a:r>
          </a:p>
          <a:p>
            <a:pPr marL="0" indent="0">
              <a:buNone/>
            </a:pPr>
            <a:endParaRPr lang="en-IN" dirty="0"/>
          </a:p>
        </p:txBody>
      </p:sp>
    </p:spTree>
    <p:extLst>
      <p:ext uri="{BB962C8B-B14F-4D97-AF65-F5344CB8AC3E}">
        <p14:creationId xmlns:p14="http://schemas.microsoft.com/office/powerpoint/2010/main" val="293492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21631" y="506054"/>
            <a:ext cx="7807319" cy="2441863"/>
          </a:xfrm>
          <a:prstGeom prst="rect">
            <a:avLst/>
          </a:prstGeom>
        </p:spPr>
      </p:pic>
      <p:pic>
        <p:nvPicPr>
          <p:cNvPr id="5" name="Picture 4"/>
          <p:cNvPicPr>
            <a:picLocks noChangeAspect="1"/>
          </p:cNvPicPr>
          <p:nvPr/>
        </p:nvPicPr>
        <p:blipFill>
          <a:blip r:embed="rId3"/>
          <a:stretch>
            <a:fillRect/>
          </a:stretch>
        </p:blipFill>
        <p:spPr>
          <a:xfrm>
            <a:off x="6374019" y="3241692"/>
            <a:ext cx="4453308" cy="3252344"/>
          </a:xfrm>
          <a:prstGeom prst="rect">
            <a:avLst/>
          </a:prstGeom>
        </p:spPr>
      </p:pic>
      <p:sp>
        <p:nvSpPr>
          <p:cNvPr id="6" name="TextBox 5"/>
          <p:cNvSpPr txBox="1"/>
          <p:nvPr/>
        </p:nvSpPr>
        <p:spPr>
          <a:xfrm>
            <a:off x="9133609" y="1080655"/>
            <a:ext cx="2192482" cy="646331"/>
          </a:xfrm>
          <a:prstGeom prst="rect">
            <a:avLst/>
          </a:prstGeom>
          <a:noFill/>
        </p:spPr>
        <p:txBody>
          <a:bodyPr wrap="square" rtlCol="0">
            <a:spAutoFit/>
          </a:bodyPr>
          <a:lstStyle/>
          <a:p>
            <a:pPr algn="ctr"/>
            <a:r>
              <a:rPr lang="en-IN" dirty="0" smtClean="0"/>
              <a:t>ISO 11898-2 NETWORK</a:t>
            </a:r>
            <a:endParaRPr lang="en-IN" dirty="0"/>
          </a:p>
        </p:txBody>
      </p:sp>
      <p:sp>
        <p:nvSpPr>
          <p:cNvPr id="7" name="TextBox 6"/>
          <p:cNvSpPr txBox="1"/>
          <p:nvPr/>
        </p:nvSpPr>
        <p:spPr>
          <a:xfrm>
            <a:off x="1776845" y="4052455"/>
            <a:ext cx="3148446" cy="646331"/>
          </a:xfrm>
          <a:prstGeom prst="rect">
            <a:avLst/>
          </a:prstGeom>
          <a:noFill/>
        </p:spPr>
        <p:txBody>
          <a:bodyPr wrap="square" rtlCol="0">
            <a:spAutoFit/>
          </a:bodyPr>
          <a:lstStyle/>
          <a:p>
            <a:r>
              <a:rPr lang="en-IN" dirty="0" smtClean="0"/>
              <a:t>ISO 11898-3 NETWORK</a:t>
            </a:r>
          </a:p>
          <a:p>
            <a:endParaRPr lang="en-IN" dirty="0"/>
          </a:p>
        </p:txBody>
      </p:sp>
    </p:spTree>
    <p:extLst>
      <p:ext uri="{BB962C8B-B14F-4D97-AF65-F5344CB8AC3E}">
        <p14:creationId xmlns:p14="http://schemas.microsoft.com/office/powerpoint/2010/main" val="36261974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Advantages/Applications of the proposed system</a:t>
            </a:r>
            <a:endParaRPr lang="en-IN" dirty="0"/>
          </a:p>
        </p:txBody>
      </p:sp>
      <p:sp>
        <p:nvSpPr>
          <p:cNvPr id="3" name="Content Placeholder 2"/>
          <p:cNvSpPr>
            <a:spLocks noGrp="1"/>
          </p:cNvSpPr>
          <p:nvPr>
            <p:ph idx="1"/>
          </p:nvPr>
        </p:nvSpPr>
        <p:spPr/>
        <p:txBody>
          <a:bodyPr/>
          <a:lstStyle/>
          <a:p>
            <a:r>
              <a:rPr lang="en-IN" dirty="0" smtClean="0"/>
              <a:t>Allows for larger pool of electric cars and reduce the no. of fossil fuel based cars.</a:t>
            </a:r>
          </a:p>
          <a:p>
            <a:r>
              <a:rPr lang="en-IN" dirty="0" smtClean="0"/>
              <a:t>Allows for better control of the spikes at peak hours which may cause blackouts or overloads.</a:t>
            </a:r>
          </a:p>
          <a:p>
            <a:r>
              <a:rPr lang="en-IN" dirty="0" smtClean="0"/>
              <a:t>Safer and faster charging with comfortable interface. </a:t>
            </a:r>
            <a:endParaRPr lang="en-IN" dirty="0"/>
          </a:p>
        </p:txBody>
      </p:sp>
    </p:spTree>
    <p:extLst>
      <p:ext uri="{BB962C8B-B14F-4D97-AF65-F5344CB8AC3E}">
        <p14:creationId xmlns:p14="http://schemas.microsoft.com/office/powerpoint/2010/main" val="24677745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objective</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IN" dirty="0" smtClean="0"/>
              <a:t>To design and develop a Human Machine interface(HMI) for an electric car charging station running on ISO 15118 protocol or older CP/PP (SAEJ1772) protocol. </a:t>
            </a:r>
          </a:p>
          <a:p>
            <a:pPr marL="0" indent="0">
              <a:buNone/>
            </a:pPr>
            <a:r>
              <a:rPr lang="en-IN" dirty="0" smtClean="0"/>
              <a:t>It should also :</a:t>
            </a:r>
          </a:p>
          <a:p>
            <a:r>
              <a:rPr lang="en-IN" dirty="0" smtClean="0"/>
              <a:t>Detect and lock in power cable</a:t>
            </a:r>
          </a:p>
          <a:p>
            <a:r>
              <a:rPr lang="en-IN" dirty="0" smtClean="0"/>
              <a:t>Receive inputs</a:t>
            </a:r>
          </a:p>
          <a:p>
            <a:r>
              <a:rPr lang="en-IN" dirty="0" smtClean="0"/>
              <a:t>Display real time charging process</a:t>
            </a:r>
            <a:endParaRPr lang="en-IN" dirty="0"/>
          </a:p>
        </p:txBody>
      </p:sp>
    </p:spTree>
    <p:extLst>
      <p:ext uri="{BB962C8B-B14F-4D97-AF65-F5344CB8AC3E}">
        <p14:creationId xmlns:p14="http://schemas.microsoft.com/office/powerpoint/2010/main" val="22172210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t>Literature survey</a:t>
            </a:r>
            <a:endParaRPr lang="en-IN" sz="3200" dirty="0"/>
          </a:p>
        </p:txBody>
      </p:sp>
      <p:sp>
        <p:nvSpPr>
          <p:cNvPr id="5" name="Text Placeholder 4"/>
          <p:cNvSpPr>
            <a:spLocks noGrp="1"/>
          </p:cNvSpPr>
          <p:nvPr>
            <p:ph type="body" idx="1"/>
          </p:nvPr>
        </p:nvSpPr>
        <p:spPr/>
        <p:txBody>
          <a:bodyPr/>
          <a:lstStyle/>
          <a:p>
            <a:endParaRPr lang="en-IN"/>
          </a:p>
        </p:txBody>
      </p:sp>
      <p:pic>
        <p:nvPicPr>
          <p:cNvPr id="4" name="Picture 3"/>
          <p:cNvPicPr>
            <a:picLocks noChangeAspect="1"/>
          </p:cNvPicPr>
          <p:nvPr/>
        </p:nvPicPr>
        <p:blipFill>
          <a:blip r:embed="rId2"/>
          <a:stretch>
            <a:fillRect/>
          </a:stretch>
        </p:blipFill>
        <p:spPr>
          <a:xfrm>
            <a:off x="6094411" y="1587485"/>
            <a:ext cx="3693787" cy="2362851"/>
          </a:xfrm>
          <a:prstGeom prst="rect">
            <a:avLst/>
          </a:prstGeom>
        </p:spPr>
      </p:pic>
    </p:spTree>
    <p:extLst>
      <p:ext uri="{BB962C8B-B14F-4D97-AF65-F5344CB8AC3E}">
        <p14:creationId xmlns:p14="http://schemas.microsoft.com/office/powerpoint/2010/main" val="40403762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350360282"/>
              </p:ext>
            </p:extLst>
          </p:nvPr>
        </p:nvGraphicFramePr>
        <p:xfrm>
          <a:off x="1007917" y="1298863"/>
          <a:ext cx="10131138" cy="4937760"/>
        </p:xfrm>
        <a:graphic>
          <a:graphicData uri="http://schemas.openxmlformats.org/drawingml/2006/table">
            <a:tbl>
              <a:tblPr firstRow="1" bandRow="1">
                <a:tableStyleId>{073A0DAA-6AF3-43AB-8588-CEC1D06C72B9}</a:tableStyleId>
              </a:tblPr>
              <a:tblGrid>
                <a:gridCol w="778568"/>
                <a:gridCol w="3423552"/>
                <a:gridCol w="2952997"/>
                <a:gridCol w="2976021"/>
              </a:tblGrid>
              <a:tr h="509155">
                <a:tc>
                  <a:txBody>
                    <a:bodyPr/>
                    <a:lstStyle/>
                    <a:p>
                      <a:r>
                        <a:rPr lang="en-IN" sz="1400" dirty="0" smtClean="0">
                          <a:solidFill>
                            <a:schemeClr val="accent2">
                              <a:lumMod val="40000"/>
                              <a:lumOff val="60000"/>
                            </a:schemeClr>
                          </a:solidFill>
                        </a:rPr>
                        <a:t>Sl. NO</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2">
                              <a:lumMod val="40000"/>
                              <a:lumOff val="60000"/>
                            </a:schemeClr>
                          </a:solidFill>
                        </a:rPr>
                        <a:t>Paper/Reference</a:t>
                      </a:r>
                      <a:r>
                        <a:rPr lang="en-US" baseline="0" dirty="0" smtClean="0">
                          <a:solidFill>
                            <a:schemeClr val="accent2">
                              <a:lumMod val="40000"/>
                              <a:lumOff val="60000"/>
                            </a:schemeClr>
                          </a:solidFill>
                        </a:rPr>
                        <a:t> Details </a:t>
                      </a:r>
                      <a:endParaRPr lang="en-IN" dirty="0" smtClean="0">
                        <a:solidFill>
                          <a:schemeClr val="accent2">
                            <a:lumMod val="40000"/>
                            <a:lumOff val="60000"/>
                          </a:schemeClr>
                        </a:solidFill>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2">
                              <a:lumMod val="40000"/>
                              <a:lumOff val="60000"/>
                            </a:schemeClr>
                          </a:solidFill>
                        </a:rPr>
                        <a:t>Outcome</a:t>
                      </a:r>
                      <a:endParaRPr lang="en-IN" dirty="0" smtClean="0">
                        <a:solidFill>
                          <a:schemeClr val="accent2">
                            <a:lumMod val="40000"/>
                            <a:lumOff val="60000"/>
                          </a:schemeClr>
                        </a:solidFill>
                      </a:endParaRPr>
                    </a:p>
                    <a:p>
                      <a:endParaRPr lang="en-IN" dirty="0"/>
                    </a:p>
                  </a:txBody>
                  <a:tcPr/>
                </a:tc>
                <a:tc>
                  <a:txBody>
                    <a:bodyPr/>
                    <a:lstStyle/>
                    <a:p>
                      <a:r>
                        <a:rPr lang="en-IN" dirty="0" smtClean="0">
                          <a:solidFill>
                            <a:schemeClr val="accent2">
                              <a:lumMod val="40000"/>
                              <a:lumOff val="60000"/>
                            </a:schemeClr>
                          </a:solidFill>
                        </a:rPr>
                        <a:t>Inference</a:t>
                      </a:r>
                    </a:p>
                    <a:p>
                      <a:endParaRPr lang="en-IN" dirty="0"/>
                    </a:p>
                  </a:txBody>
                  <a:tcPr/>
                </a:tc>
              </a:tr>
              <a:tr h="773054">
                <a:tc>
                  <a:txBody>
                    <a:bodyPr/>
                    <a:lstStyle/>
                    <a:p>
                      <a:r>
                        <a:rPr lang="en-IN" dirty="0" smtClean="0"/>
                        <a:t>1.</a:t>
                      </a:r>
                      <a:endParaRPr lang="en-IN" dirty="0"/>
                    </a:p>
                  </a:txBody>
                  <a:tcPr/>
                </a:tc>
                <a:tc>
                  <a:txBody>
                    <a:bodyPr/>
                    <a:lstStyle/>
                    <a:p>
                      <a:r>
                        <a:rPr lang="en-IN" dirty="0" smtClean="0"/>
                        <a:t>Vehicle-to-Grid</a:t>
                      </a:r>
                      <a:r>
                        <a:rPr lang="en-IN" baseline="0" dirty="0" smtClean="0"/>
                        <a:t> AC charging station : An approach for smart charging development</a:t>
                      </a:r>
                    </a:p>
                    <a:p>
                      <a:r>
                        <a:rPr lang="en-IN" baseline="0" dirty="0" smtClean="0"/>
                        <a:t>D. </a:t>
                      </a:r>
                      <a:r>
                        <a:rPr lang="en-IN" baseline="0" dirty="0" err="1" smtClean="0"/>
                        <a:t>Wellisch</a:t>
                      </a:r>
                      <a:r>
                        <a:rPr lang="en-IN" baseline="0" dirty="0" smtClean="0"/>
                        <a:t> et. Al</a:t>
                      </a:r>
                    </a:p>
                    <a:p>
                      <a:r>
                        <a:rPr lang="en-IN" baseline="0" dirty="0" err="1" smtClean="0"/>
                        <a:t>Deggendorf</a:t>
                      </a:r>
                      <a:r>
                        <a:rPr lang="en-IN" baseline="0" dirty="0" smtClean="0"/>
                        <a:t> Institute of Technology – technology campus </a:t>
                      </a:r>
                      <a:r>
                        <a:rPr lang="en-IN" baseline="0" dirty="0" err="1" smtClean="0"/>
                        <a:t>Freyung</a:t>
                      </a:r>
                      <a:r>
                        <a:rPr lang="en-IN" baseline="0" dirty="0" smtClean="0"/>
                        <a:t>.</a:t>
                      </a:r>
                    </a:p>
                    <a:p>
                      <a:endParaRPr lang="en-IN" dirty="0"/>
                    </a:p>
                  </a:txBody>
                  <a:tcPr/>
                </a:tc>
                <a:tc>
                  <a:txBody>
                    <a:bodyPr/>
                    <a:lstStyle/>
                    <a:p>
                      <a:r>
                        <a:rPr lang="en-IN" dirty="0" smtClean="0"/>
                        <a:t>The</a:t>
                      </a:r>
                      <a:r>
                        <a:rPr lang="en-IN" baseline="0" dirty="0" smtClean="0"/>
                        <a:t> basic guide line on how to approach the charging with vehicle to grid communication</a:t>
                      </a:r>
                      <a:endParaRPr lang="en-IN" dirty="0"/>
                    </a:p>
                  </a:txBody>
                  <a:tcPr/>
                </a:tc>
                <a:tc>
                  <a:txBody>
                    <a:bodyPr/>
                    <a:lstStyle/>
                    <a:p>
                      <a:r>
                        <a:rPr lang="en-IN" dirty="0" smtClean="0"/>
                        <a:t>Required</a:t>
                      </a:r>
                      <a:r>
                        <a:rPr lang="en-IN" baseline="0" dirty="0" smtClean="0"/>
                        <a:t> details and model construction of the ISO 15118 smart charging model</a:t>
                      </a:r>
                      <a:endParaRPr lang="en-IN" dirty="0"/>
                    </a:p>
                  </a:txBody>
                  <a:tcPr/>
                </a:tc>
              </a:tr>
              <a:tr h="773054">
                <a:tc>
                  <a:txBody>
                    <a:bodyPr/>
                    <a:lstStyle/>
                    <a:p>
                      <a:r>
                        <a:rPr lang="en-IN" dirty="0" smtClean="0"/>
                        <a:t>2</a:t>
                      </a:r>
                      <a:endParaRPr lang="en-IN" dirty="0"/>
                    </a:p>
                  </a:txBody>
                  <a:tcPr/>
                </a:tc>
                <a:tc>
                  <a:txBody>
                    <a:bodyPr/>
                    <a:lstStyle/>
                    <a:p>
                      <a:r>
                        <a:rPr lang="en-IN" dirty="0" smtClean="0"/>
                        <a:t>Electric Vehicle Charging Infrastructure – Security Considerations and Approaches</a:t>
                      </a:r>
                    </a:p>
                    <a:p>
                      <a:r>
                        <a:rPr lang="en-IN" dirty="0" smtClean="0"/>
                        <a:t>Rainer Falk et al</a:t>
                      </a:r>
                    </a:p>
                    <a:p>
                      <a:r>
                        <a:rPr lang="en-IN" dirty="0" smtClean="0"/>
                        <a:t>Siemens AG</a:t>
                      </a:r>
                    </a:p>
                    <a:p>
                      <a:r>
                        <a:rPr lang="en-IN" dirty="0" smtClean="0"/>
                        <a:t>Munich, Germany.</a:t>
                      </a:r>
                      <a:endParaRPr lang="en-IN" dirty="0"/>
                    </a:p>
                  </a:txBody>
                  <a:tcPr/>
                </a:tc>
                <a:tc>
                  <a:txBody>
                    <a:bodyPr/>
                    <a:lstStyle/>
                    <a:p>
                      <a:r>
                        <a:rPr lang="en-IN" dirty="0" smtClean="0"/>
                        <a:t>The security issues</a:t>
                      </a:r>
                      <a:r>
                        <a:rPr lang="en-IN" baseline="0" dirty="0" smtClean="0"/>
                        <a:t> faced with the ISO 15118 actors</a:t>
                      </a:r>
                      <a:endParaRPr lang="en-IN" dirty="0"/>
                    </a:p>
                  </a:txBody>
                  <a:tcPr/>
                </a:tc>
                <a:tc>
                  <a:txBody>
                    <a:bodyPr/>
                    <a:lstStyle/>
                    <a:p>
                      <a:r>
                        <a:rPr lang="en-IN" dirty="0" smtClean="0"/>
                        <a:t>The security</a:t>
                      </a:r>
                      <a:r>
                        <a:rPr lang="en-IN" baseline="0" dirty="0" smtClean="0"/>
                        <a:t> requirement to be followed to improve deadlines and failure in the system</a:t>
                      </a:r>
                      <a:endParaRPr lang="en-IN" dirty="0"/>
                    </a:p>
                  </a:txBody>
                  <a:tcPr/>
                </a:tc>
              </a:tr>
            </a:tbl>
          </a:graphicData>
        </a:graphic>
      </p:graphicFrame>
    </p:spTree>
    <p:extLst>
      <p:ext uri="{BB962C8B-B14F-4D97-AF65-F5344CB8AC3E}">
        <p14:creationId xmlns:p14="http://schemas.microsoft.com/office/powerpoint/2010/main" val="12792382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299633222"/>
              </p:ext>
            </p:extLst>
          </p:nvPr>
        </p:nvGraphicFramePr>
        <p:xfrm>
          <a:off x="1371600" y="719666"/>
          <a:ext cx="9673936" cy="5294592"/>
        </p:xfrm>
        <a:graphic>
          <a:graphicData uri="http://schemas.openxmlformats.org/drawingml/2006/table">
            <a:tbl>
              <a:tblPr firstRow="1" bandRow="1">
                <a:tableStyleId>{073A0DAA-6AF3-43AB-8588-CEC1D06C72B9}</a:tableStyleId>
              </a:tblPr>
              <a:tblGrid>
                <a:gridCol w="1118549"/>
                <a:gridCol w="3718419"/>
                <a:gridCol w="2418484"/>
                <a:gridCol w="2418484"/>
              </a:tblGrid>
              <a:tr h="631152">
                <a:tc>
                  <a:txBody>
                    <a:bodyPr/>
                    <a:lstStyle/>
                    <a:p>
                      <a:r>
                        <a:rPr lang="en-IN" sz="1800" dirty="0" smtClean="0">
                          <a:solidFill>
                            <a:schemeClr val="accent2">
                              <a:lumMod val="40000"/>
                              <a:lumOff val="60000"/>
                            </a:schemeClr>
                          </a:solidFill>
                        </a:rPr>
                        <a:t>Sl. NO</a:t>
                      </a:r>
                      <a:endParaRPr lang="en-IN" sz="1800" dirty="0" smtClean="0">
                        <a:solidFill>
                          <a:schemeClr val="accent2">
                            <a:lumMod val="40000"/>
                            <a:lumOff val="6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2">
                              <a:lumMod val="40000"/>
                              <a:lumOff val="60000"/>
                            </a:schemeClr>
                          </a:solidFill>
                        </a:rPr>
                        <a:t>Paper/ Reference</a:t>
                      </a:r>
                      <a:r>
                        <a:rPr lang="en-US" baseline="0" dirty="0" smtClean="0">
                          <a:solidFill>
                            <a:schemeClr val="accent2">
                              <a:lumMod val="40000"/>
                              <a:lumOff val="60000"/>
                            </a:schemeClr>
                          </a:solidFill>
                        </a:rPr>
                        <a:t> Details </a:t>
                      </a:r>
                      <a:endParaRPr lang="en-IN" dirty="0" smtClean="0">
                        <a:solidFill>
                          <a:schemeClr val="accent2">
                            <a:lumMod val="40000"/>
                            <a:lumOff val="6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2">
                              <a:lumMod val="40000"/>
                              <a:lumOff val="60000"/>
                            </a:schemeClr>
                          </a:solidFill>
                        </a:rPr>
                        <a:t>Outcome</a:t>
                      </a:r>
                      <a:endParaRPr lang="en-IN" dirty="0" smtClean="0">
                        <a:solidFill>
                          <a:schemeClr val="accent2">
                            <a:lumMod val="40000"/>
                            <a:lumOff val="6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accent2">
                              <a:lumMod val="40000"/>
                              <a:lumOff val="60000"/>
                            </a:schemeClr>
                          </a:solidFill>
                        </a:rPr>
                        <a:t>Inference</a:t>
                      </a:r>
                    </a:p>
                  </a:txBody>
                  <a:tcPr/>
                </a:tc>
              </a:tr>
              <a:tr h="370840">
                <a:tc>
                  <a:txBody>
                    <a:bodyPr/>
                    <a:lstStyle/>
                    <a:p>
                      <a:r>
                        <a:rPr lang="en-IN" dirty="0" smtClean="0"/>
                        <a:t>3</a:t>
                      </a:r>
                      <a:endParaRPr lang="en-IN" dirty="0"/>
                    </a:p>
                  </a:txBody>
                  <a:tcPr/>
                </a:tc>
                <a:tc>
                  <a:txBody>
                    <a:bodyPr/>
                    <a:lstStyle/>
                    <a:p>
                      <a:r>
                        <a:rPr lang="en-IN" dirty="0" smtClean="0"/>
                        <a:t>Introduction to ISO 15118 Vehicle-to-Grid Communication</a:t>
                      </a:r>
                    </a:p>
                    <a:p>
                      <a:r>
                        <a:rPr lang="en-IN" dirty="0" smtClean="0"/>
                        <a:t>Interface </a:t>
                      </a:r>
                    </a:p>
                    <a:p>
                      <a:endParaRPr lang="en-IN" dirty="0" smtClean="0"/>
                    </a:p>
                    <a:p>
                      <a:r>
                        <a:rPr lang="en-IN" dirty="0" err="1" smtClean="0"/>
                        <a:t>Begleitforschung</a:t>
                      </a:r>
                      <a:r>
                        <a:rPr lang="en-IN" dirty="0" smtClean="0"/>
                        <a:t> „</a:t>
                      </a:r>
                      <a:r>
                        <a:rPr lang="en-IN" dirty="0" err="1" smtClean="0"/>
                        <a:t>Schaufenster</a:t>
                      </a:r>
                      <a:r>
                        <a:rPr lang="en-IN" dirty="0" smtClean="0"/>
                        <a:t> </a:t>
                      </a:r>
                      <a:r>
                        <a:rPr lang="en-IN" dirty="0" err="1" smtClean="0"/>
                        <a:t>Elektromobilität</a:t>
                      </a:r>
                      <a:r>
                        <a:rPr lang="en-IN" dirty="0" smtClean="0"/>
                        <a:t>“</a:t>
                      </a:r>
                    </a:p>
                  </a:txBody>
                  <a:tcPr/>
                </a:tc>
                <a:tc>
                  <a:txBody>
                    <a:bodyPr/>
                    <a:lstStyle/>
                    <a:p>
                      <a:r>
                        <a:rPr lang="en-IN" dirty="0" smtClean="0"/>
                        <a:t>A basic introduction on the ISO15118 and its relationship with the</a:t>
                      </a:r>
                      <a:r>
                        <a:rPr lang="en-IN" baseline="0" dirty="0" smtClean="0"/>
                        <a:t> Smart Grid Network</a:t>
                      </a:r>
                      <a:endParaRPr lang="en-IN" dirty="0"/>
                    </a:p>
                  </a:txBody>
                  <a:tcPr/>
                </a:tc>
                <a:tc>
                  <a:txBody>
                    <a:bodyPr/>
                    <a:lstStyle/>
                    <a:p>
                      <a:r>
                        <a:rPr lang="en-IN" dirty="0" smtClean="0"/>
                        <a:t>The overview of the ISO 15118 model and</a:t>
                      </a:r>
                      <a:r>
                        <a:rPr lang="en-IN" baseline="0" dirty="0" smtClean="0"/>
                        <a:t> its performance aspect</a:t>
                      </a:r>
                      <a:endParaRPr lang="en-IN" dirty="0"/>
                    </a:p>
                  </a:txBody>
                  <a:tcPr/>
                </a:tc>
              </a:tr>
              <a:tr h="370840">
                <a:tc>
                  <a:txBody>
                    <a:bodyPr/>
                    <a:lstStyle/>
                    <a:p>
                      <a:r>
                        <a:rPr lang="en-IN" dirty="0" smtClean="0"/>
                        <a:t>4</a:t>
                      </a:r>
                      <a:endParaRPr lang="en-IN" dirty="0"/>
                    </a:p>
                  </a:txBody>
                  <a:tcPr/>
                </a:tc>
                <a:tc>
                  <a:txBody>
                    <a:bodyPr/>
                    <a:lstStyle/>
                    <a:p>
                      <a:r>
                        <a:rPr lang="en-IN" dirty="0" smtClean="0"/>
                        <a:t>ISO-IEC-15118-2</a:t>
                      </a:r>
                      <a:r>
                        <a:rPr lang="en-IN" baseline="0" dirty="0" smtClean="0"/>
                        <a:t> </a:t>
                      </a:r>
                      <a:r>
                        <a:rPr lang="en-IN" dirty="0" smtClean="0"/>
                        <a:t>Conformance</a:t>
                      </a:r>
                      <a:r>
                        <a:rPr lang="en-IN" baseline="0" dirty="0" smtClean="0"/>
                        <a:t> </a:t>
                      </a:r>
                      <a:r>
                        <a:rPr lang="en-IN" dirty="0" smtClean="0"/>
                        <a:t>Test</a:t>
                      </a:r>
                      <a:r>
                        <a:rPr lang="en-IN" baseline="0" dirty="0" smtClean="0"/>
                        <a:t> </a:t>
                      </a:r>
                      <a:r>
                        <a:rPr lang="en-IN" dirty="0" smtClean="0"/>
                        <a:t>Descriptions</a:t>
                      </a:r>
                      <a:r>
                        <a:rPr lang="en-IN" baseline="0" dirty="0" smtClean="0"/>
                        <a:t> </a:t>
                      </a:r>
                      <a:r>
                        <a:rPr lang="en-IN" dirty="0" err="1" smtClean="0"/>
                        <a:t>PowerUp</a:t>
                      </a:r>
                      <a:endParaRPr lang="en-IN" dirty="0"/>
                    </a:p>
                  </a:txBody>
                  <a:tcPr/>
                </a:tc>
                <a:tc>
                  <a:txBody>
                    <a:bodyPr/>
                    <a:lstStyle/>
                    <a:p>
                      <a:r>
                        <a:rPr lang="en-IN" dirty="0" smtClean="0"/>
                        <a:t>Specifications on the proposed plans</a:t>
                      </a:r>
                      <a:r>
                        <a:rPr lang="en-IN" baseline="0" dirty="0" smtClean="0"/>
                        <a:t> for ISO 15118</a:t>
                      </a:r>
                      <a:endParaRPr lang="en-IN" dirty="0"/>
                    </a:p>
                  </a:txBody>
                  <a:tcPr/>
                </a:tc>
                <a:tc>
                  <a:txBody>
                    <a:bodyPr/>
                    <a:lstStyle/>
                    <a:p>
                      <a:r>
                        <a:rPr lang="en-IN" dirty="0" smtClean="0"/>
                        <a:t>The technical</a:t>
                      </a:r>
                      <a:r>
                        <a:rPr lang="en-IN" baseline="0" dirty="0" smtClean="0"/>
                        <a:t> specifications</a:t>
                      </a:r>
                      <a:endParaRPr lang="en-IN" dirty="0"/>
                    </a:p>
                  </a:txBody>
                  <a:tcPr/>
                </a:tc>
              </a:tr>
              <a:tr h="370840">
                <a:tc>
                  <a:txBody>
                    <a:bodyPr/>
                    <a:lstStyle/>
                    <a:p>
                      <a:r>
                        <a:rPr lang="en-IN" dirty="0" smtClean="0"/>
                        <a:t>5</a:t>
                      </a:r>
                      <a:endParaRPr lang="en-IN" dirty="0"/>
                    </a:p>
                  </a:txBody>
                  <a:tcPr/>
                </a:tc>
                <a:tc>
                  <a:txBody>
                    <a:bodyPr/>
                    <a:lstStyle/>
                    <a:p>
                      <a:r>
                        <a:rPr lang="en-IN" dirty="0" smtClean="0"/>
                        <a:t>Development of a fault tolerant CAN bus interface based on the Raspberry Pi single board</a:t>
                      </a:r>
                    </a:p>
                    <a:p>
                      <a:r>
                        <a:rPr lang="en-IN" dirty="0" smtClean="0"/>
                        <a:t>Computer</a:t>
                      </a:r>
                    </a:p>
                    <a:p>
                      <a:r>
                        <a:rPr lang="en-IN" dirty="0" smtClean="0"/>
                        <a:t>Timothy </a:t>
                      </a:r>
                      <a:r>
                        <a:rPr lang="en-IN" dirty="0" err="1" smtClean="0"/>
                        <a:t>DominikWidmer</a:t>
                      </a:r>
                      <a:endParaRPr lang="en-IN" dirty="0" smtClean="0"/>
                    </a:p>
                    <a:p>
                      <a:r>
                        <a:rPr lang="en-IN" dirty="0" smtClean="0"/>
                        <a:t>University of Zurich</a:t>
                      </a:r>
                      <a:endParaRPr lang="en-IN" dirty="0"/>
                    </a:p>
                  </a:txBody>
                  <a:tcPr/>
                </a:tc>
                <a:tc>
                  <a:txBody>
                    <a:bodyPr/>
                    <a:lstStyle/>
                    <a:p>
                      <a:r>
                        <a:rPr lang="en-IN" dirty="0" smtClean="0"/>
                        <a:t>Introduction</a:t>
                      </a:r>
                      <a:r>
                        <a:rPr lang="en-IN" baseline="0" dirty="0" smtClean="0"/>
                        <a:t> and execution of CAN bus on Raspberry pi</a:t>
                      </a:r>
                      <a:endParaRPr lang="en-IN" dirty="0"/>
                    </a:p>
                  </a:txBody>
                  <a:tcPr/>
                </a:tc>
                <a:tc>
                  <a:txBody>
                    <a:bodyPr/>
                    <a:lstStyle/>
                    <a:p>
                      <a:r>
                        <a:rPr lang="en-IN" dirty="0" smtClean="0"/>
                        <a:t>Socket</a:t>
                      </a:r>
                      <a:r>
                        <a:rPr lang="en-IN" baseline="0" dirty="0" smtClean="0"/>
                        <a:t> programming on Raspberry pi</a:t>
                      </a:r>
                      <a:endParaRPr lang="en-IN" dirty="0"/>
                    </a:p>
                  </a:txBody>
                  <a:tcPr/>
                </a:tc>
              </a:tr>
            </a:tbl>
          </a:graphicData>
        </a:graphic>
      </p:graphicFrame>
    </p:spTree>
    <p:extLst>
      <p:ext uri="{BB962C8B-B14F-4D97-AF65-F5344CB8AC3E}">
        <p14:creationId xmlns:p14="http://schemas.microsoft.com/office/powerpoint/2010/main" val="22839604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Block diagrams</a:t>
            </a:r>
            <a:endParaRPr lang="en-IN" dirty="0"/>
          </a:p>
        </p:txBody>
      </p:sp>
      <p:sp>
        <p:nvSpPr>
          <p:cNvPr id="5" name="Text Placeholder 4"/>
          <p:cNvSpPr>
            <a:spLocks noGrp="1"/>
          </p:cNvSpPr>
          <p:nvPr>
            <p:ph type="body" idx="1"/>
          </p:nvPr>
        </p:nvSpPr>
        <p:spPr/>
        <p:txBody>
          <a:bodyPr/>
          <a:lstStyle/>
          <a:p>
            <a:endParaRPr lang="en-IN" dirty="0"/>
          </a:p>
        </p:txBody>
      </p:sp>
      <p:pic>
        <p:nvPicPr>
          <p:cNvPr id="6" name="Picture 5"/>
          <p:cNvPicPr>
            <a:picLocks noChangeAspect="1"/>
          </p:cNvPicPr>
          <p:nvPr/>
        </p:nvPicPr>
        <p:blipFill>
          <a:blip r:embed="rId2"/>
          <a:stretch>
            <a:fillRect/>
          </a:stretch>
        </p:blipFill>
        <p:spPr>
          <a:xfrm>
            <a:off x="6315074" y="978694"/>
            <a:ext cx="4391025" cy="3293269"/>
          </a:xfrm>
          <a:prstGeom prst="rect">
            <a:avLst/>
          </a:prstGeom>
        </p:spPr>
      </p:pic>
    </p:spTree>
    <p:extLst>
      <p:ext uri="{BB962C8B-B14F-4D97-AF65-F5344CB8AC3E}">
        <p14:creationId xmlns:p14="http://schemas.microsoft.com/office/powerpoint/2010/main" val="32248611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99443"/>
            <a:ext cx="9905998" cy="1478570"/>
          </a:xfrm>
        </p:spPr>
        <p:txBody>
          <a:bodyPr/>
          <a:lstStyle/>
          <a:p>
            <a:pPr algn="ctr"/>
            <a:r>
              <a:rPr lang="en-IN" dirty="0" err="1" smtClean="0"/>
              <a:t>Iso</a:t>
            </a:r>
            <a:r>
              <a:rPr lang="en-IN" dirty="0" smtClean="0"/>
              <a:t>/IEC 15118 actors</a:t>
            </a:r>
            <a:endParaRPr lang="en-IN" dirty="0"/>
          </a:p>
        </p:txBody>
      </p:sp>
      <p:pic>
        <p:nvPicPr>
          <p:cNvPr id="4" name="Picture 3"/>
          <p:cNvPicPr>
            <a:picLocks noChangeAspect="1"/>
          </p:cNvPicPr>
          <p:nvPr/>
        </p:nvPicPr>
        <p:blipFill>
          <a:blip r:embed="rId2"/>
          <a:stretch>
            <a:fillRect/>
          </a:stretch>
        </p:blipFill>
        <p:spPr>
          <a:xfrm>
            <a:off x="1836064" y="1589810"/>
            <a:ext cx="8338123" cy="4894117"/>
          </a:xfrm>
          <a:prstGeom prst="rect">
            <a:avLst/>
          </a:prstGeom>
        </p:spPr>
      </p:pic>
    </p:spTree>
    <p:extLst>
      <p:ext uri="{BB962C8B-B14F-4D97-AF65-F5344CB8AC3E}">
        <p14:creationId xmlns:p14="http://schemas.microsoft.com/office/powerpoint/2010/main" val="25410088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Plc communication on control pilot line (</a:t>
            </a:r>
            <a:r>
              <a:rPr lang="en-IN" dirty="0" err="1" smtClean="0"/>
              <a:t>cplt</a:t>
            </a:r>
            <a:r>
              <a:rPr lang="en-IN" dirty="0" smtClean="0"/>
              <a:t>)</a:t>
            </a:r>
            <a:endParaRPr lang="en-IN" dirty="0"/>
          </a:p>
        </p:txBody>
      </p:sp>
      <p:pic>
        <p:nvPicPr>
          <p:cNvPr id="3" name="Picture 2"/>
          <p:cNvPicPr>
            <a:picLocks noChangeAspect="1"/>
          </p:cNvPicPr>
          <p:nvPr/>
        </p:nvPicPr>
        <p:blipFill>
          <a:blip r:embed="rId2"/>
          <a:stretch>
            <a:fillRect/>
          </a:stretch>
        </p:blipFill>
        <p:spPr>
          <a:xfrm>
            <a:off x="1091305" y="2097088"/>
            <a:ext cx="10006213" cy="3906981"/>
          </a:xfrm>
          <a:prstGeom prst="rect">
            <a:avLst/>
          </a:prstGeom>
        </p:spPr>
      </p:pic>
    </p:spTree>
    <p:extLst>
      <p:ext uri="{BB962C8B-B14F-4D97-AF65-F5344CB8AC3E}">
        <p14:creationId xmlns:p14="http://schemas.microsoft.com/office/powerpoint/2010/main" val="39079023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The </a:t>
            </a:r>
            <a:r>
              <a:rPr lang="en-IN" b="1" dirty="0" err="1" smtClean="0"/>
              <a:t>insys</a:t>
            </a:r>
            <a:r>
              <a:rPr lang="en-IN" dirty="0" smtClean="0"/>
              <a:t> power line </a:t>
            </a:r>
            <a:r>
              <a:rPr lang="en-IN" b="1" dirty="0" err="1" smtClean="0"/>
              <a:t>gp</a:t>
            </a:r>
            <a:r>
              <a:rPr lang="en-IN" dirty="0" smtClean="0"/>
              <a:t> as a commercial solution</a:t>
            </a:r>
            <a:endParaRPr lang="en-IN" dirty="0"/>
          </a:p>
        </p:txBody>
      </p:sp>
      <p:pic>
        <p:nvPicPr>
          <p:cNvPr id="3" name="Picture 2"/>
          <p:cNvPicPr>
            <a:picLocks noChangeAspect="1"/>
          </p:cNvPicPr>
          <p:nvPr/>
        </p:nvPicPr>
        <p:blipFill>
          <a:blip r:embed="rId2"/>
          <a:stretch>
            <a:fillRect/>
          </a:stretch>
        </p:blipFill>
        <p:spPr>
          <a:xfrm>
            <a:off x="2003803" y="2234838"/>
            <a:ext cx="8181217" cy="4298445"/>
          </a:xfrm>
          <a:prstGeom prst="rect">
            <a:avLst/>
          </a:prstGeom>
        </p:spPr>
      </p:pic>
    </p:spTree>
    <p:extLst>
      <p:ext uri="{BB962C8B-B14F-4D97-AF65-F5344CB8AC3E}">
        <p14:creationId xmlns:p14="http://schemas.microsoft.com/office/powerpoint/2010/main" val="44687739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Circuit</Template>
  <TotalTime>383</TotalTime>
  <Words>721</Words>
  <Application>Microsoft Office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BankGothic Lt BT</vt:lpstr>
      <vt:lpstr>BankGothic Md BT</vt:lpstr>
      <vt:lpstr>Stencil Std</vt:lpstr>
      <vt:lpstr>Trebuchet MS</vt:lpstr>
      <vt:lpstr>Tw Cen MT</vt:lpstr>
      <vt:lpstr>Circuit</vt:lpstr>
      <vt:lpstr>An extension to, and the implementation of an intelligent charging station (software/hardware) for electric vehicles (based on embedded Linux and Ethernet) following ISO 15118 AC/DC charging with CAN bus </vt:lpstr>
      <vt:lpstr>objective</vt:lpstr>
      <vt:lpstr>Literature survey</vt:lpstr>
      <vt:lpstr>PowerPoint Presentation</vt:lpstr>
      <vt:lpstr>PowerPoint Presentation</vt:lpstr>
      <vt:lpstr>Block diagrams</vt:lpstr>
      <vt:lpstr>Iso/IEC 15118 actors</vt:lpstr>
      <vt:lpstr>Plc communication on control pilot line (cplt)</vt:lpstr>
      <vt:lpstr>The insys power line gp as a commercial solution</vt:lpstr>
      <vt:lpstr>Protocols being used</vt:lpstr>
      <vt:lpstr>Abstract - ISO/IEC 15118-1:2013</vt:lpstr>
      <vt:lpstr>Abstract – IEC 61851-1: 2010 :</vt:lpstr>
      <vt:lpstr>CAN Bus Protocol: ISO 11898</vt:lpstr>
      <vt:lpstr>PowerPoint Presentation</vt:lpstr>
      <vt:lpstr>Advantages/Applications of the proposed system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extension to, and the implementation of an intelligent charging station (software/hardware) for electric vehicles (based on embedded Linux and Ethernet) following ISO 15118 AC/DC charging with CAN bus. </dc:title>
  <dc:creator>Jiztom Francis</dc:creator>
  <cp:lastModifiedBy>Jiztom Francis</cp:lastModifiedBy>
  <cp:revision>24</cp:revision>
  <dcterms:created xsi:type="dcterms:W3CDTF">2017-01-11T08:30:46Z</dcterms:created>
  <dcterms:modified xsi:type="dcterms:W3CDTF">2017-01-11T14:53:50Z</dcterms:modified>
</cp:coreProperties>
</file>