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50" r:id="rId4"/>
    <p:sldId id="349" r:id="rId5"/>
    <p:sldId id="361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p.weixin.qq.com/debug/wxadoc/dev/devtools/download.html?t=147505205536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https://dnspod.qcloud.com/?from=qcloudHpHeaderDnspod&amp;fromSource=qcloudHpHeaderDnspod" TargetMode="External"/><Relationship Id="rId2" Type="http://schemas.openxmlformats.org/officeDocument/2006/relationships/hyperlink" Target="http://www.qcloud.com/redirect.php?redirect=1003&amp;cps_key=f5993d572d5539c3c9ff8dbc9f62d2d9" TargetMode="External"/><Relationship Id="rId1" Type="http://schemas.openxmlformats.org/officeDocument/2006/relationships/hyperlink" Target="http://www.qcloud.com/redirect.php?redirect=1001&amp;cps_key=f5993d572d5539c3c9ff8dbc9f62d2d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400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 sz="1400"/>
              <a:t>        微信小程序是运行在微信环境中的应用，它只能在微信中运行，不能运行在浏览器等其他环境中，微信团队提供了专门的开发工具用于微信小程序的开发，还提供了丰富的</a:t>
            </a:r>
            <a:r>
              <a:rPr lang="en-US" altLang="zh-CN" sz="1400"/>
              <a:t>API</a:t>
            </a:r>
            <a:r>
              <a:rPr lang="zh-CN" altLang="en-US" sz="1400"/>
              <a:t>，让我们的小程序能够具备与手机设备和微信交互的能力，比如</a:t>
            </a:r>
            <a:r>
              <a:rPr lang="en-US" altLang="zh-CN" sz="1400"/>
              <a:t>,</a:t>
            </a:r>
            <a:r>
              <a:rPr lang="zh-CN" altLang="en-US" sz="1400"/>
              <a:t>获取摄像头拍照、访问文件系统等，那么与微信交互主要体现在以下三个方面：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、获取当前登录微信的用户的用户信息；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、微信支付；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</a:t>
            </a:r>
            <a:r>
              <a:rPr lang="zh-CN" altLang="en-US" sz="1400"/>
              <a:t>、使用模板消息向微信发送通知消息。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</a:t>
            </a:r>
            <a:r>
              <a:rPr lang="zh-CN" altLang="en-US" sz="1400"/>
              <a:t>开发微信小程序需要具备一定的前端基础知识，但不是全部，前端三大基础是：</a:t>
            </a:r>
            <a:r>
              <a:rPr lang="en-US" altLang="zh-CN" sz="1400"/>
              <a:t>html</a:t>
            </a:r>
            <a:r>
              <a:rPr lang="zh-CN" altLang="en-US" sz="1400"/>
              <a:t>、</a:t>
            </a:r>
            <a:r>
              <a:rPr lang="en-US" altLang="zh-CN" sz="1400"/>
              <a:t>css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，那么在微信小程序中</a:t>
            </a:r>
            <a:r>
              <a:rPr lang="en-US" altLang="zh-CN" sz="1400"/>
              <a:t>html</a:t>
            </a:r>
            <a:r>
              <a:rPr lang="zh-CN" altLang="en-US" sz="1400"/>
              <a:t>是用不到了的，因为它用</a:t>
            </a:r>
            <a:r>
              <a:rPr lang="en-US" altLang="zh-CN" sz="1400"/>
              <a:t>wxml</a:t>
            </a:r>
            <a:r>
              <a:rPr lang="zh-CN" altLang="en-US" sz="1400"/>
              <a:t>代替了</a:t>
            </a:r>
            <a:r>
              <a:rPr lang="en-US" altLang="zh-CN" sz="1400"/>
              <a:t>html</a:t>
            </a:r>
            <a:r>
              <a:rPr lang="zh-CN" altLang="en-US" sz="1400"/>
              <a:t>这一自创语言代替了</a:t>
            </a:r>
            <a:r>
              <a:rPr lang="en-US" altLang="zh-CN" sz="1400"/>
              <a:t>html</a:t>
            </a:r>
            <a:r>
              <a:rPr lang="zh-CN" altLang="en-US" sz="1400"/>
              <a:t>，虽然原理类似，但是却比</a:t>
            </a:r>
            <a:r>
              <a:rPr lang="en-US" altLang="zh-CN" sz="1400"/>
              <a:t>html</a:t>
            </a:r>
            <a:r>
              <a:rPr lang="zh-CN" altLang="en-US" sz="1400"/>
              <a:t>简单了很多，这个简单主要体现在标签的简化和规范。剩下的</a:t>
            </a:r>
            <a:r>
              <a:rPr lang="en-US" altLang="zh-CN" sz="1400"/>
              <a:t>2</a:t>
            </a:r>
            <a:r>
              <a:rPr lang="zh-CN" altLang="en-US" sz="1400"/>
              <a:t>个基础，一个是</a:t>
            </a:r>
            <a:r>
              <a:rPr lang="en-US" altLang="zh-CN" sz="1400"/>
              <a:t>CSS</a:t>
            </a:r>
            <a:r>
              <a:rPr lang="zh-CN" altLang="en-US" sz="1400"/>
              <a:t>，一个是</a:t>
            </a:r>
            <a:r>
              <a:rPr lang="en-US" altLang="zh-CN" sz="1400"/>
              <a:t>javascript</a:t>
            </a:r>
            <a:r>
              <a:rPr lang="zh-CN" altLang="en-US" sz="1400"/>
              <a:t>，先说</a:t>
            </a:r>
            <a:r>
              <a:rPr lang="en-US" altLang="zh-CN" sz="1400"/>
              <a:t>CSS</a:t>
            </a:r>
            <a:r>
              <a:rPr lang="zh-CN" altLang="en-US" sz="1400"/>
              <a:t>，微信小程序中用</a:t>
            </a:r>
            <a:r>
              <a:rPr lang="en-US" altLang="zh-CN" sz="1400"/>
              <a:t>wxss</a:t>
            </a:r>
            <a:r>
              <a:rPr lang="zh-CN" altLang="en-US" sz="1400"/>
              <a:t>替代</a:t>
            </a:r>
            <a:r>
              <a:rPr lang="en-US" altLang="zh-CN" sz="1400"/>
              <a:t>CSS</a:t>
            </a:r>
            <a:r>
              <a:rPr lang="zh-CN" altLang="en-US" sz="1400"/>
              <a:t>，但是这个</a:t>
            </a:r>
            <a:r>
              <a:rPr lang="en-US" altLang="zh-CN" sz="1400"/>
              <a:t>wxss</a:t>
            </a:r>
            <a:r>
              <a:rPr lang="zh-CN" altLang="en-US" sz="1400"/>
              <a:t>基本与</a:t>
            </a:r>
            <a:r>
              <a:rPr lang="en-US" altLang="zh-CN" sz="1400"/>
              <a:t>CSS</a:t>
            </a:r>
            <a:r>
              <a:rPr lang="zh-CN" altLang="en-US" sz="1400"/>
              <a:t>类似，只不过它添加了几个自身的属性。而</a:t>
            </a:r>
            <a:r>
              <a:rPr lang="en-US" sz="1400"/>
              <a:t>javascript</a:t>
            </a:r>
            <a:r>
              <a:rPr lang="zh-CN" altLang="en-US" sz="1400"/>
              <a:t>也没有在浏览器中使用那么复杂，这里只用到了</a:t>
            </a:r>
            <a:r>
              <a:rPr lang="en-US" altLang="zh-CN" sz="1400"/>
              <a:t>javascript</a:t>
            </a:r>
            <a:r>
              <a:rPr lang="zh-CN" altLang="en-US" sz="1400"/>
              <a:t>的核心。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总言之，开发微信小程序需要具备 </a:t>
            </a:r>
            <a:r>
              <a:rPr lang="en-US" altLang="zh-CN" sz="1400"/>
              <a:t>wxml</a:t>
            </a:r>
            <a:r>
              <a:rPr lang="zh-CN" altLang="en-US" sz="1400"/>
              <a:t>、</a:t>
            </a:r>
            <a:r>
              <a:rPr lang="en-US" altLang="zh-CN" sz="1400"/>
              <a:t>wxss(css)</a:t>
            </a:r>
            <a:r>
              <a:rPr lang="zh-CN" altLang="en-US" sz="1400"/>
              <a:t>、</a:t>
            </a:r>
            <a:r>
              <a:rPr lang="en-US" altLang="zh-CN" sz="1400"/>
              <a:t>javascript</a:t>
            </a:r>
            <a:r>
              <a:rPr lang="zh-CN" altLang="en-US" sz="1400"/>
              <a:t>核心的能力。</a:t>
            </a:r>
            <a:endParaRPr lang="zh-CN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矩形 40"/>
          <p:cNvSpPr/>
          <p:nvPr/>
        </p:nvSpPr>
        <p:spPr>
          <a:xfrm>
            <a:off x="3752215" y="5961380"/>
            <a:ext cx="3646805" cy="7924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br>
              <a:rPr lang="zh-CN" altLang="en-US" sz="2400">
                <a:solidFill>
                  <a:srgbClr val="074888"/>
                </a:solidFill>
                <a:uFillTx/>
              </a:rPr>
            </a:br>
            <a:endParaRPr lang="zh-CN" altLang="en-US" sz="2400">
              <a:solidFill>
                <a:srgbClr val="074888"/>
              </a:solidFill>
              <a:uFillTx/>
            </a:endParaRPr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 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909955" y="1760855"/>
            <a:ext cx="199771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 Web</a:t>
            </a:r>
            <a:r>
              <a:rPr lang="zh-CN" altLang="en-US"/>
              <a:t>站点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32225" y="1760855"/>
            <a:ext cx="215646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835" y="4185920"/>
            <a:ext cx="21399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移动应用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99020" y="3986530"/>
            <a:ext cx="144018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后台开发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32225" y="2765425"/>
            <a:ext cx="215646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wap</a:t>
            </a:r>
            <a:r>
              <a:rPr lang="zh-CN" altLang="en-US"/>
              <a:t>站点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2225" y="3770630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混合移动应用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32225" y="6059805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微信小程序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52215" y="4850130"/>
            <a:ext cx="21386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原生移动应用</a:t>
            </a:r>
            <a:endParaRPr lang="zh-CN" altLang="en-US"/>
          </a:p>
        </p:txBody>
      </p:sp>
      <p:cxnSp>
        <p:nvCxnSpPr>
          <p:cNvPr id="22" name="直接连接符 21"/>
          <p:cNvCxnSpPr>
            <a:stCxn id="3" idx="3"/>
            <a:endCxn id="8" idx="1"/>
          </p:cNvCxnSpPr>
          <p:nvPr/>
        </p:nvCxnSpPr>
        <p:spPr>
          <a:xfrm>
            <a:off x="2907665" y="1976755"/>
            <a:ext cx="9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 flipV="1">
            <a:off x="2987675" y="2981325"/>
            <a:ext cx="844550" cy="138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3"/>
            <a:endCxn id="12" idx="1"/>
          </p:cNvCxnSpPr>
          <p:nvPr/>
        </p:nvCxnSpPr>
        <p:spPr>
          <a:xfrm flipV="1">
            <a:off x="2978785" y="3986530"/>
            <a:ext cx="853440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3"/>
            <a:endCxn id="21" idx="1"/>
          </p:cNvCxnSpPr>
          <p:nvPr/>
        </p:nvCxnSpPr>
        <p:spPr>
          <a:xfrm>
            <a:off x="2978785" y="4401820"/>
            <a:ext cx="773430" cy="66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0" idx="1"/>
          </p:cNvCxnSpPr>
          <p:nvPr/>
        </p:nvCxnSpPr>
        <p:spPr>
          <a:xfrm>
            <a:off x="2987675" y="4437380"/>
            <a:ext cx="844550" cy="183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</p:cNvCxnSpPr>
          <p:nvPr/>
        </p:nvCxnSpPr>
        <p:spPr>
          <a:xfrm>
            <a:off x="5988685" y="2981325"/>
            <a:ext cx="1391285" cy="116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3"/>
          </p:cNvCxnSpPr>
          <p:nvPr/>
        </p:nvCxnSpPr>
        <p:spPr>
          <a:xfrm>
            <a:off x="5970905" y="3986530"/>
            <a:ext cx="1409065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</p:cNvCxnSpPr>
          <p:nvPr/>
        </p:nvCxnSpPr>
        <p:spPr>
          <a:xfrm flipV="1">
            <a:off x="5890895" y="4220845"/>
            <a:ext cx="1489075" cy="8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0" idx="3"/>
          </p:cNvCxnSpPr>
          <p:nvPr/>
        </p:nvCxnSpPr>
        <p:spPr>
          <a:xfrm flipV="1">
            <a:off x="5970905" y="4220845"/>
            <a:ext cx="1409065" cy="205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32225" y="2210435"/>
            <a:ext cx="33356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jquery</a:t>
            </a:r>
            <a:r>
              <a:rPr lang="zh-CN" altLang="en-US" sz="1600"/>
              <a:t>等各种框架</a:t>
            </a:r>
            <a:endParaRPr lang="zh-CN" altLang="en-US" sz="1600"/>
          </a:p>
        </p:txBody>
      </p:sp>
      <p:cxnSp>
        <p:nvCxnSpPr>
          <p:cNvPr id="33" name="直接连接符 32"/>
          <p:cNvCxnSpPr/>
          <p:nvPr/>
        </p:nvCxnSpPr>
        <p:spPr>
          <a:xfrm>
            <a:off x="6083935" y="1988820"/>
            <a:ext cx="1442085" cy="23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832225" y="3197225"/>
            <a:ext cx="34093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zepto</a:t>
            </a:r>
            <a:r>
              <a:rPr lang="zh-CN" altLang="en-US" sz="1600">
                <a:sym typeface="+mn-ea"/>
              </a:rPr>
              <a:t>等</a:t>
            </a:r>
            <a:r>
              <a:rPr lang="zh-CN" altLang="en-US" sz="1600"/>
              <a:t>各种框架</a:t>
            </a:r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3769360" y="4186555"/>
            <a:ext cx="32829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html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、</a:t>
            </a:r>
            <a:r>
              <a:rPr lang="en-US" altLang="zh-CN" sz="1600"/>
              <a:t>css</a:t>
            </a:r>
            <a:r>
              <a:rPr lang="zh-CN" altLang="en-US" sz="1600"/>
              <a:t>、</a:t>
            </a:r>
            <a:r>
              <a:rPr lang="en-US" altLang="zh-CN" sz="1600"/>
              <a:t>ionic</a:t>
            </a:r>
            <a:r>
              <a:rPr lang="zh-CN" altLang="en-US" sz="1600"/>
              <a:t>、</a:t>
            </a:r>
            <a:r>
              <a:rPr lang="en-US" altLang="zh-CN" sz="1600"/>
              <a:t>cordova</a:t>
            </a:r>
            <a:r>
              <a:rPr lang="zh-CN" altLang="en-US" sz="1600"/>
              <a:t>等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3752215" y="5281930"/>
            <a:ext cx="32829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Android&amp;ios</a:t>
            </a:r>
            <a:r>
              <a:rPr lang="zh-CN" altLang="en-US" sz="1600"/>
              <a:t>原生语言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>
            <a:off x="3752215" y="6418580"/>
            <a:ext cx="37566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wxml</a:t>
            </a:r>
            <a:r>
              <a:rPr lang="zh-CN" altLang="en-US" sz="1600"/>
              <a:t>、</a:t>
            </a:r>
            <a:r>
              <a:rPr lang="en-US" altLang="zh-CN" sz="1600"/>
              <a:t>wxss</a:t>
            </a:r>
            <a:r>
              <a:rPr lang="zh-CN" altLang="en-US" sz="1600"/>
              <a:t>、</a:t>
            </a:r>
            <a:r>
              <a:rPr lang="en-US" altLang="zh-CN" sz="1600"/>
              <a:t>js</a:t>
            </a:r>
            <a:r>
              <a:rPr lang="zh-CN" altLang="en-US" sz="1600"/>
              <a:t>核心、框架组件及</a:t>
            </a:r>
            <a:r>
              <a:rPr lang="en-US" altLang="zh-CN" sz="1600"/>
              <a:t>API</a:t>
            </a:r>
            <a:endParaRPr lang="en-US" altLang="zh-CN" sz="1600"/>
          </a:p>
        </p:txBody>
      </p:sp>
      <p:sp>
        <p:nvSpPr>
          <p:cNvPr id="38" name="文本框 37"/>
          <p:cNvSpPr txBox="1"/>
          <p:nvPr/>
        </p:nvSpPr>
        <p:spPr>
          <a:xfrm>
            <a:off x="7052310" y="4401820"/>
            <a:ext cx="1950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java</a:t>
            </a:r>
            <a:r>
              <a:rPr lang="zh-CN" altLang="en-US" sz="1600"/>
              <a:t>、</a:t>
            </a:r>
            <a:r>
              <a:rPr lang="en-US" altLang="zh-CN" sz="1600"/>
              <a:t>php</a:t>
            </a:r>
            <a:r>
              <a:rPr lang="zh-CN" altLang="en-US" sz="1600"/>
              <a:t>、</a:t>
            </a:r>
            <a:r>
              <a:rPr lang="en-US" altLang="zh-CN" sz="1600"/>
              <a:t>nodejs</a:t>
            </a:r>
            <a:r>
              <a:rPr lang="zh-CN" altLang="en-US" sz="1600"/>
              <a:t>及数据库语言</a:t>
            </a:r>
            <a:r>
              <a:rPr lang="en-US" altLang="zh-CN" sz="1600"/>
              <a:t>sql</a:t>
            </a:r>
            <a:r>
              <a:rPr lang="zh-CN" altLang="en-US" sz="1600"/>
              <a:t>等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215" y="-8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、简介</a:t>
            </a:r>
            <a:br>
              <a:rPr lang="zh-CN" altLang="en-US" sz="2400">
                <a:solidFill>
                  <a:srgbClr val="074888"/>
                </a:solidFill>
                <a:uFillTx/>
              </a:rPr>
            </a:br>
            <a:endParaRPr lang="zh-CN" altLang="en-US" sz="2400">
              <a:solidFill>
                <a:srgbClr val="074888"/>
              </a:solidFill>
              <a:uFillTx/>
            </a:endParaRPr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	</a:t>
            </a: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注明：要做一个内容可以更新的小程序，单有前端开发是远远不够的，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还需要</a:t>
            </a:r>
            <a:r>
              <a:rPr lang="zh-CN" altLang="en-US" sz="1400">
                <a:solidFill>
                  <a:srgbClr val="FF0000"/>
                </a:solidFill>
              </a:rPr>
              <a:t>后台开发</a:t>
            </a:r>
            <a:r>
              <a:rPr lang="zh-CN" altLang="en-US" sz="1400"/>
              <a:t>。后台开发与web开发的后台基本无异，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可以选择用java、php、nodejs等任一语言，有一点需要注意的是小程序后台服务器必须是https协议的，这就要求必须</a:t>
            </a:r>
            <a:r>
              <a:rPr lang="zh-CN" altLang="en-US" sz="1400">
                <a:solidFill>
                  <a:srgbClr val="FF0000"/>
                </a:solidFill>
              </a:rPr>
              <a:t>购买云服务器</a:t>
            </a:r>
            <a:r>
              <a:rPr lang="zh-CN" altLang="en-US" sz="1400"/>
              <a:t>并将后台服务器设置成https服务。而做这些的前提是要先</a:t>
            </a:r>
            <a:r>
              <a:rPr lang="zh-CN" altLang="en-US" sz="1400">
                <a:solidFill>
                  <a:srgbClr val="FF0000"/>
                </a:solidFill>
              </a:rPr>
              <a:t>购买好云服务器和域名</a:t>
            </a:r>
            <a:r>
              <a:rPr lang="zh-CN" altLang="en-US" sz="1400"/>
              <a:t>。服务器可以选择腾讯云服务器，</a:t>
            </a:r>
            <a:r>
              <a:rPr lang="zh-CN" altLang="en-US" sz="1400">
                <a:solidFill>
                  <a:srgbClr val="FF0000"/>
                </a:solidFill>
              </a:rPr>
              <a:t>购买地址如下：</a:t>
            </a:r>
            <a:r>
              <a:rPr lang="zh-CN" altLang="en-US" sz="1400">
                <a:solidFill>
                  <a:schemeClr val="accent2"/>
                </a:solidFill>
                <a:hlinkClick r:id="rId1"/>
              </a:rPr>
              <a:t>http://www.qcloud.com/redirect.php?redirect=1001&amp;cps_key=f5993d572d5539c3c9ff8dbc9f62d2d9</a:t>
            </a:r>
            <a:endParaRPr lang="zh-CN" altLang="en-US" sz="1400">
              <a:solidFill>
                <a:schemeClr val="accent2"/>
              </a:solidFill>
              <a:hlinkClick r:id="rId1"/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要做一个可更新的小程序单有云服务器也还是不够，因为内容是可更新的，所以实际在小程序上看到的内容，我们大部分是存储在数据库中，所以我们还需要</a:t>
            </a:r>
            <a:r>
              <a:rPr lang="zh-CN" altLang="en-US" sz="1400">
                <a:solidFill>
                  <a:srgbClr val="FF0000"/>
                </a:solidFill>
              </a:rPr>
              <a:t>购买云数据库</a:t>
            </a:r>
            <a:r>
              <a:rPr lang="zh-CN" altLang="en-US" sz="1400"/>
              <a:t>，这个腾讯云也有提供，</a:t>
            </a:r>
            <a:r>
              <a:rPr lang="zh-CN" altLang="en-US" sz="1400">
                <a:solidFill>
                  <a:srgbClr val="FF0000"/>
                </a:solidFill>
              </a:rPr>
              <a:t>购买地址如下：</a:t>
            </a:r>
            <a:r>
              <a:rPr lang="zh-CN" altLang="en-US" sz="1400">
                <a:hlinkClick r:id="rId2"/>
              </a:rPr>
              <a:t>http://www.qcloud.com/redirect.php?redirect=1003&amp;cps_key=f5993d572d5539c3c9ff8dbc9f62d2d9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而</a:t>
            </a:r>
            <a:r>
              <a:rPr lang="zh-CN" altLang="en-US" sz="1400">
                <a:solidFill>
                  <a:srgbClr val="FF0000"/>
                </a:solidFill>
              </a:rPr>
              <a:t>域名的购买</a:t>
            </a:r>
            <a:r>
              <a:rPr lang="zh-CN" altLang="en-US" sz="1400"/>
              <a:t>，腾讯云也可以提供，</a:t>
            </a:r>
            <a:r>
              <a:rPr lang="zh-CN" altLang="en-US" sz="1400">
                <a:solidFill>
                  <a:srgbClr val="FF0000"/>
                </a:solidFill>
              </a:rPr>
              <a:t>购买地址：</a:t>
            </a:r>
            <a:r>
              <a:rPr lang="zh-CN" altLang="en-US" sz="1400">
                <a:hlinkClick r:id="rId3" action="ppaction://hlinkfile"/>
              </a:rPr>
              <a:t>https://dnspod.qcloud.com/?from=qcloudHpHeaderDnspod&amp;fromSource=qcloudHpHeaderDnspod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15" y="-8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演示</Application>
  <PresentationFormat>在屏幕上显示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楷体_GB2312</vt:lpstr>
      <vt:lpstr>Calibri</vt:lpstr>
      <vt:lpstr>通用_汇报</vt:lpstr>
      <vt:lpstr>微信小程序培训</vt:lpstr>
      <vt:lpstr>1.1、简介</vt:lpstr>
      <vt:lpstr>1.1、简介 </vt:lpstr>
      <vt:lpstr>1.1、简介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386</cp:revision>
  <dcterms:created xsi:type="dcterms:W3CDTF">2009-03-03T10:06:00Z</dcterms:created>
  <dcterms:modified xsi:type="dcterms:W3CDTF">2017-06-07T05:17:20Z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