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46" r:id="rId4"/>
    <p:sldId id="354" r:id="rId5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</a:rPr>
            </a:fld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>
          <a:xfrm>
            <a:off x="933133" y="-36195"/>
            <a:ext cx="7772400" cy="1470025"/>
          </a:xfrm>
        </p:spPr>
        <p:txBody>
          <a:bodyPr anchor="ctr"/>
          <a:p>
            <a:pPr defTabSz="914400">
              <a:buSzPct val="100000"/>
              <a:buFont typeface="Times New Roman" panose="02020603050405020304" pitchFamily="18" charset="0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楷体_GB2312" pitchFamily="49" charset="-122"/>
              </a:rPr>
              <a:t>微信小程序培训</a:t>
            </a:r>
            <a:endParaRPr lang="zh-CN" altLang="en-US" kern="1200" baseline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9" name="副标题 4098"/>
          <p:cNvSpPr/>
          <p:nvPr>
            <p:ph type="subTitle" idx="1"/>
          </p:nvPr>
        </p:nvSpPr>
        <p:spPr/>
        <p:txBody>
          <a:bodyPr anchor="ctr"/>
          <a:p>
            <a:pPr defTabSz="914400">
              <a:buSzPct val="110000"/>
              <a:buFont typeface="Wingdings" panose="05000000000000000000" pitchFamily="2" charset="2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培训讲师：</a:t>
            </a:r>
            <a:r>
              <a:rPr kern="1200" baseline="0">
                <a:latin typeface="Arial" panose="020B0604020202020204" pitchFamily="34" charset="0"/>
                <a:ea typeface="宋体" panose="02010600030101010101" pitchFamily="2" charset="-122"/>
              </a:rPr>
              <a:t>Johnny</a:t>
            </a:r>
            <a:endParaRPr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" y="5080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836920"/>
          </a:xfrm>
        </p:spPr>
        <p:txBody>
          <a:bodyPr/>
          <a:p>
            <a:pPr marL="0" indent="0">
              <a:buNone/>
            </a:pPr>
            <a:r>
              <a:rPr lang="en-US" altLang="zh-CN" sz="1400"/>
              <a:t>1</a:t>
            </a:r>
            <a:r>
              <a:rPr lang="zh-CN" altLang="en-US" sz="1400"/>
              <a:t>、准备工作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     1.1</a:t>
            </a:r>
            <a:r>
              <a:rPr lang="zh-CN" altLang="en-US" sz="1400"/>
              <a:t>、简介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     1.2 </a:t>
            </a:r>
            <a:r>
              <a:rPr lang="zh-CN" altLang="en-US" sz="1400"/>
              <a:t>、开发工具下载安装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     1.3 </a:t>
            </a:r>
            <a:r>
              <a:rPr lang="zh-CN" altLang="en-US" sz="1400"/>
              <a:t>、新建第一个小程序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     1.4</a:t>
            </a:r>
            <a:r>
              <a:rPr lang="zh-CN" altLang="en-US" sz="1400"/>
              <a:t>、目录结构及页面组成详解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、组件详解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2.1</a:t>
            </a:r>
            <a:r>
              <a:rPr lang="zh-CN" altLang="en-US" sz="1400">
                <a:sym typeface="+mn-ea"/>
              </a:rPr>
              <a:t>、组件之</a:t>
            </a:r>
            <a:r>
              <a:rPr lang="en-US" altLang="zh-CN" sz="1400">
                <a:sym typeface="+mn-ea"/>
              </a:rPr>
              <a:t>view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2.2</a:t>
            </a:r>
            <a:r>
              <a:rPr lang="zh-CN" altLang="en-US" sz="1400">
                <a:sym typeface="+mn-ea"/>
              </a:rPr>
              <a:t>、组件之</a:t>
            </a:r>
            <a:r>
              <a:rPr lang="en-US" altLang="zh-CN" sz="1400">
                <a:sym typeface="+mn-ea"/>
              </a:rPr>
              <a:t>scroll-view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2.3</a:t>
            </a:r>
            <a:r>
              <a:rPr lang="zh-CN" altLang="en-US" sz="1400">
                <a:sym typeface="+mn-ea"/>
              </a:rPr>
              <a:t>、组件之</a:t>
            </a:r>
            <a:r>
              <a:rPr lang="en-US" altLang="zh-CN" sz="1400">
                <a:sym typeface="+mn-ea"/>
              </a:rPr>
              <a:t>swiper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2.4</a:t>
            </a:r>
            <a:r>
              <a:rPr lang="zh-CN" altLang="en-US" sz="1400">
                <a:sym typeface="+mn-ea"/>
              </a:rPr>
              <a:t>、组件之</a:t>
            </a:r>
            <a:r>
              <a:rPr lang="en-US" altLang="zh-CN" sz="1400">
                <a:sym typeface="+mn-ea"/>
              </a:rPr>
              <a:t>form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2.5</a:t>
            </a:r>
            <a:r>
              <a:rPr lang="zh-CN" altLang="en-US" sz="1400">
                <a:sym typeface="+mn-ea"/>
              </a:rPr>
              <a:t>、组件之所有</a:t>
            </a:r>
            <a:r>
              <a:rPr lang="en-US" altLang="zh-CN" sz="1400">
                <a:sym typeface="+mn-ea"/>
              </a:rPr>
              <a:t>fields(checkbox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input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radio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slider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switch</a:t>
            </a:r>
            <a:r>
              <a:rPr lang="zh-CN" altLang="en-US" sz="1400">
                <a:sym typeface="+mn-ea"/>
              </a:rPr>
              <a:t>等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2.6</a:t>
            </a:r>
            <a:r>
              <a:rPr lang="zh-CN" altLang="en-US" sz="1400">
                <a:sym typeface="+mn-ea"/>
              </a:rPr>
              <a:t>、组件之操作反馈类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2.7</a:t>
            </a:r>
            <a:r>
              <a:rPr lang="zh-CN" altLang="en-US" sz="1400">
                <a:sym typeface="+mn-ea"/>
              </a:rPr>
              <a:t>、组件之导航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2.8</a:t>
            </a:r>
            <a:r>
              <a:rPr lang="zh-CN" altLang="en-US" sz="1400">
                <a:sym typeface="+mn-ea"/>
              </a:rPr>
              <a:t>、组件之媒体组件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 WXSS</a:t>
            </a:r>
            <a:r>
              <a:rPr lang="zh-CN" altLang="en-US" sz="1400">
                <a:sym typeface="+mn-ea"/>
              </a:rPr>
              <a:t>解析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</a:t>
            </a:r>
            <a:r>
              <a:rPr lang="en-US" altLang="zh-CN" sz="1400">
                <a:sym typeface="+mn-ea"/>
              </a:rPr>
              <a:t>3.1</a:t>
            </a:r>
            <a:r>
              <a:rPr lang="zh-CN" altLang="en-US" sz="1400">
                <a:sym typeface="+mn-ea"/>
              </a:rPr>
              <a:t>、概述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</a:t>
            </a:r>
            <a:r>
              <a:rPr lang="en-US" altLang="zh-CN" sz="1400">
                <a:sym typeface="+mn-ea"/>
              </a:rPr>
              <a:t>3.2</a:t>
            </a:r>
            <a:r>
              <a:rPr lang="zh-CN" altLang="en-US" sz="1400">
                <a:sym typeface="+mn-ea"/>
              </a:rPr>
              <a:t>、样式之尺寸单位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</a:t>
            </a:r>
            <a:r>
              <a:rPr lang="en-US" altLang="zh-CN" sz="1400">
                <a:sym typeface="+mn-ea"/>
              </a:rPr>
              <a:t>3.3</a:t>
            </a:r>
            <a:r>
              <a:rPr lang="zh-CN" altLang="en-US" sz="1400">
                <a:sym typeface="+mn-ea"/>
              </a:rPr>
              <a:t>、样式之高度、宽度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</a:t>
            </a:r>
            <a:r>
              <a:rPr lang="en-US" altLang="zh-CN" sz="1400">
                <a:sym typeface="+mn-ea"/>
              </a:rPr>
              <a:t>3.4</a:t>
            </a:r>
            <a:r>
              <a:rPr lang="zh-CN" altLang="en-US" sz="1400">
                <a:sym typeface="+mn-ea"/>
              </a:rPr>
              <a:t>、样式之内间距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</a:t>
            </a:r>
            <a:r>
              <a:rPr lang="en-US" altLang="zh-CN" sz="1400">
                <a:sym typeface="+mn-ea"/>
              </a:rPr>
              <a:t>3.5</a:t>
            </a:r>
            <a:r>
              <a:rPr lang="zh-CN" altLang="en-US" sz="1400">
                <a:sym typeface="+mn-ea"/>
              </a:rPr>
              <a:t>、样式之外间距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</a:t>
            </a:r>
            <a:r>
              <a:rPr lang="en-US" altLang="zh-CN" sz="1400">
                <a:sym typeface="+mn-ea"/>
              </a:rPr>
              <a:t>3.6</a:t>
            </a:r>
            <a:r>
              <a:rPr lang="zh-CN" altLang="en-US" sz="1400">
                <a:sym typeface="+mn-ea"/>
              </a:rPr>
              <a:t>、样式之边框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</a:t>
            </a:r>
            <a:r>
              <a:rPr lang="en-US" altLang="zh-CN" sz="1400">
                <a:sym typeface="+mn-ea"/>
              </a:rPr>
              <a:t>3.7</a:t>
            </a:r>
            <a:r>
              <a:rPr lang="zh-CN" altLang="en-US" sz="1400">
                <a:sym typeface="+mn-ea"/>
              </a:rPr>
              <a:t>、样式之颜色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</a:t>
            </a:r>
            <a:r>
              <a:rPr lang="en-US" altLang="zh-CN" sz="1400">
                <a:sym typeface="+mn-ea"/>
              </a:rPr>
              <a:t>3.8</a:t>
            </a:r>
            <a:r>
              <a:rPr lang="zh-CN" altLang="en-US" sz="1400">
                <a:sym typeface="+mn-ea"/>
              </a:rPr>
              <a:t>、样式之背景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</a:t>
            </a:r>
            <a:r>
              <a:rPr lang="en-US" altLang="zh-CN" sz="1400">
                <a:sym typeface="+mn-ea"/>
              </a:rPr>
              <a:t>3.9</a:t>
            </a:r>
            <a:r>
              <a:rPr lang="zh-CN" altLang="en-US" sz="1400">
                <a:sym typeface="+mn-ea"/>
              </a:rPr>
              <a:t>、样式之字体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</a:t>
            </a:r>
            <a:r>
              <a:rPr lang="en-US" altLang="zh-CN" sz="1400">
                <a:sym typeface="+mn-ea"/>
              </a:rPr>
              <a:t>3.10</a:t>
            </a:r>
            <a:r>
              <a:rPr lang="zh-CN" altLang="en-US" sz="1400">
                <a:sym typeface="+mn-ea"/>
              </a:rPr>
              <a:t>、样式之布局技巧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</a:t>
            </a:r>
            <a:r>
              <a:rPr lang="en-US" altLang="zh-CN" sz="1400">
                <a:sym typeface="+mn-ea"/>
              </a:rPr>
              <a:t>3.11</a:t>
            </a:r>
            <a:r>
              <a:rPr lang="zh-CN" altLang="en-US" sz="1400">
                <a:sym typeface="+mn-ea"/>
              </a:rPr>
              <a:t>、样式之</a:t>
            </a:r>
            <a:r>
              <a:rPr lang="en-US" altLang="zh-CN" sz="1400">
                <a:sym typeface="+mn-ea"/>
              </a:rPr>
              <a:t>CSS</a:t>
            </a:r>
            <a:endParaRPr lang="en-US" altLang="zh-CN" sz="14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2295" y="8191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4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WXML</a:t>
            </a:r>
            <a:r>
              <a:rPr lang="zh-CN" altLang="en-US" sz="1400">
                <a:sym typeface="+mn-ea"/>
              </a:rPr>
              <a:t>详解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    </a:t>
            </a:r>
            <a:r>
              <a:rPr lang="en-US" altLang="zh-CN" sz="1400">
                <a:sym typeface="+mn-ea"/>
              </a:rPr>
              <a:t>4.1 </a:t>
            </a:r>
            <a:r>
              <a:rPr lang="zh-CN" altLang="en-US" sz="1400">
                <a:sym typeface="+mn-ea"/>
              </a:rPr>
              <a:t>、数据绑定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    </a:t>
            </a:r>
            <a:r>
              <a:rPr lang="en-US" altLang="zh-CN" sz="1400">
                <a:sym typeface="+mn-ea"/>
              </a:rPr>
              <a:t>4.2</a:t>
            </a:r>
            <a:r>
              <a:rPr lang="zh-CN" altLang="en-US" sz="1400">
                <a:sym typeface="+mn-ea"/>
              </a:rPr>
              <a:t>、条件渲染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    </a:t>
            </a:r>
            <a:r>
              <a:rPr lang="en-US" altLang="zh-CN" sz="1400">
                <a:sym typeface="+mn-ea"/>
              </a:rPr>
              <a:t>4.3</a:t>
            </a:r>
            <a:r>
              <a:rPr lang="zh-CN" altLang="en-US" sz="1400">
                <a:sym typeface="+mn-ea"/>
              </a:rPr>
              <a:t>、列表渲染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    </a:t>
            </a:r>
            <a:r>
              <a:rPr lang="en-US" altLang="zh-CN" sz="1400">
                <a:sym typeface="+mn-ea"/>
              </a:rPr>
              <a:t>4.4</a:t>
            </a:r>
            <a:r>
              <a:rPr lang="zh-CN" altLang="en-US" sz="1400">
                <a:sym typeface="+mn-ea"/>
              </a:rPr>
              <a:t>、模板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    </a:t>
            </a:r>
            <a:r>
              <a:rPr lang="en-US" altLang="zh-CN" sz="1400">
                <a:sym typeface="+mn-ea"/>
              </a:rPr>
              <a:t>4.5</a:t>
            </a:r>
            <a:r>
              <a:rPr lang="zh-CN" altLang="en-US" sz="1400">
                <a:sym typeface="+mn-ea"/>
              </a:rPr>
              <a:t>、事件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    </a:t>
            </a:r>
            <a:r>
              <a:rPr lang="en-US" altLang="zh-CN" sz="1400">
                <a:sym typeface="+mn-ea"/>
              </a:rPr>
              <a:t>4.6</a:t>
            </a:r>
            <a:r>
              <a:rPr lang="zh-CN" altLang="en-US" sz="1400">
                <a:sym typeface="+mn-ea"/>
              </a:rPr>
              <a:t>、引用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sz="1400">
                <a:sym typeface="+mn-ea"/>
              </a:rPr>
              <a:t>5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API</a:t>
            </a:r>
            <a:r>
              <a:rPr lang="zh-CN" altLang="en-US" sz="1400">
                <a:sym typeface="+mn-ea"/>
              </a:rPr>
              <a:t>详解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    </a:t>
            </a:r>
            <a:r>
              <a:rPr lang="en-US" altLang="zh-CN" sz="1400">
                <a:sym typeface="+mn-ea"/>
              </a:rPr>
              <a:t>5.1</a:t>
            </a:r>
            <a:r>
              <a:rPr lang="zh-CN" altLang="en-US" sz="1400">
                <a:sym typeface="+mn-ea"/>
              </a:rPr>
              <a:t>、网络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    </a:t>
            </a:r>
            <a:r>
              <a:rPr lang="en-US" altLang="zh-CN" sz="1400">
                <a:sym typeface="+mn-ea"/>
              </a:rPr>
              <a:t>5.2</a:t>
            </a:r>
            <a:r>
              <a:rPr lang="zh-CN" altLang="en-US" sz="1400">
                <a:sym typeface="+mn-ea"/>
              </a:rPr>
              <a:t>、媒体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    </a:t>
            </a:r>
            <a:r>
              <a:rPr lang="en-US" altLang="zh-CN" sz="1400">
                <a:sym typeface="+mn-ea"/>
              </a:rPr>
              <a:t>5.3</a:t>
            </a:r>
            <a:r>
              <a:rPr lang="zh-CN" altLang="en-US" sz="1400">
                <a:sym typeface="+mn-ea"/>
              </a:rPr>
              <a:t>、数据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    </a:t>
            </a:r>
            <a:r>
              <a:rPr lang="en-US" altLang="zh-CN" sz="1400">
                <a:sym typeface="+mn-ea"/>
              </a:rPr>
              <a:t>5.4</a:t>
            </a:r>
            <a:r>
              <a:rPr lang="zh-CN" altLang="en-US" sz="1400">
                <a:sym typeface="+mn-ea"/>
              </a:rPr>
              <a:t>、位置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    </a:t>
            </a:r>
            <a:r>
              <a:rPr lang="en-US" altLang="zh-CN" sz="1400">
                <a:sym typeface="+mn-ea"/>
              </a:rPr>
              <a:t>5.5</a:t>
            </a:r>
            <a:r>
              <a:rPr lang="zh-CN" altLang="en-US" sz="1400">
                <a:sym typeface="+mn-ea"/>
              </a:rPr>
              <a:t>、设备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    </a:t>
            </a:r>
            <a:r>
              <a:rPr lang="en-US" altLang="zh-CN" sz="1400">
                <a:sym typeface="+mn-ea"/>
              </a:rPr>
              <a:t>5.6</a:t>
            </a:r>
            <a:r>
              <a:rPr lang="zh-CN" altLang="en-US" sz="1400">
                <a:sym typeface="+mn-ea"/>
              </a:rPr>
              <a:t>、界面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    </a:t>
            </a:r>
            <a:r>
              <a:rPr lang="en-US" altLang="zh-CN" sz="1400">
                <a:sym typeface="+mn-ea"/>
              </a:rPr>
              <a:t>5.7</a:t>
            </a:r>
            <a:r>
              <a:rPr lang="zh-CN" altLang="en-US" sz="1400">
                <a:sym typeface="+mn-ea"/>
              </a:rPr>
              <a:t>、开放接口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9430" y="8255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WPS 演示</Application>
  <PresentationFormat>在屏幕上显示</PresentationFormat>
  <Paragraphs>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PMingLiU</vt:lpstr>
      <vt:lpstr>楷体_GB2312</vt:lpstr>
      <vt:lpstr>新宋体</vt:lpstr>
      <vt:lpstr>微软雅黑</vt:lpstr>
      <vt:lpstr>Calibri</vt:lpstr>
      <vt:lpstr>通用_汇报</vt:lpstr>
      <vt:lpstr>微信小程序培训</vt:lpstr>
      <vt:lpstr>大纲</vt:lpstr>
      <vt:lpstr>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Administrator</dc:creator>
  <cp:lastModifiedBy>Administrator</cp:lastModifiedBy>
  <cp:revision>311</cp:revision>
  <dcterms:created xsi:type="dcterms:W3CDTF">2009-03-03T10:06:00Z</dcterms:created>
  <dcterms:modified xsi:type="dcterms:W3CDTF">2017-04-26T03:30:37Z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