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350" r:id="rId4"/>
    <p:sldId id="349" r:id="rId5"/>
    <p:sldId id="361" r:id="rId6"/>
    <p:sldId id="343" r:id="rId7"/>
    <p:sldId id="347" r:id="rId8"/>
    <p:sldId id="348" r:id="rId9"/>
    <p:sldId id="351" r:id="rId10"/>
    <p:sldId id="353" r:id="rId11"/>
    <p:sldId id="354" r:id="rId12"/>
    <p:sldId id="355" r:id="rId13"/>
    <p:sldId id="352" r:id="rId14"/>
    <p:sldId id="356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p.weixin.qq.com/debug/wxadoc/dev/devtools/download.html?t=147505205536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hyperlink" Target="https://dnspod.qcloud.com/?from=qcloudHpHeaderDnspod&amp;fromSource=qcloudHpHeaderDnspod&#13;" TargetMode="External"/><Relationship Id="rId2" Type="http://schemas.openxmlformats.org/officeDocument/2006/relationships/hyperlink" Target="http://www.qcloud.com/redirect.php?redirect=1003&amp;cps_key=f5993d572d5539c3c9ff8dbc9f62d2d9" TargetMode="External"/><Relationship Id="rId1" Type="http://schemas.openxmlformats.org/officeDocument/2006/relationships/hyperlink" Target="http://www.qcloud.com/redirect.php?redirect=1001&amp;cps_key=f5993d572d5539c3c9ff8dbc9f62d2d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mp.weixin.qq.com/debug/wxadoc/dev/devtools/download.html?t=147505205536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4000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1.4</a:t>
            </a:r>
            <a:r>
              <a:rPr lang="zh-CN" altLang="en-US">
                <a:sym typeface="+mn-ea"/>
              </a:rPr>
              <a:t>、目录结构及页面组成详解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 b="1"/>
              <a:t>6</a:t>
            </a:r>
            <a:r>
              <a:rPr lang="zh-CN" altLang="en-US" sz="1400" b="1"/>
              <a:t>、</a:t>
            </a:r>
            <a:r>
              <a:rPr lang="zh-CN" altLang="en-US" sz="1400" b="1">
                <a:sym typeface="+mn-ea"/>
              </a:rPr>
              <a:t>Page() 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400"/>
              <a:t>     Page() 函数用来注册一个页面。接受一个 object 参数，其指定页面的初始数据、生命周期函数、事件处理函数等。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619885"/>
            <a:ext cx="8094980" cy="5352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1.4</a:t>
            </a:r>
            <a:r>
              <a:rPr lang="zh-CN" altLang="en-US">
                <a:sym typeface="+mn-ea"/>
              </a:rPr>
              <a:t>、目录结构及页面组成详解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sz="1400">
                <a:solidFill>
                  <a:srgbClr val="FF0000"/>
                </a:solidFill>
              </a:rPr>
              <a:t>data</a:t>
            </a:r>
            <a:r>
              <a:rPr lang="zh-CN" sz="1400">
                <a:solidFill>
                  <a:srgbClr val="FF0000"/>
                </a:solidFill>
              </a:rPr>
              <a:t>：</a:t>
            </a:r>
            <a:r>
              <a:rPr sz="1400"/>
              <a:t>会以 </a:t>
            </a:r>
            <a:r>
              <a:rPr sz="1400">
                <a:solidFill>
                  <a:srgbClr val="FF0000"/>
                </a:solidFill>
              </a:rPr>
              <a:t>JSON</a:t>
            </a:r>
            <a:r>
              <a:rPr sz="1400"/>
              <a:t> 的形式由逻辑层传至渲染层，所以其数据必须是可以转成 JSON 的格式：字符串，数字，布尔值，对象，数组。</a:t>
            </a:r>
            <a:endParaRPr sz="1400"/>
          </a:p>
          <a:p>
            <a:pPr marL="0" indent="0">
              <a:buNone/>
            </a:pPr>
            <a:endParaRPr sz="1400"/>
          </a:p>
          <a:p>
            <a:pPr marL="0" indent="0">
              <a:buNone/>
            </a:pPr>
            <a:endParaRPr sz="1400"/>
          </a:p>
          <a:p>
            <a:pPr marL="0" indent="0">
              <a:buNone/>
            </a:pPr>
            <a:r>
              <a:rPr sz="1400">
                <a:solidFill>
                  <a:srgbClr val="FF0000"/>
                </a:solidFill>
              </a:rPr>
              <a:t>setData()</a:t>
            </a:r>
            <a:r>
              <a:rPr lang="zh-CN" sz="1400">
                <a:solidFill>
                  <a:srgbClr val="FF0000"/>
                </a:solidFill>
              </a:rPr>
              <a:t>：</a:t>
            </a:r>
            <a:r>
              <a:rPr lang="zh-CN" sz="1400"/>
              <a:t>接受一个对象，以 key，value 的形式表示将 this.data 中的 key 对应的值改变成 value。</a:t>
            </a:r>
            <a:endParaRPr lang="zh-CN" sz="1400"/>
          </a:p>
          <a:p>
            <a:pPr marL="0" indent="0">
              <a:buNone/>
            </a:pPr>
            <a:endParaRPr lang="zh-CN" sz="1400"/>
          </a:p>
          <a:p>
            <a:pPr marL="0" indent="0">
              <a:buNone/>
            </a:pPr>
            <a:r>
              <a:rPr lang="zh-CN" sz="1400"/>
              <a:t>其中 key 可以非常灵活，以数据路径的形式给出，如 array[2].message，a.b.c.d，并且不需要在 this.data 中预先定义。</a:t>
            </a:r>
            <a:endParaRPr 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3040" y="277558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1.4</a:t>
            </a:r>
            <a:r>
              <a:rPr lang="zh-CN" altLang="en-US">
                <a:sym typeface="+mn-ea"/>
              </a:rPr>
              <a:t>、目录结构及页面组成详解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 b="1"/>
              <a:t>7</a:t>
            </a:r>
            <a:r>
              <a:rPr lang="zh-CN" altLang="en-US" sz="1400" b="1"/>
              <a:t>、页面的路由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400"/>
              <a:t>路由是一个专业术语，页面路由可以简单的理解为页面切换。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670050"/>
            <a:ext cx="8034655" cy="36664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1.4</a:t>
            </a:r>
            <a:r>
              <a:rPr lang="zh-CN" altLang="en-US">
                <a:sym typeface="+mn-ea"/>
              </a:rPr>
              <a:t>、目录结构及页面组成详解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 b="1">
                <a:sym typeface="+mn-ea"/>
              </a:rPr>
              <a:t>8</a:t>
            </a:r>
            <a:r>
              <a:rPr lang="zh-CN" altLang="en-US" sz="1400" b="1">
                <a:sym typeface="+mn-ea"/>
              </a:rPr>
              <a:t>、作业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400" b="1">
                <a:sym typeface="+mn-ea"/>
              </a:rPr>
              <a:t>  </a:t>
            </a: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8.1</a:t>
            </a:r>
            <a:r>
              <a:rPr lang="zh-CN" altLang="en-US" sz="1400">
                <a:sym typeface="+mn-ea"/>
              </a:rPr>
              <a:t>、创建一个小程序将窗口标题的背景色设置为</a:t>
            </a:r>
            <a:r>
              <a:rPr lang="en-US" altLang="zh-CN" sz="1400">
                <a:sym typeface="+mn-ea"/>
              </a:rPr>
              <a:t>#000</a:t>
            </a:r>
            <a:r>
              <a:rPr lang="zh-CN" altLang="en-US" sz="1400">
                <a:sym typeface="+mn-ea"/>
              </a:rPr>
              <a:t>，标题设置为</a:t>
            </a:r>
            <a:r>
              <a:rPr lang="en-US" altLang="zh-CN" sz="1400">
                <a:sym typeface="+mn-ea"/>
              </a:rPr>
              <a:t>“</a:t>
            </a:r>
            <a:r>
              <a:rPr lang="zh-CN" altLang="en-US" sz="1400">
                <a:sym typeface="+mn-ea"/>
              </a:rPr>
              <a:t>我的小程序</a:t>
            </a:r>
            <a:r>
              <a:rPr lang="en-US" altLang="zh-CN" sz="1400">
                <a:sym typeface="+mn-ea"/>
              </a:rPr>
              <a:t>”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</a:t>
            </a:r>
            <a:r>
              <a:rPr lang="en-US" altLang="zh-CN" sz="1400">
                <a:sym typeface="+mn-ea"/>
              </a:rPr>
              <a:t>8.2</a:t>
            </a:r>
            <a:r>
              <a:rPr lang="zh-CN" altLang="en-US" sz="1400">
                <a:sym typeface="+mn-ea"/>
              </a:rPr>
              <a:t>、新建一个页面，将标题设置为</a:t>
            </a:r>
            <a:r>
              <a:rPr lang="en-US" altLang="zh-CN" sz="1400">
                <a:sym typeface="+mn-ea"/>
              </a:rPr>
              <a:t>“</a:t>
            </a:r>
            <a:r>
              <a:rPr lang="zh-CN" altLang="en-US" sz="1400">
                <a:sym typeface="+mn-ea"/>
              </a:rPr>
              <a:t>我的页面</a:t>
            </a:r>
            <a:r>
              <a:rPr lang="en-US" altLang="zh-CN" sz="1400">
                <a:sym typeface="+mn-ea"/>
              </a:rPr>
              <a:t>”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8.3</a:t>
            </a:r>
            <a:r>
              <a:rPr lang="zh-CN" altLang="en-US" sz="1400">
                <a:sym typeface="+mn-ea"/>
              </a:rPr>
              <a:t>、在</a:t>
            </a:r>
            <a:r>
              <a:rPr lang="en-US" altLang="zh-CN" sz="1400">
                <a:sym typeface="+mn-ea"/>
              </a:rPr>
              <a:t>index</a:t>
            </a:r>
            <a:r>
              <a:rPr lang="zh-CN" altLang="en-US" sz="1400">
                <a:sym typeface="+mn-ea"/>
              </a:rPr>
              <a:t>页面中新增一个按钮，点击按钮跳转到</a:t>
            </a:r>
            <a:r>
              <a:rPr lang="en-US" altLang="zh-CN" sz="1400">
                <a:sym typeface="+mn-ea"/>
              </a:rPr>
              <a:t>8.2</a:t>
            </a:r>
            <a:r>
              <a:rPr lang="zh-CN" altLang="en-US" sz="1400">
                <a:sym typeface="+mn-ea"/>
              </a:rPr>
              <a:t>新建的页面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</a:t>
            </a:r>
            <a:r>
              <a:rPr lang="en-US" sz="1400">
                <a:sym typeface="+mn-ea"/>
              </a:rPr>
              <a:t>8.4</a:t>
            </a:r>
            <a:r>
              <a:rPr lang="zh-CN" altLang="en-US" sz="1400">
                <a:sym typeface="+mn-ea"/>
              </a:rPr>
              <a:t>、学习</a:t>
            </a:r>
            <a:r>
              <a:rPr lang="en-US" altLang="zh-CN" sz="1400">
                <a:sym typeface="+mn-ea"/>
              </a:rPr>
              <a:t>JSON</a:t>
            </a:r>
            <a:r>
              <a:rPr lang="zh-CN" altLang="en-US" sz="1400">
                <a:sym typeface="+mn-ea"/>
              </a:rPr>
              <a:t>格式</a:t>
            </a:r>
            <a:endParaRPr lang="zh-CN" altLang="en-US" sz="1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8925" y="28067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、简介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1400"/>
              <a:t>        微信小程序是运行在微信环境中的应用，它只能在微信中运行，不能运行在浏览器等其他环境中，微信团队提供了专门的开发工具用于微信小程序的开发，还提供了丰富的</a:t>
            </a:r>
            <a:r>
              <a:rPr lang="en-US" altLang="zh-CN" sz="1400"/>
              <a:t>API</a:t>
            </a:r>
            <a:r>
              <a:rPr lang="zh-CN" altLang="en-US" sz="1400"/>
              <a:t>，让我们的小程序能够具备与手机设备和微信交互的能力，比如</a:t>
            </a:r>
            <a:r>
              <a:rPr lang="en-US" altLang="zh-CN" sz="1400"/>
              <a:t>,</a:t>
            </a:r>
            <a:r>
              <a:rPr lang="zh-CN" altLang="en-US" sz="1400"/>
              <a:t>获取摄像头拍照、访问文件系统等，那么与微信交互主要体现在以下三个方面：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、获取当前登录微信的用户的用户信息；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2</a:t>
            </a:r>
            <a:r>
              <a:rPr lang="zh-CN" altLang="en-US" sz="1400"/>
              <a:t>、微信支付；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3</a:t>
            </a:r>
            <a:r>
              <a:rPr lang="zh-CN" altLang="en-US" sz="1400"/>
              <a:t>、使用模板消息向微信发送通知消息。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</a:t>
            </a:r>
            <a:r>
              <a:rPr lang="zh-CN" altLang="en-US" sz="1400"/>
              <a:t>开发微信小程序需要具备一定的前端基础知识，但不是全部，前端三大基础是：</a:t>
            </a:r>
            <a:r>
              <a:rPr lang="en-US" altLang="zh-CN" sz="1400"/>
              <a:t>html</a:t>
            </a:r>
            <a:r>
              <a:rPr lang="zh-CN" altLang="en-US" sz="1400"/>
              <a:t>、</a:t>
            </a:r>
            <a:r>
              <a:rPr lang="en-US" altLang="zh-CN" sz="1400"/>
              <a:t>css</a:t>
            </a:r>
            <a:r>
              <a:rPr lang="zh-CN" altLang="en-US" sz="1400"/>
              <a:t>、</a:t>
            </a:r>
            <a:r>
              <a:rPr lang="en-US" altLang="zh-CN" sz="1400"/>
              <a:t>javascript</a:t>
            </a:r>
            <a:r>
              <a:rPr lang="zh-CN" altLang="en-US" sz="1400"/>
              <a:t>，那么在微信小程序中</a:t>
            </a:r>
            <a:r>
              <a:rPr lang="en-US" altLang="zh-CN" sz="1400"/>
              <a:t>html</a:t>
            </a:r>
            <a:r>
              <a:rPr lang="zh-CN" altLang="en-US" sz="1400"/>
              <a:t>是用不到了的，因为它用</a:t>
            </a:r>
            <a:r>
              <a:rPr lang="en-US" altLang="zh-CN" sz="1400"/>
              <a:t>wxml</a:t>
            </a:r>
            <a:r>
              <a:rPr lang="zh-CN" altLang="en-US" sz="1400"/>
              <a:t>代替了</a:t>
            </a:r>
            <a:r>
              <a:rPr lang="en-US" altLang="zh-CN" sz="1400"/>
              <a:t>html</a:t>
            </a:r>
            <a:r>
              <a:rPr lang="zh-CN" altLang="en-US" sz="1400"/>
              <a:t>这一自创语言代替了</a:t>
            </a:r>
            <a:r>
              <a:rPr lang="en-US" altLang="zh-CN" sz="1400"/>
              <a:t>html</a:t>
            </a:r>
            <a:r>
              <a:rPr lang="zh-CN" altLang="en-US" sz="1400"/>
              <a:t>，虽然原理类似，但是却比</a:t>
            </a:r>
            <a:r>
              <a:rPr lang="en-US" altLang="zh-CN" sz="1400"/>
              <a:t>html</a:t>
            </a:r>
            <a:r>
              <a:rPr lang="zh-CN" altLang="en-US" sz="1400"/>
              <a:t>简单了很多，这个简单主要体现在标签的简化和规范。剩下的</a:t>
            </a:r>
            <a:r>
              <a:rPr lang="en-US" altLang="zh-CN" sz="1400"/>
              <a:t>2</a:t>
            </a:r>
            <a:r>
              <a:rPr lang="zh-CN" altLang="en-US" sz="1400"/>
              <a:t>个基础，一个是</a:t>
            </a:r>
            <a:r>
              <a:rPr lang="en-US" altLang="zh-CN" sz="1400"/>
              <a:t>CSS</a:t>
            </a:r>
            <a:r>
              <a:rPr lang="zh-CN" altLang="en-US" sz="1400"/>
              <a:t>，一个是</a:t>
            </a:r>
            <a:r>
              <a:rPr lang="en-US" altLang="zh-CN" sz="1400"/>
              <a:t>javascript</a:t>
            </a:r>
            <a:r>
              <a:rPr lang="zh-CN" altLang="en-US" sz="1400"/>
              <a:t>，先说</a:t>
            </a:r>
            <a:r>
              <a:rPr lang="en-US" altLang="zh-CN" sz="1400"/>
              <a:t>CSS</a:t>
            </a:r>
            <a:r>
              <a:rPr lang="zh-CN" altLang="en-US" sz="1400"/>
              <a:t>，微信小程序中用</a:t>
            </a:r>
            <a:r>
              <a:rPr lang="en-US" altLang="zh-CN" sz="1400"/>
              <a:t>wxss</a:t>
            </a:r>
            <a:r>
              <a:rPr lang="zh-CN" altLang="en-US" sz="1400"/>
              <a:t>替代</a:t>
            </a:r>
            <a:r>
              <a:rPr lang="en-US" altLang="zh-CN" sz="1400"/>
              <a:t>CSS</a:t>
            </a:r>
            <a:r>
              <a:rPr lang="zh-CN" altLang="en-US" sz="1400"/>
              <a:t>，但是这个</a:t>
            </a:r>
            <a:r>
              <a:rPr lang="en-US" altLang="zh-CN" sz="1400"/>
              <a:t>wxss</a:t>
            </a:r>
            <a:r>
              <a:rPr lang="zh-CN" altLang="en-US" sz="1400"/>
              <a:t>基本与</a:t>
            </a:r>
            <a:r>
              <a:rPr lang="en-US" altLang="zh-CN" sz="1400"/>
              <a:t>CSS</a:t>
            </a:r>
            <a:r>
              <a:rPr lang="zh-CN" altLang="en-US" sz="1400"/>
              <a:t>类似，只不过它添加了几个自身的属性。而</a:t>
            </a:r>
            <a:r>
              <a:rPr lang="en-US" sz="1400"/>
              <a:t>javascript</a:t>
            </a:r>
            <a:r>
              <a:rPr lang="zh-CN" altLang="en-US" sz="1400"/>
              <a:t>也没有在浏览器中使用那么复杂，这里只用到了</a:t>
            </a:r>
            <a:r>
              <a:rPr lang="en-US" altLang="zh-CN" sz="1400"/>
              <a:t>javascript</a:t>
            </a:r>
            <a:r>
              <a:rPr lang="zh-CN" altLang="en-US" sz="1400"/>
              <a:t>的核心。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总言之，开发微信小程序需要具备 </a:t>
            </a:r>
            <a:r>
              <a:rPr lang="en-US" altLang="zh-CN" sz="1400"/>
              <a:t>wxml</a:t>
            </a:r>
            <a:r>
              <a:rPr lang="zh-CN" altLang="en-US" sz="1400"/>
              <a:t>、</a:t>
            </a:r>
            <a:r>
              <a:rPr lang="en-US" altLang="zh-CN" sz="1400"/>
              <a:t>wxss(css)</a:t>
            </a:r>
            <a:r>
              <a:rPr lang="zh-CN" altLang="en-US" sz="1400"/>
              <a:t>、</a:t>
            </a:r>
            <a:r>
              <a:rPr lang="en-US" altLang="zh-CN" sz="1400"/>
              <a:t>javascript</a:t>
            </a:r>
            <a:r>
              <a:rPr lang="zh-CN" altLang="en-US" sz="1400"/>
              <a:t>核心的能力。</a:t>
            </a:r>
            <a:endParaRPr lang="zh-CN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矩形 40"/>
          <p:cNvSpPr/>
          <p:nvPr/>
        </p:nvSpPr>
        <p:spPr>
          <a:xfrm>
            <a:off x="3752215" y="5961380"/>
            <a:ext cx="3646805" cy="7924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、简介</a:t>
            </a:r>
            <a:br>
              <a:rPr lang="zh-CN" altLang="en-US" sz="2400">
                <a:solidFill>
                  <a:srgbClr val="074888"/>
                </a:solidFill>
                <a:uFillTx/>
              </a:rPr>
            </a:br>
            <a:endParaRPr lang="zh-CN" altLang="en-US" sz="2400">
              <a:solidFill>
                <a:srgbClr val="074888"/>
              </a:solidFill>
              <a:uFillTx/>
            </a:endParaRPr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	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	</a:t>
            </a: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909955" y="1760855"/>
            <a:ext cx="199771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 Web</a:t>
            </a:r>
            <a:r>
              <a:rPr lang="zh-CN" altLang="en-US"/>
              <a:t>站点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32225" y="1760855"/>
            <a:ext cx="215646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8835" y="4185920"/>
            <a:ext cx="21399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移动应用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99020" y="3986530"/>
            <a:ext cx="144018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后台开发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32225" y="2765425"/>
            <a:ext cx="215646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wap</a:t>
            </a:r>
            <a:r>
              <a:rPr lang="zh-CN" altLang="en-US"/>
              <a:t>站点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32225" y="3770630"/>
            <a:ext cx="21386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混合移动应用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32225" y="6059805"/>
            <a:ext cx="21386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微信小程序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52215" y="4850130"/>
            <a:ext cx="21386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原生移动应用</a:t>
            </a:r>
            <a:endParaRPr lang="zh-CN" altLang="en-US"/>
          </a:p>
        </p:txBody>
      </p:sp>
      <p:cxnSp>
        <p:nvCxnSpPr>
          <p:cNvPr id="22" name="直接连接符 21"/>
          <p:cNvCxnSpPr>
            <a:stCxn id="3" idx="3"/>
            <a:endCxn id="8" idx="1"/>
          </p:cNvCxnSpPr>
          <p:nvPr/>
        </p:nvCxnSpPr>
        <p:spPr>
          <a:xfrm>
            <a:off x="2907665" y="1976755"/>
            <a:ext cx="92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1"/>
          </p:cNvCxnSpPr>
          <p:nvPr/>
        </p:nvCxnSpPr>
        <p:spPr>
          <a:xfrm flipV="1">
            <a:off x="2987675" y="2981325"/>
            <a:ext cx="844550" cy="138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3"/>
            <a:endCxn id="12" idx="1"/>
          </p:cNvCxnSpPr>
          <p:nvPr/>
        </p:nvCxnSpPr>
        <p:spPr>
          <a:xfrm flipV="1">
            <a:off x="2978785" y="3986530"/>
            <a:ext cx="853440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3"/>
            <a:endCxn id="21" idx="1"/>
          </p:cNvCxnSpPr>
          <p:nvPr/>
        </p:nvCxnSpPr>
        <p:spPr>
          <a:xfrm>
            <a:off x="2978785" y="4401820"/>
            <a:ext cx="773430" cy="66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0" idx="1"/>
          </p:cNvCxnSpPr>
          <p:nvPr/>
        </p:nvCxnSpPr>
        <p:spPr>
          <a:xfrm>
            <a:off x="2987675" y="4437380"/>
            <a:ext cx="844550" cy="183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</p:cNvCxnSpPr>
          <p:nvPr/>
        </p:nvCxnSpPr>
        <p:spPr>
          <a:xfrm>
            <a:off x="5988685" y="2981325"/>
            <a:ext cx="1391285" cy="116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3"/>
          </p:cNvCxnSpPr>
          <p:nvPr/>
        </p:nvCxnSpPr>
        <p:spPr>
          <a:xfrm>
            <a:off x="5970905" y="3986530"/>
            <a:ext cx="1409065" cy="16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</p:cNvCxnSpPr>
          <p:nvPr/>
        </p:nvCxnSpPr>
        <p:spPr>
          <a:xfrm flipV="1">
            <a:off x="5890895" y="4220845"/>
            <a:ext cx="1489075" cy="84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0" idx="3"/>
          </p:cNvCxnSpPr>
          <p:nvPr/>
        </p:nvCxnSpPr>
        <p:spPr>
          <a:xfrm flipV="1">
            <a:off x="5970905" y="4220845"/>
            <a:ext cx="1409065" cy="205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32225" y="2210435"/>
            <a:ext cx="333565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html</a:t>
            </a:r>
            <a:r>
              <a:rPr lang="zh-CN" altLang="en-US" sz="1600"/>
              <a:t>、</a:t>
            </a:r>
            <a:r>
              <a:rPr lang="en-US" altLang="zh-CN" sz="1600"/>
              <a:t>js</a:t>
            </a:r>
            <a:r>
              <a:rPr lang="zh-CN" altLang="en-US" sz="1600"/>
              <a:t>、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jquery</a:t>
            </a:r>
            <a:r>
              <a:rPr lang="zh-CN" altLang="en-US" sz="1600"/>
              <a:t>等各种框架</a:t>
            </a:r>
            <a:endParaRPr lang="zh-CN" altLang="en-US" sz="1600"/>
          </a:p>
        </p:txBody>
      </p:sp>
      <p:cxnSp>
        <p:nvCxnSpPr>
          <p:cNvPr id="33" name="直接连接符 32"/>
          <p:cNvCxnSpPr/>
          <p:nvPr/>
        </p:nvCxnSpPr>
        <p:spPr>
          <a:xfrm>
            <a:off x="6083935" y="1988820"/>
            <a:ext cx="1442085" cy="23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832225" y="3197225"/>
            <a:ext cx="340931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html</a:t>
            </a:r>
            <a:r>
              <a:rPr lang="zh-CN" altLang="en-US" sz="1600"/>
              <a:t>、</a:t>
            </a:r>
            <a:r>
              <a:rPr lang="en-US" altLang="zh-CN" sz="1600"/>
              <a:t>js</a:t>
            </a:r>
            <a:r>
              <a:rPr lang="zh-CN" altLang="en-US" sz="1600"/>
              <a:t>、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zepto</a:t>
            </a:r>
            <a:r>
              <a:rPr lang="zh-CN" altLang="en-US" sz="1600">
                <a:sym typeface="+mn-ea"/>
              </a:rPr>
              <a:t>等</a:t>
            </a:r>
            <a:r>
              <a:rPr lang="zh-CN" altLang="en-US" sz="1600"/>
              <a:t>各种框架</a:t>
            </a:r>
            <a:endParaRPr lang="zh-CN" altLang="en-US" sz="1600"/>
          </a:p>
        </p:txBody>
      </p:sp>
      <p:sp>
        <p:nvSpPr>
          <p:cNvPr id="35" name="文本框 34"/>
          <p:cNvSpPr txBox="1"/>
          <p:nvPr/>
        </p:nvSpPr>
        <p:spPr>
          <a:xfrm>
            <a:off x="3769360" y="4186555"/>
            <a:ext cx="328295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html</a:t>
            </a:r>
            <a:r>
              <a:rPr lang="zh-CN" altLang="en-US" sz="1600"/>
              <a:t>、</a:t>
            </a:r>
            <a:r>
              <a:rPr lang="en-US" altLang="zh-CN" sz="1600"/>
              <a:t>js</a:t>
            </a:r>
            <a:r>
              <a:rPr lang="zh-CN" altLang="en-US" sz="1600"/>
              <a:t>、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ionic</a:t>
            </a:r>
            <a:r>
              <a:rPr lang="zh-CN" altLang="en-US" sz="1600"/>
              <a:t>、</a:t>
            </a:r>
            <a:r>
              <a:rPr lang="en-US" altLang="zh-CN" sz="1600"/>
              <a:t>cordova</a:t>
            </a:r>
            <a:r>
              <a:rPr lang="zh-CN" altLang="en-US" sz="1600"/>
              <a:t>等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3752215" y="5281930"/>
            <a:ext cx="328295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Android&amp;ios</a:t>
            </a:r>
            <a:r>
              <a:rPr lang="zh-CN" altLang="en-US" sz="1600"/>
              <a:t>原生语言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>
            <a:off x="3752215" y="6418580"/>
            <a:ext cx="37566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wxml</a:t>
            </a:r>
            <a:r>
              <a:rPr lang="zh-CN" altLang="en-US" sz="1600"/>
              <a:t>、</a:t>
            </a:r>
            <a:r>
              <a:rPr lang="en-US" altLang="zh-CN" sz="1600"/>
              <a:t>wxss</a:t>
            </a:r>
            <a:r>
              <a:rPr lang="zh-CN" altLang="en-US" sz="1600"/>
              <a:t>、</a:t>
            </a:r>
            <a:r>
              <a:rPr lang="en-US" altLang="zh-CN" sz="1600"/>
              <a:t>js</a:t>
            </a:r>
            <a:r>
              <a:rPr lang="zh-CN" altLang="en-US" sz="1600"/>
              <a:t>核心、框架组件及</a:t>
            </a:r>
            <a:r>
              <a:rPr lang="en-US" altLang="zh-CN" sz="1600"/>
              <a:t>API</a:t>
            </a:r>
            <a:endParaRPr lang="en-US" altLang="zh-CN" sz="1600"/>
          </a:p>
        </p:txBody>
      </p:sp>
      <p:sp>
        <p:nvSpPr>
          <p:cNvPr id="38" name="文本框 37"/>
          <p:cNvSpPr txBox="1"/>
          <p:nvPr/>
        </p:nvSpPr>
        <p:spPr>
          <a:xfrm>
            <a:off x="7052310" y="4401820"/>
            <a:ext cx="19500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java</a:t>
            </a:r>
            <a:r>
              <a:rPr lang="zh-CN" altLang="en-US" sz="1600"/>
              <a:t>、</a:t>
            </a:r>
            <a:r>
              <a:rPr lang="en-US" altLang="zh-CN" sz="1600"/>
              <a:t>php</a:t>
            </a:r>
            <a:r>
              <a:rPr lang="zh-CN" altLang="en-US" sz="1600"/>
              <a:t>、</a:t>
            </a:r>
            <a:r>
              <a:rPr lang="en-US" altLang="zh-CN" sz="1600"/>
              <a:t>nodejs</a:t>
            </a:r>
            <a:r>
              <a:rPr lang="zh-CN" altLang="en-US" sz="1600"/>
              <a:t>及数据库语言</a:t>
            </a:r>
            <a:r>
              <a:rPr lang="en-US" altLang="zh-CN" sz="1600"/>
              <a:t>sql</a:t>
            </a:r>
            <a:r>
              <a:rPr lang="zh-CN" altLang="en-US" sz="1600"/>
              <a:t>等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215" y="-889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、简介</a:t>
            </a:r>
            <a:br>
              <a:rPr lang="zh-CN" altLang="en-US" sz="2400">
                <a:solidFill>
                  <a:srgbClr val="074888"/>
                </a:solidFill>
                <a:uFillTx/>
              </a:rPr>
            </a:br>
            <a:endParaRPr lang="zh-CN" altLang="en-US" sz="2400">
              <a:solidFill>
                <a:srgbClr val="074888"/>
              </a:solidFill>
              <a:uFillTx/>
            </a:endParaRPr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	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	</a:t>
            </a: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注明：要做一个内容可以更新的小程序，单有前端开发是远远不够的，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还需要</a:t>
            </a:r>
            <a:r>
              <a:rPr lang="zh-CN" altLang="en-US" sz="1400">
                <a:solidFill>
                  <a:srgbClr val="FF0000"/>
                </a:solidFill>
              </a:rPr>
              <a:t>后台开发</a:t>
            </a:r>
            <a:r>
              <a:rPr lang="zh-CN" altLang="en-US" sz="1400"/>
              <a:t>。后台开发与web开发的后台基本无异，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可以选择用java、php、nodejs等任一语言，有一点需要注意的是小程序后台服务器必须是https协议的，这就要求必须</a:t>
            </a:r>
            <a:r>
              <a:rPr lang="zh-CN" altLang="en-US" sz="1400">
                <a:solidFill>
                  <a:srgbClr val="FF0000"/>
                </a:solidFill>
              </a:rPr>
              <a:t>购买云服务器</a:t>
            </a:r>
            <a:r>
              <a:rPr lang="zh-CN" altLang="en-US" sz="1400"/>
              <a:t>并将后台服务器设置成https服务。而做这些的前提是要先</a:t>
            </a:r>
            <a:r>
              <a:rPr lang="zh-CN" altLang="en-US" sz="1400">
                <a:solidFill>
                  <a:srgbClr val="FF0000"/>
                </a:solidFill>
              </a:rPr>
              <a:t>购买好云服务器和域名</a:t>
            </a:r>
            <a:r>
              <a:rPr lang="zh-CN" altLang="en-US" sz="1400"/>
              <a:t>。服务器可以选择腾讯云服务器，</a:t>
            </a:r>
            <a:r>
              <a:rPr lang="zh-CN" altLang="en-US" sz="1400">
                <a:solidFill>
                  <a:srgbClr val="FF0000"/>
                </a:solidFill>
              </a:rPr>
              <a:t>购买地址如下：</a:t>
            </a:r>
            <a:r>
              <a:rPr lang="zh-CN" altLang="en-US" sz="1400">
                <a:solidFill>
                  <a:schemeClr val="accent2"/>
                </a:solidFill>
                <a:hlinkClick r:id="rId1" tooltip=""/>
              </a:rPr>
              <a:t>http://www.qcloud.com/redirect.php?redirect=1001&amp;cps_key=f5993d572d5539c3c9ff8dbc9f62d2d9</a:t>
            </a:r>
            <a:endParaRPr lang="zh-CN" altLang="en-US" sz="1400">
              <a:solidFill>
                <a:schemeClr val="accent2"/>
              </a:solidFill>
              <a:hlinkClick r:id="rId1" tooltip=""/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要做一个可更新的小程序单有云服务器也还是不够，因为内容是可更新的，所以实际在小程序上看到的内容，我们大部分是存储在数据库中，所以我们还需要</a:t>
            </a:r>
            <a:r>
              <a:rPr lang="zh-CN" altLang="en-US" sz="1400">
                <a:solidFill>
                  <a:srgbClr val="FF0000"/>
                </a:solidFill>
              </a:rPr>
              <a:t>购买云数据库</a:t>
            </a:r>
            <a:r>
              <a:rPr lang="zh-CN" altLang="en-US" sz="1400"/>
              <a:t>，这个腾讯云也有提供，</a:t>
            </a:r>
            <a:r>
              <a:rPr lang="zh-CN" altLang="en-US" sz="1400">
                <a:solidFill>
                  <a:srgbClr val="FF0000"/>
                </a:solidFill>
              </a:rPr>
              <a:t>购买地址如下：</a:t>
            </a:r>
            <a:r>
              <a:rPr lang="zh-CN" altLang="en-US" sz="1400">
                <a:hlinkClick r:id="rId2" tooltip=""/>
              </a:rPr>
              <a:t>http://www.qcloud.com/redirect.php?redirect=1003&amp;cps_key=f5993d572d5539c3c9ff8dbc9f62d2d9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而</a:t>
            </a:r>
            <a:r>
              <a:rPr lang="zh-CN" altLang="en-US" sz="1400">
                <a:solidFill>
                  <a:srgbClr val="FF0000"/>
                </a:solidFill>
              </a:rPr>
              <a:t>域名的购买</a:t>
            </a:r>
            <a:r>
              <a:rPr lang="zh-CN" altLang="en-US" sz="1400"/>
              <a:t>，腾讯云也可以提供，</a:t>
            </a:r>
            <a:r>
              <a:rPr lang="zh-CN" altLang="en-US" sz="1400">
                <a:solidFill>
                  <a:srgbClr val="FF0000"/>
                </a:solidFill>
              </a:rPr>
              <a:t>购买地址：</a:t>
            </a:r>
            <a:r>
              <a:rPr lang="zh-CN" altLang="en-US" sz="1400">
                <a:hlinkClick r:id="rId3" tooltip="" action="ppaction://hlinkfile"/>
              </a:rPr>
              <a:t>https://dnspod.qcloud.com/?from=qcloudHpHeaderDnspod&amp;fromSource=qcloudHpHeaderDnspod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15" y="-889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1.2 </a:t>
            </a:r>
            <a:r>
              <a:rPr lang="zh-CN" altLang="en-US">
                <a:sym typeface="+mn-ea"/>
              </a:rPr>
              <a:t>、开发工具下载安装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hlinkClick r:id="rId1" action="ppaction://hlinkfile"/>
              </a:rPr>
              <a:t>下载</a:t>
            </a:r>
            <a:endParaRPr lang="zh-CN" altLang="en-US" sz="14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14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14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1400"/>
              <a:t>下载完成后按照提示完成安装，安装完成后双击打开，第一次打开会要求用微信扫码登录。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3275"/>
            <a:ext cx="7809865" cy="46723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 1.3 </a:t>
            </a:r>
            <a:r>
              <a:rPr lang="zh-CN" altLang="en-US">
                <a:sym typeface="+mn-ea"/>
              </a:rPr>
              <a:t>、新建第一个小程序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登录完成后，便会出现新建项目的选项，点击新建。</a:t>
            </a:r>
            <a:endParaRPr lang="zh-CN" altLang="en-US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</a:rPr>
              <a:t>新建项目必填项：</a:t>
            </a: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AppId</a:t>
            </a:r>
            <a:r>
              <a:rPr lang="zh-CN" altLang="en-US" sz="1400"/>
              <a:t>：内测阶段没有收到邀请，选择无</a:t>
            </a:r>
            <a:r>
              <a:rPr lang="en-US" altLang="zh-CN" sz="1400"/>
              <a:t>AppId</a:t>
            </a: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项目名称：按照实际填写，用全英文，避免中文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项目目录：目录名与项目名称保持一致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勾选</a:t>
            </a:r>
            <a:r>
              <a:rPr lang="en-US" altLang="zh-CN" sz="1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在当前目录中创建</a:t>
            </a:r>
            <a:r>
              <a:rPr lang="en-US" altLang="zh-CN" sz="1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start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</a:t>
            </a:r>
            <a:r>
              <a:rPr lang="en-US" altLang="zh-CN" sz="1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zh-CN" sz="1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9590" y="277558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1.4</a:t>
            </a:r>
            <a:r>
              <a:rPr lang="zh-CN" altLang="en-US">
                <a:sym typeface="+mn-ea"/>
              </a:rPr>
              <a:t>、目录结构及页面组成详解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 b="1"/>
              <a:t>1</a:t>
            </a:r>
            <a:r>
              <a:rPr lang="zh-CN" altLang="en-US" sz="1400" b="1"/>
              <a:t>、开发工具使用及目录结构</a:t>
            </a:r>
            <a:endParaRPr lang="zh-CN" altLang="en-US" sz="1400" b="1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 b="1"/>
              <a:t>2</a:t>
            </a:r>
            <a:r>
              <a:rPr lang="zh-CN" altLang="en-US" sz="1400" b="1"/>
              <a:t>、</a:t>
            </a:r>
            <a:r>
              <a:rPr lang="en-US" altLang="zh-CN" sz="1400" b="1"/>
              <a:t>app.js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</a:t>
            </a:r>
            <a:r>
              <a:rPr lang="zh-CN" altLang="en-US" sz="1400">
                <a:sym typeface="+mn-ea"/>
              </a:rPr>
              <a:t>App() 函数用来注册一个小程序</a:t>
            </a:r>
            <a:r>
              <a:rPr lang="zh-CN" altLang="en-US" sz="1400"/>
              <a:t>，接收</a:t>
            </a:r>
            <a:r>
              <a:rPr lang="en-US" altLang="zh-CN" sz="1400"/>
              <a:t>object</a:t>
            </a:r>
            <a:r>
              <a:rPr lang="zh-CN" altLang="en-US" sz="1400"/>
              <a:t>（对象）类型的参数，其中onLaunch</a:t>
            </a:r>
            <a:r>
              <a:rPr lang="en-US" altLang="zh-CN" sz="1400"/>
              <a:t>()</a:t>
            </a:r>
            <a:r>
              <a:rPr lang="zh-CN" altLang="en-US" sz="1400"/>
              <a:t>会在打开应用时执行。</a:t>
            </a:r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2632075"/>
            <a:ext cx="8023225" cy="34569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1.4</a:t>
            </a:r>
            <a:r>
              <a:rPr lang="zh-CN" altLang="en-US">
                <a:sym typeface="+mn-ea"/>
              </a:rPr>
              <a:t>、目录结构及页面组成详解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 b="1"/>
              <a:t>3</a:t>
            </a:r>
            <a:r>
              <a:rPr lang="zh-CN" altLang="en-US" sz="1400" b="1"/>
              <a:t>、</a:t>
            </a:r>
            <a:r>
              <a:rPr lang="en-US" altLang="zh-CN" sz="1400" b="1"/>
              <a:t>app.json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app.json 是对整个小程序的全局配置。我们可以在这个文件中配置小程序是由哪些页面组成，配置小程序的窗口背景色，配置导航条样式，配置默认标题</a:t>
            </a:r>
            <a:r>
              <a:rPr lang="zh-CN" altLang="en-US" sz="1400"/>
              <a:t>等等</a:t>
            </a:r>
            <a:r>
              <a:rPr lang="en-US" altLang="zh-CN" sz="1400"/>
              <a:t>。</a:t>
            </a:r>
            <a:r>
              <a:rPr lang="en-US" altLang="zh-CN" sz="1400">
                <a:solidFill>
                  <a:srgbClr val="FF0000"/>
                </a:solidFill>
              </a:rPr>
              <a:t>注意该文件不可添加任何注释。</a:t>
            </a:r>
            <a:r>
              <a:rPr lang="en-US" altLang="zh-CN" sz="1400"/>
              <a:t>	</a:t>
            </a:r>
            <a:endParaRPr lang="en-US" altLang="zh-CN" sz="1400"/>
          </a:p>
          <a:p>
            <a:pPr marL="0" indent="0">
              <a:buNone/>
            </a:pPr>
            <a:endParaRPr lang="zh-CN" altLang="en-US" sz="1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3415" y="43180"/>
            <a:ext cx="4447540" cy="6771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283781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1.4</a:t>
            </a:r>
            <a:r>
              <a:rPr lang="zh-CN" altLang="en-US">
                <a:sym typeface="+mn-ea"/>
              </a:rPr>
              <a:t>、目录结构及页面组成详解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 b="1"/>
              <a:t>4</a:t>
            </a:r>
            <a:r>
              <a:rPr lang="zh-CN" altLang="en-US" sz="1400" b="1"/>
              <a:t>、</a:t>
            </a:r>
            <a:r>
              <a:rPr lang="en-US" altLang="zh-CN" sz="1400" b="1"/>
              <a:t>app.wxss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整个小程序的公共样式</a:t>
            </a:r>
            <a:r>
              <a:rPr lang="zh-CN" altLang="en-US" sz="1400"/>
              <a:t>，此处定义的样式所有页面都可以用。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>
                <a:sym typeface="+mn-ea"/>
              </a:rPr>
              <a:t>5</a:t>
            </a:r>
            <a:r>
              <a:rPr lang="zh-CN" altLang="en-US" sz="1400" b="1">
                <a:sym typeface="+mn-ea"/>
              </a:rPr>
              <a:t>、创建页面及页面组成</a:t>
            </a:r>
            <a:endParaRPr lang="zh-CN" altLang="en-US" sz="1400" b="1">
              <a:sym typeface="+mn-ea"/>
            </a:endParaRPr>
          </a:p>
          <a:p>
            <a:pPr marL="0" indent="0">
              <a:buNone/>
            </a:pPr>
            <a:r>
              <a:rPr lang="zh-CN" altLang="en-US" sz="1400" b="1">
                <a:sym typeface="+mn-ea"/>
              </a:rPr>
              <a:t>   </a:t>
            </a:r>
            <a:r>
              <a:rPr lang="zh-CN" altLang="en-US" sz="1400">
                <a:sym typeface="+mn-ea"/>
              </a:rPr>
              <a:t>创建的页面路径必须在</a:t>
            </a:r>
            <a:r>
              <a:rPr lang="en-US" altLang="zh-CN" sz="1400">
                <a:sym typeface="+mn-ea"/>
              </a:rPr>
              <a:t>app.json</a:t>
            </a:r>
            <a:r>
              <a:rPr lang="zh-CN" altLang="en-US" sz="1400">
                <a:sym typeface="+mn-ea"/>
              </a:rPr>
              <a:t>中注册。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</a:t>
            </a:r>
            <a:r>
              <a:rPr lang="zh-CN" altLang="en-US" sz="1400">
                <a:sym typeface="+mn-ea"/>
              </a:rPr>
              <a:t>页面由</a:t>
            </a:r>
            <a:r>
              <a:rPr lang="en-US" altLang="zh-CN" sz="1400">
                <a:sym typeface="+mn-ea"/>
              </a:rPr>
              <a:t>wxml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js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wxss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json</a:t>
            </a:r>
            <a:r>
              <a:rPr lang="zh-CN" altLang="en-US" sz="1400">
                <a:sym typeface="+mn-ea"/>
              </a:rPr>
              <a:t>四个文件组成，四个类型的文件名必须相同。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wxml</a:t>
            </a:r>
            <a:r>
              <a:rPr lang="zh-CN" altLang="en-US" sz="1400">
                <a:sym typeface="+mn-ea"/>
              </a:rPr>
              <a:t>：组成页面结构，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必须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js</a:t>
            </a:r>
            <a:r>
              <a:rPr lang="zh-CN" altLang="en-US" sz="1400">
                <a:sym typeface="+mn-ea"/>
              </a:rPr>
              <a:t>：页面初始化数据和页面逻辑（如：点击事件），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必须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wxss</a:t>
            </a:r>
            <a:r>
              <a:rPr lang="zh-CN" altLang="en-US" sz="1400">
                <a:sym typeface="+mn-ea"/>
              </a:rPr>
              <a:t>：该页面的页面样式，如果与</a:t>
            </a:r>
            <a:r>
              <a:rPr lang="en-US" altLang="zh-CN" sz="1400">
                <a:sym typeface="+mn-ea"/>
              </a:rPr>
              <a:t>app.wxss</a:t>
            </a:r>
            <a:r>
              <a:rPr lang="zh-CN" altLang="en-US" sz="1400">
                <a:sym typeface="+mn-ea"/>
              </a:rPr>
              <a:t>的样式冲突，在该页面中，会优选应用此文件中的样式定义。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json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设置 app.json 中的 window 配置项的内容，页面中配置项会覆盖 app.json 的 window 中相同的配置项</a:t>
            </a:r>
            <a:r>
              <a:rPr lang="zh-CN" altLang="en-US" sz="1400">
                <a:sym typeface="+mn-ea"/>
              </a:rPr>
              <a:t>，此处定义的配置项对此窗口起作用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6565" y="357378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2577</Words>
  <Application>WPS 演示</Application>
  <PresentationFormat>在屏幕上显示</PresentationFormat>
  <Paragraphs>168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楷体_GB2312</vt:lpstr>
      <vt:lpstr>Calibri</vt:lpstr>
      <vt:lpstr>通用_汇报</vt:lpstr>
      <vt:lpstr>微信小程序培训</vt:lpstr>
      <vt:lpstr>1.1、简介</vt:lpstr>
      <vt:lpstr>1.1、简介 </vt:lpstr>
      <vt:lpstr>1.1、简介 </vt:lpstr>
      <vt:lpstr>1.2 、开发工具下载安装</vt:lpstr>
      <vt:lpstr> 1.3 、新建第一个小程序</vt:lpstr>
      <vt:lpstr>1.4、目录结构及页面组成详解</vt:lpstr>
      <vt:lpstr>1.4、目录结构及页面组成详解</vt:lpstr>
      <vt:lpstr>1.4、目录结构及页面组成详解</vt:lpstr>
      <vt:lpstr>1.4、目录结构及页面组成详解</vt:lpstr>
      <vt:lpstr>1.4、目录结构及页面组成详解</vt:lpstr>
      <vt:lpstr>1.4、目录结构及页面组成详解</vt:lpstr>
      <vt:lpstr>1.4、目录结构及页面组成详解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385</cp:revision>
  <dcterms:created xsi:type="dcterms:W3CDTF">2009-03-03T10:06:00Z</dcterms:created>
  <dcterms:modified xsi:type="dcterms:W3CDTF">2017-06-07T02:04:14Z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