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51" r:id="rId4"/>
    <p:sldId id="364" r:id="rId5"/>
    <p:sldId id="365" r:id="rId6"/>
    <p:sldId id="363" r:id="rId7"/>
    <p:sldId id="376" r:id="rId8"/>
    <p:sldId id="377" r:id="rId9"/>
    <p:sldId id="375" r:id="rId10"/>
    <p:sldId id="378" r:id="rId11"/>
    <p:sldId id="379" r:id="rId12"/>
    <p:sldId id="352" r:id="rId1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508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）、事件分类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、</a:t>
            </a:r>
            <a:r>
              <a:rPr lang="zh-CN" altLang="en-US" sz="1400">
                <a:sym typeface="+mn-ea"/>
              </a:rPr>
              <a:t>冒泡事件：当一个组件上的事件被触发后，该事件会向父节点传递。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</a:t>
            </a:r>
            <a:r>
              <a:rPr lang="zh-CN" altLang="en-US" sz="1400">
                <a:sym typeface="+mn-ea"/>
              </a:rPr>
              <a:t>非冒泡事件：当一个组件上的事件被触发后，该事件不会向父节点传递。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sym typeface="+mn-ea"/>
              </a:rPr>
              <a:t>除上表之外的其他组件自定义事件都是非冒泡事件，如&lt;form/&gt;的submit事件，&lt;input/&gt;的input事件，&lt;scroll-view/&gt;的scroll事件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  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2455" y="-22860"/>
            <a:ext cx="2200275" cy="2990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1875790"/>
            <a:ext cx="5647690" cy="39363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4.6</a:t>
            </a:r>
            <a:r>
              <a:rPr lang="zh-CN" altLang="en-US" sz="1400">
                <a:sym typeface="+mn-ea"/>
              </a:rPr>
              <a:t>、引用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   WXML 提供两种文件引用方式import和include。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import：可以在该文件中使用目标文件定义的template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include：可以将目标文件除了&lt;template/&gt;的整个代码引入，相当于是拷贝到include位置 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675" y="325882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r>
              <a:rPr lang="en-US" altLang="zh-CN" sz="1400">
                <a:sym typeface="+mn-ea"/>
              </a:rPr>
              <a:t>4.4</a:t>
            </a:r>
            <a:r>
              <a:rPr lang="zh-CN" altLang="en-US" sz="1400">
                <a:sym typeface="+mn-ea"/>
              </a:rPr>
              <a:t>、模板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WXML提供模板（template），可以在模板中定义代码片段，然后在不同的地方调用。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(1)</a:t>
            </a:r>
            <a:r>
              <a:rPr lang="zh-CN" altLang="en-US" sz="1400"/>
              <a:t>、定义模板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使用</a:t>
            </a:r>
            <a:r>
              <a:rPr lang="zh-CN" altLang="en-US" sz="1400">
                <a:solidFill>
                  <a:srgbClr val="FF0000"/>
                </a:solidFill>
              </a:rPr>
              <a:t>name</a:t>
            </a:r>
            <a:r>
              <a:rPr lang="zh-CN" altLang="en-US" sz="1400"/>
              <a:t>属性，作为模板的名字。然后在&lt;template/&gt;内定义代码片段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30" y="2915285"/>
            <a:ext cx="4190365" cy="2247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40" y="302768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     (2)</a:t>
            </a:r>
            <a:r>
              <a:rPr lang="zh-CN" altLang="en-US" sz="1400"/>
              <a:t>、使用模板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使用 is 属性，声明需要的使用的模板，然后将模板所需要的 data 传入。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795780"/>
            <a:ext cx="4790440" cy="2656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45" y="238569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sz="1400">
                <a:solidFill>
                  <a:schemeClr val="accent2"/>
                </a:solidFill>
              </a:rPr>
              <a:t>is 属性可以使用 Mustache 语法，来动态决定具体需要渲染哪个模板</a:t>
            </a:r>
            <a:endParaRPr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</a:rPr>
              <a:t>模板只能使用data传入的数据。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285" y="1433830"/>
            <a:ext cx="3904615" cy="2076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80" y="220726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 4.5</a:t>
            </a:r>
            <a:r>
              <a:rPr lang="zh-CN" altLang="en-US" sz="1400">
                <a:sym typeface="+mn-ea"/>
              </a:rPr>
              <a:t>、事件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）、事件概述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事件：用户对界面操作的响应。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绑定事件：以bind或catch开头，然后跟上事件的类型，如bindtap, catchtouchstart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 bind事件绑定不会阻止冒泡事件向上</a:t>
            </a:r>
            <a:r>
              <a:rPr lang="zh-CN" altLang="en-US" sz="1400">
                <a:solidFill>
                  <a:srgbClr val="0070C0"/>
                </a:solidFill>
                <a:sym typeface="+mn-ea"/>
              </a:rPr>
              <a:t>冒泡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，catch事件绑定可以阻止冒泡事件向上</a:t>
            </a:r>
            <a:r>
              <a:rPr lang="zh-CN" altLang="en-US" sz="1400">
                <a:solidFill>
                  <a:srgbClr val="0070C0"/>
                </a:solidFill>
                <a:sym typeface="+mn-ea"/>
              </a:rPr>
              <a:t>冒泡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sym typeface="+mn-ea"/>
              </a:rPr>
              <a:t>     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举例：&lt;view id="tapTest" data-hi="MINA" bindtap="tapName"&gt; Click me! &lt;/view&gt;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bindtap="tapName"：通过</a:t>
            </a:r>
            <a:r>
              <a:rPr lang="en-US" altLang="zh-CN" sz="1400">
                <a:sym typeface="+mn-ea"/>
              </a:rPr>
              <a:t>bind+tap</a:t>
            </a:r>
            <a:r>
              <a:rPr lang="zh-CN" altLang="zh-CN" sz="1400">
                <a:sym typeface="+mn-ea"/>
              </a:rPr>
              <a:t>绑定了</a:t>
            </a:r>
            <a:r>
              <a:rPr lang="en-US" altLang="zh-CN" sz="1400">
                <a:sym typeface="+mn-ea"/>
              </a:rPr>
              <a:t>tap</a:t>
            </a:r>
            <a:r>
              <a:rPr lang="zh-CN" altLang="zh-CN" sz="1400">
                <a:sym typeface="+mn-ea"/>
              </a:rPr>
              <a:t>（手指触摸后离开）事件，事件执行的函数名为   </a:t>
            </a:r>
            <a:r>
              <a:rPr lang="en-US" altLang="zh-CN" sz="1400">
                <a:sym typeface="+mn-ea"/>
              </a:rPr>
              <a:t>tapName.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</a:t>
            </a:r>
            <a:r>
              <a:rPr lang="zh-CN" altLang="en-US" sz="1400">
                <a:sym typeface="+mn-ea"/>
              </a:rPr>
              <a:t>其中</a:t>
            </a:r>
            <a:r>
              <a:rPr lang="en-US" altLang="zh-CN" sz="1400">
                <a:sym typeface="+mn-ea"/>
              </a:rPr>
              <a:t>tapName</a:t>
            </a:r>
            <a:r>
              <a:rPr lang="zh-CN" altLang="en-US" sz="1400">
                <a:sym typeface="+mn-ea"/>
              </a:rPr>
              <a:t>要在</a:t>
            </a:r>
            <a:r>
              <a:rPr lang="en-US" altLang="zh-CN" sz="1400">
                <a:sym typeface="+mn-ea"/>
              </a:rPr>
              <a:t>js</a:t>
            </a:r>
            <a:r>
              <a:rPr lang="zh-CN" altLang="zh-CN" sz="1400">
                <a:sym typeface="+mn-ea"/>
              </a:rPr>
              <a:t>文件的</a:t>
            </a:r>
            <a:r>
              <a:rPr lang="en-US" altLang="zh-CN" sz="1400">
                <a:sym typeface="+mn-ea"/>
              </a:rPr>
              <a:t>Page()</a:t>
            </a:r>
            <a:r>
              <a:rPr lang="zh-CN" altLang="zh-CN" sz="1400">
                <a:sym typeface="+mn-ea"/>
              </a:rPr>
              <a:t>中定义</a:t>
            </a:r>
            <a:endParaRPr lang="zh-CN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Page({</a:t>
            </a:r>
            <a:endParaRPr lang="zh-CN" altLang="en-US" sz="1400">
              <a:sym typeface="+mn-ea"/>
            </a:endParaRPr>
          </a:p>
          <a:p>
            <a:pPr marL="457200" lvl="1" indent="0">
              <a:buNone/>
            </a:pPr>
            <a:r>
              <a:rPr lang="zh-CN" altLang="en-US" sz="1225">
                <a:solidFill>
                  <a:schemeClr val="tx1"/>
                </a:solidFill>
                <a:sym typeface="+mn-ea"/>
              </a:rPr>
              <a:t>  tapName: function(event) {</a:t>
            </a:r>
            <a:endParaRPr lang="zh-CN" altLang="en-US" sz="1225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1225">
                <a:solidFill>
                  <a:schemeClr val="tx1"/>
                </a:solidFill>
                <a:sym typeface="+mn-ea"/>
              </a:rPr>
              <a:t>    console.log(event)</a:t>
            </a:r>
            <a:endParaRPr lang="zh-CN" altLang="en-US" sz="1225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1225">
                <a:solidFill>
                  <a:schemeClr val="tx1"/>
                </a:solidFill>
                <a:sym typeface="+mn-ea"/>
              </a:rPr>
              <a:t>  }</a:t>
            </a:r>
            <a:endParaRPr lang="zh-CN" altLang="en-US" sz="1225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1225">
                <a:solidFill>
                  <a:schemeClr val="tx1"/>
                </a:solidFill>
                <a:sym typeface="+mn-ea"/>
              </a:rPr>
              <a:t>})</a:t>
            </a:r>
            <a:endParaRPr lang="zh-CN" altLang="en-US" sz="1225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zh-CN" altLang="en-US" sz="14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5720" y="286956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）、事件对象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zh-CN" altLang="en-US" sz="14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1244600"/>
            <a:ext cx="7324090" cy="5609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55" y="-1206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）、事件对象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zh-CN" altLang="en-US" sz="14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341755"/>
            <a:ext cx="6704965" cy="3028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55" y="-2286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dataset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在组件中可以定义数据，这些数据将会通过事件传递给 SERVICE。 书写方式： 以data-开头，多个单词由连字符-链接，不能有大写(大写会自动转成小写)如data-element-type，最终在 event.target.dataset 中会将连字符转成驼峰elementType。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5720" y="286956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973455"/>
            <a:ext cx="8037830" cy="3323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4467860"/>
            <a:ext cx="6228715" cy="1162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演示</Application>
  <PresentationFormat>在屏幕上显示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通用_汇报</vt:lpstr>
      <vt:lpstr>微信小程序培训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4、WXML详解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412</cp:revision>
  <dcterms:created xsi:type="dcterms:W3CDTF">2009-03-03T10:06:00Z</dcterms:created>
  <dcterms:modified xsi:type="dcterms:W3CDTF">2016-10-23T09:26:54Z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