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2"/>
  </p:notesMasterIdLst>
  <p:sldIdLst>
    <p:sldId id="256" r:id="rId4"/>
    <p:sldId id="346" r:id="rId5"/>
    <p:sldId id="349" r:id="rId6"/>
    <p:sldId id="385" r:id="rId7"/>
    <p:sldId id="350" r:id="rId8"/>
    <p:sldId id="386" r:id="rId9"/>
    <p:sldId id="351" r:id="rId10"/>
    <p:sldId id="352" r:id="rId11"/>
    <p:sldId id="353" r:id="rId12"/>
    <p:sldId id="387" r:id="rId13"/>
    <p:sldId id="348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3076" name="幻灯片图像占位符 3075"/>
          <p:cNvSpPr>
            <a:spLocks noGrp="1" noRo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7" name="文本占位符 3076"/>
          <p:cNvSpPr>
            <a:spLocks noGrp="1" noRot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Arial" panose="020B0604020202020204" pitchFamily="34" charset="0"/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1" name="矩形 2050"/>
          <p:cNvSpPr/>
          <p:nvPr/>
        </p:nvSpPr>
        <p:spPr>
          <a:xfrm>
            <a:off x="0" y="1379538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矩形 2051"/>
          <p:cNvSpPr/>
          <p:nvPr/>
        </p:nvSpPr>
        <p:spPr>
          <a:xfrm>
            <a:off x="0" y="1484313"/>
            <a:ext cx="9144000" cy="252412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3" name="矩形 2052"/>
          <p:cNvSpPr/>
          <p:nvPr/>
        </p:nvSpPr>
        <p:spPr>
          <a:xfrm>
            <a:off x="0" y="1758950"/>
            <a:ext cx="9144000" cy="6985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矩形 2053"/>
          <p:cNvSpPr/>
          <p:nvPr/>
        </p:nvSpPr>
        <p:spPr>
          <a:xfrm flipH="1">
            <a:off x="393700" y="0"/>
            <a:ext cx="6985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5" name="矩形 2054"/>
          <p:cNvSpPr/>
          <p:nvPr/>
        </p:nvSpPr>
        <p:spPr>
          <a:xfrm>
            <a:off x="533400" y="147955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6" name="标题 2055"/>
          <p:cNvSpPr/>
          <p:nvPr>
            <p:ph type="ctrTitle" sz="quarter"/>
          </p:nvPr>
        </p:nvSpPr>
        <p:spPr>
          <a:xfrm>
            <a:off x="903288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kern="1200">
                <a:effectLst>
                  <a:outerShdw blurRad="38100" dist="38100" dir="2700000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7" name="副标题 2056"/>
          <p:cNvSpPr/>
          <p:nvPr>
            <p:ph type="subTitle" sz="quarter" idx="1"/>
          </p:nvPr>
        </p:nvSpPr>
        <p:spPr>
          <a:xfrm>
            <a:off x="1619250" y="3886200"/>
            <a:ext cx="6400800" cy="1127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8" name="日期占位符 2057"/>
          <p:cNvSpPr/>
          <p:nvPr>
            <p:ph type="dt" sz="quarter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59" name="页脚占位符 205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060" name="灯片编号占位符 205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buFont typeface="Times New Roman" panose="02020603050405020304" pitchFamily="18" charset="0"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PMingLiU" panose="02020500000000000000" pitchFamily="18" charset="-120"/>
              </a:rPr>
            </a:fld>
            <a:endParaRPr lang="zh-CN" altLang="en-US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98438"/>
            <a:ext cx="2000250" cy="5822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98438"/>
            <a:ext cx="5884793" cy="5822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8710" y="1555750"/>
            <a:ext cx="392049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0"/>
            <a:ext cx="762000" cy="6858000"/>
          </a:xfrm>
          <a:prstGeom prst="rect">
            <a:avLst/>
          </a:prstGeom>
          <a:solidFill>
            <a:srgbClr val="074888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7" name="矩形 1026"/>
          <p:cNvSpPr/>
          <p:nvPr/>
        </p:nvSpPr>
        <p:spPr>
          <a:xfrm>
            <a:off x="533400" y="0"/>
            <a:ext cx="252413" cy="6858000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8" name="矩形 1027"/>
          <p:cNvSpPr/>
          <p:nvPr/>
        </p:nvSpPr>
        <p:spPr>
          <a:xfrm>
            <a:off x="0" y="6324600"/>
            <a:ext cx="762000" cy="252413"/>
          </a:xfrm>
          <a:prstGeom prst="rect">
            <a:avLst/>
          </a:prstGeom>
          <a:solidFill>
            <a:srgbClr val="0856A4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9" name="矩形 1028"/>
          <p:cNvSpPr/>
          <p:nvPr/>
        </p:nvSpPr>
        <p:spPr>
          <a:xfrm>
            <a:off x="533400" y="6324600"/>
            <a:ext cx="252413" cy="2524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0" name="矩形 1029"/>
          <p:cNvSpPr/>
          <p:nvPr/>
        </p:nvSpPr>
        <p:spPr>
          <a:xfrm>
            <a:off x="0" y="3795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1" name="标题 1030"/>
          <p:cNvSpPr/>
          <p:nvPr>
            <p:ph type="title"/>
          </p:nvPr>
        </p:nvSpPr>
        <p:spPr>
          <a:xfrm>
            <a:off x="838200" y="198438"/>
            <a:ext cx="8001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2" name="文本占位符 1031"/>
          <p:cNvSpPr/>
          <p:nvPr>
            <p:ph type="body" idx="1"/>
          </p:nvPr>
        </p:nvSpPr>
        <p:spPr>
          <a:xfrm>
            <a:off x="838200" y="1555750"/>
            <a:ext cx="8001000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33" name="日期占位符 1032"/>
          <p:cNvSpPr/>
          <p:nvPr>
            <p:ph type="dt" sz="half" idx="2"/>
          </p:nvPr>
        </p:nvSpPr>
        <p:spPr>
          <a:xfrm>
            <a:off x="854075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4" name="页脚占位符 1033"/>
          <p:cNvSpPr/>
          <p:nvPr>
            <p:ph type="ftr" sz="quarter" idx="3"/>
          </p:nvPr>
        </p:nvSpPr>
        <p:spPr>
          <a:xfrm>
            <a:off x="3556000" y="6245225"/>
            <a:ext cx="26003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5" name="灯片编号占位符 1034"/>
          <p:cNvSpPr/>
          <p:nvPr>
            <p:ph type="sldNum" sz="quarter" idx="4"/>
          </p:nvPr>
        </p:nvSpPr>
        <p:spPr>
          <a:xfrm>
            <a:off x="6686550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Times New Roman" panose="02020603050405020304" pitchFamily="18" charset="0"/>
              <a:defRPr sz="1400">
                <a:latin typeface="Times New Roman" panose="02020603050405020304" pitchFamily="18" charset="0"/>
                <a:ea typeface="PMingLiU" panose="02020500000000000000" pitchFamily="18" charset="-12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sldNum="0" hdr="0" ftr="0" dt="0"/>
  <p:txStyles>
    <p:titleStyle>
      <a:lvl1pPr marL="0" lvl="0" indent="0" algn="l" defTabSz="914400" eaLnBrk="1" fontAlgn="t" latinLnBrk="0" hangingPunct="1">
        <a:lnSpc>
          <a:spcPts val="32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1" i="0" u="none" kern="1200" baseline="0">
          <a:solidFill>
            <a:srgbClr val="074888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accent1"/>
        </a:buClr>
        <a:buSzPct val="110000"/>
        <a:buFont typeface="Wingdings" panose="05000000000000000000" pitchFamily="2" charset="2"/>
        <a:buBlip>
          <a:blip r:embed="rId12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3"/>
        </a:buBlip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15000"/>
        <a:buFont typeface="Wingdings" panose="05000000000000000000" pitchFamily="2" charset="2"/>
        <a:buBlip>
          <a:blip r:embed="rId12"/>
        </a:buBlip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Pct val="130000"/>
        <a:buFont typeface="Wingdings" panose="05000000000000000000" pitchFamily="2" charset="2"/>
        <a:buBlip>
          <a:blip r:embed="rId13"/>
        </a:buBlip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125000"/>
        <a:buFont typeface="Wingdings" panose="05000000000000000000" pitchFamily="2" charset="2"/>
        <a:buBlip>
          <a:blip r:embed="rId12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SzPct val="100000"/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://www.xiaochengxu-wx.com/thread-57-1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/>
          <p:nvPr>
            <p:ph type="ctrTitle"/>
          </p:nvPr>
        </p:nvSpPr>
        <p:spPr>
          <a:xfrm>
            <a:off x="933133" y="-36195"/>
            <a:ext cx="7772400" cy="1470025"/>
          </a:xfrm>
        </p:spPr>
        <p:txBody>
          <a:bodyPr anchor="ctr"/>
          <a:p>
            <a:pPr defTabSz="914400">
              <a:buSzPct val="100000"/>
              <a:buFont typeface="Times New Roman" panose="02020603050405020304" pitchFamily="18" charset="0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楷体_GB2312" pitchFamily="49" charset="-122"/>
              </a:rPr>
              <a:t>微信小程序培训</a:t>
            </a:r>
            <a:endParaRPr lang="zh-CN" altLang="en-US" kern="1200" baseline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099" name="副标题 4098"/>
          <p:cNvSpPr/>
          <p:nvPr>
            <p:ph type="subTitle" idx="1"/>
          </p:nvPr>
        </p:nvSpPr>
        <p:spPr/>
        <p:txBody>
          <a:bodyPr anchor="ctr"/>
          <a:p>
            <a:pPr defTabSz="914400">
              <a:buSzPct val="110000"/>
              <a:buFont typeface="Wingdings" panose="05000000000000000000" pitchFamily="2" charset="2"/>
              <a:buNone/>
            </a:pP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kern="1200" baseline="0">
                <a:latin typeface="Arial" panose="020B060402020202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培训讲师：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Johnny</a:t>
            </a:r>
            <a: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508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）图片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wx.chooseImage(OBJECT)：从本地相册选择图片或使用相机拍照。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957070"/>
            <a:ext cx="8190230" cy="4485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10" y="-127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wx.previewImage(OBJECT)：预览图片。</a:t>
            </a: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345" y="2715260"/>
            <a:ext cx="7856855" cy="37426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45" y="8255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wx.getImageInfo(OBJECT)：获取图片信息。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610" y="1247140"/>
            <a:ext cx="7769225" cy="52317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）、录音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wx.startRecord(OBJECT)：开始录音。当主动调用wx.stopRecord，或者录音超过1分钟时自动结束录音，返回录音文件的临时文件路径。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wx.stopRecord()：主动调用停止录音。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798955"/>
            <a:ext cx="7865110" cy="23018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80" y="338518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3</a:t>
            </a:r>
            <a:r>
              <a:rPr lang="zh-CN" altLang="en-US" sz="1400"/>
              <a:t>）、音频播放控制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wx.playVoice(OBJECT)：开始播放语音，同时只允许一个语音文件正在播放，如果前一个语音文件还没播放完，将中断前一个语音播放。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wx.pauseVoice()：暂停正在播放的语音。再次调用wx.playVoice播放同一个文件时，会从暂停处开始播放。如果想从头开始播放，需要先调用 wx.stopVoice。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wx.stopVoice()：结束播放语音。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726565"/>
            <a:ext cx="7543165" cy="29425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4</a:t>
            </a:r>
            <a:r>
              <a:rPr lang="zh-CN" altLang="en-US" sz="1400"/>
              <a:t>）、音乐播放控制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wx.getBackgroundAudioPlayerState(OBJECT)：获取音乐播放状态。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499235"/>
            <a:ext cx="7543165" cy="25336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180" y="386842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275" y="2110105"/>
            <a:ext cx="7152640" cy="3666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85" y="889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sz="1400"/>
              <a:t>wx.playBackgroundAudio(OBJECT)</a:t>
            </a:r>
            <a:r>
              <a:rPr lang="zh-CN" sz="1400"/>
              <a:t>：播放音乐，同时只能有一首音乐正在播放。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411605"/>
            <a:ext cx="7847330" cy="4257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80" y="126047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sz="1400"/>
              <a:t>wx.seekBackgroundAudio(OBJECT)</a:t>
            </a:r>
            <a:r>
              <a:rPr lang="zh-CN" sz="1400"/>
              <a:t>：控制音乐播放进度。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2772410"/>
            <a:ext cx="7476490" cy="3047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335" y="8191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>
                <a:sym typeface="+mn-ea"/>
              </a:rPr>
              <a:t>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详解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5.1</a:t>
            </a:r>
            <a:r>
              <a:rPr lang="zh-CN" altLang="en-US" sz="1400">
                <a:sym typeface="+mn-ea"/>
              </a:rPr>
              <a:t>、网络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）、发起请求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wx.request(OBJECT)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wx.request发起的是https请求。一个微信小程序，同时只能有5个网络请求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连接。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169795"/>
            <a:ext cx="8128635" cy="4394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15" y="-190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sz="1400"/>
              <a:t>wx.seekBackgroundAudio(OBJECT)</a:t>
            </a:r>
            <a:r>
              <a:rPr lang="zh-CN" sz="1400"/>
              <a:t>：控制音乐播放进度。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wx.stopBackgroundAudio()：停止播放音乐。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wx.onBackgroundAudioPlay(CALLBACK)：监听音乐播放。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wx.onBackgroundAudioPause(CALLBACK)：监听音乐暂停。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wx.onBackgroundAudioStop(CALLBACK)：监听音乐停止。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4580" y="263842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sz="1400"/>
              <a:t>（</a:t>
            </a:r>
            <a:r>
              <a:rPr lang="en-US" altLang="zh-CN" sz="1400"/>
              <a:t>5</a:t>
            </a:r>
            <a:r>
              <a:rPr lang="zh-CN" sz="1400"/>
              <a:t>）、文件</a:t>
            </a:r>
            <a:endParaRPr lang="zh-CN" sz="1400"/>
          </a:p>
          <a:p>
            <a:pPr marL="0" indent="0">
              <a:buNone/>
            </a:pPr>
            <a:endParaRPr lang="zh-CN" sz="1400"/>
          </a:p>
          <a:p>
            <a:pPr marL="0" indent="0">
              <a:buNone/>
            </a:pPr>
            <a:r>
              <a:rPr lang="zh-CN" sz="1400"/>
              <a:t>wx.saveFile(OBJECT)：保存文件到本地。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824355"/>
            <a:ext cx="8091170" cy="3209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80" y="19875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sz="1400"/>
              <a:t>（</a:t>
            </a:r>
            <a:r>
              <a:rPr lang="en-US" altLang="zh-CN" sz="1400"/>
              <a:t>5</a:t>
            </a:r>
            <a:r>
              <a:rPr lang="zh-CN" sz="1400"/>
              <a:t>）、文件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wx.getSavedFileList(OBJECT)：获取本地已保存的文件列表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571625"/>
            <a:ext cx="7856855" cy="4980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sz="1400"/>
              <a:t>（</a:t>
            </a:r>
            <a:r>
              <a:rPr lang="en-US" altLang="zh-CN" sz="1400"/>
              <a:t>5</a:t>
            </a:r>
            <a:r>
              <a:rPr lang="zh-CN" sz="1400"/>
              <a:t>）、文件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wx.getSavedFileInfo(OBJECT)：获取本地文件的文件信息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1651635"/>
            <a:ext cx="7733030" cy="4544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80" y="-7493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sz="1400"/>
              <a:t>（</a:t>
            </a:r>
            <a:r>
              <a:rPr lang="en-US" altLang="zh-CN" sz="1400"/>
              <a:t>5</a:t>
            </a:r>
            <a:r>
              <a:rPr lang="zh-CN" sz="1400"/>
              <a:t>）、文件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wx.removeSavedFile(OBJECT)：删除本地存储的文件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980" y="1622425"/>
            <a:ext cx="7457440" cy="3123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385" y="-1270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sz="1400"/>
              <a:t>（</a:t>
            </a:r>
            <a:r>
              <a:rPr lang="en-US" altLang="zh-CN" sz="1400"/>
              <a:t>5</a:t>
            </a:r>
            <a:r>
              <a:rPr lang="zh-CN" sz="1400"/>
              <a:t>）、文件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wx.openDocument(OBJECT)：新开页面打开文档，支持格式：doc, xls, ppt, pdf, docx, xlsx, pptx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581785"/>
            <a:ext cx="7543165" cy="3094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sz="1400"/>
              <a:t>（</a:t>
            </a:r>
            <a:r>
              <a:rPr lang="en-US" altLang="zh-CN" sz="1400"/>
              <a:t>6</a:t>
            </a:r>
            <a:r>
              <a:rPr lang="zh-CN" sz="1400"/>
              <a:t>）、视频</a:t>
            </a:r>
            <a:endParaRPr lang="zh-CN" sz="1400"/>
          </a:p>
          <a:p>
            <a:pPr marL="0" indent="0">
              <a:buNone/>
            </a:pPr>
            <a:r>
              <a:rPr lang="zh-CN" sz="1400"/>
              <a:t>wx.chooseVideo(OBJECT)：拍摄视频或从手机相册中选视频，返回视频的临时文件路径。</a:t>
            </a: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2100"/>
            <a:ext cx="8269605" cy="42125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endParaRPr lang="zh-CN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1673225"/>
            <a:ext cx="6162040" cy="3733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-190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5.2</a:t>
            </a:r>
            <a:r>
              <a:rPr lang="zh-CN" altLang="en-US">
                <a:sym typeface="+mn-ea"/>
              </a:rPr>
              <a:t>、媒体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6202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7</a:t>
            </a:r>
            <a:r>
              <a:rPr lang="zh-CN" altLang="en-US" sz="1400"/>
              <a:t>）、音频组件控制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wx.createAudioContext(audioId)：创建并返回 audio 上下文 audioContext 对象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（</a:t>
            </a:r>
            <a:r>
              <a:rPr lang="en-US" altLang="zh-CN" sz="1400"/>
              <a:t>8</a:t>
            </a:r>
            <a:r>
              <a:rPr lang="zh-CN" altLang="en-US" sz="1400"/>
              <a:t>）、视频组件控制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wx.create</a:t>
            </a:r>
            <a:r>
              <a:rPr lang="en-US" altLang="zh-CN" sz="1400">
                <a:sym typeface="+mn-ea"/>
              </a:rPr>
              <a:t>Video</a:t>
            </a:r>
            <a:r>
              <a:rPr lang="zh-CN" altLang="en-US" sz="1400">
                <a:sym typeface="+mn-ea"/>
              </a:rPr>
              <a:t>Context(audioId)：创建并返回 </a:t>
            </a:r>
            <a:r>
              <a:rPr lang="en-US" altLang="zh-CN" sz="1400">
                <a:sym typeface="+mn-ea"/>
              </a:rPr>
              <a:t>video</a:t>
            </a:r>
            <a:r>
              <a:rPr lang="zh-CN" altLang="en-US" sz="1400">
                <a:sym typeface="+mn-ea"/>
              </a:rPr>
              <a:t>上下文 </a:t>
            </a:r>
            <a:r>
              <a:rPr lang="en-US" altLang="zh-CN" sz="1400">
                <a:sym typeface="+mn-ea"/>
              </a:rPr>
              <a:t>video</a:t>
            </a:r>
            <a:r>
              <a:rPr lang="zh-CN" altLang="en-US" sz="1400">
                <a:sym typeface="+mn-ea"/>
              </a:rPr>
              <a:t>Context 对象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3180" y="255397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）、上传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将本地资源上传到开发者服务器。如：页面通过 wx.chooseImage 等接口获取到一个本地资源的临时文件路径后，可通过此接口将本地资源上传到指定服务器。客户端发起一个 HTTPS POST 请求，其中 Content-Type 为 multipart/form-data 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wx.uploadFile(OBJECT)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955" y="2277745"/>
            <a:ext cx="8001000" cy="4286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）、上传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1510030"/>
            <a:ext cx="5761990" cy="38379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）、下载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下载文件资源到本地。客户端直接发起一个 HTTP GET 请求，返回文件的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本地临时路径。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wx.downloadFile(OBJECT)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注：文件的临时路径，在小程序本次启动期间可以正常使用，如需持久保存，需在主动调用 wx.saveFile，在小程序下次启动时才能访问得到。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2109470"/>
            <a:ext cx="7730490" cy="3317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45" y="93345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）、下载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0545" y="93345"/>
            <a:ext cx="2200275" cy="2990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" y="1426210"/>
            <a:ext cx="4647565" cy="213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）、WebSocket 连接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wx.connectSocket(OBJECT)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创建一个 WebSocket 连接；一个微信小程序同时只能有一个 WebSocket 连接，如果当前已存在一个 WebSocket 连接，会自动关闭该连接，并重新创建一个 WebSocket 连接。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165" y="2032000"/>
            <a:ext cx="7941945" cy="4279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wx.onSocketOpen(CALLBACK)：监听WebSocket连接打开事件。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wx.onSocketError(CALLBACK)：监听WebSocket错误。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wx.sendSocketMessage(OBJECT)：通过 WebSocket 连接发送数据。需要先 wx.connectSocket，并在 wx.onSocketOpen 回调之后才能发送。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wx.onSocketMessage(CALLBACK)：监听WebSocket接受到服务器的消息事件。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1923415"/>
            <a:ext cx="6720840" cy="2518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55" y="4998720"/>
            <a:ext cx="7428865" cy="1476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/>
          <p:nvPr>
            <p:ph type="title"/>
          </p:nvPr>
        </p:nvSpPr>
        <p:spPr/>
        <p:txBody>
          <a:bodyPr anchor="ctr"/>
          <a:p>
            <a:r>
              <a:rPr lang="en-US" altLang="zh-CN">
                <a:sym typeface="+mn-ea"/>
              </a:rPr>
              <a:t>5.1</a:t>
            </a:r>
            <a:r>
              <a:rPr lang="zh-CN" altLang="en-US">
                <a:sym typeface="+mn-ea"/>
              </a:rPr>
              <a:t>、网络</a:t>
            </a:r>
            <a:endParaRPr lang="zh-CN" altLang="en-US"/>
          </a:p>
        </p:txBody>
      </p:sp>
      <p:sp>
        <p:nvSpPr>
          <p:cNvPr id="6147" name="文本占位符 6146"/>
          <p:cNvSpPr/>
          <p:nvPr>
            <p:ph type="body" idx="1"/>
          </p:nvPr>
        </p:nvSpPr>
        <p:spPr>
          <a:xfrm>
            <a:off x="909955" y="973455"/>
            <a:ext cx="8001000" cy="5590540"/>
          </a:xfrm>
        </p:spPr>
        <p:txBody>
          <a:bodyPr/>
          <a:p>
            <a:pPr marL="0" indent="0">
              <a:buNone/>
            </a:pPr>
            <a:r>
              <a:rPr lang="zh-CN" altLang="en-US" sz="1400">
                <a:sym typeface="+mn-ea"/>
              </a:rPr>
              <a:t>wx.closeSocket()：关闭WebSocket连接。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ym typeface="+mn-ea"/>
              </a:rPr>
              <a:t>wx.onSocketClose(CALLBACK)：监听WebSocket关闭。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Server 端需要实现 WebSocket 协议，才能支持微信小程序的 WebSocket 请求。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  <a:hlinkClick r:id="rId1"/>
              </a:rPr>
              <a:t>微信小程序开发之WebSocket长连接应用场景（附Demo源码）</a:t>
            </a:r>
            <a:endParaRPr lang="zh-CN" altLang="en-US" sz="1400">
              <a:solidFill>
                <a:srgbClr val="FF0000"/>
              </a:solidFill>
              <a:sym typeface="+mn-ea"/>
              <a:hlinkClick r:id="rId1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  <a:hlinkClick r:id="rId1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  <a:hlinkClick r:id="rId1"/>
              </a:rPr>
              <a:t>http://www.xiaochengxu-wx.com/thread-57-1-1.html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rgbClr val="FF0000"/>
                </a:solidFill>
                <a:sym typeface="+mn-ea"/>
              </a:rPr>
              <a:t>以上的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CALLBACK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都是一个函数。</a:t>
            </a: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260" y="2995930"/>
            <a:ext cx="2200275" cy="2990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通用_汇报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>在屏幕上显示</PresentationFormat>
  <Paragraphs>476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PMingLiU</vt:lpstr>
      <vt:lpstr>楷体_GB2312</vt:lpstr>
      <vt:lpstr>新宋体</vt:lpstr>
      <vt:lpstr>微软雅黑</vt:lpstr>
      <vt:lpstr>Calibri</vt:lpstr>
      <vt:lpstr>通用_汇报</vt:lpstr>
      <vt:lpstr>1_通用_汇报</vt:lpstr>
      <vt:lpstr>微信小程序培训</vt:lpstr>
      <vt:lpstr>5、API详解</vt:lpstr>
      <vt:lpstr>5.1、网络</vt:lpstr>
      <vt:lpstr>5.1、网络</vt:lpstr>
      <vt:lpstr>5.1、网络</vt:lpstr>
      <vt:lpstr>5.1、网络</vt:lpstr>
      <vt:lpstr>5.1、网络</vt:lpstr>
      <vt:lpstr>5.1、网络</vt:lpstr>
      <vt:lpstr>5.1、网络</vt:lpstr>
      <vt:lpstr>5.1、网络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  <vt:lpstr>5.2、媒体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培训主题内容</dc:title>
  <dc:creator>Administrator</dc:creator>
  <cp:lastModifiedBy>Administrator</cp:lastModifiedBy>
  <cp:revision>417</cp:revision>
  <dcterms:created xsi:type="dcterms:W3CDTF">2009-03-03T10:06:00Z</dcterms:created>
  <dcterms:modified xsi:type="dcterms:W3CDTF">2016-10-31T01:32:30Z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