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11" r:id="rId3"/>
    <p:sldId id="312" r:id="rId4"/>
    <p:sldId id="314" r:id="rId5"/>
    <p:sldId id="315" r:id="rId6"/>
    <p:sldId id="257" r:id="rId7"/>
    <p:sldId id="328" r:id="rId8"/>
    <p:sldId id="313" r:id="rId9"/>
    <p:sldId id="316" r:id="rId10"/>
    <p:sldId id="331" r:id="rId11"/>
    <p:sldId id="317" r:id="rId12"/>
    <p:sldId id="318" r:id="rId13"/>
    <p:sldId id="319" r:id="rId14"/>
    <p:sldId id="330" r:id="rId15"/>
    <p:sldId id="329" r:id="rId16"/>
    <p:sldId id="310" r:id="rId17"/>
    <p:sldId id="320" r:id="rId18"/>
    <p:sldId id="321" r:id="rId19"/>
    <p:sldId id="322" r:id="rId20"/>
    <p:sldId id="323" r:id="rId21"/>
    <p:sldId id="324" r:id="rId22"/>
    <p:sldId id="326" r:id="rId23"/>
    <p:sldId id="327" r:id="rId24"/>
    <p:sldId id="325" r:id="rId25"/>
    <p:sldId id="332" r:id="rId26"/>
    <p:sldId id="297" r:id="rId27"/>
    <p:sldId id="29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298" autoAdjust="0"/>
  </p:normalViewPr>
  <p:slideViewPr>
    <p:cSldViewPr snapToGrid="0">
      <p:cViewPr>
        <p:scale>
          <a:sx n="80" d="100"/>
          <a:sy n="80" d="100"/>
        </p:scale>
        <p:origin x="-758" y="-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6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AC7D-1A23-4FDE-AD6D-F4E00FAAFE1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7343B-7706-4339-9C06-6D48ADD80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6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Unix direkt: X-Windows/X-11 und darauf</a:t>
            </a:r>
            <a:r>
              <a:rPr lang="de-DE" baseline="0" dirty="0" smtClean="0"/>
              <a:t> liegender </a:t>
            </a:r>
            <a:r>
              <a:rPr lang="de-DE" baseline="0" dirty="0" err="1" smtClean="0"/>
              <a:t>Window</a:t>
            </a:r>
            <a:r>
              <a:rPr lang="de-DE" baseline="0" dirty="0" smtClean="0"/>
              <a:t> Manager: </a:t>
            </a:r>
            <a:r>
              <a:rPr lang="de-DE" baseline="0" dirty="0" err="1" smtClean="0"/>
              <a:t>motif</a:t>
            </a:r>
            <a:r>
              <a:rPr lang="de-DE" baseline="0" dirty="0" smtClean="0"/>
              <a:t>, CDE, KDE, </a:t>
            </a:r>
            <a:r>
              <a:rPr lang="de-DE" baseline="0" dirty="0" err="1" smtClean="0"/>
              <a:t>gnome</a:t>
            </a:r>
            <a:endParaRPr lang="de-DE" baseline="0" dirty="0" smtClean="0"/>
          </a:p>
          <a:p>
            <a:r>
              <a:rPr lang="de-DE" baseline="0" dirty="0" smtClean="0"/>
              <a:t>Windows direkt: Graphics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,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7343B-7706-4339-9C06-6D48ADD804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45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Unix direkt: X-Windows/X-11 und darauf</a:t>
            </a:r>
            <a:r>
              <a:rPr lang="de-DE" baseline="0" dirty="0" smtClean="0"/>
              <a:t> liegender </a:t>
            </a:r>
            <a:r>
              <a:rPr lang="de-DE" baseline="0" dirty="0" err="1" smtClean="0"/>
              <a:t>Window</a:t>
            </a:r>
            <a:r>
              <a:rPr lang="de-DE" baseline="0" dirty="0" smtClean="0"/>
              <a:t> Manager: </a:t>
            </a:r>
            <a:r>
              <a:rPr lang="de-DE" baseline="0" dirty="0" err="1" smtClean="0"/>
              <a:t>motif</a:t>
            </a:r>
            <a:r>
              <a:rPr lang="de-DE" baseline="0" dirty="0" smtClean="0"/>
              <a:t>, CDE, KDE, </a:t>
            </a:r>
            <a:r>
              <a:rPr lang="de-DE" baseline="0" dirty="0" err="1" smtClean="0"/>
              <a:t>gnome</a:t>
            </a:r>
            <a:endParaRPr lang="de-DE" baseline="0" dirty="0" smtClean="0"/>
          </a:p>
          <a:p>
            <a:r>
              <a:rPr lang="de-DE" baseline="0" dirty="0" smtClean="0"/>
              <a:t>Windows direkt: MFC, Graphics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7343B-7706-4339-9C06-6D48ADD804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77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173C84-B128-48EF-B8DF-DEACFF41C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u="none" baseline="0">
                <a:solidFill>
                  <a:srgbClr val="FF339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F3152F-DBCD-4D99-BF4E-DB94B50AD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EF9F77-A8BD-445E-85EC-015ACB66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548-6ED7-4856-AFC5-566B79C69260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D2EC0-E2E6-42D9-A647-70090BC4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08 – GUI und Event Handling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70B23C-97F3-4F6A-AA5F-88ECF05F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28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EA3A51-C828-4DD2-AF90-5AFBC54C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7AE980-1C9B-453D-8483-0EF1228D0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2D4685-5FEC-4C8F-942C-32CC8528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C350-EE7B-473D-B215-27C3C24EBBBC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9495E2-DC49-4F71-AF31-2E526F7A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7411AC-DD21-4A5A-87BD-27901FCB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0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FFDB831-C09C-4080-8784-5EE9106EC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F25F66F-55AB-41A5-83DD-BE2803AC3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8A549D-737D-475E-A50E-AAA6C118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BAA6-3DCC-4756-AF59-70421BC7154C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0A0922-04B2-4F75-8607-2F3852B8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BBC1B3-1ABB-4CAF-9183-F2F3AEF7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54375A-3C7F-4346-B47B-D02CEA0E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E2007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59E6AD-F930-49D3-AC93-C5A43131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2B53EB-48F2-48E7-84C8-1CD43EA4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A0C2-4B68-4CF2-8D82-A324BEC759C2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311609-C8A2-4705-9DF8-38C594DE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ED2459-A64D-4179-8CB0-43CA2174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52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967DC-966A-4EB5-90D4-A2496E81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D2BF9B-EEB4-4A54-B3EA-FE221324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143131-3ABB-412E-8AF0-8EC39A38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64E9-7C35-40A6-860F-20EC7525609D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D2A241-66E4-474C-BBAD-45883684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62E4BC-FEE0-4A6F-AD9E-5B821A72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76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C1F30-3B1C-42A4-B9D3-7B694260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D351F3-DD50-4B33-8640-7283529BF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AE89DA-BC8C-477B-9732-F1F01FA86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F588E8D-7590-44FD-AFEB-0C71FDA0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C7C2-D061-4A32-8D58-5D3EDA26AA8B}" type="datetime1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FBB24-1FE3-41C2-A03E-70EBD5E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EE1EA4-3C88-47B2-97C4-3AA5A7CB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45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EBDE57-F303-44A1-9D27-190B9E90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1353B6-AC4C-4FD9-BBC4-AEAD4D96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2661E19-9147-4A35-9731-BE983E0A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5599392-64C3-404D-B21C-C8A282F3C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398AF80-5437-4814-B24A-721E9052C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E14C9C-295B-4BD0-8FCD-4993A50D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AF9-5F00-434C-A8CF-70E47DE4AD0A}" type="datetime1">
              <a:rPr lang="de-DE" smtClean="0"/>
              <a:t>27.05.2018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C968D2-28CE-4658-BDFF-7507C23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EB8774-096E-4B26-B034-DA25B3D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3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FEE2-9CE3-46A1-A91C-3752BCAD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E3DEE9-30D6-472B-98FC-8997DA43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9110-B166-48E3-BC34-F9F9E11DA864}" type="datetime1">
              <a:rPr lang="de-DE" smtClean="0"/>
              <a:t>27.05.2018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D7330E7-8C84-4ECA-8178-540A840C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5D8699-11B4-4B09-BE37-1EFD6B8A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17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597BCBC-68E0-4138-BDE0-D3A70ED5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B0C-5757-41ED-A4EF-F1E492EBB8F7}" type="datetime1">
              <a:rPr lang="de-DE" smtClean="0"/>
              <a:t>27.05.2018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2D578D9-9C7C-4A7B-96D2-3B7703C5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36A602-D30E-41D3-850B-68015D0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13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F66020-25DC-4BDD-ACC6-6C937B37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3BA177-7D14-4F7A-B167-091DAD68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4FEF95-28BE-4E2F-BD95-CF6883866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07E3C9-6818-4CA5-9246-D62EB0D7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579E-E908-4358-B142-E459AA7DCCB5}" type="datetime1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588BDC-B1E6-46A9-AE8B-94EF338B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6D559F-100E-4CD8-A27B-52CE3EFC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918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3EBBD3-A2CB-47F3-858F-184631BE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BE5424-A611-4657-BAD3-4A7481FB5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6B1BD0A-C140-40A7-A852-A91A5F431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DA3816-ACF7-45AF-99CD-4FCFFDC1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E8D-8503-4DC6-BEA5-7D113813EACD}" type="datetime1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1AEDC1-DE37-4A17-9390-845065F1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B99547-8B46-4065-B8E7-48ABDAE6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6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BFF729D-4307-4B9B-A270-84CF8575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ADB174-418D-46AE-9DE1-6A98064A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CCC6AE-E3C0-4EDB-981B-FA5514586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ADB4-CBD1-4DC1-A0E1-903B26574AC0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9775CF-1E40-4A98-AD49-378DB6633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08 – GUI und Event Handling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D252BA-887B-41A2-89F2-AA05497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07AB-8B72-4D19-8417-90D6469F4C13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6305550"/>
            <a:ext cx="1714500" cy="4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u="none" kern="1200" baseline="0">
          <a:solidFill>
            <a:srgbClr val="FF3399"/>
          </a:solidFill>
          <a:uFill>
            <a:solidFill>
              <a:srgbClr val="FF3399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52DF8-FFA6-4E16-B959-AE0E7CDC0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Programmierung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4EBD54-3262-4C4E-B5FF-4DB661254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Kapitel </a:t>
            </a:r>
            <a:r>
              <a:rPr lang="de-DE" noProof="0" dirty="0" smtClean="0"/>
              <a:t>8 </a:t>
            </a:r>
            <a:r>
              <a:rPr lang="de-DE" noProof="0" dirty="0"/>
              <a:t>– </a:t>
            </a:r>
            <a:r>
              <a:rPr lang="de-DE" noProof="0" dirty="0" smtClean="0"/>
              <a:t>GUI und </a:t>
            </a:r>
            <a:r>
              <a:rPr lang="de-DE" dirty="0" smtClean="0"/>
              <a:t>Event Handling</a:t>
            </a:r>
            <a:endParaRPr lang="de-DE" noProof="0" dirty="0"/>
          </a:p>
        </p:txBody>
      </p:sp>
      <p:sp>
        <p:nvSpPr>
          <p:cNvPr id="4" name="Textfeld 3"/>
          <p:cNvSpPr txBox="1"/>
          <p:nvPr/>
        </p:nvSpPr>
        <p:spPr>
          <a:xfrm>
            <a:off x="8963025" y="5953125"/>
            <a:ext cx="282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Vielen Dank an Prof. Erik Buchmann </a:t>
            </a:r>
          </a:p>
          <a:p>
            <a:pPr algn="r"/>
            <a:r>
              <a:rPr lang="de-DE" sz="1400" dirty="0"/>
              <a:t>für die beigesteuerten Folien</a:t>
            </a:r>
          </a:p>
        </p:txBody>
      </p:sp>
    </p:spTree>
    <p:extLst>
      <p:ext uri="{BB962C8B-B14F-4D97-AF65-F5344CB8AC3E}">
        <p14:creationId xmlns:p14="http://schemas.microsoft.com/office/powerpoint/2010/main" val="1004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AWT Container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Window</a:t>
            </a:r>
            <a:endParaRPr lang="de-DE" dirty="0" smtClean="0"/>
          </a:p>
          <a:p>
            <a:pPr lvl="1"/>
            <a:r>
              <a:rPr lang="de-DE" dirty="0" smtClean="0"/>
              <a:t>Top-level Fenster</a:t>
            </a:r>
          </a:p>
          <a:p>
            <a:pPr lvl="1"/>
            <a:r>
              <a:rPr lang="de-DE" dirty="0" smtClean="0"/>
              <a:t>Benötigt ein Eltern-Fenster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Frame</a:t>
            </a:r>
          </a:p>
          <a:p>
            <a:pPr lvl="1"/>
            <a:r>
              <a:rPr lang="de-DE" dirty="0" smtClean="0"/>
              <a:t>Top-level Fenster</a:t>
            </a:r>
          </a:p>
          <a:p>
            <a:pPr lvl="1"/>
            <a:r>
              <a:rPr lang="de-DE" dirty="0" err="1" smtClean="0"/>
              <a:t>Titlebar</a:t>
            </a:r>
            <a:r>
              <a:rPr lang="de-DE" dirty="0" smtClean="0"/>
              <a:t> mit 3 Buttons</a:t>
            </a:r>
          </a:p>
          <a:p>
            <a:pPr lvl="1"/>
            <a:r>
              <a:rPr lang="de-DE" dirty="0" err="1" smtClean="0"/>
              <a:t>Menubar</a:t>
            </a:r>
            <a:endParaRPr lang="de-DE" dirty="0" smtClean="0"/>
          </a:p>
          <a:p>
            <a:pPr lvl="1"/>
            <a:r>
              <a:rPr lang="de-DE" dirty="0" err="1" smtClean="0"/>
              <a:t>Border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Dialog</a:t>
            </a:r>
          </a:p>
          <a:p>
            <a:pPr lvl="1"/>
            <a:r>
              <a:rPr lang="de-DE" dirty="0" smtClean="0"/>
              <a:t>Top-level Fenster</a:t>
            </a:r>
          </a:p>
          <a:p>
            <a:pPr lvl="1"/>
            <a:r>
              <a:rPr lang="de-DE" dirty="0" err="1" smtClean="0"/>
              <a:t>Titlebar</a:t>
            </a:r>
            <a:r>
              <a:rPr lang="de-DE" dirty="0" smtClean="0"/>
              <a:t> mit 1 Button</a:t>
            </a:r>
          </a:p>
          <a:p>
            <a:pPr lvl="1"/>
            <a:r>
              <a:rPr lang="de-DE" dirty="0" err="1" smtClean="0"/>
              <a:t>Border</a:t>
            </a:r>
            <a:endParaRPr lang="de-DE" dirty="0" smtClean="0"/>
          </a:p>
          <a:p>
            <a:pPr lvl="1"/>
            <a:r>
              <a:rPr lang="de-DE" dirty="0" smtClean="0"/>
              <a:t>Modal-Eigenschaft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10</a:t>
            </a:fld>
            <a:endParaRPr lang="de-DE"/>
          </a:p>
        </p:txBody>
      </p:sp>
      <p:sp>
        <p:nvSpPr>
          <p:cNvPr id="9" name="AutoShape 2" descr="Bildergebnis für java awt dialog"/>
          <p:cNvSpPr>
            <a:spLocks noChangeAspect="1" noChangeArrowheads="1"/>
          </p:cNvSpPr>
          <p:nvPr/>
        </p:nvSpPr>
        <p:spPr bwMode="auto">
          <a:xfrm>
            <a:off x="155575" y="-623888"/>
            <a:ext cx="27717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4" name="Picture 6" descr="Bildergebnis für java awt di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4967287"/>
            <a:ext cx="27717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ür java aw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9" y="2786062"/>
            <a:ext cx="48291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49" y="1385888"/>
            <a:ext cx="2990850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274" y="312738"/>
            <a:ext cx="6006176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 Manager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Anordnung von Komponenten</a:t>
            </a:r>
          </a:p>
          <a:p>
            <a:pPr lvl="1"/>
            <a:r>
              <a:rPr lang="de-DE" dirty="0"/>
              <a:t>Ein Layout-Manager pro Container</a:t>
            </a:r>
          </a:p>
          <a:p>
            <a:pPr lvl="1"/>
            <a:r>
              <a:rPr lang="de-DE" dirty="0" smtClean="0"/>
              <a:t>Eine GUI kann mehrere </a:t>
            </a:r>
            <a:r>
              <a:rPr lang="de-DE" dirty="0"/>
              <a:t>Container mit unterschiedlichen Layouts </a:t>
            </a:r>
            <a:r>
              <a:rPr lang="de-DE" dirty="0" smtClean="0"/>
              <a:t>enthalten</a:t>
            </a:r>
          </a:p>
          <a:p>
            <a:pPr lvl="1"/>
            <a:endParaRPr lang="de-DE" dirty="0"/>
          </a:p>
          <a:p>
            <a:r>
              <a:rPr lang="de-DE" dirty="0" smtClean="0"/>
              <a:t>Unterschiedliche </a:t>
            </a:r>
            <a:r>
              <a:rPr lang="de-DE" dirty="0"/>
              <a:t>Endgeräte</a:t>
            </a:r>
          </a:p>
          <a:p>
            <a:pPr lvl="1"/>
            <a:r>
              <a:rPr lang="de-DE" dirty="0" smtClean="0"/>
              <a:t>Unterschiedliche Bildschirmgrößen</a:t>
            </a:r>
            <a:endParaRPr lang="de-DE" dirty="0"/>
          </a:p>
          <a:p>
            <a:pPr lvl="1"/>
            <a:r>
              <a:rPr lang="de-DE" dirty="0" smtClean="0"/>
              <a:t>Anwender </a:t>
            </a:r>
            <a:r>
              <a:rPr lang="de-DE" dirty="0"/>
              <a:t>verändert Fenstergröße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Layout-Manager</a:t>
            </a:r>
            <a:endParaRPr lang="de-DE" dirty="0"/>
          </a:p>
          <a:p>
            <a:pPr lvl="1"/>
            <a:r>
              <a:rPr lang="de-DE" dirty="0" smtClean="0"/>
              <a:t>Anordnung </a:t>
            </a:r>
            <a:r>
              <a:rPr lang="de-DE" dirty="0"/>
              <a:t>der grafischen Komponenten auf dem </a:t>
            </a:r>
            <a:r>
              <a:rPr lang="de-DE" dirty="0" smtClean="0"/>
              <a:t>Bildschirm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11</a:t>
            </a:fld>
            <a:endParaRPr lang="de-DE"/>
          </a:p>
        </p:txBody>
      </p:sp>
      <p:sp>
        <p:nvSpPr>
          <p:cNvPr id="6" name="AutoShape 2" descr="Bildergebnis für java awt layout manag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Bildergebnis für java awt layout manag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92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 Manager 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12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599163"/>
            <a:ext cx="45910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4267200"/>
            <a:ext cx="2381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162550"/>
            <a:ext cx="2524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1599163"/>
            <a:ext cx="4486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728912"/>
            <a:ext cx="31051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16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Flow Layout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Stellt alle </a:t>
            </a:r>
            <a:r>
              <a:rPr lang="de-DE" dirty="0"/>
              <a:t>Elemente in der </a:t>
            </a:r>
            <a:r>
              <a:rPr lang="de-DE" dirty="0" smtClean="0"/>
              <a:t>Einfüge-Reihenfolge </a:t>
            </a:r>
            <a:r>
              <a:rPr lang="de-DE" dirty="0"/>
              <a:t>hintereinander </a:t>
            </a:r>
            <a:r>
              <a:rPr lang="de-DE" dirty="0" smtClean="0"/>
              <a:t>dar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13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428875"/>
            <a:ext cx="4486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143125" y="3171825"/>
            <a:ext cx="74398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Frame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Frame(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b="1" dirty="0" err="1">
                <a:solidFill>
                  <a:srgbClr val="2A00FF"/>
                </a:solidFill>
                <a:latin typeface="Consolas"/>
              </a:rPr>
              <a:t>FlowLayoutDemo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erzeugt neues Fenster Objekt</a:t>
            </a:r>
          </a:p>
          <a:p>
            <a:r>
              <a:rPr lang="de-DE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.setLayout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FlowLayout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());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legt </a:t>
            </a:r>
            <a:r>
              <a:rPr lang="de-DE" sz="1400" dirty="0" smtClean="0">
                <a:solidFill>
                  <a:srgbClr val="3F7F5F"/>
                </a:solidFill>
                <a:latin typeface="Consolas"/>
              </a:rPr>
              <a:t>Layout Manager 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für Fenster fest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Button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b1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Button(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"Button 1"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erzeugt Komponente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Button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Button(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"Button 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Button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b3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Button(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"Button 3"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Button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b4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Button(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"Long-Named Button 4"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Button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b5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Button(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"5"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b1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fügt eine Komponente dem Fenster hinzu</a:t>
            </a:r>
          </a:p>
          <a:p>
            <a:r>
              <a:rPr lang="de-DE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b2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b3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b4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b5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.pack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passt die Größe des Fenster an die enthaltenen Komponenten an</a:t>
            </a:r>
          </a:p>
          <a:p>
            <a:r>
              <a:rPr lang="de-DE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.setVisible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macht das Fenster sichtbar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9601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Java GUI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14</a:t>
            </a:fld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128838"/>
            <a:ext cx="2990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966914"/>
            <a:ext cx="2324100" cy="24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1" y="2867026"/>
            <a:ext cx="2324100" cy="256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2749"/>
              </p:ext>
            </p:extLst>
          </p:nvPr>
        </p:nvGraphicFramePr>
        <p:xfrm>
          <a:off x="5172076" y="2800349"/>
          <a:ext cx="2324100" cy="2566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025"/>
                <a:gridCol w="581025"/>
                <a:gridCol w="581025"/>
                <a:gridCol w="581025"/>
              </a:tblGrid>
              <a:tr h="6785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2937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2937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2937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5800726"/>
            <a:ext cx="2324100" cy="25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10"/>
          <p:cNvCxnSpPr/>
          <p:nvPr/>
        </p:nvCxnSpPr>
        <p:spPr>
          <a:xfrm>
            <a:off x="952500" y="5181600"/>
            <a:ext cx="2809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952500" y="2886075"/>
            <a:ext cx="2809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428750" y="2886075"/>
            <a:ext cx="0" cy="2295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57550" y="2886074"/>
            <a:ext cx="0" cy="2295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514601" y="3810000"/>
            <a:ext cx="239077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172076" y="2419127"/>
            <a:ext cx="228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Panel </a:t>
            </a:r>
            <a:r>
              <a:rPr lang="de-DE" dirty="0" smtClean="0"/>
              <a:t>(mit </a:t>
            </a:r>
            <a:r>
              <a:rPr lang="de-DE" dirty="0" err="1" smtClean="0"/>
              <a:t>GridLayout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2566989" y="2137291"/>
            <a:ext cx="2338386" cy="548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85825" y="1767959"/>
            <a:ext cx="26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Frame (mit </a:t>
            </a:r>
            <a:r>
              <a:rPr lang="de-DE" dirty="0" err="1" smtClean="0"/>
              <a:t>BorderLayout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72076" y="1603415"/>
            <a:ext cx="101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TextField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172076" y="544069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Button</a:t>
            </a:r>
            <a:endParaRPr lang="de-DE" dirty="0"/>
          </a:p>
        </p:txBody>
      </p:sp>
      <p:cxnSp>
        <p:nvCxnSpPr>
          <p:cNvPr id="36" name="Gerade Verbindung mit Pfeil 35"/>
          <p:cNvCxnSpPr/>
          <p:nvPr/>
        </p:nvCxnSpPr>
        <p:spPr>
          <a:xfrm flipH="1" flipV="1">
            <a:off x="2566988" y="5419113"/>
            <a:ext cx="2338387" cy="390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8743951" y="2528218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Buttons</a:t>
            </a:r>
            <a:endParaRPr lang="de-DE" dirty="0"/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5521627" y="3143251"/>
            <a:ext cx="2955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5995636" y="4371977"/>
            <a:ext cx="34817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6686551" y="5086350"/>
            <a:ext cx="336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Handling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52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Handling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Eine GUI-Komponente erzeugt unterschiedlichste Events, für die sich </a:t>
            </a:r>
            <a:r>
              <a:rPr lang="de-DE" dirty="0" err="1" smtClean="0"/>
              <a:t>Listener</a:t>
            </a:r>
            <a:r>
              <a:rPr lang="de-DE" dirty="0" smtClean="0"/>
              <a:t> registrieren </a:t>
            </a:r>
            <a:r>
              <a:rPr lang="de-DE" dirty="0"/>
              <a:t>können</a:t>
            </a:r>
            <a:r>
              <a:rPr lang="de-DE" dirty="0" smtClean="0"/>
              <a:t>.</a:t>
            </a:r>
          </a:p>
          <a:p>
            <a:pPr lvl="1"/>
            <a:endParaRPr lang="de-DE" dirty="0"/>
          </a:p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lvl="1"/>
            <a:r>
              <a:rPr lang="de-DE" dirty="0" smtClean="0"/>
              <a:t>Die </a:t>
            </a:r>
            <a:r>
              <a:rPr lang="de-DE" dirty="0"/>
              <a:t>Komponente Button erzeugt Ereignisse, wenn</a:t>
            </a:r>
          </a:p>
          <a:p>
            <a:pPr lvl="2"/>
            <a:r>
              <a:rPr lang="de-DE" dirty="0" smtClean="0"/>
              <a:t>auf </a:t>
            </a:r>
            <a:r>
              <a:rPr lang="de-DE" dirty="0"/>
              <a:t>den Button geklickt wurde,</a:t>
            </a:r>
          </a:p>
          <a:p>
            <a:pPr lvl="2"/>
            <a:r>
              <a:rPr lang="de-DE" dirty="0" smtClean="0"/>
              <a:t>der </a:t>
            </a:r>
            <a:r>
              <a:rPr lang="de-DE" dirty="0"/>
              <a:t>Button den Fokus erhält,</a:t>
            </a:r>
          </a:p>
          <a:p>
            <a:pPr lvl="2"/>
            <a:r>
              <a:rPr lang="de-DE" dirty="0" smtClean="0"/>
              <a:t>...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Die </a:t>
            </a:r>
            <a:r>
              <a:rPr lang="de-DE" dirty="0"/>
              <a:t>Komponente Frame erzeugt jeweils ein Ereignis, wenn</a:t>
            </a:r>
          </a:p>
          <a:p>
            <a:pPr lvl="2"/>
            <a:r>
              <a:rPr lang="de-DE" dirty="0" smtClean="0"/>
              <a:t>das </a:t>
            </a:r>
            <a:r>
              <a:rPr lang="de-DE" dirty="0"/>
              <a:t>Fenster seine Größe ändert</a:t>
            </a:r>
          </a:p>
          <a:p>
            <a:pPr lvl="2"/>
            <a:r>
              <a:rPr lang="de-DE" dirty="0" smtClean="0"/>
              <a:t>das </a:t>
            </a:r>
            <a:r>
              <a:rPr lang="de-DE" dirty="0"/>
              <a:t>Fenster den Fokus verliert</a:t>
            </a:r>
          </a:p>
          <a:p>
            <a:pPr lvl="2"/>
            <a:r>
              <a:rPr lang="de-DE" dirty="0" smtClean="0"/>
              <a:t>der </a:t>
            </a:r>
            <a:r>
              <a:rPr lang="de-DE" dirty="0"/>
              <a:t>Anwender auf den Schließen-Knopf </a:t>
            </a:r>
            <a:r>
              <a:rPr lang="de-DE" dirty="0" smtClean="0"/>
              <a:t>klickt</a:t>
            </a:r>
          </a:p>
          <a:p>
            <a:pPr lvl="2"/>
            <a:r>
              <a:rPr lang="de-DE" dirty="0" smtClean="0"/>
              <a:t>…</a:t>
            </a:r>
            <a:endParaRPr lang="de-DE" dirty="0"/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20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Vordefinierte Events (Auswahl)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pPr algn="ctr"/>
            <a:r>
              <a:rPr lang="de-DE" dirty="0" smtClean="0"/>
              <a:t>Swing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 anchor="t" anchorCtr="0"/>
          <a:lstStyle/>
          <a:p>
            <a:pPr algn="ctr"/>
            <a:r>
              <a:rPr lang="de-DE" dirty="0" smtClean="0"/>
              <a:t>AWT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17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2038350"/>
            <a:ext cx="47910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2095500"/>
            <a:ext cx="46005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53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eines Event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Ereignistyp definiert eine Reihe von zum Ereignis passenden </a:t>
            </a:r>
            <a:r>
              <a:rPr lang="de-DE" dirty="0" smtClean="0"/>
              <a:t>Methoden</a:t>
            </a:r>
          </a:p>
          <a:p>
            <a:pPr lvl="1"/>
            <a:r>
              <a:rPr lang="de-DE" dirty="0" smtClean="0"/>
              <a:t>Genaue </a:t>
            </a:r>
            <a:r>
              <a:rPr lang="de-DE" dirty="0"/>
              <a:t>Beschreibung des aufgetretenen </a:t>
            </a:r>
            <a:r>
              <a:rPr lang="de-DE" dirty="0" smtClean="0"/>
              <a:t>Events</a:t>
            </a:r>
          </a:p>
          <a:p>
            <a:pPr lvl="1"/>
            <a:endParaRPr lang="de-DE" dirty="0"/>
          </a:p>
          <a:p>
            <a:r>
              <a:rPr lang="de-DE" dirty="0" smtClean="0"/>
              <a:t>Beispiel</a:t>
            </a:r>
            <a:r>
              <a:rPr lang="de-DE" dirty="0"/>
              <a:t>: </a:t>
            </a:r>
            <a:r>
              <a:rPr lang="de-DE" dirty="0" err="1"/>
              <a:t>MouseEvent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18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314700"/>
            <a:ext cx="6134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58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mit Pfeil 20"/>
          <p:cNvCxnSpPr/>
          <p:nvPr/>
        </p:nvCxnSpPr>
        <p:spPr>
          <a:xfrm>
            <a:off x="7420425" y="3804657"/>
            <a:ext cx="0" cy="126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Reaktion auf Events (Event Handling)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Verarbeitungsschritte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Nutzer </a:t>
            </a:r>
            <a:r>
              <a:rPr lang="de-DE" dirty="0" smtClean="0"/>
              <a:t>klickt Button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Button erzeugt Event Objekt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Weiterleitung des Events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Verarbeitung des Events</a:t>
            </a:r>
            <a:endParaRPr lang="de-DE" dirty="0" smtClean="0"/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r>
              <a:rPr lang="de-DE" dirty="0" smtClean="0"/>
              <a:t>Benötigte "Werkzeuge"</a:t>
            </a:r>
          </a:p>
          <a:p>
            <a:pPr lvl="1"/>
            <a:r>
              <a:rPr lang="de-DE" dirty="0" smtClean="0"/>
              <a:t>Interface </a:t>
            </a:r>
            <a:r>
              <a:rPr lang="de-DE" dirty="0"/>
              <a:t>das mögliche Reaktionen auf einen bestimmte Art von Event definiert</a:t>
            </a:r>
          </a:p>
          <a:p>
            <a:pPr lvl="1"/>
            <a:r>
              <a:rPr lang="de-DE" dirty="0" smtClean="0"/>
              <a:t>Event-</a:t>
            </a:r>
            <a:r>
              <a:rPr lang="de-DE" dirty="0" err="1" smtClean="0"/>
              <a:t>Listener</a:t>
            </a:r>
            <a:r>
              <a:rPr lang="de-DE" dirty="0" smtClean="0"/>
              <a:t> Klasse </a:t>
            </a:r>
            <a:r>
              <a:rPr lang="de-DE" dirty="0"/>
              <a:t>die </a:t>
            </a:r>
            <a:r>
              <a:rPr lang="de-DE" dirty="0" smtClean="0"/>
              <a:t>das gegebene Interface </a:t>
            </a:r>
            <a:r>
              <a:rPr lang="de-DE" dirty="0"/>
              <a:t>implementiert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19</a:t>
            </a:fld>
            <a:endParaRPr lang="de-DE"/>
          </a:p>
        </p:txBody>
      </p:sp>
      <p:pic>
        <p:nvPicPr>
          <p:cNvPr id="8194" name="Picture 2" descr="Bildergebnis für butto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4" y="2073963"/>
            <a:ext cx="2257425" cy="173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/>
          <p:cNvSpPr/>
          <p:nvPr/>
        </p:nvSpPr>
        <p:spPr>
          <a:xfrm rot="4104976">
            <a:off x="9440723" y="1835060"/>
            <a:ext cx="852720" cy="268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8324850" y="2790825"/>
            <a:ext cx="1171576" cy="7086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6505575" y="3261309"/>
            <a:ext cx="16287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Event Objekt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582129" y="1218116"/>
            <a:ext cx="2043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1. Nutzer klickt Button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958990" y="2868863"/>
            <a:ext cx="273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2</a:t>
            </a:r>
            <a:r>
              <a:rPr lang="de-DE" sz="1600" i="1" dirty="0" smtClean="0"/>
              <a:t>. Button erzeugt Event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6157911" y="5133975"/>
            <a:ext cx="3271839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6157911" y="5153025"/>
            <a:ext cx="3500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public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class</a:t>
            </a:r>
            <a:r>
              <a:rPr lang="de-DE" sz="1600" dirty="0" smtClean="0"/>
              <a:t> </a:t>
            </a:r>
            <a:r>
              <a:rPr lang="de-DE" sz="1600" dirty="0" err="1" smtClean="0"/>
              <a:t>EventListener</a:t>
            </a:r>
            <a:r>
              <a:rPr lang="de-DE" sz="1600" dirty="0" smtClean="0"/>
              <a:t> </a:t>
            </a:r>
            <a:r>
              <a:rPr lang="de-DE" sz="1600" b="1" dirty="0" err="1" smtClean="0"/>
              <a:t>implements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MouseListener</a:t>
            </a:r>
            <a:r>
              <a:rPr lang="de-DE" sz="1600" dirty="0" smtClean="0"/>
              <a:t> {</a:t>
            </a:r>
          </a:p>
          <a:p>
            <a:r>
              <a:rPr lang="de-DE" sz="1600" dirty="0" smtClean="0"/>
              <a:t>    …</a:t>
            </a:r>
          </a:p>
          <a:p>
            <a:r>
              <a:rPr lang="de-DE" sz="1600" dirty="0" smtClean="0"/>
              <a:t>}</a:t>
            </a:r>
            <a:endParaRPr lang="de-DE" sz="1600" dirty="0"/>
          </a:p>
        </p:txBody>
      </p:sp>
      <p:sp>
        <p:nvSpPr>
          <p:cNvPr id="19" name="Textfeld 18"/>
          <p:cNvSpPr txBox="1"/>
          <p:nvPr/>
        </p:nvSpPr>
        <p:spPr>
          <a:xfrm>
            <a:off x="6157910" y="4514850"/>
            <a:ext cx="32718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i</a:t>
            </a:r>
            <a:r>
              <a:rPr lang="de-DE" sz="1600" b="1" dirty="0" err="1" smtClean="0"/>
              <a:t>nterface</a:t>
            </a:r>
            <a:r>
              <a:rPr lang="de-DE" sz="1600" dirty="0" smtClean="0"/>
              <a:t> </a:t>
            </a:r>
            <a:r>
              <a:rPr lang="de-DE" sz="1600" dirty="0" err="1" smtClean="0"/>
              <a:t>MouseListener</a:t>
            </a:r>
            <a:r>
              <a:rPr lang="de-DE" sz="1600" dirty="0" smtClean="0"/>
              <a:t> {…}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6440205" y="4072520"/>
            <a:ext cx="2383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3. </a:t>
            </a:r>
            <a:r>
              <a:rPr lang="de-DE" sz="1600" i="1" dirty="0" smtClean="0"/>
              <a:t>Weiteleitung </a:t>
            </a:r>
            <a:r>
              <a:rPr lang="de-DE" sz="1600" i="1" dirty="0" smtClean="0"/>
              <a:t>des Events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9496426" y="2885740"/>
            <a:ext cx="590549" cy="2181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9822867" y="3958469"/>
            <a:ext cx="2015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0. Registrierung </a:t>
            </a:r>
            <a:r>
              <a:rPr lang="de-DE" sz="1600" i="1" dirty="0" smtClean="0"/>
              <a:t>eines </a:t>
            </a:r>
            <a:endParaRPr lang="de-DE" sz="1600" i="1" dirty="0" smtClean="0"/>
          </a:p>
          <a:p>
            <a:r>
              <a:rPr lang="de-DE" sz="1600" i="1" dirty="0" err="1" smtClean="0"/>
              <a:t>EventListener</a:t>
            </a:r>
            <a:endParaRPr lang="de-DE" sz="1600" i="1" dirty="0" smtClean="0"/>
          </a:p>
        </p:txBody>
      </p:sp>
      <p:sp>
        <p:nvSpPr>
          <p:cNvPr id="26" name="Textfeld 25"/>
          <p:cNvSpPr txBox="1"/>
          <p:nvPr/>
        </p:nvSpPr>
        <p:spPr>
          <a:xfrm>
            <a:off x="9746667" y="5521575"/>
            <a:ext cx="1804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4</a:t>
            </a:r>
            <a:r>
              <a:rPr lang="de-DE" sz="1600" i="1" dirty="0" smtClean="0"/>
              <a:t>. Verarbeitung des</a:t>
            </a:r>
          </a:p>
          <a:p>
            <a:r>
              <a:rPr lang="de-DE" sz="1600" i="1" dirty="0" smtClean="0"/>
              <a:t>Events</a:t>
            </a:r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49885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Einordnung von GUI (</a:t>
            </a:r>
            <a:r>
              <a:rPr lang="de-DE" dirty="0" err="1"/>
              <a:t>Graphical</a:t>
            </a:r>
            <a:r>
              <a:rPr lang="de-DE" dirty="0"/>
              <a:t> User Interface) </a:t>
            </a:r>
            <a:r>
              <a:rPr lang="de-DE" dirty="0" smtClean="0"/>
              <a:t>Frameworks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9" y="2285999"/>
            <a:ext cx="385487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933950" y="2352675"/>
            <a:ext cx="7048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Entweder direkter Aufruf von Funktionen des Betriebssystems </a:t>
            </a:r>
            <a:r>
              <a:rPr lang="de-DE" dirty="0"/>
              <a:t>zur Interaktion mit dem Anwender oder </a:t>
            </a:r>
            <a:r>
              <a:rPr lang="de-DE" dirty="0" smtClean="0"/>
              <a:t>Nutzung eines </a:t>
            </a:r>
            <a:r>
              <a:rPr lang="de-DE" dirty="0"/>
              <a:t>GUI Framework.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Betriebssystem bietet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zum Darstellen graphischer Elemente auf dem Bildschirm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zum Einlesen und Auslesen von Tastatureingaben</a:t>
            </a:r>
            <a:r>
              <a:rPr lang="de-DE" dirty="0"/>
              <a:t>, </a:t>
            </a:r>
            <a:r>
              <a:rPr lang="de-DE" dirty="0" smtClean="0"/>
              <a:t>Mausklicks etc</a:t>
            </a:r>
            <a:r>
              <a:rPr lang="de-DE" dirty="0"/>
              <a:t>. </a:t>
            </a:r>
            <a:r>
              <a:rPr lang="de-DE" dirty="0" smtClean="0"/>
              <a:t>von der Peripherie.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Betriebssystem kommuniziert </a:t>
            </a:r>
            <a:r>
              <a:rPr lang="de-DE" dirty="0"/>
              <a:t>mit Tastatur, Maus und Monitor und </a:t>
            </a:r>
            <a:endParaRPr lang="de-DE" dirty="0" smtClean="0"/>
          </a:p>
          <a:p>
            <a:r>
              <a:rPr lang="de-DE" dirty="0" smtClean="0"/>
              <a:t>weiteren Peripheriegeräten.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Möglichkeiten </a:t>
            </a:r>
            <a:r>
              <a:rPr lang="de-DE" dirty="0"/>
              <a:t>der Ein- und Ausgabe während des Programmablaufs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78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smtClean="0"/>
              <a:t>Action Event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20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4057650"/>
            <a:ext cx="31813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38325"/>
            <a:ext cx="68199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52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smtClean="0"/>
              <a:t>Mouse Event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21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4200525"/>
            <a:ext cx="31813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9456377" y="5821750"/>
            <a:ext cx="354373" cy="398075"/>
            <a:chOff x="5953125" y="2466975"/>
            <a:chExt cx="1743075" cy="2444174"/>
          </a:xfrm>
        </p:grpSpPr>
        <p:sp>
          <p:nvSpPr>
            <p:cNvPr id="7" name="Rechteck 6"/>
            <p:cNvSpPr/>
            <p:nvPr/>
          </p:nvSpPr>
          <p:spPr>
            <a:xfrm rot="20446485">
              <a:off x="6734175" y="3810560"/>
              <a:ext cx="400050" cy="876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 rot="20353784">
              <a:off x="5953125" y="2595227"/>
              <a:ext cx="1219200" cy="14954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888" y="2466975"/>
              <a:ext cx="1738312" cy="2444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578800"/>
            <a:ext cx="5795961" cy="476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32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</a:t>
            </a:r>
            <a:r>
              <a:rPr lang="de-DE" dirty="0" err="1" smtClean="0"/>
              <a:t>Listener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Event-</a:t>
            </a:r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/>
              <a:t>muss Methoden-Implementation bereitstellen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Ort </a:t>
            </a:r>
            <a:r>
              <a:rPr lang="de-DE" dirty="0"/>
              <a:t>der Definition</a:t>
            </a:r>
          </a:p>
          <a:p>
            <a:pPr lvl="1"/>
            <a:r>
              <a:rPr lang="de-DE" dirty="0"/>
              <a:t>Verwendung einer anderen ("benannten") Klasse </a:t>
            </a:r>
            <a:r>
              <a:rPr lang="de-DE" dirty="0" smtClean="0"/>
              <a:t>(z.B. eine Container Klasse)</a:t>
            </a:r>
            <a:endParaRPr lang="de-DE" dirty="0"/>
          </a:p>
          <a:p>
            <a:pPr lvl="1"/>
            <a:r>
              <a:rPr lang="de-DE" dirty="0"/>
              <a:t>Verwendung einer anonymen Klasse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Art </a:t>
            </a:r>
            <a:r>
              <a:rPr lang="de-DE" dirty="0"/>
              <a:t>der Definition</a:t>
            </a:r>
          </a:p>
          <a:p>
            <a:pPr lvl="1"/>
            <a:r>
              <a:rPr lang="de-DE" dirty="0"/>
              <a:t>Direkte Implementation des Interfaces ("</a:t>
            </a:r>
            <a:r>
              <a:rPr lang="de-DE" dirty="0" err="1"/>
              <a:t>implements</a:t>
            </a:r>
            <a:r>
              <a:rPr lang="de-DE" dirty="0"/>
              <a:t>")</a:t>
            </a:r>
          </a:p>
          <a:p>
            <a:pPr lvl="1"/>
            <a:r>
              <a:rPr lang="de-DE" dirty="0"/>
              <a:t>Verwendung einer abstrakten Oberklasse ("</a:t>
            </a:r>
            <a:r>
              <a:rPr lang="de-DE" dirty="0" err="1"/>
              <a:t>extends</a:t>
            </a:r>
            <a:r>
              <a:rPr lang="de-DE" dirty="0"/>
              <a:t>")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37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Anonyme 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Klassendefinition und Objekterzeugung sind zu einem Sprachkonstrukt </a:t>
            </a:r>
            <a:r>
              <a:rPr lang="de-DE" dirty="0" smtClean="0"/>
              <a:t>verbunden</a:t>
            </a:r>
            <a:endParaRPr lang="de-DE" dirty="0"/>
          </a:p>
          <a:p>
            <a:pPr lvl="1"/>
            <a:r>
              <a:rPr lang="de-DE" dirty="0"/>
              <a:t>Klasse hat keinen Namen </a:t>
            </a:r>
          </a:p>
          <a:p>
            <a:pPr lvl="1"/>
            <a:r>
              <a:rPr lang="de-DE" dirty="0"/>
              <a:t>wird stets im Argument einer </a:t>
            </a:r>
            <a:r>
              <a:rPr lang="de-DE" dirty="0" err="1"/>
              <a:t>new</a:t>
            </a:r>
            <a:r>
              <a:rPr lang="de-DE" dirty="0"/>
              <a:t>-Anweisung </a:t>
            </a:r>
            <a:r>
              <a:rPr lang="de-DE" dirty="0" smtClean="0"/>
              <a:t>definiert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anonyme innere Klassen gilt die Einschränkung, dass keine zusätzlichen </a:t>
            </a:r>
            <a:r>
              <a:rPr lang="de-DE" dirty="0" err="1"/>
              <a:t>extends</a:t>
            </a:r>
            <a:r>
              <a:rPr lang="de-DE" dirty="0"/>
              <a:t>- oder </a:t>
            </a:r>
            <a:r>
              <a:rPr lang="de-DE" dirty="0" err="1"/>
              <a:t>implements</a:t>
            </a:r>
            <a:r>
              <a:rPr lang="de-DE" dirty="0"/>
              <a:t>-Angaben möglich </a:t>
            </a:r>
            <a:r>
              <a:rPr lang="de-DE" dirty="0" smtClean="0"/>
              <a:t>sind</a:t>
            </a:r>
            <a:endParaRPr lang="de-DE" dirty="0"/>
          </a:p>
          <a:p>
            <a:pPr lvl="1"/>
            <a:r>
              <a:rPr lang="de-DE" dirty="0"/>
              <a:t>Angabe der Klasse bzw. des Interfaces impliziert Vererbung bzw. </a:t>
            </a:r>
            <a:r>
              <a:rPr lang="de-DE" dirty="0" smtClean="0"/>
              <a:t>Schnittstellen-Implementation</a:t>
            </a:r>
          </a:p>
          <a:p>
            <a:pPr lvl="1"/>
            <a:endParaRPr lang="de-DE" dirty="0"/>
          </a:p>
          <a:p>
            <a:r>
              <a:rPr lang="de-DE" dirty="0"/>
              <a:t>Sie dienen dazu, kleine »Einmal«-Objekte mit einfachen Aufgaben zu definieren, beispielsweise für Event-Handler bei der Oberflächenprogrammierung.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Allgemeine </a:t>
            </a:r>
            <a:r>
              <a:rPr lang="de-DE" dirty="0"/>
              <a:t>Notation:</a:t>
            </a:r>
          </a:p>
          <a:p>
            <a:pPr lvl="1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KlasseOderSchnitstelle</a:t>
            </a:r>
            <a:r>
              <a:rPr lang="de-DE" dirty="0"/>
              <a:t>() { /* Eigenschaften der inneren Klasse */ }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99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Window</a:t>
            </a:r>
            <a:r>
              <a:rPr lang="de-DE" dirty="0" smtClean="0"/>
              <a:t> Event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24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114675"/>
            <a:ext cx="3810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9810750" y="2847975"/>
            <a:ext cx="1657350" cy="723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838325"/>
            <a:ext cx="6105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88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WindowListener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WindowAdapter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Abstrakte Klasse </a:t>
            </a:r>
            <a:r>
              <a:rPr lang="de-DE" dirty="0" err="1" smtClean="0"/>
              <a:t>WindowAdapter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Implementiert mehrere </a:t>
            </a:r>
            <a:r>
              <a:rPr lang="de-DE" dirty="0" err="1" smtClean="0"/>
              <a:t>WindowEvent</a:t>
            </a:r>
            <a:r>
              <a:rPr lang="de-DE" dirty="0" smtClean="0"/>
              <a:t>-relevante Interfaces</a:t>
            </a:r>
          </a:p>
          <a:p>
            <a:pPr lvl="1"/>
            <a:r>
              <a:rPr lang="de-DE" dirty="0" smtClean="0"/>
              <a:t>Alle Methodenrümpfe sind leer</a:t>
            </a:r>
          </a:p>
          <a:p>
            <a:pPr lvl="1"/>
            <a:r>
              <a:rPr lang="de-DE" dirty="0" smtClean="0"/>
              <a:t>Vereinfachung für das implementieren von Event-</a:t>
            </a:r>
            <a:r>
              <a:rPr lang="de-DE" dirty="0" err="1" smtClean="0"/>
              <a:t>Listener</a:t>
            </a:r>
            <a:r>
              <a:rPr lang="de-DE" dirty="0" smtClean="0"/>
              <a:t> Objekten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Verwendung</a:t>
            </a:r>
          </a:p>
          <a:p>
            <a:pPr lvl="1"/>
            <a:r>
              <a:rPr lang="de-DE" dirty="0" smtClean="0"/>
              <a:t>Definiere eine Unterklasse oder implementiere </a:t>
            </a:r>
            <a:r>
              <a:rPr lang="de-DE" dirty="0" err="1" smtClean="0"/>
              <a:t>WindowAdapter</a:t>
            </a:r>
            <a:r>
              <a:rPr lang="de-DE" dirty="0" smtClean="0"/>
              <a:t> als anonyme Klasse</a:t>
            </a:r>
          </a:p>
          <a:p>
            <a:pPr lvl="1"/>
            <a:r>
              <a:rPr lang="de-DE" dirty="0" smtClean="0"/>
              <a:t>Überschreibe/implementiere nur die Methoden, die gewünschte Events verarbeiten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Im Vergleich, die Implementierung des </a:t>
            </a:r>
            <a:r>
              <a:rPr lang="de-DE" dirty="0" err="1" smtClean="0"/>
              <a:t>WindowListener</a:t>
            </a:r>
            <a:r>
              <a:rPr lang="de-DE" dirty="0" smtClean="0"/>
              <a:t> Interface </a:t>
            </a:r>
          </a:p>
          <a:p>
            <a:pPr lvl="1"/>
            <a:r>
              <a:rPr lang="de-DE" dirty="0" smtClean="0"/>
              <a:t>Erfordert die Definition aller Methoden des Interface</a:t>
            </a:r>
          </a:p>
          <a:p>
            <a:pPr lvl="2"/>
            <a:r>
              <a:rPr lang="de-DE" dirty="0" smtClean="0"/>
              <a:t>Auch diejenigen die für eine Problemstellung nicht relevant sind</a:t>
            </a:r>
          </a:p>
          <a:p>
            <a:pPr lvl="1"/>
            <a:r>
              <a:rPr lang="de-DE" dirty="0"/>
              <a:t>K</a:t>
            </a:r>
            <a:r>
              <a:rPr lang="de-DE" dirty="0" smtClean="0"/>
              <a:t>ann zu unübersichtlichem Code führen</a:t>
            </a:r>
          </a:p>
          <a:p>
            <a:pPr lvl="2"/>
            <a:r>
              <a:rPr lang="de-DE" dirty="0" smtClean="0"/>
              <a:t>Speziell bei Implementierung mit einer anonymen Klasse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25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38325"/>
            <a:ext cx="6191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766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 gibt verschiedene GUI-Frameworks mit unterschiedlichen Stärken und </a:t>
            </a:r>
            <a:r>
              <a:rPr lang="de-DE" dirty="0" smtClean="0"/>
              <a:t>Schwächen</a:t>
            </a:r>
          </a:p>
          <a:p>
            <a:pPr lvl="1"/>
            <a:r>
              <a:rPr lang="de-DE" dirty="0" smtClean="0"/>
              <a:t>AWT gut für die Einführung von Grundkonzepten</a:t>
            </a:r>
          </a:p>
          <a:p>
            <a:pPr lvl="1"/>
            <a:r>
              <a:rPr lang="de-DE" dirty="0" smtClean="0"/>
              <a:t>Professionelle GUIs werden heutzutage mit </a:t>
            </a:r>
            <a:r>
              <a:rPr lang="de-DE" dirty="0" err="1" smtClean="0"/>
              <a:t>JavaFX</a:t>
            </a:r>
            <a:r>
              <a:rPr lang="de-DE" dirty="0" smtClean="0"/>
              <a:t> implementiert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GUIs werden mit Containern strukturiert</a:t>
            </a:r>
          </a:p>
          <a:p>
            <a:pPr lvl="1"/>
            <a:r>
              <a:rPr lang="de-DE" dirty="0" smtClean="0"/>
              <a:t>Komponenten werden mit Hilfe von Layout Managern angeordnet 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Event-Handling</a:t>
            </a:r>
          </a:p>
          <a:p>
            <a:pPr lvl="1"/>
            <a:r>
              <a:rPr lang="de-DE" dirty="0"/>
              <a:t>Events/</a:t>
            </a:r>
            <a:r>
              <a:rPr lang="de-DE" dirty="0" err="1"/>
              <a:t>Listener</a:t>
            </a:r>
            <a:r>
              <a:rPr lang="de-DE" dirty="0"/>
              <a:t> zur Kommunikation zwischen </a:t>
            </a:r>
            <a:r>
              <a:rPr lang="de-DE" dirty="0" smtClean="0"/>
              <a:t>Komponenten und Event Handlern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0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Welche </a:t>
            </a:r>
            <a:r>
              <a:rPr lang="de-DE" dirty="0" err="1" smtClean="0"/>
              <a:t>Listener</a:t>
            </a:r>
            <a:r>
              <a:rPr lang="de-DE" dirty="0" smtClean="0"/>
              <a:t> Interfaces bietet Java AWT und wofür werden sie verwendet?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Wie funktioniert der AWT Event Handling Mechanismus und welche Schritte muss ein Programmierer unternehmen um ihn zu implementieren?</a:t>
            </a:r>
          </a:p>
          <a:p>
            <a:pPr lvl="1"/>
            <a:endParaRPr lang="de-DE" dirty="0"/>
          </a:p>
          <a:p>
            <a:r>
              <a:rPr lang="de-DE" dirty="0" smtClean="0"/>
              <a:t>Was </a:t>
            </a:r>
            <a:r>
              <a:rPr lang="de-DE" dirty="0" smtClean="0"/>
              <a:t>ist der Unterschied zwischen einem </a:t>
            </a:r>
            <a:r>
              <a:rPr lang="de-DE" dirty="0" err="1" smtClean="0"/>
              <a:t>Listener</a:t>
            </a:r>
            <a:r>
              <a:rPr lang="de-DE" dirty="0" smtClean="0"/>
              <a:t> Interface und einer Adapter Klasse, z.B. </a:t>
            </a:r>
            <a:r>
              <a:rPr lang="de-DE" dirty="0" err="1" smtClean="0"/>
              <a:t>WindowListener</a:t>
            </a:r>
            <a:r>
              <a:rPr lang="de-DE" dirty="0" smtClean="0"/>
              <a:t> vs. </a:t>
            </a:r>
            <a:r>
              <a:rPr lang="de-DE" dirty="0" err="1" smtClean="0"/>
              <a:t>WindowAdapter</a:t>
            </a:r>
            <a:r>
              <a:rPr lang="de-DE" dirty="0" smtClean="0"/>
              <a:t>?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Worin bestehen die Vorteile einer anonymen Klasse?</a:t>
            </a:r>
          </a:p>
          <a:p>
            <a:pPr lvl="1"/>
            <a:endParaRPr lang="de-DE" dirty="0"/>
          </a:p>
          <a:p>
            <a:r>
              <a:rPr lang="de-DE" dirty="0"/>
              <a:t>Wann endet die Lebensdauer einer anonymen Klasse, die als </a:t>
            </a:r>
            <a:r>
              <a:rPr lang="de-DE" dirty="0" err="1"/>
              <a:t>WindowListener</a:t>
            </a:r>
            <a:r>
              <a:rPr lang="de-DE" dirty="0"/>
              <a:t> an ein Frame übergeben wurde?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9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 Frameworks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Hauptaufgabe eines GUI Frameworks:</a:t>
            </a:r>
          </a:p>
          <a:p>
            <a:pPr lvl="1"/>
            <a:r>
              <a:rPr lang="de-DE" dirty="0"/>
              <a:t>Abstraktion von Primitiven des Betriebssystems zur </a:t>
            </a:r>
            <a:r>
              <a:rPr lang="de-DE" dirty="0" smtClean="0"/>
              <a:t>GUI-Programmierung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GUI </a:t>
            </a:r>
            <a:r>
              <a:rPr lang="de-DE" dirty="0"/>
              <a:t>Framework:</a:t>
            </a:r>
          </a:p>
          <a:p>
            <a:pPr lvl="1"/>
            <a:r>
              <a:rPr lang="de-DE" dirty="0"/>
              <a:t>Ordne Schaltflächen untereinander </a:t>
            </a:r>
            <a:r>
              <a:rPr lang="de-DE" dirty="0" smtClean="0"/>
              <a:t>an</a:t>
            </a:r>
            <a:endParaRPr lang="de-DE" dirty="0"/>
          </a:p>
          <a:p>
            <a:pPr lvl="1"/>
            <a:r>
              <a:rPr lang="de-DE" dirty="0"/>
              <a:t>Füge Schaltfläche </a:t>
            </a:r>
            <a:r>
              <a:rPr lang="de-DE" dirty="0" smtClean="0"/>
              <a:t>hinzu</a:t>
            </a:r>
            <a:endParaRPr lang="de-DE" dirty="0"/>
          </a:p>
          <a:p>
            <a:pPr lvl="1"/>
            <a:r>
              <a:rPr lang="de-DE" dirty="0"/>
              <a:t>Füge Schaltfläche </a:t>
            </a:r>
            <a:r>
              <a:rPr lang="de-DE" dirty="0" smtClean="0"/>
              <a:t>hinzu</a:t>
            </a:r>
          </a:p>
          <a:p>
            <a:pPr lvl="1"/>
            <a:endParaRPr lang="de-DE" dirty="0" smtClean="0"/>
          </a:p>
          <a:p>
            <a:r>
              <a:rPr lang="de-DE" dirty="0"/>
              <a:t>Betriebssystem:</a:t>
            </a:r>
          </a:p>
          <a:p>
            <a:pPr lvl="1"/>
            <a:r>
              <a:rPr lang="de-DE" dirty="0"/>
              <a:t>Füge Schaltfläche an Position (x1,y1) hinzu</a:t>
            </a:r>
          </a:p>
          <a:p>
            <a:pPr lvl="1"/>
            <a:r>
              <a:rPr lang="de-DE" dirty="0"/>
              <a:t>Füge Schaltfläche an Position (x2, y2) </a:t>
            </a:r>
            <a:r>
              <a:rPr lang="de-DE" dirty="0" smtClean="0"/>
              <a:t>hinzu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Vielzahl von GUI </a:t>
            </a:r>
            <a:r>
              <a:rPr lang="de-DE" dirty="0"/>
              <a:t>Frameworks </a:t>
            </a:r>
            <a:r>
              <a:rPr lang="de-DE" dirty="0" smtClean="0"/>
              <a:t>stehen zur </a:t>
            </a:r>
            <a:r>
              <a:rPr lang="de-DE" dirty="0"/>
              <a:t>Verfügung:</a:t>
            </a:r>
          </a:p>
          <a:p>
            <a:pPr lvl="1"/>
            <a:r>
              <a:rPr lang="de-DE" dirty="0"/>
              <a:t>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(MFC), </a:t>
            </a:r>
            <a:r>
              <a:rPr lang="de-DE" dirty="0" smtClean="0"/>
              <a:t>X Windows, </a:t>
            </a:r>
            <a:r>
              <a:rPr lang="de-DE" dirty="0" err="1" smtClean="0"/>
              <a:t>Qt</a:t>
            </a:r>
            <a:r>
              <a:rPr lang="de-DE" dirty="0"/>
              <a:t>, </a:t>
            </a:r>
            <a:r>
              <a:rPr lang="de-DE" dirty="0" err="1"/>
              <a:t>Tk</a:t>
            </a:r>
            <a:r>
              <a:rPr lang="de-DE" dirty="0"/>
              <a:t>, GTK+</a:t>
            </a:r>
          </a:p>
          <a:p>
            <a:pPr lvl="1"/>
            <a:r>
              <a:rPr lang="de-DE" dirty="0"/>
              <a:t>Java: AWT, Swing, </a:t>
            </a:r>
            <a:r>
              <a:rPr lang="de-DE" dirty="0" smtClean="0"/>
              <a:t>SWT,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657975" y="2833985"/>
            <a:ext cx="4781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Abbildung auf die konkreten Methoden des</a:t>
            </a:r>
          </a:p>
          <a:p>
            <a:r>
              <a:rPr lang="de-DE" dirty="0"/>
              <a:t>Betriebssystems bleibt dem Nutzer eines </a:t>
            </a:r>
            <a:endParaRPr lang="de-DE" dirty="0" smtClean="0"/>
          </a:p>
          <a:p>
            <a:r>
              <a:rPr lang="de-DE" dirty="0" smtClean="0"/>
              <a:t>GUI Frameworks verborgen</a:t>
            </a:r>
            <a:r>
              <a:rPr lang="de-DE" dirty="0"/>
              <a:t>.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6429375" y="2843510"/>
            <a:ext cx="171450" cy="923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90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GUI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Java 1.0 (1996)</a:t>
            </a:r>
          </a:p>
          <a:p>
            <a:pPr lvl="1"/>
            <a:r>
              <a:rPr lang="de-DE" dirty="0"/>
              <a:t>AWT (</a:t>
            </a:r>
            <a:r>
              <a:rPr lang="de-DE" dirty="0" smtClean="0"/>
              <a:t>Abstract </a:t>
            </a:r>
            <a:r>
              <a:rPr lang="de-DE" dirty="0" err="1" smtClean="0"/>
              <a:t>Window</a:t>
            </a:r>
            <a:r>
              <a:rPr lang="de-DE" dirty="0" smtClean="0"/>
              <a:t> Toolkit) –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/>
              <a:t>java.awt</a:t>
            </a:r>
            <a:r>
              <a:rPr lang="de-DE" dirty="0" smtClean="0"/>
              <a:t>.*</a:t>
            </a:r>
          </a:p>
          <a:p>
            <a:pPr lvl="1"/>
            <a:endParaRPr lang="de-DE" dirty="0"/>
          </a:p>
          <a:p>
            <a:r>
              <a:rPr lang="de-DE" dirty="0" smtClean="0"/>
              <a:t>Java </a:t>
            </a:r>
            <a:r>
              <a:rPr lang="de-DE" dirty="0"/>
              <a:t>1.2 (1998)</a:t>
            </a:r>
          </a:p>
          <a:p>
            <a:pPr lvl="1"/>
            <a:r>
              <a:rPr lang="de-DE" dirty="0"/>
              <a:t>JFC/Swing als Standard </a:t>
            </a:r>
            <a:r>
              <a:rPr lang="de-DE" dirty="0" smtClean="0"/>
              <a:t>GUI –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/>
              <a:t>javax.swing</a:t>
            </a:r>
            <a:r>
              <a:rPr lang="de-DE" dirty="0" smtClean="0"/>
              <a:t>.*</a:t>
            </a:r>
          </a:p>
          <a:p>
            <a:pPr lvl="1"/>
            <a:endParaRPr lang="de-DE" dirty="0"/>
          </a:p>
          <a:p>
            <a:r>
              <a:rPr lang="de-DE" dirty="0" smtClean="0"/>
              <a:t>SWT (2001)</a:t>
            </a:r>
          </a:p>
          <a:p>
            <a:pPr lvl="1"/>
            <a:r>
              <a:rPr lang="de-DE" dirty="0" smtClean="0"/>
              <a:t>Standard </a:t>
            </a:r>
            <a:r>
              <a:rPr lang="de-DE" dirty="0" err="1" smtClean="0"/>
              <a:t>Widget</a:t>
            </a:r>
            <a:r>
              <a:rPr lang="de-DE" dirty="0" smtClean="0"/>
              <a:t> Toolkit von IBM – nicht Teil der Java Klassenbibliothek</a:t>
            </a:r>
          </a:p>
          <a:p>
            <a:pPr lvl="1"/>
            <a:endParaRPr lang="de-DE" dirty="0"/>
          </a:p>
          <a:p>
            <a:r>
              <a:rPr lang="de-DE" dirty="0" err="1" smtClean="0"/>
              <a:t>JavaFX</a:t>
            </a:r>
            <a:r>
              <a:rPr lang="de-DE" dirty="0" smtClean="0"/>
              <a:t> 2.0 (2011)</a:t>
            </a:r>
          </a:p>
          <a:p>
            <a:pPr lvl="1"/>
            <a:r>
              <a:rPr lang="de-DE" dirty="0" smtClean="0"/>
              <a:t>Integration von FXML, CSS, HTML und </a:t>
            </a:r>
            <a:r>
              <a:rPr lang="de-DE" dirty="0" err="1" smtClean="0"/>
              <a:t>Javascript</a:t>
            </a:r>
            <a:r>
              <a:rPr lang="de-DE" dirty="0" smtClean="0"/>
              <a:t> – </a:t>
            </a:r>
            <a:r>
              <a:rPr lang="de-DE" dirty="0" err="1" smtClean="0"/>
              <a:t>package</a:t>
            </a:r>
            <a:r>
              <a:rPr lang="de-DE" dirty="0" smtClean="0"/>
              <a:t> javafx.*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76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GUI Frameworks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AWT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Limitiert Anzahl von Komponenten</a:t>
            </a:r>
          </a:p>
          <a:p>
            <a:pPr lvl="1"/>
            <a:r>
              <a:rPr lang="de-DE" dirty="0" smtClean="0"/>
              <a:t>Von allen Betriebssystemen unterstützt</a:t>
            </a:r>
          </a:p>
          <a:p>
            <a:pPr lvl="1"/>
            <a:endParaRPr lang="de-DE" dirty="0"/>
          </a:p>
          <a:p>
            <a:r>
              <a:rPr lang="de-DE" dirty="0" smtClean="0"/>
              <a:t>Heavy-</a:t>
            </a:r>
            <a:r>
              <a:rPr lang="de-DE" dirty="0" err="1" smtClean="0"/>
              <a:t>weight</a:t>
            </a:r>
            <a:r>
              <a:rPr lang="de-DE" dirty="0" smtClean="0"/>
              <a:t> Komponenten</a:t>
            </a:r>
          </a:p>
          <a:p>
            <a:pPr lvl="1"/>
            <a:r>
              <a:rPr lang="de-DE" dirty="0" smtClean="0"/>
              <a:t>Werden durch das Betriebssystem gerendert (schnell)</a:t>
            </a:r>
          </a:p>
          <a:p>
            <a:pPr lvl="1"/>
            <a:r>
              <a:rPr lang="de-DE" dirty="0" smtClean="0"/>
              <a:t>Keine klare Trennung zwischen Repräsentation und Logik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Plattformabhängig</a:t>
            </a:r>
          </a:p>
          <a:p>
            <a:pPr lvl="1"/>
            <a:r>
              <a:rPr lang="de-DE" dirty="0" smtClean="0"/>
              <a:t>Komponenten zeigen teilweise Betriebssystem-spezifisches Verhalten</a:t>
            </a:r>
          </a:p>
          <a:p>
            <a:pPr lvl="1"/>
            <a:r>
              <a:rPr lang="de-DE" dirty="0" smtClean="0"/>
              <a:t>Komponenten passen </a:t>
            </a:r>
            <a:r>
              <a:rPr lang="de-DE" dirty="0"/>
              <a:t>sich optisch ins Betriebssystem ein (native </a:t>
            </a:r>
            <a:r>
              <a:rPr lang="de-DE" dirty="0" err="1"/>
              <a:t>Look&amp;Feel</a:t>
            </a:r>
            <a:r>
              <a:rPr lang="de-DE" dirty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Thread-sicher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JFC/Swing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Erweitert AWT</a:t>
            </a:r>
          </a:p>
          <a:p>
            <a:pPr lvl="1"/>
            <a:r>
              <a:rPr lang="de-DE" dirty="0" smtClean="0"/>
              <a:t>Größere Anzahl von Komponenten</a:t>
            </a:r>
            <a:endParaRPr lang="de-DE" dirty="0"/>
          </a:p>
          <a:p>
            <a:pPr lvl="1"/>
            <a:r>
              <a:rPr lang="de-DE" dirty="0" smtClean="0"/>
              <a:t>Zusätzlich erweiterbar</a:t>
            </a:r>
          </a:p>
          <a:p>
            <a:pPr lvl="1"/>
            <a:r>
              <a:rPr lang="de-DE" dirty="0" smtClean="0"/>
              <a:t>Nutzt AWT Event Handling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Light-</a:t>
            </a:r>
            <a:r>
              <a:rPr lang="de-DE" dirty="0" err="1" smtClean="0"/>
              <a:t>weight</a:t>
            </a:r>
            <a:r>
              <a:rPr lang="de-DE" dirty="0" smtClean="0"/>
              <a:t> Komponenten</a:t>
            </a:r>
          </a:p>
          <a:p>
            <a:pPr lvl="1"/>
            <a:r>
              <a:rPr lang="de-DE" dirty="0" smtClean="0"/>
              <a:t>Werden von Java gerendert (etwas langsamer)</a:t>
            </a:r>
          </a:p>
          <a:p>
            <a:pPr lvl="1"/>
            <a:r>
              <a:rPr lang="de-DE" dirty="0" smtClean="0"/>
              <a:t>Klare Trennung von Repräsentation und Logik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Plattformunabhängig</a:t>
            </a:r>
          </a:p>
          <a:p>
            <a:pPr lvl="1"/>
            <a:r>
              <a:rPr lang="de-DE" dirty="0" err="1"/>
              <a:t>Skinnable</a:t>
            </a:r>
            <a:r>
              <a:rPr lang="de-DE" dirty="0"/>
              <a:t>, verschiedene </a:t>
            </a:r>
            <a:r>
              <a:rPr lang="de-DE" dirty="0" err="1"/>
              <a:t>Look&amp;Feel</a:t>
            </a:r>
            <a:r>
              <a:rPr lang="de-DE" dirty="0"/>
              <a:t> möglich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nicht </a:t>
            </a:r>
            <a:r>
              <a:rPr lang="de-DE" dirty="0"/>
              <a:t>Thread-sicher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57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Wesentliche Konzepte von GUI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Komponenten und Layout Manager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Event Handling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Multi-Threading (wird später behandelt)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6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und Layout Manager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77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Benutzeroberflächen werden aus </a:t>
            </a:r>
            <a:r>
              <a:rPr lang="de-DE" dirty="0"/>
              <a:t>Komponenten </a:t>
            </a:r>
            <a:r>
              <a:rPr lang="de-DE" dirty="0" smtClean="0"/>
              <a:t>zusammengesetzt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Swing Beispiel</a:t>
            </a:r>
          </a:p>
          <a:p>
            <a:pPr lvl="1"/>
            <a:r>
              <a:rPr lang="de-DE" dirty="0" err="1" smtClean="0"/>
              <a:t>JFrame</a:t>
            </a:r>
            <a:endParaRPr lang="de-DE" dirty="0" smtClean="0"/>
          </a:p>
          <a:p>
            <a:pPr lvl="1"/>
            <a:r>
              <a:rPr lang="de-DE" dirty="0" err="1" smtClean="0"/>
              <a:t>JMenuBar</a:t>
            </a:r>
            <a:endParaRPr lang="de-DE" dirty="0" smtClean="0"/>
          </a:p>
          <a:p>
            <a:pPr lvl="1"/>
            <a:r>
              <a:rPr lang="de-DE" dirty="0" err="1" smtClean="0"/>
              <a:t>JList</a:t>
            </a:r>
            <a:endParaRPr lang="de-DE" dirty="0" smtClean="0"/>
          </a:p>
          <a:p>
            <a:pPr lvl="1"/>
            <a:r>
              <a:rPr lang="de-DE" dirty="0" err="1" smtClean="0"/>
              <a:t>JButton</a:t>
            </a:r>
            <a:r>
              <a:rPr lang="de-DE" dirty="0" smtClean="0"/>
              <a:t>, </a:t>
            </a:r>
            <a:r>
              <a:rPr lang="de-DE" dirty="0" err="1" smtClean="0"/>
              <a:t>JRadioButton</a:t>
            </a:r>
            <a:endParaRPr lang="de-DE" dirty="0" smtClean="0"/>
          </a:p>
          <a:p>
            <a:pPr lvl="1"/>
            <a:r>
              <a:rPr lang="de-DE" dirty="0" err="1" smtClean="0"/>
              <a:t>JTextField</a:t>
            </a:r>
            <a:endParaRPr lang="de-DE" dirty="0" smtClean="0"/>
          </a:p>
          <a:p>
            <a:pPr lvl="1"/>
            <a:r>
              <a:rPr lang="de-DE" dirty="0" err="1" smtClean="0"/>
              <a:t>JComboBox</a:t>
            </a:r>
            <a:endParaRPr lang="de-DE" dirty="0" smtClean="0"/>
          </a:p>
          <a:p>
            <a:pPr lvl="1"/>
            <a:r>
              <a:rPr lang="de-DE" dirty="0" err="1" smtClean="0"/>
              <a:t>JTabbedPane</a:t>
            </a:r>
            <a:endParaRPr lang="de-DE" dirty="0" smtClean="0"/>
          </a:p>
          <a:p>
            <a:pPr lvl="1"/>
            <a:r>
              <a:rPr lang="de-DE" dirty="0" err="1" smtClean="0"/>
              <a:t>JCheckedBox</a:t>
            </a:r>
            <a:endParaRPr lang="de-DE" dirty="0" smtClean="0"/>
          </a:p>
          <a:p>
            <a:pPr lvl="1"/>
            <a:r>
              <a:rPr lang="de-DE" dirty="0" err="1" smtClean="0"/>
              <a:t>Jslider</a:t>
            </a:r>
            <a:endParaRPr lang="de-DE" dirty="0" smtClean="0"/>
          </a:p>
          <a:p>
            <a:pPr lvl="1"/>
            <a:r>
              <a:rPr lang="de-DE" dirty="0" err="1" smtClean="0"/>
              <a:t>JTextArea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438" y="1514474"/>
            <a:ext cx="5640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8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AWT Komponenten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08 – GUI und Event Handling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07AB-8B72-4D19-8417-90D6469F4C13}" type="slidenum">
              <a:rPr lang="de-DE" smtClean="0"/>
              <a:t>9</a:t>
            </a:fld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282251"/>
            <a:ext cx="6362700" cy="508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9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Microsoft Office PowerPoint</Application>
  <PresentationFormat>Benutzerdefiniert</PresentationFormat>
  <Paragraphs>316</Paragraphs>
  <Slides>27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 Theme</vt:lpstr>
      <vt:lpstr>Programmierung 2</vt:lpstr>
      <vt:lpstr>GUI Frameworks</vt:lpstr>
      <vt:lpstr>GUI Frameworks</vt:lpstr>
      <vt:lpstr>Java GUI Frameworks</vt:lpstr>
      <vt:lpstr>Java GUI Frameworks</vt:lpstr>
      <vt:lpstr>Wesentliche Konzepte von GUI Frameworks</vt:lpstr>
      <vt:lpstr>Komponenten und Layout Manager</vt:lpstr>
      <vt:lpstr>Komponenten</vt:lpstr>
      <vt:lpstr>AWT Komponenten</vt:lpstr>
      <vt:lpstr>AWT Container</vt:lpstr>
      <vt:lpstr>Layout Manager</vt:lpstr>
      <vt:lpstr>Layout Manager Beispiele</vt:lpstr>
      <vt:lpstr>Beispiel Flow Layout</vt:lpstr>
      <vt:lpstr>Erste Java GUI</vt:lpstr>
      <vt:lpstr>Event Handling</vt:lpstr>
      <vt:lpstr>Event Handling</vt:lpstr>
      <vt:lpstr>Vordefinierte Events (Auswahl)</vt:lpstr>
      <vt:lpstr>Aufbau eines Event</vt:lpstr>
      <vt:lpstr>Reaktion auf Events (Event Handling)</vt:lpstr>
      <vt:lpstr>Beispiel: Action Event</vt:lpstr>
      <vt:lpstr>Beispiel: Mouse Event</vt:lpstr>
      <vt:lpstr>Event-Listener</vt:lpstr>
      <vt:lpstr>Anonyme Klassen</vt:lpstr>
      <vt:lpstr>Beispiel: Window Event</vt:lpstr>
      <vt:lpstr>WindowListener vs WindowAdapter</vt:lpstr>
      <vt:lpstr>Zusammenfassung</vt:lpstr>
      <vt:lpstr>Kontrollfragen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2</dc:title>
  <dc:creator>Ingo Mueller</dc:creator>
  <cp:lastModifiedBy>Müller , Ingo</cp:lastModifiedBy>
  <cp:revision>1470</cp:revision>
  <dcterms:created xsi:type="dcterms:W3CDTF">2018-03-04T08:45:57Z</dcterms:created>
  <dcterms:modified xsi:type="dcterms:W3CDTF">2018-05-27T07:34:11Z</dcterms:modified>
</cp:coreProperties>
</file>