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8"/>
  </p:notesMasterIdLst>
  <p:sldIdLst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80" r:id="rId18"/>
    <p:sldId id="281" r:id="rId19"/>
    <p:sldId id="272" r:id="rId20"/>
    <p:sldId id="274" r:id="rId21"/>
    <p:sldId id="273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BC023D-CDBE-4734-8DE2-33070F782C73}" v="2" dt="2023-03-21T09:08:39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/>
    <p:restoredTop sz="92683"/>
  </p:normalViewPr>
  <p:slideViewPr>
    <p:cSldViewPr snapToGrid="0" snapToObjects="1">
      <p:cViewPr varScale="1">
        <p:scale>
          <a:sx n="133" d="100"/>
          <a:sy n="133" d="100"/>
        </p:scale>
        <p:origin x="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ALTA Carlos Enrique" userId="S::ce.garcia@ext.soprasteria.com::0a000e88-b461-4207-92a3-af023460a4dd" providerId="AD" clId="Web-{4BBC023D-CDBE-4734-8DE2-33070F782C73}"/>
    <pc:docChg chg="mod modSld modMainMaster">
      <pc:chgData name="PERALTA Carlos Enrique" userId="S::ce.garcia@ext.soprasteria.com::0a000e88-b461-4207-92a3-af023460a4dd" providerId="AD" clId="Web-{4BBC023D-CDBE-4734-8DE2-33070F782C73}" dt="2023-03-21T09:08:39.130" v="3" actId="1076"/>
      <pc:docMkLst>
        <pc:docMk/>
      </pc:docMkLst>
      <pc:sldChg chg="modSp">
        <pc:chgData name="PERALTA Carlos Enrique" userId="S::ce.garcia@ext.soprasteria.com::0a000e88-b461-4207-92a3-af023460a4dd" providerId="AD" clId="Web-{4BBC023D-CDBE-4734-8DE2-33070F782C73}" dt="2023-03-21T09:08:39.130" v="3" actId="1076"/>
        <pc:sldMkLst>
          <pc:docMk/>
          <pc:sldMk cId="2835725030" sldId="270"/>
        </pc:sldMkLst>
        <pc:spChg chg="mod">
          <ac:chgData name="PERALTA Carlos Enrique" userId="S::ce.garcia@ext.soprasteria.com::0a000e88-b461-4207-92a3-af023460a4dd" providerId="AD" clId="Web-{4BBC023D-CDBE-4734-8DE2-33070F782C73}" dt="2023-03-21T09:08:39.130" v="3" actId="1076"/>
          <ac:spMkLst>
            <pc:docMk/>
            <pc:sldMk cId="2835725030" sldId="270"/>
            <ac:spMk id="3" creationId="{C814F885-70A4-8E46-A435-3287B3BA0F67}"/>
          </ac:spMkLst>
        </pc:spChg>
      </pc:sldChg>
      <pc:sldMasterChg chg="addSp">
        <pc:chgData name="PERALTA Carlos Enrique" userId="S::ce.garcia@ext.soprasteria.com::0a000e88-b461-4207-92a3-af023460a4dd" providerId="AD" clId="Web-{4BBC023D-CDBE-4734-8DE2-33070F782C73}" dt="2023-03-21T09:05:09.804" v="0" actId="33475"/>
        <pc:sldMasterMkLst>
          <pc:docMk/>
          <pc:sldMasterMk cId="3024878275" sldId="2147483720"/>
        </pc:sldMasterMkLst>
        <pc:spChg chg="add">
          <ac:chgData name="PERALTA Carlos Enrique" userId="S::ce.garcia@ext.soprasteria.com::0a000e88-b461-4207-92a3-af023460a4dd" providerId="AD" clId="Web-{4BBC023D-CDBE-4734-8DE2-33070F782C73}" dt="2023-03-21T09:05:09.804" v="0" actId="33475"/>
          <ac:spMkLst>
            <pc:docMk/>
            <pc:sldMasterMk cId="3024878275" sldId="2147483720"/>
            <ac:spMk id="8" creationId="{F06CA7C4-EE88-66FE-FDDD-6E0D1583BCC9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0C531-0EB0-674E-B892-B2FA79DE6FFF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1695B-930A-6B44-BB7D-D64668588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17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847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436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22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000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491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9697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3610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831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240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392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6337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8426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1519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3944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329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790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8526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7326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037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644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147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82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102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906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10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1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3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518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55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974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274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78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B9E5B-27C3-DB42-B3AA-96EDDBD58235}" type="datetimeFigureOut">
              <a:rPr lang="es-ES" smtClean="0"/>
              <a:t>21/03/2023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06CA7C4-EE88-66FE-FDDD-6E0D1583BCC9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20840"/>
            <a:ext cx="1009650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ES" sz="900">
                <a:solidFill>
                  <a:srgbClr val="CF022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C2 – Uso Restringido </a:t>
            </a:r>
          </a:p>
        </p:txBody>
      </p:sp>
    </p:spTree>
    <p:extLst>
      <p:ext uri="{BB962C8B-B14F-4D97-AF65-F5344CB8AC3E}">
        <p14:creationId xmlns:p14="http://schemas.microsoft.com/office/powerpoint/2010/main" val="302487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18215029-9BD7-DD54-2C62-3C382C935A19}"/>
              </a:ext>
            </a:extLst>
          </p:cNvPr>
          <p:cNvSpPr/>
          <p:nvPr/>
        </p:nvSpPr>
        <p:spPr>
          <a:xfrm>
            <a:off x="5170715" y="-18770"/>
            <a:ext cx="7032171" cy="6876770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BC114B-6EA6-F64C-9281-DABFF5EC9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ES" sz="3600" b="1" dirty="0">
                <a:latin typeface="Open Sans ExtraBold" pitchFamily="2" charset="0"/>
                <a:ea typeface="Open Sans ExtraBold" pitchFamily="2" charset="0"/>
                <a:cs typeface="Open Sans ExtraBold" pitchFamily="2" charset="0"/>
              </a:rPr>
              <a:t>Fundamentos básicos Angular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6696AFC-5016-3F41-919A-71E9047E8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7" t="35382" r="13941" b="35751"/>
          <a:stretch/>
        </p:blipFill>
        <p:spPr>
          <a:xfrm>
            <a:off x="833073" y="5821531"/>
            <a:ext cx="2916000" cy="64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9" name="Imagen 8" descr="Un dibujo de una señal de alto&#10;&#10;Descripción generada automáticamente con confianza baja">
            <a:extLst>
              <a:ext uri="{FF2B5EF4-FFF2-40B4-BE49-F238E27FC236}">
                <a16:creationId xmlns:a16="http://schemas.microsoft.com/office/drawing/2014/main" id="{0BEFC240-8CBD-5EDA-274F-9442AF29D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0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5F3D0E01-E331-60FA-F2BD-47AE90C38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419" y="2364651"/>
            <a:ext cx="6423355" cy="2516366"/>
          </a:xfrm>
          <a:prstGeom prst="rect">
            <a:avLst/>
          </a:prstGeom>
        </p:spPr>
      </p:pic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CE6FC747-F16C-AFC4-99E5-CC588EA10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50910"/>
            <a:ext cx="4374548" cy="192137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Montando mi componente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070" y="1590675"/>
            <a:ext cx="7551420" cy="400050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Si queremos modificarlo, se puede hacer tan simple como en este ejemplo: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5F34DA5-2CF2-89CB-6325-C72A4E7C89B3}"/>
              </a:ext>
            </a:extLst>
          </p:cNvPr>
          <p:cNvSpPr/>
          <p:nvPr/>
        </p:nvSpPr>
        <p:spPr>
          <a:xfrm>
            <a:off x="838200" y="2830512"/>
            <a:ext cx="2439178" cy="4000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64046E1-9AE5-3988-6125-10B7E275766D}"/>
              </a:ext>
            </a:extLst>
          </p:cNvPr>
          <p:cNvSpPr/>
          <p:nvPr/>
        </p:nvSpPr>
        <p:spPr>
          <a:xfrm>
            <a:off x="5750559" y="4309427"/>
            <a:ext cx="2439178" cy="2000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77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Montando mi componente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26434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Podemos modificar también el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template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que vamos a usar:</a:t>
            </a:r>
          </a:p>
          <a:p>
            <a:pPr lvl="1"/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Se puede utilizar tanto el atributo de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template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o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templateURL</a:t>
            </a:r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lvl="1"/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Template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nos permite utilizar directamente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html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en el mismo fichero que la clase.</a:t>
            </a:r>
          </a:p>
          <a:p>
            <a:pPr lvl="1"/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TemplateUrl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nos permitirá definir la ruta donde se encuentra el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html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que usaremos como plantilla.</a:t>
            </a: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30784F74-3A0B-1015-F6D4-49CE4EAA8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630" y="1690688"/>
            <a:ext cx="5621838" cy="2904172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A9499C12-64FE-2881-B03B-A1D4C065F40D}"/>
              </a:ext>
            </a:extLst>
          </p:cNvPr>
          <p:cNvSpPr/>
          <p:nvPr/>
        </p:nvSpPr>
        <p:spPr>
          <a:xfrm>
            <a:off x="6219190" y="2742724"/>
            <a:ext cx="4605020" cy="4000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2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Montando mi componente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603230" cy="755332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En ambos casos que vemos a continuación el resultado final es exactamente el mismo, el cuándo usar uno u otro es “a gusto del desarrollador” pese al debate que pueda generar esto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</a:t>
            </a:r>
          </a:p>
          <a:p>
            <a:pPr marL="0" indent="0">
              <a:buNone/>
            </a:pPr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30784F74-3A0B-1015-F6D4-49CE4EAA8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9051"/>
            <a:ext cx="3010974" cy="1555432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1C410E34-561E-A237-88AF-D340E8C95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11981"/>
            <a:ext cx="4236759" cy="1748790"/>
          </a:xfrm>
          <a:prstGeom prst="rect">
            <a:avLst/>
          </a:prstGeom>
        </p:spPr>
      </p:pic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469FB7F1-01FA-384B-13E1-FC07943E2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909" y="2655570"/>
            <a:ext cx="4842859" cy="3304539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C131A00-45EF-4E16-C6FA-F5C773986F8C}"/>
              </a:ext>
            </a:extLst>
          </p:cNvPr>
          <p:cNvCxnSpPr/>
          <p:nvPr/>
        </p:nvCxnSpPr>
        <p:spPr>
          <a:xfrm>
            <a:off x="6096000" y="2743200"/>
            <a:ext cx="0" cy="30632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72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Montando mi componente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603230" cy="432149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Por ampliar la información de la página anterior:</a:t>
            </a:r>
          </a:p>
          <a:p>
            <a:pPr marL="0" indent="0">
              <a:buNone/>
            </a:pP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Puedes usar ambas opciones de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template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son correctas. Una no es mejor que otra, esto va a depender de varios factores en mi opinión:</a:t>
            </a:r>
          </a:p>
          <a:p>
            <a:pPr marL="0" indent="0">
              <a:buNone/>
            </a:pP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lvl="1"/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Cuantas líneas tiene el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template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</a:t>
            </a:r>
          </a:p>
          <a:p>
            <a:pPr lvl="1"/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Cuantas líneas tiene nuestra clase.</a:t>
            </a:r>
          </a:p>
          <a:p>
            <a:pPr lvl="1"/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Si tiene o no elementos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bindeados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(si no sabes qué es lo veremos a continuación, no te preocupes) a ella, lo que podría hacer mas fácil la localización de cada uso.</a:t>
            </a:r>
          </a:p>
          <a:p>
            <a:pPr lvl="1"/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Partiendo de la base que todos los componentes deben ser pequeños, como comentamos, cualquiera es válida. Ahora, podría ocurrir que un componente sea algo mas “pesado” y por lo tanto resulte más sencillo de leer, al final esta debe ser la finalidad, que resulte sencillo de leer, de entender y de modificar.</a:t>
            </a:r>
          </a:p>
        </p:txBody>
      </p:sp>
    </p:spTree>
    <p:extLst>
      <p:ext uri="{BB962C8B-B14F-4D97-AF65-F5344CB8AC3E}">
        <p14:creationId xmlns:p14="http://schemas.microsoft.com/office/powerpoint/2010/main" val="3169879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Montando mi componente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26434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En el mismo caso que tenemos para el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template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podemos replicarlo para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style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</a:t>
            </a:r>
          </a:p>
          <a:p>
            <a:pPr lvl="1"/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Se puede utilizar tanto el atributo de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styles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o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styleUrls</a:t>
            </a:r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lvl="1"/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styles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nos permite utilizar directamente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css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en el mismo fichero que la clase.</a:t>
            </a:r>
          </a:p>
          <a:p>
            <a:pPr lvl="1"/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styleUrls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nos permitirá definir las ruta donde se encuentra el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css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que usaremos.</a:t>
            </a:r>
          </a:p>
          <a:p>
            <a:pPr marL="457200" lvl="1" indent="0">
              <a:buNone/>
            </a:pPr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 diferencia de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template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esto es un array al cual le pasaremos mínimo una ruta, o bien, varias cadenas de texto definiendo estilos.</a:t>
            </a:r>
          </a:p>
          <a:p>
            <a:pPr marL="0" indent="0">
              <a:buNone/>
            </a:pP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Este parámetro también es opcional en el decorador, podría ser que no hiciera falta utilizar estilos y por tanto lo quitaremos.</a:t>
            </a: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30784F74-3A0B-1015-F6D4-49CE4EAA8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630" y="1690688"/>
            <a:ext cx="5621838" cy="2904172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A9499C12-64FE-2881-B03B-A1D4C065F40D}"/>
              </a:ext>
            </a:extLst>
          </p:cNvPr>
          <p:cNvSpPr/>
          <p:nvPr/>
        </p:nvSpPr>
        <p:spPr>
          <a:xfrm>
            <a:off x="6219190" y="3047725"/>
            <a:ext cx="4605020" cy="4000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4613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Montando mi componente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792"/>
            <a:ext cx="10603230" cy="9252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Como en el caso anterior, el resultado final es exactamente el mismo, salvo que en esta ocasión si que es recomendable que todo lo referente a los estilos, se encuentre separado en su archivo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</a:t>
            </a:r>
          </a:p>
          <a:p>
            <a:pPr marL="0" indent="0">
              <a:buNone/>
            </a:pPr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C131A00-45EF-4E16-C6FA-F5C773986F8C}"/>
              </a:ext>
            </a:extLst>
          </p:cNvPr>
          <p:cNvCxnSpPr/>
          <p:nvPr/>
        </p:nvCxnSpPr>
        <p:spPr>
          <a:xfrm>
            <a:off x="6096000" y="2743200"/>
            <a:ext cx="0" cy="30632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CD24ABD0-CCE1-7E78-D749-4DC0897B7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75" y="3359217"/>
            <a:ext cx="3452282" cy="2630310"/>
          </a:xfrm>
          <a:prstGeom prst="rect">
            <a:avLst/>
          </a:prstGeom>
        </p:spPr>
      </p:pic>
      <p:pic>
        <p:nvPicPr>
          <p:cNvPr id="8" name="Imagen 7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46C78169-351F-8F6D-F23A-DD172FE1E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374" y="2624104"/>
            <a:ext cx="1871195" cy="635843"/>
          </a:xfrm>
          <a:prstGeom prst="rect">
            <a:avLst/>
          </a:prstGeom>
        </p:spPr>
      </p:pic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6CAE24BE-0195-ED10-AEB0-CF9B5A0AE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427" y="2743200"/>
            <a:ext cx="4404373" cy="324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86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Data </a:t>
            </a:r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Binding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5874572" cy="42694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Como has podido leer antes, data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binding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no es más que relacionar el valor de una variable con el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template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</a:t>
            </a:r>
          </a:p>
          <a:p>
            <a:pPr marL="0" indent="0">
              <a:buNone/>
            </a:pP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Utilizando el ejemplo que teníamos hasta ahora, si nos fijamos la clase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AppComponent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tiene una variable titulo y que no estábamos utilizando.</a:t>
            </a:r>
          </a:p>
          <a:p>
            <a:pPr marL="0" indent="0">
              <a:buNone/>
            </a:pP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En el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template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queremos utilizar el valor de nuestra variable para que se muestre dentro del h1 ¿Cómo lo hacemos?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4F1C8404-37BC-ED5C-89FC-94E8E4849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666" y="1776730"/>
            <a:ext cx="4842859" cy="330453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A73AB87-D1B6-680D-E2EA-42E1132AAA87}"/>
              </a:ext>
            </a:extLst>
          </p:cNvPr>
          <p:cNvSpPr/>
          <p:nvPr/>
        </p:nvSpPr>
        <p:spPr>
          <a:xfrm>
            <a:off x="6712772" y="4615029"/>
            <a:ext cx="3046431" cy="2597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284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Data </a:t>
            </a:r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Binding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874572" cy="4178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Lo que se muestra ahora mismo es lo siguiente: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A73AB87-D1B6-680D-E2EA-42E1132AAA87}"/>
              </a:ext>
            </a:extLst>
          </p:cNvPr>
          <p:cNvSpPr/>
          <p:nvPr/>
        </p:nvSpPr>
        <p:spPr>
          <a:xfrm>
            <a:off x="6712772" y="4615029"/>
            <a:ext cx="3046431" cy="2597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7FFCC143-A166-3405-E395-2190D3CA2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706639"/>
            <a:ext cx="7772400" cy="2414953"/>
          </a:xfrm>
          <a:prstGeom prst="rect">
            <a:avLst/>
          </a:prstGeom>
          <a:ln w="15875">
            <a:solidFill>
              <a:schemeClr val="accent5">
                <a:lumMod val="50000"/>
              </a:schemeClr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48612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Data </a:t>
            </a:r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Binding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7595795" cy="4178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Si modificamos el componente y lo dejamos así:</a:t>
            </a:r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27E18C02-DF62-F13F-94E3-A86A53349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848" y="2108500"/>
            <a:ext cx="5247939" cy="415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86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Data </a:t>
            </a:r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Binding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874572" cy="4178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Ahora mostraremos lo siguiente:</a:t>
            </a:r>
          </a:p>
        </p:txBody>
      </p:sp>
      <p:pic>
        <p:nvPicPr>
          <p:cNvPr id="8" name="Imagen 7" descr="Texto&#10;&#10;Descripción generada automáticamente con confianza media">
            <a:extLst>
              <a:ext uri="{FF2B5EF4-FFF2-40B4-BE49-F238E27FC236}">
                <a16:creationId xmlns:a16="http://schemas.microsoft.com/office/drawing/2014/main" id="{A93ED1DF-1BC5-4E0E-FCDE-947516AFE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062" y="2706638"/>
            <a:ext cx="7783138" cy="2414953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0252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Introducción a componentes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En Angular se trabaja principalmente con componentes y es la combinación de éstos lo que compondrá nuestra aplicación.</a:t>
            </a:r>
          </a:p>
          <a:p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Los componentes de angular se suelen componer de 4 elementos, aunque esto puede variar, lo veremos un poco mas adelante:</a:t>
            </a:r>
          </a:p>
          <a:p>
            <a:pPr marL="0" indent="0">
              <a:buNone/>
            </a:pP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lvl="1"/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componente.ts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-&gt; donde tendremos el código que necesitamos para hacer funcionar y declarar nuestro componente.</a:t>
            </a:r>
          </a:p>
          <a:p>
            <a:pPr lvl="1"/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componente.html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-&gt; donde tendremos la vista del componente en formato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html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</a:t>
            </a:r>
          </a:p>
          <a:p>
            <a:pPr lvl="1"/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componente.spec.ts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-&gt; es el fichero de test unitarios que comprobará que nuestro código es correcto.</a:t>
            </a:r>
          </a:p>
          <a:p>
            <a:pPr lvl="1"/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componente.scss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-&gt; este fichero contendrá los estilos personalizados que incluyamos. En este caso es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scss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pero podría utilizarse otras hojas de estilo.</a:t>
            </a:r>
          </a:p>
        </p:txBody>
      </p:sp>
    </p:spTree>
    <p:extLst>
      <p:ext uri="{BB962C8B-B14F-4D97-AF65-F5344CB8AC3E}">
        <p14:creationId xmlns:p14="http://schemas.microsoft.com/office/powerpoint/2010/main" val="2004726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Data </a:t>
            </a:r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Binding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5379721" cy="41546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Si queremos utilizar el valor de nuestras variables tenemos que incorporar entre llaves dobles </a:t>
            </a:r>
            <a:r>
              <a:rPr lang="es-ES" sz="20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{{ }} 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el nombre de la variable pública que se encuentra en la clase.</a:t>
            </a:r>
          </a:p>
          <a:p>
            <a:pPr marL="0" indent="0">
              <a:buNone/>
            </a:pP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Por defecto una variable o función será publica si no se especifica lo contrario, en este caso sería lo mismo que:</a:t>
            </a:r>
            <a:b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</a:b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0" indent="0" algn="ctr">
              <a:buNone/>
            </a:pPr>
            <a:b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</a:br>
            <a:r>
              <a:rPr lang="es-ES" sz="2000" b="1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public</a:t>
            </a:r>
            <a:r>
              <a:rPr lang="es-ES" sz="20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s-ES" sz="2000" b="1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title</a:t>
            </a:r>
            <a:r>
              <a:rPr lang="es-ES" sz="20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= ‘El titulo de Training’;</a:t>
            </a:r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27E18C02-DF62-F13F-94E3-A86A53349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926" y="1690688"/>
            <a:ext cx="5247939" cy="415461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F8E749A-E8BD-57E6-DF34-D568F825E0F4}"/>
              </a:ext>
            </a:extLst>
          </p:cNvPr>
          <p:cNvSpPr/>
          <p:nvPr/>
        </p:nvSpPr>
        <p:spPr>
          <a:xfrm>
            <a:off x="7132321" y="3429001"/>
            <a:ext cx="3100220" cy="3389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871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Conditional</a:t>
            </a:r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rendering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5379721" cy="41546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Hasta ahora hemos visto como poder utilizar los valores de una variable para mostrarlo en el componente.</a:t>
            </a:r>
          </a:p>
          <a:p>
            <a:pPr marL="0" indent="0">
              <a:buNone/>
            </a:pP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Lo que podemos hacer también es utilizar los valores de nuestras variables para mostrar u ocultar elementos en el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template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</a:t>
            </a:r>
          </a:p>
          <a:p>
            <a:pPr marL="0" indent="0">
              <a:buNone/>
            </a:pP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Vamos a poner un ejemplo siguiendo el código anterior.</a:t>
            </a:r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27E18C02-DF62-F13F-94E3-A86A53349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926" y="1690688"/>
            <a:ext cx="5247939" cy="415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36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Conditional</a:t>
            </a:r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rendering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5379721" cy="41546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Utilizando el atributo *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ngIf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en la etiqueta de los elementos que sufran este renderizado condicional, puedes ocultar o mostrar dependiendo de su valor true o false.</a:t>
            </a:r>
          </a:p>
          <a:p>
            <a:pPr marL="0" indent="0">
              <a:buNone/>
            </a:pP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0" indent="0">
              <a:buNone/>
            </a:pP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926961DF-E9BF-5F1B-9210-D3A75967F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925" y="1690687"/>
            <a:ext cx="5299943" cy="415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24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Conditional</a:t>
            </a:r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rendering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5379721" cy="41546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Acepta como en el caso del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if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elementos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truthy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y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falsy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por ejemplo:</a:t>
            </a:r>
          </a:p>
          <a:p>
            <a:pPr marL="0" indent="0">
              <a:buNone/>
            </a:pP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0" indent="0" algn="ctr">
              <a:buNone/>
            </a:pPr>
            <a:r>
              <a:rPr lang="es-ES" sz="2000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null</a:t>
            </a:r>
            <a:r>
              <a:rPr lang="es-ES" sz="20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(sin valor)-&gt; false</a:t>
            </a:r>
          </a:p>
          <a:p>
            <a:pPr marL="0" indent="0" algn="ctr">
              <a:buNone/>
            </a:pPr>
            <a:r>
              <a:rPr lang="es-ES" sz="20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’</a:t>
            </a:r>
            <a:r>
              <a:rPr lang="es-ES" sz="2000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title</a:t>
            </a:r>
            <a:r>
              <a:rPr lang="es-ES" sz="20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’ (con valor) -&gt; true</a:t>
            </a:r>
          </a:p>
          <a:p>
            <a:pPr marL="0" indent="0">
              <a:buNone/>
            </a:pP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También es posible utilizar comparaciones que como resultado se obtiene un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boolean</a:t>
            </a: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0" indent="0" algn="ctr">
              <a:buNone/>
            </a:pPr>
            <a:r>
              <a:rPr lang="es-ES" sz="20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var1 !== var2</a:t>
            </a:r>
          </a:p>
          <a:p>
            <a:pPr marL="0" indent="0">
              <a:buNone/>
            </a:pP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FA62FB-BA43-412A-79A4-703DBA36B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5096893"/>
            <a:ext cx="4219073" cy="56254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B337BBA-B35F-E794-0B50-8E28CCDC6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0" y="5819201"/>
            <a:ext cx="5707781" cy="391259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6F8B582F-D602-BDE5-15E4-696CB3A8D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20" y="1433287"/>
            <a:ext cx="4469764" cy="350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8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Introducción a componentes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474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Entrando un poco mas en detalle, siempre podemos crear los ficheros a mano, pero existe un método para crearlos de manera rápida:</a:t>
            </a:r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0" indent="0" algn="ctr">
              <a:buNone/>
            </a:pPr>
            <a:r>
              <a:rPr lang="es-ES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ng </a:t>
            </a:r>
            <a:r>
              <a:rPr lang="es-ES" sz="1600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generate</a:t>
            </a:r>
            <a:r>
              <a:rPr lang="es-ES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sz="1600" b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component</a:t>
            </a:r>
            <a:r>
              <a:rPr lang="es-ES" sz="16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“nombre del componente”</a:t>
            </a:r>
          </a:p>
          <a:p>
            <a:pPr marL="0" indent="0" algn="ctr">
              <a:buNone/>
            </a:pPr>
            <a:endParaRPr lang="es-ES" sz="16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Lanzando ese comando el CLI generará , si no especificas la ruta, por defecto en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src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un nuevo fichero con el nombre de nuestro componente y los 4 archivos que hemos comentado en el apartado anterior. En este caso hemos generado el componente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main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y tendríamos lo siguiente</a:t>
            </a:r>
          </a:p>
          <a:p>
            <a:endParaRPr lang="es-ES" sz="20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Flecha derecha 3">
            <a:extLst>
              <a:ext uri="{FF2B5EF4-FFF2-40B4-BE49-F238E27FC236}">
                <a16:creationId xmlns:a16="http://schemas.microsoft.com/office/drawing/2014/main" id="{CF9A1B2D-2D81-B350-96B6-B1ECDD4FBF0A}"/>
              </a:ext>
            </a:extLst>
          </p:cNvPr>
          <p:cNvSpPr/>
          <p:nvPr/>
        </p:nvSpPr>
        <p:spPr>
          <a:xfrm>
            <a:off x="6099810" y="5097780"/>
            <a:ext cx="795201" cy="52578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E07122DB-C418-56DC-B02C-716962D71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080" y="4001294"/>
            <a:ext cx="4907280" cy="16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8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Introducción a componentes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5499" cy="21062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Viendo el contenido del fichero de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main.component.ts</a:t>
            </a: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veremos diferentes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parates</a:t>
            </a: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lvl="1"/>
            <a:endParaRPr lang="es-ES" sz="1600" b="1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lvl="1"/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La parte de los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imports</a:t>
            </a: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lvl="1"/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El decorador </a:t>
            </a:r>
            <a:r>
              <a:rPr lang="es-ES" sz="20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component</a:t>
            </a: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lvl="1"/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La clase del componente</a:t>
            </a:r>
          </a:p>
          <a:p>
            <a:pPr marL="457200" lvl="1" indent="0">
              <a:buNone/>
            </a:pP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A79422F2-6F24-58A5-878E-D5CB4B6B4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288" y="1825625"/>
            <a:ext cx="4816609" cy="2952115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D841440-63C2-4BCE-2291-28E5C0B3AC6A}"/>
              </a:ext>
            </a:extLst>
          </p:cNvPr>
          <p:cNvSpPr txBox="1">
            <a:spLocks/>
          </p:cNvSpPr>
          <p:nvPr/>
        </p:nvSpPr>
        <p:spPr>
          <a:xfrm>
            <a:off x="838200" y="3931921"/>
            <a:ext cx="5905499" cy="434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¿Qué es cada cosa?</a:t>
            </a:r>
          </a:p>
        </p:txBody>
      </p:sp>
    </p:spTree>
    <p:extLst>
      <p:ext uri="{BB962C8B-B14F-4D97-AF65-F5344CB8AC3E}">
        <p14:creationId xmlns:p14="http://schemas.microsoft.com/office/powerpoint/2010/main" val="174498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Introducción a componentes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1474"/>
            <a:ext cx="4248149" cy="90614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Lista de elementos que necesitamos utilizar y que están declarados en otros archivos.</a:t>
            </a: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A79422F2-6F24-58A5-878E-D5CB4B6B4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095" y="2615407"/>
            <a:ext cx="4816609" cy="2952115"/>
          </a:xfrm>
          <a:prstGeom prst="rect">
            <a:avLst/>
          </a:prstGeo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6CD888F-28DE-F30C-1ECB-D805FD04C3E2}"/>
              </a:ext>
            </a:extLst>
          </p:cNvPr>
          <p:cNvSpPr txBox="1">
            <a:spLocks/>
          </p:cNvSpPr>
          <p:nvPr/>
        </p:nvSpPr>
        <p:spPr>
          <a:xfrm>
            <a:off x="8401435" y="3194606"/>
            <a:ext cx="3542916" cy="17937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ES" dirty="0"/>
              <a:t>Decorador que incorpora Angular para definir el selector de nuestro componente, cual es la vista que tiene asociado y qué fichero de estilos que ha de utilizar.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7DE117C-B45C-B5F1-1970-79CFB5343438}"/>
              </a:ext>
            </a:extLst>
          </p:cNvPr>
          <p:cNvSpPr txBox="1">
            <a:spLocks/>
          </p:cNvSpPr>
          <p:nvPr/>
        </p:nvSpPr>
        <p:spPr>
          <a:xfrm>
            <a:off x="533400" y="5645310"/>
            <a:ext cx="4248149" cy="906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ES" dirty="0"/>
              <a:t>La </a:t>
            </a:r>
            <a:r>
              <a:rPr lang="es-ES" dirty="0" err="1"/>
              <a:t>Class</a:t>
            </a:r>
            <a:r>
              <a:rPr lang="es-ES" dirty="0"/>
              <a:t> de nuestro componente y que contendrá todo el código.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FE9FE01-A17D-ED18-57A8-AF906301091A}"/>
              </a:ext>
            </a:extLst>
          </p:cNvPr>
          <p:cNvSpPr/>
          <p:nvPr/>
        </p:nvSpPr>
        <p:spPr>
          <a:xfrm>
            <a:off x="3154680" y="2524682"/>
            <a:ext cx="4594860" cy="4799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DE0F418-29B0-AF3D-4815-117E21ABF7CD}"/>
              </a:ext>
            </a:extLst>
          </p:cNvPr>
          <p:cNvSpPr/>
          <p:nvPr/>
        </p:nvSpPr>
        <p:spPr>
          <a:xfrm>
            <a:off x="3569969" y="3104873"/>
            <a:ext cx="4465321" cy="1192252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76DED51-9D04-A140-4019-C9378A1D37A6}"/>
              </a:ext>
            </a:extLst>
          </p:cNvPr>
          <p:cNvSpPr/>
          <p:nvPr/>
        </p:nvSpPr>
        <p:spPr>
          <a:xfrm>
            <a:off x="3535680" y="4352410"/>
            <a:ext cx="2887980" cy="69965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BF6E532-FE51-DBD3-E890-FD9A06E37A94}"/>
              </a:ext>
            </a:extLst>
          </p:cNvPr>
          <p:cNvCxnSpPr>
            <a:cxnSpLocks/>
          </p:cNvCxnSpPr>
          <p:nvPr/>
        </p:nvCxnSpPr>
        <p:spPr>
          <a:xfrm flipH="1" flipV="1">
            <a:off x="2663190" y="2522660"/>
            <a:ext cx="491490" cy="2272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50D6E1C-B100-2AB5-774B-FCE258F3CB8F}"/>
              </a:ext>
            </a:extLst>
          </p:cNvPr>
          <p:cNvCxnSpPr>
            <a:cxnSpLocks/>
          </p:cNvCxnSpPr>
          <p:nvPr/>
        </p:nvCxnSpPr>
        <p:spPr>
          <a:xfrm>
            <a:off x="8050154" y="3194606"/>
            <a:ext cx="702561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0BC9CB6-909E-6C05-B037-C3345B089489}"/>
              </a:ext>
            </a:extLst>
          </p:cNvPr>
          <p:cNvCxnSpPr>
            <a:cxnSpLocks/>
          </p:cNvCxnSpPr>
          <p:nvPr/>
        </p:nvCxnSpPr>
        <p:spPr>
          <a:xfrm flipH="1">
            <a:off x="2962274" y="5025631"/>
            <a:ext cx="526540" cy="619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98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Introducción a componentes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5499" cy="75755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Por defecto los ficheros de las plantillas viene con un mensaje y la de hoja de estilos viene vacía.</a:t>
            </a:r>
          </a:p>
        </p:txBody>
      </p:sp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3DB90DD-752C-2741-0127-E9876FAB5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9" y="3173412"/>
            <a:ext cx="5531141" cy="2255838"/>
          </a:xfrm>
          <a:prstGeom prst="rect">
            <a:avLst/>
          </a:prstGeom>
        </p:spPr>
      </p:pic>
      <p:pic>
        <p:nvPicPr>
          <p:cNvPr id="11" name="Imagen 10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F55DE34-21AA-CD94-D3F6-580045239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470" y="3173412"/>
            <a:ext cx="5263622" cy="225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Introducción a componentes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26434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El archivo de test ya viene rellenado con las partes necesarias para comprobar únicamente que nuestro componente existe.</a:t>
            </a:r>
          </a:p>
          <a:p>
            <a:pPr marL="0" indent="0">
              <a:buNone/>
            </a:pP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Podéis echar un ojo para ver como se compone pero de momento no entraremos en detalle.</a:t>
            </a:r>
          </a:p>
          <a:p>
            <a:pPr marL="0" indent="0">
              <a:buNone/>
            </a:pP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 partir de esta “carcasa”, que el mismo Angular nos genera, habrá que ir incorporando los casos necesarios para testear que tiene nuestro componente. Más adelante veremos como hacer.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2640464E-55C1-7CA4-27B3-6A3242CCA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399" y="1690688"/>
            <a:ext cx="4673738" cy="439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7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71F0F-9372-6F3A-8083-EFB901EE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¿Empezamos?</a:t>
            </a:r>
          </a:p>
        </p:txBody>
      </p:sp>
    </p:spTree>
    <p:extLst>
      <p:ext uri="{BB962C8B-B14F-4D97-AF65-F5344CB8AC3E}">
        <p14:creationId xmlns:p14="http://schemas.microsoft.com/office/powerpoint/2010/main" val="410030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Montando mi componente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26434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Ahora que ya tenemos los componentes creados es hora de empezar a definir lo que queramos:</a:t>
            </a:r>
          </a:p>
          <a:p>
            <a:pPr marL="0" indent="0">
              <a:buNone/>
            </a:pPr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Podemos utilizar y configurar en primer lugar es el contenido del decorador</a:t>
            </a:r>
          </a:p>
          <a:p>
            <a:endParaRPr lang="es-ES" sz="20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2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En primer lugar el selector.</a:t>
            </a:r>
          </a:p>
          <a:p>
            <a:pPr lvl="1"/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En este caso no lo vamos a cambiar, pero se trata del nombre de la etiqueta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html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con el que invocarlo</a:t>
            </a:r>
            <a:r>
              <a:rPr lang="es-ES" sz="12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</a:t>
            </a: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F0740E57-1B77-79B9-51A4-FE4B60B93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278" y="1690688"/>
            <a:ext cx="4605020" cy="2378897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9BD9C8E2-6E29-ED71-C52A-B737EB95F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079" y="4328160"/>
            <a:ext cx="5426219" cy="216471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5F34DA5-2CF2-89CB-6325-C72A4E7C89B3}"/>
              </a:ext>
            </a:extLst>
          </p:cNvPr>
          <p:cNvSpPr/>
          <p:nvPr/>
        </p:nvSpPr>
        <p:spPr>
          <a:xfrm>
            <a:off x="7166610" y="2306955"/>
            <a:ext cx="2439178" cy="4000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64046E1-9AE5-3988-6125-10B7E275766D}"/>
              </a:ext>
            </a:extLst>
          </p:cNvPr>
          <p:cNvSpPr/>
          <p:nvPr/>
        </p:nvSpPr>
        <p:spPr>
          <a:xfrm>
            <a:off x="6482079" y="5855017"/>
            <a:ext cx="2439178" cy="2000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6537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12e9a32-65fe-481d-b9ef-1361dcbd547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87D42AD7247549A4D6C0D975316474" ma:contentTypeVersion="13" ma:contentTypeDescription="Crear nuevo documento." ma:contentTypeScope="" ma:versionID="9690547ed4e5b04f5d98637fc3f891b2">
  <xsd:schema xmlns:xsd="http://www.w3.org/2001/XMLSchema" xmlns:xs="http://www.w3.org/2001/XMLSchema" xmlns:p="http://schemas.microsoft.com/office/2006/metadata/properties" xmlns:ns2="612e9a32-65fe-481d-b9ef-1361dcbd5475" xmlns:ns3="36f0abe7-1c4c-4893-ba5c-6d9c4cb82ace" targetNamespace="http://schemas.microsoft.com/office/2006/metadata/properties" ma:root="true" ma:fieldsID="1169fb48b42e64f98894afe03a9edd4d" ns2:_="" ns3:_="">
    <xsd:import namespace="612e9a32-65fe-481d-b9ef-1361dcbd5475"/>
    <xsd:import namespace="36f0abe7-1c4c-4893-ba5c-6d9c4cb82a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2e9a32-65fe-481d-b9ef-1361dcbd5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000e2059-5ee7-47e9-8d7c-e5c5b9f97e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f0abe7-1c4c-4893-ba5c-6d9c4cb82ac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9F3C18-AF78-4C5F-943C-64D99A0516D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84D26D9-5FA6-4B6C-B36C-387F76F985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698987-5C79-4D12-9D60-2C591F9035C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24156</TotalTime>
  <Words>1186</Words>
  <Application>Microsoft Office PowerPoint</Application>
  <PresentationFormat>Panorámica</PresentationFormat>
  <Paragraphs>126</Paragraphs>
  <Slides>23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Fundamentos básicos Angular</vt:lpstr>
      <vt:lpstr>Introducción a componentes</vt:lpstr>
      <vt:lpstr>Introducción a componentes</vt:lpstr>
      <vt:lpstr>Introducción a componentes</vt:lpstr>
      <vt:lpstr>Introducción a componentes</vt:lpstr>
      <vt:lpstr>Introducción a componentes</vt:lpstr>
      <vt:lpstr>Introducción a componentes</vt:lpstr>
      <vt:lpstr>¿Empezamos?</vt:lpstr>
      <vt:lpstr>Montando mi componente </vt:lpstr>
      <vt:lpstr>Montando mi componente </vt:lpstr>
      <vt:lpstr>Montando mi componente </vt:lpstr>
      <vt:lpstr>Montando mi componente </vt:lpstr>
      <vt:lpstr>Montando mi componente </vt:lpstr>
      <vt:lpstr>Montando mi componente </vt:lpstr>
      <vt:lpstr>Montando mi componente </vt:lpstr>
      <vt:lpstr>Data Binding</vt:lpstr>
      <vt:lpstr>Data Binding</vt:lpstr>
      <vt:lpstr>Data Binding</vt:lpstr>
      <vt:lpstr>Data Binding</vt:lpstr>
      <vt:lpstr>Data Binding</vt:lpstr>
      <vt:lpstr>Conditional rendering</vt:lpstr>
      <vt:lpstr>Conditional rendering</vt:lpstr>
      <vt:lpstr>Conditional rendering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básicos Vue JS</dc:title>
  <dc:creator>DIEZ GARCIA David</dc:creator>
  <cp:lastModifiedBy>MARCO GARCIA Javier</cp:lastModifiedBy>
  <cp:revision>69</cp:revision>
  <dcterms:created xsi:type="dcterms:W3CDTF">2023-01-26T09:30:54Z</dcterms:created>
  <dcterms:modified xsi:type="dcterms:W3CDTF">2023-03-21T09:08:47Z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0x010100EF87D42AD7247549A4D6C0D975316474</vt:lpwstr>
  </property>
  <property fmtid="{D5CDD505-2E9C-101B-9397-08002B2CF9AE}" pid="3" name="Order">
    <vt:r8>4898600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MSIP_Label_fd526602-58c8-494f-8a3d-4d906671215d_Enabled">
    <vt:lpwstr>true</vt:lpwstr>
  </property>
  <property fmtid="{D5CDD505-2E9C-101B-9397-08002B2CF9AE}" pid="13" name="MSIP_Label_fd526602-58c8-494f-8a3d-4d906671215d_SetDate">
    <vt:lpwstr>2023-03-21T09:05:09Z</vt:lpwstr>
  </property>
  <property fmtid="{D5CDD505-2E9C-101B-9397-08002B2CF9AE}" pid="14" name="MSIP_Label_fd526602-58c8-494f-8a3d-4d906671215d_Method">
    <vt:lpwstr>Standard</vt:lpwstr>
  </property>
  <property fmtid="{D5CDD505-2E9C-101B-9397-08002B2CF9AE}" pid="15" name="MSIP_Label_fd526602-58c8-494f-8a3d-4d906671215d_Name">
    <vt:lpwstr>ES Uso Restringido</vt:lpwstr>
  </property>
  <property fmtid="{D5CDD505-2E9C-101B-9397-08002B2CF9AE}" pid="16" name="MSIP_Label_fd526602-58c8-494f-8a3d-4d906671215d_SiteId">
    <vt:lpwstr>8b87af7d-8647-4dc7-8df4-5f69a2011bb5</vt:lpwstr>
  </property>
  <property fmtid="{D5CDD505-2E9C-101B-9397-08002B2CF9AE}" pid="17" name="MSIP_Label_fd526602-58c8-494f-8a3d-4d906671215d_ActionId">
    <vt:lpwstr>868cf24b-1393-4ff0-9a1b-e63aee35499e</vt:lpwstr>
  </property>
  <property fmtid="{D5CDD505-2E9C-101B-9397-08002B2CF9AE}" pid="18" name="MSIP_Label_fd526602-58c8-494f-8a3d-4d906671215d_ContentBits">
    <vt:lpwstr>3</vt:lpwstr>
  </property>
  <property fmtid="{D5CDD505-2E9C-101B-9397-08002B2CF9AE}" pid="19" name="ClassificationContentMarkingFooterLocations">
    <vt:lpwstr>Tema de Office:8</vt:lpwstr>
  </property>
  <property fmtid="{D5CDD505-2E9C-101B-9397-08002B2CF9AE}" pid="20" name="ClassificationContentMarkingFooterText">
    <vt:lpwstr>C2 – Uso Restringido </vt:lpwstr>
  </property>
</Properties>
</file>