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20"/>
  </p:notesMasterIdLst>
  <p:sldIdLst>
    <p:sldId id="25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8"/>
    <p:restoredTop sz="92683"/>
  </p:normalViewPr>
  <p:slideViewPr>
    <p:cSldViewPr snapToGrid="0" snapToObjects="1">
      <p:cViewPr>
        <p:scale>
          <a:sx n="124" d="100"/>
          <a:sy n="124" d="100"/>
        </p:scale>
        <p:origin x="14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CIA Xavier" userId="S::xavier.garcia@ext.soprasteria.com::070bf9b7-6ad9-4363-ab50-816887bc48c6" providerId="AD" clId="Web-{111542E4-F0E8-429C-B97A-6A64CCE1BEC6}"/>
    <pc:docChg chg="mod modMainMaster">
      <pc:chgData name="GARCIA Xavier" userId="S::xavier.garcia@ext.soprasteria.com::070bf9b7-6ad9-4363-ab50-816887bc48c6" providerId="AD" clId="Web-{111542E4-F0E8-429C-B97A-6A64CCE1BEC6}" dt="2023-03-23T08:23:30.211" v="1" actId="33475"/>
      <pc:docMkLst>
        <pc:docMk/>
      </pc:docMkLst>
      <pc:sldMasterChg chg="addSp">
        <pc:chgData name="GARCIA Xavier" userId="S::xavier.garcia@ext.soprasteria.com::070bf9b7-6ad9-4363-ab50-816887bc48c6" providerId="AD" clId="Web-{111542E4-F0E8-429C-B97A-6A64CCE1BEC6}" dt="2023-03-23T08:23:30.211" v="0" actId="33475"/>
        <pc:sldMasterMkLst>
          <pc:docMk/>
          <pc:sldMasterMk cId="3024878275" sldId="2147483720"/>
        </pc:sldMasterMkLst>
        <pc:spChg chg="add">
          <ac:chgData name="GARCIA Xavier" userId="S::xavier.garcia@ext.soprasteria.com::070bf9b7-6ad9-4363-ab50-816887bc48c6" providerId="AD" clId="Web-{111542E4-F0E8-429C-B97A-6A64CCE1BEC6}" dt="2023-03-23T08:23:30.211" v="0" actId="33475"/>
          <ac:spMkLst>
            <pc:docMk/>
            <pc:sldMasterMk cId="3024878275" sldId="2147483720"/>
            <ac:spMk id="8" creationId="{2A677344-3AC7-7EA5-44DF-5CEE2A897F3F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0C531-0EB0-674E-B892-B2FA79DE6FFF}" type="datetimeFigureOut">
              <a:rPr lang="es-ES" smtClean="0"/>
              <a:t>23/03/2023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1695B-930A-6B44-BB7D-D646685884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2179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2847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1940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7180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1939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183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2561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2624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5961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7790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2958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9014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9882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6914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653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E5B-27C3-DB42-B3AA-96EDDBD58235}" type="datetimeFigureOut">
              <a:rPr lang="es-ES" smtClean="0"/>
              <a:t>23/03/2023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382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E5B-27C3-DB42-B3AA-96EDDBD58235}" type="datetimeFigureOut">
              <a:rPr lang="es-ES" smtClean="0"/>
              <a:t>23/03/2023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102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E5B-27C3-DB42-B3AA-96EDDBD58235}" type="datetimeFigureOut">
              <a:rPr lang="es-ES" smtClean="0"/>
              <a:t>23/03/2023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906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E5B-27C3-DB42-B3AA-96EDDBD58235}" type="datetimeFigureOut">
              <a:rPr lang="es-ES" smtClean="0"/>
              <a:t>23/03/2023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10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E5B-27C3-DB42-B3AA-96EDDBD58235}" type="datetimeFigureOut">
              <a:rPr lang="es-ES" smtClean="0"/>
              <a:t>23/03/2023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01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E5B-27C3-DB42-B3AA-96EDDBD58235}" type="datetimeFigureOut">
              <a:rPr lang="es-ES" smtClean="0"/>
              <a:t>23/03/2023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437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E5B-27C3-DB42-B3AA-96EDDBD58235}" type="datetimeFigureOut">
              <a:rPr lang="es-ES" smtClean="0"/>
              <a:t>23/03/2023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518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E5B-27C3-DB42-B3AA-96EDDBD58235}" type="datetimeFigureOut">
              <a:rPr lang="es-ES" smtClean="0"/>
              <a:t>23/03/2023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655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E5B-27C3-DB42-B3AA-96EDDBD58235}" type="datetimeFigureOut">
              <a:rPr lang="es-ES" smtClean="0"/>
              <a:t>23/03/2023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974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E5B-27C3-DB42-B3AA-96EDDBD58235}" type="datetimeFigureOut">
              <a:rPr lang="es-ES" smtClean="0"/>
              <a:t>23/03/2023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274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E5B-27C3-DB42-B3AA-96EDDBD58235}" type="datetimeFigureOut">
              <a:rPr lang="es-ES" smtClean="0"/>
              <a:t>23/03/2023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78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B9E5B-27C3-DB42-B3AA-96EDDBD58235}" type="datetimeFigureOut">
              <a:rPr lang="es-ES" smtClean="0"/>
              <a:t>23/03/2023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A677344-3AC7-7EA5-44DF-5CEE2A897F3F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20840"/>
            <a:ext cx="1009650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ES" sz="900">
                <a:solidFill>
                  <a:srgbClr val="CF022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C2 – Uso Restringido </a:t>
            </a:r>
          </a:p>
        </p:txBody>
      </p:sp>
    </p:spTree>
    <p:extLst>
      <p:ext uri="{BB962C8B-B14F-4D97-AF65-F5344CB8AC3E}">
        <p14:creationId xmlns:p14="http://schemas.microsoft.com/office/powerpoint/2010/main" val="302487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18215029-9BD7-DD54-2C62-3C382C935A19}"/>
              </a:ext>
            </a:extLst>
          </p:cNvPr>
          <p:cNvSpPr/>
          <p:nvPr/>
        </p:nvSpPr>
        <p:spPr>
          <a:xfrm>
            <a:off x="5170715" y="-18770"/>
            <a:ext cx="7032171" cy="6876770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BC114B-6EA6-F64C-9281-DABFF5EC9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s-ES" sz="3600" b="1" dirty="0">
                <a:latin typeface="Open Sans ExtraBold" pitchFamily="2" charset="0"/>
                <a:ea typeface="Open Sans ExtraBold" pitchFamily="2" charset="0"/>
                <a:cs typeface="Open Sans ExtraBold" pitchFamily="2" charset="0"/>
              </a:rPr>
              <a:t>Fundamentos básicos Angular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6696AFC-5016-3F41-919A-71E9047E8E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37" t="35382" r="13941" b="35751"/>
          <a:stretch/>
        </p:blipFill>
        <p:spPr>
          <a:xfrm>
            <a:off x="833073" y="5821531"/>
            <a:ext cx="2916000" cy="6480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9" name="Imagen 8" descr="Un dibujo de una señal de alto&#10;&#10;Descripción generada automáticamente con confianza baja">
            <a:extLst>
              <a:ext uri="{FF2B5EF4-FFF2-40B4-BE49-F238E27FC236}">
                <a16:creationId xmlns:a16="http://schemas.microsoft.com/office/drawing/2014/main" id="{0BEFC240-8CBD-5EDA-274F-9442AF29D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01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 err="1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Property</a:t>
            </a:r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s-ES" b="1" dirty="0" err="1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binding</a:t>
            </a:r>
            <a:endParaRPr lang="es-ES" b="1" dirty="0">
              <a:solidFill>
                <a:srgbClr val="C000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40583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De la misma manera que podemos añadir los valores de las variables y mostrarlas en los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templates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rederiados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, podemos utilizar estos valores para asignarlos a las propiedades o atributos de las etiquetas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html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.</a:t>
            </a:r>
          </a:p>
          <a:p>
            <a:pPr marL="0" indent="0">
              <a:buNone/>
            </a:pPr>
            <a:endParaRPr lang="es-ES" sz="16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0" indent="0">
              <a:buNone/>
            </a:pP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Volviendo al mismo ejemplo, podemos ver que hemos asignado de manera dinámica el “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src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” de la imagen utilizando una variable. En este caso en lugar de utilizar {{ }} se tiene que introducir el nombre de la propiedad entre </a:t>
            </a:r>
            <a:r>
              <a:rPr lang="es-ES" sz="160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[ ], 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de esta manera angular interpreta que el valor asignado a esa propiedad es una variable y no una cadena de texto.</a:t>
            </a:r>
            <a:endParaRPr lang="es-ES" sz="1600" b="1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4137A7C3-91CB-E9A1-3EA2-C46E4DF98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726" y="1825625"/>
            <a:ext cx="5610494" cy="278991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A0CA148-E243-1AF4-ECF3-097FC75FE0B3}"/>
              </a:ext>
            </a:extLst>
          </p:cNvPr>
          <p:cNvSpPr/>
          <p:nvPr/>
        </p:nvSpPr>
        <p:spPr>
          <a:xfrm>
            <a:off x="8428383" y="2452445"/>
            <a:ext cx="1470991" cy="2509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1866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9C99CE0F-2170-BF1F-556C-14D980018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000" y="1830111"/>
            <a:ext cx="5388458" cy="39496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 err="1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Attribute</a:t>
            </a:r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s-ES" b="1" dirty="0" err="1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binding</a:t>
            </a:r>
            <a:endParaRPr lang="es-ES" b="1" dirty="0">
              <a:solidFill>
                <a:srgbClr val="C000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40583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El sistema es muy parecido al anterior, simplemente que podemos asignar a cualquier atributo un valor concreto, y en el caso de ejemplo hemos utilizado “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alt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” de la etiqueta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img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.</a:t>
            </a:r>
          </a:p>
          <a:p>
            <a:pPr marL="0" indent="0">
              <a:buNone/>
            </a:pPr>
            <a:endParaRPr lang="es-ES" sz="16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0" indent="0">
              <a:buNone/>
            </a:pP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Para ello se ha de utilizar la siguiente sintaxis:</a:t>
            </a:r>
          </a:p>
          <a:p>
            <a:pPr marL="0" indent="0" algn="ctr">
              <a:buNone/>
            </a:pPr>
            <a:r>
              <a:rPr lang="es-ES" sz="160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[</a:t>
            </a:r>
            <a:r>
              <a:rPr lang="es-ES" sz="1600" b="1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attr.atributo</a:t>
            </a:r>
            <a:r>
              <a:rPr lang="es-ES" sz="160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]=“variable”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A0CA148-E243-1AF4-ECF3-097FC75FE0B3}"/>
              </a:ext>
            </a:extLst>
          </p:cNvPr>
          <p:cNvSpPr/>
          <p:nvPr/>
        </p:nvSpPr>
        <p:spPr>
          <a:xfrm>
            <a:off x="9647434" y="1878910"/>
            <a:ext cx="1417833" cy="29032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33BE7943-72A4-D0E0-FEB9-0A342D700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999" y="3701099"/>
            <a:ext cx="3888431" cy="2461628"/>
          </a:xfrm>
          <a:prstGeom prst="rect">
            <a:avLst/>
          </a:prstGeom>
        </p:spPr>
      </p:pic>
      <p:pic>
        <p:nvPicPr>
          <p:cNvPr id="11" name="Imagen 10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DE25DB0-0D53-4213-6A28-601D592C0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6000" y="2569127"/>
            <a:ext cx="3468358" cy="712252"/>
          </a:xfrm>
          <a:prstGeom prst="rect">
            <a:avLst/>
          </a:prstGeom>
        </p:spPr>
      </p:pic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13D3D6FC-5387-C752-40A8-48E69659BAE9}"/>
              </a:ext>
            </a:extLst>
          </p:cNvPr>
          <p:cNvSpPr txBox="1">
            <a:spLocks/>
          </p:cNvSpPr>
          <p:nvPr/>
        </p:nvSpPr>
        <p:spPr>
          <a:xfrm>
            <a:off x="6396000" y="1542038"/>
            <a:ext cx="5257800" cy="290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200" dirty="0" err="1">
                <a:solidFill>
                  <a:srgbClr val="C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app.component.html</a:t>
            </a:r>
            <a:endParaRPr lang="es-ES" sz="1200" b="1" dirty="0">
              <a:solidFill>
                <a:srgbClr val="C00000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842A9A1F-46F5-B5AE-6DDA-100904B4513D}"/>
              </a:ext>
            </a:extLst>
          </p:cNvPr>
          <p:cNvSpPr txBox="1">
            <a:spLocks/>
          </p:cNvSpPr>
          <p:nvPr/>
        </p:nvSpPr>
        <p:spPr>
          <a:xfrm>
            <a:off x="6396000" y="2287807"/>
            <a:ext cx="5257800" cy="290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200" dirty="0" err="1">
                <a:solidFill>
                  <a:srgbClr val="C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app.component.ts</a:t>
            </a:r>
            <a:endParaRPr lang="es-ES" sz="1200" b="1" dirty="0">
              <a:solidFill>
                <a:srgbClr val="C00000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BEBFDE21-EF6C-35F2-7606-D4209143D8CD}"/>
              </a:ext>
            </a:extLst>
          </p:cNvPr>
          <p:cNvSpPr txBox="1">
            <a:spLocks/>
          </p:cNvSpPr>
          <p:nvPr/>
        </p:nvSpPr>
        <p:spPr>
          <a:xfrm>
            <a:off x="6395999" y="3434726"/>
            <a:ext cx="5257800" cy="290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200" dirty="0">
                <a:solidFill>
                  <a:srgbClr val="C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El el navegador ya renderizado</a:t>
            </a:r>
            <a:endParaRPr lang="es-ES" sz="1200" b="1" dirty="0">
              <a:solidFill>
                <a:srgbClr val="C00000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C939292-DFB3-DB13-EDE1-B09B2DFB9A40}"/>
              </a:ext>
            </a:extLst>
          </p:cNvPr>
          <p:cNvSpPr/>
          <p:nvPr/>
        </p:nvSpPr>
        <p:spPr>
          <a:xfrm>
            <a:off x="8315982" y="4581646"/>
            <a:ext cx="1804063" cy="1855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7520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 err="1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Class</a:t>
            </a:r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s-ES" b="1" dirty="0" err="1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binding</a:t>
            </a:r>
            <a:endParaRPr lang="es-ES" b="1" dirty="0">
              <a:solidFill>
                <a:srgbClr val="C000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593"/>
            <a:ext cx="9487328" cy="58880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Vamos a ver ahora como poder incluir clases de manera dinámica utilizando los valores que tenemos almacenados en las variables. El sistema es muy similar, haciendo uso de </a:t>
            </a:r>
            <a:r>
              <a:rPr lang="es-ES" sz="160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[ ]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: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11271268-D708-2C66-E4FD-57DB494CE1B2}"/>
              </a:ext>
            </a:extLst>
          </p:cNvPr>
          <p:cNvSpPr txBox="1">
            <a:spLocks/>
          </p:cNvSpPr>
          <p:nvPr/>
        </p:nvSpPr>
        <p:spPr>
          <a:xfrm>
            <a:off x="838200" y="2395775"/>
            <a:ext cx="5257800" cy="290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200" dirty="0" err="1">
                <a:solidFill>
                  <a:srgbClr val="C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app.component.html</a:t>
            </a:r>
            <a:endParaRPr lang="es-ES" sz="1200" b="1" dirty="0">
              <a:solidFill>
                <a:srgbClr val="C00000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67795298-298A-3C25-142D-BD092D2F9873}"/>
              </a:ext>
            </a:extLst>
          </p:cNvPr>
          <p:cNvSpPr txBox="1">
            <a:spLocks/>
          </p:cNvSpPr>
          <p:nvPr/>
        </p:nvSpPr>
        <p:spPr>
          <a:xfrm>
            <a:off x="838200" y="3141544"/>
            <a:ext cx="5257800" cy="290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200" dirty="0" err="1">
                <a:solidFill>
                  <a:srgbClr val="C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app.component.ts</a:t>
            </a:r>
            <a:endParaRPr lang="es-ES" sz="1200" b="1" dirty="0">
              <a:solidFill>
                <a:srgbClr val="C00000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F3249DB8-92B1-9305-EB70-100A8D1DF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025" y="2697933"/>
            <a:ext cx="4572000" cy="292100"/>
          </a:xfrm>
          <a:prstGeom prst="rect">
            <a:avLst/>
          </a:prstGeom>
        </p:spPr>
      </p:pic>
      <p:pic>
        <p:nvPicPr>
          <p:cNvPr id="21" name="Imagen 20" descr="Texto&#10;&#10;Descripción generada automáticamente">
            <a:extLst>
              <a:ext uri="{FF2B5EF4-FFF2-40B4-BE49-F238E27FC236}">
                <a16:creationId xmlns:a16="http://schemas.microsoft.com/office/drawing/2014/main" id="{BCEB6C16-3E4B-4BD1-75D0-23441C67C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025" y="3499963"/>
            <a:ext cx="3568700" cy="774700"/>
          </a:xfrm>
          <a:prstGeom prst="rect">
            <a:avLst/>
          </a:prstGeom>
        </p:spPr>
      </p:pic>
      <p:pic>
        <p:nvPicPr>
          <p:cNvPr id="23" name="Imagen 22" descr="Calendario&#10;&#10;Descripción generada automáticamente">
            <a:extLst>
              <a:ext uri="{FF2B5EF4-FFF2-40B4-BE49-F238E27FC236}">
                <a16:creationId xmlns:a16="http://schemas.microsoft.com/office/drawing/2014/main" id="{7CC85B49-F073-2B37-8046-7DA727192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1293" y="2395775"/>
            <a:ext cx="4647682" cy="4288543"/>
          </a:xfrm>
          <a:prstGeom prst="rect">
            <a:avLst/>
          </a:prstGeom>
        </p:spPr>
      </p:pic>
      <p:sp>
        <p:nvSpPr>
          <p:cNvPr id="24" name="Flecha derecha 23">
            <a:extLst>
              <a:ext uri="{FF2B5EF4-FFF2-40B4-BE49-F238E27FC236}">
                <a16:creationId xmlns:a16="http://schemas.microsoft.com/office/drawing/2014/main" id="{6305F20B-43ED-85AC-B048-5517EB17FBBD}"/>
              </a:ext>
            </a:extLst>
          </p:cNvPr>
          <p:cNvSpPr/>
          <p:nvPr/>
        </p:nvSpPr>
        <p:spPr>
          <a:xfrm>
            <a:off x="5914369" y="4171897"/>
            <a:ext cx="523361" cy="280121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6CE2F1D-458D-6700-02DB-6C0AB62AED67}"/>
              </a:ext>
            </a:extLst>
          </p:cNvPr>
          <p:cNvSpPr/>
          <p:nvPr/>
        </p:nvSpPr>
        <p:spPr>
          <a:xfrm>
            <a:off x="3925824" y="2724457"/>
            <a:ext cx="1191802" cy="23905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39A4DF9-4BB1-E856-0F9F-940C66CFFD16}"/>
              </a:ext>
            </a:extLst>
          </p:cNvPr>
          <p:cNvSpPr/>
          <p:nvPr/>
        </p:nvSpPr>
        <p:spPr>
          <a:xfrm>
            <a:off x="974668" y="4027287"/>
            <a:ext cx="3227461" cy="2473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Marcador de contenido 2">
            <a:extLst>
              <a:ext uri="{FF2B5EF4-FFF2-40B4-BE49-F238E27FC236}">
                <a16:creationId xmlns:a16="http://schemas.microsoft.com/office/drawing/2014/main" id="{6A033551-09DE-5889-8F02-BD5173C950DA}"/>
              </a:ext>
            </a:extLst>
          </p:cNvPr>
          <p:cNvSpPr txBox="1">
            <a:spLocks/>
          </p:cNvSpPr>
          <p:nvPr/>
        </p:nvSpPr>
        <p:spPr>
          <a:xfrm>
            <a:off x="857044" y="4555706"/>
            <a:ext cx="4667981" cy="1824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De esta manera podemos utilizar clases de manera dinámica. En este caso si tenemos mas de 3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cards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mostraremos 4 elementos por fila, de lo contrario mostraremos 3 elementos por fila.</a:t>
            </a:r>
          </a:p>
        </p:txBody>
      </p:sp>
    </p:spTree>
    <p:extLst>
      <p:ext uri="{BB962C8B-B14F-4D97-AF65-F5344CB8AC3E}">
        <p14:creationId xmlns:p14="http://schemas.microsoft.com/office/powerpoint/2010/main" val="3159101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 err="1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Class</a:t>
            </a:r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s-ES" b="1" dirty="0" err="1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binding</a:t>
            </a:r>
            <a:endParaRPr lang="es-ES" b="1" dirty="0">
              <a:solidFill>
                <a:srgbClr val="C000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593"/>
            <a:ext cx="5500955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En el ejemplo anterior se ha utilizado una cadena de texto para incluir una única clase, pero existe la posibilidad de incluir varias. </a:t>
            </a:r>
          </a:p>
          <a:p>
            <a:pPr marL="0" indent="0">
              <a:buNone/>
            </a:pP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En la tabla salen las opciones disponibles según la documentación oficial de Angular.</a:t>
            </a:r>
          </a:p>
        </p:txBody>
      </p:sp>
      <p:pic>
        <p:nvPicPr>
          <p:cNvPr id="5" name="Imagen 4" descr="Captura de pantalla con letras&#10;&#10;Descripción generada automáticamente">
            <a:extLst>
              <a:ext uri="{FF2B5EF4-FFF2-40B4-BE49-F238E27FC236}">
                <a16:creationId xmlns:a16="http://schemas.microsoft.com/office/drawing/2014/main" id="{881F768A-58B5-291E-9466-CBEB5A91E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628" y="1690688"/>
            <a:ext cx="51054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06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F70A20C5-63E4-A4C5-3ECC-131D3B243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66" y="2666953"/>
            <a:ext cx="3977477" cy="518802"/>
          </a:xfrm>
          <a:prstGeom prst="rect">
            <a:avLst/>
          </a:prstGeom>
        </p:spPr>
      </p:pic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E2F5B1F7-2A98-1BBE-8199-D88CFD4C0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667" y="3452296"/>
            <a:ext cx="4546677" cy="99972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Style </a:t>
            </a:r>
            <a:r>
              <a:rPr lang="es-ES" b="1" dirty="0" err="1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binding</a:t>
            </a:r>
            <a:endParaRPr lang="es-ES" b="1" dirty="0">
              <a:solidFill>
                <a:srgbClr val="C000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593"/>
            <a:ext cx="9487328" cy="58880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De la misma manera que se incluyen las clases de manera dinámica, podemos añadir estilos del mismo modo pero utilizando la siguiente sintaxis </a:t>
            </a:r>
            <a:r>
              <a:rPr lang="es-ES" sz="160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[</a:t>
            </a:r>
            <a:r>
              <a:rPr lang="es-ES" sz="1600" b="1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style</a:t>
            </a:r>
            <a:r>
              <a:rPr lang="es-ES" sz="160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]=’variable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’:</a:t>
            </a: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11271268-D708-2C66-E4FD-57DB494CE1B2}"/>
              </a:ext>
            </a:extLst>
          </p:cNvPr>
          <p:cNvSpPr txBox="1">
            <a:spLocks/>
          </p:cNvSpPr>
          <p:nvPr/>
        </p:nvSpPr>
        <p:spPr>
          <a:xfrm>
            <a:off x="838200" y="2395775"/>
            <a:ext cx="5257800" cy="290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200" dirty="0" err="1">
                <a:solidFill>
                  <a:srgbClr val="C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app.component.html</a:t>
            </a:r>
            <a:endParaRPr lang="es-ES" sz="1200" b="1" dirty="0">
              <a:solidFill>
                <a:srgbClr val="C00000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67795298-298A-3C25-142D-BD092D2F9873}"/>
              </a:ext>
            </a:extLst>
          </p:cNvPr>
          <p:cNvSpPr txBox="1">
            <a:spLocks/>
          </p:cNvSpPr>
          <p:nvPr/>
        </p:nvSpPr>
        <p:spPr>
          <a:xfrm>
            <a:off x="838200" y="3141544"/>
            <a:ext cx="5257800" cy="290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200" dirty="0" err="1">
                <a:solidFill>
                  <a:srgbClr val="C00000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app.component.ts</a:t>
            </a:r>
            <a:endParaRPr lang="es-ES" sz="1200" b="1" dirty="0">
              <a:solidFill>
                <a:srgbClr val="C00000"/>
              </a:solidFill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24" name="Flecha derecha 23">
            <a:extLst>
              <a:ext uri="{FF2B5EF4-FFF2-40B4-BE49-F238E27FC236}">
                <a16:creationId xmlns:a16="http://schemas.microsoft.com/office/drawing/2014/main" id="{6305F20B-43ED-85AC-B048-5517EB17FBBD}"/>
              </a:ext>
            </a:extLst>
          </p:cNvPr>
          <p:cNvSpPr/>
          <p:nvPr/>
        </p:nvSpPr>
        <p:spPr>
          <a:xfrm>
            <a:off x="5914369" y="4171897"/>
            <a:ext cx="523361" cy="280121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6CE2F1D-458D-6700-02DB-6C0AB62AED67}"/>
              </a:ext>
            </a:extLst>
          </p:cNvPr>
          <p:cNvSpPr/>
          <p:nvPr/>
        </p:nvSpPr>
        <p:spPr>
          <a:xfrm>
            <a:off x="3261300" y="2666952"/>
            <a:ext cx="1454538" cy="2582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39A4DF9-4BB1-E856-0F9F-940C66CFFD16}"/>
              </a:ext>
            </a:extLst>
          </p:cNvPr>
          <p:cNvSpPr/>
          <p:nvPr/>
        </p:nvSpPr>
        <p:spPr>
          <a:xfrm>
            <a:off x="1094315" y="4132797"/>
            <a:ext cx="4145505" cy="25704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Marcador de contenido 2">
            <a:extLst>
              <a:ext uri="{FF2B5EF4-FFF2-40B4-BE49-F238E27FC236}">
                <a16:creationId xmlns:a16="http://schemas.microsoft.com/office/drawing/2014/main" id="{6A033551-09DE-5889-8F02-BD5173C950DA}"/>
              </a:ext>
            </a:extLst>
          </p:cNvPr>
          <p:cNvSpPr txBox="1">
            <a:spLocks/>
          </p:cNvSpPr>
          <p:nvPr/>
        </p:nvSpPr>
        <p:spPr>
          <a:xfrm>
            <a:off x="853363" y="4681595"/>
            <a:ext cx="4667981" cy="576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Los estilos definidos en la variable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buttonStyle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se asocian al elemento mediante el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style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binding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.</a:t>
            </a:r>
          </a:p>
        </p:txBody>
      </p:sp>
      <p:pic>
        <p:nvPicPr>
          <p:cNvPr id="9" name="Imagen 8" descr="Escala de tiempo&#10;&#10;Descripción generada automáticamente">
            <a:extLst>
              <a:ext uri="{FF2B5EF4-FFF2-40B4-BE49-F238E27FC236}">
                <a16:creationId xmlns:a16="http://schemas.microsoft.com/office/drawing/2014/main" id="{CCA6A7B6-44F8-DEB4-5A76-2D0342FEB0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9708" y="2395775"/>
            <a:ext cx="4127977" cy="385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95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Style </a:t>
            </a:r>
            <a:r>
              <a:rPr lang="es-ES" b="1" dirty="0" err="1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binding</a:t>
            </a:r>
            <a:endParaRPr lang="es-ES" b="1" dirty="0">
              <a:solidFill>
                <a:srgbClr val="C000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593"/>
            <a:ext cx="5500955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En el ejemplo anterior, al igual que para la clase, se ha utilizado una cadena de texto para definir los estilos del botón. </a:t>
            </a:r>
          </a:p>
          <a:p>
            <a:pPr marL="0" indent="0">
              <a:buNone/>
            </a:pP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En la tabla salen las diferentes opciones que podemos utilizar según la documentación oficial de Angular.</a:t>
            </a:r>
          </a:p>
        </p:txBody>
      </p:sp>
      <p:pic>
        <p:nvPicPr>
          <p:cNvPr id="6" name="Imagen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6C16422D-A271-7B1F-24C6-CC69DB4E5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155" y="1599593"/>
            <a:ext cx="51308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5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 err="1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List</a:t>
            </a:r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s-ES" b="1" dirty="0" err="1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Rendering</a:t>
            </a:r>
            <a:endParaRPr lang="es-ES" b="1" dirty="0">
              <a:solidFill>
                <a:srgbClr val="C000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El renderizado de listas es un elemento muy utilizado, consiste en renderizar varios elementos utilizando un bucle en el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template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con el fin de simplificar nuestra vista lo máximo posible.</a:t>
            </a:r>
          </a:p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Si tenemos algo parecido a lo siguiente, por ejemplo, ¿como podríamos simplificarlo?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A141C99B-AF94-5370-3DA6-03C912C1C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574" y="2739565"/>
            <a:ext cx="2894268" cy="3777916"/>
          </a:xfrm>
          <a:prstGeom prst="rect">
            <a:avLst/>
          </a:prstGeom>
        </p:spPr>
      </p:pic>
      <p:pic>
        <p:nvPicPr>
          <p:cNvPr id="7" name="Imagen 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F6E2DEBD-6E30-BC23-0FD3-DFB3372DF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355" y="2739565"/>
            <a:ext cx="4019194" cy="3676239"/>
          </a:xfrm>
          <a:prstGeom prst="rect">
            <a:avLst/>
          </a:prstGeom>
        </p:spPr>
      </p:pic>
      <p:sp>
        <p:nvSpPr>
          <p:cNvPr id="8" name="Flecha derecha 7">
            <a:extLst>
              <a:ext uri="{FF2B5EF4-FFF2-40B4-BE49-F238E27FC236}">
                <a16:creationId xmlns:a16="http://schemas.microsoft.com/office/drawing/2014/main" id="{27E00404-1DF7-C78A-2805-4000F80FBFA3}"/>
              </a:ext>
            </a:extLst>
          </p:cNvPr>
          <p:cNvSpPr/>
          <p:nvPr/>
        </p:nvSpPr>
        <p:spPr>
          <a:xfrm>
            <a:off x="4946396" y="4455960"/>
            <a:ext cx="1068404" cy="243447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472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 err="1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List</a:t>
            </a:r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s-ES" b="1" dirty="0" err="1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Rendering</a:t>
            </a:r>
            <a:endParaRPr lang="es-ES" b="1" dirty="0">
              <a:solidFill>
                <a:srgbClr val="C000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5952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Si vemos un poco mas en detalle, se puede identificar en un simple vistazo que hay elementos de repetición dentro de nuestro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template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.</a:t>
            </a:r>
          </a:p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Esto ahora mismo nos causa problemas como:</a:t>
            </a:r>
          </a:p>
          <a:p>
            <a:pPr lvl="1"/>
            <a:r>
              <a:rPr lang="es-ES" sz="12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Demasiadas líneas de código.</a:t>
            </a:r>
          </a:p>
          <a:p>
            <a:pPr lvl="1"/>
            <a:r>
              <a:rPr lang="es-ES" sz="12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Para añadir mas elementos deberíamos de modificar el código y además añadir mas líneas del </a:t>
            </a:r>
            <a:r>
              <a:rPr lang="es-ES" sz="12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template</a:t>
            </a:r>
            <a:r>
              <a:rPr lang="es-ES" sz="12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para mostrar las nuevas entradas.</a:t>
            </a:r>
          </a:p>
          <a:p>
            <a:pPr lvl="1"/>
            <a:endParaRPr lang="es-ES" sz="12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0" indent="0">
              <a:buNone/>
            </a:pP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Cada modificación de elementos supondría, al fin y al cabo, actualizar componente y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template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.</a:t>
            </a: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3E88C3C5-B664-5C35-8E51-96FD1D22C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850" y="1385094"/>
            <a:ext cx="51562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30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 err="1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List</a:t>
            </a:r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s-ES" b="1" dirty="0" err="1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Rendering</a:t>
            </a:r>
            <a:endParaRPr lang="es-ES" b="1" dirty="0">
              <a:solidFill>
                <a:srgbClr val="C000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5952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Al igual que para los condicionales, para poder lanzar un bucle en el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template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utilizando en este caso *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ngFor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.</a:t>
            </a:r>
          </a:p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Para ello se utilizará del mismo modo que funciona un ’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for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of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’ como se puede ver en la imagen.</a:t>
            </a:r>
          </a:p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De esta manera podemos tener 1 o 100 elementos que nuestro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template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va a ser el mismo.</a:t>
            </a:r>
          </a:p>
          <a:p>
            <a:pPr marL="0" indent="0">
              <a:buNone/>
            </a:pPr>
            <a:endParaRPr lang="es-ES" sz="16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0" indent="0">
              <a:buNone/>
            </a:pP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Lo que has de tener en cuenta es el lugar donde colocarlo, ¿qué elemento quiero que se repita? En este caso se trataba del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card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y es en el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div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contenedor del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card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. Todo lo que este elemento contenga se repetirá tantas veces como elementos tenga el listado utilizado en el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ngFor</a:t>
            </a:r>
            <a:endParaRPr lang="es-ES" sz="16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29DF2E07-5EA9-5AC3-A988-3F7D63DBA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726" y="1825625"/>
            <a:ext cx="5610494" cy="2789918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CBEDEB06-6AB1-46AB-A35B-FBE23ED461E3}"/>
              </a:ext>
            </a:extLst>
          </p:cNvPr>
          <p:cNvSpPr/>
          <p:nvPr/>
        </p:nvSpPr>
        <p:spPr>
          <a:xfrm>
            <a:off x="6390372" y="2134393"/>
            <a:ext cx="3450314" cy="2278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5879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 err="1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List</a:t>
            </a:r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s-ES" b="1" dirty="0" err="1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Rendering</a:t>
            </a:r>
            <a:endParaRPr lang="es-ES" b="1" dirty="0">
              <a:solidFill>
                <a:srgbClr val="C000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5952" cy="435133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Al igual que para los condicionales, para poder lanzar un bucle en el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template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utilizando en este caso *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ngFor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.</a:t>
            </a:r>
          </a:p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Para ello se utilizará del mismo modo que funciona un ’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for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of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’ como se puede ver en la imagen.</a:t>
            </a:r>
          </a:p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De esta manera podemos tener 1 o 100 elementos que nuestro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template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va a ser el mismo.</a:t>
            </a:r>
          </a:p>
          <a:p>
            <a:pPr marL="0" indent="0">
              <a:buNone/>
            </a:pPr>
            <a:endParaRPr lang="es-ES" sz="16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0" indent="0">
              <a:buNone/>
            </a:pP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Lo que has de tener en cuenta es el lugar donde colocarlo, ¿qué elemento quiero que se repita? En este caso se trataba del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card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, y es en él donde se ha incluido el bucle. </a:t>
            </a:r>
          </a:p>
          <a:p>
            <a:pPr marL="0" indent="0">
              <a:buNone/>
            </a:pP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Todos los elementos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html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hijos que contenga, en este caso la columna, se repetirá tantas veces como elementos tenga el listado/array utilizado en el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ngFor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, en este caso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cards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.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29DF2E07-5EA9-5AC3-A988-3F7D63DBA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726" y="1825625"/>
            <a:ext cx="5610494" cy="2789918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CBEDEB06-6AB1-46AB-A35B-FBE23ED461E3}"/>
              </a:ext>
            </a:extLst>
          </p:cNvPr>
          <p:cNvSpPr/>
          <p:nvPr/>
        </p:nvSpPr>
        <p:spPr>
          <a:xfrm>
            <a:off x="6390372" y="2134393"/>
            <a:ext cx="3450314" cy="2278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855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 err="1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List</a:t>
            </a:r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s-ES" b="1" dirty="0" err="1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Rendering</a:t>
            </a:r>
            <a:endParaRPr lang="es-ES" b="1" dirty="0">
              <a:solidFill>
                <a:srgbClr val="C000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996543" cy="109174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Además se puede apreciar que hemos utilizado también data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binding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en varios casos, ¿pero estos datos de donde salen? Mostramos el ejemplo para dar primero contexto y después…los detalles.</a:t>
            </a: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78C0489D-FBB9-E44B-40D6-28DE3DF7E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052308"/>
            <a:ext cx="5486401" cy="2863537"/>
          </a:xfrm>
          <a:prstGeom prst="rect">
            <a:avLst/>
          </a:prstGeom>
        </p:spPr>
      </p:pic>
      <p:pic>
        <p:nvPicPr>
          <p:cNvPr id="11" name="Imagen 10" descr="Texto, Calendario&#10;&#10;Descripción generada automáticamente">
            <a:extLst>
              <a:ext uri="{FF2B5EF4-FFF2-40B4-BE49-F238E27FC236}">
                <a16:creationId xmlns:a16="http://schemas.microsoft.com/office/drawing/2014/main" id="{EE3EEBA5-1959-EB58-5EAD-99ABE9BE6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520" y="2591892"/>
            <a:ext cx="4057338" cy="3784367"/>
          </a:xfrm>
          <a:prstGeom prst="rect">
            <a:avLst/>
          </a:prstGeom>
        </p:spPr>
      </p:pic>
      <p:sp>
        <p:nvSpPr>
          <p:cNvPr id="12" name="Flecha derecha 11">
            <a:extLst>
              <a:ext uri="{FF2B5EF4-FFF2-40B4-BE49-F238E27FC236}">
                <a16:creationId xmlns:a16="http://schemas.microsoft.com/office/drawing/2014/main" id="{239EE4E5-40A5-C48D-AC05-109F7765AFD2}"/>
              </a:ext>
            </a:extLst>
          </p:cNvPr>
          <p:cNvSpPr/>
          <p:nvPr/>
        </p:nvSpPr>
        <p:spPr>
          <a:xfrm>
            <a:off x="6525139" y="4357328"/>
            <a:ext cx="755842" cy="25349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8210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 err="1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List</a:t>
            </a:r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s-ES" b="1" dirty="0" err="1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Rendering</a:t>
            </a:r>
            <a:endParaRPr lang="es-ES" b="1" dirty="0">
              <a:solidFill>
                <a:srgbClr val="C000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4996543" cy="433568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Si primero nos centramos en el código se pueden apreciar varios elementos:</a:t>
            </a:r>
          </a:p>
          <a:p>
            <a:pPr marL="0" indent="0">
              <a:buNone/>
            </a:pPr>
            <a:endParaRPr lang="es-ES" sz="16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Primero hemos declarado una variable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cards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a la que le asignamos el resultado que obtenemos de una función llamada “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getCards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” a la que le pasamos un número.</a:t>
            </a:r>
          </a:p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La función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getCards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vemos que espera un número como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parámtro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, que es cantidad N.</a:t>
            </a:r>
          </a:p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Lo que va a hacer esta función es devolvernos un array de N objetos, cada objeto tendrá un titulo, una descripción y una imagen. </a:t>
            </a:r>
          </a:p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 la función se le ha indicado que la cantidad es 10, y por tanto mostraremos 10 elementos como hemos visto en la captura de la diapositiva anterior.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75947F8B-49F9-4642-C8A7-7212A5E50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935" y="2745694"/>
            <a:ext cx="5525551" cy="216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76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 err="1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List</a:t>
            </a:r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s-ES" b="1" dirty="0" err="1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Rendering</a:t>
            </a:r>
            <a:endParaRPr lang="es-ES" b="1" dirty="0">
              <a:solidFill>
                <a:srgbClr val="C000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4996543" cy="433568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Volviendo al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template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vamos a ver como se ha utilizado el data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binding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para este caso, que además hemos incorporado un extra:</a:t>
            </a:r>
          </a:p>
          <a:p>
            <a:pPr marL="0" indent="0">
              <a:buNone/>
            </a:pPr>
            <a:endParaRPr lang="es-ES" sz="16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Para incluir los valores del texto a mostrar ya lo habíamos visto antes, utilizando </a:t>
            </a:r>
            <a:r>
              <a:rPr lang="es-ES" sz="160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{{ }}. 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Como se trata de un objeto, hemos de seleccionar en cada caso cual de sus campos queremos utilizar en cada caso.</a:t>
            </a:r>
          </a:p>
          <a:p>
            <a:pPr lvl="1"/>
            <a:r>
              <a:rPr lang="es-ES" sz="1200" b="1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card.title</a:t>
            </a:r>
            <a:r>
              <a:rPr lang="es-ES" sz="120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pues lo ponemos en el h5</a:t>
            </a:r>
          </a:p>
          <a:p>
            <a:pPr lvl="1"/>
            <a:r>
              <a:rPr lang="es-ES" sz="1200" b="1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card.description</a:t>
            </a:r>
            <a:r>
              <a:rPr lang="es-ES" sz="120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en el p</a:t>
            </a:r>
          </a:p>
          <a:p>
            <a:pPr lvl="1"/>
            <a:endParaRPr lang="es-ES" sz="1200" b="1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0" indent="0">
              <a:buNone/>
            </a:pP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También se ha incluido otra manera de data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binding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, en este caso se trata del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property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binding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, lo vemos un poco mas adelante.</a:t>
            </a: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8B6C463D-40C5-05C8-B4E0-FE30D4F04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554" y="2511423"/>
            <a:ext cx="6070208" cy="301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54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 err="1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List</a:t>
            </a:r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s-ES" b="1" dirty="0" err="1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Rendering</a:t>
            </a:r>
            <a:endParaRPr lang="es-ES" b="1" dirty="0">
              <a:solidFill>
                <a:srgbClr val="C000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428515" cy="5801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Se puede también utilizar el índice de la iteración de ser necesario. En este caso para no repetir en el titulo ‘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Element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title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1’ vamos a utilizar el índice para mostrar cada vez un elemento utilizando el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index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.</a:t>
            </a:r>
          </a:p>
        </p:txBody>
      </p:sp>
      <p:pic>
        <p:nvPicPr>
          <p:cNvPr id="6" name="Imagen 5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F121253E-BF35-B53A-DBFA-1F42D1926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246" y="2405743"/>
            <a:ext cx="4736554" cy="4261480"/>
          </a:xfrm>
          <a:prstGeom prst="rect">
            <a:avLst/>
          </a:prstGeom>
        </p:spPr>
      </p:pic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9E8430B3-1333-CAC7-D7FA-C3291C9EE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543" y="3238500"/>
            <a:ext cx="4799859" cy="2427515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7B8371A1-1478-6371-093F-5CA1DDF45DA7}"/>
              </a:ext>
            </a:extLst>
          </p:cNvPr>
          <p:cNvSpPr/>
          <p:nvPr/>
        </p:nvSpPr>
        <p:spPr>
          <a:xfrm>
            <a:off x="2148572" y="3479717"/>
            <a:ext cx="3450314" cy="2278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B8FDEB2-6AAA-8201-BB28-04DBF8A3ECCC}"/>
              </a:ext>
            </a:extLst>
          </p:cNvPr>
          <p:cNvSpPr/>
          <p:nvPr/>
        </p:nvSpPr>
        <p:spPr>
          <a:xfrm>
            <a:off x="2148572" y="4102893"/>
            <a:ext cx="3450314" cy="22780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 derecha 10">
            <a:extLst>
              <a:ext uri="{FF2B5EF4-FFF2-40B4-BE49-F238E27FC236}">
                <a16:creationId xmlns:a16="http://schemas.microsoft.com/office/drawing/2014/main" id="{249ABA0A-DD79-A40B-42C8-2D51E0F5EB19}"/>
              </a:ext>
            </a:extLst>
          </p:cNvPr>
          <p:cNvSpPr/>
          <p:nvPr/>
        </p:nvSpPr>
        <p:spPr>
          <a:xfrm>
            <a:off x="5924643" y="4312196"/>
            <a:ext cx="523361" cy="280121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8556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12e9a32-65fe-481d-b9ef-1361dcbd5475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F87D42AD7247549A4D6C0D975316474" ma:contentTypeVersion="13" ma:contentTypeDescription="Crear nuevo documento." ma:contentTypeScope="" ma:versionID="9690547ed4e5b04f5d98637fc3f891b2">
  <xsd:schema xmlns:xsd="http://www.w3.org/2001/XMLSchema" xmlns:xs="http://www.w3.org/2001/XMLSchema" xmlns:p="http://schemas.microsoft.com/office/2006/metadata/properties" xmlns:ns2="612e9a32-65fe-481d-b9ef-1361dcbd5475" xmlns:ns3="36f0abe7-1c4c-4893-ba5c-6d9c4cb82ace" targetNamespace="http://schemas.microsoft.com/office/2006/metadata/properties" ma:root="true" ma:fieldsID="1169fb48b42e64f98894afe03a9edd4d" ns2:_="" ns3:_="">
    <xsd:import namespace="612e9a32-65fe-481d-b9ef-1361dcbd5475"/>
    <xsd:import namespace="36f0abe7-1c4c-4893-ba5c-6d9c4cb82a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2e9a32-65fe-481d-b9ef-1361dcbd54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000e2059-5ee7-47e9-8d7c-e5c5b9f97e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f0abe7-1c4c-4893-ba5c-6d9c4cb82ac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211CD3-9B4C-4E5C-8B8C-D7016C770B0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AF332FF-1D6B-4F48-8CDE-200724A908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9E2D9C-DA99-4CD2-A1F7-9A7D0466A4EB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24347</TotalTime>
  <Words>1103</Words>
  <Application>Microsoft Office PowerPoint</Application>
  <PresentationFormat>Panorámica</PresentationFormat>
  <Paragraphs>85</Paragraphs>
  <Slides>15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Fundamentos básicos Angular</vt:lpstr>
      <vt:lpstr>List Rendering</vt:lpstr>
      <vt:lpstr>List Rendering</vt:lpstr>
      <vt:lpstr>List Rendering</vt:lpstr>
      <vt:lpstr>List Rendering</vt:lpstr>
      <vt:lpstr>List Rendering</vt:lpstr>
      <vt:lpstr>List Rendering</vt:lpstr>
      <vt:lpstr>List Rendering</vt:lpstr>
      <vt:lpstr>List Rendering</vt:lpstr>
      <vt:lpstr>Property binding</vt:lpstr>
      <vt:lpstr>Attribute binding</vt:lpstr>
      <vt:lpstr>Class binding</vt:lpstr>
      <vt:lpstr>Class binding</vt:lpstr>
      <vt:lpstr>Style binding</vt:lpstr>
      <vt:lpstr>Style binding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básicos Vue JS</dc:title>
  <dc:creator>DIEZ GARCIA David</dc:creator>
  <cp:lastModifiedBy>MARCO GARCIA Javier</cp:lastModifiedBy>
  <cp:revision>72</cp:revision>
  <dcterms:created xsi:type="dcterms:W3CDTF">2023-01-26T09:30:54Z</dcterms:created>
  <dcterms:modified xsi:type="dcterms:W3CDTF">2023-03-23T08:23:30Z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0x010100EF87D42AD7247549A4D6C0D975316474</vt:lpwstr>
  </property>
  <property fmtid="{D5CDD505-2E9C-101B-9397-08002B2CF9AE}" pid="3" name="Order">
    <vt:r8>4898700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MSIP_Label_fd526602-58c8-494f-8a3d-4d906671215d_Enabled">
    <vt:lpwstr>true</vt:lpwstr>
  </property>
  <property fmtid="{D5CDD505-2E9C-101B-9397-08002B2CF9AE}" pid="13" name="MSIP_Label_fd526602-58c8-494f-8a3d-4d906671215d_SetDate">
    <vt:lpwstr>2023-03-23T08:23:30Z</vt:lpwstr>
  </property>
  <property fmtid="{D5CDD505-2E9C-101B-9397-08002B2CF9AE}" pid="14" name="MSIP_Label_fd526602-58c8-494f-8a3d-4d906671215d_Method">
    <vt:lpwstr>Standard</vt:lpwstr>
  </property>
  <property fmtid="{D5CDD505-2E9C-101B-9397-08002B2CF9AE}" pid="15" name="MSIP_Label_fd526602-58c8-494f-8a3d-4d906671215d_Name">
    <vt:lpwstr>ES Uso Restringido</vt:lpwstr>
  </property>
  <property fmtid="{D5CDD505-2E9C-101B-9397-08002B2CF9AE}" pid="16" name="MSIP_Label_fd526602-58c8-494f-8a3d-4d906671215d_SiteId">
    <vt:lpwstr>8b87af7d-8647-4dc7-8df4-5f69a2011bb5</vt:lpwstr>
  </property>
  <property fmtid="{D5CDD505-2E9C-101B-9397-08002B2CF9AE}" pid="17" name="MSIP_Label_fd526602-58c8-494f-8a3d-4d906671215d_ActionId">
    <vt:lpwstr>9af269f8-8ba4-47f6-b7fe-f2653896105b</vt:lpwstr>
  </property>
  <property fmtid="{D5CDD505-2E9C-101B-9397-08002B2CF9AE}" pid="18" name="MSIP_Label_fd526602-58c8-494f-8a3d-4d906671215d_ContentBits">
    <vt:lpwstr>3</vt:lpwstr>
  </property>
  <property fmtid="{D5CDD505-2E9C-101B-9397-08002B2CF9AE}" pid="19" name="ClassificationContentMarkingFooterLocations">
    <vt:lpwstr>Tema de Office:8</vt:lpwstr>
  </property>
  <property fmtid="{D5CDD505-2E9C-101B-9397-08002B2CF9AE}" pid="20" name="ClassificationContentMarkingFooterText">
    <vt:lpwstr>C2 – Uso Restringido </vt:lpwstr>
  </property>
</Properties>
</file>