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ink/ink1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53"/>
  </p:normalViewPr>
  <p:slideViewPr>
    <p:cSldViewPr snapToGrid="0">
      <p:cViewPr varScale="1">
        <p:scale>
          <a:sx n="113" d="100"/>
          <a:sy n="113" d="100"/>
        </p:scale>
        <p:origin x="5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15:07:25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24575,'96'0'0,"-57"0"0,14 0 0,-1 0 0,-17 0 0,-17 0 0,5 0 0,-15 0 0,1 0 0,4 0 0,9 0 0,9 0 0,5 0 0,-2 0 0,-8 0 0,-4 0 0,-6 0 0,-4 0 0,-4 0 0,-1 0 0,0 0 0,0 0 0,2 0 0,6 0 0,10 0 0,9 0 0,6 2 0,-1 0 0,-8 1 0,-6-1 0,-8-2 0,-4 2 0,-4 0 0,-2 1 0,0-2 0,-1 0 0,0 1 0,0 0 0,0 0 0,1 0 0,-1 0 0,1 0 0,4 0 0,9-1 0,12-1 0,10 0 0,6 0 0,-1 0 0,-8 0 0,-9 2 0,-8 0 0,-6 0 0,-3 2 0,-3-2 0,-3 0 0,-1 0 0,1-2 0,-1 0 0,0 0 0,4 0 0,8 0 0,11 0 0,8 0 0,-1 0 0,-5 0 0,-10 0 0,-7 0 0,-4 0 0,-4 0 0,-1 0 0,0 0 0,0 0 0,1 0 0,-1 0 0,0 0 0,1 0 0,9 0 0,14 0 0,16 0 0,12 0 0,-2 0 0,-8 0 0,-13 0 0,-10 0 0,-8 0 0,-5 0 0,-3 0 0,0 0 0,1 0 0,8 0 0,12 0 0,15 0 0,8 0 0,3 0 0,-8 0 0,-9 0 0,-11 0 0,-11 0 0,-6 0 0,-2 0 0,-3 0 0,1 0 0,0 0 0,3 0 0,11 0 0,13 0 0,16 0 0,9 0 0,-3 0 0,-7 0 0,-13 0 0,-11 0 0,-8 0 0,-7 0 0,-3 0 0,-1 0 0,-1 0 0,2 0 0,-1 0 0,-1 0 0,1 0 0,0 0 0,0 0 0,0 0 0,-1 0 0,0 0 0,0 0 0,0 0 0,1 0 0,0 0 0,8 0 0,12 0 0,12 0 0,9 0 0,-3 0 0,-9 0 0,-9 0 0,-10 0 0,-5 0 0,-4 0 0,-3 0 0,1 0 0,0 0 0,0 0 0,2 0 0,7 0 0,16 0 0,20-2 0,13-1 0,2-2 0,-9 0 0,-15 3 0,-12 0 0,-10 2 0,-8 0 0,-3 0 0,-2 0 0,0 0 0,0 0 0,0 0 0,5 0 0,17 0 0,19 0 0,17 0 0,11 0 0,-9 0 0,-14 0 0,-14 0 0,-16 0 0,-7 0 0,-6 0 0,-3 0 0,0 0 0,-2 0 0,1 0 0,0 0 0,0 0 0,0 0 0,-1 0 0,1 0 0,0 0 0,0 1 0,0 1 0,1 0 0,-1 0 0,3 0 0,9 0 0,17 0 0,20 1 0,13 0 0,-4 2 0,-10 0 0,-16-3-6784,-13 0 6784,-10-2 0,-4 0 0,8 0 0,13 0 0,8 0 0,9 0 0,-2 0 6784,-7 0-6784,-3 0 0,-14 0 0,-9 0 0,-5 0 0,-3 0 0,0 0 0,0 0 0,1 0 0,2 0 0,1 0 0,8 0 0,17 0 0,14 0 0,14 0 0,-3 0 0,-14 0 0,-11 0 0,-14 0 0,-6 0 0,-5 0 0,-3 0 0,-1 0 0,0 0 0,1 0 0,11 0 0,15 0 0,19 0 0,18 0 0,4 0 0,-2 0 0,-3 0 0,-9 0 0,-6 0 0,-4 0 0,-8 0 0,-7 0 0,-7 0 0,-10 0 0,-5 0 0,-3 0 0,-3 0 0,3 0 0,14 0 0,6 0 0,22 0 0,18 0 0,6 0 0,6 0 0,-21 0 0,-19 0 0,-16 0 0,-10 0 0,-6 0 0,2 0 0,10 0 0,21-2 0,21-3 0,12-1 0,-4 1 0,-18 1 0,-18 1 0,-13 1 0,-8 0 0,-4 2 0,-3 0 0,-1 0 0,-1 0 0,0 0 0,1 0 0,-2 0 0,-7 0 0,-27-8 0,-9-2 0,-30-15 0,-11-10 0,35 15 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3E58-7ACD-22F3-5909-05E3193D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5E5B8E-E5E1-DDB2-BC08-ECBD3CDDA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6C63E5-8547-5D4A-2AEA-9168E6E0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7CA27B-E1E5-6F13-C76D-A6016A05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485B70-11FE-5A85-EAFB-3C4C041F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73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3727C-E91C-D169-635D-9E035D63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076B84-6C3F-B704-8A2E-AEB826AD8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F8B7E-CC87-F693-9739-8EDFA143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F4FEA-E9F2-8BD2-FA46-FDF5AFAB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56700-3683-DE26-242A-DB51458D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73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06F2ED-99F9-4B3D-2CA5-ABA7C0B3B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44D646-CC17-7750-9309-6DAAAF57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28E0CB-9B1A-78A1-096E-8340D155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A452DE-9DFF-5D16-11EF-4122DFAF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90609-675C-01EF-D953-8D3F2794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766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A535F-603E-3656-43EA-5E41BBB1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E591D-4479-27D5-8E2A-480D589F8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E112E7-B4CF-396B-9957-8C33BF8A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C2B31-1E33-0B8F-8EB4-DB7A1E78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9C717-50E2-D76E-E0FF-5A9DDEDC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0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C8681-EF3D-087C-2012-7EAAF63B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876579-EF90-A275-5FB5-43399C6E6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18732-4DDF-C1F6-4F06-C9A2AF51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A1986-857B-3279-1702-FF543C98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5C13F-7EE1-6F45-20CE-0B33467F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2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AB2C3-973E-BD80-4E61-61A61A8D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D1D02-18EF-4796-3BDD-D33C13EDC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C665E8-7906-1974-4156-FB13C237F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E4A986-772F-2DEB-2A27-920DDFA8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D00B4D-F639-E603-3F49-992B85B5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A86F6-D833-56E0-D56C-CA4EB841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506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28AF5-7209-80EE-D71C-7BAD6562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44DF3D-EDE5-6E91-7C2C-81C163996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97E4ED-9501-ED8A-B1DF-559137DB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0A80AD-1FFA-FD49-D06B-EC88FAE97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F017CB-5C12-5FB2-0752-C26478777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E1C1E9-73F4-1C66-9201-FA617555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B1697D-17F4-AE61-3E27-C3EFB668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938F19-9674-ACB1-71FE-D2B0D467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41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B8CA8-095D-501D-F60A-28A2CB00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1A4E0F-7BC4-5246-387B-1614659A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091288-EC0E-3766-FDA6-CE356F766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88DC8D-6E61-4831-D635-00FC7334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116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BB5286-DC4D-6915-756A-50AAC709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F8B0A3-F560-9DDE-3EFB-5DA8B11B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317D7-2530-D7D9-2B53-B0B429AD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921CA-CECC-533C-2753-4249CE0A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B64EE8-9FBE-4A85-07A4-28C6994C8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A2EF93-F150-843E-FCBA-4039A30A9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5F7CFF-43EC-9ECA-ADC4-52041DFB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4DD16B-83D0-95AF-FC0F-BE71960E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47B8CF-22C0-4E9B-A6AB-4566FEC3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71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EC398-7EBB-4529-8F91-92A6549F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4E1C22-927E-CCD8-C2CF-BE59F6556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64EAFC-4D69-FF64-98CF-6179DFB5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6D4ED5-6261-F323-C944-7E776011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7D19DF-ECAD-DD8A-F7CB-3CA33838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DCFF0A-6AAA-B312-534C-5E2FCDC0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36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A60A37-6C53-BF15-8C44-C535756C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CE5B9-E137-475D-DDE3-D61A134D2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46C18-22B3-4329-7B96-E0D741FBA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8DA1-A39C-BC4C-B854-B076C7D833F9}" type="datetimeFigureOut">
              <a:rPr lang="es-ES" smtClean="0"/>
              <a:t>9/3/23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6457C4-77EB-C899-EA8E-17DFC2860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D2453A-C009-93A3-0499-04C260481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7E94-5215-4A4C-9C96-90908E07864D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1A7B44-2094-5393-1BD6-A6285C564F6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127125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– Uso Restringido </a:t>
            </a:r>
          </a:p>
        </p:txBody>
      </p:sp>
    </p:spTree>
    <p:extLst>
      <p:ext uri="{BB962C8B-B14F-4D97-AF65-F5344CB8AC3E}">
        <p14:creationId xmlns:p14="http://schemas.microsoft.com/office/powerpoint/2010/main" val="138522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6696AFC-5016-3F41-919A-71E9047E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t="35382" r="13941" b="35751"/>
          <a:stretch/>
        </p:blipFill>
        <p:spPr>
          <a:xfrm>
            <a:off x="833073" y="5821531"/>
            <a:ext cx="2916000" cy="64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F83C09E-0979-C49A-A6FD-84AF099F8424}"/>
              </a:ext>
            </a:extLst>
          </p:cNvPr>
          <p:cNvSpPr/>
          <p:nvPr/>
        </p:nvSpPr>
        <p:spPr>
          <a:xfrm>
            <a:off x="5170715" y="-18770"/>
            <a:ext cx="7032171" cy="687677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D13902B-9380-601C-1557-16D99C493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Fundamentos básicos Angular</a:t>
            </a:r>
            <a:b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</a:br>
            <a:b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</a:br>
            <a:r>
              <a:rPr lang="es-ES" sz="3600" b="1" dirty="0" err="1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RouterModule</a:t>
            </a:r>
            <a: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0A7C345-91A9-6E6C-3CF1-319E3F88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t="35382" r="13941" b="35751"/>
          <a:stretch/>
        </p:blipFill>
        <p:spPr>
          <a:xfrm>
            <a:off x="833073" y="5821531"/>
            <a:ext cx="2916000" cy="64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3" name="Imagen 12" descr="Un dibujo de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AF4DF5FD-0EE6-FB1B-A01E-9501AB923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3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el objeto </a:t>
            </a:r>
            <a:r>
              <a:rPr lang="es-ES" dirty="0" err="1">
                <a:solidFill>
                  <a:srgbClr val="FF0000"/>
                </a:solidFill>
              </a:rPr>
              <a:t>Route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33511"/>
            <a:ext cx="4885268" cy="3369401"/>
          </a:xfrm>
        </p:spPr>
        <p:txBody>
          <a:bodyPr>
            <a:normAutofit/>
          </a:bodyPr>
          <a:lstStyle/>
          <a:p>
            <a:r>
              <a:rPr lang="es-ES" dirty="0"/>
              <a:t>El objeto </a:t>
            </a:r>
            <a:r>
              <a:rPr lang="es-ES" dirty="0" err="1"/>
              <a:t>Route</a:t>
            </a:r>
            <a:r>
              <a:rPr lang="es-ES" dirty="0"/>
              <a:t> definido en </a:t>
            </a:r>
            <a:r>
              <a:rPr lang="es-ES" dirty="0" err="1"/>
              <a:t>AppRouter</a:t>
            </a:r>
            <a:r>
              <a:rPr lang="es-ES" dirty="0"/>
              <a:t> tiene muchos atributos, aparte de </a:t>
            </a:r>
            <a:r>
              <a:rPr lang="es-ES" dirty="0" err="1"/>
              <a:t>path</a:t>
            </a:r>
            <a:r>
              <a:rPr lang="es-ES" dirty="0"/>
              <a:t> o </a:t>
            </a:r>
            <a:r>
              <a:rPr lang="es-ES" dirty="0" err="1"/>
              <a:t>component</a:t>
            </a:r>
            <a:r>
              <a:rPr lang="es-ES" dirty="0"/>
              <a:t>, que suelen ser los más utilizados.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A0D8BE91-B8D3-9FF1-7DBA-CA9305AAA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566" y="1825625"/>
            <a:ext cx="5623983" cy="43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el objeto </a:t>
            </a:r>
            <a:r>
              <a:rPr lang="es-ES" dirty="0" err="1">
                <a:solidFill>
                  <a:srgbClr val="FF0000"/>
                </a:solidFill>
              </a:rPr>
              <a:t>Route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9841090" cy="4746645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 err="1"/>
              <a:t>Path</a:t>
            </a:r>
            <a:r>
              <a:rPr lang="es-ES" dirty="0"/>
              <a:t> : </a:t>
            </a:r>
            <a:r>
              <a:rPr lang="es-ES" dirty="0" err="1"/>
              <a:t>string</a:t>
            </a:r>
            <a:r>
              <a:rPr lang="es-ES" dirty="0"/>
              <a:t> que coincide con la ruta.</a:t>
            </a:r>
          </a:p>
          <a:p>
            <a:r>
              <a:rPr lang="es-ES" b="1" dirty="0" err="1"/>
              <a:t>pathMatch</a:t>
            </a:r>
            <a:r>
              <a:rPr lang="es-ES" dirty="0"/>
              <a:t>: estrategia de </a:t>
            </a:r>
            <a:r>
              <a:rPr lang="es-ES" dirty="0" err="1"/>
              <a:t>path-matching</a:t>
            </a:r>
            <a:r>
              <a:rPr lang="es-ES" dirty="0"/>
              <a:t>, </a:t>
            </a:r>
            <a:r>
              <a:rPr lang="es-ES" dirty="0" err="1"/>
              <a:t>prefix</a:t>
            </a:r>
            <a:r>
              <a:rPr lang="es-ES" dirty="0"/>
              <a:t> o full (</a:t>
            </a:r>
            <a:r>
              <a:rPr lang="es-ES" dirty="0" err="1"/>
              <a:t>prefix</a:t>
            </a:r>
            <a:r>
              <a:rPr lang="es-ES" dirty="0"/>
              <a:t> por defecto).</a:t>
            </a:r>
          </a:p>
          <a:p>
            <a:r>
              <a:rPr lang="es-ES" b="1" dirty="0" err="1"/>
              <a:t>Matcher</a:t>
            </a:r>
            <a:r>
              <a:rPr lang="es-ES" dirty="0"/>
              <a:t>: función </a:t>
            </a:r>
            <a:r>
              <a:rPr lang="es-ES" dirty="0" err="1"/>
              <a:t>custom</a:t>
            </a:r>
            <a:r>
              <a:rPr lang="es-ES" dirty="0"/>
              <a:t> para definir el </a:t>
            </a:r>
            <a:r>
              <a:rPr lang="es-ES" dirty="0" err="1"/>
              <a:t>matching</a:t>
            </a:r>
            <a:r>
              <a:rPr lang="es-ES" dirty="0"/>
              <a:t> del </a:t>
            </a:r>
            <a:r>
              <a:rPr lang="es-ES" dirty="0" err="1"/>
              <a:t>path</a:t>
            </a:r>
            <a:r>
              <a:rPr lang="es-ES" dirty="0"/>
              <a:t>. No se puede utilizar combinándolo con él.</a:t>
            </a:r>
          </a:p>
          <a:p>
            <a:r>
              <a:rPr lang="es-ES" b="1" dirty="0" err="1"/>
              <a:t>Component</a:t>
            </a:r>
            <a:r>
              <a:rPr lang="es-ES" dirty="0"/>
              <a:t>: El componente que se renderiza cuando la ruta se </a:t>
            </a:r>
            <a:r>
              <a:rPr lang="es-ES" dirty="0" err="1"/>
              <a:t>matchea</a:t>
            </a:r>
            <a:r>
              <a:rPr lang="es-ES" dirty="0"/>
              <a:t>.</a:t>
            </a:r>
          </a:p>
          <a:p>
            <a:r>
              <a:rPr lang="es-ES" b="1" dirty="0" err="1"/>
              <a:t>redirectTo</a:t>
            </a:r>
            <a:r>
              <a:rPr lang="es-ES" dirty="0"/>
              <a:t>: URL a la que se redirige si es declarado.</a:t>
            </a:r>
          </a:p>
          <a:p>
            <a:r>
              <a:rPr lang="es-ES" b="1" dirty="0"/>
              <a:t>Outlet</a:t>
            </a:r>
            <a:r>
              <a:rPr lang="es-ES" dirty="0"/>
              <a:t>: objeto donde se instancia el componente, si no tenemos objeto </a:t>
            </a:r>
            <a:r>
              <a:rPr lang="es-ES" dirty="0" err="1"/>
              <a:t>router</a:t>
            </a:r>
            <a:r>
              <a:rPr lang="es-ES" dirty="0"/>
              <a:t>-outlet.</a:t>
            </a:r>
          </a:p>
          <a:p>
            <a:r>
              <a:rPr lang="es-ES" b="1" dirty="0"/>
              <a:t>Data</a:t>
            </a:r>
            <a:r>
              <a:rPr lang="es-ES" dirty="0"/>
              <a:t>: objeto que se le pasa al componente que se renderiza.</a:t>
            </a:r>
          </a:p>
          <a:p>
            <a:r>
              <a:rPr lang="es-ES" b="1" dirty="0" err="1"/>
              <a:t>Resolve</a:t>
            </a:r>
            <a:r>
              <a:rPr lang="es-ES" dirty="0"/>
              <a:t>: función para ejecutar y pasarle al componente que se renderiza.</a:t>
            </a:r>
          </a:p>
          <a:p>
            <a:r>
              <a:rPr lang="es-ES" b="1" dirty="0" err="1"/>
              <a:t>Children</a:t>
            </a:r>
            <a:r>
              <a:rPr lang="es-ES" dirty="0"/>
              <a:t>: array de </a:t>
            </a:r>
            <a:r>
              <a:rPr lang="es-ES" dirty="0" err="1"/>
              <a:t>subrutas</a:t>
            </a:r>
            <a:r>
              <a:rPr lang="es-ES" dirty="0"/>
              <a:t>.</a:t>
            </a:r>
          </a:p>
          <a:p>
            <a:r>
              <a:rPr lang="es-ES" b="1" dirty="0" err="1"/>
              <a:t>LoadChildren</a:t>
            </a:r>
            <a:r>
              <a:rPr lang="es-ES" dirty="0"/>
              <a:t>: objeto para especificar </a:t>
            </a:r>
            <a:r>
              <a:rPr lang="es-ES" dirty="0" err="1"/>
              <a:t>subrutas</a:t>
            </a:r>
            <a:r>
              <a:rPr lang="es-ES" dirty="0"/>
              <a:t> con </a:t>
            </a:r>
            <a:r>
              <a:rPr lang="es-ES" dirty="0" err="1"/>
              <a:t>lazy-loading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149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children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97360"/>
            <a:ext cx="9795934" cy="1805552"/>
          </a:xfrm>
        </p:spPr>
        <p:txBody>
          <a:bodyPr>
            <a:normAutofit/>
          </a:bodyPr>
          <a:lstStyle/>
          <a:p>
            <a:r>
              <a:rPr lang="es-ES" dirty="0"/>
              <a:t>En </a:t>
            </a:r>
            <a:r>
              <a:rPr lang="es-ES" dirty="0" err="1"/>
              <a:t>children</a:t>
            </a:r>
            <a:r>
              <a:rPr lang="es-ES" dirty="0"/>
              <a:t>, definimos otro array de objetos </a:t>
            </a:r>
            <a:r>
              <a:rPr lang="es-ES" dirty="0" err="1"/>
              <a:t>Route</a:t>
            </a:r>
            <a:r>
              <a:rPr lang="es-ES" dirty="0"/>
              <a:t>, que son las </a:t>
            </a:r>
            <a:r>
              <a:rPr lang="es-ES" dirty="0" err="1"/>
              <a:t>subrutas</a:t>
            </a:r>
            <a:r>
              <a:rPr lang="es-ES" dirty="0"/>
              <a:t> de la aplicación.</a:t>
            </a:r>
          </a:p>
          <a:p>
            <a:r>
              <a:rPr lang="es-ES" dirty="0"/>
              <a:t>En el ejemplo una </a:t>
            </a:r>
            <a:r>
              <a:rPr lang="es-ES" dirty="0" err="1"/>
              <a:t>subruta</a:t>
            </a:r>
            <a:r>
              <a:rPr lang="es-ES" dirty="0"/>
              <a:t> sería: </a:t>
            </a:r>
            <a:r>
              <a:rPr lang="es-ES" b="1" dirty="0" err="1"/>
              <a:t>product-details</a:t>
            </a:r>
            <a:r>
              <a:rPr lang="es-ES" b="1" dirty="0"/>
              <a:t>/20/</a:t>
            </a:r>
            <a:r>
              <a:rPr lang="es-ES" b="1" dirty="0" err="1"/>
              <a:t>overview</a:t>
            </a:r>
            <a:endParaRPr lang="es-ES" b="1" dirty="0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73B1A7D-1EB8-73EE-7F26-94A9D1CC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456267"/>
            <a:ext cx="7035094" cy="294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0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Guards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9841090" cy="4746645"/>
          </a:xfrm>
        </p:spPr>
        <p:txBody>
          <a:bodyPr>
            <a:normAutofit/>
          </a:bodyPr>
          <a:lstStyle/>
          <a:p>
            <a:r>
              <a:rPr lang="es-ES" dirty="0"/>
              <a:t>Las guardas se utilizan para proteger rutas y </a:t>
            </a:r>
            <a:r>
              <a:rPr lang="es-ES" b="1" dirty="0"/>
              <a:t>denegar el acceso</a:t>
            </a:r>
            <a:r>
              <a:rPr lang="es-ES" dirty="0"/>
              <a:t> según unos parámetros que son totalmente </a:t>
            </a:r>
            <a:r>
              <a:rPr lang="es-ES" b="1" dirty="0"/>
              <a:t>configurables</a:t>
            </a:r>
            <a:r>
              <a:rPr lang="es-ES" dirty="0"/>
              <a:t>.</a:t>
            </a:r>
          </a:p>
          <a:p>
            <a:r>
              <a:rPr lang="es-ES" dirty="0"/>
              <a:t>Esto se utiliza muchísimo, especialmente cuando queremos evitar el acceso a partes de una aplicación a usuarios que no están </a:t>
            </a:r>
            <a:r>
              <a:rPr lang="es-ES" dirty="0" err="1"/>
              <a:t>logueados</a:t>
            </a:r>
            <a:r>
              <a:rPr lang="es-ES" dirty="0"/>
              <a:t>, o a roles concretos de usuarios (</a:t>
            </a:r>
            <a:r>
              <a:rPr lang="es-ES" dirty="0" err="1"/>
              <a:t>admins</a:t>
            </a:r>
            <a:r>
              <a:rPr lang="es-ES" dirty="0"/>
              <a:t> vs usuarios normales)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2BA26D0-1214-E3FE-AFE6-3D5425825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27" y="4120891"/>
            <a:ext cx="4008262" cy="2034043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715B38AB-5FE5-F7BB-2BC1-A16687BF4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216" y="4116626"/>
            <a:ext cx="3419828" cy="20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4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tipos de </a:t>
            </a:r>
            <a:r>
              <a:rPr lang="es-ES" dirty="0" err="1">
                <a:solidFill>
                  <a:srgbClr val="FF0000"/>
                </a:solidFill>
              </a:rPr>
              <a:t>Guards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9841090" cy="4746645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 err="1">
                <a:effectLst/>
              </a:rPr>
              <a:t>canActivate</a:t>
            </a:r>
            <a:r>
              <a:rPr lang="es-ES" b="1" dirty="0">
                <a:effectLst/>
              </a:rPr>
              <a:t>: </a:t>
            </a:r>
            <a:r>
              <a:rPr lang="es-ES" dirty="0">
                <a:effectLst/>
              </a:rPr>
              <a:t>El más utilizado, indica si el usuario puede acceder a la ruta. Se le pasa una función que devuelve un booleano indicando si dicho usuario puede entrar.</a:t>
            </a:r>
            <a:endParaRPr lang="es-ES" b="1" dirty="0">
              <a:effectLst/>
            </a:endParaRPr>
          </a:p>
          <a:p>
            <a:pPr marL="0" indent="0">
              <a:buNone/>
            </a:pPr>
            <a:endParaRPr lang="es-ES" b="1" dirty="0">
              <a:effectLst/>
            </a:endParaRPr>
          </a:p>
          <a:p>
            <a:r>
              <a:rPr lang="es-ES" b="1" dirty="0" err="1">
                <a:effectLst/>
              </a:rPr>
              <a:t>canActivateChild</a:t>
            </a:r>
            <a:r>
              <a:rPr lang="es-ES" b="1" dirty="0">
                <a:effectLst/>
              </a:rPr>
              <a:t>: </a:t>
            </a:r>
            <a:r>
              <a:rPr lang="es-ES" dirty="0">
                <a:effectLst/>
              </a:rPr>
              <a:t>Evalúa si el usuario puede acceder a una ruta </a:t>
            </a:r>
            <a:r>
              <a:rPr lang="es-ES" dirty="0" err="1">
                <a:effectLst/>
              </a:rPr>
              <a:t>child</a:t>
            </a:r>
            <a:r>
              <a:rPr lang="es-ES" dirty="0">
                <a:effectLst/>
              </a:rPr>
              <a:t> de la ruta principal que tiene esta guarda.</a:t>
            </a:r>
          </a:p>
          <a:p>
            <a:endParaRPr lang="es-ES" b="1" dirty="0">
              <a:effectLst/>
            </a:endParaRPr>
          </a:p>
          <a:p>
            <a:r>
              <a:rPr lang="es-ES" b="1" dirty="0" err="1">
                <a:effectLst/>
              </a:rPr>
              <a:t>canDeactivate</a:t>
            </a:r>
            <a:r>
              <a:rPr lang="es-ES" b="1" dirty="0">
                <a:effectLst/>
              </a:rPr>
              <a:t>: </a:t>
            </a:r>
            <a:r>
              <a:rPr lang="es-ES" dirty="0">
                <a:effectLst/>
              </a:rPr>
              <a:t>Evalúa si el usuario puede dejar la ruta. Por ejemplo cuando rellenamos un formulario podemos mostrar una modal al usuario para preguntarle si realmente quiere abandonar la ruta.</a:t>
            </a:r>
            <a:endParaRPr lang="es-ES" b="1" dirty="0">
              <a:effectLst/>
            </a:endParaRPr>
          </a:p>
          <a:p>
            <a:endParaRPr lang="es-ES" b="1" dirty="0">
              <a:effectLst/>
            </a:endParaRPr>
          </a:p>
          <a:p>
            <a:r>
              <a:rPr lang="es-ES" b="1" dirty="0" err="1">
                <a:effectLst/>
              </a:rPr>
              <a:t>canLoad</a:t>
            </a:r>
            <a:r>
              <a:rPr lang="es-ES" b="1" dirty="0">
                <a:effectLst/>
              </a:rPr>
              <a:t>: </a:t>
            </a:r>
            <a:r>
              <a:rPr lang="es-ES" dirty="0">
                <a:effectLst/>
              </a:rPr>
              <a:t>Evalúa cuando se puede cargar un módulo, se utiliza cuando son declarados por </a:t>
            </a:r>
            <a:r>
              <a:rPr lang="es-ES" dirty="0" err="1">
                <a:effectLst/>
              </a:rPr>
              <a:t>lazyLoading</a:t>
            </a:r>
            <a:endParaRPr lang="es-ES" b="1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997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ejemplo de </a:t>
            </a:r>
            <a:r>
              <a:rPr lang="es-ES" dirty="0" err="1">
                <a:solidFill>
                  <a:srgbClr val="FF0000"/>
                </a:solidFill>
              </a:rPr>
              <a:t>Guards</a:t>
            </a:r>
            <a:endParaRPr lang="es-ES"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20EAC42-0E3C-8C88-5959-1538AC08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889" y="1415418"/>
            <a:ext cx="5616222" cy="507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98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navegación programática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8"/>
            <a:ext cx="9841090" cy="1479030"/>
          </a:xfrm>
        </p:spPr>
        <p:txBody>
          <a:bodyPr>
            <a:normAutofit/>
          </a:bodyPr>
          <a:lstStyle/>
          <a:p>
            <a:r>
              <a:rPr lang="es-ES" dirty="0"/>
              <a:t>Aparte de hacer </a:t>
            </a:r>
            <a:r>
              <a:rPr lang="es-ES" dirty="0" err="1"/>
              <a:t>click</a:t>
            </a:r>
            <a:r>
              <a:rPr lang="es-ES" dirty="0"/>
              <a:t> en un objeto tipo enlace &lt;a&gt; , necesitamos poder navegar a rutas de la aplicación desde los controladores, y el módulo de </a:t>
            </a:r>
            <a:r>
              <a:rPr lang="es-ES" dirty="0" err="1"/>
              <a:t>router</a:t>
            </a:r>
            <a:r>
              <a:rPr lang="es-ES" dirty="0"/>
              <a:t> nos proporciona varios métodos para ello.</a:t>
            </a:r>
            <a:endParaRPr lang="es-ES" dirty="0">
              <a:effectLst/>
            </a:endParaRPr>
          </a:p>
          <a:p>
            <a:endParaRPr lang="es-ES" dirty="0"/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B81C9B4D-4E49-F08D-0C73-D393EEC1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13" y="2935297"/>
            <a:ext cx="5190398" cy="178858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ED30599-0CA0-FAB2-2201-B96631D2EDAC}"/>
              </a:ext>
            </a:extLst>
          </p:cNvPr>
          <p:cNvSpPr txBox="1">
            <a:spLocks/>
          </p:cNvSpPr>
          <p:nvPr/>
        </p:nvSpPr>
        <p:spPr>
          <a:xfrm>
            <a:off x="838199" y="4837290"/>
            <a:ext cx="9841090" cy="147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Primero tendremos que </a:t>
            </a:r>
            <a:r>
              <a:rPr lang="es-ES" b="1" dirty="0"/>
              <a:t>inyectar</a:t>
            </a:r>
            <a:r>
              <a:rPr lang="es-ES" dirty="0"/>
              <a:t> el servicio </a:t>
            </a:r>
            <a:r>
              <a:rPr lang="es-ES" dirty="0" err="1"/>
              <a:t>Router</a:t>
            </a:r>
            <a:r>
              <a:rPr lang="es-ES" dirty="0"/>
              <a:t>.</a:t>
            </a:r>
          </a:p>
          <a:p>
            <a:r>
              <a:rPr lang="es-ES" dirty="0"/>
              <a:t>La función </a:t>
            </a:r>
            <a:r>
              <a:rPr lang="es-ES" b="1" dirty="0" err="1"/>
              <a:t>navigate</a:t>
            </a:r>
            <a:r>
              <a:rPr lang="es-ES" dirty="0"/>
              <a:t> hace el equivalente a un </a:t>
            </a:r>
            <a:r>
              <a:rPr lang="es-ES" dirty="0" err="1"/>
              <a:t>click</a:t>
            </a:r>
            <a:r>
              <a:rPr lang="es-ES" dirty="0"/>
              <a:t> en un &lt;a&gt;.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439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navegación programática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8"/>
            <a:ext cx="9841090" cy="1479030"/>
          </a:xfrm>
        </p:spPr>
        <p:txBody>
          <a:bodyPr>
            <a:normAutofit/>
          </a:bodyPr>
          <a:lstStyle/>
          <a:p>
            <a:r>
              <a:rPr lang="es-ES" dirty="0"/>
              <a:t>Aparte de hacer </a:t>
            </a:r>
            <a:r>
              <a:rPr lang="es-ES" dirty="0" err="1"/>
              <a:t>click</a:t>
            </a:r>
            <a:r>
              <a:rPr lang="es-ES" dirty="0"/>
              <a:t> en un objeto tipo enlace &lt;a&gt; , necesitamos poder navegar a rutas de la aplicación desde los controladores, y el módulo de </a:t>
            </a:r>
            <a:r>
              <a:rPr lang="es-ES" dirty="0" err="1"/>
              <a:t>router</a:t>
            </a:r>
            <a:r>
              <a:rPr lang="es-ES" dirty="0"/>
              <a:t> nos proporciona varios métodos para ello.</a:t>
            </a:r>
            <a:endParaRPr lang="es-ES" dirty="0">
              <a:effectLst/>
            </a:endParaRPr>
          </a:p>
          <a:p>
            <a:endParaRPr lang="es-ES" dirty="0"/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B81C9B4D-4E49-F08D-0C73-D393EEC1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513" y="2935297"/>
            <a:ext cx="5190398" cy="178858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ED30599-0CA0-FAB2-2201-B96631D2EDAC}"/>
              </a:ext>
            </a:extLst>
          </p:cNvPr>
          <p:cNvSpPr txBox="1">
            <a:spLocks/>
          </p:cNvSpPr>
          <p:nvPr/>
        </p:nvSpPr>
        <p:spPr>
          <a:xfrm>
            <a:off x="838199" y="4837290"/>
            <a:ext cx="9841090" cy="147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Primero tendremos que </a:t>
            </a:r>
            <a:r>
              <a:rPr lang="es-ES" b="1" dirty="0"/>
              <a:t>inyectar</a:t>
            </a:r>
            <a:r>
              <a:rPr lang="es-ES" dirty="0"/>
              <a:t> el servicio </a:t>
            </a:r>
            <a:r>
              <a:rPr lang="es-ES" dirty="0" err="1"/>
              <a:t>Router</a:t>
            </a:r>
            <a:r>
              <a:rPr lang="es-ES" dirty="0"/>
              <a:t>.</a:t>
            </a:r>
          </a:p>
          <a:p>
            <a:r>
              <a:rPr lang="es-ES" dirty="0"/>
              <a:t>La función </a:t>
            </a:r>
            <a:r>
              <a:rPr lang="es-ES" b="1" dirty="0" err="1"/>
              <a:t>navigate</a:t>
            </a:r>
            <a:r>
              <a:rPr lang="es-ES" dirty="0"/>
              <a:t> hace el equivalente a un </a:t>
            </a:r>
            <a:r>
              <a:rPr lang="es-ES" dirty="0" err="1"/>
              <a:t>click</a:t>
            </a:r>
            <a:r>
              <a:rPr lang="es-ES" dirty="0"/>
              <a:t> en un &lt;a&gt;.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338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rutas dinámicas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8"/>
            <a:ext cx="9841090" cy="1162754"/>
          </a:xfrm>
        </p:spPr>
        <p:txBody>
          <a:bodyPr>
            <a:normAutofit/>
          </a:bodyPr>
          <a:lstStyle/>
          <a:p>
            <a:r>
              <a:rPr lang="es-ES" dirty="0"/>
              <a:t>Cuando describimos una ruta, podemos introducir en el </a:t>
            </a:r>
            <a:r>
              <a:rPr lang="es-ES" dirty="0" err="1"/>
              <a:t>string</a:t>
            </a:r>
            <a:r>
              <a:rPr lang="es-ES" dirty="0"/>
              <a:t> caracteres para declarar rutas dinámicas.</a:t>
            </a:r>
            <a:endParaRPr lang="es-ES" dirty="0">
              <a:effectLst/>
            </a:endParaRPr>
          </a:p>
          <a:p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ED30599-0CA0-FAB2-2201-B96631D2EDAC}"/>
              </a:ext>
            </a:extLst>
          </p:cNvPr>
          <p:cNvSpPr txBox="1">
            <a:spLocks/>
          </p:cNvSpPr>
          <p:nvPr/>
        </p:nvSpPr>
        <p:spPr>
          <a:xfrm>
            <a:off x="838199" y="2718862"/>
            <a:ext cx="5596468" cy="3597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Con los dos puntos, declaramos una variable que luego podremos obtener en el componente renderizado.</a:t>
            </a:r>
          </a:p>
          <a:p>
            <a:r>
              <a:rPr lang="es-ES" dirty="0"/>
              <a:t>Un ejemplo que haría match con esta ruta sería:  /</a:t>
            </a:r>
            <a:r>
              <a:rPr lang="es-ES" dirty="0" err="1"/>
              <a:t>team</a:t>
            </a:r>
            <a:r>
              <a:rPr lang="es-ES" dirty="0"/>
              <a:t>/11/</a:t>
            </a:r>
            <a:r>
              <a:rPr lang="es-ES" dirty="0" err="1"/>
              <a:t>user</a:t>
            </a:r>
            <a:r>
              <a:rPr lang="es-ES" dirty="0"/>
              <a:t>/</a:t>
            </a:r>
            <a:r>
              <a:rPr lang="es-ES" dirty="0" err="1"/>
              <a:t>bob</a:t>
            </a:r>
            <a:endParaRPr lang="es-ES" dirty="0"/>
          </a:p>
          <a:p>
            <a:r>
              <a:rPr lang="es-ES" dirty="0"/>
              <a:t>En el componente </a:t>
            </a:r>
            <a:r>
              <a:rPr lang="es-ES" dirty="0" err="1"/>
              <a:t>Team</a:t>
            </a:r>
            <a:r>
              <a:rPr lang="es-ES" dirty="0"/>
              <a:t> podríamos obtener:  id = ’11’ y </a:t>
            </a:r>
            <a:r>
              <a:rPr lang="es-ES" dirty="0" err="1"/>
              <a:t>name</a:t>
            </a:r>
            <a:r>
              <a:rPr lang="es-ES" dirty="0"/>
              <a:t> = ‘</a:t>
            </a:r>
            <a:r>
              <a:rPr lang="es-ES" dirty="0" err="1"/>
              <a:t>bob</a:t>
            </a:r>
            <a:r>
              <a:rPr lang="es-ES" dirty="0"/>
              <a:t>’</a:t>
            </a:r>
          </a:p>
          <a:p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30BA329-A86D-DE44-9505-D23D2C269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023" y="2718862"/>
            <a:ext cx="3773311" cy="26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15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Obtener parámetros de rutas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8"/>
            <a:ext cx="9841090" cy="1162754"/>
          </a:xfrm>
        </p:spPr>
        <p:txBody>
          <a:bodyPr>
            <a:normAutofit/>
          </a:bodyPr>
          <a:lstStyle/>
          <a:p>
            <a:r>
              <a:rPr lang="es-ES" dirty="0"/>
              <a:t>Para obtener los parámetros de una ruta dinámica y usarlos en el componente primero inyectamos el servicio </a:t>
            </a:r>
            <a:r>
              <a:rPr lang="es-ES" b="1" dirty="0" err="1"/>
              <a:t>ActivatedRoute</a:t>
            </a:r>
            <a:endParaRPr lang="es-ES" b="1" dirty="0">
              <a:effectLst/>
            </a:endParaRPr>
          </a:p>
          <a:p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ED30599-0CA0-FAB2-2201-B96631D2EDAC}"/>
              </a:ext>
            </a:extLst>
          </p:cNvPr>
          <p:cNvSpPr txBox="1">
            <a:spLocks/>
          </p:cNvSpPr>
          <p:nvPr/>
        </p:nvSpPr>
        <p:spPr>
          <a:xfrm>
            <a:off x="838199" y="4140105"/>
            <a:ext cx="9965268" cy="2523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 servicio </a:t>
            </a:r>
            <a:r>
              <a:rPr lang="es-ES" dirty="0" err="1"/>
              <a:t>ActivatedRoute</a:t>
            </a:r>
            <a:r>
              <a:rPr lang="es-ES" dirty="0"/>
              <a:t> tiene un objeto </a:t>
            </a:r>
            <a:r>
              <a:rPr lang="es-ES" dirty="0" err="1"/>
              <a:t>snapshot</a:t>
            </a:r>
            <a:r>
              <a:rPr lang="es-ES" dirty="0"/>
              <a:t>, que contiene los parámetros y puedes extraerlos con un </a:t>
            </a:r>
            <a:r>
              <a:rPr lang="es-ES" dirty="0" err="1"/>
              <a:t>get</a:t>
            </a:r>
            <a:r>
              <a:rPr lang="es-ES" dirty="0"/>
              <a:t>.</a:t>
            </a:r>
          </a:p>
          <a:p>
            <a:r>
              <a:rPr lang="es-ES" dirty="0"/>
              <a:t>Otro uso del </a:t>
            </a:r>
            <a:r>
              <a:rPr lang="es-ES" dirty="0" err="1"/>
              <a:t>ActivatedRoute</a:t>
            </a:r>
            <a:r>
              <a:rPr lang="es-ES" dirty="0"/>
              <a:t> sería obtener los </a:t>
            </a:r>
            <a:r>
              <a:rPr lang="es-ES" dirty="0" err="1"/>
              <a:t>queryParams</a:t>
            </a:r>
            <a:r>
              <a:rPr lang="es-ES" dirty="0"/>
              <a:t> de una ruta o acceder al objeto data que se le pasa desde el </a:t>
            </a:r>
            <a:r>
              <a:rPr lang="es-ES" dirty="0" err="1"/>
              <a:t>router</a:t>
            </a:r>
            <a:r>
              <a:rPr lang="es-ES" dirty="0"/>
              <a:t>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57A1B3F5-A366-0A7B-B38C-33A37DC2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7" y="2439554"/>
            <a:ext cx="5596468" cy="13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25761-FCBF-4C06-1909-755D7080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Angular </a:t>
            </a:r>
            <a:r>
              <a:rPr lang="es-ES" dirty="0" err="1">
                <a:solidFill>
                  <a:srgbClr val="FF0000"/>
                </a:solidFill>
              </a:rPr>
              <a:t>RouterModule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1BC47D-77DC-D9BA-DE26-349273114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000" dirty="0"/>
              <a:t>Es el enrutador oficial de Angular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s-ES" sz="3000" dirty="0"/>
              <a:t>Es un </a:t>
            </a:r>
            <a:r>
              <a:rPr lang="es-ES" sz="3000" b="1" dirty="0"/>
              <a:t>módulo</a:t>
            </a:r>
            <a:r>
              <a:rPr lang="es-ES" sz="3000" dirty="0"/>
              <a:t> que deberemos importar en nuestro </a:t>
            </a:r>
            <a:r>
              <a:rPr lang="es-ES" sz="3000" dirty="0" err="1"/>
              <a:t>AppModule</a:t>
            </a:r>
            <a:r>
              <a:rPr lang="es-ES" sz="3000" dirty="0"/>
              <a:t> para que esté disponible en toda la aplicación</a:t>
            </a:r>
          </a:p>
          <a:p>
            <a:pPr marL="0" indent="0">
              <a:buNone/>
            </a:pPr>
            <a:endParaRPr lang="es-ES" sz="3000" dirty="0"/>
          </a:p>
          <a:p>
            <a:r>
              <a:rPr lang="es-ES" sz="3000" dirty="0"/>
              <a:t>En él, podremos configurar las rutas de nuestra aplicación y a qué </a:t>
            </a:r>
            <a:r>
              <a:rPr lang="es-ES" sz="3000" dirty="0" err="1"/>
              <a:t>url</a:t>
            </a:r>
            <a:r>
              <a:rPr lang="es-ES" sz="3000" dirty="0"/>
              <a:t> corresponden, para poder navegar a ellas de manera </a:t>
            </a:r>
            <a:r>
              <a:rPr lang="es-ES" sz="3000" b="1" dirty="0"/>
              <a:t>programática o manual</a:t>
            </a:r>
            <a:r>
              <a:rPr lang="es-E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853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instalación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7933" cy="4351338"/>
          </a:xfrm>
        </p:spPr>
        <p:txBody>
          <a:bodyPr/>
          <a:lstStyle/>
          <a:p>
            <a:r>
              <a:rPr lang="es-ES" dirty="0"/>
              <a:t>Para poder instalar el </a:t>
            </a:r>
            <a:r>
              <a:rPr lang="es-ES" dirty="0" err="1"/>
              <a:t>router</a:t>
            </a:r>
            <a:r>
              <a:rPr lang="es-ES" dirty="0"/>
              <a:t> en nuestra app, necesitaremos importar el módulo en el </a:t>
            </a:r>
            <a:r>
              <a:rPr lang="es-ES" dirty="0" err="1"/>
              <a:t>AppModule</a:t>
            </a:r>
            <a:r>
              <a:rPr lang="es-ES" dirty="0"/>
              <a:t>.</a:t>
            </a:r>
          </a:p>
          <a:p>
            <a:r>
              <a:rPr lang="es-ES" dirty="0"/>
              <a:t>Si queremos que el CLI nos lo instale directamente, deberemos pasarle la opción --</a:t>
            </a:r>
            <a:r>
              <a:rPr lang="es-ES" dirty="0" err="1"/>
              <a:t>routing</a:t>
            </a:r>
            <a:r>
              <a:rPr lang="es-ES" dirty="0"/>
              <a:t> 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ADB63CE1-7237-7517-548F-A401735F1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554" y="1690688"/>
            <a:ext cx="6313311" cy="439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8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instalación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7442"/>
          </a:xfrm>
        </p:spPr>
        <p:txBody>
          <a:bodyPr/>
          <a:lstStyle/>
          <a:p>
            <a:r>
              <a:rPr lang="es-ES" dirty="0"/>
              <a:t>Tendremos un archivo que exporte la clase </a:t>
            </a:r>
            <a:r>
              <a:rPr lang="es-ES" dirty="0" err="1"/>
              <a:t>AppRoutingModule</a:t>
            </a:r>
            <a:r>
              <a:rPr lang="es-ES" dirty="0"/>
              <a:t> y donde vamos a definir todas las rutas.</a:t>
            </a:r>
          </a:p>
          <a:p>
            <a:r>
              <a:rPr lang="es-ES" dirty="0"/>
              <a:t>Si hemos creado el proyecto con el CLI el archivo se llama app-</a:t>
            </a:r>
            <a:r>
              <a:rPr lang="es-ES" dirty="0" err="1"/>
              <a:t>routing.module.ts</a:t>
            </a:r>
            <a:r>
              <a:rPr lang="es-ES" dirty="0"/>
              <a:t> y tiene esta forma: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E5CB7534-0EB0-87E3-4684-B1AAD644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616" y="3793067"/>
            <a:ext cx="6218768" cy="27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definición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83667" cy="443970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En el array </a:t>
            </a:r>
            <a:r>
              <a:rPr lang="es-ES" dirty="0" err="1"/>
              <a:t>routes</a:t>
            </a:r>
            <a:r>
              <a:rPr lang="es-ES" dirty="0"/>
              <a:t>, que le pasamos a la función </a:t>
            </a:r>
            <a:r>
              <a:rPr lang="es-ES" dirty="0" err="1"/>
              <a:t>forRoot</a:t>
            </a:r>
            <a:r>
              <a:rPr lang="es-ES" dirty="0"/>
              <a:t>() de </a:t>
            </a:r>
            <a:r>
              <a:rPr lang="es-ES" dirty="0" err="1"/>
              <a:t>RouterModule</a:t>
            </a:r>
            <a:r>
              <a:rPr lang="es-ES" dirty="0"/>
              <a:t>, definimos todas las rutas de nuestra aplicación</a:t>
            </a:r>
          </a:p>
          <a:p>
            <a:r>
              <a:rPr lang="es-ES" dirty="0"/>
              <a:t>En este ejemplo concreto, declaramos los componentes que se van a renderizar, aunque típicamente cargaremos el módulo directamente.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99A2B9D-C4E8-EA89-B6B2-D81B80D5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06" y="1501938"/>
            <a:ext cx="5511094" cy="458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2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wildcard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route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83667" cy="443970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</a:t>
            </a:r>
            <a:r>
              <a:rPr lang="es-ES" b="1" dirty="0"/>
              <a:t>orden</a:t>
            </a:r>
            <a:r>
              <a:rPr lang="es-ES" dirty="0"/>
              <a:t> en el que definamos nuestras rutas es importante, ya que la </a:t>
            </a:r>
            <a:r>
              <a:rPr lang="es-ES" b="1" dirty="0"/>
              <a:t>primera que coincida </a:t>
            </a:r>
            <a:r>
              <a:rPr lang="es-ES" dirty="0"/>
              <a:t>con la ruta activa será la que se seleccione.</a:t>
            </a:r>
          </a:p>
          <a:p>
            <a:r>
              <a:rPr lang="es-ES" dirty="0"/>
              <a:t>Por lo tanto, en último lugar, podemos definir una ruta ”comodín”, llamada </a:t>
            </a:r>
            <a:r>
              <a:rPr lang="es-ES" b="1" dirty="0" err="1"/>
              <a:t>wildcardroute</a:t>
            </a:r>
            <a:r>
              <a:rPr lang="es-ES" dirty="0"/>
              <a:t> para redirigir a la home o a una página de error.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99A2B9D-C4E8-EA89-B6B2-D81B80D56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706" y="1501938"/>
            <a:ext cx="5511094" cy="45822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42DC436-24D1-8E86-2DC5-92BE6A81B780}"/>
                  </a:ext>
                </a:extLst>
              </p14:cNvPr>
              <p14:cNvContentPartPr/>
              <p14:nvPr/>
            </p14:nvContentPartPr>
            <p14:xfrm>
              <a:off x="6214582" y="3536453"/>
              <a:ext cx="2309760" cy="54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42DC436-24D1-8E86-2DC5-92BE6A81B7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5942" y="3527453"/>
                <a:ext cx="23274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748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redirects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00734" cy="208109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Con la opción </a:t>
            </a:r>
            <a:r>
              <a:rPr lang="es-ES" b="1" dirty="0" err="1"/>
              <a:t>redirect</a:t>
            </a:r>
            <a:r>
              <a:rPr lang="es-ES" dirty="0"/>
              <a:t>, podemos hacer que una ruta cambie a otra configurada dentro de nuestro array de </a:t>
            </a:r>
            <a:r>
              <a:rPr lang="es-ES" dirty="0" err="1"/>
              <a:t>Routes</a:t>
            </a:r>
            <a:r>
              <a:rPr lang="es-ES" dirty="0"/>
              <a:t>.</a:t>
            </a:r>
          </a:p>
          <a:p>
            <a:r>
              <a:rPr lang="es-ES" dirty="0"/>
              <a:t>En este ejemplo, la ruta vacía se redireccionará al </a:t>
            </a:r>
            <a:r>
              <a:rPr lang="es-ES" dirty="0" err="1"/>
              <a:t>first-component</a:t>
            </a:r>
            <a:r>
              <a:rPr lang="es-ES" dirty="0"/>
              <a:t>, mientras que si introducimos cualquier cadena en la navegación, mostraremos el componente de </a:t>
            </a:r>
            <a:r>
              <a:rPr lang="es-ES" dirty="0" err="1"/>
              <a:t>PageNotFoundComponent</a:t>
            </a:r>
            <a:endParaRPr lang="es-ES" dirty="0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9D3C098D-351A-6326-AD51-68B9FA01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906724"/>
            <a:ext cx="10303934" cy="25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routerlink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00734" cy="2081099"/>
          </a:xfrm>
        </p:spPr>
        <p:txBody>
          <a:bodyPr>
            <a:normAutofit/>
          </a:bodyPr>
          <a:lstStyle/>
          <a:p>
            <a:r>
              <a:rPr lang="es-ES" dirty="0" err="1"/>
              <a:t>routerLink</a:t>
            </a:r>
            <a:r>
              <a:rPr lang="es-ES" dirty="0"/>
              <a:t> es un atributo de un elemento &lt;a&gt; que hará la navegación a la ruta especificada.</a:t>
            </a:r>
          </a:p>
          <a:p>
            <a:r>
              <a:rPr lang="es-ES" dirty="0"/>
              <a:t>Aquí podemos ver tres enlaces a diferentes rutas de la app.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42D2466B-EA9D-6B21-AC5B-64798F6BE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87" y="3429000"/>
            <a:ext cx="8092625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0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2CFF9-0665-D247-E009-1C40FD85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FF0000"/>
                </a:solidFill>
              </a:rPr>
              <a:t>RouterModule</a:t>
            </a:r>
            <a:r>
              <a:rPr lang="es-ES" dirty="0">
                <a:solidFill>
                  <a:srgbClr val="FF0000"/>
                </a:solidFill>
              </a:rPr>
              <a:t>: </a:t>
            </a:r>
            <a:r>
              <a:rPr lang="es-ES" dirty="0" err="1">
                <a:solidFill>
                  <a:srgbClr val="FF0000"/>
                </a:solidFill>
              </a:rPr>
              <a:t>router</a:t>
            </a:r>
            <a:r>
              <a:rPr lang="es-ES" dirty="0">
                <a:solidFill>
                  <a:srgbClr val="FF0000"/>
                </a:solidFill>
              </a:rPr>
              <a:t>-outlet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61EA8-0096-EABD-6980-AF43300C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00734" cy="198988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</a:t>
            </a:r>
            <a:r>
              <a:rPr lang="es-ES" dirty="0" err="1"/>
              <a:t>router</a:t>
            </a:r>
            <a:r>
              <a:rPr lang="es-ES" dirty="0"/>
              <a:t> outlet es un elemento muy importante porque es donde se renderizarán los componentes que se nos devuelvan desde el </a:t>
            </a:r>
            <a:r>
              <a:rPr lang="es-ES" dirty="0" err="1"/>
              <a:t>router</a:t>
            </a:r>
            <a:r>
              <a:rPr lang="es-ES" dirty="0"/>
              <a:t>.</a:t>
            </a:r>
          </a:p>
          <a:p>
            <a:r>
              <a:rPr lang="es-ES" dirty="0"/>
              <a:t>En una aplicación sencilla seguramente tengamos un único </a:t>
            </a:r>
            <a:r>
              <a:rPr lang="es-ES" dirty="0" err="1"/>
              <a:t>router</a:t>
            </a:r>
            <a:r>
              <a:rPr lang="es-ES" dirty="0"/>
              <a:t>-outlet, pero conforme vaya creciendo, es posible que tengamos submódulos con su propio </a:t>
            </a:r>
            <a:r>
              <a:rPr lang="es-ES" dirty="0" err="1"/>
              <a:t>router</a:t>
            </a:r>
            <a:r>
              <a:rPr lang="es-ES" dirty="0"/>
              <a:t> y su propio elemento &lt;</a:t>
            </a:r>
            <a:r>
              <a:rPr lang="es-ES" dirty="0" err="1"/>
              <a:t>router</a:t>
            </a:r>
            <a:r>
              <a:rPr lang="es-ES" dirty="0"/>
              <a:t>-outlet&gt;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42D2466B-EA9D-6B21-AC5B-64798F6BE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87" y="3815510"/>
            <a:ext cx="7071735" cy="26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37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87D42AD7247549A4D6C0D975316474" ma:contentTypeVersion="13" ma:contentTypeDescription="Crear nuevo documento." ma:contentTypeScope="" ma:versionID="9690547ed4e5b04f5d98637fc3f891b2">
  <xsd:schema xmlns:xsd="http://www.w3.org/2001/XMLSchema" xmlns:xs="http://www.w3.org/2001/XMLSchema" xmlns:p="http://schemas.microsoft.com/office/2006/metadata/properties" xmlns:ns2="612e9a32-65fe-481d-b9ef-1361dcbd5475" xmlns:ns3="36f0abe7-1c4c-4893-ba5c-6d9c4cb82ace" targetNamespace="http://schemas.microsoft.com/office/2006/metadata/properties" ma:root="true" ma:fieldsID="1169fb48b42e64f98894afe03a9edd4d" ns2:_="" ns3:_="">
    <xsd:import namespace="612e9a32-65fe-481d-b9ef-1361dcbd5475"/>
    <xsd:import namespace="36f0abe7-1c4c-4893-ba5c-6d9c4cb82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e9a32-65fe-481d-b9ef-1361dcbd5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00e2059-5ee7-47e9-8d7c-e5c5b9f97e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0abe7-1c4c-4893-ba5c-6d9c4cb82a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2e9a32-65fe-481d-b9ef-1361dcbd54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99591EE-5113-4D1A-8F49-F9EFF8FBA486}"/>
</file>

<file path=customXml/itemProps2.xml><?xml version="1.0" encoding="utf-8"?>
<ds:datastoreItem xmlns:ds="http://schemas.openxmlformats.org/officeDocument/2006/customXml" ds:itemID="{5364BAF0-861E-4D47-9B83-CF20DD59D741}"/>
</file>

<file path=customXml/itemProps3.xml><?xml version="1.0" encoding="utf-8"?>
<ds:datastoreItem xmlns:ds="http://schemas.openxmlformats.org/officeDocument/2006/customXml" ds:itemID="{67B4F2C1-3154-41A6-A95A-ACD5860A98FE}"/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1007</Words>
  <Application>Microsoft Macintosh PowerPoint</Application>
  <PresentationFormat>Panorámica</PresentationFormat>
  <Paragraphs>73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Open Sans ExtraBold</vt:lpstr>
      <vt:lpstr>Tahoma</vt:lpstr>
      <vt:lpstr>Tema de Office</vt:lpstr>
      <vt:lpstr>Fundamentos básicos Angular  RouterModule </vt:lpstr>
      <vt:lpstr>Angular RouterModule</vt:lpstr>
      <vt:lpstr>RouterModule: instalación</vt:lpstr>
      <vt:lpstr>RouterModule: instalación</vt:lpstr>
      <vt:lpstr>RouterModule: definición</vt:lpstr>
      <vt:lpstr>RouterModule: wildcard route</vt:lpstr>
      <vt:lpstr>RouterModule: redirects</vt:lpstr>
      <vt:lpstr>RouterModule: routerlink</vt:lpstr>
      <vt:lpstr>RouterModule: router-outlet</vt:lpstr>
      <vt:lpstr>RouterModule: el objeto Route</vt:lpstr>
      <vt:lpstr>RouterModule: el objeto Route</vt:lpstr>
      <vt:lpstr>RouterModule: children</vt:lpstr>
      <vt:lpstr>RouterModule: Guards</vt:lpstr>
      <vt:lpstr>RouterModule: tipos de Guards</vt:lpstr>
      <vt:lpstr>RouterModule: ejemplo de Guards</vt:lpstr>
      <vt:lpstr>RouterModule: navegación programática</vt:lpstr>
      <vt:lpstr>RouterModule: navegación programática</vt:lpstr>
      <vt:lpstr>RouterModule: rutas dinámicas</vt:lpstr>
      <vt:lpstr>RouterModule: Obtener parámetros de rutas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básicos Angular </dc:title>
  <dc:creator>DIEZ GARCIA David</dc:creator>
  <cp:lastModifiedBy>DIEZ GARCIA David</cp:lastModifiedBy>
  <cp:revision>3</cp:revision>
  <dcterms:created xsi:type="dcterms:W3CDTF">2023-03-09T14:34:56Z</dcterms:created>
  <dcterms:modified xsi:type="dcterms:W3CDTF">2023-03-10T11:30:58Z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526602-58c8-494f-8a3d-4d906671215d_Enabled">
    <vt:lpwstr>true</vt:lpwstr>
  </property>
  <property fmtid="{D5CDD505-2E9C-101B-9397-08002B2CF9AE}" pid="3" name="MSIP_Label_fd526602-58c8-494f-8a3d-4d906671215d_SetDate">
    <vt:lpwstr>2023-03-09T15:31:35Z</vt:lpwstr>
  </property>
  <property fmtid="{D5CDD505-2E9C-101B-9397-08002B2CF9AE}" pid="4" name="MSIP_Label_fd526602-58c8-494f-8a3d-4d906671215d_Method">
    <vt:lpwstr>Standard</vt:lpwstr>
  </property>
  <property fmtid="{D5CDD505-2E9C-101B-9397-08002B2CF9AE}" pid="5" name="MSIP_Label_fd526602-58c8-494f-8a3d-4d906671215d_Name">
    <vt:lpwstr>ES Uso Restringido</vt:lpwstr>
  </property>
  <property fmtid="{D5CDD505-2E9C-101B-9397-08002B2CF9AE}" pid="6" name="MSIP_Label_fd526602-58c8-494f-8a3d-4d906671215d_SiteId">
    <vt:lpwstr>8b87af7d-8647-4dc7-8df4-5f69a2011bb5</vt:lpwstr>
  </property>
  <property fmtid="{D5CDD505-2E9C-101B-9397-08002B2CF9AE}" pid="7" name="MSIP_Label_fd526602-58c8-494f-8a3d-4d906671215d_ActionId">
    <vt:lpwstr>5111828a-24dc-43ad-ad22-7060fe0f6161</vt:lpwstr>
  </property>
  <property fmtid="{D5CDD505-2E9C-101B-9397-08002B2CF9AE}" pid="8" name="MSIP_Label_fd526602-58c8-494f-8a3d-4d906671215d_ContentBits">
    <vt:lpwstr>3</vt:lpwstr>
  </property>
  <property fmtid="{D5CDD505-2E9C-101B-9397-08002B2CF9AE}" pid="9" name="ClassificationContentMarkingFooterLocations">
    <vt:lpwstr>Tema de Office:8</vt:lpwstr>
  </property>
  <property fmtid="{D5CDD505-2E9C-101B-9397-08002B2CF9AE}" pid="10" name="ClassificationContentMarkingFooterText">
    <vt:lpwstr>C2 – Uso Restringido </vt:lpwstr>
  </property>
  <property fmtid="{D5CDD505-2E9C-101B-9397-08002B2CF9AE}" pid="11" name="ContentTypeId">
    <vt:lpwstr>0x010100EF87D42AD7247549A4D6C0D975316474</vt:lpwstr>
  </property>
  <property fmtid="{D5CDD505-2E9C-101B-9397-08002B2CF9AE}" pid="12" name="Order">
    <vt:r8>4899200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  <property fmtid="{D5CDD505-2E9C-101B-9397-08002B2CF9AE}" pid="17" name="_SourceUrl">
    <vt:lpwstr/>
  </property>
  <property fmtid="{D5CDD505-2E9C-101B-9397-08002B2CF9AE}" pid="18" name="_SharedFileIndex">
    <vt:lpwstr/>
  </property>
  <property fmtid="{D5CDD505-2E9C-101B-9397-08002B2CF9AE}" pid="19" name="ComplianceAssetId">
    <vt:lpwstr/>
  </property>
  <property fmtid="{D5CDD505-2E9C-101B-9397-08002B2CF9AE}" pid="20" name="TemplateUrl">
    <vt:lpwstr/>
  </property>
</Properties>
</file>