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68" r:id="rId21"/>
    <p:sldId id="269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/>
    <p:restoredTop sz="95946"/>
  </p:normalViewPr>
  <p:slideViewPr>
    <p:cSldViewPr snapToGrid="0" snapToObjects="1">
      <p:cViewPr varScale="1">
        <p:scale>
          <a:sx n="93" d="100"/>
          <a:sy n="93" d="100"/>
        </p:scale>
        <p:origin x="2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Z GARCIA David" userId="S::david.diezgarcia@soprasteria.com::3f25f8d0-b559-44ff-8f75-16ce9163fbb4" providerId="AD" clId="Web-{3481D39B-DC0D-4ACA-8374-25573E99BBA6}"/>
    <pc:docChg chg="mod modMainMaster">
      <pc:chgData name="DIEZ GARCIA David" userId="S::david.diezgarcia@soprasteria.com::3f25f8d0-b559-44ff-8f75-16ce9163fbb4" providerId="AD" clId="Web-{3481D39B-DC0D-4ACA-8374-25573E99BBA6}" dt="2023-03-01T10:24:12.403" v="1" actId="33475"/>
      <pc:docMkLst>
        <pc:docMk/>
      </pc:docMkLst>
      <pc:sldMasterChg chg="addSp">
        <pc:chgData name="DIEZ GARCIA David" userId="S::david.diezgarcia@soprasteria.com::3f25f8d0-b559-44ff-8f75-16ce9163fbb4" providerId="AD" clId="Web-{3481D39B-DC0D-4ACA-8374-25573E99BBA6}" dt="2023-03-01T10:24:12.388" v="0" actId="33475"/>
        <pc:sldMasterMkLst>
          <pc:docMk/>
          <pc:sldMasterMk cId="1596809426" sldId="2147483648"/>
        </pc:sldMasterMkLst>
        <pc:spChg chg="add">
          <ac:chgData name="DIEZ GARCIA David" userId="S::david.diezgarcia@soprasteria.com::3f25f8d0-b559-44ff-8f75-16ce9163fbb4" providerId="AD" clId="Web-{3481D39B-DC0D-4ACA-8374-25573E99BBA6}" dt="2023-03-01T10:24:12.388" v="0" actId="33475"/>
          <ac:spMkLst>
            <pc:docMk/>
            <pc:sldMasterMk cId="1596809426" sldId="2147483648"/>
            <ac:spMk id="8" creationId="{CECC5E78-9B55-B198-A0F2-ADD5DB95C2F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E2D1D-B77B-C14F-A3F7-13A08C4CF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25C9B9-BC3D-EF42-BA42-FDD6465A0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AFEDC-68EE-2D44-93A8-9519F186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E97CF-1FEA-9A4B-BF92-78AC1458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182FBB-719D-1045-AB5A-2C9F8127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EBAE9-38DD-5F49-9BB8-2FED972F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DB63E4-F97B-CF47-8C83-4E1F566F2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A01B6-58A1-034A-B474-704C355F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D2995-2F17-8444-ADCB-4EB1AEF2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90CC1-B410-AC43-A7B6-BF207819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42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2EBE38-0807-8F40-A6C8-A2B12633A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B78EC7-A103-3743-9068-011B122CC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CCE527-CA13-C746-9E39-B547A94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CEF18D-09C7-8343-9C06-01E5ABF4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A4A13-A436-6146-A3E6-11B6BA6F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6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8BB2F-B967-1549-BB12-3883C005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B1AF8-A23D-E84A-86C3-DFB26BFFB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DCF8A6-3BFB-7C4F-99CA-214C6FCC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73ADB-09D1-6743-BF09-4AF3EA1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1BCDF-C0CC-7E4C-AAE7-D8E48C7D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26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41508-A9DB-334A-8164-59FC808D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F572C-07EC-DB45-B3F1-8501939B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EED8A-0956-F54E-B9BA-0114893D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45DFA-8DDD-E345-98BD-D770D65F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AB281-3E50-F34C-841F-DC1AB17B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6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B3106-B933-184E-80A5-852E51FD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4CAF2-F947-2344-83D0-56339ADA7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569A2-AA3E-4D49-80ED-6BE3F01DB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B1F9B-3431-2942-8778-7374DB95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E5A339-7F99-2E40-A480-DD2A9063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D1AE9D-2203-234B-AC20-6A5EF317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7002A-DCA0-5E4E-B3DC-A3EF18DF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3BC1B-DDFF-B447-845E-EBB93568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B37401-845D-0342-88A9-CFBB0B4FA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179C53-E249-6B4D-AFF7-AB97B791A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4757A9-ADAB-D34B-B52B-89F439F9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EEB9A4-035F-EE49-A22A-4E382CB3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25AC75-6837-9E4D-BC4E-EC7B42FA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7028E7-0B20-3C49-892D-0A3AD16D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0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E3FE6-6CF9-5041-9EA9-FEE1AF0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76E537-D248-7940-8F31-21C7DC5D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8E58B-4673-6D40-A78A-436D5F56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9B4119-E125-8B4E-BAF2-67B12651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9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2B766D-F7DB-3F48-AD76-BD12414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E4C182-3A42-D540-B42C-3CB26056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43074-1DAA-FA42-902B-DF999B15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33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DA33-538D-4443-80E7-17F2C104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E338B-3C20-1947-9FBE-92A8BD24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45799B-0FDA-C54F-BE54-62D9C6D99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FFC524-D889-FB4C-B79B-9BF6D5FB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FC3B6-3BA7-6243-A36D-290B1FBC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535C86-FB8E-E241-A653-B155FEB3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18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E37F3-B2E4-0343-BD71-FA56EB23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C7B490-A1CE-2840-A6CF-029DE29A8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B7C656-1EDF-7744-8BAB-3537B3798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4B037D-1A8A-5745-B04C-4038DF9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BF5BE9-6D15-FE4C-B9EA-A7252744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204CC5-BED2-054F-B03C-FA35E9D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3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A14ACC-2524-E741-AD3E-C6459A09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241D79-47C7-5843-94DB-EBC589AF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EC298-0FF3-604A-903A-F5DF422B7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5F36-1DC9-C748-91C3-FD2C2B900999}" type="datetimeFigureOut">
              <a:rPr lang="es-ES" smtClean="0"/>
              <a:t>1/3/23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52209-11C6-6C49-B6AF-847212C3E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EF3ED-B995-EF4C-8626-589A15455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7200-60C3-F449-A5CA-81ECEBF479E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CC5E78-9B55-B198-A0F2-ADD5DB95C2F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096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900">
                <a:solidFill>
                  <a:srgbClr val="CF02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– Uso Restringido </a:t>
            </a:r>
          </a:p>
        </p:txBody>
      </p:sp>
    </p:spTree>
    <p:extLst>
      <p:ext uri="{BB962C8B-B14F-4D97-AF65-F5344CB8AC3E}">
        <p14:creationId xmlns:p14="http://schemas.microsoft.com/office/powerpoint/2010/main" val="159680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696AFC-5016-3F41-919A-71E9047E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F83C09E-0979-C49A-A6FD-84AF099F8424}"/>
              </a:ext>
            </a:extLst>
          </p:cNvPr>
          <p:cNvSpPr/>
          <p:nvPr/>
        </p:nvSpPr>
        <p:spPr>
          <a:xfrm>
            <a:off x="5170715" y="-18770"/>
            <a:ext cx="7032171" cy="68767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D13902B-9380-601C-1557-16D99C493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Fundamentos básicos Angular 4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0A7C345-91A9-6E6C-3CF1-319E3F88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3" name="Imagen 12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AF4DF5FD-0EE6-FB1B-A01E-9501AB923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4C1E3-8289-E301-7964-E806C7FF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options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41D5E-24B0-40E5-2159-AD136C8D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método </a:t>
            </a:r>
            <a:r>
              <a:rPr lang="es-ES" dirty="0" err="1"/>
              <a:t>get</a:t>
            </a:r>
            <a:r>
              <a:rPr lang="es-ES" dirty="0"/>
              <a:t> admite 2 parámetros, la </a:t>
            </a:r>
            <a:r>
              <a:rPr lang="es-ES" dirty="0" err="1"/>
              <a:t>url</a:t>
            </a:r>
            <a:r>
              <a:rPr lang="es-ES" dirty="0"/>
              <a:t> y un objeto </a:t>
            </a:r>
            <a:r>
              <a:rPr lang="es-ES" dirty="0" err="1"/>
              <a:t>Options</a:t>
            </a:r>
            <a:r>
              <a:rPr lang="es-ES" dirty="0"/>
              <a:t>: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B0D8840-063E-714F-418C-AE5F5DAC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64" y="2779713"/>
            <a:ext cx="8739700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5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F3E69-C026-621B-EDEC-E3A1A576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gestión de errores</a:t>
            </a:r>
            <a:endParaRPr lang="es-ES" dirty="0"/>
          </a:p>
        </p:txBody>
      </p:sp>
      <p:pic>
        <p:nvPicPr>
          <p:cNvPr id="5" name="Marcador de contenido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D1303319-ED94-0DF9-128D-B694EDD25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81900" cy="2883714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97BA7EA7-4449-40A8-45F9-246488F696B6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9734550" cy="132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Como el método </a:t>
            </a:r>
            <a:r>
              <a:rPr lang="es-ES" dirty="0" err="1"/>
              <a:t>get</a:t>
            </a:r>
            <a:r>
              <a:rPr lang="es-ES" dirty="0"/>
              <a:t> nos devuelve un observable, podemos utilizar el método </a:t>
            </a:r>
            <a:r>
              <a:rPr lang="es-ES" dirty="0" err="1"/>
              <a:t>catchError</a:t>
            </a:r>
            <a:r>
              <a:rPr lang="es-ES" dirty="0"/>
              <a:t> para manejar el error.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En el ejemplo, </a:t>
            </a:r>
            <a:r>
              <a:rPr lang="es-ES" dirty="0" err="1"/>
              <a:t>handleError</a:t>
            </a:r>
            <a:r>
              <a:rPr lang="es-ES" dirty="0"/>
              <a:t> es una función del propio componente donde manejamos el resultado del error (</a:t>
            </a:r>
            <a:r>
              <a:rPr lang="es-ES" dirty="0" err="1"/>
              <a:t>e.j</a:t>
            </a:r>
            <a:r>
              <a:rPr lang="es-ES" dirty="0"/>
              <a:t>. avisar al usuario con un </a:t>
            </a:r>
            <a:r>
              <a:rPr lang="es-ES" dirty="0" err="1"/>
              <a:t>popup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342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95CE-9D80-AF60-20D0-3CDD6CFD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gestión de errores</a:t>
            </a:r>
            <a:endParaRPr lang="es-ES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450B408-F783-25D4-45D3-01C32BC69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7786" y="2343150"/>
            <a:ext cx="6936014" cy="3255169"/>
          </a:xfr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1298F1C-6B7E-AC25-5314-608B5AEBB298}"/>
              </a:ext>
            </a:extLst>
          </p:cNvPr>
          <p:cNvSpPr txBox="1">
            <a:spLocks/>
          </p:cNvSpPr>
          <p:nvPr/>
        </p:nvSpPr>
        <p:spPr>
          <a:xfrm>
            <a:off x="838200" y="2343150"/>
            <a:ext cx="3290888" cy="431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En este caso nos suscribimos a la respuesta del método y le podemos pasar dos funciones, la de éxito y la de error.</a:t>
            </a:r>
          </a:p>
        </p:txBody>
      </p:sp>
    </p:spTree>
    <p:extLst>
      <p:ext uri="{BB962C8B-B14F-4D97-AF65-F5344CB8AC3E}">
        <p14:creationId xmlns:p14="http://schemas.microsoft.com/office/powerpoint/2010/main" val="86726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D9E03-8032-D48F-AD35-BB7DC415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ejemplo de POST</a:t>
            </a:r>
            <a:endParaRPr lang="es-ES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64175367-EC39-F4B8-575D-6EE826EF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697486" cy="2066131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D0FA134-6830-2028-06A2-449692E2C09C}"/>
              </a:ext>
            </a:extLst>
          </p:cNvPr>
          <p:cNvSpPr txBox="1">
            <a:spLocks/>
          </p:cNvSpPr>
          <p:nvPr/>
        </p:nvSpPr>
        <p:spPr>
          <a:xfrm>
            <a:off x="838200" y="4157662"/>
            <a:ext cx="9697486" cy="250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El método POST admite 3 parámetros:</a:t>
            </a:r>
          </a:p>
          <a:p>
            <a:r>
              <a:rPr lang="es-ES" dirty="0"/>
              <a:t>La </a:t>
            </a:r>
            <a:r>
              <a:rPr lang="es-ES" dirty="0" err="1"/>
              <a:t>url</a:t>
            </a:r>
            <a:r>
              <a:rPr lang="es-ES" dirty="0"/>
              <a:t> destino</a:t>
            </a:r>
          </a:p>
          <a:p>
            <a:r>
              <a:rPr lang="es-ES" dirty="0"/>
              <a:t>El objeto que vamos a mandar a la API</a:t>
            </a:r>
          </a:p>
          <a:p>
            <a:r>
              <a:rPr lang="es-ES" dirty="0"/>
              <a:t>Las opciones de la petición (este es opcional)</a:t>
            </a:r>
          </a:p>
        </p:txBody>
      </p:sp>
    </p:spTree>
    <p:extLst>
      <p:ext uri="{BB962C8B-B14F-4D97-AF65-F5344CB8AC3E}">
        <p14:creationId xmlns:p14="http://schemas.microsoft.com/office/powerpoint/2010/main" val="3348844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D9E03-8032-D48F-AD35-BB7DC415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solidFill>
                  <a:srgbClr val="FF0000"/>
                </a:solidFill>
              </a:rPr>
              <a:t>HttpClient: ejemplo de DELETE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D0FA134-6830-2028-06A2-449692E2C09C}"/>
              </a:ext>
            </a:extLst>
          </p:cNvPr>
          <p:cNvSpPr txBox="1">
            <a:spLocks/>
          </p:cNvSpPr>
          <p:nvPr/>
        </p:nvSpPr>
        <p:spPr>
          <a:xfrm>
            <a:off x="838200" y="4157662"/>
            <a:ext cx="9697486" cy="2505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/>
              <a:t>El método DELETE admite 2 parámetros:</a:t>
            </a:r>
          </a:p>
          <a:p>
            <a:r>
              <a:rPr lang="es-ES"/>
              <a:t>La url destino</a:t>
            </a:r>
          </a:p>
          <a:p>
            <a:r>
              <a:rPr lang="es-ES"/>
              <a:t>Las opciones de la petición (este es opcional)</a:t>
            </a:r>
          </a:p>
          <a:p>
            <a:endParaRPr lang="es-ES"/>
          </a:p>
          <a:p>
            <a:pPr marL="0" indent="0">
              <a:buNone/>
            </a:pPr>
            <a:r>
              <a:rPr lang="es-ES"/>
              <a:t>Habitualmente, la url destino se construye con los parámetros que le pasamos. 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5077AC-6775-089C-9CFC-67580558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3876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D9E03-8032-D48F-AD35-BB7DC415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ejemplo de PUT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D0FA134-6830-2028-06A2-449692E2C09C}"/>
              </a:ext>
            </a:extLst>
          </p:cNvPr>
          <p:cNvSpPr txBox="1">
            <a:spLocks/>
          </p:cNvSpPr>
          <p:nvPr/>
        </p:nvSpPr>
        <p:spPr>
          <a:xfrm>
            <a:off x="838200" y="4157662"/>
            <a:ext cx="9697486" cy="2505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El método PUT admite 3 parámetros:</a:t>
            </a:r>
          </a:p>
          <a:p>
            <a:r>
              <a:rPr lang="es-ES" dirty="0"/>
              <a:t>La </a:t>
            </a:r>
            <a:r>
              <a:rPr lang="es-ES" dirty="0" err="1"/>
              <a:t>url</a:t>
            </a:r>
            <a:r>
              <a:rPr lang="es-ES" dirty="0"/>
              <a:t> destino</a:t>
            </a:r>
          </a:p>
          <a:p>
            <a:r>
              <a:rPr lang="es-ES" dirty="0"/>
              <a:t>El objeto que vamos a mandar a la API para que se modifique</a:t>
            </a:r>
          </a:p>
          <a:p>
            <a:r>
              <a:rPr lang="es-ES" dirty="0"/>
              <a:t>Las opciones de la petición (este es opcional)</a:t>
            </a:r>
          </a:p>
        </p:txBody>
      </p:sp>
      <p:pic>
        <p:nvPicPr>
          <p:cNvPr id="8" name="Imagen 7" descr="Texto, Correo electrónico&#10;&#10;Descripción generada automáticamente">
            <a:extLst>
              <a:ext uri="{FF2B5EF4-FFF2-40B4-BE49-F238E27FC236}">
                <a16:creationId xmlns:a16="http://schemas.microsoft.com/office/drawing/2014/main" id="{8B4A96F2-CCA2-7FF8-5C72-EA000D06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826"/>
            <a:ext cx="10515600" cy="22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D9E03-8032-D48F-AD35-BB7DC415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headers</a:t>
            </a:r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D0FA134-6830-2028-06A2-449692E2C09C}"/>
              </a:ext>
            </a:extLst>
          </p:cNvPr>
          <p:cNvSpPr txBox="1">
            <a:spLocks/>
          </p:cNvSpPr>
          <p:nvPr/>
        </p:nvSpPr>
        <p:spPr>
          <a:xfrm>
            <a:off x="838200" y="1571626"/>
            <a:ext cx="3639535" cy="509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Es muy común que alguno de los métodos que utilicemos llamen a una API que requiera unas cabeceras (</a:t>
            </a:r>
            <a:r>
              <a:rPr lang="es-ES" dirty="0" err="1"/>
              <a:t>headers</a:t>
            </a:r>
            <a:r>
              <a:rPr lang="es-ES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El más típico es un </a:t>
            </a:r>
            <a:r>
              <a:rPr lang="es-ES" dirty="0" err="1"/>
              <a:t>header</a:t>
            </a:r>
            <a:r>
              <a:rPr lang="es-ES" dirty="0"/>
              <a:t> de tipo </a:t>
            </a:r>
            <a:r>
              <a:rPr lang="es-ES" dirty="0" err="1"/>
              <a:t>Authorization</a:t>
            </a:r>
            <a:r>
              <a:rPr lang="es-ES" dirty="0"/>
              <a:t>, donde le pasamos el token de </a:t>
            </a:r>
            <a:r>
              <a:rPr lang="es-ES" dirty="0" err="1"/>
              <a:t>login</a:t>
            </a:r>
            <a:r>
              <a:rPr lang="es-ES" dirty="0"/>
              <a:t> de usuario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0F5CDF22-7CBF-A44B-C9CD-CBD836FD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35" y="1571625"/>
            <a:ext cx="6876065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4492-AD29-C949-84D0-A5CEC96F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EC4872-A479-794B-A22C-7702CF3F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Es muy probable que necesitemos hacer las llamadas a los distintos </a:t>
            </a:r>
            <a:r>
              <a:rPr lang="es-ES" dirty="0" err="1"/>
              <a:t>endpoints</a:t>
            </a:r>
            <a:r>
              <a:rPr lang="es-ES" dirty="0"/>
              <a:t> de la API desde distintos componentes.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>
                <a:effectLst/>
              </a:rPr>
              <a:t>No suele ser buena idea importar el cliente http en cada uno de ellos, sino crear un servicio de nuestra aplicación para que centralice las llamadas y la configuración (</a:t>
            </a:r>
            <a:r>
              <a:rPr lang="es-ES" dirty="0" err="1">
                <a:effectLst/>
              </a:rPr>
              <a:t>headers</a:t>
            </a:r>
            <a:r>
              <a:rPr lang="es-ES" dirty="0">
                <a:effectLst/>
              </a:rPr>
              <a:t>, </a:t>
            </a:r>
            <a:r>
              <a:rPr lang="es-ES" dirty="0" err="1">
                <a:effectLst/>
              </a:rPr>
              <a:t>params</a:t>
            </a:r>
            <a:r>
              <a:rPr lang="es-ES" dirty="0">
                <a:effectLst/>
              </a:rPr>
              <a:t>…)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servicio es un fichero donde se define una clase que contiene un conjunto de funciones que resuelven una lógica concreta. 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vez tengamos el servicio creado, lo importaremos en cada uno de los componentes que llamen a los </a:t>
            </a:r>
            <a:r>
              <a:rPr lang="es-ES" dirty="0" err="1"/>
              <a:t>endpoints</a:t>
            </a:r>
            <a:r>
              <a:rPr lang="es-ES" dirty="0"/>
              <a:t> que necesitemos.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112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0AE20-6DA4-1744-BE22-15BF95FD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451"/>
          </a:xfrm>
        </p:spPr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ejemplo Servicios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A3C48F0-F78F-961F-3BAA-1091B2F7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831" y="1148576"/>
            <a:ext cx="4469392" cy="54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6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9E396-1131-4ED7-C295-C9C88AE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CB96B-8772-56A4-6651-52DF2E82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interceptor es una mecánica que nos ofrece el módulo de </a:t>
            </a:r>
            <a:r>
              <a:rPr lang="es-ES" dirty="0" err="1"/>
              <a:t>HttpClient</a:t>
            </a:r>
            <a:r>
              <a:rPr lang="es-ES" dirty="0"/>
              <a:t>.</a:t>
            </a:r>
          </a:p>
          <a:p>
            <a:r>
              <a:rPr lang="es-ES" dirty="0"/>
              <a:t>Nos permite interceptar, filtrar y transformar las peticiones </a:t>
            </a:r>
            <a:r>
              <a:rPr lang="es-ES" b="1" dirty="0"/>
              <a:t>entrantes</a:t>
            </a:r>
            <a:r>
              <a:rPr lang="es-ES" dirty="0"/>
              <a:t> y </a:t>
            </a:r>
            <a:r>
              <a:rPr lang="es-ES" b="1" dirty="0"/>
              <a:t>salientes</a:t>
            </a:r>
            <a:r>
              <a:rPr lang="es-ES" dirty="0"/>
              <a:t> desde nuestra aplicación hasta el servidor.</a:t>
            </a:r>
          </a:p>
          <a:p>
            <a:r>
              <a:rPr lang="es-ES" dirty="0"/>
              <a:t>Una vez interceptamos cada petición, escribiremos código para poder transformar la petición y/o realizar operaciones con la información obtenida.</a:t>
            </a:r>
          </a:p>
          <a:p>
            <a:r>
              <a:rPr lang="es-ES" dirty="0"/>
              <a:t>El uso más habitual es el de añadir cabeceras a cada petición saliente para adecuarlas a la API destino, manejo de mensajes de error por parte del back, </a:t>
            </a: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673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3765F-5BE9-9A45-A1AF-2CC1BE6C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Api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DE42D-F2D4-1D4E-A430-AFD1C995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En la actualidad no existe proyecto o aplicación que no disponga de una API REST para la creación de servicios.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cientos de empresas que generan negocio gracias a las </a:t>
            </a:r>
            <a:r>
              <a:rPr lang="es-ES" dirty="0" err="1"/>
              <a:t>APIs</a:t>
            </a:r>
            <a:r>
              <a:rPr lang="es-ES" dirty="0"/>
              <a:t> REST. Sin ellas, todo el crecimiento horizontal sería prácticamente imposible.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Esto es así porque REST es el estándar más lógico, eficiente y habitual en la creación de </a:t>
            </a:r>
            <a:r>
              <a:rPr lang="es-ES" dirty="0" err="1"/>
              <a:t>APIs</a:t>
            </a:r>
            <a:r>
              <a:rPr lang="es-ES" dirty="0"/>
              <a:t> para servicios de internet.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Cualquier interfaz entre sistemas que use HTTP para obtener datos o generar operaciones sobre esos datos lo hace a través de los formatos XML y JSON</a:t>
            </a:r>
          </a:p>
        </p:txBody>
      </p:sp>
    </p:spTree>
    <p:extLst>
      <p:ext uri="{BB962C8B-B14F-4D97-AF65-F5344CB8AC3E}">
        <p14:creationId xmlns:p14="http://schemas.microsoft.com/office/powerpoint/2010/main" val="175373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57FE9-FB3E-7AB7-D5BD-287923CC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estructura básica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523C015E-B961-4801-5238-6ADB1A741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318" y="1577832"/>
            <a:ext cx="7454900" cy="4622871"/>
          </a:xfrm>
        </p:spPr>
      </p:pic>
    </p:spTree>
    <p:extLst>
      <p:ext uri="{BB962C8B-B14F-4D97-AF65-F5344CB8AC3E}">
        <p14:creationId xmlns:p14="http://schemas.microsoft.com/office/powerpoint/2010/main" val="253629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E05EB-77DE-5FF7-7BC8-B3349E74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instanciación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A56C4C-0737-F99B-D0A9-2573D9F3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instanciar los interceptores, lo más típico es hacerlo en el </a:t>
            </a:r>
            <a:r>
              <a:rPr lang="es-ES" dirty="0" err="1"/>
              <a:t>AppModule</a:t>
            </a:r>
            <a:r>
              <a:rPr lang="es-ES" dirty="0"/>
              <a:t> de nuestra aplicación.</a:t>
            </a:r>
          </a:p>
          <a:p>
            <a:r>
              <a:rPr lang="es-ES" dirty="0"/>
              <a:t>En la sección </a:t>
            </a:r>
            <a:r>
              <a:rPr lang="es-ES" dirty="0" err="1"/>
              <a:t>providers</a:t>
            </a:r>
            <a:r>
              <a:rPr lang="es-ES" dirty="0"/>
              <a:t>, si vamos a hacer uso de más de un interceptor, declarar un array de interceptores de la siguiente manera.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0F44736-D94B-DD93-4191-3708CDA1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84" y="3831815"/>
            <a:ext cx="7278831" cy="282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60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76B92-B4D7-4B41-84F9-54BC3FA3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instanciación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35D8B-5EE1-C1CC-D3E0-FDB35C5F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1307"/>
            <a:ext cx="10515600" cy="2271784"/>
          </a:xfrm>
        </p:spPr>
        <p:txBody>
          <a:bodyPr>
            <a:normAutofit/>
          </a:bodyPr>
          <a:lstStyle/>
          <a:p>
            <a:r>
              <a:rPr lang="es-ES" dirty="0"/>
              <a:t>Si queremos añadir interceptores extra, los añadiremos al array del fichero anterior.</a:t>
            </a:r>
          </a:p>
          <a:p>
            <a:r>
              <a:rPr lang="es-ES" dirty="0"/>
              <a:t>El orden en el que definamos este array es importante ya que será el orden en el que las peticiones son procesadas.</a:t>
            </a:r>
          </a:p>
        </p:txBody>
      </p:sp>
      <p:pic>
        <p:nvPicPr>
          <p:cNvPr id="5" name="Imagen 4" descr="Imagen que contiene Rectángulo&#10;&#10;Descripción generada automáticamente">
            <a:extLst>
              <a:ext uri="{FF2B5EF4-FFF2-40B4-BE49-F238E27FC236}">
                <a16:creationId xmlns:a16="http://schemas.microsoft.com/office/drawing/2014/main" id="{122D2AA7-FD1E-A19B-2BF9-ACD1734A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51" y="2376048"/>
            <a:ext cx="7825098" cy="132556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819FC9-5B16-1C2B-9289-486D898F4758}"/>
              </a:ext>
            </a:extLst>
          </p:cNvPr>
          <p:cNvSpPr txBox="1">
            <a:spLocks/>
          </p:cNvSpPr>
          <p:nvPr/>
        </p:nvSpPr>
        <p:spPr>
          <a:xfrm>
            <a:off x="838200" y="1773812"/>
            <a:ext cx="10515600" cy="51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vez declarado, instanciamos en el </a:t>
            </a:r>
            <a:r>
              <a:rPr lang="es-ES" dirty="0" err="1"/>
              <a:t>AppModule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0930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F77FF-A69D-CD80-C6B2-B9790AA7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instanciación</a:t>
            </a:r>
            <a:endParaRPr lang="es-ES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1B02044-ADDA-7E1A-90E0-B947CD6A6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798" y="1611386"/>
            <a:ext cx="2770909" cy="456870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2BCAA9-355B-9E95-B109-D7176F1A899F}"/>
              </a:ext>
            </a:extLst>
          </p:cNvPr>
          <p:cNvSpPr txBox="1"/>
          <p:nvPr/>
        </p:nvSpPr>
        <p:spPr>
          <a:xfrm>
            <a:off x="1039091" y="1981200"/>
            <a:ext cx="57357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En este pequeño esquema podemos ver como tenemos definidos 3 interceptores. Cada uno de los cuales procesa tanto la petición saliente como la entrante.</a:t>
            </a:r>
          </a:p>
        </p:txBody>
      </p:sp>
    </p:spTree>
    <p:extLst>
      <p:ext uri="{BB962C8B-B14F-4D97-AF65-F5344CB8AC3E}">
        <p14:creationId xmlns:p14="http://schemas.microsoft.com/office/powerpoint/2010/main" val="29781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D8CC6-F3B2-EA81-7448-D5D1AC37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implementación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68D7C-3115-2A7C-895F-994963A6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objeto </a:t>
            </a:r>
            <a:r>
              <a:rPr lang="es-ES" b="1" dirty="0" err="1"/>
              <a:t>req</a:t>
            </a:r>
            <a:r>
              <a:rPr lang="es-ES" dirty="0"/>
              <a:t> que nos proporciona la función del interceptor es del tipo </a:t>
            </a:r>
            <a:r>
              <a:rPr lang="es-ES" b="1" dirty="0" err="1"/>
              <a:t>read-only</a:t>
            </a:r>
            <a:r>
              <a:rPr lang="es-ES" dirty="0"/>
              <a:t>, lo que nos impide modificarlo directamente. Si necesitamos modificar esa petición http, por ejemplo, para añadir una cabecera, debemos </a:t>
            </a:r>
            <a:r>
              <a:rPr lang="es-ES" b="1" dirty="0"/>
              <a:t>clonarlo primero</a:t>
            </a:r>
            <a:r>
              <a:rPr lang="es-ES" dirty="0"/>
              <a:t>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ADB9296-CA67-A4F3-62EA-4BF427DA8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95" y="3649892"/>
            <a:ext cx="9184410" cy="25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5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19267-623E-69A5-58BC-B138CDC4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implementación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A01B7-2132-1C59-FD77-5AC13E66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función .clone() del objeto </a:t>
            </a:r>
            <a:r>
              <a:rPr lang="es-ES" dirty="0" err="1"/>
              <a:t>req</a:t>
            </a:r>
            <a:r>
              <a:rPr lang="es-ES" dirty="0"/>
              <a:t> acepta como parámetros los campos que queremos modificar.</a:t>
            </a:r>
          </a:p>
          <a:p>
            <a:r>
              <a:rPr lang="es-ES" dirty="0"/>
              <a:t>En este ejemplo, copiamos previamente el objeto </a:t>
            </a:r>
            <a:r>
              <a:rPr lang="es-ES" dirty="0" err="1"/>
              <a:t>body</a:t>
            </a:r>
            <a:r>
              <a:rPr lang="es-ES" dirty="0"/>
              <a:t> y lo modificamos pasándolo al método clone para poder modificar la petición.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95D9745-742F-11DF-8173-85BB3988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31" y="4237857"/>
            <a:ext cx="9064337" cy="20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5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E149-F4E8-2AEC-4023-AD5290B8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ejemplo set </a:t>
            </a:r>
            <a:r>
              <a:rPr lang="es-ES" dirty="0" err="1">
                <a:solidFill>
                  <a:srgbClr val="FF0000"/>
                </a:solidFill>
              </a:rPr>
              <a:t>headers</a:t>
            </a:r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1339502C-092A-5B2D-5D4E-DE719BB9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09" y="1409431"/>
            <a:ext cx="6726382" cy="50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12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A06E-9720-BEAD-F257-A96F920F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ejemplo JSON </a:t>
            </a:r>
            <a:r>
              <a:rPr lang="es-ES" dirty="0" err="1">
                <a:solidFill>
                  <a:srgbClr val="FF0000"/>
                </a:solidFill>
              </a:rPr>
              <a:t>parsing</a:t>
            </a:r>
            <a:endParaRPr lang="es-ES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68EE396C-4388-30D4-1C94-10949DD65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618" y="1690688"/>
            <a:ext cx="7356763" cy="4721222"/>
          </a:xfrm>
        </p:spPr>
      </p:pic>
    </p:spTree>
    <p:extLst>
      <p:ext uri="{BB962C8B-B14F-4D97-AF65-F5344CB8AC3E}">
        <p14:creationId xmlns:p14="http://schemas.microsoft.com/office/powerpoint/2010/main" val="166673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BFEC-8ADD-4A1A-1F85-F5E0430F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Http interceptor: ejemplo error </a:t>
            </a:r>
            <a:r>
              <a:rPr lang="es-ES" dirty="0" err="1">
                <a:solidFill>
                  <a:srgbClr val="FF0000"/>
                </a:solidFill>
              </a:rPr>
              <a:t>handler</a:t>
            </a:r>
            <a:endParaRPr lang="es-ES" dirty="0"/>
          </a:p>
        </p:txBody>
      </p:sp>
      <p:pic>
        <p:nvPicPr>
          <p:cNvPr id="9" name="Marcador de contenido 8" descr="Texto&#10;&#10;Descripción generada automáticamente">
            <a:extLst>
              <a:ext uri="{FF2B5EF4-FFF2-40B4-BE49-F238E27FC236}">
                <a16:creationId xmlns:a16="http://schemas.microsoft.com/office/drawing/2014/main" id="{69E998A7-E616-D139-070E-00F699F0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25" y="1636497"/>
            <a:ext cx="8947349" cy="4856378"/>
          </a:xfrm>
        </p:spPr>
      </p:pic>
    </p:spTree>
    <p:extLst>
      <p:ext uri="{BB962C8B-B14F-4D97-AF65-F5344CB8AC3E}">
        <p14:creationId xmlns:p14="http://schemas.microsoft.com/office/powerpoint/2010/main" val="277277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37DDA-D3E8-6B4D-B1B2-E411D81F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Api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04199D-3C44-FF42-A028-1F5E9AF5D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Protocolo cliente/servidor sin estado</a:t>
            </a:r>
            <a:r>
              <a:rPr lang="es-ES" dirty="0"/>
              <a:t>: cada petición HTTP contiene toda la información necesaria para ejecutarla, lo que permite que ni cliente ni servidor necesiten recordar ningún estado previo para satisfacerla.</a:t>
            </a:r>
          </a:p>
          <a:p>
            <a:r>
              <a:rPr lang="es-ES" b="1" dirty="0"/>
              <a:t>Operaciones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POST</a:t>
            </a:r>
            <a:r>
              <a:rPr lang="es-ES" dirty="0"/>
              <a:t>: crear elementos</a:t>
            </a:r>
          </a:p>
          <a:p>
            <a:pPr lvl="1"/>
            <a:r>
              <a:rPr lang="es-ES" b="1" dirty="0"/>
              <a:t>GET</a:t>
            </a:r>
            <a:r>
              <a:rPr lang="es-ES" dirty="0"/>
              <a:t>: leer y consultar elementos</a:t>
            </a:r>
          </a:p>
          <a:p>
            <a:pPr lvl="1"/>
            <a:r>
              <a:rPr lang="es-ES" b="1" dirty="0"/>
              <a:t>PUT</a:t>
            </a:r>
            <a:r>
              <a:rPr lang="es-ES" dirty="0"/>
              <a:t>: modificar elementos</a:t>
            </a:r>
          </a:p>
          <a:p>
            <a:pPr lvl="1"/>
            <a:r>
              <a:rPr lang="es-ES" b="1" dirty="0"/>
              <a:t>DELETE</a:t>
            </a:r>
            <a:r>
              <a:rPr lang="es-ES" dirty="0"/>
              <a:t>: eliminar elementos</a:t>
            </a:r>
          </a:p>
        </p:txBody>
      </p:sp>
    </p:spTree>
    <p:extLst>
      <p:ext uri="{BB962C8B-B14F-4D97-AF65-F5344CB8AC3E}">
        <p14:creationId xmlns:p14="http://schemas.microsoft.com/office/powerpoint/2010/main" val="19546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257C-F0B8-A64B-8289-2450E3A2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Api REST: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FF3A7-6121-824F-BAD2-878B7466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Separación total entre la interfaz de usuario del servidor y del almacenamiento de datos. Mejora la portabilidad de la interfaz a otro tipo de plataformas, aumenta la escalabilidad y evolución de los distintos componentes de forma independiente.</a:t>
            </a:r>
          </a:p>
          <a:p>
            <a:r>
              <a:rPr lang="es-ES" dirty="0"/>
              <a:t>La Api REST es independiente del tipo de plataforma o lenguajes. Lo único que es indispensable es que las respuestas a las peticiones se hagan siempre con el mismo formato (JSON o XML).</a:t>
            </a:r>
          </a:p>
        </p:txBody>
      </p:sp>
    </p:spTree>
    <p:extLst>
      <p:ext uri="{BB962C8B-B14F-4D97-AF65-F5344CB8AC3E}">
        <p14:creationId xmlns:p14="http://schemas.microsoft.com/office/powerpoint/2010/main" val="264829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E6457-A395-FB41-B62C-4C203F0C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Api REST: Inconvenientes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8353E-CE93-934E-9E9F-823396D62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se mantiene el estado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Se deja expuesto un punto de entrada a cantidades enormes de datos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Cualquiera puede atacar a los </a:t>
            </a:r>
            <a:r>
              <a:rPr lang="es-ES" dirty="0" err="1"/>
              <a:t>endpoints</a:t>
            </a:r>
            <a:r>
              <a:rPr lang="es-ES" dirty="0"/>
              <a:t> de la api y obtener información. Son necesarios mecanismos de protección.</a:t>
            </a:r>
          </a:p>
        </p:txBody>
      </p:sp>
    </p:spTree>
    <p:extLst>
      <p:ext uri="{BB962C8B-B14F-4D97-AF65-F5344CB8AC3E}">
        <p14:creationId xmlns:p14="http://schemas.microsoft.com/office/powerpoint/2010/main" val="195697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EAFA5-F143-2E4D-8C5F-6BA49633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3B598-8A4B-6F42-80CD-D39E4C6D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 módulo que provee Angular para la comunicación con el servidor.</a:t>
            </a:r>
          </a:p>
          <a:p>
            <a:pPr marL="0" indent="0">
              <a:buNone/>
            </a:pPr>
            <a:r>
              <a:rPr lang="es-ES" dirty="0"/>
              <a:t>Para ello hay una clase que se exporta desde @angular/</a:t>
            </a:r>
            <a:r>
              <a:rPr lang="es-ES" dirty="0" err="1"/>
              <a:t>common</a:t>
            </a:r>
            <a:r>
              <a:rPr lang="es-ES" dirty="0"/>
              <a:t>/http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Sus principales características son:</a:t>
            </a:r>
          </a:p>
          <a:p>
            <a:r>
              <a:rPr lang="es-ES" dirty="0"/>
              <a:t>Poder pedir objetos tipados a una API</a:t>
            </a:r>
          </a:p>
          <a:p>
            <a:r>
              <a:rPr lang="es-ES" dirty="0"/>
              <a:t>Manejo de errores simplificado</a:t>
            </a:r>
          </a:p>
          <a:p>
            <a:r>
              <a:rPr lang="es-ES" dirty="0" err="1"/>
              <a:t>Testeable</a:t>
            </a:r>
            <a:endParaRPr lang="es-ES" dirty="0"/>
          </a:p>
          <a:p>
            <a:r>
              <a:rPr lang="es-ES" b="1" dirty="0"/>
              <a:t>Interceptores</a:t>
            </a:r>
            <a:r>
              <a:rPr lang="es-ES" dirty="0"/>
              <a:t> de petición y/o respuesta</a:t>
            </a:r>
          </a:p>
        </p:txBody>
      </p:sp>
    </p:spTree>
    <p:extLst>
      <p:ext uri="{BB962C8B-B14F-4D97-AF65-F5344CB8AC3E}">
        <p14:creationId xmlns:p14="http://schemas.microsoft.com/office/powerpoint/2010/main" val="245599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82A36-371E-F8D0-196A-8847F7EE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importación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98CB3-DBD4-8973-9C5D-BB91C153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9195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Para poder utilizar el servicio, hemos de importar el módulo en nuestro </a:t>
            </a:r>
            <a:r>
              <a:rPr lang="es-ES" dirty="0" err="1"/>
              <a:t>ngModule</a:t>
            </a:r>
            <a:r>
              <a:rPr lang="es-ES" dirty="0"/>
              <a:t> (en nuestro module global o local a nuestro componente)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E420A8B-4B6D-FCA9-9822-CD0FF466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95" y="1653085"/>
            <a:ext cx="7114477" cy="44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3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E6AAE-65CC-4272-659E-EF89B0FC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instanciación</a:t>
            </a:r>
            <a:endParaRPr lang="es-ES" dirty="0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26A31E7A-A5D4-056D-2972-E3411125D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76400"/>
            <a:ext cx="8936814" cy="3001169"/>
          </a:xfr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271168C-8DD2-8D5A-A879-EB2062701071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966311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Una vez instanciado el module, en el constructor del componente lo instanciamos de esta manera. (El nombre de variable http no es obligatorio, pero es el utilizado habitualmente)</a:t>
            </a:r>
          </a:p>
        </p:txBody>
      </p:sp>
    </p:spTree>
    <p:extLst>
      <p:ext uri="{BB962C8B-B14F-4D97-AF65-F5344CB8AC3E}">
        <p14:creationId xmlns:p14="http://schemas.microsoft.com/office/powerpoint/2010/main" val="394681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29C71-E8D3-CA09-789D-505BB189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HttpClient</a:t>
            </a:r>
            <a:r>
              <a:rPr lang="es-ES" dirty="0">
                <a:solidFill>
                  <a:srgbClr val="FF0000"/>
                </a:solidFill>
              </a:rPr>
              <a:t>: ejemplo de GET</a:t>
            </a:r>
            <a:endParaRPr lang="es-ES" dirty="0"/>
          </a:p>
        </p:txBody>
      </p:sp>
      <p:pic>
        <p:nvPicPr>
          <p:cNvPr id="5" name="Marcador de contenido 4" descr="Captura de 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0452112-8AA1-BCAE-6E73-D7D17E0D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498" y="1878068"/>
            <a:ext cx="7069139" cy="3850425"/>
          </a:xfr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E469937-2C0A-7015-9520-8CE36A352387}"/>
              </a:ext>
            </a:extLst>
          </p:cNvPr>
          <p:cNvSpPr txBox="1">
            <a:spLocks/>
          </p:cNvSpPr>
          <p:nvPr/>
        </p:nvSpPr>
        <p:spPr>
          <a:xfrm>
            <a:off x="838200" y="1878068"/>
            <a:ext cx="3733800" cy="4298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Ejemplo de una función que hace una llamada GET.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Típicamente creamos un servicio que haga las llamadas e importamos el servicio desde el componente en el que queramos utilizar los datos.</a:t>
            </a:r>
          </a:p>
        </p:txBody>
      </p:sp>
    </p:spTree>
    <p:extLst>
      <p:ext uri="{BB962C8B-B14F-4D97-AF65-F5344CB8AC3E}">
        <p14:creationId xmlns:p14="http://schemas.microsoft.com/office/powerpoint/2010/main" val="3578486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2e9a32-65fe-481d-b9ef-1361dcbd547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87D42AD7247549A4D6C0D975316474" ma:contentTypeVersion="13" ma:contentTypeDescription="Crear nuevo documento." ma:contentTypeScope="" ma:versionID="9690547ed4e5b04f5d98637fc3f891b2">
  <xsd:schema xmlns:xsd="http://www.w3.org/2001/XMLSchema" xmlns:xs="http://www.w3.org/2001/XMLSchema" xmlns:p="http://schemas.microsoft.com/office/2006/metadata/properties" xmlns:ns2="612e9a32-65fe-481d-b9ef-1361dcbd5475" xmlns:ns3="36f0abe7-1c4c-4893-ba5c-6d9c4cb82ace" targetNamespace="http://schemas.microsoft.com/office/2006/metadata/properties" ma:root="true" ma:fieldsID="1169fb48b42e64f98894afe03a9edd4d" ns2:_="" ns3:_="">
    <xsd:import namespace="612e9a32-65fe-481d-b9ef-1361dcbd5475"/>
    <xsd:import namespace="36f0abe7-1c4c-4893-ba5c-6d9c4cb82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9a32-65fe-481d-b9ef-1361dcbd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00e2059-5ee7-47e9-8d7c-e5c5b9f97e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abe7-1c4c-4893-ba5c-6d9c4cb82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96F48-91B3-42E8-B647-08D5EB3E17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B180EE-CEC3-4726-81FD-7F9C4F765D1C}"/>
</file>

<file path=customXml/itemProps3.xml><?xml version="1.0" encoding="utf-8"?>
<ds:datastoreItem xmlns:ds="http://schemas.openxmlformats.org/officeDocument/2006/customXml" ds:itemID="{A367314C-EF94-4096-86EB-6464D054D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1119</Words>
  <Application>Microsoft Macintosh PowerPoint</Application>
  <PresentationFormat>Panorámica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Open Sans ExtraBold</vt:lpstr>
      <vt:lpstr>Tema de Office</vt:lpstr>
      <vt:lpstr>Fundamentos básicos Angular 4</vt:lpstr>
      <vt:lpstr>Api REST</vt:lpstr>
      <vt:lpstr>Api REST</vt:lpstr>
      <vt:lpstr>Api REST: Ventajas</vt:lpstr>
      <vt:lpstr>Api REST: Inconvenientes</vt:lpstr>
      <vt:lpstr>HttpClient</vt:lpstr>
      <vt:lpstr>HttpClient: importación</vt:lpstr>
      <vt:lpstr>HttpClient: instanciación</vt:lpstr>
      <vt:lpstr>HttpClient: ejemplo de GET</vt:lpstr>
      <vt:lpstr>HttpClient: options</vt:lpstr>
      <vt:lpstr>HttpClient: gestión de errores</vt:lpstr>
      <vt:lpstr>HttpClient: gestión de errores</vt:lpstr>
      <vt:lpstr>HttpClient: ejemplo de POST</vt:lpstr>
      <vt:lpstr>HttpClient: ejemplo de DELETE</vt:lpstr>
      <vt:lpstr>HttpClient: ejemplo de PUT</vt:lpstr>
      <vt:lpstr>HttpClient: headers</vt:lpstr>
      <vt:lpstr>HttpClient: Servicios</vt:lpstr>
      <vt:lpstr>HttpClient: ejemplo Servicios</vt:lpstr>
      <vt:lpstr>Http Interceptor</vt:lpstr>
      <vt:lpstr>Http interceptor: estructura básica</vt:lpstr>
      <vt:lpstr>Http interceptor: instanciación</vt:lpstr>
      <vt:lpstr>Http interceptor: instanciación</vt:lpstr>
      <vt:lpstr>Http interceptor: instanciación</vt:lpstr>
      <vt:lpstr>Http interceptor: implementación</vt:lpstr>
      <vt:lpstr>Http interceptor: implementación</vt:lpstr>
      <vt:lpstr>Http interceptor: ejemplo set headers</vt:lpstr>
      <vt:lpstr>Http interceptor: ejemplo JSON parsing</vt:lpstr>
      <vt:lpstr>Http interceptor: ejemplo error handler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Vue JS</dc:title>
  <dc:creator>DIEZ GARCIA David</dc:creator>
  <cp:lastModifiedBy>DIEZ GARCIA David</cp:lastModifiedBy>
  <cp:revision>19</cp:revision>
  <dcterms:created xsi:type="dcterms:W3CDTF">2023-01-31T10:50:26Z</dcterms:created>
  <dcterms:modified xsi:type="dcterms:W3CDTF">2023-03-02T15:33:57Z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0x010100EF87D42AD7247549A4D6C0D975316474</vt:lpwstr>
  </property>
  <property fmtid="{D5CDD505-2E9C-101B-9397-08002B2CF9AE}" pid="3" name="MSIP_Label_fd526602-58c8-494f-8a3d-4d906671215d_Enabled">
    <vt:lpwstr>true</vt:lpwstr>
  </property>
  <property fmtid="{D5CDD505-2E9C-101B-9397-08002B2CF9AE}" pid="4" name="MSIP_Label_fd526602-58c8-494f-8a3d-4d906671215d_SetDate">
    <vt:lpwstr>2023-03-01T10:24:12Z</vt:lpwstr>
  </property>
  <property fmtid="{D5CDD505-2E9C-101B-9397-08002B2CF9AE}" pid="5" name="MSIP_Label_fd526602-58c8-494f-8a3d-4d906671215d_Method">
    <vt:lpwstr>Standard</vt:lpwstr>
  </property>
  <property fmtid="{D5CDD505-2E9C-101B-9397-08002B2CF9AE}" pid="6" name="MSIP_Label_fd526602-58c8-494f-8a3d-4d906671215d_Name">
    <vt:lpwstr>ES Uso Restringido</vt:lpwstr>
  </property>
  <property fmtid="{D5CDD505-2E9C-101B-9397-08002B2CF9AE}" pid="7" name="MSIP_Label_fd526602-58c8-494f-8a3d-4d906671215d_SiteId">
    <vt:lpwstr>8b87af7d-8647-4dc7-8df4-5f69a2011bb5</vt:lpwstr>
  </property>
  <property fmtid="{D5CDD505-2E9C-101B-9397-08002B2CF9AE}" pid="8" name="MSIP_Label_fd526602-58c8-494f-8a3d-4d906671215d_ActionId">
    <vt:lpwstr>6718b34e-5a7d-4fb6-afa6-7467f45775ca</vt:lpwstr>
  </property>
  <property fmtid="{D5CDD505-2E9C-101B-9397-08002B2CF9AE}" pid="9" name="MSIP_Label_fd526602-58c8-494f-8a3d-4d906671215d_ContentBits">
    <vt:lpwstr>3</vt:lpwstr>
  </property>
  <property fmtid="{D5CDD505-2E9C-101B-9397-08002B2CF9AE}" pid="10" name="ClassificationContentMarkingFooterLocations">
    <vt:lpwstr>Tema de Office:8</vt:lpwstr>
  </property>
  <property fmtid="{D5CDD505-2E9C-101B-9397-08002B2CF9AE}" pid="11" name="ClassificationContentMarkingFooterText">
    <vt:lpwstr>C2 – Uso Restringido </vt:lpwstr>
  </property>
  <property fmtid="{D5CDD505-2E9C-101B-9397-08002B2CF9AE}" pid="12" name="Order">
    <vt:r8>4898100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TriggerFlowInfo">
    <vt:lpwstr/>
  </property>
  <property fmtid="{D5CDD505-2E9C-101B-9397-08002B2CF9AE}" pid="16" name="_SourceUrl">
    <vt:lpwstr/>
  </property>
  <property fmtid="{D5CDD505-2E9C-101B-9397-08002B2CF9AE}" pid="17" name="_SharedFileIndex">
    <vt:lpwstr/>
  </property>
  <property fmtid="{D5CDD505-2E9C-101B-9397-08002B2CF9AE}" pid="18" name="ComplianceAssetId">
    <vt:lpwstr/>
  </property>
  <property fmtid="{D5CDD505-2E9C-101B-9397-08002B2CF9AE}" pid="19" name="TemplateUrl">
    <vt:lpwstr/>
  </property>
  <property fmtid="{D5CDD505-2E9C-101B-9397-08002B2CF9AE}" pid="20" name="_ExtendedDescription">
    <vt:lpwstr/>
  </property>
</Properties>
</file>