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24"/>
  </p:notesMasterIdLst>
  <p:sldIdLst>
    <p:sldId id="256" r:id="rId5"/>
    <p:sldId id="260" r:id="rId6"/>
    <p:sldId id="284" r:id="rId7"/>
    <p:sldId id="285" r:id="rId8"/>
    <p:sldId id="286" r:id="rId9"/>
    <p:sldId id="287" r:id="rId10"/>
    <p:sldId id="288" r:id="rId11"/>
    <p:sldId id="289" r:id="rId12"/>
    <p:sldId id="290" r:id="rId13"/>
    <p:sldId id="291" r:id="rId14"/>
    <p:sldId id="292" r:id="rId15"/>
    <p:sldId id="293" r:id="rId16"/>
    <p:sldId id="294" r:id="rId17"/>
    <p:sldId id="295" r:id="rId18"/>
    <p:sldId id="296" r:id="rId19"/>
    <p:sldId id="297" r:id="rId20"/>
    <p:sldId id="298" r:id="rId21"/>
    <p:sldId id="299" r:id="rId22"/>
    <p:sldId id="300" r:id="rId2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47"/>
    <p:restoredTop sz="92757"/>
  </p:normalViewPr>
  <p:slideViewPr>
    <p:cSldViewPr snapToGrid="0" snapToObjects="1">
      <p:cViewPr>
        <p:scale>
          <a:sx n="114" d="100"/>
          <a:sy n="114" d="100"/>
        </p:scale>
        <p:origin x="736" y="9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RRIS Pau" userId="S::pau.fandos@ext.soprasteria.com::5a5e5726-a97b-44e5-95dd-b75b93a80ecb" providerId="AD" clId="Web-{7DB2F4AA-530D-40E9-B5D0-8969308F8111}"/>
    <pc:docChg chg="mod modMainMaster">
      <pc:chgData name="GORRIS Pau" userId="S::pau.fandos@ext.soprasteria.com::5a5e5726-a97b-44e5-95dd-b75b93a80ecb" providerId="AD" clId="Web-{7DB2F4AA-530D-40E9-B5D0-8969308F8111}" dt="2023-03-21T14:40:34.689" v="1" actId="33475"/>
      <pc:docMkLst>
        <pc:docMk/>
      </pc:docMkLst>
      <pc:sldMasterChg chg="addSp">
        <pc:chgData name="GORRIS Pau" userId="S::pau.fandos@ext.soprasteria.com::5a5e5726-a97b-44e5-95dd-b75b93a80ecb" providerId="AD" clId="Web-{7DB2F4AA-530D-40E9-B5D0-8969308F8111}" dt="2023-03-21T14:40:34.673" v="0" actId="33475"/>
        <pc:sldMasterMkLst>
          <pc:docMk/>
          <pc:sldMasterMk cId="3024878275" sldId="2147483720"/>
        </pc:sldMasterMkLst>
        <pc:spChg chg="add">
          <ac:chgData name="GORRIS Pau" userId="S::pau.fandos@ext.soprasteria.com::5a5e5726-a97b-44e5-95dd-b75b93a80ecb" providerId="AD" clId="Web-{7DB2F4AA-530D-40E9-B5D0-8969308F8111}" dt="2023-03-21T14:40:34.673" v="0" actId="33475"/>
          <ac:spMkLst>
            <pc:docMk/>
            <pc:sldMasterMk cId="3024878275" sldId="2147483720"/>
            <ac:spMk id="8" creationId="{3193A7D0-F231-911E-21E8-8963B27F69C4}"/>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A0C531-0EB0-674E-B892-B2FA79DE6FFF}" type="datetimeFigureOut">
              <a:rPr lang="es-ES" smtClean="0"/>
              <a:t>21/03/2023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1695B-930A-6B44-BB7D-D64668588496}" type="slidenum">
              <a:rPr lang="es-ES" smtClean="0"/>
              <a:t>‹Nº›</a:t>
            </a:fld>
            <a:endParaRPr lang="es-ES"/>
          </a:p>
        </p:txBody>
      </p:sp>
    </p:spTree>
    <p:extLst>
      <p:ext uri="{BB962C8B-B14F-4D97-AF65-F5344CB8AC3E}">
        <p14:creationId xmlns:p14="http://schemas.microsoft.com/office/powerpoint/2010/main" val="3552179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2</a:t>
            </a:fld>
            <a:endParaRPr lang="es-ES"/>
          </a:p>
        </p:txBody>
      </p:sp>
    </p:spTree>
    <p:extLst>
      <p:ext uri="{BB962C8B-B14F-4D97-AF65-F5344CB8AC3E}">
        <p14:creationId xmlns:p14="http://schemas.microsoft.com/office/powerpoint/2010/main" val="40728473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11</a:t>
            </a:fld>
            <a:endParaRPr lang="es-ES"/>
          </a:p>
        </p:txBody>
      </p:sp>
    </p:spTree>
    <p:extLst>
      <p:ext uri="{BB962C8B-B14F-4D97-AF65-F5344CB8AC3E}">
        <p14:creationId xmlns:p14="http://schemas.microsoft.com/office/powerpoint/2010/main" val="11420637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12</a:t>
            </a:fld>
            <a:endParaRPr lang="es-ES"/>
          </a:p>
        </p:txBody>
      </p:sp>
    </p:spTree>
    <p:extLst>
      <p:ext uri="{BB962C8B-B14F-4D97-AF65-F5344CB8AC3E}">
        <p14:creationId xmlns:p14="http://schemas.microsoft.com/office/powerpoint/2010/main" val="4276098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13</a:t>
            </a:fld>
            <a:endParaRPr lang="es-ES"/>
          </a:p>
        </p:txBody>
      </p:sp>
    </p:spTree>
    <p:extLst>
      <p:ext uri="{BB962C8B-B14F-4D97-AF65-F5344CB8AC3E}">
        <p14:creationId xmlns:p14="http://schemas.microsoft.com/office/powerpoint/2010/main" val="3522709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14</a:t>
            </a:fld>
            <a:endParaRPr lang="es-ES"/>
          </a:p>
        </p:txBody>
      </p:sp>
    </p:spTree>
    <p:extLst>
      <p:ext uri="{BB962C8B-B14F-4D97-AF65-F5344CB8AC3E}">
        <p14:creationId xmlns:p14="http://schemas.microsoft.com/office/powerpoint/2010/main" val="3086666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15</a:t>
            </a:fld>
            <a:endParaRPr lang="es-ES"/>
          </a:p>
        </p:txBody>
      </p:sp>
    </p:spTree>
    <p:extLst>
      <p:ext uri="{BB962C8B-B14F-4D97-AF65-F5344CB8AC3E}">
        <p14:creationId xmlns:p14="http://schemas.microsoft.com/office/powerpoint/2010/main" val="3201429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16</a:t>
            </a:fld>
            <a:endParaRPr lang="es-ES"/>
          </a:p>
        </p:txBody>
      </p:sp>
    </p:spTree>
    <p:extLst>
      <p:ext uri="{BB962C8B-B14F-4D97-AF65-F5344CB8AC3E}">
        <p14:creationId xmlns:p14="http://schemas.microsoft.com/office/powerpoint/2010/main" val="30524270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17</a:t>
            </a:fld>
            <a:endParaRPr lang="es-ES"/>
          </a:p>
        </p:txBody>
      </p:sp>
    </p:spTree>
    <p:extLst>
      <p:ext uri="{BB962C8B-B14F-4D97-AF65-F5344CB8AC3E}">
        <p14:creationId xmlns:p14="http://schemas.microsoft.com/office/powerpoint/2010/main" val="137683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18</a:t>
            </a:fld>
            <a:endParaRPr lang="es-ES"/>
          </a:p>
        </p:txBody>
      </p:sp>
    </p:spTree>
    <p:extLst>
      <p:ext uri="{BB962C8B-B14F-4D97-AF65-F5344CB8AC3E}">
        <p14:creationId xmlns:p14="http://schemas.microsoft.com/office/powerpoint/2010/main" val="29404455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19</a:t>
            </a:fld>
            <a:endParaRPr lang="es-ES"/>
          </a:p>
        </p:txBody>
      </p:sp>
    </p:spTree>
    <p:extLst>
      <p:ext uri="{BB962C8B-B14F-4D97-AF65-F5344CB8AC3E}">
        <p14:creationId xmlns:p14="http://schemas.microsoft.com/office/powerpoint/2010/main" val="525471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3</a:t>
            </a:fld>
            <a:endParaRPr lang="es-ES"/>
          </a:p>
        </p:txBody>
      </p:sp>
    </p:spTree>
    <p:extLst>
      <p:ext uri="{BB962C8B-B14F-4D97-AF65-F5344CB8AC3E}">
        <p14:creationId xmlns:p14="http://schemas.microsoft.com/office/powerpoint/2010/main" val="1642741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4</a:t>
            </a:fld>
            <a:endParaRPr lang="es-ES"/>
          </a:p>
        </p:txBody>
      </p:sp>
    </p:spTree>
    <p:extLst>
      <p:ext uri="{BB962C8B-B14F-4D97-AF65-F5344CB8AC3E}">
        <p14:creationId xmlns:p14="http://schemas.microsoft.com/office/powerpoint/2010/main" val="3472707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5</a:t>
            </a:fld>
            <a:endParaRPr lang="es-ES"/>
          </a:p>
        </p:txBody>
      </p:sp>
    </p:spTree>
    <p:extLst>
      <p:ext uri="{BB962C8B-B14F-4D97-AF65-F5344CB8AC3E}">
        <p14:creationId xmlns:p14="http://schemas.microsoft.com/office/powerpoint/2010/main" val="2901429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6</a:t>
            </a:fld>
            <a:endParaRPr lang="es-ES"/>
          </a:p>
        </p:txBody>
      </p:sp>
    </p:spTree>
    <p:extLst>
      <p:ext uri="{BB962C8B-B14F-4D97-AF65-F5344CB8AC3E}">
        <p14:creationId xmlns:p14="http://schemas.microsoft.com/office/powerpoint/2010/main" val="1402443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7</a:t>
            </a:fld>
            <a:endParaRPr lang="es-ES"/>
          </a:p>
        </p:txBody>
      </p:sp>
    </p:spTree>
    <p:extLst>
      <p:ext uri="{BB962C8B-B14F-4D97-AF65-F5344CB8AC3E}">
        <p14:creationId xmlns:p14="http://schemas.microsoft.com/office/powerpoint/2010/main" val="38745595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8</a:t>
            </a:fld>
            <a:endParaRPr lang="es-ES"/>
          </a:p>
        </p:txBody>
      </p:sp>
    </p:spTree>
    <p:extLst>
      <p:ext uri="{BB962C8B-B14F-4D97-AF65-F5344CB8AC3E}">
        <p14:creationId xmlns:p14="http://schemas.microsoft.com/office/powerpoint/2010/main" val="46382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9</a:t>
            </a:fld>
            <a:endParaRPr lang="es-ES"/>
          </a:p>
        </p:txBody>
      </p:sp>
    </p:spTree>
    <p:extLst>
      <p:ext uri="{BB962C8B-B14F-4D97-AF65-F5344CB8AC3E}">
        <p14:creationId xmlns:p14="http://schemas.microsoft.com/office/powerpoint/2010/main" val="3241820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4D61695B-930A-6B44-BB7D-D64668588496}" type="slidenum">
              <a:rPr lang="es-ES" smtClean="0"/>
              <a:t>10</a:t>
            </a:fld>
            <a:endParaRPr lang="es-ES"/>
          </a:p>
        </p:txBody>
      </p:sp>
    </p:spTree>
    <p:extLst>
      <p:ext uri="{BB962C8B-B14F-4D97-AF65-F5344CB8AC3E}">
        <p14:creationId xmlns:p14="http://schemas.microsoft.com/office/powerpoint/2010/main" val="530557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73382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8102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079061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717108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10"/>
          </p:nvPr>
        </p:nvSpPr>
        <p:spPr/>
        <p:txBody>
          <a:bodyPr/>
          <a:lstStyle/>
          <a:p>
            <a:fld id="{3ECB9E5B-27C3-DB42-B3AA-96EDDBD58235}" type="datetimeFigureOut">
              <a:rPr lang="es-ES" smtClean="0"/>
              <a:t>21/03/2023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32015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4014373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4" name="Content Placeholder 3"/>
          <p:cNvSpPr>
            <a:spLocks noGrp="1"/>
          </p:cNvSpPr>
          <p:nvPr>
            <p:ph sz="half" idx="2"/>
          </p:nvPr>
        </p:nvSpPr>
        <p:spPr>
          <a:xfrm>
            <a:off x="839788" y="2505075"/>
            <a:ext cx="5157787" cy="3684588"/>
          </a:xfrm>
        </p:spPr>
        <p:txBody>
          <a:bodyPr/>
          <a:lstStyle/>
          <a:p>
            <a:pPr lvl="0"/>
            <a:r>
              <a:rPr lang="es-ES"/>
              <a:t>Editar los estilos de texto del patrón
Segundo nivel
Tercer nivel
Cuarto nivel
Quinto nivel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
Segundo nivel
Tercer nivel
Cuarto nivel
Quinto nivel</a:t>
            </a:r>
            <a:endParaRPr lang="en-US" dirty="0"/>
          </a:p>
        </p:txBody>
      </p:sp>
      <p:sp>
        <p:nvSpPr>
          <p:cNvPr id="6" name="Content Placeholder 5"/>
          <p:cNvSpPr>
            <a:spLocks noGrp="1"/>
          </p:cNvSpPr>
          <p:nvPr>
            <p:ph sz="quarter" idx="4"/>
          </p:nvPr>
        </p:nvSpPr>
        <p:spPr>
          <a:xfrm>
            <a:off x="6172200" y="2505075"/>
            <a:ext cx="5183188" cy="3684588"/>
          </a:xfrm>
        </p:spPr>
        <p:txBody>
          <a:bodyPr/>
          <a:lstStyle/>
          <a:p>
            <a:pPr lvl="0"/>
            <a:r>
              <a:rPr lang="es-ES"/>
              <a:t>Editar los estilos de texto del patrón
Segundo nivel
Tercer nivel
Cuarto nivel
Quinto nivel</a:t>
            </a:r>
            <a:endParaRPr lang="en-US" dirty="0"/>
          </a:p>
        </p:txBody>
      </p:sp>
      <p:sp>
        <p:nvSpPr>
          <p:cNvPr id="7" name="Date Placeholder 6"/>
          <p:cNvSpPr>
            <a:spLocks noGrp="1"/>
          </p:cNvSpPr>
          <p:nvPr>
            <p:ph type="dt" sz="half" idx="10"/>
          </p:nvPr>
        </p:nvSpPr>
        <p:spPr/>
        <p:txBody>
          <a:bodyPr/>
          <a:lstStyle/>
          <a:p>
            <a:fld id="{3ECB9E5B-27C3-DB42-B3AA-96EDDBD58235}" type="datetimeFigureOut">
              <a:rPr lang="es-ES" smtClean="0"/>
              <a:t>21/03/2023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915184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ECB9E5B-27C3-DB42-B3AA-96EDDBD58235}" type="datetimeFigureOut">
              <a:rPr lang="es-ES" smtClean="0"/>
              <a:t>21/03/2023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3806556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B9E5B-27C3-DB42-B3AA-96EDDBD58235}" type="datetimeFigureOut">
              <a:rPr lang="es-ES" smtClean="0"/>
              <a:t>21/03/2023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839746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
Segundo nivel
Tercer nivel
Cuarto nivel
Quinto nivel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104274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
Segundo nivel
Tercer nivel
Cuarto nivel
Quinto nivel</a:t>
            </a:r>
            <a:endParaRPr lang="en-US" dirty="0"/>
          </a:p>
        </p:txBody>
      </p:sp>
      <p:sp>
        <p:nvSpPr>
          <p:cNvPr id="5" name="Date Placeholder 4"/>
          <p:cNvSpPr>
            <a:spLocks noGrp="1"/>
          </p:cNvSpPr>
          <p:nvPr>
            <p:ph type="dt" sz="half" idx="10"/>
          </p:nvPr>
        </p:nvSpPr>
        <p:spPr/>
        <p:txBody>
          <a:bodyPr/>
          <a:lstStyle/>
          <a:p>
            <a:fld id="{3ECB9E5B-27C3-DB42-B3AA-96EDDBD58235}" type="datetimeFigureOut">
              <a:rPr lang="es-ES" smtClean="0"/>
              <a:t>21/03/2023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E481962-D945-1A4C-B0C8-092C6C6D0EF7}" type="slidenum">
              <a:rPr lang="es-ES" smtClean="0"/>
              <a:t>‹Nº›</a:t>
            </a:fld>
            <a:endParaRPr lang="es-ES"/>
          </a:p>
        </p:txBody>
      </p:sp>
    </p:spTree>
    <p:extLst>
      <p:ext uri="{BB962C8B-B14F-4D97-AF65-F5344CB8AC3E}">
        <p14:creationId xmlns:p14="http://schemas.microsoft.com/office/powerpoint/2010/main" val="2628780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
Segundo nivel
Tercer nivel
Cuarto nivel
Quinto nivel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CB9E5B-27C3-DB42-B3AA-96EDDBD58235}" type="datetimeFigureOut">
              <a:rPr lang="es-ES" smtClean="0"/>
              <a:t>21/03/2023</a:t>
            </a:fld>
            <a:endParaRPr lang="es-E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481962-D945-1A4C-B0C8-092C6C6D0EF7}" type="slidenum">
              <a:rPr lang="es-ES" smtClean="0"/>
              <a:t>‹Nº›</a:t>
            </a:fld>
            <a:endParaRPr lang="es-ES"/>
          </a:p>
        </p:txBody>
      </p:sp>
      <p:sp>
        <p:nvSpPr>
          <p:cNvPr id="8" name="CuadroTexto 7">
            <a:extLst>
              <a:ext uri="{FF2B5EF4-FFF2-40B4-BE49-F238E27FC236}">
                <a16:creationId xmlns:a16="http://schemas.microsoft.com/office/drawing/2014/main" id="{3193A7D0-F231-911E-21E8-8963B27F69C4}"/>
              </a:ext>
            </a:extLst>
          </p:cNvPr>
          <p:cNvSpPr txBox="1"/>
          <p:nvPr>
            <p:extLst>
              <p:ext uri="{1162E1C5-73C7-4A58-AE30-91384D911F3F}">
                <p184:classification xmlns:p184="http://schemas.microsoft.com/office/powerpoint/2018/4/main" val="ftr"/>
              </p:ext>
            </p:extLst>
          </p:nvPr>
        </p:nvSpPr>
        <p:spPr>
          <a:xfrm>
            <a:off x="0" y="6720840"/>
            <a:ext cx="1009650" cy="137160"/>
          </a:xfrm>
          <a:prstGeom prst="rect">
            <a:avLst/>
          </a:prstGeom>
        </p:spPr>
        <p:txBody>
          <a:bodyPr horzOverflow="overflow" lIns="0" tIns="0" rIns="0" bIns="0">
            <a:spAutoFit/>
          </a:bodyPr>
          <a:lstStyle/>
          <a:p>
            <a:pPr algn="l"/>
            <a:r>
              <a:rPr lang="es-ES" sz="900">
                <a:solidFill>
                  <a:srgbClr val="CF022B"/>
                </a:solidFill>
                <a:latin typeface="Calibri" panose="020F0502020204030204" pitchFamily="34" charset="0"/>
                <a:cs typeface="Calibri" panose="020F0502020204030204" pitchFamily="34" charset="0"/>
              </a:rPr>
              <a:t>C2 – Uso Restringido </a:t>
            </a:r>
          </a:p>
        </p:txBody>
      </p:sp>
    </p:spTree>
    <p:extLst>
      <p:ext uri="{BB962C8B-B14F-4D97-AF65-F5344CB8AC3E}">
        <p14:creationId xmlns:p14="http://schemas.microsoft.com/office/powerpoint/2010/main" val="3024878275"/>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18215029-9BD7-DD54-2C62-3C382C935A19}"/>
              </a:ext>
            </a:extLst>
          </p:cNvPr>
          <p:cNvSpPr/>
          <p:nvPr/>
        </p:nvSpPr>
        <p:spPr>
          <a:xfrm>
            <a:off x="5170715" y="-18770"/>
            <a:ext cx="7032171" cy="6876770"/>
          </a:xfrm>
          <a:prstGeom prst="rect">
            <a:avLst/>
          </a:prstGeom>
          <a:solidFill>
            <a:srgbClr val="C000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 name="Título 1">
            <a:extLst>
              <a:ext uri="{FF2B5EF4-FFF2-40B4-BE49-F238E27FC236}">
                <a16:creationId xmlns:a16="http://schemas.microsoft.com/office/drawing/2014/main" id="{14BC114B-6EA6-F64C-9281-DABFF5EC9BB9}"/>
              </a:ext>
            </a:extLst>
          </p:cNvPr>
          <p:cNvSpPr>
            <a:spLocks noGrp="1"/>
          </p:cNvSpPr>
          <p:nvPr>
            <p:ph type="ctrTitle"/>
          </p:nvPr>
        </p:nvSpPr>
        <p:spPr>
          <a:xfrm>
            <a:off x="477981" y="1122363"/>
            <a:ext cx="4023360" cy="3204134"/>
          </a:xfrm>
        </p:spPr>
        <p:txBody>
          <a:bodyPr anchor="b">
            <a:normAutofit/>
          </a:bodyPr>
          <a:lstStyle/>
          <a:p>
            <a:pPr algn="l"/>
            <a:r>
              <a:rPr lang="es-ES" sz="3600" b="1" dirty="0">
                <a:latin typeface="Open Sans ExtraBold" pitchFamily="2" charset="0"/>
                <a:ea typeface="Open Sans ExtraBold" pitchFamily="2" charset="0"/>
                <a:cs typeface="Open Sans ExtraBold" pitchFamily="2" charset="0"/>
              </a:rPr>
              <a:t>Fundamentos básicos Angular</a:t>
            </a:r>
          </a:p>
        </p:txBody>
      </p:sp>
      <p:pic>
        <p:nvPicPr>
          <p:cNvPr id="7" name="Imagen 6">
            <a:extLst>
              <a:ext uri="{FF2B5EF4-FFF2-40B4-BE49-F238E27FC236}">
                <a16:creationId xmlns:a16="http://schemas.microsoft.com/office/drawing/2014/main" id="{26696AFC-5016-3F41-919A-71E9047E8E10}"/>
              </a:ext>
            </a:extLst>
          </p:cNvPr>
          <p:cNvPicPr>
            <a:picLocks noChangeAspect="1"/>
          </p:cNvPicPr>
          <p:nvPr/>
        </p:nvPicPr>
        <p:blipFill rotWithShape="1">
          <a:blip r:embed="rId2"/>
          <a:srcRect l="13737" t="35382" r="13941" b="35751"/>
          <a:stretch/>
        </p:blipFill>
        <p:spPr>
          <a:xfrm>
            <a:off x="833073" y="5821531"/>
            <a:ext cx="2916000" cy="648000"/>
          </a:xfrm>
          <a:prstGeom prst="rect">
            <a:avLst/>
          </a:prstGeom>
          <a:effectLst>
            <a:outerShdw blurRad="50800" dist="50800" dir="5400000" algn="ctr" rotWithShape="0">
              <a:srgbClr val="000000"/>
            </a:outerShdw>
          </a:effectLst>
        </p:spPr>
      </p:pic>
      <p:pic>
        <p:nvPicPr>
          <p:cNvPr id="9" name="Imagen 8" descr="Un dibujo de una señal de alto&#10;&#10;Descripción generada automáticamente con confianza baja">
            <a:extLst>
              <a:ext uri="{FF2B5EF4-FFF2-40B4-BE49-F238E27FC236}">
                <a16:creationId xmlns:a16="http://schemas.microsoft.com/office/drawing/2014/main" id="{0BEFC240-8CBD-5EDA-274F-9442AF29DE36}"/>
              </a:ext>
            </a:extLst>
          </p:cNvPr>
          <p:cNvPicPr>
            <a:picLocks noChangeAspect="1"/>
          </p:cNvPicPr>
          <p:nvPr/>
        </p:nvPicPr>
        <p:blipFill>
          <a:blip r:embed="rId3"/>
          <a:stretch>
            <a:fillRect/>
          </a:stretch>
        </p:blipFill>
        <p:spPr>
          <a:xfrm>
            <a:off x="5334000" y="0"/>
            <a:ext cx="6858000" cy="6858000"/>
          </a:xfrm>
          <a:prstGeom prst="rect">
            <a:avLst/>
          </a:prstGeom>
        </p:spPr>
      </p:pic>
    </p:spTree>
    <p:extLst>
      <p:ext uri="{BB962C8B-B14F-4D97-AF65-F5344CB8AC3E}">
        <p14:creationId xmlns:p14="http://schemas.microsoft.com/office/powerpoint/2010/main" val="9881012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lo que tenemos que hacer es actualizar nuestro componente para consumir este servicio y poder mostrar esas tarjetas.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primer lugar necesitamos un constructor para poder inyectar nuestra dependencia, en este caso el servicio.</a:t>
            </a:r>
          </a:p>
          <a:p>
            <a:pPr lvl="1"/>
            <a:r>
              <a:rPr lang="es-ES" sz="1200" dirty="0">
                <a:latin typeface="Open Sans Light" pitchFamily="2" charset="0"/>
                <a:ea typeface="Open Sans Light" pitchFamily="2" charset="0"/>
                <a:cs typeface="Open Sans Light" pitchFamily="2" charset="0"/>
              </a:rPr>
              <a:t>Primer paso importar el servicio</a:t>
            </a:r>
          </a:p>
          <a:p>
            <a:pPr lvl="1"/>
            <a:r>
              <a:rPr lang="es-ES" sz="1200" dirty="0">
                <a:latin typeface="Open Sans Light" pitchFamily="2" charset="0"/>
                <a:ea typeface="Open Sans Light" pitchFamily="2" charset="0"/>
                <a:cs typeface="Open Sans Light" pitchFamily="2" charset="0"/>
              </a:rPr>
              <a:t>Después, inyectarlo en el constructor.</a:t>
            </a:r>
          </a:p>
          <a:p>
            <a:pPr lvl="1"/>
            <a:endParaRPr lang="es-ES" sz="12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Una vez realizado los pasos anteriores, lo único que hemos hecho ha sido utilizar el método </a:t>
            </a:r>
            <a:r>
              <a:rPr lang="es-ES" sz="1600" dirty="0" err="1">
                <a:latin typeface="Open Sans Light" pitchFamily="2" charset="0"/>
                <a:ea typeface="Open Sans Light" pitchFamily="2" charset="0"/>
                <a:cs typeface="Open Sans Light" pitchFamily="2" charset="0"/>
              </a:rPr>
              <a:t>get</a:t>
            </a:r>
            <a:r>
              <a:rPr lang="es-ES" sz="1600" dirty="0">
                <a:latin typeface="Open Sans Light" pitchFamily="2" charset="0"/>
                <a:ea typeface="Open Sans Light" pitchFamily="2" charset="0"/>
                <a:cs typeface="Open Sans Light" pitchFamily="2" charset="0"/>
              </a:rPr>
              <a:t> para acceder al valor de las </a:t>
            </a:r>
            <a:r>
              <a:rPr lang="es-ES" sz="1600" dirty="0" err="1">
                <a:latin typeface="Open Sans Light" pitchFamily="2" charset="0"/>
                <a:ea typeface="Open Sans Light" pitchFamily="2" charset="0"/>
                <a:cs typeface="Open Sans Light" pitchFamily="2" charset="0"/>
              </a:rPr>
              <a:t>card</a:t>
            </a:r>
            <a:r>
              <a:rPr lang="es-ES" sz="1600" dirty="0">
                <a:latin typeface="Open Sans Light" pitchFamily="2" charset="0"/>
                <a:ea typeface="Open Sans Light" pitchFamily="2" charset="0"/>
                <a:cs typeface="Open Sans Light" pitchFamily="2" charset="0"/>
              </a:rPr>
              <a:t> que tiene el servicio.</a:t>
            </a:r>
          </a:p>
        </p:txBody>
      </p:sp>
      <p:pic>
        <p:nvPicPr>
          <p:cNvPr id="7" name="Imagen 6" descr="Texto&#10;&#10;Descripción generada automáticamente">
            <a:extLst>
              <a:ext uri="{FF2B5EF4-FFF2-40B4-BE49-F238E27FC236}">
                <a16:creationId xmlns:a16="http://schemas.microsoft.com/office/drawing/2014/main" id="{5A67F0CA-9A2D-D17E-AB0E-246721E7ADEA}"/>
              </a:ext>
            </a:extLst>
          </p:cNvPr>
          <p:cNvPicPr>
            <a:picLocks noChangeAspect="1"/>
          </p:cNvPicPr>
          <p:nvPr/>
        </p:nvPicPr>
        <p:blipFill>
          <a:blip r:embed="rId3"/>
          <a:stretch>
            <a:fillRect/>
          </a:stretch>
        </p:blipFill>
        <p:spPr>
          <a:xfrm>
            <a:off x="5835340" y="1690688"/>
            <a:ext cx="5989900" cy="3884922"/>
          </a:xfrm>
          <a:prstGeom prst="rect">
            <a:avLst/>
          </a:prstGeom>
        </p:spPr>
      </p:pic>
      <p:sp>
        <p:nvSpPr>
          <p:cNvPr id="4" name="Rectángulo 3">
            <a:extLst>
              <a:ext uri="{FF2B5EF4-FFF2-40B4-BE49-F238E27FC236}">
                <a16:creationId xmlns:a16="http://schemas.microsoft.com/office/drawing/2014/main" id="{EB9C78FF-BC2A-DE1C-DC15-06C4C7235E9A}"/>
              </a:ext>
            </a:extLst>
          </p:cNvPr>
          <p:cNvSpPr/>
          <p:nvPr/>
        </p:nvSpPr>
        <p:spPr>
          <a:xfrm>
            <a:off x="5941122" y="3668750"/>
            <a:ext cx="3660078" cy="2341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Rectángulo 7">
            <a:extLst>
              <a:ext uri="{FF2B5EF4-FFF2-40B4-BE49-F238E27FC236}">
                <a16:creationId xmlns:a16="http://schemas.microsoft.com/office/drawing/2014/main" id="{DAC67E77-83ED-8FAE-2739-0F0984170BFE}"/>
              </a:ext>
            </a:extLst>
          </p:cNvPr>
          <p:cNvSpPr/>
          <p:nvPr/>
        </p:nvSpPr>
        <p:spPr>
          <a:xfrm>
            <a:off x="5941122" y="4008728"/>
            <a:ext cx="3660078" cy="2341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04986020-285F-CF92-4C7E-D659C7963D10}"/>
              </a:ext>
            </a:extLst>
          </p:cNvPr>
          <p:cNvSpPr/>
          <p:nvPr/>
        </p:nvSpPr>
        <p:spPr>
          <a:xfrm>
            <a:off x="5835340" y="1825625"/>
            <a:ext cx="3660078" cy="234177"/>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869976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10181287" cy="730053"/>
          </a:xfrm>
        </p:spPr>
        <p:txBody>
          <a:bodyPr vert="horz" lIns="91440" tIns="45720" rIns="91440" bIns="45720" rtlCol="0">
            <a:normAutofit lnSpcReduction="10000"/>
          </a:bodyPr>
          <a:lstStyle/>
          <a:p>
            <a:r>
              <a:rPr lang="es-ES" sz="1600" dirty="0">
                <a:latin typeface="Open Sans Light" pitchFamily="2" charset="0"/>
                <a:ea typeface="Open Sans Light" pitchFamily="2" charset="0"/>
                <a:cs typeface="Open Sans Light" pitchFamily="2" charset="0"/>
              </a:rPr>
              <a:t>Ahora tenemos el mismo resultado pero hemos separado la obtención de los datos a un servicio y por tanto ahora podemos acceder a estos datos de tarjetas desde este componente, o desde cualquier otro que creemos e inyectemos dicho servicio.</a:t>
            </a:r>
          </a:p>
        </p:txBody>
      </p:sp>
      <p:pic>
        <p:nvPicPr>
          <p:cNvPr id="6" name="Imagen 5" descr="Interfaz de usuario gráfica, Sitio web&#10;&#10;Descripción generada automáticamente">
            <a:extLst>
              <a:ext uri="{FF2B5EF4-FFF2-40B4-BE49-F238E27FC236}">
                <a16:creationId xmlns:a16="http://schemas.microsoft.com/office/drawing/2014/main" id="{AC4D77C9-21D8-30EE-DCB9-36390DDC90A4}"/>
              </a:ext>
            </a:extLst>
          </p:cNvPr>
          <p:cNvPicPr>
            <a:picLocks noChangeAspect="1"/>
          </p:cNvPicPr>
          <p:nvPr/>
        </p:nvPicPr>
        <p:blipFill>
          <a:blip r:embed="rId3"/>
          <a:stretch>
            <a:fillRect/>
          </a:stretch>
        </p:blipFill>
        <p:spPr>
          <a:xfrm>
            <a:off x="497405" y="2555678"/>
            <a:ext cx="11197190" cy="3937197"/>
          </a:xfrm>
          <a:prstGeom prst="rect">
            <a:avLst/>
          </a:prstGeom>
        </p:spPr>
      </p:pic>
    </p:spTree>
    <p:extLst>
      <p:ext uri="{BB962C8B-B14F-4D97-AF65-F5344CB8AC3E}">
        <p14:creationId xmlns:p14="http://schemas.microsoft.com/office/powerpoint/2010/main" val="1330952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Vamos ahora a ver la posibilidad de incorporar métodos para modificar los datos de nuestras tarjetas desde los componentes.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Para ello creamos un método con el que vamos a poder añadir elementos a nuestro listado inicial.</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Aquí vemos que podemos reaprovechar el método que teníamos antes para generar tarjetas por defecto.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Importante, este método ha de ser público ya que esta funcionalidad la gastaremos desde los componentes y no desde el servicio como tal.</a:t>
            </a:r>
          </a:p>
        </p:txBody>
      </p:sp>
      <p:pic>
        <p:nvPicPr>
          <p:cNvPr id="11" name="Imagen 10" descr="Texto&#10;&#10;Descripción generada automáticamente">
            <a:extLst>
              <a:ext uri="{FF2B5EF4-FFF2-40B4-BE49-F238E27FC236}">
                <a16:creationId xmlns:a16="http://schemas.microsoft.com/office/drawing/2014/main" id="{830C27C7-1027-33CA-1C60-351546C43D2A}"/>
              </a:ext>
            </a:extLst>
          </p:cNvPr>
          <p:cNvPicPr>
            <a:picLocks noChangeAspect="1"/>
          </p:cNvPicPr>
          <p:nvPr/>
        </p:nvPicPr>
        <p:blipFill>
          <a:blip r:embed="rId3"/>
          <a:stretch>
            <a:fillRect/>
          </a:stretch>
        </p:blipFill>
        <p:spPr>
          <a:xfrm>
            <a:off x="6096000" y="1412875"/>
            <a:ext cx="5524500" cy="5080000"/>
          </a:xfrm>
          <a:prstGeom prst="rect">
            <a:avLst/>
          </a:prstGeom>
        </p:spPr>
      </p:pic>
      <p:sp>
        <p:nvSpPr>
          <p:cNvPr id="12" name="Rectángulo 11">
            <a:extLst>
              <a:ext uri="{FF2B5EF4-FFF2-40B4-BE49-F238E27FC236}">
                <a16:creationId xmlns:a16="http://schemas.microsoft.com/office/drawing/2014/main" id="{ABB7FAF1-973D-BF93-D809-E8C871BC4BC1}"/>
              </a:ext>
            </a:extLst>
          </p:cNvPr>
          <p:cNvSpPr/>
          <p:nvPr/>
        </p:nvSpPr>
        <p:spPr>
          <a:xfrm>
            <a:off x="6017941" y="3272882"/>
            <a:ext cx="3739376" cy="66349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973969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Añadimos la funcionalidad pertinente y un botón en el </a:t>
            </a:r>
            <a:r>
              <a:rPr lang="es-ES" sz="1600" dirty="0" err="1">
                <a:latin typeface="Open Sans Light" pitchFamily="2" charset="0"/>
                <a:ea typeface="Open Sans Light" pitchFamily="2" charset="0"/>
                <a:cs typeface="Open Sans Light" pitchFamily="2" charset="0"/>
              </a:rPr>
              <a:t>template</a:t>
            </a:r>
            <a:r>
              <a:rPr lang="es-ES" sz="1600" dirty="0">
                <a:latin typeface="Open Sans Light" pitchFamily="2" charset="0"/>
                <a:ea typeface="Open Sans Light" pitchFamily="2" charset="0"/>
                <a:cs typeface="Open Sans Light" pitchFamily="2" charset="0"/>
              </a:rPr>
              <a:t> de nuestro componente para poder añadir nuevos elementos al listado de tarjetas.</a:t>
            </a:r>
          </a:p>
        </p:txBody>
      </p:sp>
      <p:pic>
        <p:nvPicPr>
          <p:cNvPr id="5" name="Imagen 4" descr="Texto&#10;&#10;Descripción generada automáticamente">
            <a:extLst>
              <a:ext uri="{FF2B5EF4-FFF2-40B4-BE49-F238E27FC236}">
                <a16:creationId xmlns:a16="http://schemas.microsoft.com/office/drawing/2014/main" id="{59DA041A-EFD2-9166-06B4-DDA69950C442}"/>
              </a:ext>
            </a:extLst>
          </p:cNvPr>
          <p:cNvPicPr>
            <a:picLocks noChangeAspect="1"/>
          </p:cNvPicPr>
          <p:nvPr/>
        </p:nvPicPr>
        <p:blipFill>
          <a:blip r:embed="rId3"/>
          <a:stretch>
            <a:fillRect/>
          </a:stretch>
        </p:blipFill>
        <p:spPr>
          <a:xfrm>
            <a:off x="6232137" y="2731972"/>
            <a:ext cx="4991100" cy="3695700"/>
          </a:xfrm>
          <a:prstGeom prst="rect">
            <a:avLst/>
          </a:prstGeom>
        </p:spPr>
      </p:pic>
      <p:pic>
        <p:nvPicPr>
          <p:cNvPr id="7" name="Imagen 6" descr="Texto&#10;&#10;Descripción generada automáticamente">
            <a:extLst>
              <a:ext uri="{FF2B5EF4-FFF2-40B4-BE49-F238E27FC236}">
                <a16:creationId xmlns:a16="http://schemas.microsoft.com/office/drawing/2014/main" id="{773FE3E1-24EE-E096-2773-2E6767B8E0CD}"/>
              </a:ext>
            </a:extLst>
          </p:cNvPr>
          <p:cNvPicPr>
            <a:picLocks noChangeAspect="1"/>
          </p:cNvPicPr>
          <p:nvPr/>
        </p:nvPicPr>
        <p:blipFill>
          <a:blip r:embed="rId4"/>
          <a:stretch>
            <a:fillRect/>
          </a:stretch>
        </p:blipFill>
        <p:spPr>
          <a:xfrm>
            <a:off x="838200" y="2731972"/>
            <a:ext cx="4559300" cy="3009900"/>
          </a:xfrm>
          <a:prstGeom prst="rect">
            <a:avLst/>
          </a:prstGeom>
        </p:spPr>
      </p:pic>
      <p:sp>
        <p:nvSpPr>
          <p:cNvPr id="8" name="Rectángulo 7">
            <a:extLst>
              <a:ext uri="{FF2B5EF4-FFF2-40B4-BE49-F238E27FC236}">
                <a16:creationId xmlns:a16="http://schemas.microsoft.com/office/drawing/2014/main" id="{685D47AF-9C97-F6CA-C447-5CB9FF4B1A80}"/>
              </a:ext>
            </a:extLst>
          </p:cNvPr>
          <p:cNvSpPr/>
          <p:nvPr/>
        </p:nvSpPr>
        <p:spPr>
          <a:xfrm>
            <a:off x="1201853" y="4750419"/>
            <a:ext cx="3693531" cy="44604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A794E6CB-2CE6-3166-30A2-4AD9217FF1AB}"/>
              </a:ext>
            </a:extLst>
          </p:cNvPr>
          <p:cNvSpPr/>
          <p:nvPr/>
        </p:nvSpPr>
        <p:spPr>
          <a:xfrm>
            <a:off x="6320264" y="5854389"/>
            <a:ext cx="3660077" cy="412596"/>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41748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10614102" cy="605341"/>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el aspecto de nuestra aplicación es el siguiente:</a:t>
            </a:r>
          </a:p>
        </p:txBody>
      </p:sp>
      <p:pic>
        <p:nvPicPr>
          <p:cNvPr id="6" name="Imagen 5" descr="Interfaz de usuario gráfica&#10;&#10;Descripción generada automáticamente con confianza media">
            <a:extLst>
              <a:ext uri="{FF2B5EF4-FFF2-40B4-BE49-F238E27FC236}">
                <a16:creationId xmlns:a16="http://schemas.microsoft.com/office/drawing/2014/main" id="{FCC65E73-0D1F-18D3-3B73-52CD003E6BE6}"/>
              </a:ext>
            </a:extLst>
          </p:cNvPr>
          <p:cNvPicPr>
            <a:picLocks noChangeAspect="1"/>
          </p:cNvPicPr>
          <p:nvPr/>
        </p:nvPicPr>
        <p:blipFill>
          <a:blip r:embed="rId3"/>
          <a:stretch>
            <a:fillRect/>
          </a:stretch>
        </p:blipFill>
        <p:spPr>
          <a:xfrm>
            <a:off x="3466811" y="2128295"/>
            <a:ext cx="4963511" cy="4545531"/>
          </a:xfrm>
          <a:prstGeom prst="rect">
            <a:avLst/>
          </a:prstGeom>
        </p:spPr>
      </p:pic>
    </p:spTree>
    <p:extLst>
      <p:ext uri="{BB962C8B-B14F-4D97-AF65-F5344CB8AC3E}">
        <p14:creationId xmlns:p14="http://schemas.microsoft.com/office/powerpoint/2010/main" val="2927830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619483"/>
            <a:ext cx="10614102" cy="1051390"/>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Y tras pulsar en el botón de añadir de cualquier tarjeta vemos que se añaden nuevos elementos en el listado renderizado a tiempo real, en este caso hemos pulsado dos veces y por tanto se añaden dos elementos más:</a:t>
            </a:r>
          </a:p>
        </p:txBody>
      </p:sp>
      <p:pic>
        <p:nvPicPr>
          <p:cNvPr id="5" name="Imagen 4" descr="Escala de tiempo&#10;&#10;Descripción generada automáticamente">
            <a:extLst>
              <a:ext uri="{FF2B5EF4-FFF2-40B4-BE49-F238E27FC236}">
                <a16:creationId xmlns:a16="http://schemas.microsoft.com/office/drawing/2014/main" id="{9D0BA436-82A1-CB62-7ADE-8E8AB29CD1FB}"/>
              </a:ext>
            </a:extLst>
          </p:cNvPr>
          <p:cNvPicPr>
            <a:picLocks noChangeAspect="1"/>
          </p:cNvPicPr>
          <p:nvPr/>
        </p:nvPicPr>
        <p:blipFill>
          <a:blip r:embed="rId3"/>
          <a:stretch>
            <a:fillRect/>
          </a:stretch>
        </p:blipFill>
        <p:spPr>
          <a:xfrm>
            <a:off x="3642177" y="2193955"/>
            <a:ext cx="4907645" cy="4507927"/>
          </a:xfrm>
          <a:prstGeom prst="rect">
            <a:avLst/>
          </a:prstGeom>
        </p:spPr>
      </p:pic>
    </p:spTree>
    <p:extLst>
      <p:ext uri="{BB962C8B-B14F-4D97-AF65-F5344CB8AC3E}">
        <p14:creationId xmlns:p14="http://schemas.microsoft.com/office/powerpoint/2010/main" val="33138042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5428785"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Ahora ya tenemos nuestro servicio disponible para toda la aplicación abstrayendo a los componentes de la lógica para tratar estos datos.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Podemos acceder a estos datos desde cualquier punto y tenerlos siempre actualizados sin necesidad de repetir código.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Como podemos ver el uso de estos servicios puede ser muy parecido a los estados utilizados por </a:t>
            </a:r>
            <a:r>
              <a:rPr lang="es-ES" sz="1600" dirty="0" err="1">
                <a:latin typeface="Open Sans Light" pitchFamily="2" charset="0"/>
                <a:ea typeface="Open Sans Light" pitchFamily="2" charset="0"/>
                <a:cs typeface="Open Sans Light" pitchFamily="2" charset="0"/>
              </a:rPr>
              <a:t>redux</a:t>
            </a:r>
            <a:r>
              <a:rPr lang="es-ES" sz="1600" dirty="0">
                <a:latin typeface="Open Sans Light" pitchFamily="2" charset="0"/>
                <a:ea typeface="Open Sans Light" pitchFamily="2" charset="0"/>
                <a:cs typeface="Open Sans Light" pitchFamily="2" charset="0"/>
              </a:rPr>
              <a:t> en </a:t>
            </a:r>
            <a:r>
              <a:rPr lang="es-ES" sz="1600" dirty="0" err="1">
                <a:latin typeface="Open Sans Light" pitchFamily="2" charset="0"/>
                <a:ea typeface="Open Sans Light" pitchFamily="2" charset="0"/>
                <a:cs typeface="Open Sans Light" pitchFamily="2" charset="0"/>
              </a:rPr>
              <a:t>frameworks</a:t>
            </a:r>
            <a:r>
              <a:rPr lang="es-ES" sz="1600" dirty="0">
                <a:latin typeface="Open Sans Light" pitchFamily="2" charset="0"/>
                <a:ea typeface="Open Sans Light" pitchFamily="2" charset="0"/>
                <a:cs typeface="Open Sans Light" pitchFamily="2" charset="0"/>
              </a:rPr>
              <a:t> como </a:t>
            </a:r>
            <a:r>
              <a:rPr lang="es-ES" sz="1600" dirty="0" err="1">
                <a:latin typeface="Open Sans Light" pitchFamily="2" charset="0"/>
                <a:ea typeface="Open Sans Light" pitchFamily="2" charset="0"/>
                <a:cs typeface="Open Sans Light" pitchFamily="2" charset="0"/>
              </a:rPr>
              <a:t>Vue</a:t>
            </a:r>
            <a:r>
              <a:rPr lang="es-ES" sz="1600" dirty="0">
                <a:latin typeface="Open Sans Light" pitchFamily="2" charset="0"/>
                <a:ea typeface="Open Sans Light" pitchFamily="2" charset="0"/>
                <a:cs typeface="Open Sans Light" pitchFamily="2" charset="0"/>
              </a:rPr>
              <a:t> o </a:t>
            </a:r>
            <a:r>
              <a:rPr lang="es-ES" sz="1600" dirty="0" err="1">
                <a:latin typeface="Open Sans Light" pitchFamily="2" charset="0"/>
                <a:ea typeface="Open Sans Light" pitchFamily="2" charset="0"/>
                <a:cs typeface="Open Sans Light" pitchFamily="2" charset="0"/>
              </a:rPr>
              <a:t>React</a:t>
            </a:r>
            <a:r>
              <a:rPr lang="es-ES" sz="1600" dirty="0">
                <a:latin typeface="Open Sans Light" pitchFamily="2" charset="0"/>
                <a:ea typeface="Open Sans Light" pitchFamily="2" charset="0"/>
                <a:cs typeface="Open Sans Light" pitchFamily="2" charset="0"/>
              </a:rPr>
              <a:t>.</a:t>
            </a:r>
          </a:p>
        </p:txBody>
      </p:sp>
    </p:spTree>
    <p:extLst>
      <p:ext uri="{BB962C8B-B14F-4D97-AF65-F5344CB8AC3E}">
        <p14:creationId xmlns:p14="http://schemas.microsoft.com/office/powerpoint/2010/main" val="2898593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a:solidFill>
                  <a:srgbClr val="C00000"/>
                </a:solidFill>
                <a:latin typeface="Open Sans" pitchFamily="2" charset="0"/>
                <a:ea typeface="Open Sans" pitchFamily="2" charset="0"/>
                <a:cs typeface="Open Sans" pitchFamily="2" charset="0"/>
              </a:rPr>
              <a:t>Interfaces</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5428785"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Para crear la interfaz de </a:t>
            </a:r>
            <a:r>
              <a:rPr lang="es-ES" sz="1600" dirty="0" err="1">
                <a:latin typeface="Open Sans Light" pitchFamily="2" charset="0"/>
                <a:ea typeface="Open Sans Light" pitchFamily="2" charset="0"/>
                <a:cs typeface="Open Sans Light" pitchFamily="2" charset="0"/>
              </a:rPr>
              <a:t>Card</a:t>
            </a:r>
            <a:r>
              <a:rPr lang="es-ES" sz="1600" dirty="0">
                <a:latin typeface="Open Sans Light" pitchFamily="2" charset="0"/>
                <a:ea typeface="Open Sans Light" pitchFamily="2" charset="0"/>
                <a:cs typeface="Open Sans Light" pitchFamily="2" charset="0"/>
              </a:rPr>
              <a:t> en el punto anterior ¿Qué hemos hecho?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primer lugar crear nuestra carpeta interfaces para almacenar todas las que vayamos creando.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segundo lugar crear un archivo nuevo con el nombre de la interfaz y la extensión correspondiente de interfaz.</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En tercer lugar definir y exportar nuestra nueva interfaz.</a:t>
            </a:r>
          </a:p>
        </p:txBody>
      </p:sp>
      <p:pic>
        <p:nvPicPr>
          <p:cNvPr id="5" name="Imagen 4" descr="Interfaz de usuario gráfica, Aplicación&#10;&#10;Descripción generada automáticamente con confianza media">
            <a:extLst>
              <a:ext uri="{FF2B5EF4-FFF2-40B4-BE49-F238E27FC236}">
                <a16:creationId xmlns:a16="http://schemas.microsoft.com/office/drawing/2014/main" id="{FD7284C3-6EB5-F334-CD3D-514E4CF41250}"/>
              </a:ext>
            </a:extLst>
          </p:cNvPr>
          <p:cNvPicPr>
            <a:picLocks noChangeAspect="1"/>
          </p:cNvPicPr>
          <p:nvPr/>
        </p:nvPicPr>
        <p:blipFill>
          <a:blip r:embed="rId3"/>
          <a:stretch>
            <a:fillRect/>
          </a:stretch>
        </p:blipFill>
        <p:spPr>
          <a:xfrm>
            <a:off x="6532100" y="1690688"/>
            <a:ext cx="4920741" cy="639917"/>
          </a:xfrm>
          <a:prstGeom prst="rect">
            <a:avLst/>
          </a:prstGeom>
        </p:spPr>
      </p:pic>
      <p:pic>
        <p:nvPicPr>
          <p:cNvPr id="7" name="Imagen 6" descr="Texto&#10;&#10;Descripción generada automáticamente">
            <a:extLst>
              <a:ext uri="{FF2B5EF4-FFF2-40B4-BE49-F238E27FC236}">
                <a16:creationId xmlns:a16="http://schemas.microsoft.com/office/drawing/2014/main" id="{58947BB1-5B09-790D-0DA3-E2F61793B120}"/>
              </a:ext>
            </a:extLst>
          </p:cNvPr>
          <p:cNvPicPr>
            <a:picLocks noChangeAspect="1"/>
          </p:cNvPicPr>
          <p:nvPr/>
        </p:nvPicPr>
        <p:blipFill>
          <a:blip r:embed="rId4"/>
          <a:stretch>
            <a:fillRect/>
          </a:stretch>
        </p:blipFill>
        <p:spPr>
          <a:xfrm>
            <a:off x="6532100" y="3322075"/>
            <a:ext cx="4969414" cy="1599909"/>
          </a:xfrm>
          <a:prstGeom prst="rect">
            <a:avLst/>
          </a:prstGeom>
        </p:spPr>
      </p:pic>
    </p:spTree>
    <p:extLst>
      <p:ext uri="{BB962C8B-B14F-4D97-AF65-F5344CB8AC3E}">
        <p14:creationId xmlns:p14="http://schemas.microsoft.com/office/powerpoint/2010/main" val="2444417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a:solidFill>
                  <a:srgbClr val="C00000"/>
                </a:solidFill>
                <a:latin typeface="Open Sans" pitchFamily="2" charset="0"/>
                <a:ea typeface="Open Sans" pitchFamily="2" charset="0"/>
                <a:cs typeface="Open Sans" pitchFamily="2" charset="0"/>
              </a:rPr>
              <a:t>Interfaces</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5428785"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Esto va a hacer que nuestro código sea mas consistente y que cumpla con los requisitos que nosotros mismos definimos.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Ahora si por ejemplo modificamos algo de código y quitamos ciertos elementos de uno de los métodos que generan tarjetas nos aparece el siguiente aviso de error al quitar por ejemplo el atributo </a:t>
            </a:r>
            <a:r>
              <a:rPr lang="es-ES" sz="1600" dirty="0" err="1">
                <a:latin typeface="Open Sans Light" pitchFamily="2" charset="0"/>
                <a:ea typeface="Open Sans Light" pitchFamily="2" charset="0"/>
                <a:cs typeface="Open Sans Light" pitchFamily="2" charset="0"/>
              </a:rPr>
              <a:t>alt</a:t>
            </a:r>
            <a:r>
              <a:rPr lang="es-ES" sz="1600" dirty="0">
                <a:latin typeface="Open Sans Light" pitchFamily="2" charset="0"/>
                <a:ea typeface="Open Sans Light" pitchFamily="2" charset="0"/>
                <a:cs typeface="Open Sans Light" pitchFamily="2" charset="0"/>
              </a:rPr>
              <a:t>.</a:t>
            </a:r>
          </a:p>
        </p:txBody>
      </p:sp>
      <p:pic>
        <p:nvPicPr>
          <p:cNvPr id="6" name="Imagen 5" descr="Interfaz de usuario gráfica, Texto, Aplicación, Sitio web&#10;&#10;Descripción generada automáticamente">
            <a:extLst>
              <a:ext uri="{FF2B5EF4-FFF2-40B4-BE49-F238E27FC236}">
                <a16:creationId xmlns:a16="http://schemas.microsoft.com/office/drawing/2014/main" id="{9B51B205-090B-ECDB-7E3A-65ADA502A8BC}"/>
              </a:ext>
            </a:extLst>
          </p:cNvPr>
          <p:cNvPicPr>
            <a:picLocks noChangeAspect="1"/>
          </p:cNvPicPr>
          <p:nvPr/>
        </p:nvPicPr>
        <p:blipFill>
          <a:blip r:embed="rId3"/>
          <a:stretch>
            <a:fillRect/>
          </a:stretch>
        </p:blipFill>
        <p:spPr>
          <a:xfrm>
            <a:off x="838199" y="4315986"/>
            <a:ext cx="7188200" cy="1638300"/>
          </a:xfrm>
          <a:prstGeom prst="rect">
            <a:avLst/>
          </a:prstGeom>
        </p:spPr>
      </p:pic>
      <p:sp>
        <p:nvSpPr>
          <p:cNvPr id="8" name="Rectángulo 7">
            <a:extLst>
              <a:ext uri="{FF2B5EF4-FFF2-40B4-BE49-F238E27FC236}">
                <a16:creationId xmlns:a16="http://schemas.microsoft.com/office/drawing/2014/main" id="{70C97467-4715-5604-9BC0-0FDBAAE4B765}"/>
              </a:ext>
            </a:extLst>
          </p:cNvPr>
          <p:cNvSpPr/>
          <p:nvPr/>
        </p:nvSpPr>
        <p:spPr>
          <a:xfrm>
            <a:off x="738768" y="4315987"/>
            <a:ext cx="7691554" cy="400980"/>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31170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a:solidFill>
                  <a:srgbClr val="C00000"/>
                </a:solidFill>
                <a:latin typeface="Open Sans" pitchFamily="2" charset="0"/>
                <a:ea typeface="Open Sans" pitchFamily="2" charset="0"/>
                <a:cs typeface="Open Sans" pitchFamily="2" charset="0"/>
              </a:rPr>
              <a:t>Interfaces</a:t>
            </a: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199" y="1825625"/>
            <a:ext cx="5428785"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Es muy importante evitar utilizar </a:t>
            </a:r>
            <a:r>
              <a:rPr lang="es-ES" sz="1600" dirty="0" err="1">
                <a:latin typeface="Open Sans Light" pitchFamily="2" charset="0"/>
                <a:ea typeface="Open Sans Light" pitchFamily="2" charset="0"/>
                <a:cs typeface="Open Sans Light" pitchFamily="2" charset="0"/>
              </a:rPr>
              <a:t>any</a:t>
            </a:r>
            <a:r>
              <a:rPr lang="es-ES" sz="1600" dirty="0">
                <a:latin typeface="Open Sans Light" pitchFamily="2" charset="0"/>
                <a:ea typeface="Open Sans Light" pitchFamily="2" charset="0"/>
                <a:cs typeface="Open Sans Light" pitchFamily="2" charset="0"/>
              </a:rPr>
              <a:t> en la medida de lo posible y utilizar tipos e interfaces para que nuestro código sea lo mas consistente posible.</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Las interfaces permiten poner también un atributo como opcional si es el caso y de una manera muy sencilla. Para seguir con el ejemplo de “</a:t>
            </a:r>
            <a:r>
              <a:rPr lang="es-ES" sz="1600" dirty="0" err="1">
                <a:latin typeface="Open Sans Light" pitchFamily="2" charset="0"/>
                <a:ea typeface="Open Sans Light" pitchFamily="2" charset="0"/>
                <a:cs typeface="Open Sans Light" pitchFamily="2" charset="0"/>
              </a:rPr>
              <a:t>alt</a:t>
            </a:r>
            <a:r>
              <a:rPr lang="es-ES" sz="1600" dirty="0">
                <a:latin typeface="Open Sans Light" pitchFamily="2" charset="0"/>
                <a:ea typeface="Open Sans Light" pitchFamily="2" charset="0"/>
                <a:cs typeface="Open Sans Light" pitchFamily="2" charset="0"/>
              </a:rPr>
              <a:t>”, si lo convertimos en opcional el mensaje de error que hemos visto en la diapositiva anterior desaparecerá ya que no va a ser obligatorio asignarle un valor.</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Simplemente añadiendo un “?” en la propiedad de nuestra interfaz, la convierte en opcional. Con esto ya vemos que no se muestra ningún mensaje de error al haber quitado la propiedad </a:t>
            </a:r>
            <a:r>
              <a:rPr lang="es-ES" sz="1600" dirty="0" err="1">
                <a:latin typeface="Open Sans Light" pitchFamily="2" charset="0"/>
                <a:ea typeface="Open Sans Light" pitchFamily="2" charset="0"/>
                <a:cs typeface="Open Sans Light" pitchFamily="2" charset="0"/>
              </a:rPr>
              <a:t>alt</a:t>
            </a:r>
            <a:r>
              <a:rPr lang="es-ES" sz="1600" dirty="0">
                <a:latin typeface="Open Sans Light" pitchFamily="2" charset="0"/>
                <a:ea typeface="Open Sans Light" pitchFamily="2" charset="0"/>
                <a:cs typeface="Open Sans Light" pitchFamily="2" charset="0"/>
              </a:rPr>
              <a:t> en el método que devuelte una </a:t>
            </a:r>
            <a:r>
              <a:rPr lang="es-ES" sz="1600" dirty="0" err="1">
                <a:latin typeface="Open Sans Light" pitchFamily="2" charset="0"/>
                <a:ea typeface="Open Sans Light" pitchFamily="2" charset="0"/>
                <a:cs typeface="Open Sans Light" pitchFamily="2" charset="0"/>
              </a:rPr>
              <a:t>Card</a:t>
            </a:r>
            <a:r>
              <a:rPr lang="es-ES" sz="1600" dirty="0">
                <a:latin typeface="Open Sans Light" pitchFamily="2" charset="0"/>
                <a:ea typeface="Open Sans Light" pitchFamily="2" charset="0"/>
                <a:cs typeface="Open Sans Light" pitchFamily="2" charset="0"/>
              </a:rPr>
              <a:t>, ya que es opcional y ya no es obligatorio que le asignemos un valor.</a:t>
            </a:r>
          </a:p>
        </p:txBody>
      </p:sp>
      <p:pic>
        <p:nvPicPr>
          <p:cNvPr id="5" name="Imagen 4" descr="Texto&#10;&#10;Descripción generada automáticamente">
            <a:extLst>
              <a:ext uri="{FF2B5EF4-FFF2-40B4-BE49-F238E27FC236}">
                <a16:creationId xmlns:a16="http://schemas.microsoft.com/office/drawing/2014/main" id="{186B6293-5A16-8A3F-7898-E175EFB2F6E5}"/>
              </a:ext>
            </a:extLst>
          </p:cNvPr>
          <p:cNvPicPr>
            <a:picLocks noChangeAspect="1"/>
          </p:cNvPicPr>
          <p:nvPr/>
        </p:nvPicPr>
        <p:blipFill>
          <a:blip r:embed="rId3"/>
          <a:stretch>
            <a:fillRect/>
          </a:stretch>
        </p:blipFill>
        <p:spPr>
          <a:xfrm>
            <a:off x="6739983" y="3633304"/>
            <a:ext cx="4800600" cy="1447800"/>
          </a:xfrm>
          <a:prstGeom prst="rect">
            <a:avLst/>
          </a:prstGeom>
        </p:spPr>
      </p:pic>
      <p:pic>
        <p:nvPicPr>
          <p:cNvPr id="9" name="Imagen 8" descr="Texto&#10;&#10;Descripción generada automáticamente">
            <a:extLst>
              <a:ext uri="{FF2B5EF4-FFF2-40B4-BE49-F238E27FC236}">
                <a16:creationId xmlns:a16="http://schemas.microsoft.com/office/drawing/2014/main" id="{1153EF3C-6F5E-1437-BB0F-0AEAFFFD1C48}"/>
              </a:ext>
            </a:extLst>
          </p:cNvPr>
          <p:cNvPicPr>
            <a:picLocks noChangeAspect="1"/>
          </p:cNvPicPr>
          <p:nvPr/>
        </p:nvPicPr>
        <p:blipFill>
          <a:blip r:embed="rId4"/>
          <a:stretch>
            <a:fillRect/>
          </a:stretch>
        </p:blipFill>
        <p:spPr>
          <a:xfrm>
            <a:off x="6739983" y="1776897"/>
            <a:ext cx="4387270" cy="1447799"/>
          </a:xfrm>
          <a:prstGeom prst="rect">
            <a:avLst/>
          </a:prstGeom>
        </p:spPr>
      </p:pic>
      <p:sp>
        <p:nvSpPr>
          <p:cNvPr id="10" name="Rectángulo 9">
            <a:extLst>
              <a:ext uri="{FF2B5EF4-FFF2-40B4-BE49-F238E27FC236}">
                <a16:creationId xmlns:a16="http://schemas.microsoft.com/office/drawing/2014/main" id="{62916135-4488-1669-7DEF-7C8CBB9E6F29}"/>
              </a:ext>
            </a:extLst>
          </p:cNvPr>
          <p:cNvSpPr/>
          <p:nvPr/>
        </p:nvSpPr>
        <p:spPr>
          <a:xfrm>
            <a:off x="6621345" y="2754352"/>
            <a:ext cx="3113669" cy="22302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78078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676275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Los servicios de angular son una de las ”herramientas” mas potentes de angular y que nos va a resultar de lo más útil.</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Los servicios se utilizan principalmente para gestionar los datos que utilizamos en nuestras aplicaciones y poder acceder a ellos desde cualquier punto, ya que tendremos todo dividido por módulos y componentes y mejor centralizarlo.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evitar de esta manera repetir código, evitar que exista un acoplamiento excesivo entre componentes y todo esto va a hacer que nos sea mas cómodo trabajar y mejorar la escalabilidad.</a:t>
            </a:r>
          </a:p>
        </p:txBody>
      </p:sp>
    </p:spTree>
    <p:extLst>
      <p:ext uri="{BB962C8B-B14F-4D97-AF65-F5344CB8AC3E}">
        <p14:creationId xmlns:p14="http://schemas.microsoft.com/office/powerpoint/2010/main" val="2004726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Siguiendo con el ejemplo de tarjetas que hasta ahora. Vamos a ver de qué manera podemos aprovecharnos de los beneficios y como usar estos servicios.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Partimos del código que vemos en la imagen y en primer lugar vamos a identificar qué código tiene relación los datos.</a:t>
            </a:r>
          </a:p>
        </p:txBody>
      </p:sp>
      <p:pic>
        <p:nvPicPr>
          <p:cNvPr id="5" name="Imagen 4" descr="Texto&#10;&#10;Descripción generada automáticamente">
            <a:extLst>
              <a:ext uri="{FF2B5EF4-FFF2-40B4-BE49-F238E27FC236}">
                <a16:creationId xmlns:a16="http://schemas.microsoft.com/office/drawing/2014/main" id="{7D137DDB-1660-9C2F-9366-CDF7D167E7A0}"/>
              </a:ext>
            </a:extLst>
          </p:cNvPr>
          <p:cNvPicPr>
            <a:picLocks noChangeAspect="1"/>
          </p:cNvPicPr>
          <p:nvPr/>
        </p:nvPicPr>
        <p:blipFill>
          <a:blip r:embed="rId3"/>
          <a:stretch>
            <a:fillRect/>
          </a:stretch>
        </p:blipFill>
        <p:spPr>
          <a:xfrm>
            <a:off x="6096000" y="1588294"/>
            <a:ext cx="5867400" cy="4826000"/>
          </a:xfrm>
          <a:prstGeom prst="rect">
            <a:avLst/>
          </a:prstGeom>
        </p:spPr>
      </p:pic>
      <p:sp>
        <p:nvSpPr>
          <p:cNvPr id="6" name="Rectángulo 5">
            <a:extLst>
              <a:ext uri="{FF2B5EF4-FFF2-40B4-BE49-F238E27FC236}">
                <a16:creationId xmlns:a16="http://schemas.microsoft.com/office/drawing/2014/main" id="{37B37716-1475-8ECC-EE1E-7061F9A008C7}"/>
              </a:ext>
            </a:extLst>
          </p:cNvPr>
          <p:cNvSpPr/>
          <p:nvPr/>
        </p:nvSpPr>
        <p:spPr>
          <a:xfrm>
            <a:off x="6178707" y="4560901"/>
            <a:ext cx="4827547" cy="169493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Rectángulo 6">
            <a:extLst>
              <a:ext uri="{FF2B5EF4-FFF2-40B4-BE49-F238E27FC236}">
                <a16:creationId xmlns:a16="http://schemas.microsoft.com/office/drawing/2014/main" id="{AF33CB81-5273-4C8E-4C9A-AE091182ED7C}"/>
              </a:ext>
            </a:extLst>
          </p:cNvPr>
          <p:cNvSpPr/>
          <p:nvPr/>
        </p:nvSpPr>
        <p:spPr>
          <a:xfrm>
            <a:off x="6178706" y="3055433"/>
            <a:ext cx="2508093" cy="47950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254986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 siguiente que vamos a hacer es crear el servicio, para ello lo que vamos a hacer es utilizar el CLI como hemos hecho hasta ahora ya que también dispone de un comando para ello:</a:t>
            </a:r>
          </a:p>
          <a:p>
            <a:pPr marL="0" indent="0" algn="ctr">
              <a:buNone/>
            </a:pPr>
            <a:r>
              <a:rPr lang="es-ES" sz="1600" b="1" dirty="0">
                <a:latin typeface="Open Sans Light" pitchFamily="2" charset="0"/>
                <a:ea typeface="Open Sans Light" pitchFamily="2" charset="0"/>
                <a:cs typeface="Open Sans Light" pitchFamily="2" charset="0"/>
              </a:rPr>
              <a:t>ng </a:t>
            </a:r>
            <a:r>
              <a:rPr lang="es-ES" sz="1600" b="1" dirty="0" err="1">
                <a:latin typeface="Open Sans Light" pitchFamily="2" charset="0"/>
                <a:ea typeface="Open Sans Light" pitchFamily="2" charset="0"/>
                <a:cs typeface="Open Sans Light" pitchFamily="2" charset="0"/>
              </a:rPr>
              <a:t>generate</a:t>
            </a:r>
            <a:r>
              <a:rPr lang="es-ES" sz="1600" b="1" dirty="0">
                <a:latin typeface="Open Sans Light" pitchFamily="2" charset="0"/>
                <a:ea typeface="Open Sans Light" pitchFamily="2" charset="0"/>
                <a:cs typeface="Open Sans Light" pitchFamily="2" charset="0"/>
              </a:rPr>
              <a:t> </a:t>
            </a:r>
            <a:r>
              <a:rPr lang="es-ES" sz="1600" b="1" dirty="0" err="1">
                <a:latin typeface="Open Sans Light" pitchFamily="2" charset="0"/>
                <a:ea typeface="Open Sans Light" pitchFamily="2" charset="0"/>
                <a:cs typeface="Open Sans Light" pitchFamily="2" charset="0"/>
              </a:rPr>
              <a:t>service</a:t>
            </a:r>
            <a:r>
              <a:rPr lang="es-ES" sz="1600" b="1" dirty="0">
                <a:latin typeface="Open Sans Light" pitchFamily="2" charset="0"/>
                <a:ea typeface="Open Sans Light" pitchFamily="2" charset="0"/>
                <a:cs typeface="Open Sans Light" pitchFamily="2" charset="0"/>
              </a:rPr>
              <a:t> </a:t>
            </a:r>
            <a:r>
              <a:rPr lang="es-ES" sz="1600" b="1" dirty="0" err="1">
                <a:latin typeface="Open Sans Light" pitchFamily="2" charset="0"/>
                <a:ea typeface="Open Sans Light" pitchFamily="2" charset="0"/>
                <a:cs typeface="Open Sans Light" pitchFamily="2" charset="0"/>
              </a:rPr>
              <a:t>services</a:t>
            </a:r>
            <a:r>
              <a:rPr lang="es-ES" sz="1600" b="1" dirty="0">
                <a:latin typeface="Open Sans Light" pitchFamily="2" charset="0"/>
                <a:ea typeface="Open Sans Light" pitchFamily="2" charset="0"/>
                <a:cs typeface="Open Sans Light" pitchFamily="2" charset="0"/>
              </a:rPr>
              <a:t>/“nombre del servicio”</a:t>
            </a:r>
          </a:p>
          <a:p>
            <a:pPr marL="0" indent="0" algn="ctr">
              <a:buNone/>
            </a:pPr>
            <a:r>
              <a:rPr lang="es-ES" sz="1600" b="1" dirty="0">
                <a:latin typeface="Open Sans Light" pitchFamily="2" charset="0"/>
                <a:ea typeface="Open Sans Light" pitchFamily="2" charset="0"/>
                <a:cs typeface="Open Sans Light" pitchFamily="2" charset="0"/>
              </a:rPr>
              <a:t>ng g s </a:t>
            </a:r>
            <a:r>
              <a:rPr lang="es-ES" sz="1600" b="1" dirty="0" err="1">
                <a:latin typeface="Open Sans Light" pitchFamily="2" charset="0"/>
                <a:ea typeface="Open Sans Light" pitchFamily="2" charset="0"/>
                <a:cs typeface="Open Sans Light" pitchFamily="2" charset="0"/>
              </a:rPr>
              <a:t>services</a:t>
            </a:r>
            <a:r>
              <a:rPr lang="es-ES" sz="1600" b="1" dirty="0">
                <a:latin typeface="Open Sans Light" pitchFamily="2" charset="0"/>
                <a:ea typeface="Open Sans Light" pitchFamily="2" charset="0"/>
                <a:cs typeface="Open Sans Light" pitchFamily="2" charset="0"/>
              </a:rPr>
              <a:t>/“nombre del servicio”</a:t>
            </a:r>
          </a:p>
          <a:p>
            <a:pPr marL="0" indent="0" algn="ctr">
              <a:buNone/>
            </a:pPr>
            <a:endParaRPr lang="es-ES" sz="1600" b="1"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generar también un directorio para añadir el servicio y que no esté en la raíz utilizando en el mismo comando la ruta </a:t>
            </a:r>
            <a:r>
              <a:rPr lang="es-ES" sz="1600" dirty="0" err="1">
                <a:latin typeface="Open Sans Light" pitchFamily="2" charset="0"/>
                <a:ea typeface="Open Sans Light" pitchFamily="2" charset="0"/>
                <a:cs typeface="Open Sans Light" pitchFamily="2" charset="0"/>
              </a:rPr>
              <a:t>services</a:t>
            </a:r>
            <a:r>
              <a:rPr lang="es-ES" sz="1600" dirty="0">
                <a:latin typeface="Open Sans Light" pitchFamily="2" charset="0"/>
                <a:ea typeface="Open Sans Light" pitchFamily="2" charset="0"/>
                <a:cs typeface="Open Sans Light" pitchFamily="2" charset="0"/>
              </a:rPr>
              <a:t>/</a:t>
            </a:r>
            <a:r>
              <a:rPr lang="es-ES" sz="1600" dirty="0" err="1">
                <a:latin typeface="Open Sans Light" pitchFamily="2" charset="0"/>
                <a:ea typeface="Open Sans Light" pitchFamily="2" charset="0"/>
                <a:cs typeface="Open Sans Light" pitchFamily="2" charset="0"/>
              </a:rPr>
              <a:t>nombreservicio</a:t>
            </a:r>
            <a:r>
              <a:rPr lang="es-ES" sz="1600" dirty="0">
                <a:latin typeface="Open Sans Light" pitchFamily="2" charset="0"/>
                <a:ea typeface="Open Sans Light" pitchFamily="2" charset="0"/>
                <a:cs typeface="Open Sans Light" pitchFamily="2" charset="0"/>
              </a:rPr>
              <a:t>.</a:t>
            </a:r>
          </a:p>
          <a:p>
            <a:pPr marL="0" indent="0">
              <a:buNone/>
            </a:pPr>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Una vez lo tenemos creado vamos a ver de qué está compuesto.</a:t>
            </a:r>
          </a:p>
        </p:txBody>
      </p:sp>
      <p:pic>
        <p:nvPicPr>
          <p:cNvPr id="6" name="Imagen 5" descr="Interfaz de usuario gráfica, Texto&#10;&#10;Descripción generada automáticamente con confianza media">
            <a:extLst>
              <a:ext uri="{FF2B5EF4-FFF2-40B4-BE49-F238E27FC236}">
                <a16:creationId xmlns:a16="http://schemas.microsoft.com/office/drawing/2014/main" id="{71ADF3C6-CC8E-C96E-82BF-370D6C170B52}"/>
              </a:ext>
            </a:extLst>
          </p:cNvPr>
          <p:cNvPicPr>
            <a:picLocks noChangeAspect="1"/>
          </p:cNvPicPr>
          <p:nvPr/>
        </p:nvPicPr>
        <p:blipFill>
          <a:blip r:embed="rId3"/>
          <a:stretch>
            <a:fillRect/>
          </a:stretch>
        </p:blipFill>
        <p:spPr>
          <a:xfrm>
            <a:off x="6927411" y="1825624"/>
            <a:ext cx="4672890" cy="897028"/>
          </a:xfrm>
          <a:prstGeom prst="rect">
            <a:avLst/>
          </a:prstGeom>
        </p:spPr>
      </p:pic>
      <p:pic>
        <p:nvPicPr>
          <p:cNvPr id="8" name="Imagen 7" descr="Texto&#10;&#10;Descripción generada automáticamente">
            <a:extLst>
              <a:ext uri="{FF2B5EF4-FFF2-40B4-BE49-F238E27FC236}">
                <a16:creationId xmlns:a16="http://schemas.microsoft.com/office/drawing/2014/main" id="{A37BC752-AF32-8FCA-5A45-4CACAA3577D9}"/>
              </a:ext>
            </a:extLst>
          </p:cNvPr>
          <p:cNvPicPr>
            <a:picLocks noChangeAspect="1"/>
          </p:cNvPicPr>
          <p:nvPr/>
        </p:nvPicPr>
        <p:blipFill>
          <a:blip r:embed="rId4"/>
          <a:stretch>
            <a:fillRect/>
          </a:stretch>
        </p:blipFill>
        <p:spPr>
          <a:xfrm>
            <a:off x="6927411" y="3310670"/>
            <a:ext cx="4639792" cy="1957718"/>
          </a:xfrm>
          <a:prstGeom prst="rect">
            <a:avLst/>
          </a:prstGeom>
        </p:spPr>
      </p:pic>
      <p:sp>
        <p:nvSpPr>
          <p:cNvPr id="9" name="Marcador de contenido 2">
            <a:extLst>
              <a:ext uri="{FF2B5EF4-FFF2-40B4-BE49-F238E27FC236}">
                <a16:creationId xmlns:a16="http://schemas.microsoft.com/office/drawing/2014/main" id="{301D6628-016A-E589-38F4-C87C634AF0A3}"/>
              </a:ext>
            </a:extLst>
          </p:cNvPr>
          <p:cNvSpPr txBox="1">
            <a:spLocks/>
          </p:cNvSpPr>
          <p:nvPr/>
        </p:nvSpPr>
        <p:spPr>
          <a:xfrm>
            <a:off x="6927411" y="3082442"/>
            <a:ext cx="2161309" cy="228228"/>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s-ES" sz="1600" dirty="0" err="1">
                <a:latin typeface="Open Sans Light" pitchFamily="2" charset="0"/>
                <a:ea typeface="Open Sans Light" pitchFamily="2" charset="0"/>
                <a:cs typeface="Open Sans Light" pitchFamily="2" charset="0"/>
              </a:rPr>
              <a:t>card.service.ts</a:t>
            </a:r>
            <a:endParaRPr lang="es-ES" sz="1600" dirty="0">
              <a:latin typeface="Open Sans Light" pitchFamily="2" charset="0"/>
              <a:ea typeface="Open Sans Light" pitchFamily="2" charset="0"/>
              <a:cs typeface="Open Sans Light" pitchFamily="2" charset="0"/>
            </a:endParaRPr>
          </a:p>
        </p:txBody>
      </p:sp>
    </p:spTree>
    <p:extLst>
      <p:ext uri="{BB962C8B-B14F-4D97-AF65-F5344CB8AC3E}">
        <p14:creationId xmlns:p14="http://schemas.microsoft.com/office/powerpoint/2010/main" val="3206164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fontScale="85000" lnSpcReduction="10000"/>
          </a:bodyPr>
          <a:lstStyle/>
          <a:p>
            <a:r>
              <a:rPr lang="es-ES" sz="1600" dirty="0">
                <a:latin typeface="Open Sans Light" pitchFamily="2" charset="0"/>
                <a:ea typeface="Open Sans Light" pitchFamily="2" charset="0"/>
                <a:cs typeface="Open Sans Light" pitchFamily="2" charset="0"/>
              </a:rPr>
              <a:t>Vemos que el fichero generado no tiene apenas contenido, un decorador y el </a:t>
            </a:r>
            <a:r>
              <a:rPr lang="es-ES" sz="1600" dirty="0" err="1">
                <a:latin typeface="Open Sans Light" pitchFamily="2" charset="0"/>
                <a:ea typeface="Open Sans Light" pitchFamily="2" charset="0"/>
                <a:cs typeface="Open Sans Light" pitchFamily="2" charset="0"/>
              </a:rPr>
              <a:t>export</a:t>
            </a:r>
            <a:r>
              <a:rPr lang="es-ES" sz="1600" dirty="0">
                <a:latin typeface="Open Sans Light" pitchFamily="2" charset="0"/>
                <a:ea typeface="Open Sans Light" pitchFamily="2" charset="0"/>
                <a:cs typeface="Open Sans Light" pitchFamily="2" charset="0"/>
              </a:rPr>
              <a:t> de la clase con un constructor </a:t>
            </a:r>
            <a:r>
              <a:rPr lang="es-ES" sz="1600" dirty="0" err="1">
                <a:latin typeface="Open Sans Light" pitchFamily="2" charset="0"/>
                <a:ea typeface="Open Sans Light" pitchFamily="2" charset="0"/>
                <a:cs typeface="Open Sans Light" pitchFamily="2" charset="0"/>
              </a:rPr>
              <a:t>vacio</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Vamos a pararnos solo a explicar que es esto de </a:t>
            </a:r>
            <a:r>
              <a:rPr lang="es-ES" sz="1600" b="1" dirty="0" err="1">
                <a:latin typeface="Open Sans Light" pitchFamily="2" charset="0"/>
                <a:ea typeface="Open Sans Light" pitchFamily="2" charset="0"/>
                <a:cs typeface="Open Sans Light" pitchFamily="2" charset="0"/>
              </a:rPr>
              <a:t>injectable</a:t>
            </a:r>
            <a:r>
              <a:rPr lang="es-ES" sz="1600" dirty="0">
                <a:latin typeface="Open Sans Light" pitchFamily="2" charset="0"/>
                <a:ea typeface="Open Sans Light" pitchFamily="2" charset="0"/>
                <a:cs typeface="Open Sans Light" pitchFamily="2" charset="0"/>
              </a:rPr>
              <a:t>. Este decorador lo que va a hacer es incluir nuestra clase dentro del sistema de inyección de dependencias de nuestra aplicación. Es decir, vamos a poder inyectar nuestra clase/servicio y tenerla disponible donde lo precisemos.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Al igual que el decorador </a:t>
            </a:r>
            <a:r>
              <a:rPr lang="es-ES" sz="1600" dirty="0" err="1">
                <a:latin typeface="Open Sans Light" pitchFamily="2" charset="0"/>
                <a:ea typeface="Open Sans Light" pitchFamily="2" charset="0"/>
                <a:cs typeface="Open Sans Light" pitchFamily="2" charset="0"/>
              </a:rPr>
              <a:t>component</a:t>
            </a:r>
            <a:r>
              <a:rPr lang="es-ES" sz="1600" dirty="0">
                <a:latin typeface="Open Sans Light" pitchFamily="2" charset="0"/>
                <a:ea typeface="Open Sans Light" pitchFamily="2" charset="0"/>
                <a:cs typeface="Open Sans Light" pitchFamily="2" charset="0"/>
              </a:rPr>
              <a:t>, el decorador </a:t>
            </a:r>
            <a:r>
              <a:rPr lang="es-ES" sz="1600" dirty="0" err="1">
                <a:latin typeface="Open Sans Light" pitchFamily="2" charset="0"/>
                <a:ea typeface="Open Sans Light" pitchFamily="2" charset="0"/>
                <a:cs typeface="Open Sans Light" pitchFamily="2" charset="0"/>
              </a:rPr>
              <a:t>injectable</a:t>
            </a:r>
            <a:r>
              <a:rPr lang="es-ES" sz="1600" dirty="0">
                <a:latin typeface="Open Sans Light" pitchFamily="2" charset="0"/>
                <a:ea typeface="Open Sans Light" pitchFamily="2" charset="0"/>
                <a:cs typeface="Open Sans Light" pitchFamily="2" charset="0"/>
              </a:rPr>
              <a:t> también puede recibir una serie de datos para cargar una configuración concreta. </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Vemos que se ha añadido </a:t>
            </a:r>
            <a:r>
              <a:rPr lang="es-ES" sz="1600" dirty="0" err="1">
                <a:latin typeface="Open Sans Light" pitchFamily="2" charset="0"/>
                <a:ea typeface="Open Sans Light" pitchFamily="2" charset="0"/>
                <a:cs typeface="Open Sans Light" pitchFamily="2" charset="0"/>
              </a:rPr>
              <a:t>provideIn</a:t>
            </a:r>
            <a:r>
              <a:rPr lang="es-ES" sz="1600" dirty="0">
                <a:latin typeface="Open Sans Light" pitchFamily="2" charset="0"/>
                <a:ea typeface="Open Sans Light" pitchFamily="2" charset="0"/>
                <a:cs typeface="Open Sans Light" pitchFamily="2" charset="0"/>
              </a:rPr>
              <a:t>: ‘</a:t>
            </a:r>
            <a:r>
              <a:rPr lang="es-ES" sz="1600" dirty="0" err="1">
                <a:latin typeface="Open Sans Light" pitchFamily="2" charset="0"/>
                <a:ea typeface="Open Sans Light" pitchFamily="2" charset="0"/>
                <a:cs typeface="Open Sans Light" pitchFamily="2" charset="0"/>
              </a:rPr>
              <a:t>root</a:t>
            </a:r>
            <a:r>
              <a:rPr lang="es-ES" sz="1600" dirty="0">
                <a:latin typeface="Open Sans Light" pitchFamily="2" charset="0"/>
                <a:ea typeface="Open Sans Light" pitchFamily="2" charset="0"/>
                <a:cs typeface="Open Sans Light" pitchFamily="2" charset="0"/>
              </a:rPr>
              <a:t>’ a este objeto de configuración, lo que va hacer esto es que va importar este servicio a nivel global de la aplicación (‘</a:t>
            </a:r>
            <a:r>
              <a:rPr lang="es-ES" sz="1600" dirty="0" err="1">
                <a:latin typeface="Open Sans Light" pitchFamily="2" charset="0"/>
                <a:ea typeface="Open Sans Light" pitchFamily="2" charset="0"/>
                <a:cs typeface="Open Sans Light" pitchFamily="2" charset="0"/>
              </a:rPr>
              <a:t>root</a:t>
            </a:r>
            <a:r>
              <a:rPr lang="es-ES" sz="1600" dirty="0">
                <a:latin typeface="Open Sans Light" pitchFamily="2" charset="0"/>
                <a:ea typeface="Open Sans Light" pitchFamily="2" charset="0"/>
                <a:cs typeface="Open Sans Light" pitchFamily="2" charset="0"/>
              </a:rPr>
              <a:t>`) y por tanto no va a hacer falta importarlo ni exportarlo en ningún sitio más, muy cómodo.</a:t>
            </a:r>
          </a:p>
        </p:txBody>
      </p:sp>
      <p:pic>
        <p:nvPicPr>
          <p:cNvPr id="8" name="Imagen 7" descr="Texto&#10;&#10;Descripción generada automáticamente">
            <a:extLst>
              <a:ext uri="{FF2B5EF4-FFF2-40B4-BE49-F238E27FC236}">
                <a16:creationId xmlns:a16="http://schemas.microsoft.com/office/drawing/2014/main" id="{A37BC752-AF32-8FCA-5A45-4CACAA3577D9}"/>
              </a:ext>
            </a:extLst>
          </p:cNvPr>
          <p:cNvPicPr>
            <a:picLocks noChangeAspect="1"/>
          </p:cNvPicPr>
          <p:nvPr/>
        </p:nvPicPr>
        <p:blipFill>
          <a:blip r:embed="rId3"/>
          <a:stretch>
            <a:fillRect/>
          </a:stretch>
        </p:blipFill>
        <p:spPr>
          <a:xfrm>
            <a:off x="6591302" y="1825625"/>
            <a:ext cx="5188824" cy="2189377"/>
          </a:xfrm>
          <a:prstGeom prst="rect">
            <a:avLst/>
          </a:prstGeom>
        </p:spPr>
      </p:pic>
      <p:sp>
        <p:nvSpPr>
          <p:cNvPr id="4" name="Rectángulo 3">
            <a:extLst>
              <a:ext uri="{FF2B5EF4-FFF2-40B4-BE49-F238E27FC236}">
                <a16:creationId xmlns:a16="http://schemas.microsoft.com/office/drawing/2014/main" id="{4060E8DE-3A75-029B-1C23-BC0316E5918E}"/>
              </a:ext>
            </a:extLst>
          </p:cNvPr>
          <p:cNvSpPr/>
          <p:nvPr/>
        </p:nvSpPr>
        <p:spPr>
          <a:xfrm>
            <a:off x="6591302" y="2363168"/>
            <a:ext cx="2100635" cy="70880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4359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Lo siguiente que vamos a hacer es llevarnos toda la parte de datos de las tarjetas al servicios para así tenerlo centralizado y disponible para toda nuestra aplicación.</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Remarcamos la parte que realmente nos hemos traído y hemos añadido un par de funciones que ahora explicamos a continuación.</a:t>
            </a:r>
          </a:p>
        </p:txBody>
      </p:sp>
      <p:pic>
        <p:nvPicPr>
          <p:cNvPr id="6" name="Imagen 5" descr="Texto&#10;&#10;Descripción generada automáticamente">
            <a:extLst>
              <a:ext uri="{FF2B5EF4-FFF2-40B4-BE49-F238E27FC236}">
                <a16:creationId xmlns:a16="http://schemas.microsoft.com/office/drawing/2014/main" id="{F25EB72D-A7BA-695E-1521-6C4C2D0CBDD5}"/>
              </a:ext>
            </a:extLst>
          </p:cNvPr>
          <p:cNvPicPr>
            <a:picLocks noChangeAspect="1"/>
          </p:cNvPicPr>
          <p:nvPr/>
        </p:nvPicPr>
        <p:blipFill>
          <a:blip r:embed="rId3"/>
          <a:stretch>
            <a:fillRect/>
          </a:stretch>
        </p:blipFill>
        <p:spPr>
          <a:xfrm>
            <a:off x="5941122" y="1405518"/>
            <a:ext cx="5955086" cy="4938713"/>
          </a:xfrm>
          <a:prstGeom prst="rect">
            <a:avLst/>
          </a:prstGeom>
        </p:spPr>
      </p:pic>
      <p:sp>
        <p:nvSpPr>
          <p:cNvPr id="7" name="Rectángulo 6">
            <a:extLst>
              <a:ext uri="{FF2B5EF4-FFF2-40B4-BE49-F238E27FC236}">
                <a16:creationId xmlns:a16="http://schemas.microsoft.com/office/drawing/2014/main" id="{E05A4A11-FC38-6286-D03B-F7BB65C94F36}"/>
              </a:ext>
            </a:extLst>
          </p:cNvPr>
          <p:cNvSpPr/>
          <p:nvPr/>
        </p:nvSpPr>
        <p:spPr>
          <a:xfrm>
            <a:off x="5941122" y="4486850"/>
            <a:ext cx="5257800" cy="155711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 name="Rectángulo 8">
            <a:extLst>
              <a:ext uri="{FF2B5EF4-FFF2-40B4-BE49-F238E27FC236}">
                <a16:creationId xmlns:a16="http://schemas.microsoft.com/office/drawing/2014/main" id="{FB7061CA-0A8C-A441-F1B1-7E2A79C46F57}"/>
              </a:ext>
            </a:extLst>
          </p:cNvPr>
          <p:cNvSpPr/>
          <p:nvPr/>
        </p:nvSpPr>
        <p:spPr>
          <a:xfrm>
            <a:off x="5941122" y="2485753"/>
            <a:ext cx="3526263" cy="32338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53302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Por partes, la primera puntualización que vamos a hacer es en la parte de la variable </a:t>
            </a:r>
            <a:r>
              <a:rPr lang="es-ES" sz="1600" dirty="0" err="1">
                <a:latin typeface="Open Sans Light" pitchFamily="2" charset="0"/>
                <a:ea typeface="Open Sans Light" pitchFamily="2" charset="0"/>
                <a:cs typeface="Open Sans Light" pitchFamily="2" charset="0"/>
              </a:rPr>
              <a:t>cards</a:t>
            </a:r>
            <a:r>
              <a:rPr lang="es-ES" sz="1600" dirty="0">
                <a:latin typeface="Open Sans Light" pitchFamily="2" charset="0"/>
                <a:ea typeface="Open Sans Light" pitchFamily="2" charset="0"/>
                <a:cs typeface="Open Sans Light" pitchFamily="2" charset="0"/>
              </a:rPr>
              <a:t>.</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Se le ha añadido “_” delante del nombre, esto simplemente es para que conozcas que es una nomenclatura que se utiliza para variables privadas.</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La otra es que para que esta variable no pueda ser alterada desde cualquier punto de la aplicación es mejor tratarla como privada y que sean los métodos los encargados de modificarla ya que va a ser información compartida para toda la aplicación.</a:t>
            </a:r>
          </a:p>
        </p:txBody>
      </p:sp>
      <p:pic>
        <p:nvPicPr>
          <p:cNvPr id="6" name="Imagen 5" descr="Texto&#10;&#10;Descripción generada automáticamente">
            <a:extLst>
              <a:ext uri="{FF2B5EF4-FFF2-40B4-BE49-F238E27FC236}">
                <a16:creationId xmlns:a16="http://schemas.microsoft.com/office/drawing/2014/main" id="{F25EB72D-A7BA-695E-1521-6C4C2D0CBDD5}"/>
              </a:ext>
            </a:extLst>
          </p:cNvPr>
          <p:cNvPicPr>
            <a:picLocks noChangeAspect="1"/>
          </p:cNvPicPr>
          <p:nvPr/>
        </p:nvPicPr>
        <p:blipFill>
          <a:blip r:embed="rId3"/>
          <a:stretch>
            <a:fillRect/>
          </a:stretch>
        </p:blipFill>
        <p:spPr>
          <a:xfrm>
            <a:off x="5941122" y="1405518"/>
            <a:ext cx="5955086" cy="4938713"/>
          </a:xfrm>
          <a:prstGeom prst="rect">
            <a:avLst/>
          </a:prstGeom>
        </p:spPr>
      </p:pic>
      <p:sp>
        <p:nvSpPr>
          <p:cNvPr id="4" name="Rectángulo 3">
            <a:extLst>
              <a:ext uri="{FF2B5EF4-FFF2-40B4-BE49-F238E27FC236}">
                <a16:creationId xmlns:a16="http://schemas.microsoft.com/office/drawing/2014/main" id="{EB9C78FF-BC2A-DE1C-DC15-06C4C7235E9A}"/>
              </a:ext>
            </a:extLst>
          </p:cNvPr>
          <p:cNvSpPr/>
          <p:nvPr/>
        </p:nvSpPr>
        <p:spPr>
          <a:xfrm>
            <a:off x="5941122" y="2620537"/>
            <a:ext cx="3448205" cy="188601"/>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99529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En este punto lo que estamos utilizando es el método </a:t>
            </a:r>
            <a:r>
              <a:rPr lang="es-ES" sz="1600" dirty="0" err="1">
                <a:latin typeface="Open Sans Light" pitchFamily="2" charset="0"/>
                <a:ea typeface="Open Sans Light" pitchFamily="2" charset="0"/>
                <a:cs typeface="Open Sans Light" pitchFamily="2" charset="0"/>
              </a:rPr>
              <a:t>get</a:t>
            </a:r>
            <a:r>
              <a:rPr lang="es-ES" sz="1600" dirty="0">
                <a:latin typeface="Open Sans Light" pitchFamily="2" charset="0"/>
                <a:ea typeface="Open Sans Light" pitchFamily="2" charset="0"/>
                <a:cs typeface="Open Sans Light" pitchFamily="2" charset="0"/>
              </a:rPr>
              <a:t> para recuperar simplemente el valor de la variable privada _</a:t>
            </a:r>
            <a:r>
              <a:rPr lang="es-ES" sz="1600" dirty="0" err="1">
                <a:latin typeface="Open Sans Light" pitchFamily="2" charset="0"/>
                <a:ea typeface="Open Sans Light" pitchFamily="2" charset="0"/>
                <a:cs typeface="Open Sans Light" pitchFamily="2" charset="0"/>
              </a:rPr>
              <a:t>cards</a:t>
            </a:r>
            <a:r>
              <a:rPr lang="es-ES" sz="1600" dirty="0">
                <a:latin typeface="Open Sans Light" pitchFamily="2" charset="0"/>
                <a:ea typeface="Open Sans Light" pitchFamily="2" charset="0"/>
                <a:cs typeface="Open Sans Light" pitchFamily="2" charset="0"/>
              </a:rPr>
              <a:t>, no tiene más misterio.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Hay un elemento nuevo que se ha incorporado y se trata del tipo </a:t>
            </a:r>
            <a:r>
              <a:rPr lang="es-ES" sz="1600" dirty="0" err="1">
                <a:latin typeface="Open Sans Light" pitchFamily="2" charset="0"/>
                <a:ea typeface="Open Sans Light" pitchFamily="2" charset="0"/>
                <a:cs typeface="Open Sans Light" pitchFamily="2" charset="0"/>
              </a:rPr>
              <a:t>Cards</a:t>
            </a:r>
            <a:r>
              <a:rPr lang="es-ES" sz="1600" dirty="0">
                <a:latin typeface="Open Sans Light" pitchFamily="2" charset="0"/>
                <a:ea typeface="Open Sans Light" pitchFamily="2" charset="0"/>
                <a:cs typeface="Open Sans Light" pitchFamily="2" charset="0"/>
              </a:rPr>
              <a:t>[]. Se trata de una interfaz que hemos creado para definir el tipo de dato de </a:t>
            </a:r>
            <a:r>
              <a:rPr lang="es-ES" sz="1600" dirty="0" err="1">
                <a:latin typeface="Open Sans Light" pitchFamily="2" charset="0"/>
                <a:ea typeface="Open Sans Light" pitchFamily="2" charset="0"/>
                <a:cs typeface="Open Sans Light" pitchFamily="2" charset="0"/>
              </a:rPr>
              <a:t>Card</a:t>
            </a:r>
            <a:r>
              <a:rPr lang="es-ES" sz="1600" dirty="0">
                <a:latin typeface="Open Sans Light" pitchFamily="2" charset="0"/>
                <a:ea typeface="Open Sans Light" pitchFamily="2" charset="0"/>
                <a:cs typeface="Open Sans Light" pitchFamily="2" charset="0"/>
              </a:rPr>
              <a:t> ya que vamos a utilizarlo en más sitios y estamos trabajando con tipos. Al final de este documento se explicará como podemos crear una nueva interfaz y así poder utilizarla.</a:t>
            </a:r>
          </a:p>
        </p:txBody>
      </p:sp>
      <p:pic>
        <p:nvPicPr>
          <p:cNvPr id="6" name="Imagen 5" descr="Texto&#10;&#10;Descripción generada automáticamente">
            <a:extLst>
              <a:ext uri="{FF2B5EF4-FFF2-40B4-BE49-F238E27FC236}">
                <a16:creationId xmlns:a16="http://schemas.microsoft.com/office/drawing/2014/main" id="{F25EB72D-A7BA-695E-1521-6C4C2D0CBDD5}"/>
              </a:ext>
            </a:extLst>
          </p:cNvPr>
          <p:cNvPicPr>
            <a:picLocks noChangeAspect="1"/>
          </p:cNvPicPr>
          <p:nvPr/>
        </p:nvPicPr>
        <p:blipFill>
          <a:blip r:embed="rId3"/>
          <a:stretch>
            <a:fillRect/>
          </a:stretch>
        </p:blipFill>
        <p:spPr>
          <a:xfrm>
            <a:off x="5941122" y="1405518"/>
            <a:ext cx="5955086" cy="4938713"/>
          </a:xfrm>
          <a:prstGeom prst="rect">
            <a:avLst/>
          </a:prstGeom>
        </p:spPr>
      </p:pic>
      <p:sp>
        <p:nvSpPr>
          <p:cNvPr id="4" name="Rectángulo 3">
            <a:extLst>
              <a:ext uri="{FF2B5EF4-FFF2-40B4-BE49-F238E27FC236}">
                <a16:creationId xmlns:a16="http://schemas.microsoft.com/office/drawing/2014/main" id="{EB9C78FF-BC2A-DE1C-DC15-06C4C7235E9A}"/>
              </a:ext>
            </a:extLst>
          </p:cNvPr>
          <p:cNvSpPr/>
          <p:nvPr/>
        </p:nvSpPr>
        <p:spPr>
          <a:xfrm>
            <a:off x="5941122" y="2932771"/>
            <a:ext cx="3448205" cy="49622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598145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A782BE-14FA-774B-8433-6F8F622171E9}"/>
              </a:ext>
            </a:extLst>
          </p:cNvPr>
          <p:cNvSpPr>
            <a:spLocks noGrp="1"/>
          </p:cNvSpPr>
          <p:nvPr>
            <p:ph type="title"/>
          </p:nvPr>
        </p:nvSpPr>
        <p:spPr>
          <a:solidFill>
            <a:schemeClr val="bg1"/>
          </a:solidFill>
        </p:spPr>
        <p:txBody>
          <a:bodyPr vert="horz" lIns="91440" tIns="45720" rIns="91440" bIns="45720" rtlCol="0" anchor="ctr">
            <a:normAutofit/>
          </a:bodyPr>
          <a:lstStyle/>
          <a:p>
            <a:r>
              <a:rPr lang="es-ES" b="1" dirty="0" err="1">
                <a:solidFill>
                  <a:srgbClr val="C00000"/>
                </a:solidFill>
                <a:latin typeface="Open Sans" pitchFamily="2" charset="0"/>
                <a:ea typeface="Open Sans" pitchFamily="2" charset="0"/>
                <a:cs typeface="Open Sans" pitchFamily="2" charset="0"/>
              </a:rPr>
              <a:t>Services</a:t>
            </a:r>
            <a:endParaRPr lang="es-ES" b="1" dirty="0">
              <a:solidFill>
                <a:srgbClr val="C00000"/>
              </a:solidFill>
              <a:latin typeface="Open Sans" pitchFamily="2" charset="0"/>
              <a:ea typeface="Open Sans" pitchFamily="2" charset="0"/>
              <a:cs typeface="Open Sans" pitchFamily="2" charset="0"/>
            </a:endParaRPr>
          </a:p>
        </p:txBody>
      </p:sp>
      <p:sp>
        <p:nvSpPr>
          <p:cNvPr id="3" name="Marcador de contenido 2">
            <a:extLst>
              <a:ext uri="{FF2B5EF4-FFF2-40B4-BE49-F238E27FC236}">
                <a16:creationId xmlns:a16="http://schemas.microsoft.com/office/drawing/2014/main" id="{C814F885-70A4-8E46-A435-3287B3BA0F67}"/>
              </a:ext>
            </a:extLst>
          </p:cNvPr>
          <p:cNvSpPr>
            <a:spLocks noGrp="1"/>
          </p:cNvSpPr>
          <p:nvPr>
            <p:ph idx="1"/>
          </p:nvPr>
        </p:nvSpPr>
        <p:spPr>
          <a:xfrm>
            <a:off x="838200" y="1825625"/>
            <a:ext cx="4762500" cy="4351338"/>
          </a:xfrm>
        </p:spPr>
        <p:txBody>
          <a:bodyPr vert="horz" lIns="91440" tIns="45720" rIns="91440" bIns="45720" rtlCol="0">
            <a:normAutofit/>
          </a:bodyPr>
          <a:lstStyle/>
          <a:p>
            <a:r>
              <a:rPr lang="es-ES" sz="1600" dirty="0">
                <a:latin typeface="Open Sans Light" pitchFamily="2" charset="0"/>
                <a:ea typeface="Open Sans Light" pitchFamily="2" charset="0"/>
                <a:cs typeface="Open Sans Light" pitchFamily="2" charset="0"/>
              </a:rPr>
              <a:t>Aquí simplemente hemos realizado un pequeño </a:t>
            </a:r>
            <a:r>
              <a:rPr lang="es-ES" sz="1600" dirty="0" err="1">
                <a:latin typeface="Open Sans Light" pitchFamily="2" charset="0"/>
                <a:ea typeface="Open Sans Light" pitchFamily="2" charset="0"/>
                <a:cs typeface="Open Sans Light" pitchFamily="2" charset="0"/>
              </a:rPr>
              <a:t>refactor</a:t>
            </a:r>
            <a:r>
              <a:rPr lang="es-ES" sz="1600" dirty="0">
                <a:latin typeface="Open Sans Light" pitchFamily="2" charset="0"/>
                <a:ea typeface="Open Sans Light" pitchFamily="2" charset="0"/>
                <a:cs typeface="Open Sans Light" pitchFamily="2" charset="0"/>
              </a:rPr>
              <a:t> ya que ahora mismo estamos utilizando un generador de tarjetas por defecto.</a:t>
            </a:r>
          </a:p>
          <a:p>
            <a:endParaRPr lang="es-ES" sz="1600" dirty="0">
              <a:latin typeface="Open Sans Light" pitchFamily="2" charset="0"/>
              <a:ea typeface="Open Sans Light" pitchFamily="2" charset="0"/>
              <a:cs typeface="Open Sans Light" pitchFamily="2" charset="0"/>
            </a:endParaRPr>
          </a:p>
          <a:p>
            <a:r>
              <a:rPr lang="es-ES" sz="1600" dirty="0">
                <a:latin typeface="Open Sans Light" pitchFamily="2" charset="0"/>
                <a:ea typeface="Open Sans Light" pitchFamily="2" charset="0"/>
                <a:cs typeface="Open Sans Light" pitchFamily="2" charset="0"/>
              </a:rPr>
              <a:t>Además que si aplicamos el principio de responsabilidad única y un poco mas adelante vamos a ver si beneficio.</a:t>
            </a:r>
          </a:p>
        </p:txBody>
      </p:sp>
      <p:pic>
        <p:nvPicPr>
          <p:cNvPr id="6" name="Imagen 5" descr="Texto&#10;&#10;Descripción generada automáticamente">
            <a:extLst>
              <a:ext uri="{FF2B5EF4-FFF2-40B4-BE49-F238E27FC236}">
                <a16:creationId xmlns:a16="http://schemas.microsoft.com/office/drawing/2014/main" id="{F25EB72D-A7BA-695E-1521-6C4C2D0CBDD5}"/>
              </a:ext>
            </a:extLst>
          </p:cNvPr>
          <p:cNvPicPr>
            <a:picLocks noChangeAspect="1"/>
          </p:cNvPicPr>
          <p:nvPr/>
        </p:nvPicPr>
        <p:blipFill>
          <a:blip r:embed="rId3"/>
          <a:stretch>
            <a:fillRect/>
          </a:stretch>
        </p:blipFill>
        <p:spPr>
          <a:xfrm>
            <a:off x="5941122" y="1405518"/>
            <a:ext cx="5955086" cy="4938713"/>
          </a:xfrm>
          <a:prstGeom prst="rect">
            <a:avLst/>
          </a:prstGeom>
        </p:spPr>
      </p:pic>
      <p:sp>
        <p:nvSpPr>
          <p:cNvPr id="4" name="Rectángulo 3">
            <a:extLst>
              <a:ext uri="{FF2B5EF4-FFF2-40B4-BE49-F238E27FC236}">
                <a16:creationId xmlns:a16="http://schemas.microsoft.com/office/drawing/2014/main" id="{EB9C78FF-BC2A-DE1C-DC15-06C4C7235E9A}"/>
              </a:ext>
            </a:extLst>
          </p:cNvPr>
          <p:cNvSpPr/>
          <p:nvPr/>
        </p:nvSpPr>
        <p:spPr>
          <a:xfrm>
            <a:off x="5941122" y="3505065"/>
            <a:ext cx="3459356" cy="866213"/>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21656266"/>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12e9a32-65fe-481d-b9ef-1361dcbd547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EF87D42AD7247549A4D6C0D975316474" ma:contentTypeVersion="13" ma:contentTypeDescription="Crear nuevo documento." ma:contentTypeScope="" ma:versionID="9690547ed4e5b04f5d98637fc3f891b2">
  <xsd:schema xmlns:xsd="http://www.w3.org/2001/XMLSchema" xmlns:xs="http://www.w3.org/2001/XMLSchema" xmlns:p="http://schemas.microsoft.com/office/2006/metadata/properties" xmlns:ns2="612e9a32-65fe-481d-b9ef-1361dcbd5475" xmlns:ns3="36f0abe7-1c4c-4893-ba5c-6d9c4cb82ace" targetNamespace="http://schemas.microsoft.com/office/2006/metadata/properties" ma:root="true" ma:fieldsID="1169fb48b42e64f98894afe03a9edd4d" ns2:_="" ns3:_="">
    <xsd:import namespace="612e9a32-65fe-481d-b9ef-1361dcbd5475"/>
    <xsd:import namespace="36f0abe7-1c4c-4893-ba5c-6d9c4cb82a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MediaServiceGenerationTime" minOccurs="0"/>
                <xsd:element ref="ns2:MediaServiceEventHashCode" minOccurs="0"/>
                <xsd:element ref="ns2:lcf76f155ced4ddcb4097134ff3c332f" minOccurs="0"/>
                <xsd:element ref="ns2:MediaServiceDateTaken"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e9a32-65fe-481d-b9ef-1361dcbd547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lcf76f155ced4ddcb4097134ff3c332f" ma:index="17" nillable="true" ma:taxonomy="true" ma:internalName="lcf76f155ced4ddcb4097134ff3c332f" ma:taxonomyFieldName="MediaServiceImageTags" ma:displayName="Etiquetas de imagen" ma:readOnly="false" ma:fieldId="{5cf76f15-5ced-4ddc-b409-7134ff3c332f}" ma:taxonomyMulti="true" ma:sspId="000e2059-5ee7-47e9-8d7c-e5c5b9f97e02"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6f0abe7-1c4c-4893-ba5c-6d9c4cb82ace" elementFormDefault="qualified">
    <xsd:import namespace="http://schemas.microsoft.com/office/2006/documentManagement/types"/>
    <xsd:import namespace="http://schemas.microsoft.com/office/infopath/2007/PartnerControls"/>
    <xsd:element name="SharedWithUsers" ma:index="11"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2322DA-5EDC-41C9-AC93-365A97C1AA2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6512477-1483-494E-9BC1-D575BF996A6E}">
  <ds:schemaRefs>
    <ds:schemaRef ds:uri="http://schemas.microsoft.com/sharepoint/v3/contenttype/forms"/>
  </ds:schemaRefs>
</ds:datastoreItem>
</file>

<file path=customXml/itemProps3.xml><?xml version="1.0" encoding="utf-8"?>
<ds:datastoreItem xmlns:ds="http://schemas.openxmlformats.org/officeDocument/2006/customXml" ds:itemID="{F5D50FD9-1A10-4C79-9619-1D8EA84AE68A}"/>
</file>

<file path=docProps/app.xml><?xml version="1.0" encoding="utf-8"?>
<Properties xmlns="http://schemas.openxmlformats.org/officeDocument/2006/extended-properties" xmlns:vt="http://schemas.openxmlformats.org/officeDocument/2006/docPropsVTypes">
  <Template>Office Theme</Template>
  <TotalTime>32846</TotalTime>
  <Words>1305</Words>
  <Application>Microsoft Office PowerPoint</Application>
  <PresentationFormat>Panorámica</PresentationFormat>
  <Paragraphs>112</Paragraphs>
  <Slides>19</Slides>
  <Notes>18</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Fundamentos básicos Angular</vt:lpstr>
      <vt:lpstr>Services</vt:lpstr>
      <vt:lpstr>Services</vt:lpstr>
      <vt:lpstr>Services</vt:lpstr>
      <vt:lpstr>Services</vt:lpstr>
      <vt:lpstr>Services</vt:lpstr>
      <vt:lpstr>Services</vt:lpstr>
      <vt:lpstr>Services</vt:lpstr>
      <vt:lpstr>Services</vt:lpstr>
      <vt:lpstr>Services</vt:lpstr>
      <vt:lpstr>Services</vt:lpstr>
      <vt:lpstr>Services</vt:lpstr>
      <vt:lpstr>Services</vt:lpstr>
      <vt:lpstr>Services</vt:lpstr>
      <vt:lpstr>Services</vt:lpstr>
      <vt:lpstr>Services</vt:lpstr>
      <vt:lpstr>Interfaces</vt:lpstr>
      <vt:lpstr>Interfaces</vt:lpstr>
      <vt:lpstr>Interfaces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básicos Vue JS</dc:title>
  <dc:creator>DIEZ GARCIA David</dc:creator>
  <cp:lastModifiedBy>MARCO GARCIA Javier</cp:lastModifiedBy>
  <cp:revision>87</cp:revision>
  <dcterms:created xsi:type="dcterms:W3CDTF">2023-01-26T09:30:54Z</dcterms:created>
  <dcterms:modified xsi:type="dcterms:W3CDTF">2023-03-21T14:40:35Z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0x010100EF87D42AD7247549A4D6C0D975316474</vt:lpwstr>
  </property>
  <property fmtid="{D5CDD505-2E9C-101B-9397-08002B2CF9AE}" pid="3" name="Order">
    <vt:r8>4899000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TriggerFlowInfo">
    <vt:lpwstr/>
  </property>
  <property fmtid="{D5CDD505-2E9C-101B-9397-08002B2CF9AE}" pid="8" name="_SourceUrl">
    <vt:lpwstr/>
  </property>
  <property fmtid="{D5CDD505-2E9C-101B-9397-08002B2CF9AE}" pid="9" name="_SharedFileIndex">
    <vt:lpwstr/>
  </property>
  <property fmtid="{D5CDD505-2E9C-101B-9397-08002B2CF9AE}" pid="10" name="ComplianceAssetId">
    <vt:lpwstr/>
  </property>
  <property fmtid="{D5CDD505-2E9C-101B-9397-08002B2CF9AE}" pid="11" name="TemplateUrl">
    <vt:lpwstr/>
  </property>
  <property fmtid="{D5CDD505-2E9C-101B-9397-08002B2CF9AE}" pid="12" name="MSIP_Label_fd526602-58c8-494f-8a3d-4d906671215d_Enabled">
    <vt:lpwstr>true</vt:lpwstr>
  </property>
  <property fmtid="{D5CDD505-2E9C-101B-9397-08002B2CF9AE}" pid="13" name="MSIP_Label_fd526602-58c8-494f-8a3d-4d906671215d_SetDate">
    <vt:lpwstr>2023-03-21T14:40:34Z</vt:lpwstr>
  </property>
  <property fmtid="{D5CDD505-2E9C-101B-9397-08002B2CF9AE}" pid="14" name="MSIP_Label_fd526602-58c8-494f-8a3d-4d906671215d_Method">
    <vt:lpwstr>Standard</vt:lpwstr>
  </property>
  <property fmtid="{D5CDD505-2E9C-101B-9397-08002B2CF9AE}" pid="15" name="MSIP_Label_fd526602-58c8-494f-8a3d-4d906671215d_Name">
    <vt:lpwstr>ES Uso Restringido</vt:lpwstr>
  </property>
  <property fmtid="{D5CDD505-2E9C-101B-9397-08002B2CF9AE}" pid="16" name="MSIP_Label_fd526602-58c8-494f-8a3d-4d906671215d_SiteId">
    <vt:lpwstr>8b87af7d-8647-4dc7-8df4-5f69a2011bb5</vt:lpwstr>
  </property>
  <property fmtid="{D5CDD505-2E9C-101B-9397-08002B2CF9AE}" pid="17" name="MSIP_Label_fd526602-58c8-494f-8a3d-4d906671215d_ActionId">
    <vt:lpwstr>dd46e310-8e1f-4873-8b2d-e0460305021f</vt:lpwstr>
  </property>
  <property fmtid="{D5CDD505-2E9C-101B-9397-08002B2CF9AE}" pid="18" name="MSIP_Label_fd526602-58c8-494f-8a3d-4d906671215d_ContentBits">
    <vt:lpwstr>3</vt:lpwstr>
  </property>
  <property fmtid="{D5CDD505-2E9C-101B-9397-08002B2CF9AE}" pid="19" name="ClassificationContentMarkingFooterLocations">
    <vt:lpwstr>Tema de Office:8</vt:lpwstr>
  </property>
  <property fmtid="{D5CDD505-2E9C-101B-9397-08002B2CF9AE}" pid="20" name="ClassificationContentMarkingFooterText">
    <vt:lpwstr>C2 – Uso Restringido </vt:lpwstr>
  </property>
</Properties>
</file>