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1"/>
  </p:notesMasterIdLst>
  <p:sldIdLst>
    <p:sldId id="256" r:id="rId5"/>
    <p:sldId id="260"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9" r:id="rId21"/>
    <p:sldId id="320" r:id="rId22"/>
    <p:sldId id="303" r:id="rId23"/>
    <p:sldId id="321" r:id="rId24"/>
    <p:sldId id="322" r:id="rId25"/>
    <p:sldId id="323" r:id="rId26"/>
    <p:sldId id="324" r:id="rId27"/>
    <p:sldId id="325" r:id="rId28"/>
    <p:sldId id="318" r:id="rId29"/>
    <p:sldId id="327"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2"/>
    <p:restoredTop sz="92653"/>
  </p:normalViewPr>
  <p:slideViewPr>
    <p:cSldViewPr snapToGrid="0" snapToObjects="1">
      <p:cViewPr varScale="1">
        <p:scale>
          <a:sx n="111" d="100"/>
          <a:sy n="111" d="100"/>
        </p:scale>
        <p:origin x="23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RIS Pau" userId="S::pau.fandos@ext.soprasteria.com::5a5e5726-a97b-44e5-95dd-b75b93a80ecb" providerId="AD" clId="Web-{9C27DE8B-CFAE-4E5C-A709-3CE46EAC6F4A}"/>
    <pc:docChg chg="mod modMainMaster">
      <pc:chgData name="GORRIS Pau" userId="S::pau.fandos@ext.soprasteria.com::5a5e5726-a97b-44e5-95dd-b75b93a80ecb" providerId="AD" clId="Web-{9C27DE8B-CFAE-4E5C-A709-3CE46EAC6F4A}" dt="2023-03-21T14:59:02.023" v="1" actId="33475"/>
      <pc:docMkLst>
        <pc:docMk/>
      </pc:docMkLst>
      <pc:sldMasterChg chg="addSp">
        <pc:chgData name="GORRIS Pau" userId="S::pau.fandos@ext.soprasteria.com::5a5e5726-a97b-44e5-95dd-b75b93a80ecb" providerId="AD" clId="Web-{9C27DE8B-CFAE-4E5C-A709-3CE46EAC6F4A}" dt="2023-03-21T14:59:02.023" v="0" actId="33475"/>
        <pc:sldMasterMkLst>
          <pc:docMk/>
          <pc:sldMasterMk cId="3024878275" sldId="2147483720"/>
        </pc:sldMasterMkLst>
        <pc:spChg chg="add">
          <ac:chgData name="GORRIS Pau" userId="S::pau.fandos@ext.soprasteria.com::5a5e5726-a97b-44e5-95dd-b75b93a80ecb" providerId="AD" clId="Web-{9C27DE8B-CFAE-4E5C-A709-3CE46EAC6F4A}" dt="2023-03-21T14:59:02.023" v="0" actId="33475"/>
          <ac:spMkLst>
            <pc:docMk/>
            <pc:sldMasterMk cId="3024878275" sldId="2147483720"/>
            <ac:spMk id="8" creationId="{873AE90F-3808-F627-D6C5-61B313B72B65}"/>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0C531-0EB0-674E-B892-B2FA79DE6FFF}" type="datetimeFigureOut">
              <a:rPr lang="es-ES" smtClean="0"/>
              <a:t>21/03/2023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695B-930A-6B44-BB7D-D64668588496}" type="slidenum">
              <a:rPr lang="es-ES" smtClean="0"/>
              <a:t>‹Nº›</a:t>
            </a:fld>
            <a:endParaRPr lang="es-ES"/>
          </a:p>
        </p:txBody>
      </p:sp>
    </p:spTree>
    <p:extLst>
      <p:ext uri="{BB962C8B-B14F-4D97-AF65-F5344CB8AC3E}">
        <p14:creationId xmlns:p14="http://schemas.microsoft.com/office/powerpoint/2010/main" val="3552179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a:t>
            </a:fld>
            <a:endParaRPr lang="es-ES"/>
          </a:p>
        </p:txBody>
      </p:sp>
    </p:spTree>
    <p:extLst>
      <p:ext uri="{BB962C8B-B14F-4D97-AF65-F5344CB8AC3E}">
        <p14:creationId xmlns:p14="http://schemas.microsoft.com/office/powerpoint/2010/main" val="407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11</a:t>
            </a:fld>
            <a:endParaRPr lang="es-ES"/>
          </a:p>
        </p:txBody>
      </p:sp>
    </p:spTree>
    <p:extLst>
      <p:ext uri="{BB962C8B-B14F-4D97-AF65-F5344CB8AC3E}">
        <p14:creationId xmlns:p14="http://schemas.microsoft.com/office/powerpoint/2010/main" val="316828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12</a:t>
            </a:fld>
            <a:endParaRPr lang="es-ES"/>
          </a:p>
        </p:txBody>
      </p:sp>
    </p:spTree>
    <p:extLst>
      <p:ext uri="{BB962C8B-B14F-4D97-AF65-F5344CB8AC3E}">
        <p14:creationId xmlns:p14="http://schemas.microsoft.com/office/powerpoint/2010/main" val="2532874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13</a:t>
            </a:fld>
            <a:endParaRPr lang="es-ES"/>
          </a:p>
        </p:txBody>
      </p:sp>
    </p:spTree>
    <p:extLst>
      <p:ext uri="{BB962C8B-B14F-4D97-AF65-F5344CB8AC3E}">
        <p14:creationId xmlns:p14="http://schemas.microsoft.com/office/powerpoint/2010/main" val="2096959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14</a:t>
            </a:fld>
            <a:endParaRPr lang="es-ES"/>
          </a:p>
        </p:txBody>
      </p:sp>
    </p:spTree>
    <p:extLst>
      <p:ext uri="{BB962C8B-B14F-4D97-AF65-F5344CB8AC3E}">
        <p14:creationId xmlns:p14="http://schemas.microsoft.com/office/powerpoint/2010/main" val="1685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15</a:t>
            </a:fld>
            <a:endParaRPr lang="es-ES"/>
          </a:p>
        </p:txBody>
      </p:sp>
    </p:spTree>
    <p:extLst>
      <p:ext uri="{BB962C8B-B14F-4D97-AF65-F5344CB8AC3E}">
        <p14:creationId xmlns:p14="http://schemas.microsoft.com/office/powerpoint/2010/main" val="3554889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16</a:t>
            </a:fld>
            <a:endParaRPr lang="es-ES"/>
          </a:p>
        </p:txBody>
      </p:sp>
    </p:spTree>
    <p:extLst>
      <p:ext uri="{BB962C8B-B14F-4D97-AF65-F5344CB8AC3E}">
        <p14:creationId xmlns:p14="http://schemas.microsoft.com/office/powerpoint/2010/main" val="2452402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17</a:t>
            </a:fld>
            <a:endParaRPr lang="es-ES"/>
          </a:p>
        </p:txBody>
      </p:sp>
    </p:spTree>
    <p:extLst>
      <p:ext uri="{BB962C8B-B14F-4D97-AF65-F5344CB8AC3E}">
        <p14:creationId xmlns:p14="http://schemas.microsoft.com/office/powerpoint/2010/main" val="74079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18</a:t>
            </a:fld>
            <a:endParaRPr lang="es-ES"/>
          </a:p>
        </p:txBody>
      </p:sp>
    </p:spTree>
    <p:extLst>
      <p:ext uri="{BB962C8B-B14F-4D97-AF65-F5344CB8AC3E}">
        <p14:creationId xmlns:p14="http://schemas.microsoft.com/office/powerpoint/2010/main" val="1961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19</a:t>
            </a:fld>
            <a:endParaRPr lang="es-ES"/>
          </a:p>
        </p:txBody>
      </p:sp>
    </p:spTree>
    <p:extLst>
      <p:ext uri="{BB962C8B-B14F-4D97-AF65-F5344CB8AC3E}">
        <p14:creationId xmlns:p14="http://schemas.microsoft.com/office/powerpoint/2010/main" val="3133890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20</a:t>
            </a:fld>
            <a:endParaRPr lang="es-ES"/>
          </a:p>
        </p:txBody>
      </p:sp>
    </p:spTree>
    <p:extLst>
      <p:ext uri="{BB962C8B-B14F-4D97-AF65-F5344CB8AC3E}">
        <p14:creationId xmlns:p14="http://schemas.microsoft.com/office/powerpoint/2010/main" val="375600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3</a:t>
            </a:fld>
            <a:endParaRPr lang="es-ES"/>
          </a:p>
        </p:txBody>
      </p:sp>
    </p:spTree>
    <p:extLst>
      <p:ext uri="{BB962C8B-B14F-4D97-AF65-F5344CB8AC3E}">
        <p14:creationId xmlns:p14="http://schemas.microsoft.com/office/powerpoint/2010/main" val="1908109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21</a:t>
            </a:fld>
            <a:endParaRPr lang="es-ES"/>
          </a:p>
        </p:txBody>
      </p:sp>
    </p:spTree>
    <p:extLst>
      <p:ext uri="{BB962C8B-B14F-4D97-AF65-F5344CB8AC3E}">
        <p14:creationId xmlns:p14="http://schemas.microsoft.com/office/powerpoint/2010/main" val="3999360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22</a:t>
            </a:fld>
            <a:endParaRPr lang="es-ES"/>
          </a:p>
        </p:txBody>
      </p:sp>
    </p:spTree>
    <p:extLst>
      <p:ext uri="{BB962C8B-B14F-4D97-AF65-F5344CB8AC3E}">
        <p14:creationId xmlns:p14="http://schemas.microsoft.com/office/powerpoint/2010/main" val="2812161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23</a:t>
            </a:fld>
            <a:endParaRPr lang="es-ES"/>
          </a:p>
        </p:txBody>
      </p:sp>
    </p:spTree>
    <p:extLst>
      <p:ext uri="{BB962C8B-B14F-4D97-AF65-F5344CB8AC3E}">
        <p14:creationId xmlns:p14="http://schemas.microsoft.com/office/powerpoint/2010/main" val="3592363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24</a:t>
            </a:fld>
            <a:endParaRPr lang="es-ES"/>
          </a:p>
        </p:txBody>
      </p:sp>
    </p:spTree>
    <p:extLst>
      <p:ext uri="{BB962C8B-B14F-4D97-AF65-F5344CB8AC3E}">
        <p14:creationId xmlns:p14="http://schemas.microsoft.com/office/powerpoint/2010/main" val="1476398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25</a:t>
            </a:fld>
            <a:endParaRPr lang="es-ES"/>
          </a:p>
        </p:txBody>
      </p:sp>
    </p:spTree>
    <p:extLst>
      <p:ext uri="{BB962C8B-B14F-4D97-AF65-F5344CB8AC3E}">
        <p14:creationId xmlns:p14="http://schemas.microsoft.com/office/powerpoint/2010/main" val="420898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26</a:t>
            </a:fld>
            <a:endParaRPr lang="es-ES"/>
          </a:p>
        </p:txBody>
      </p:sp>
    </p:spTree>
    <p:extLst>
      <p:ext uri="{BB962C8B-B14F-4D97-AF65-F5344CB8AC3E}">
        <p14:creationId xmlns:p14="http://schemas.microsoft.com/office/powerpoint/2010/main" val="406414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4</a:t>
            </a:fld>
            <a:endParaRPr lang="es-ES"/>
          </a:p>
        </p:txBody>
      </p:sp>
    </p:spTree>
    <p:extLst>
      <p:ext uri="{BB962C8B-B14F-4D97-AF65-F5344CB8AC3E}">
        <p14:creationId xmlns:p14="http://schemas.microsoft.com/office/powerpoint/2010/main" val="237539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5</a:t>
            </a:fld>
            <a:endParaRPr lang="es-ES"/>
          </a:p>
        </p:txBody>
      </p:sp>
    </p:spTree>
    <p:extLst>
      <p:ext uri="{BB962C8B-B14F-4D97-AF65-F5344CB8AC3E}">
        <p14:creationId xmlns:p14="http://schemas.microsoft.com/office/powerpoint/2010/main" val="88422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6</a:t>
            </a:fld>
            <a:endParaRPr lang="es-ES"/>
          </a:p>
        </p:txBody>
      </p:sp>
    </p:spTree>
    <p:extLst>
      <p:ext uri="{BB962C8B-B14F-4D97-AF65-F5344CB8AC3E}">
        <p14:creationId xmlns:p14="http://schemas.microsoft.com/office/powerpoint/2010/main" val="9828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7</a:t>
            </a:fld>
            <a:endParaRPr lang="es-ES"/>
          </a:p>
        </p:txBody>
      </p:sp>
    </p:spTree>
    <p:extLst>
      <p:ext uri="{BB962C8B-B14F-4D97-AF65-F5344CB8AC3E}">
        <p14:creationId xmlns:p14="http://schemas.microsoft.com/office/powerpoint/2010/main" val="333628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8</a:t>
            </a:fld>
            <a:endParaRPr lang="es-ES"/>
          </a:p>
        </p:txBody>
      </p:sp>
    </p:spTree>
    <p:extLst>
      <p:ext uri="{BB962C8B-B14F-4D97-AF65-F5344CB8AC3E}">
        <p14:creationId xmlns:p14="http://schemas.microsoft.com/office/powerpoint/2010/main" val="327153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9</a:t>
            </a:fld>
            <a:endParaRPr lang="es-ES"/>
          </a:p>
        </p:txBody>
      </p:sp>
    </p:spTree>
    <p:extLst>
      <p:ext uri="{BB962C8B-B14F-4D97-AF65-F5344CB8AC3E}">
        <p14:creationId xmlns:p14="http://schemas.microsoft.com/office/powerpoint/2010/main" val="189452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10</a:t>
            </a:fld>
            <a:endParaRPr lang="es-ES"/>
          </a:p>
        </p:txBody>
      </p:sp>
    </p:spTree>
    <p:extLst>
      <p:ext uri="{BB962C8B-B14F-4D97-AF65-F5344CB8AC3E}">
        <p14:creationId xmlns:p14="http://schemas.microsoft.com/office/powerpoint/2010/main" val="419306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73382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08102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07906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7171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3201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21/03/2023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401437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3ECB9E5B-27C3-DB42-B3AA-96EDDBD58235}" type="datetimeFigureOut">
              <a:rPr lang="es-ES" smtClean="0"/>
              <a:t>21/03/2023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91518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ECB9E5B-27C3-DB42-B3AA-96EDDBD58235}" type="datetimeFigureOut">
              <a:rPr lang="es-ES" smtClean="0"/>
              <a:t>21/03/2023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80655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B9E5B-27C3-DB42-B3AA-96EDDBD58235}" type="datetimeFigureOut">
              <a:rPr lang="es-ES" smtClean="0"/>
              <a:t>21/03/2023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83974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21/03/2023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104274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21/03/2023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62878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B9E5B-27C3-DB42-B3AA-96EDDBD58235}" type="datetimeFigureOut">
              <a:rPr lang="es-ES" smtClean="0"/>
              <a:t>21/03/2023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81962-D945-1A4C-B0C8-092C6C6D0EF7}" type="slidenum">
              <a:rPr lang="es-ES" smtClean="0"/>
              <a:t>‹Nº›</a:t>
            </a:fld>
            <a:endParaRPr lang="es-ES"/>
          </a:p>
        </p:txBody>
      </p:sp>
      <p:sp>
        <p:nvSpPr>
          <p:cNvPr id="8" name="CuadroTexto 7">
            <a:extLst>
              <a:ext uri="{FF2B5EF4-FFF2-40B4-BE49-F238E27FC236}">
                <a16:creationId xmlns:a16="http://schemas.microsoft.com/office/drawing/2014/main" id="{873AE90F-3808-F627-D6C5-61B313B72B65}"/>
              </a:ext>
            </a:extLst>
          </p:cNvPr>
          <p:cNvSpPr txBox="1"/>
          <p:nvPr>
            <p:extLst>
              <p:ext uri="{1162E1C5-73C7-4A58-AE30-91384D911F3F}">
                <p184:classification xmlns:p184="http://schemas.microsoft.com/office/powerpoint/2018/4/main" val="ftr"/>
              </p:ext>
            </p:extLst>
          </p:nvPr>
        </p:nvSpPr>
        <p:spPr>
          <a:xfrm>
            <a:off x="0" y="6720840"/>
            <a:ext cx="1009650" cy="137160"/>
          </a:xfrm>
          <a:prstGeom prst="rect">
            <a:avLst/>
          </a:prstGeom>
        </p:spPr>
        <p:txBody>
          <a:bodyPr horzOverflow="overflow" lIns="0" tIns="0" rIns="0" bIns="0">
            <a:spAutoFit/>
          </a:bodyPr>
          <a:lstStyle/>
          <a:p>
            <a:pPr algn="l"/>
            <a:r>
              <a:rPr lang="es-ES" sz="900">
                <a:solidFill>
                  <a:srgbClr val="CF022B"/>
                </a:solidFill>
                <a:latin typeface="Calibri" panose="020F0502020204030204" pitchFamily="34" charset="0"/>
                <a:cs typeface="Calibri" panose="020F0502020204030204" pitchFamily="34" charset="0"/>
              </a:rPr>
              <a:t>C2 – Uso Restringido </a:t>
            </a:r>
          </a:p>
        </p:txBody>
      </p:sp>
    </p:spTree>
    <p:extLst>
      <p:ext uri="{BB962C8B-B14F-4D97-AF65-F5344CB8AC3E}">
        <p14:creationId xmlns:p14="http://schemas.microsoft.com/office/powerpoint/2010/main" val="30248782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8215029-9BD7-DD54-2C62-3C382C935A19}"/>
              </a:ext>
            </a:extLst>
          </p:cNvPr>
          <p:cNvSpPr/>
          <p:nvPr/>
        </p:nvSpPr>
        <p:spPr>
          <a:xfrm>
            <a:off x="5170715" y="-18770"/>
            <a:ext cx="7032171" cy="6876770"/>
          </a:xfrm>
          <a:prstGeom prst="rect">
            <a:avLst/>
          </a:prstGeom>
          <a:solidFill>
            <a:srgbClr val="C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14BC114B-6EA6-F64C-9281-DABFF5EC9BB9}"/>
              </a:ext>
            </a:extLst>
          </p:cNvPr>
          <p:cNvSpPr>
            <a:spLocks noGrp="1"/>
          </p:cNvSpPr>
          <p:nvPr>
            <p:ph type="ctrTitle"/>
          </p:nvPr>
        </p:nvSpPr>
        <p:spPr>
          <a:xfrm>
            <a:off x="477981" y="1122363"/>
            <a:ext cx="4023360" cy="3204134"/>
          </a:xfrm>
        </p:spPr>
        <p:txBody>
          <a:bodyPr anchor="b">
            <a:normAutofit/>
          </a:bodyPr>
          <a:lstStyle/>
          <a:p>
            <a:pPr algn="l"/>
            <a:r>
              <a:rPr lang="es-ES" sz="3600" b="1" dirty="0">
                <a:latin typeface="Open Sans ExtraBold" pitchFamily="2" charset="0"/>
                <a:ea typeface="Open Sans ExtraBold" pitchFamily="2" charset="0"/>
                <a:cs typeface="Open Sans ExtraBold" pitchFamily="2" charset="0"/>
              </a:rPr>
              <a:t>Fundamentos básicos Angular</a:t>
            </a:r>
          </a:p>
        </p:txBody>
      </p:sp>
      <p:pic>
        <p:nvPicPr>
          <p:cNvPr id="7" name="Imagen 6">
            <a:extLst>
              <a:ext uri="{FF2B5EF4-FFF2-40B4-BE49-F238E27FC236}">
                <a16:creationId xmlns:a16="http://schemas.microsoft.com/office/drawing/2014/main" id="{26696AFC-5016-3F41-919A-71E9047E8E10}"/>
              </a:ext>
            </a:extLst>
          </p:cNvPr>
          <p:cNvPicPr>
            <a:picLocks noChangeAspect="1"/>
          </p:cNvPicPr>
          <p:nvPr/>
        </p:nvPicPr>
        <p:blipFill rotWithShape="1">
          <a:blip r:embed="rId2"/>
          <a:srcRect l="13737" t="35382" r="13941" b="35751"/>
          <a:stretch/>
        </p:blipFill>
        <p:spPr>
          <a:xfrm>
            <a:off x="833073" y="5821531"/>
            <a:ext cx="2916000" cy="648000"/>
          </a:xfrm>
          <a:prstGeom prst="rect">
            <a:avLst/>
          </a:prstGeom>
          <a:effectLst>
            <a:outerShdw blurRad="50800" dist="50800" dir="5400000" algn="ctr" rotWithShape="0">
              <a:srgbClr val="000000"/>
            </a:outerShdw>
          </a:effectLst>
        </p:spPr>
      </p:pic>
      <p:pic>
        <p:nvPicPr>
          <p:cNvPr id="9" name="Imagen 8" descr="Un dibujo de una señal de alto&#10;&#10;Descripción generada automáticamente con confianza baja">
            <a:extLst>
              <a:ext uri="{FF2B5EF4-FFF2-40B4-BE49-F238E27FC236}">
                <a16:creationId xmlns:a16="http://schemas.microsoft.com/office/drawing/2014/main" id="{0BEFC240-8CBD-5EDA-274F-9442AF29DE36}"/>
              </a:ext>
            </a:extLst>
          </p:cNvPr>
          <p:cNvPicPr>
            <a:picLocks noChangeAspect="1"/>
          </p:cNvPicPr>
          <p:nvPr/>
        </p:nvPicPr>
        <p:blipFill>
          <a:blip r:embed="rId3"/>
          <a:stretch>
            <a:fillRect/>
          </a:stretch>
        </p:blipFill>
        <p:spPr>
          <a:xfrm>
            <a:off x="5334000" y="0"/>
            <a:ext cx="6858000" cy="6858000"/>
          </a:xfrm>
          <a:prstGeom prst="rect">
            <a:avLst/>
          </a:prstGeom>
        </p:spPr>
      </p:pic>
    </p:spTree>
    <p:extLst>
      <p:ext uri="{BB962C8B-B14F-4D97-AF65-F5344CB8AC3E}">
        <p14:creationId xmlns:p14="http://schemas.microsoft.com/office/powerpoint/2010/main" val="98810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fontScale="92500"/>
          </a:bodyPr>
          <a:lstStyle/>
          <a:p>
            <a:r>
              <a:rPr lang="es-ES" sz="1600" dirty="0">
                <a:latin typeface="Open Sans Light" pitchFamily="2" charset="0"/>
                <a:ea typeface="Open Sans Light" pitchFamily="2" charset="0"/>
                <a:cs typeface="Open Sans Light" pitchFamily="2" charset="0"/>
              </a:rPr>
              <a:t>Por entrar un poco mas en detalle de un elemento que hasta ahora no hemos visto, en la función que creamos para recoger los datos se utiliza el tipo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Este tipo de dato es el que lanza por defecto el modulo de formularios de Angular cuando utilizamos el método </a:t>
            </a:r>
            <a:r>
              <a:rPr lang="es-ES" sz="1600" dirty="0" err="1">
                <a:latin typeface="Open Sans Light" pitchFamily="2" charset="0"/>
                <a:ea typeface="Open Sans Light" pitchFamily="2" charset="0"/>
                <a:cs typeface="Open Sans Light" pitchFamily="2" charset="0"/>
              </a:rPr>
              <a:t>ngSubmit</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Ahora en este momento solo estamos accediendo a su atributo </a:t>
            </a:r>
            <a:r>
              <a:rPr lang="es-ES" sz="1600" dirty="0" err="1">
                <a:latin typeface="Open Sans Light" pitchFamily="2" charset="0"/>
                <a:ea typeface="Open Sans Light" pitchFamily="2" charset="0"/>
                <a:cs typeface="Open Sans Light" pitchFamily="2" charset="0"/>
              </a:rPr>
              <a:t>value</a:t>
            </a:r>
            <a:r>
              <a:rPr lang="es-ES" sz="1600" dirty="0">
                <a:latin typeface="Open Sans Light" pitchFamily="2" charset="0"/>
                <a:ea typeface="Open Sans Light" pitchFamily="2" charset="0"/>
                <a:cs typeface="Open Sans Light" pitchFamily="2" charset="0"/>
              </a:rPr>
              <a:t> para poder tener los datos del formulario, pero este objeto dispone de un montón de datos y métodos que pueden ser de gran utilidad.</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Si Visual Studio no lo ha hecho automáticamente, recuerda importar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de angular </a:t>
            </a:r>
            <a:r>
              <a:rPr lang="es-ES" sz="1600" dirty="0" err="1">
                <a:latin typeface="Open Sans Light" pitchFamily="2" charset="0"/>
                <a:ea typeface="Open Sans Light" pitchFamily="2" charset="0"/>
                <a:cs typeface="Open Sans Light" pitchFamily="2" charset="0"/>
              </a:rPr>
              <a:t>forms</a:t>
            </a:r>
            <a:r>
              <a:rPr lang="es-ES" sz="1600" dirty="0">
                <a:latin typeface="Open Sans Light" pitchFamily="2" charset="0"/>
                <a:ea typeface="Open Sans Light" pitchFamily="2" charset="0"/>
                <a:cs typeface="Open Sans Light" pitchFamily="2" charset="0"/>
              </a:rPr>
              <a:t>, como aparece en la imagen.</a:t>
            </a:r>
          </a:p>
        </p:txBody>
      </p:sp>
      <p:pic>
        <p:nvPicPr>
          <p:cNvPr id="5" name="Imagen 4" descr="Texto&#10;&#10;Descripción generada automáticamente">
            <a:extLst>
              <a:ext uri="{FF2B5EF4-FFF2-40B4-BE49-F238E27FC236}">
                <a16:creationId xmlns:a16="http://schemas.microsoft.com/office/drawing/2014/main" id="{EF655C78-9329-A1DB-E6A7-6C206C0D3C12}"/>
              </a:ext>
            </a:extLst>
          </p:cNvPr>
          <p:cNvPicPr>
            <a:picLocks noChangeAspect="1"/>
          </p:cNvPicPr>
          <p:nvPr/>
        </p:nvPicPr>
        <p:blipFill>
          <a:blip r:embed="rId3"/>
          <a:stretch>
            <a:fillRect/>
          </a:stretch>
        </p:blipFill>
        <p:spPr>
          <a:xfrm>
            <a:off x="6562848" y="1825625"/>
            <a:ext cx="4952998" cy="3919120"/>
          </a:xfrm>
          <a:prstGeom prst="rect">
            <a:avLst/>
          </a:prstGeom>
        </p:spPr>
      </p:pic>
      <p:sp>
        <p:nvSpPr>
          <p:cNvPr id="4" name="Rectángulo 3">
            <a:extLst>
              <a:ext uri="{FF2B5EF4-FFF2-40B4-BE49-F238E27FC236}">
                <a16:creationId xmlns:a16="http://schemas.microsoft.com/office/drawing/2014/main" id="{3A163F05-179A-87C8-7C50-8DB114440C04}"/>
              </a:ext>
            </a:extLst>
          </p:cNvPr>
          <p:cNvSpPr/>
          <p:nvPr/>
        </p:nvSpPr>
        <p:spPr>
          <a:xfrm>
            <a:off x="8137003" y="4687748"/>
            <a:ext cx="1985275" cy="2662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80179AE5-69FB-1430-CF57-B4D2D1F13AA9}"/>
              </a:ext>
            </a:extLst>
          </p:cNvPr>
          <p:cNvSpPr/>
          <p:nvPr/>
        </p:nvSpPr>
        <p:spPr>
          <a:xfrm>
            <a:off x="6562848" y="2037142"/>
            <a:ext cx="4340504" cy="39354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6154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Vamos a centramos en la parte del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 ahora que es donde tenemos ahora mismo el grueso.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Primera parte que vemos, que simplemente hemos utilizado el </a:t>
            </a:r>
            <a:r>
              <a:rPr lang="es-ES" sz="1600" dirty="0" err="1">
                <a:latin typeface="Open Sans Light" pitchFamily="2" charset="0"/>
                <a:ea typeface="Open Sans Light" pitchFamily="2" charset="0"/>
                <a:cs typeface="Open Sans Light" pitchFamily="2" charset="0"/>
              </a:rPr>
              <a:t>grid</a:t>
            </a:r>
            <a:r>
              <a:rPr lang="es-ES" sz="1600" dirty="0">
                <a:latin typeface="Open Sans Light" pitchFamily="2" charset="0"/>
                <a:ea typeface="Open Sans Light" pitchFamily="2" charset="0"/>
                <a:cs typeface="Open Sans Light" pitchFamily="2" charset="0"/>
              </a:rPr>
              <a:t> de Bootstrap para poder maquetarlo, sin más misterio.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Después ya tenemos el </a:t>
            </a:r>
            <a:r>
              <a:rPr lang="es-ES" sz="1600" dirty="0" err="1">
                <a:latin typeface="Open Sans Light" pitchFamily="2" charset="0"/>
                <a:ea typeface="Open Sans Light" pitchFamily="2" charset="0"/>
                <a:cs typeface="Open Sans Light" pitchFamily="2" charset="0"/>
              </a:rPr>
              <a:t>form</a:t>
            </a:r>
            <a:r>
              <a:rPr lang="es-ES" sz="1600" dirty="0">
                <a:latin typeface="Open Sans Light" pitchFamily="2" charset="0"/>
                <a:ea typeface="Open Sans Light" pitchFamily="2" charset="0"/>
                <a:cs typeface="Open Sans Light" pitchFamily="2" charset="0"/>
              </a:rPr>
              <a:t> y le hemos incorporado varios elementos.</a:t>
            </a:r>
          </a:p>
        </p:txBody>
      </p:sp>
      <p:pic>
        <p:nvPicPr>
          <p:cNvPr id="8" name="Imagen 7">
            <a:extLst>
              <a:ext uri="{FF2B5EF4-FFF2-40B4-BE49-F238E27FC236}">
                <a16:creationId xmlns:a16="http://schemas.microsoft.com/office/drawing/2014/main" id="{FADF35AE-2EDB-72A2-F761-2806BA5F6E33}"/>
              </a:ext>
            </a:extLst>
          </p:cNvPr>
          <p:cNvPicPr>
            <a:picLocks noChangeAspect="1"/>
          </p:cNvPicPr>
          <p:nvPr/>
        </p:nvPicPr>
        <p:blipFill>
          <a:blip r:embed="rId3"/>
          <a:stretch>
            <a:fillRect/>
          </a:stretch>
        </p:blipFill>
        <p:spPr>
          <a:xfrm>
            <a:off x="966806" y="4823477"/>
            <a:ext cx="9878233" cy="913114"/>
          </a:xfrm>
          <a:prstGeom prst="rect">
            <a:avLst/>
          </a:prstGeom>
        </p:spPr>
      </p:pic>
      <p:sp>
        <p:nvSpPr>
          <p:cNvPr id="6" name="Rectángulo 5">
            <a:extLst>
              <a:ext uri="{FF2B5EF4-FFF2-40B4-BE49-F238E27FC236}">
                <a16:creationId xmlns:a16="http://schemas.microsoft.com/office/drawing/2014/main" id="{80179AE5-69FB-1430-CF57-B4D2D1F13AA9}"/>
              </a:ext>
            </a:extLst>
          </p:cNvPr>
          <p:cNvSpPr/>
          <p:nvPr/>
        </p:nvSpPr>
        <p:spPr>
          <a:xfrm>
            <a:off x="1450695" y="5416948"/>
            <a:ext cx="8584555" cy="4545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73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4"/>
            <a:ext cx="4953000" cy="275795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primer lugar definimos el evento que va a emitir nuestro formulario, recuerda que para poder emitir del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 a la clase se utiliza </a:t>
            </a:r>
            <a:r>
              <a:rPr lang="es-ES" sz="1600" b="1" dirty="0">
                <a:latin typeface="Open Sans Light" pitchFamily="2" charset="0"/>
                <a:ea typeface="Open Sans Light" pitchFamily="2" charset="0"/>
                <a:cs typeface="Open Sans Light" pitchFamily="2" charset="0"/>
              </a:rPr>
              <a:t>( ).</a:t>
            </a:r>
          </a:p>
          <a:p>
            <a:endParaRPr lang="es-ES" sz="1600" b="1"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El evento </a:t>
            </a:r>
            <a:r>
              <a:rPr lang="es-ES" sz="1600" dirty="0" err="1">
                <a:latin typeface="Open Sans Light" pitchFamily="2" charset="0"/>
                <a:ea typeface="Open Sans Light" pitchFamily="2" charset="0"/>
                <a:cs typeface="Open Sans Light" pitchFamily="2" charset="0"/>
              </a:rPr>
              <a:t>ngSubmit</a:t>
            </a:r>
            <a:r>
              <a:rPr lang="es-ES" sz="1600" dirty="0">
                <a:latin typeface="Open Sans Light" pitchFamily="2" charset="0"/>
                <a:ea typeface="Open Sans Light" pitchFamily="2" charset="0"/>
                <a:cs typeface="Open Sans Light" pitchFamily="2" charset="0"/>
              </a:rPr>
              <a:t> es el reservado por angular para incluir en una etiqueta </a:t>
            </a:r>
            <a:r>
              <a:rPr lang="es-ES" sz="1600" dirty="0" err="1">
                <a:latin typeface="Open Sans Light" pitchFamily="2" charset="0"/>
                <a:ea typeface="Open Sans Light" pitchFamily="2" charset="0"/>
                <a:cs typeface="Open Sans Light" pitchFamily="2" charset="0"/>
              </a:rPr>
              <a:t>form</a:t>
            </a:r>
            <a:r>
              <a:rPr lang="es-ES" sz="1600" dirty="0">
                <a:latin typeface="Open Sans Light" pitchFamily="2" charset="0"/>
                <a:ea typeface="Open Sans Light" pitchFamily="2" charset="0"/>
                <a:cs typeface="Open Sans Light" pitchFamily="2" charset="0"/>
              </a:rPr>
              <a:t> y que siempre ejecutará al pulsar un botón de </a:t>
            </a:r>
            <a:r>
              <a:rPr lang="es-ES" sz="1600" dirty="0" err="1">
                <a:latin typeface="Open Sans Light" pitchFamily="2" charset="0"/>
                <a:ea typeface="Open Sans Light" pitchFamily="2" charset="0"/>
                <a:cs typeface="Open Sans Light" pitchFamily="2" charset="0"/>
              </a:rPr>
              <a:t>type</a:t>
            </a:r>
            <a:r>
              <a:rPr lang="es-ES" sz="1600" dirty="0">
                <a:latin typeface="Open Sans Light" pitchFamily="2" charset="0"/>
                <a:ea typeface="Open Sans Light" pitchFamily="2" charset="0"/>
                <a:cs typeface="Open Sans Light" pitchFamily="2" charset="0"/>
              </a:rPr>
              <a:t> </a:t>
            </a:r>
            <a:r>
              <a:rPr lang="es-ES" sz="1600" dirty="0" err="1">
                <a:latin typeface="Open Sans Light" pitchFamily="2" charset="0"/>
                <a:ea typeface="Open Sans Light" pitchFamily="2" charset="0"/>
                <a:cs typeface="Open Sans Light" pitchFamily="2" charset="0"/>
              </a:rPr>
              <a:t>submit</a:t>
            </a:r>
            <a:r>
              <a:rPr lang="es-ES" sz="1600" dirty="0">
                <a:latin typeface="Open Sans Light" pitchFamily="2" charset="0"/>
                <a:ea typeface="Open Sans Light" pitchFamily="2" charset="0"/>
                <a:cs typeface="Open Sans Light" pitchFamily="2" charset="0"/>
              </a:rPr>
              <a:t> que contenga dicho formulario, y en este caso le vamos a pasar un parámetro que ahora vemos de cual se trata.</a:t>
            </a:r>
          </a:p>
          <a:p>
            <a:endParaRPr lang="es-ES" sz="1600" dirty="0">
              <a:latin typeface="Open Sans Light" pitchFamily="2" charset="0"/>
              <a:ea typeface="Open Sans Light" pitchFamily="2" charset="0"/>
              <a:cs typeface="Open Sans Light" pitchFamily="2" charset="0"/>
            </a:endParaRPr>
          </a:p>
          <a:p>
            <a:endParaRPr lang="es-ES" sz="1600" dirty="0">
              <a:latin typeface="Open Sans Light" pitchFamily="2" charset="0"/>
              <a:ea typeface="Open Sans Light" pitchFamily="2" charset="0"/>
              <a:cs typeface="Open Sans Light" pitchFamily="2" charset="0"/>
            </a:endParaRPr>
          </a:p>
        </p:txBody>
      </p:sp>
      <p:pic>
        <p:nvPicPr>
          <p:cNvPr id="8" name="Imagen 7">
            <a:extLst>
              <a:ext uri="{FF2B5EF4-FFF2-40B4-BE49-F238E27FC236}">
                <a16:creationId xmlns:a16="http://schemas.microsoft.com/office/drawing/2014/main" id="{FADF35AE-2EDB-72A2-F761-2806BA5F6E33}"/>
              </a:ext>
            </a:extLst>
          </p:cNvPr>
          <p:cNvPicPr>
            <a:picLocks noChangeAspect="1"/>
          </p:cNvPicPr>
          <p:nvPr/>
        </p:nvPicPr>
        <p:blipFill>
          <a:blip r:embed="rId3"/>
          <a:stretch>
            <a:fillRect/>
          </a:stretch>
        </p:blipFill>
        <p:spPr>
          <a:xfrm>
            <a:off x="966806" y="4823477"/>
            <a:ext cx="9878233" cy="913114"/>
          </a:xfrm>
          <a:prstGeom prst="rect">
            <a:avLst/>
          </a:prstGeom>
        </p:spPr>
      </p:pic>
      <p:sp>
        <p:nvSpPr>
          <p:cNvPr id="6" name="Rectángulo 5">
            <a:extLst>
              <a:ext uri="{FF2B5EF4-FFF2-40B4-BE49-F238E27FC236}">
                <a16:creationId xmlns:a16="http://schemas.microsoft.com/office/drawing/2014/main" id="{80179AE5-69FB-1430-CF57-B4D2D1F13AA9}"/>
              </a:ext>
            </a:extLst>
          </p:cNvPr>
          <p:cNvSpPr/>
          <p:nvPr/>
        </p:nvSpPr>
        <p:spPr>
          <a:xfrm>
            <a:off x="3240912" y="5416948"/>
            <a:ext cx="3206188" cy="4398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011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4"/>
            <a:ext cx="5148943" cy="1325563"/>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Para el resto de elementos, explicamos primero el más rápido: autocomplete. Simplemente le asignamos el valor off para que cuando pulsemos en algún campo del formulario, el navegador no nos autocomplete o proponga los resultados.</a:t>
            </a:r>
          </a:p>
        </p:txBody>
      </p:sp>
      <p:pic>
        <p:nvPicPr>
          <p:cNvPr id="8" name="Imagen 7">
            <a:extLst>
              <a:ext uri="{FF2B5EF4-FFF2-40B4-BE49-F238E27FC236}">
                <a16:creationId xmlns:a16="http://schemas.microsoft.com/office/drawing/2014/main" id="{FADF35AE-2EDB-72A2-F761-2806BA5F6E33}"/>
              </a:ext>
            </a:extLst>
          </p:cNvPr>
          <p:cNvPicPr>
            <a:picLocks noChangeAspect="1"/>
          </p:cNvPicPr>
          <p:nvPr/>
        </p:nvPicPr>
        <p:blipFill>
          <a:blip r:embed="rId3"/>
          <a:stretch>
            <a:fillRect/>
          </a:stretch>
        </p:blipFill>
        <p:spPr>
          <a:xfrm>
            <a:off x="838199" y="4543476"/>
            <a:ext cx="9878233" cy="913114"/>
          </a:xfrm>
          <a:prstGeom prst="rect">
            <a:avLst/>
          </a:prstGeom>
        </p:spPr>
      </p:pic>
      <p:sp>
        <p:nvSpPr>
          <p:cNvPr id="6" name="Rectángulo 5">
            <a:extLst>
              <a:ext uri="{FF2B5EF4-FFF2-40B4-BE49-F238E27FC236}">
                <a16:creationId xmlns:a16="http://schemas.microsoft.com/office/drawing/2014/main" id="{80179AE5-69FB-1430-CF57-B4D2D1F13AA9}"/>
              </a:ext>
            </a:extLst>
          </p:cNvPr>
          <p:cNvSpPr/>
          <p:nvPr/>
        </p:nvSpPr>
        <p:spPr>
          <a:xfrm>
            <a:off x="7935685" y="5116286"/>
            <a:ext cx="2262850" cy="4683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4109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4"/>
            <a:ext cx="5148943" cy="3290662"/>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Y el último elemento:</a:t>
            </a:r>
          </a:p>
          <a:p>
            <a:pPr lvl="1"/>
            <a:r>
              <a:rPr lang="es-ES" sz="1200" dirty="0">
                <a:latin typeface="Open Sans Light" pitchFamily="2" charset="0"/>
                <a:ea typeface="Open Sans Light" pitchFamily="2" charset="0"/>
                <a:cs typeface="Open Sans Light" pitchFamily="2" charset="0"/>
              </a:rPr>
              <a:t>Angular permite añadirle unos tags a los elementos para poder utilizarlo parecido a las variables en las clases. Si utilizamos “#” y un seguidamente un tag, éste elemento se convierte en una referencia en Angular con el nombre asociado del tag.</a:t>
            </a:r>
          </a:p>
          <a:p>
            <a:pPr marL="457200" lvl="1" indent="0">
              <a:buNone/>
            </a:pPr>
            <a:endParaRPr lang="es-ES" sz="1200" dirty="0">
              <a:latin typeface="Open Sans Light" pitchFamily="2" charset="0"/>
              <a:ea typeface="Open Sans Light" pitchFamily="2" charset="0"/>
              <a:cs typeface="Open Sans Light" pitchFamily="2" charset="0"/>
            </a:endParaRPr>
          </a:p>
          <a:p>
            <a:pPr lvl="1"/>
            <a:r>
              <a:rPr lang="es-ES" sz="1200" dirty="0">
                <a:latin typeface="Open Sans Light" pitchFamily="2" charset="0"/>
                <a:ea typeface="Open Sans Light" pitchFamily="2" charset="0"/>
                <a:cs typeface="Open Sans Light" pitchFamily="2" charset="0"/>
              </a:rPr>
              <a:t>En este caso a ese elemento que hemos llamado “</a:t>
            </a:r>
            <a:r>
              <a:rPr lang="es-ES" sz="1200" dirty="0" err="1">
                <a:latin typeface="Open Sans Light" pitchFamily="2" charset="0"/>
                <a:ea typeface="Open Sans Light" pitchFamily="2" charset="0"/>
                <a:cs typeface="Open Sans Light" pitchFamily="2" charset="0"/>
              </a:rPr>
              <a:t>userForm</a:t>
            </a:r>
            <a:r>
              <a:rPr lang="es-ES" sz="1200" dirty="0">
                <a:latin typeface="Open Sans Light" pitchFamily="2" charset="0"/>
                <a:ea typeface="Open Sans Light" pitchFamily="2" charset="0"/>
                <a:cs typeface="Open Sans Light" pitchFamily="2" charset="0"/>
              </a:rPr>
              <a:t>” le estamos asignando el valor </a:t>
            </a:r>
            <a:r>
              <a:rPr lang="es-ES" sz="1200" dirty="0" err="1">
                <a:latin typeface="Open Sans Light" pitchFamily="2" charset="0"/>
                <a:ea typeface="Open Sans Light" pitchFamily="2" charset="0"/>
                <a:cs typeface="Open Sans Light" pitchFamily="2" charset="0"/>
              </a:rPr>
              <a:t>ngForm</a:t>
            </a:r>
            <a:r>
              <a:rPr lang="es-ES" sz="1200" dirty="0">
                <a:latin typeface="Open Sans Light" pitchFamily="2" charset="0"/>
                <a:ea typeface="Open Sans Light" pitchFamily="2" charset="0"/>
                <a:cs typeface="Open Sans Light" pitchFamily="2" charset="0"/>
              </a:rPr>
              <a:t>. Esto es un modelo de datos propio de angular utilizado para formularios del que nos dispondrá de variables y métodos, del mismo modo hemos indicado antes en la clase.</a:t>
            </a:r>
          </a:p>
          <a:p>
            <a:pPr marL="457200" lvl="1" indent="0">
              <a:buNone/>
            </a:pPr>
            <a:endParaRPr lang="es-ES" sz="1200" dirty="0">
              <a:latin typeface="Open Sans Light" pitchFamily="2" charset="0"/>
              <a:ea typeface="Open Sans Light" pitchFamily="2" charset="0"/>
              <a:cs typeface="Open Sans Light" pitchFamily="2" charset="0"/>
            </a:endParaRPr>
          </a:p>
          <a:p>
            <a:pPr lvl="1"/>
            <a:r>
              <a:rPr lang="es-ES" sz="1200" dirty="0">
                <a:latin typeface="Open Sans Light" pitchFamily="2" charset="0"/>
                <a:ea typeface="Open Sans Light" pitchFamily="2" charset="0"/>
                <a:cs typeface="Open Sans Light" pitchFamily="2" charset="0"/>
              </a:rPr>
              <a:t>En resumen, hemos asignado a todo nuestro &lt;</a:t>
            </a:r>
            <a:r>
              <a:rPr lang="es-ES" sz="1200" dirty="0" err="1">
                <a:latin typeface="Open Sans Light" pitchFamily="2" charset="0"/>
                <a:ea typeface="Open Sans Light" pitchFamily="2" charset="0"/>
                <a:cs typeface="Open Sans Light" pitchFamily="2" charset="0"/>
              </a:rPr>
              <a:t>form</a:t>
            </a:r>
            <a:r>
              <a:rPr lang="es-ES" sz="1200" dirty="0">
                <a:latin typeface="Open Sans Light" pitchFamily="2" charset="0"/>
                <a:ea typeface="Open Sans Light" pitchFamily="2" charset="0"/>
                <a:cs typeface="Open Sans Light" pitchFamily="2" charset="0"/>
              </a:rPr>
              <a:t>&gt; un nombre (</a:t>
            </a:r>
            <a:r>
              <a:rPr lang="es-ES" sz="1200" dirty="0" err="1">
                <a:latin typeface="Open Sans Light" pitchFamily="2" charset="0"/>
                <a:ea typeface="Open Sans Light" pitchFamily="2" charset="0"/>
                <a:cs typeface="Open Sans Light" pitchFamily="2" charset="0"/>
              </a:rPr>
              <a:t>userForm</a:t>
            </a:r>
            <a:r>
              <a:rPr lang="es-ES" sz="1200" dirty="0">
                <a:latin typeface="Open Sans Light" pitchFamily="2" charset="0"/>
                <a:ea typeface="Open Sans Light" pitchFamily="2" charset="0"/>
                <a:cs typeface="Open Sans Light" pitchFamily="2" charset="0"/>
              </a:rPr>
              <a:t>) y a este nombre le hemos asignado un nuevo valor de tipo </a:t>
            </a:r>
            <a:r>
              <a:rPr lang="es-ES" sz="1200" dirty="0" err="1">
                <a:latin typeface="Open Sans Light" pitchFamily="2" charset="0"/>
                <a:ea typeface="Open Sans Light" pitchFamily="2" charset="0"/>
                <a:cs typeface="Open Sans Light" pitchFamily="2" charset="0"/>
              </a:rPr>
              <a:t>ngForm</a:t>
            </a:r>
            <a:r>
              <a:rPr lang="es-ES" sz="1200" dirty="0">
                <a:latin typeface="Open Sans Light" pitchFamily="2" charset="0"/>
                <a:ea typeface="Open Sans Light" pitchFamily="2" charset="0"/>
                <a:cs typeface="Open Sans Light" pitchFamily="2" charset="0"/>
              </a:rPr>
              <a:t>, por tanto, hemos transformado nuestro formulario en un formulario de Angular.</a:t>
            </a:r>
          </a:p>
        </p:txBody>
      </p:sp>
      <p:pic>
        <p:nvPicPr>
          <p:cNvPr id="8" name="Imagen 7">
            <a:extLst>
              <a:ext uri="{FF2B5EF4-FFF2-40B4-BE49-F238E27FC236}">
                <a16:creationId xmlns:a16="http://schemas.microsoft.com/office/drawing/2014/main" id="{FADF35AE-2EDB-72A2-F761-2806BA5F6E33}"/>
              </a:ext>
            </a:extLst>
          </p:cNvPr>
          <p:cNvPicPr>
            <a:picLocks noChangeAspect="1"/>
          </p:cNvPicPr>
          <p:nvPr/>
        </p:nvPicPr>
        <p:blipFill>
          <a:blip r:embed="rId3"/>
          <a:stretch>
            <a:fillRect/>
          </a:stretch>
        </p:blipFill>
        <p:spPr>
          <a:xfrm>
            <a:off x="838199" y="5350446"/>
            <a:ext cx="9878233" cy="913114"/>
          </a:xfrm>
          <a:prstGeom prst="rect">
            <a:avLst/>
          </a:prstGeom>
        </p:spPr>
      </p:pic>
      <p:sp>
        <p:nvSpPr>
          <p:cNvPr id="6" name="Rectángulo 5">
            <a:extLst>
              <a:ext uri="{FF2B5EF4-FFF2-40B4-BE49-F238E27FC236}">
                <a16:creationId xmlns:a16="http://schemas.microsoft.com/office/drawing/2014/main" id="{80179AE5-69FB-1430-CF57-B4D2D1F13AA9}"/>
              </a:ext>
            </a:extLst>
          </p:cNvPr>
          <p:cNvSpPr/>
          <p:nvPr/>
        </p:nvSpPr>
        <p:spPr>
          <a:xfrm>
            <a:off x="6281057" y="5932715"/>
            <a:ext cx="1774372" cy="45719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5392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Imagen 7" descr="Texto&#10;&#10;Descripción generada automáticamente">
            <a:extLst>
              <a:ext uri="{FF2B5EF4-FFF2-40B4-BE49-F238E27FC236}">
                <a16:creationId xmlns:a16="http://schemas.microsoft.com/office/drawing/2014/main" id="{DFE6C0E8-9736-9156-E7FD-24707DDD5213}"/>
              </a:ext>
            </a:extLst>
          </p:cNvPr>
          <p:cNvPicPr>
            <a:picLocks noChangeAspect="1"/>
          </p:cNvPicPr>
          <p:nvPr/>
        </p:nvPicPr>
        <p:blipFill>
          <a:blip r:embed="rId3"/>
          <a:stretch>
            <a:fillRect/>
          </a:stretch>
        </p:blipFill>
        <p:spPr>
          <a:xfrm>
            <a:off x="7229021" y="1030710"/>
            <a:ext cx="4124779" cy="5462165"/>
          </a:xfrm>
          <a:prstGeom prst="rect">
            <a:avLst/>
          </a:prstGeom>
        </p:spPr>
      </p:pic>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Seguimos utilizando los estilos que nos provee Bootstrap y creamos 3 campos sencillos para poder recoger valores.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este caso creamos un campo para indicar un nombre, de tipo texto. Otro campo para indicar apellidos, de tipo texto también. Y por último otro campo más para indicar la edad, de tipo número.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a ver los elementos que van a hacer que podamos recoger los datos que pongamos en los campos.</a:t>
            </a:r>
          </a:p>
        </p:txBody>
      </p:sp>
    </p:spTree>
    <p:extLst>
      <p:ext uri="{BB962C8B-B14F-4D97-AF65-F5344CB8AC3E}">
        <p14:creationId xmlns:p14="http://schemas.microsoft.com/office/powerpoint/2010/main" val="305058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lnSpcReduction="10000"/>
          </a:bodyPr>
          <a:lstStyle/>
          <a:p>
            <a:r>
              <a:rPr lang="es-ES" sz="1600" dirty="0">
                <a:latin typeface="Open Sans Light" pitchFamily="2" charset="0"/>
                <a:ea typeface="Open Sans Light" pitchFamily="2" charset="0"/>
                <a:cs typeface="Open Sans Light" pitchFamily="2" charset="0"/>
              </a:rPr>
              <a:t>De todos los atributos que hemos definido, los mas relevantes son los remarcados. El resto simplemente los añadimos para poder definir que tipo de campo es, poder asignarle la etiqueta al campo, los estilos y que se trata de un campo requerido.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El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 es un atributo que también se utiliza en los formularios HTML simples, pero en este caso lo incorporamos porque es un requisito para la directiva </a:t>
            </a:r>
            <a:r>
              <a:rPr lang="es-ES" sz="1600" dirty="0" err="1">
                <a:latin typeface="Open Sans Light" pitchFamily="2" charset="0"/>
                <a:ea typeface="Open Sans Light" pitchFamily="2" charset="0"/>
                <a:cs typeface="Open Sans Light" pitchFamily="2" charset="0"/>
              </a:rPr>
              <a:t>ngModel</a:t>
            </a:r>
            <a:r>
              <a:rPr lang="es-ES" sz="1600" dirty="0">
                <a:latin typeface="Open Sans Light" pitchFamily="2" charset="0"/>
                <a:ea typeface="Open Sans Light" pitchFamily="2" charset="0"/>
                <a:cs typeface="Open Sans Light" pitchFamily="2" charset="0"/>
              </a:rPr>
              <a:t>, esta directiva lo que va a hacer es referenciar este campo dentro de nuestro modelo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y la referencia de este campo va a ser el valor del atributo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Todos los campos que contengan la directiva </a:t>
            </a:r>
            <a:r>
              <a:rPr lang="es-ES" sz="1600" dirty="0" err="1">
                <a:latin typeface="Open Sans Light" pitchFamily="2" charset="0"/>
                <a:ea typeface="Open Sans Light" pitchFamily="2" charset="0"/>
                <a:cs typeface="Open Sans Light" pitchFamily="2" charset="0"/>
              </a:rPr>
              <a:t>ngModel</a:t>
            </a:r>
            <a:r>
              <a:rPr lang="es-ES" sz="1600" dirty="0">
                <a:latin typeface="Open Sans Light" pitchFamily="2" charset="0"/>
                <a:ea typeface="Open Sans Light" pitchFamily="2" charset="0"/>
                <a:cs typeface="Open Sans Light" pitchFamily="2" charset="0"/>
              </a:rPr>
              <a:t>, serán recogidos en el modelo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del formulario al que pertenecen.</a:t>
            </a:r>
          </a:p>
        </p:txBody>
      </p:sp>
      <p:pic>
        <p:nvPicPr>
          <p:cNvPr id="5" name="Imagen 4" descr="Texto&#10;&#10;Descripción generada automáticamente">
            <a:extLst>
              <a:ext uri="{FF2B5EF4-FFF2-40B4-BE49-F238E27FC236}">
                <a16:creationId xmlns:a16="http://schemas.microsoft.com/office/drawing/2014/main" id="{572CF95B-7CF4-6527-7864-2650CD98E9B2}"/>
              </a:ext>
            </a:extLst>
          </p:cNvPr>
          <p:cNvPicPr>
            <a:picLocks noChangeAspect="1"/>
          </p:cNvPicPr>
          <p:nvPr/>
        </p:nvPicPr>
        <p:blipFill>
          <a:blip r:embed="rId3"/>
          <a:stretch>
            <a:fillRect/>
          </a:stretch>
        </p:blipFill>
        <p:spPr>
          <a:xfrm>
            <a:off x="6096000" y="1825625"/>
            <a:ext cx="5753417" cy="3005867"/>
          </a:xfrm>
          <a:prstGeom prst="rect">
            <a:avLst/>
          </a:prstGeom>
        </p:spPr>
      </p:pic>
      <p:sp>
        <p:nvSpPr>
          <p:cNvPr id="7" name="Rectángulo 6">
            <a:extLst>
              <a:ext uri="{FF2B5EF4-FFF2-40B4-BE49-F238E27FC236}">
                <a16:creationId xmlns:a16="http://schemas.microsoft.com/office/drawing/2014/main" id="{ADD675D6-F787-99C2-930D-878AAC94F069}"/>
              </a:ext>
            </a:extLst>
          </p:cNvPr>
          <p:cNvSpPr/>
          <p:nvPr/>
        </p:nvSpPr>
        <p:spPr>
          <a:xfrm>
            <a:off x="6515232" y="3544095"/>
            <a:ext cx="2205022" cy="54840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536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lnSpcReduction="10000"/>
          </a:bodyPr>
          <a:lstStyle/>
          <a:p>
            <a:r>
              <a:rPr lang="es-ES" sz="1600" dirty="0">
                <a:latin typeface="Open Sans Light" pitchFamily="2" charset="0"/>
                <a:ea typeface="Open Sans Light" pitchFamily="2" charset="0"/>
                <a:cs typeface="Open Sans Light" pitchFamily="2" charset="0"/>
              </a:rPr>
              <a:t>Los últimos elementos que hemos incorporado en el formulario son:</a:t>
            </a:r>
          </a:p>
          <a:p>
            <a:pPr lvl="1"/>
            <a:r>
              <a:rPr lang="es-ES" sz="1200" dirty="0">
                <a:latin typeface="Open Sans Light" pitchFamily="2" charset="0"/>
                <a:ea typeface="Open Sans Light" pitchFamily="2" charset="0"/>
                <a:cs typeface="Open Sans Light" pitchFamily="2" charset="0"/>
              </a:rPr>
              <a:t> Un botón de tipo </a:t>
            </a:r>
            <a:r>
              <a:rPr lang="es-ES" sz="1200" dirty="0" err="1">
                <a:latin typeface="Open Sans Light" pitchFamily="2" charset="0"/>
                <a:ea typeface="Open Sans Light" pitchFamily="2" charset="0"/>
                <a:cs typeface="Open Sans Light" pitchFamily="2" charset="0"/>
              </a:rPr>
              <a:t>submit</a:t>
            </a:r>
            <a:r>
              <a:rPr lang="es-ES" sz="1200" dirty="0">
                <a:latin typeface="Open Sans Light" pitchFamily="2" charset="0"/>
                <a:ea typeface="Open Sans Light" pitchFamily="2" charset="0"/>
                <a:cs typeface="Open Sans Light" pitchFamily="2" charset="0"/>
              </a:rPr>
              <a:t> que al pulsarlo lanzaremos la función referenciada anteriormente en el </a:t>
            </a:r>
            <a:r>
              <a:rPr lang="es-ES" sz="1200" dirty="0" err="1">
                <a:latin typeface="Open Sans Light" pitchFamily="2" charset="0"/>
                <a:ea typeface="Open Sans Light" pitchFamily="2" charset="0"/>
                <a:cs typeface="Open Sans Light" pitchFamily="2" charset="0"/>
              </a:rPr>
              <a:t>ngSubmit</a:t>
            </a:r>
            <a:r>
              <a:rPr lang="es-ES" sz="1200" dirty="0">
                <a:latin typeface="Open Sans Light" pitchFamily="2" charset="0"/>
                <a:ea typeface="Open Sans Light" pitchFamily="2" charset="0"/>
                <a:cs typeface="Open Sans Light" pitchFamily="2" charset="0"/>
              </a:rPr>
              <a:t>.</a:t>
            </a:r>
          </a:p>
          <a:p>
            <a:pPr lvl="1"/>
            <a:r>
              <a:rPr lang="es-ES" sz="1200" dirty="0">
                <a:latin typeface="Open Sans Light" pitchFamily="2" charset="0"/>
                <a:ea typeface="Open Sans Light" pitchFamily="2" charset="0"/>
                <a:cs typeface="Open Sans Light" pitchFamily="2" charset="0"/>
              </a:rPr>
              <a:t>Un párrafo que mostrará los datos recogidos del formulario.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Al botón le hemos añadido que la propiedad </a:t>
            </a:r>
            <a:r>
              <a:rPr lang="es-ES" sz="1600" dirty="0" err="1">
                <a:latin typeface="Open Sans Light" pitchFamily="2" charset="0"/>
                <a:ea typeface="Open Sans Light" pitchFamily="2" charset="0"/>
                <a:cs typeface="Open Sans Light" pitchFamily="2" charset="0"/>
              </a:rPr>
              <a:t>disabled</a:t>
            </a:r>
            <a:r>
              <a:rPr lang="es-ES" sz="1600" dirty="0">
                <a:latin typeface="Open Sans Light" pitchFamily="2" charset="0"/>
                <a:ea typeface="Open Sans Light" pitchFamily="2" charset="0"/>
                <a:cs typeface="Open Sans Light" pitchFamily="2" charset="0"/>
              </a:rPr>
              <a:t> sea true mientras que mientras sea invalido. En el momento que nuestro formulario sea válido el botón debe habilitarse de nuevo. En este caso es que todos los campos estén rellenos.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al párrafo lo que vamos a añadirle es un condicional para que solo muestre los datos cuando la variable contenga algún valor. De otro modo nos saldrá por pantalla “</a:t>
            </a:r>
            <a:r>
              <a:rPr lang="es-ES" sz="1600" dirty="0" err="1">
                <a:latin typeface="Open Sans Light" pitchFamily="2" charset="0"/>
                <a:ea typeface="Open Sans Light" pitchFamily="2" charset="0"/>
                <a:cs typeface="Open Sans Light" pitchFamily="2" charset="0"/>
              </a:rPr>
              <a:t>null</a:t>
            </a:r>
            <a:r>
              <a:rPr lang="es-ES" sz="1600" dirty="0">
                <a:latin typeface="Open Sans Light" pitchFamily="2" charset="0"/>
                <a:ea typeface="Open Sans Light" pitchFamily="2" charset="0"/>
                <a:cs typeface="Open Sans Light" pitchFamily="2" charset="0"/>
              </a:rPr>
              <a:t>”, y eso no lo queremos.</a:t>
            </a:r>
          </a:p>
        </p:txBody>
      </p:sp>
      <p:pic>
        <p:nvPicPr>
          <p:cNvPr id="6" name="Imagen 5" descr="Texto&#10;&#10;Descripción generada automáticamente">
            <a:extLst>
              <a:ext uri="{FF2B5EF4-FFF2-40B4-BE49-F238E27FC236}">
                <a16:creationId xmlns:a16="http://schemas.microsoft.com/office/drawing/2014/main" id="{3BADEB8F-5F97-7CAB-4CEF-CFC25318BD69}"/>
              </a:ext>
            </a:extLst>
          </p:cNvPr>
          <p:cNvPicPr>
            <a:picLocks noChangeAspect="1"/>
          </p:cNvPicPr>
          <p:nvPr/>
        </p:nvPicPr>
        <p:blipFill>
          <a:blip r:embed="rId3"/>
          <a:stretch>
            <a:fillRect/>
          </a:stretch>
        </p:blipFill>
        <p:spPr>
          <a:xfrm>
            <a:off x="6400802" y="1825624"/>
            <a:ext cx="5371086" cy="3151489"/>
          </a:xfrm>
          <a:prstGeom prst="rect">
            <a:avLst/>
          </a:prstGeom>
        </p:spPr>
      </p:pic>
    </p:spTree>
    <p:extLst>
      <p:ext uri="{BB962C8B-B14F-4D97-AF65-F5344CB8AC3E}">
        <p14:creationId xmlns:p14="http://schemas.microsoft.com/office/powerpoint/2010/main" val="47176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Angular además dispone de los pipe para poder utilizar en los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 que se verán en otro modulo del curso.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Simplemente, para que lo conozcas, existe la posibilidad de añadir este pipe utilizando “|” seguido del nombre del pipe a utilizar, en este caso “</a:t>
            </a:r>
            <a:r>
              <a:rPr lang="es-ES" sz="1600" dirty="0" err="1">
                <a:latin typeface="Open Sans Light" pitchFamily="2" charset="0"/>
                <a:ea typeface="Open Sans Light" pitchFamily="2" charset="0"/>
                <a:cs typeface="Open Sans Light" pitchFamily="2" charset="0"/>
              </a:rPr>
              <a:t>json</a:t>
            </a:r>
            <a:r>
              <a:rPr lang="es-ES" sz="1600" dirty="0">
                <a:latin typeface="Open Sans Light" pitchFamily="2" charset="0"/>
                <a:ea typeface="Open Sans Light" pitchFamily="2" charset="0"/>
                <a:cs typeface="Open Sans Light" pitchFamily="2" charset="0"/>
              </a:rPr>
              <a:t>”. Siempre se debe utilizar en elementos de data </a:t>
            </a:r>
            <a:r>
              <a:rPr lang="es-ES" sz="1600" dirty="0" err="1">
                <a:latin typeface="Open Sans Light" pitchFamily="2" charset="0"/>
                <a:ea typeface="Open Sans Light" pitchFamily="2" charset="0"/>
                <a:cs typeface="Open Sans Light" pitchFamily="2" charset="0"/>
              </a:rPr>
              <a:t>binding</a:t>
            </a:r>
            <a:r>
              <a:rPr lang="es-ES" sz="1600" dirty="0">
                <a:latin typeface="Open Sans Light" pitchFamily="2" charset="0"/>
                <a:ea typeface="Open Sans Light" pitchFamily="2" charset="0"/>
                <a:cs typeface="Open Sans Light" pitchFamily="2" charset="0"/>
              </a:rPr>
              <a:t> como es el caso de </a:t>
            </a:r>
            <a:r>
              <a:rPr lang="es-ES" sz="1600" b="1" dirty="0">
                <a:latin typeface="Open Sans Light" pitchFamily="2" charset="0"/>
                <a:ea typeface="Open Sans Light" pitchFamily="2" charset="0"/>
                <a:cs typeface="Open Sans Light" pitchFamily="2" charset="0"/>
              </a:rPr>
              <a:t>{{}} </a:t>
            </a:r>
            <a:r>
              <a:rPr lang="es-ES" sz="1600" dirty="0">
                <a:latin typeface="Open Sans Light" pitchFamily="2" charset="0"/>
                <a:ea typeface="Open Sans Light" pitchFamily="2" charset="0"/>
                <a:cs typeface="Open Sans Light" pitchFamily="2" charset="0"/>
              </a:rPr>
              <a:t>o bien un atributo entre </a:t>
            </a:r>
            <a:r>
              <a:rPr lang="es-ES" sz="1600" b="1" dirty="0">
                <a:latin typeface="Open Sans Light" pitchFamily="2" charset="0"/>
                <a:ea typeface="Open Sans Light" pitchFamily="2" charset="0"/>
                <a:cs typeface="Open Sans Light" pitchFamily="2" charset="0"/>
              </a:rPr>
              <a:t>[ ].</a:t>
            </a:r>
          </a:p>
          <a:p>
            <a:endParaRPr lang="es-ES" sz="1600" b="1"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HTML no es capaz de renderizar objetos, este pipe lo que va a hacer es que en lugar de mostrarse por pantalla [</a:t>
            </a:r>
            <a:r>
              <a:rPr lang="es-ES" sz="1600" dirty="0" err="1">
                <a:latin typeface="Open Sans Light" pitchFamily="2" charset="0"/>
                <a:ea typeface="Open Sans Light" pitchFamily="2" charset="0"/>
                <a:cs typeface="Open Sans Light" pitchFamily="2" charset="0"/>
              </a:rPr>
              <a:t>Object</a:t>
            </a:r>
            <a:r>
              <a:rPr lang="es-ES" sz="1600" dirty="0">
                <a:latin typeface="Open Sans Light" pitchFamily="2" charset="0"/>
                <a:ea typeface="Open Sans Light" pitchFamily="2" charset="0"/>
                <a:cs typeface="Open Sans Light" pitchFamily="2" charset="0"/>
              </a:rPr>
              <a:t> </a:t>
            </a:r>
            <a:r>
              <a:rPr lang="es-ES" sz="1600" dirty="0" err="1">
                <a:latin typeface="Open Sans Light" pitchFamily="2" charset="0"/>
                <a:ea typeface="Open Sans Light" pitchFamily="2" charset="0"/>
                <a:cs typeface="Open Sans Light" pitchFamily="2" charset="0"/>
              </a:rPr>
              <a:t>Object</a:t>
            </a:r>
            <a:r>
              <a:rPr lang="es-ES" sz="1600" dirty="0">
                <a:latin typeface="Open Sans Light" pitchFamily="2" charset="0"/>
                <a:ea typeface="Open Sans Light" pitchFamily="2" charset="0"/>
                <a:cs typeface="Open Sans Light" pitchFamily="2" charset="0"/>
              </a:rPr>
              <a:t>] se muestre el valor del objeto como texto.</a:t>
            </a:r>
          </a:p>
        </p:txBody>
      </p:sp>
      <p:pic>
        <p:nvPicPr>
          <p:cNvPr id="6" name="Imagen 5" descr="Texto&#10;&#10;Descripción generada automáticamente">
            <a:extLst>
              <a:ext uri="{FF2B5EF4-FFF2-40B4-BE49-F238E27FC236}">
                <a16:creationId xmlns:a16="http://schemas.microsoft.com/office/drawing/2014/main" id="{3BADEB8F-5F97-7CAB-4CEF-CFC25318BD69}"/>
              </a:ext>
            </a:extLst>
          </p:cNvPr>
          <p:cNvPicPr>
            <a:picLocks noChangeAspect="1"/>
          </p:cNvPicPr>
          <p:nvPr/>
        </p:nvPicPr>
        <p:blipFill>
          <a:blip r:embed="rId3"/>
          <a:stretch>
            <a:fillRect/>
          </a:stretch>
        </p:blipFill>
        <p:spPr>
          <a:xfrm>
            <a:off x="6400802" y="1825624"/>
            <a:ext cx="5371086" cy="3151489"/>
          </a:xfrm>
          <a:prstGeom prst="rect">
            <a:avLst/>
          </a:prstGeom>
        </p:spPr>
      </p:pic>
      <p:sp>
        <p:nvSpPr>
          <p:cNvPr id="4" name="Rectángulo 3">
            <a:extLst>
              <a:ext uri="{FF2B5EF4-FFF2-40B4-BE49-F238E27FC236}">
                <a16:creationId xmlns:a16="http://schemas.microsoft.com/office/drawing/2014/main" id="{941FF0C2-5DAB-724E-8203-C0983C0DF1FF}"/>
              </a:ext>
            </a:extLst>
          </p:cNvPr>
          <p:cNvSpPr/>
          <p:nvPr/>
        </p:nvSpPr>
        <p:spPr>
          <a:xfrm>
            <a:off x="8367181" y="4051140"/>
            <a:ext cx="1864839" cy="420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3709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Y si arrancamos el proyecto, esto es lo que se nos muestra en el navegador:</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BD01EB62-DEFE-C2FA-2978-ACA9B03DAFF0}"/>
              </a:ext>
            </a:extLst>
          </p:cNvPr>
          <p:cNvPicPr>
            <a:picLocks noChangeAspect="1"/>
          </p:cNvPicPr>
          <p:nvPr/>
        </p:nvPicPr>
        <p:blipFill>
          <a:blip r:embed="rId3"/>
          <a:stretch>
            <a:fillRect/>
          </a:stretch>
        </p:blipFill>
        <p:spPr>
          <a:xfrm>
            <a:off x="4744690" y="2565903"/>
            <a:ext cx="2987200" cy="3927334"/>
          </a:xfrm>
          <a:prstGeom prst="rect">
            <a:avLst/>
          </a:prstGeom>
        </p:spPr>
      </p:pic>
    </p:spTree>
    <p:extLst>
      <p:ext uri="{BB962C8B-B14F-4D97-AF65-F5344CB8AC3E}">
        <p14:creationId xmlns:p14="http://schemas.microsoft.com/office/powerpoint/2010/main" val="64680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676275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Los formularios es uno de los elementos mas utilizados en cualquier página web.</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Es una de las herramientas más importantes que tiene el usuario para interactuar con datos.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Están compuestos principalmente por un conjunto de componentes diferentes y esto hace que en ocasiones sea de una complejidad mayor.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Por lo general, es muy importante incluir validaciones y por tanto informar al usuario cuando no se cumplan las reglas establecidas para que sepa que está ocurriendo.</a:t>
            </a:r>
          </a:p>
        </p:txBody>
      </p:sp>
    </p:spTree>
    <p:extLst>
      <p:ext uri="{BB962C8B-B14F-4D97-AF65-F5344CB8AC3E}">
        <p14:creationId xmlns:p14="http://schemas.microsoft.com/office/powerpoint/2010/main" val="200472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5"/>
            <a:ext cx="6083461"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Ahora tenemos un pequeño problema con lo que hemos realizado. Resulta que como usuario, hasta que no he rellenado los 3 campos, el botón me aparece deshabilitado y no tengo ninguna información que me indique qué está bien o mal.</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Esto tiene fácil solución. Vamos a añadir unos mensajes de error que asociaremos a un campo, si éste no cumple con las reglas de validación entonces se mostrará un mensaje para informar al usuario del error.</a:t>
            </a:r>
          </a:p>
        </p:txBody>
      </p:sp>
    </p:spTree>
    <p:extLst>
      <p:ext uri="{BB962C8B-B14F-4D97-AF65-F5344CB8AC3E}">
        <p14:creationId xmlns:p14="http://schemas.microsoft.com/office/powerpoint/2010/main" val="347453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fontScale="92500" lnSpcReduction="20000"/>
          </a:bodyPr>
          <a:lstStyle/>
          <a:p>
            <a:r>
              <a:rPr lang="es-ES" sz="1600" dirty="0" err="1">
                <a:latin typeface="Open Sans Light" pitchFamily="2" charset="0"/>
                <a:ea typeface="Open Sans Light" pitchFamily="2" charset="0"/>
                <a:cs typeface="Open Sans Light" pitchFamily="2" charset="0"/>
              </a:rPr>
              <a:t>Añaidimos</a:t>
            </a:r>
            <a:r>
              <a:rPr lang="es-ES" sz="1600" dirty="0">
                <a:latin typeface="Open Sans Light" pitchFamily="2" charset="0"/>
                <a:ea typeface="Open Sans Light" pitchFamily="2" charset="0"/>
                <a:cs typeface="Open Sans Light" pitchFamily="2" charset="0"/>
              </a:rPr>
              <a:t> una nueva etiqueta con el mensaje “El campo no puede estar </a:t>
            </a:r>
            <a:r>
              <a:rPr lang="es-ES" sz="1600" dirty="0" err="1">
                <a:latin typeface="Open Sans Light" pitchFamily="2" charset="0"/>
                <a:ea typeface="Open Sans Light" pitchFamily="2" charset="0"/>
                <a:cs typeface="Open Sans Light" pitchFamily="2" charset="0"/>
              </a:rPr>
              <a:t>vacio</a:t>
            </a:r>
            <a:r>
              <a:rPr lang="es-ES" sz="1600" dirty="0">
                <a:latin typeface="Open Sans Light" pitchFamily="2" charset="0"/>
                <a:ea typeface="Open Sans Light" pitchFamily="2" charset="0"/>
                <a:cs typeface="Open Sans Light" pitchFamily="2" charset="0"/>
              </a:rPr>
              <a:t>” ya que se trata de un campo que simplemente hemos definido como requerido, y por tanto, con que contenga algún valor pasaría a ser válido.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Añadimos además añadimos una condición porque el mensaje de error no queremos que se muestre siempre, solo cuando el campo sea invalido.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Para poder saber si el campo es invalido estamos </a:t>
            </a:r>
            <a:r>
              <a:rPr lang="es-ES" sz="1600" dirty="0" err="1">
                <a:latin typeface="Open Sans Light" pitchFamily="2" charset="0"/>
                <a:ea typeface="Open Sans Light" pitchFamily="2" charset="0"/>
                <a:cs typeface="Open Sans Light" pitchFamily="2" charset="0"/>
              </a:rPr>
              <a:t>utilzando</a:t>
            </a:r>
            <a:r>
              <a:rPr lang="es-ES" sz="1600" dirty="0">
                <a:latin typeface="Open Sans Light" pitchFamily="2" charset="0"/>
                <a:ea typeface="Open Sans Light" pitchFamily="2" charset="0"/>
                <a:cs typeface="Open Sans Light" pitchFamily="2" charset="0"/>
              </a:rPr>
              <a:t> como se ve en la imagen </a:t>
            </a:r>
            <a:r>
              <a:rPr lang="es-ES" sz="1600" dirty="0" err="1">
                <a:latin typeface="Open Sans Light" pitchFamily="2" charset="0"/>
                <a:ea typeface="Open Sans Light" pitchFamily="2" charset="0"/>
                <a:cs typeface="Open Sans Light" pitchFamily="2" charset="0"/>
              </a:rPr>
              <a:t>userForm</a:t>
            </a:r>
            <a:r>
              <a:rPr lang="es-ES" sz="1600" dirty="0">
                <a:latin typeface="Open Sans Light" pitchFamily="2" charset="0"/>
                <a:ea typeface="Open Sans Light" pitchFamily="2" charset="0"/>
                <a:cs typeface="Open Sans Light" pitchFamily="2" charset="0"/>
              </a:rPr>
              <a:t>. Este es el tag que le habíamos dado a nuestro </a:t>
            </a:r>
            <a:r>
              <a:rPr lang="es-ES" sz="1600" dirty="0" err="1">
                <a:latin typeface="Open Sans Light" pitchFamily="2" charset="0"/>
                <a:ea typeface="Open Sans Light" pitchFamily="2" charset="0"/>
                <a:cs typeface="Open Sans Light" pitchFamily="2" charset="0"/>
              </a:rPr>
              <a:t>form</a:t>
            </a:r>
            <a:r>
              <a:rPr lang="es-ES" sz="1600" dirty="0">
                <a:latin typeface="Open Sans Light" pitchFamily="2" charset="0"/>
                <a:ea typeface="Open Sans Light" pitchFamily="2" charset="0"/>
                <a:cs typeface="Open Sans Light" pitchFamily="2" charset="0"/>
              </a:rPr>
              <a:t> y que era de tipo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por tanto podemos acceder a su atributo “</a:t>
            </a:r>
            <a:r>
              <a:rPr lang="es-ES" sz="1600" dirty="0" err="1">
                <a:latin typeface="Open Sans Light" pitchFamily="2" charset="0"/>
                <a:ea typeface="Open Sans Light" pitchFamily="2" charset="0"/>
                <a:cs typeface="Open Sans Light" pitchFamily="2" charset="0"/>
              </a:rPr>
              <a:t>controls</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Los controles del modelo de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son unos objetos con los datos de nuestros campos, en este caso queremos acceder al control con el nombre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a:t>
            </a:r>
          </a:p>
        </p:txBody>
      </p:sp>
      <p:pic>
        <p:nvPicPr>
          <p:cNvPr id="10" name="Imagen 9" descr="Texto&#10;&#10;Descripción generada automáticamente">
            <a:extLst>
              <a:ext uri="{FF2B5EF4-FFF2-40B4-BE49-F238E27FC236}">
                <a16:creationId xmlns:a16="http://schemas.microsoft.com/office/drawing/2014/main" id="{4A86AA41-4D80-48BE-199A-ED8126A26302}"/>
              </a:ext>
            </a:extLst>
          </p:cNvPr>
          <p:cNvPicPr>
            <a:picLocks noChangeAspect="1"/>
          </p:cNvPicPr>
          <p:nvPr/>
        </p:nvPicPr>
        <p:blipFill>
          <a:blip r:embed="rId3"/>
          <a:stretch>
            <a:fillRect/>
          </a:stretch>
        </p:blipFill>
        <p:spPr>
          <a:xfrm>
            <a:off x="6801814" y="1690688"/>
            <a:ext cx="4551985" cy="4475158"/>
          </a:xfrm>
          <a:prstGeom prst="rect">
            <a:avLst/>
          </a:prstGeom>
        </p:spPr>
      </p:pic>
      <p:sp>
        <p:nvSpPr>
          <p:cNvPr id="8" name="Rectángulo 7">
            <a:extLst>
              <a:ext uri="{FF2B5EF4-FFF2-40B4-BE49-F238E27FC236}">
                <a16:creationId xmlns:a16="http://schemas.microsoft.com/office/drawing/2014/main" id="{5FF2DADC-AAE5-47AD-D4AD-730DDF249C93}"/>
              </a:ext>
            </a:extLst>
          </p:cNvPr>
          <p:cNvSpPr/>
          <p:nvPr/>
        </p:nvSpPr>
        <p:spPr>
          <a:xfrm>
            <a:off x="7079139" y="4001294"/>
            <a:ext cx="3488546" cy="18786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5261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fontScale="92500" lnSpcReduction="20000"/>
          </a:bodyPr>
          <a:lstStyle/>
          <a:p>
            <a:r>
              <a:rPr lang="es-ES" sz="1600" dirty="0">
                <a:latin typeface="Open Sans Light" pitchFamily="2" charset="0"/>
                <a:ea typeface="Open Sans Light" pitchFamily="2" charset="0"/>
                <a:cs typeface="Open Sans Light" pitchFamily="2" charset="0"/>
              </a:rPr>
              <a:t>El atributo </a:t>
            </a:r>
            <a:r>
              <a:rPr lang="es-ES" sz="1600" dirty="0" err="1">
                <a:latin typeface="Open Sans Light" pitchFamily="2" charset="0"/>
                <a:ea typeface="Open Sans Light" pitchFamily="2" charset="0"/>
                <a:cs typeface="Open Sans Light" pitchFamily="2" charset="0"/>
              </a:rPr>
              <a:t>errors</a:t>
            </a:r>
            <a:r>
              <a:rPr lang="es-ES" sz="1600" dirty="0">
                <a:latin typeface="Open Sans Light" pitchFamily="2" charset="0"/>
                <a:ea typeface="Open Sans Light" pitchFamily="2" charset="0"/>
                <a:cs typeface="Open Sans Light" pitchFamily="2" charset="0"/>
              </a:rPr>
              <a:t> será nulo siempre y cuando el control sea válido, en caso de no serlo, vendrá la información del error o condición que no cumple y por tanto dejará de ser nulo, y al no ser nulo y tener valor pasará a ser un valor </a:t>
            </a:r>
            <a:r>
              <a:rPr lang="es-ES" sz="1600" dirty="0" err="1">
                <a:latin typeface="Open Sans Light" pitchFamily="2" charset="0"/>
                <a:ea typeface="Open Sans Light" pitchFamily="2" charset="0"/>
                <a:cs typeface="Open Sans Light" pitchFamily="2" charset="0"/>
              </a:rPr>
              <a:t>truthy</a:t>
            </a:r>
            <a:r>
              <a:rPr lang="es-ES" sz="1600" dirty="0">
                <a:latin typeface="Open Sans Light" pitchFamily="2" charset="0"/>
                <a:ea typeface="Open Sans Light" pitchFamily="2" charset="0"/>
                <a:cs typeface="Open Sans Light" pitchFamily="2" charset="0"/>
              </a:rPr>
              <a:t> y esto haría que el mensaje se mostrara.</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No queremos que esto ocurra porque por defecto el campo está vacío, eso no es incorrecto ya que no tiene porqué tener un valor por defecto. Entonces lo que se ha añadido es otra condición más y es que si el usuario ha interactuado con el campo de alguna manera, el atributo </a:t>
            </a:r>
            <a:r>
              <a:rPr lang="es-ES" sz="1600" dirty="0" err="1">
                <a:latin typeface="Open Sans Light" pitchFamily="2" charset="0"/>
                <a:ea typeface="Open Sans Light" pitchFamily="2" charset="0"/>
                <a:cs typeface="Open Sans Light" pitchFamily="2" charset="0"/>
              </a:rPr>
              <a:t>touched</a:t>
            </a:r>
            <a:r>
              <a:rPr lang="es-ES" sz="1600" dirty="0">
                <a:latin typeface="Open Sans Light" pitchFamily="2" charset="0"/>
                <a:ea typeface="Open Sans Light" pitchFamily="2" charset="0"/>
                <a:cs typeface="Open Sans Light" pitchFamily="2" charset="0"/>
              </a:rPr>
              <a:t> nos lo dirá.</a:t>
            </a:r>
          </a:p>
          <a:p>
            <a:endParaRPr lang="es-ES" sz="1600" dirty="0">
              <a:latin typeface="Open Sans Light" pitchFamily="2" charset="0"/>
              <a:ea typeface="Open Sans Light" pitchFamily="2" charset="0"/>
              <a:cs typeface="Open Sans Light" pitchFamily="2" charset="0"/>
            </a:endParaRPr>
          </a:p>
          <a:p>
            <a:r>
              <a:rPr lang="es-ES" sz="1600" dirty="0" err="1">
                <a:latin typeface="Open Sans Light" pitchFamily="2" charset="0"/>
                <a:ea typeface="Open Sans Light" pitchFamily="2" charset="0"/>
                <a:cs typeface="Open Sans Light" pitchFamily="2" charset="0"/>
              </a:rPr>
              <a:t>Touched</a:t>
            </a:r>
            <a:r>
              <a:rPr lang="es-ES" sz="1600" dirty="0">
                <a:latin typeface="Open Sans Light" pitchFamily="2" charset="0"/>
                <a:ea typeface="Open Sans Light" pitchFamily="2" charset="0"/>
                <a:cs typeface="Open Sans Light" pitchFamily="2" charset="0"/>
              </a:rPr>
              <a:t> es un atributo de tipo booleano y que por defecto será false, ya que al iniciar la vista el usuario no ha tenido opción de interactuar con el campo. Si el usuario pulsa sobre el campo y éste recojo el foco, este valor pasa de false a true, y por tanto si el usuario pulsa en otro lugar, ya aparecerá el error, puesto que el campo está vacío y el usuario ya ha interactuado con él.</a:t>
            </a:r>
          </a:p>
        </p:txBody>
      </p:sp>
      <p:pic>
        <p:nvPicPr>
          <p:cNvPr id="10" name="Imagen 9" descr="Texto&#10;&#10;Descripción generada automáticamente">
            <a:extLst>
              <a:ext uri="{FF2B5EF4-FFF2-40B4-BE49-F238E27FC236}">
                <a16:creationId xmlns:a16="http://schemas.microsoft.com/office/drawing/2014/main" id="{4A86AA41-4D80-48BE-199A-ED8126A26302}"/>
              </a:ext>
            </a:extLst>
          </p:cNvPr>
          <p:cNvPicPr>
            <a:picLocks noChangeAspect="1"/>
          </p:cNvPicPr>
          <p:nvPr/>
        </p:nvPicPr>
        <p:blipFill>
          <a:blip r:embed="rId3"/>
          <a:stretch>
            <a:fillRect/>
          </a:stretch>
        </p:blipFill>
        <p:spPr>
          <a:xfrm>
            <a:off x="6801814" y="1690688"/>
            <a:ext cx="4551985" cy="4475158"/>
          </a:xfrm>
          <a:prstGeom prst="rect">
            <a:avLst/>
          </a:prstGeom>
        </p:spPr>
      </p:pic>
      <p:sp>
        <p:nvSpPr>
          <p:cNvPr id="8" name="Rectángulo 7">
            <a:extLst>
              <a:ext uri="{FF2B5EF4-FFF2-40B4-BE49-F238E27FC236}">
                <a16:creationId xmlns:a16="http://schemas.microsoft.com/office/drawing/2014/main" id="{5FF2DADC-AAE5-47AD-D4AD-730DDF249C93}"/>
              </a:ext>
            </a:extLst>
          </p:cNvPr>
          <p:cNvSpPr/>
          <p:nvPr/>
        </p:nvSpPr>
        <p:spPr>
          <a:xfrm>
            <a:off x="7079139" y="4001294"/>
            <a:ext cx="3488546" cy="18786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1780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Si ahora añadimos los mismos mensajes al resto de campos, pero cambiando el atributo del control asociado ya tenemos los mensajes de error que mostrar para cada uno de ellos:</a:t>
            </a: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D702542C-E6D2-70FD-F8AE-E7ADAA680823}"/>
              </a:ext>
            </a:extLst>
          </p:cNvPr>
          <p:cNvPicPr>
            <a:picLocks noChangeAspect="1"/>
          </p:cNvPicPr>
          <p:nvPr/>
        </p:nvPicPr>
        <p:blipFill>
          <a:blip r:embed="rId3"/>
          <a:stretch>
            <a:fillRect/>
          </a:stretch>
        </p:blipFill>
        <p:spPr>
          <a:xfrm>
            <a:off x="4661181" y="2595079"/>
            <a:ext cx="2869637" cy="3897796"/>
          </a:xfrm>
          <a:prstGeom prst="rect">
            <a:avLst/>
          </a:prstGeom>
        </p:spPr>
      </p:pic>
    </p:spTree>
    <p:extLst>
      <p:ext uri="{BB962C8B-B14F-4D97-AF65-F5344CB8AC3E}">
        <p14:creationId xmlns:p14="http://schemas.microsoft.com/office/powerpoint/2010/main" val="327110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Si rellenamos los campos, los mensajes de error desaparecen en caso de haberlos y el botón pasa a estar habilitado:</a:t>
            </a:r>
          </a:p>
        </p:txBody>
      </p:sp>
      <p:pic>
        <p:nvPicPr>
          <p:cNvPr id="6" name="Imagen 5" descr="Interfaz de usuario gráfica, Texto, Aplicación&#10;&#10;Descripción generada automáticamente">
            <a:extLst>
              <a:ext uri="{FF2B5EF4-FFF2-40B4-BE49-F238E27FC236}">
                <a16:creationId xmlns:a16="http://schemas.microsoft.com/office/drawing/2014/main" id="{13ABCD99-D7C3-8B11-FBD0-E019BF9D14FF}"/>
              </a:ext>
            </a:extLst>
          </p:cNvPr>
          <p:cNvPicPr>
            <a:picLocks noChangeAspect="1"/>
          </p:cNvPicPr>
          <p:nvPr/>
        </p:nvPicPr>
        <p:blipFill>
          <a:blip r:embed="rId3"/>
          <a:stretch>
            <a:fillRect/>
          </a:stretch>
        </p:blipFill>
        <p:spPr>
          <a:xfrm>
            <a:off x="4408587" y="2437664"/>
            <a:ext cx="3374825" cy="3978741"/>
          </a:xfrm>
          <a:prstGeom prst="rect">
            <a:avLst/>
          </a:prstGeom>
        </p:spPr>
      </p:pic>
    </p:spTree>
    <p:extLst>
      <p:ext uri="{BB962C8B-B14F-4D97-AF65-F5344CB8AC3E}">
        <p14:creationId xmlns:p14="http://schemas.microsoft.com/office/powerpoint/2010/main" val="389077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Este sería el resultado cuando pulsamos en el campo y luego pulsamos en otro punto de la aplicación. Ahora si que vemos el mensaje de error mientras que al inicio no lo hacíamos:</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4F23BA0B-669E-8378-F9E1-9AB85E2A5612}"/>
              </a:ext>
            </a:extLst>
          </p:cNvPr>
          <p:cNvPicPr>
            <a:picLocks noChangeAspect="1"/>
          </p:cNvPicPr>
          <p:nvPr/>
        </p:nvPicPr>
        <p:blipFill>
          <a:blip r:embed="rId3"/>
          <a:stretch>
            <a:fillRect/>
          </a:stretch>
        </p:blipFill>
        <p:spPr>
          <a:xfrm>
            <a:off x="4404088" y="2430966"/>
            <a:ext cx="3524570" cy="4250738"/>
          </a:xfrm>
          <a:prstGeom prst="rect">
            <a:avLst/>
          </a:prstGeom>
        </p:spPr>
      </p:pic>
    </p:spTree>
    <p:extLst>
      <p:ext uri="{BB962C8B-B14F-4D97-AF65-F5344CB8AC3E}">
        <p14:creationId xmlns:p14="http://schemas.microsoft.com/office/powerpoint/2010/main" val="2739388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lnSpcReduction="10000"/>
          </a:bodyPr>
          <a:lstStyle/>
          <a:p>
            <a:r>
              <a:rPr lang="es-ES" sz="1600" dirty="0">
                <a:latin typeface="Open Sans Light" pitchFamily="2" charset="0"/>
                <a:ea typeface="Open Sans Light" pitchFamily="2" charset="0"/>
                <a:cs typeface="Open Sans Light" pitchFamily="2" charset="0"/>
              </a:rPr>
              <a:t>Ahora solo falta probar a enviar los datos ya que tenemos el resto terminado.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Al pulsar en enviar lo que va a suceder es que se mostrará en un párrafo el valor de los campos del formulario ya que así lo hemos especificado.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 que ha hecho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ha sido construirnos un objeto que, como clave ha utilizado el atributo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 del input y como valor, pues el valor introducido por el usuario.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como vemos en el resultado ahora tenemos los valores de los 3 campos en un objeto, y con él podríamos </a:t>
            </a:r>
            <a:r>
              <a:rPr lang="es-ES" sz="1600" dirty="0" err="1">
                <a:latin typeface="Open Sans Light" pitchFamily="2" charset="0"/>
                <a:ea typeface="Open Sans Light" pitchFamily="2" charset="0"/>
                <a:cs typeface="Open Sans Light" pitchFamily="2" charset="0"/>
              </a:rPr>
              <a:t>tranformarlo</a:t>
            </a:r>
            <a:r>
              <a:rPr lang="es-ES" sz="1600" dirty="0">
                <a:latin typeface="Open Sans Light" pitchFamily="2" charset="0"/>
                <a:ea typeface="Open Sans Light" pitchFamily="2" charset="0"/>
                <a:cs typeface="Open Sans Light" pitchFamily="2" charset="0"/>
              </a:rPr>
              <a:t> o hacer lo necesario para o bien enviarlo a </a:t>
            </a:r>
            <a:r>
              <a:rPr lang="es-ES" sz="1600" dirty="0" err="1">
                <a:latin typeface="Open Sans Light" pitchFamily="2" charset="0"/>
                <a:ea typeface="Open Sans Light" pitchFamily="2" charset="0"/>
                <a:cs typeface="Open Sans Light" pitchFamily="2" charset="0"/>
              </a:rPr>
              <a:t>backend</a:t>
            </a:r>
            <a:r>
              <a:rPr lang="es-ES" sz="1600" dirty="0">
                <a:latin typeface="Open Sans Light" pitchFamily="2" charset="0"/>
                <a:ea typeface="Open Sans Light" pitchFamily="2" charset="0"/>
                <a:cs typeface="Open Sans Light" pitchFamily="2" charset="0"/>
              </a:rPr>
              <a:t> por ejemplo.</a:t>
            </a:r>
          </a:p>
        </p:txBody>
      </p:sp>
      <p:pic>
        <p:nvPicPr>
          <p:cNvPr id="5" name="Imagen 4" descr="Interfaz de usuario gráfica, Texto, Aplicación&#10;&#10;Descripción generada automáticamente">
            <a:extLst>
              <a:ext uri="{FF2B5EF4-FFF2-40B4-BE49-F238E27FC236}">
                <a16:creationId xmlns:a16="http://schemas.microsoft.com/office/drawing/2014/main" id="{DB25C369-0FD2-6231-82C7-D97C826168DB}"/>
              </a:ext>
            </a:extLst>
          </p:cNvPr>
          <p:cNvPicPr>
            <a:picLocks noChangeAspect="1"/>
          </p:cNvPicPr>
          <p:nvPr/>
        </p:nvPicPr>
        <p:blipFill>
          <a:blip r:embed="rId3"/>
          <a:stretch>
            <a:fillRect/>
          </a:stretch>
        </p:blipFill>
        <p:spPr>
          <a:xfrm>
            <a:off x="7108865" y="1690688"/>
            <a:ext cx="3736613" cy="4564727"/>
          </a:xfrm>
          <a:prstGeom prst="rect">
            <a:avLst/>
          </a:prstGeom>
        </p:spPr>
      </p:pic>
      <p:sp>
        <p:nvSpPr>
          <p:cNvPr id="6" name="Rectángulo 5">
            <a:extLst>
              <a:ext uri="{FF2B5EF4-FFF2-40B4-BE49-F238E27FC236}">
                <a16:creationId xmlns:a16="http://schemas.microsoft.com/office/drawing/2014/main" id="{F49ADA11-2420-BAB8-66A5-F44D7D9132FB}"/>
              </a:ext>
            </a:extLst>
          </p:cNvPr>
          <p:cNvSpPr/>
          <p:nvPr/>
        </p:nvSpPr>
        <p:spPr>
          <a:xfrm>
            <a:off x="7079138" y="5463251"/>
            <a:ext cx="3736613" cy="5324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5493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676275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Hay varios modos de crear formularios en Angular, vamos a ver primero la manera básica y más enfocada en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 que vamos a incorporar para esto es utilizar el modulo de </a:t>
            </a:r>
            <a:r>
              <a:rPr lang="es-ES" sz="1600" dirty="0" err="1">
                <a:latin typeface="Open Sans Light" pitchFamily="2" charset="0"/>
                <a:ea typeface="Open Sans Light" pitchFamily="2" charset="0"/>
                <a:cs typeface="Open Sans Light" pitchFamily="2" charset="0"/>
              </a:rPr>
              <a:t>FormsModule</a:t>
            </a:r>
            <a:r>
              <a:rPr lang="es-ES" sz="1600" dirty="0">
                <a:latin typeface="Open Sans Light" pitchFamily="2" charset="0"/>
                <a:ea typeface="Open Sans Light" pitchFamily="2" charset="0"/>
                <a:cs typeface="Open Sans Light" pitchFamily="2" charset="0"/>
              </a:rPr>
              <a:t> que nos va a proveer de todo lo necesario.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a ver como crear un formulario básico con validaciones y </a:t>
            </a:r>
            <a:r>
              <a:rPr lang="es-ES" sz="1600" dirty="0" err="1">
                <a:latin typeface="Open Sans Light" pitchFamily="2" charset="0"/>
                <a:ea typeface="Open Sans Light" pitchFamily="2" charset="0"/>
                <a:cs typeface="Open Sans Light" pitchFamily="2" charset="0"/>
              </a:rPr>
              <a:t>submit</a:t>
            </a:r>
            <a:r>
              <a:rPr lang="es-ES" sz="1600" dirty="0">
                <a:latin typeface="Open Sans Light" pitchFamily="2" charset="0"/>
                <a:ea typeface="Open Sans Light" pitchFamily="2" charset="0"/>
                <a:cs typeface="Open Sans Light" pitchFamily="2" charset="0"/>
              </a:rPr>
              <a:t>.</a:t>
            </a:r>
          </a:p>
        </p:txBody>
      </p:sp>
    </p:spTree>
    <p:extLst>
      <p:ext uri="{BB962C8B-B14F-4D97-AF65-F5344CB8AC3E}">
        <p14:creationId xmlns:p14="http://schemas.microsoft.com/office/powerpoint/2010/main" val="74482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Lo primero que vamos a hacer para tener aislado nuestro desarrollo va a ser crear un modulo ”</a:t>
            </a:r>
            <a:r>
              <a:rPr lang="es-ES" sz="1600" dirty="0" err="1">
                <a:latin typeface="Open Sans Light" pitchFamily="2" charset="0"/>
                <a:ea typeface="Open Sans Light" pitchFamily="2" charset="0"/>
                <a:cs typeface="Open Sans Light" pitchFamily="2" charset="0"/>
              </a:rPr>
              <a:t>basic</a:t>
            </a:r>
            <a:r>
              <a:rPr lang="es-ES" sz="1600" dirty="0">
                <a:latin typeface="Open Sans Light" pitchFamily="2" charset="0"/>
                <a:ea typeface="Open Sans Light" pitchFamily="2" charset="0"/>
                <a:cs typeface="Open Sans Light" pitchFamily="2" charset="0"/>
              </a:rPr>
              <a:t>” con un componente “</a:t>
            </a:r>
            <a:r>
              <a:rPr lang="es-ES" sz="1600" dirty="0" err="1">
                <a:latin typeface="Open Sans Light" pitchFamily="2" charset="0"/>
                <a:ea typeface="Open Sans Light" pitchFamily="2" charset="0"/>
                <a:cs typeface="Open Sans Light" pitchFamily="2" charset="0"/>
              </a:rPr>
              <a:t>basic</a:t>
            </a:r>
            <a:r>
              <a:rPr lang="es-ES" sz="1600" dirty="0">
                <a:latin typeface="Open Sans Light" pitchFamily="2" charset="0"/>
                <a:ea typeface="Open Sans Light" pitchFamily="2" charset="0"/>
                <a:cs typeface="Open Sans Light" pitchFamily="2" charset="0"/>
              </a:rPr>
              <a:t>” también.</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La estructura de carpetas que vamos a trabajar va a ser en este caso como aparece en la imagen.</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 único que hemos realizado para esto ah sido en primer lugar crear un modulo con el CLI de Angular, y en segundo lugar un componente en la misma ruta.</a:t>
            </a:r>
          </a:p>
        </p:txBody>
      </p:sp>
      <p:pic>
        <p:nvPicPr>
          <p:cNvPr id="5" name="Imagen 4" descr="Interfaz de usuario gráfica, Texto, Aplicación&#10;&#10;Descripción generada automáticamente">
            <a:extLst>
              <a:ext uri="{FF2B5EF4-FFF2-40B4-BE49-F238E27FC236}">
                <a16:creationId xmlns:a16="http://schemas.microsoft.com/office/drawing/2014/main" id="{821F3CF0-900D-89F1-AAF3-7D6F41FC2358}"/>
              </a:ext>
            </a:extLst>
          </p:cNvPr>
          <p:cNvPicPr>
            <a:picLocks noChangeAspect="1"/>
          </p:cNvPicPr>
          <p:nvPr/>
        </p:nvPicPr>
        <p:blipFill>
          <a:blip r:embed="rId3"/>
          <a:stretch>
            <a:fillRect/>
          </a:stretch>
        </p:blipFill>
        <p:spPr>
          <a:xfrm>
            <a:off x="6923315" y="1825625"/>
            <a:ext cx="4430485" cy="2874541"/>
          </a:xfrm>
          <a:prstGeom prst="rect">
            <a:avLst/>
          </a:prstGeom>
        </p:spPr>
      </p:pic>
    </p:spTree>
    <p:extLst>
      <p:ext uri="{BB962C8B-B14F-4D97-AF65-F5344CB8AC3E}">
        <p14:creationId xmlns:p14="http://schemas.microsoft.com/office/powerpoint/2010/main" val="10063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Si vemos el  contenido del module creado, no tiene ningún misterio.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Por un lado tenemos importado el </a:t>
            </a:r>
            <a:r>
              <a:rPr lang="es-ES" sz="1600" dirty="0" err="1">
                <a:latin typeface="Open Sans Light" pitchFamily="2" charset="0"/>
                <a:ea typeface="Open Sans Light" pitchFamily="2" charset="0"/>
                <a:cs typeface="Open Sans Light" pitchFamily="2" charset="0"/>
              </a:rPr>
              <a:t>CommonModule</a:t>
            </a:r>
            <a:r>
              <a:rPr lang="es-ES" sz="1600" dirty="0">
                <a:latin typeface="Open Sans Light" pitchFamily="2" charset="0"/>
                <a:ea typeface="Open Sans Light" pitchFamily="2" charset="0"/>
                <a:cs typeface="Open Sans Light" pitchFamily="2" charset="0"/>
              </a:rPr>
              <a:t> que nos va a permitir utilizar todas las directivas y elementos propios de angular.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Por otro lado tenemos importado el </a:t>
            </a:r>
            <a:r>
              <a:rPr lang="es-ES" sz="1600" dirty="0" err="1">
                <a:latin typeface="Open Sans Light" pitchFamily="2" charset="0"/>
                <a:ea typeface="Open Sans Light" pitchFamily="2" charset="0"/>
                <a:cs typeface="Open Sans Light" pitchFamily="2" charset="0"/>
              </a:rPr>
              <a:t>routing</a:t>
            </a:r>
            <a:r>
              <a:rPr lang="es-ES" sz="1600" dirty="0">
                <a:latin typeface="Open Sans Light" pitchFamily="2" charset="0"/>
                <a:ea typeface="Open Sans Light" pitchFamily="2" charset="0"/>
                <a:cs typeface="Open Sans Light" pitchFamily="2" charset="0"/>
              </a:rPr>
              <a:t> del modulo Basic.</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por último el </a:t>
            </a:r>
            <a:r>
              <a:rPr lang="es-ES" sz="1600" dirty="0" err="1">
                <a:latin typeface="Open Sans Light" pitchFamily="2" charset="0"/>
                <a:ea typeface="Open Sans Light" pitchFamily="2" charset="0"/>
                <a:cs typeface="Open Sans Light" pitchFamily="2" charset="0"/>
              </a:rPr>
              <a:t>FormsModule</a:t>
            </a:r>
            <a:r>
              <a:rPr lang="es-ES" sz="1600" dirty="0">
                <a:latin typeface="Open Sans Light" pitchFamily="2" charset="0"/>
                <a:ea typeface="Open Sans Light" pitchFamily="2" charset="0"/>
                <a:cs typeface="Open Sans Light" pitchFamily="2" charset="0"/>
              </a:rPr>
              <a:t> que nos va a ayudar a gestionar los datos que vamos a ir introduciendo en el formulario HTML.</a:t>
            </a:r>
          </a:p>
        </p:txBody>
      </p:sp>
      <p:pic>
        <p:nvPicPr>
          <p:cNvPr id="6" name="Imagen 5" descr="Texto&#10;&#10;Descripción generada automáticamente">
            <a:extLst>
              <a:ext uri="{FF2B5EF4-FFF2-40B4-BE49-F238E27FC236}">
                <a16:creationId xmlns:a16="http://schemas.microsoft.com/office/drawing/2014/main" id="{1C2A7803-9FE3-1C8B-87D4-6EBD9ED2FD42}"/>
              </a:ext>
            </a:extLst>
          </p:cNvPr>
          <p:cNvPicPr>
            <a:picLocks noChangeAspect="1"/>
          </p:cNvPicPr>
          <p:nvPr/>
        </p:nvPicPr>
        <p:blipFill>
          <a:blip r:embed="rId3"/>
          <a:stretch>
            <a:fillRect/>
          </a:stretch>
        </p:blipFill>
        <p:spPr>
          <a:xfrm>
            <a:off x="6400802" y="1825625"/>
            <a:ext cx="5301099" cy="2480157"/>
          </a:xfrm>
          <a:prstGeom prst="rect">
            <a:avLst/>
          </a:prstGeom>
        </p:spPr>
      </p:pic>
      <p:sp>
        <p:nvSpPr>
          <p:cNvPr id="7" name="Rectángulo 6">
            <a:extLst>
              <a:ext uri="{FF2B5EF4-FFF2-40B4-BE49-F238E27FC236}">
                <a16:creationId xmlns:a16="http://schemas.microsoft.com/office/drawing/2014/main" id="{3CDF4EC2-4DFF-868E-2D55-64C6E1A29CFA}"/>
              </a:ext>
            </a:extLst>
          </p:cNvPr>
          <p:cNvSpPr/>
          <p:nvPr/>
        </p:nvSpPr>
        <p:spPr>
          <a:xfrm>
            <a:off x="6523084" y="3670447"/>
            <a:ext cx="4830716" cy="2302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169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el </a:t>
            </a:r>
            <a:r>
              <a:rPr lang="es-ES" sz="1600" dirty="0" err="1">
                <a:latin typeface="Open Sans Light" pitchFamily="2" charset="0"/>
                <a:ea typeface="Open Sans Light" pitchFamily="2" charset="0"/>
                <a:cs typeface="Open Sans Light" pitchFamily="2" charset="0"/>
              </a:rPr>
              <a:t>routing</a:t>
            </a:r>
            <a:r>
              <a:rPr lang="es-ES" sz="1600" dirty="0">
                <a:latin typeface="Open Sans Light" pitchFamily="2" charset="0"/>
                <a:ea typeface="Open Sans Light" pitchFamily="2" charset="0"/>
                <a:cs typeface="Open Sans Light" pitchFamily="2" charset="0"/>
              </a:rPr>
              <a:t> module vamos a añadir una ruta para poder cargar nuestro componente y para que cualquier otra </a:t>
            </a:r>
            <a:r>
              <a:rPr lang="es-ES" sz="1600" dirty="0" err="1">
                <a:latin typeface="Open Sans Light" pitchFamily="2" charset="0"/>
                <a:ea typeface="Open Sans Light" pitchFamily="2" charset="0"/>
                <a:cs typeface="Open Sans Light" pitchFamily="2" charset="0"/>
              </a:rPr>
              <a:t>url</a:t>
            </a:r>
            <a:r>
              <a:rPr lang="es-ES" sz="1600" dirty="0">
                <a:latin typeface="Open Sans Light" pitchFamily="2" charset="0"/>
                <a:ea typeface="Open Sans Light" pitchFamily="2" charset="0"/>
                <a:cs typeface="Open Sans Light" pitchFamily="2" charset="0"/>
              </a:rPr>
              <a:t> nos redirija a ésta y que no nos de ningún fallo.</a:t>
            </a:r>
          </a:p>
        </p:txBody>
      </p:sp>
      <p:pic>
        <p:nvPicPr>
          <p:cNvPr id="9" name="Imagen 8" descr="Texto&#10;&#10;Descripción generada automáticamente">
            <a:extLst>
              <a:ext uri="{FF2B5EF4-FFF2-40B4-BE49-F238E27FC236}">
                <a16:creationId xmlns:a16="http://schemas.microsoft.com/office/drawing/2014/main" id="{DF8A552B-6CF5-5E34-6951-34AD9F352BE5}"/>
              </a:ext>
            </a:extLst>
          </p:cNvPr>
          <p:cNvPicPr>
            <a:picLocks noChangeAspect="1"/>
          </p:cNvPicPr>
          <p:nvPr/>
        </p:nvPicPr>
        <p:blipFill>
          <a:blip r:embed="rId3"/>
          <a:stretch>
            <a:fillRect/>
          </a:stretch>
        </p:blipFill>
        <p:spPr>
          <a:xfrm>
            <a:off x="6818534" y="1690687"/>
            <a:ext cx="5102220" cy="3888309"/>
          </a:xfrm>
          <a:prstGeom prst="rect">
            <a:avLst/>
          </a:prstGeom>
        </p:spPr>
      </p:pic>
      <p:sp>
        <p:nvSpPr>
          <p:cNvPr id="7" name="Rectángulo 6">
            <a:extLst>
              <a:ext uri="{FF2B5EF4-FFF2-40B4-BE49-F238E27FC236}">
                <a16:creationId xmlns:a16="http://schemas.microsoft.com/office/drawing/2014/main" id="{3CDF4EC2-4DFF-868E-2D55-64C6E1A29CFA}"/>
              </a:ext>
            </a:extLst>
          </p:cNvPr>
          <p:cNvSpPr/>
          <p:nvPr/>
        </p:nvSpPr>
        <p:spPr>
          <a:xfrm>
            <a:off x="6818534" y="2482772"/>
            <a:ext cx="4432058" cy="18693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0845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El siguiente paso va a ser indicar a nuestra aplicación que este nuevo módulo existe.</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Para ello vamos a añadir una ruta, y además esta ruta a ver la ruta cargada por defecto para que nos muestre nuestro de inicio.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también a indicar que por defecto si indicamos otra ruta, redirija a la de nuestro componente para evitar errores.</a:t>
            </a:r>
          </a:p>
        </p:txBody>
      </p:sp>
      <p:pic>
        <p:nvPicPr>
          <p:cNvPr id="5" name="Imagen 4" descr="Texto&#10;&#10;Descripción generada automáticamente">
            <a:extLst>
              <a:ext uri="{FF2B5EF4-FFF2-40B4-BE49-F238E27FC236}">
                <a16:creationId xmlns:a16="http://schemas.microsoft.com/office/drawing/2014/main" id="{FD249875-D3FF-2FBB-DEDF-1BC38986F7D7}"/>
              </a:ext>
            </a:extLst>
          </p:cNvPr>
          <p:cNvPicPr>
            <a:picLocks noChangeAspect="1"/>
          </p:cNvPicPr>
          <p:nvPr/>
        </p:nvPicPr>
        <p:blipFill>
          <a:blip r:embed="rId3"/>
          <a:stretch>
            <a:fillRect/>
          </a:stretch>
        </p:blipFill>
        <p:spPr>
          <a:xfrm>
            <a:off x="6496853" y="1690687"/>
            <a:ext cx="5311385" cy="3367449"/>
          </a:xfrm>
          <a:prstGeom prst="rect">
            <a:avLst/>
          </a:prstGeom>
        </p:spPr>
      </p:pic>
      <p:sp>
        <p:nvSpPr>
          <p:cNvPr id="7" name="Rectángulo 6">
            <a:extLst>
              <a:ext uri="{FF2B5EF4-FFF2-40B4-BE49-F238E27FC236}">
                <a16:creationId xmlns:a16="http://schemas.microsoft.com/office/drawing/2014/main" id="{3CDF4EC2-4DFF-868E-2D55-64C6E1A29CFA}"/>
              </a:ext>
            </a:extLst>
          </p:cNvPr>
          <p:cNvSpPr/>
          <p:nvPr/>
        </p:nvSpPr>
        <p:spPr>
          <a:xfrm>
            <a:off x="6496853" y="2198298"/>
            <a:ext cx="4953000" cy="18693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0947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 de nuestro app </a:t>
            </a:r>
            <a:r>
              <a:rPr lang="es-ES" sz="1600" dirty="0" err="1">
                <a:latin typeface="Open Sans Light" pitchFamily="2" charset="0"/>
                <a:ea typeface="Open Sans Light" pitchFamily="2" charset="0"/>
                <a:cs typeface="Open Sans Light" pitchFamily="2" charset="0"/>
              </a:rPr>
              <a:t>component</a:t>
            </a:r>
            <a:r>
              <a:rPr lang="es-ES" sz="1600" dirty="0">
                <a:latin typeface="Open Sans Light" pitchFamily="2" charset="0"/>
                <a:ea typeface="Open Sans Light" pitchFamily="2" charset="0"/>
                <a:cs typeface="Open Sans Light" pitchFamily="2" charset="0"/>
              </a:rPr>
              <a:t> vamos a añadir simplemente un titulo.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dejaremos el </a:t>
            </a:r>
            <a:r>
              <a:rPr lang="es-ES" sz="1600" dirty="0" err="1">
                <a:latin typeface="Open Sans Light" pitchFamily="2" charset="0"/>
                <a:ea typeface="Open Sans Light" pitchFamily="2" charset="0"/>
                <a:cs typeface="Open Sans Light" pitchFamily="2" charset="0"/>
              </a:rPr>
              <a:t>router</a:t>
            </a:r>
            <a:r>
              <a:rPr lang="es-ES" sz="1600" dirty="0">
                <a:latin typeface="Open Sans Light" pitchFamily="2" charset="0"/>
                <a:ea typeface="Open Sans Light" pitchFamily="2" charset="0"/>
                <a:cs typeface="Open Sans Light" pitchFamily="2" charset="0"/>
              </a:rPr>
              <a:t> outlet que aparece que será el encargado de ir albergando los componentes definidos en cada ruta. En este caso cargará por defecto nuestro “</a:t>
            </a:r>
            <a:r>
              <a:rPr lang="es-ES" sz="1600" dirty="0" err="1">
                <a:latin typeface="Open Sans Light" pitchFamily="2" charset="0"/>
                <a:ea typeface="Open Sans Light" pitchFamily="2" charset="0"/>
                <a:cs typeface="Open Sans Light" pitchFamily="2" charset="0"/>
              </a:rPr>
              <a:t>basic</a:t>
            </a:r>
            <a:r>
              <a:rPr lang="es-ES" sz="1600" dirty="0">
                <a:latin typeface="Open Sans Light" pitchFamily="2" charset="0"/>
                <a:ea typeface="Open Sans Light" pitchFamily="2" charset="0"/>
                <a:cs typeface="Open Sans Light" pitchFamily="2" charset="0"/>
              </a:rPr>
              <a:t>” ya que así se lo hemos definido.</a:t>
            </a:r>
          </a:p>
        </p:txBody>
      </p:sp>
      <p:pic>
        <p:nvPicPr>
          <p:cNvPr id="6" name="Imagen 5" descr="Interfaz de usuario gráfica, Texto&#10;&#10;Descripción generada automáticamente">
            <a:extLst>
              <a:ext uri="{FF2B5EF4-FFF2-40B4-BE49-F238E27FC236}">
                <a16:creationId xmlns:a16="http://schemas.microsoft.com/office/drawing/2014/main" id="{B66CF3B8-71A8-3735-FFC9-A5AF3FD19240}"/>
              </a:ext>
            </a:extLst>
          </p:cNvPr>
          <p:cNvPicPr>
            <a:picLocks noChangeAspect="1"/>
          </p:cNvPicPr>
          <p:nvPr/>
        </p:nvPicPr>
        <p:blipFill>
          <a:blip r:embed="rId3"/>
          <a:stretch>
            <a:fillRect/>
          </a:stretch>
        </p:blipFill>
        <p:spPr>
          <a:xfrm>
            <a:off x="6096000" y="1825625"/>
            <a:ext cx="5829138" cy="791097"/>
          </a:xfrm>
          <a:prstGeom prst="rect">
            <a:avLst/>
          </a:prstGeom>
        </p:spPr>
      </p:pic>
    </p:spTree>
    <p:extLst>
      <p:ext uri="{BB962C8B-B14F-4D97-AF65-F5344CB8AC3E}">
        <p14:creationId xmlns:p14="http://schemas.microsoft.com/office/powerpoint/2010/main" val="83602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Ahora que ya tenemos todo conectado, vamos a empezar a definir nuestro formulario.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 siguiente que vamos a hacer es declarar una variable que albergará el valor que demos en nuestro formulario.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una función que se dispare cuando vayamos a enviar los datos desde el formulario.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No necesitaremos ahora mismo más cosas ya que todos los datos y la lógica se albergará en 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a:t>
            </a:r>
          </a:p>
        </p:txBody>
      </p:sp>
      <p:pic>
        <p:nvPicPr>
          <p:cNvPr id="5" name="Imagen 4" descr="Texto&#10;&#10;Descripción generada automáticamente">
            <a:extLst>
              <a:ext uri="{FF2B5EF4-FFF2-40B4-BE49-F238E27FC236}">
                <a16:creationId xmlns:a16="http://schemas.microsoft.com/office/drawing/2014/main" id="{EF655C78-9329-A1DB-E6A7-6C206C0D3C12}"/>
              </a:ext>
            </a:extLst>
          </p:cNvPr>
          <p:cNvPicPr>
            <a:picLocks noChangeAspect="1"/>
          </p:cNvPicPr>
          <p:nvPr/>
        </p:nvPicPr>
        <p:blipFill>
          <a:blip r:embed="rId3"/>
          <a:stretch>
            <a:fillRect/>
          </a:stretch>
        </p:blipFill>
        <p:spPr>
          <a:xfrm>
            <a:off x="6562848" y="1825625"/>
            <a:ext cx="4952998" cy="3919120"/>
          </a:xfrm>
          <a:prstGeom prst="rect">
            <a:avLst/>
          </a:prstGeom>
        </p:spPr>
      </p:pic>
    </p:spTree>
    <p:extLst>
      <p:ext uri="{BB962C8B-B14F-4D97-AF65-F5344CB8AC3E}">
        <p14:creationId xmlns:p14="http://schemas.microsoft.com/office/powerpoint/2010/main" val="130760864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F87D42AD7247549A4D6C0D975316474" ma:contentTypeVersion="13" ma:contentTypeDescription="Crear nuevo documento." ma:contentTypeScope="" ma:versionID="9690547ed4e5b04f5d98637fc3f891b2">
  <xsd:schema xmlns:xsd="http://www.w3.org/2001/XMLSchema" xmlns:xs="http://www.w3.org/2001/XMLSchema" xmlns:p="http://schemas.microsoft.com/office/2006/metadata/properties" xmlns:ns2="612e9a32-65fe-481d-b9ef-1361dcbd5475" xmlns:ns3="36f0abe7-1c4c-4893-ba5c-6d9c4cb82ace" targetNamespace="http://schemas.microsoft.com/office/2006/metadata/properties" ma:root="true" ma:fieldsID="1169fb48b42e64f98894afe03a9edd4d" ns2:_="" ns3:_="">
    <xsd:import namespace="612e9a32-65fe-481d-b9ef-1361dcbd5475"/>
    <xsd:import namespace="36f0abe7-1c4c-4893-ba5c-6d9c4cb82a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MediaServiceGenerationTime" minOccurs="0"/>
                <xsd:element ref="ns2:MediaServiceEventHashCode" minOccurs="0"/>
                <xsd:element ref="ns2:lcf76f155ced4ddcb4097134ff3c332f" minOccurs="0"/>
                <xsd:element ref="ns2:MediaServiceDateTaken"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e9a32-65fe-481d-b9ef-1361dcbd5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000e2059-5ee7-47e9-8d7c-e5c5b9f97e02"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f0abe7-1c4c-4893-ba5c-6d9c4cb82ace"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12e9a32-65fe-481d-b9ef-1361dcbd547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C833B1D-0D21-45A8-BEDB-1A6FE22424FB}">
  <ds:schemaRefs>
    <ds:schemaRef ds:uri="http://schemas.microsoft.com/sharepoint/v3/contenttype/forms"/>
  </ds:schemaRefs>
</ds:datastoreItem>
</file>

<file path=customXml/itemProps2.xml><?xml version="1.0" encoding="utf-8"?>
<ds:datastoreItem xmlns:ds="http://schemas.openxmlformats.org/officeDocument/2006/customXml" ds:itemID="{489B3C3E-F7EE-4D4E-B0D8-3D4EB37760C5}"/>
</file>

<file path=customXml/itemProps3.xml><?xml version="1.0" encoding="utf-8"?>
<ds:datastoreItem xmlns:ds="http://schemas.openxmlformats.org/officeDocument/2006/customXml" ds:itemID="{56DC636C-D5B2-4BE9-8A96-B78F489C510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33652</TotalTime>
  <Words>2123</Words>
  <Application>Microsoft Office PowerPoint</Application>
  <PresentationFormat>Panorámica</PresentationFormat>
  <Paragraphs>161</Paragraphs>
  <Slides>26</Slides>
  <Notes>25</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Tema de Office</vt:lpstr>
      <vt:lpstr>Fundamentos básicos Angular</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lpstr>Forms – basic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básicos Vue JS</dc:title>
  <dc:creator>DIEZ GARCIA David</dc:creator>
  <cp:lastModifiedBy>MARCO GARCIA Javier</cp:lastModifiedBy>
  <cp:revision>94</cp:revision>
  <cp:lastPrinted>2023-03-15T11:54:16Z</cp:lastPrinted>
  <dcterms:created xsi:type="dcterms:W3CDTF">2023-01-26T09:30:54Z</dcterms:created>
  <dcterms:modified xsi:type="dcterms:W3CDTF">2023-03-21T14:59:02Z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0x010100EF87D42AD7247549A4D6C0D975316474</vt:lpwstr>
  </property>
  <property fmtid="{D5CDD505-2E9C-101B-9397-08002B2CF9AE}" pid="3" name="Order">
    <vt:r8>4899300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SIP_Label_fd526602-58c8-494f-8a3d-4d906671215d_Enabled">
    <vt:lpwstr>true</vt:lpwstr>
  </property>
  <property fmtid="{D5CDD505-2E9C-101B-9397-08002B2CF9AE}" pid="13" name="MSIP_Label_fd526602-58c8-494f-8a3d-4d906671215d_SetDate">
    <vt:lpwstr>2023-03-21T14:59:02Z</vt:lpwstr>
  </property>
  <property fmtid="{D5CDD505-2E9C-101B-9397-08002B2CF9AE}" pid="14" name="MSIP_Label_fd526602-58c8-494f-8a3d-4d906671215d_Method">
    <vt:lpwstr>Standard</vt:lpwstr>
  </property>
  <property fmtid="{D5CDD505-2E9C-101B-9397-08002B2CF9AE}" pid="15" name="MSIP_Label_fd526602-58c8-494f-8a3d-4d906671215d_Name">
    <vt:lpwstr>ES Uso Restringido</vt:lpwstr>
  </property>
  <property fmtid="{D5CDD505-2E9C-101B-9397-08002B2CF9AE}" pid="16" name="MSIP_Label_fd526602-58c8-494f-8a3d-4d906671215d_SiteId">
    <vt:lpwstr>8b87af7d-8647-4dc7-8df4-5f69a2011bb5</vt:lpwstr>
  </property>
  <property fmtid="{D5CDD505-2E9C-101B-9397-08002B2CF9AE}" pid="17" name="MSIP_Label_fd526602-58c8-494f-8a3d-4d906671215d_ActionId">
    <vt:lpwstr>e8f90136-d08f-488c-a74b-e4b09a445a4b</vt:lpwstr>
  </property>
  <property fmtid="{D5CDD505-2E9C-101B-9397-08002B2CF9AE}" pid="18" name="MSIP_Label_fd526602-58c8-494f-8a3d-4d906671215d_ContentBits">
    <vt:lpwstr>3</vt:lpwstr>
  </property>
  <property fmtid="{D5CDD505-2E9C-101B-9397-08002B2CF9AE}" pid="19" name="ClassificationContentMarkingFooterLocations">
    <vt:lpwstr>Tema de Office:8</vt:lpwstr>
  </property>
  <property fmtid="{D5CDD505-2E9C-101B-9397-08002B2CF9AE}" pid="20" name="ClassificationContentMarkingFooterText">
    <vt:lpwstr>C2 – Uso Restringido </vt:lpwstr>
  </property>
</Properties>
</file>