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notesSlides/notesSlide5.xml" ContentType="application/vnd.openxmlformats-officedocument.presentationml.notesSlide+xml"/>
  <Override PartName="/ppt/notesSlides/notesSlide1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5"/>
  </p:notesMasterIdLst>
  <p:sldIdLst>
    <p:sldId id="256" r:id="rId2"/>
    <p:sldId id="260" r:id="rId3"/>
    <p:sldId id="304" r:id="rId4"/>
    <p:sldId id="305" r:id="rId5"/>
    <p:sldId id="306" r:id="rId6"/>
    <p:sldId id="307" r:id="rId7"/>
    <p:sldId id="308" r:id="rId8"/>
    <p:sldId id="309" r:id="rId9"/>
    <p:sldId id="310" r:id="rId10"/>
    <p:sldId id="328" r:id="rId11"/>
    <p:sldId id="329" r:id="rId12"/>
    <p:sldId id="330" r:id="rId13"/>
    <p:sldId id="331" r:id="rId14"/>
    <p:sldId id="312" r:id="rId15"/>
    <p:sldId id="332" r:id="rId16"/>
    <p:sldId id="333" r:id="rId17"/>
    <p:sldId id="334" r:id="rId18"/>
    <p:sldId id="335" r:id="rId19"/>
    <p:sldId id="336" r:id="rId20"/>
    <p:sldId id="337" r:id="rId21"/>
    <p:sldId id="303" r:id="rId22"/>
    <p:sldId id="324" r:id="rId23"/>
    <p:sldId id="327"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02"/>
    <p:restoredTop sz="92653"/>
  </p:normalViewPr>
  <p:slideViewPr>
    <p:cSldViewPr snapToGrid="0" snapToObjects="1">
      <p:cViewPr varScale="1">
        <p:scale>
          <a:sx n="107" d="100"/>
          <a:sy n="107" d="100"/>
        </p:scale>
        <p:origin x="19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C531-0EB0-674E-B892-B2FA79DE6FFF}" type="datetimeFigureOut">
              <a:rPr lang="es-ES" smtClean="0"/>
              <a:t>16/3/23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695B-930A-6B44-BB7D-D64668588496}" type="slidenum">
              <a:rPr lang="es-ES" smtClean="0"/>
              <a:t>‹Nº›</a:t>
            </a:fld>
            <a:endParaRPr lang="es-ES"/>
          </a:p>
        </p:txBody>
      </p:sp>
    </p:spTree>
    <p:extLst>
      <p:ext uri="{BB962C8B-B14F-4D97-AF65-F5344CB8AC3E}">
        <p14:creationId xmlns:p14="http://schemas.microsoft.com/office/powerpoint/2010/main" val="355217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a:t>
            </a:fld>
            <a:endParaRPr lang="es-ES"/>
          </a:p>
        </p:txBody>
      </p:sp>
    </p:spTree>
    <p:extLst>
      <p:ext uri="{BB962C8B-B14F-4D97-AF65-F5344CB8AC3E}">
        <p14:creationId xmlns:p14="http://schemas.microsoft.com/office/powerpoint/2010/main" val="407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11</a:t>
            </a:fld>
            <a:endParaRPr lang="es-ES"/>
          </a:p>
        </p:txBody>
      </p:sp>
    </p:spTree>
    <p:extLst>
      <p:ext uri="{BB962C8B-B14F-4D97-AF65-F5344CB8AC3E}">
        <p14:creationId xmlns:p14="http://schemas.microsoft.com/office/powerpoint/2010/main" val="197211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12</a:t>
            </a:fld>
            <a:endParaRPr lang="es-ES"/>
          </a:p>
        </p:txBody>
      </p:sp>
    </p:spTree>
    <p:extLst>
      <p:ext uri="{BB962C8B-B14F-4D97-AF65-F5344CB8AC3E}">
        <p14:creationId xmlns:p14="http://schemas.microsoft.com/office/powerpoint/2010/main" val="226900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13</a:t>
            </a:fld>
            <a:endParaRPr lang="es-ES"/>
          </a:p>
        </p:txBody>
      </p:sp>
    </p:spTree>
    <p:extLst>
      <p:ext uri="{BB962C8B-B14F-4D97-AF65-F5344CB8AC3E}">
        <p14:creationId xmlns:p14="http://schemas.microsoft.com/office/powerpoint/2010/main" val="2193858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14</a:t>
            </a:fld>
            <a:endParaRPr lang="es-ES"/>
          </a:p>
        </p:txBody>
      </p:sp>
    </p:spTree>
    <p:extLst>
      <p:ext uri="{BB962C8B-B14F-4D97-AF65-F5344CB8AC3E}">
        <p14:creationId xmlns:p14="http://schemas.microsoft.com/office/powerpoint/2010/main" val="3168286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15</a:t>
            </a:fld>
            <a:endParaRPr lang="es-ES"/>
          </a:p>
        </p:txBody>
      </p:sp>
    </p:spTree>
    <p:extLst>
      <p:ext uri="{BB962C8B-B14F-4D97-AF65-F5344CB8AC3E}">
        <p14:creationId xmlns:p14="http://schemas.microsoft.com/office/powerpoint/2010/main" val="388033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16</a:t>
            </a:fld>
            <a:endParaRPr lang="es-ES"/>
          </a:p>
        </p:txBody>
      </p:sp>
    </p:spTree>
    <p:extLst>
      <p:ext uri="{BB962C8B-B14F-4D97-AF65-F5344CB8AC3E}">
        <p14:creationId xmlns:p14="http://schemas.microsoft.com/office/powerpoint/2010/main" val="4050879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17</a:t>
            </a:fld>
            <a:endParaRPr lang="es-ES"/>
          </a:p>
        </p:txBody>
      </p:sp>
    </p:spTree>
    <p:extLst>
      <p:ext uri="{BB962C8B-B14F-4D97-AF65-F5344CB8AC3E}">
        <p14:creationId xmlns:p14="http://schemas.microsoft.com/office/powerpoint/2010/main" val="197831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18</a:t>
            </a:fld>
            <a:endParaRPr lang="es-ES"/>
          </a:p>
        </p:txBody>
      </p:sp>
    </p:spTree>
    <p:extLst>
      <p:ext uri="{BB962C8B-B14F-4D97-AF65-F5344CB8AC3E}">
        <p14:creationId xmlns:p14="http://schemas.microsoft.com/office/powerpoint/2010/main" val="1978104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19</a:t>
            </a:fld>
            <a:endParaRPr lang="es-ES"/>
          </a:p>
        </p:txBody>
      </p:sp>
    </p:spTree>
    <p:extLst>
      <p:ext uri="{BB962C8B-B14F-4D97-AF65-F5344CB8AC3E}">
        <p14:creationId xmlns:p14="http://schemas.microsoft.com/office/powerpoint/2010/main" val="591685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20</a:t>
            </a:fld>
            <a:endParaRPr lang="es-ES"/>
          </a:p>
        </p:txBody>
      </p:sp>
    </p:spTree>
    <p:extLst>
      <p:ext uri="{BB962C8B-B14F-4D97-AF65-F5344CB8AC3E}">
        <p14:creationId xmlns:p14="http://schemas.microsoft.com/office/powerpoint/2010/main" val="3942046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3</a:t>
            </a:fld>
            <a:endParaRPr lang="es-ES"/>
          </a:p>
        </p:txBody>
      </p:sp>
    </p:spTree>
    <p:extLst>
      <p:ext uri="{BB962C8B-B14F-4D97-AF65-F5344CB8AC3E}">
        <p14:creationId xmlns:p14="http://schemas.microsoft.com/office/powerpoint/2010/main" val="1908109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21</a:t>
            </a:fld>
            <a:endParaRPr lang="es-ES"/>
          </a:p>
        </p:txBody>
      </p:sp>
    </p:spTree>
    <p:extLst>
      <p:ext uri="{BB962C8B-B14F-4D97-AF65-F5344CB8AC3E}">
        <p14:creationId xmlns:p14="http://schemas.microsoft.com/office/powerpoint/2010/main" val="313389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22</a:t>
            </a:fld>
            <a:endParaRPr lang="es-ES"/>
          </a:p>
        </p:txBody>
      </p:sp>
    </p:spTree>
    <p:extLst>
      <p:ext uri="{BB962C8B-B14F-4D97-AF65-F5344CB8AC3E}">
        <p14:creationId xmlns:p14="http://schemas.microsoft.com/office/powerpoint/2010/main" val="359236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23</a:t>
            </a:fld>
            <a:endParaRPr lang="es-ES"/>
          </a:p>
        </p:txBody>
      </p:sp>
    </p:spTree>
    <p:extLst>
      <p:ext uri="{BB962C8B-B14F-4D97-AF65-F5344CB8AC3E}">
        <p14:creationId xmlns:p14="http://schemas.microsoft.com/office/powerpoint/2010/main" val="4064147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4</a:t>
            </a:fld>
            <a:endParaRPr lang="es-ES"/>
          </a:p>
        </p:txBody>
      </p:sp>
    </p:spTree>
    <p:extLst>
      <p:ext uri="{BB962C8B-B14F-4D97-AF65-F5344CB8AC3E}">
        <p14:creationId xmlns:p14="http://schemas.microsoft.com/office/powerpoint/2010/main" val="237539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5</a:t>
            </a:fld>
            <a:endParaRPr lang="es-ES"/>
          </a:p>
        </p:txBody>
      </p:sp>
    </p:spTree>
    <p:extLst>
      <p:ext uri="{BB962C8B-B14F-4D97-AF65-F5344CB8AC3E}">
        <p14:creationId xmlns:p14="http://schemas.microsoft.com/office/powerpoint/2010/main" val="884228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6</a:t>
            </a:fld>
            <a:endParaRPr lang="es-ES"/>
          </a:p>
        </p:txBody>
      </p:sp>
    </p:spTree>
    <p:extLst>
      <p:ext uri="{BB962C8B-B14F-4D97-AF65-F5344CB8AC3E}">
        <p14:creationId xmlns:p14="http://schemas.microsoft.com/office/powerpoint/2010/main" val="9828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7</a:t>
            </a:fld>
            <a:endParaRPr lang="es-ES"/>
          </a:p>
        </p:txBody>
      </p:sp>
    </p:spTree>
    <p:extLst>
      <p:ext uri="{BB962C8B-B14F-4D97-AF65-F5344CB8AC3E}">
        <p14:creationId xmlns:p14="http://schemas.microsoft.com/office/powerpoint/2010/main" val="3336283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8</a:t>
            </a:fld>
            <a:endParaRPr lang="es-ES"/>
          </a:p>
        </p:txBody>
      </p:sp>
    </p:spTree>
    <p:extLst>
      <p:ext uri="{BB962C8B-B14F-4D97-AF65-F5344CB8AC3E}">
        <p14:creationId xmlns:p14="http://schemas.microsoft.com/office/powerpoint/2010/main" val="3271537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9</a:t>
            </a:fld>
            <a:endParaRPr lang="es-ES"/>
          </a:p>
        </p:txBody>
      </p:sp>
    </p:spTree>
    <p:extLst>
      <p:ext uri="{BB962C8B-B14F-4D97-AF65-F5344CB8AC3E}">
        <p14:creationId xmlns:p14="http://schemas.microsoft.com/office/powerpoint/2010/main" val="189452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10</a:t>
            </a:fld>
            <a:endParaRPr lang="es-ES"/>
          </a:p>
        </p:txBody>
      </p:sp>
    </p:spTree>
    <p:extLst>
      <p:ext uri="{BB962C8B-B14F-4D97-AF65-F5344CB8AC3E}">
        <p14:creationId xmlns:p14="http://schemas.microsoft.com/office/powerpoint/2010/main" val="4278940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16/3/23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73382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16/3/23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8102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16/3/23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7906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16/3/23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7171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16/3/23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3201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16/3/23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401437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3ECB9E5B-27C3-DB42-B3AA-96EDDBD58235}" type="datetimeFigureOut">
              <a:rPr lang="es-ES" smtClean="0"/>
              <a:t>16/3/23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91518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ECB9E5B-27C3-DB42-B3AA-96EDDBD58235}" type="datetimeFigureOut">
              <a:rPr lang="es-ES" smtClean="0"/>
              <a:t>16/3/23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80655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B9E5B-27C3-DB42-B3AA-96EDDBD58235}" type="datetimeFigureOut">
              <a:rPr lang="es-ES" smtClean="0"/>
              <a:t>16/3/23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83974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16/3/23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104274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16/3/23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62878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B9E5B-27C3-DB42-B3AA-96EDDBD58235}" type="datetimeFigureOut">
              <a:rPr lang="es-ES" smtClean="0"/>
              <a:t>16/3/23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81962-D945-1A4C-B0C8-092C6C6D0EF7}" type="slidenum">
              <a:rPr lang="es-ES" smtClean="0"/>
              <a:t>‹Nº›</a:t>
            </a:fld>
            <a:endParaRPr lang="es-ES"/>
          </a:p>
        </p:txBody>
      </p:sp>
      <p:sp>
        <p:nvSpPr>
          <p:cNvPr id="8" name="CuadroTexto 7">
            <a:extLst>
              <a:ext uri="{FF2B5EF4-FFF2-40B4-BE49-F238E27FC236}">
                <a16:creationId xmlns:a16="http://schemas.microsoft.com/office/drawing/2014/main" id="{23DBD42E-D153-A739-D714-D97113C028A3}"/>
              </a:ext>
            </a:extLst>
          </p:cNvPr>
          <p:cNvSpPr txBox="1"/>
          <p:nvPr userDrawn="1">
            <p:extLst>
              <p:ext uri="{1162E1C5-73C7-4A58-AE30-91384D911F3F}">
                <p184:classification xmlns:p184="http://schemas.microsoft.com/office/powerpoint/2018/4/main" val="ftr"/>
              </p:ext>
            </p:extLst>
          </p:nvPr>
        </p:nvSpPr>
        <p:spPr>
          <a:xfrm>
            <a:off x="0" y="6720840"/>
            <a:ext cx="1127125" cy="137160"/>
          </a:xfrm>
          <a:prstGeom prst="rect">
            <a:avLst/>
          </a:prstGeom>
        </p:spPr>
        <p:txBody>
          <a:bodyPr horzOverflow="overflow" lIns="0" tIns="0" rIns="0" bIns="0">
            <a:spAutoFit/>
          </a:bodyPr>
          <a:lstStyle/>
          <a:p>
            <a:pPr algn="l"/>
            <a:r>
              <a:rPr lang="es-ES" sz="900">
                <a:solidFill>
                  <a:srgbClr val="CF022B"/>
                </a:solidFill>
                <a:latin typeface="Tahoma" panose="020B0604030504040204" pitchFamily="34" charset="0"/>
                <a:ea typeface="Tahoma" panose="020B0604030504040204" pitchFamily="34" charset="0"/>
                <a:cs typeface="Tahoma" panose="020B0604030504040204" pitchFamily="34" charset="0"/>
              </a:rPr>
              <a:t>C2 – Uso Restringido </a:t>
            </a:r>
          </a:p>
        </p:txBody>
      </p:sp>
    </p:spTree>
    <p:extLst>
      <p:ext uri="{BB962C8B-B14F-4D97-AF65-F5344CB8AC3E}">
        <p14:creationId xmlns:p14="http://schemas.microsoft.com/office/powerpoint/2010/main" val="30248782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8215029-9BD7-DD54-2C62-3C382C935A19}"/>
              </a:ext>
            </a:extLst>
          </p:cNvPr>
          <p:cNvSpPr/>
          <p:nvPr/>
        </p:nvSpPr>
        <p:spPr>
          <a:xfrm>
            <a:off x="5170715" y="-18770"/>
            <a:ext cx="7032171" cy="6876770"/>
          </a:xfrm>
          <a:prstGeom prst="rect">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14BC114B-6EA6-F64C-9281-DABFF5EC9BB9}"/>
              </a:ext>
            </a:extLst>
          </p:cNvPr>
          <p:cNvSpPr>
            <a:spLocks noGrp="1"/>
          </p:cNvSpPr>
          <p:nvPr>
            <p:ph type="ctrTitle"/>
          </p:nvPr>
        </p:nvSpPr>
        <p:spPr>
          <a:xfrm>
            <a:off x="477981" y="1122363"/>
            <a:ext cx="4023360" cy="3204134"/>
          </a:xfrm>
        </p:spPr>
        <p:txBody>
          <a:bodyPr anchor="b">
            <a:normAutofit/>
          </a:bodyPr>
          <a:lstStyle/>
          <a:p>
            <a:pPr algn="l"/>
            <a:r>
              <a:rPr lang="es-ES" sz="3600" b="1" dirty="0">
                <a:latin typeface="Open Sans ExtraBold" pitchFamily="2" charset="0"/>
                <a:ea typeface="Open Sans ExtraBold" pitchFamily="2" charset="0"/>
                <a:cs typeface="Open Sans ExtraBold" pitchFamily="2" charset="0"/>
              </a:rPr>
              <a:t>Fundamentos básicos Angular</a:t>
            </a:r>
          </a:p>
        </p:txBody>
      </p:sp>
      <p:pic>
        <p:nvPicPr>
          <p:cNvPr id="7" name="Imagen 6">
            <a:extLst>
              <a:ext uri="{FF2B5EF4-FFF2-40B4-BE49-F238E27FC236}">
                <a16:creationId xmlns:a16="http://schemas.microsoft.com/office/drawing/2014/main" id="{26696AFC-5016-3F41-919A-71E9047E8E10}"/>
              </a:ext>
            </a:extLst>
          </p:cNvPr>
          <p:cNvPicPr>
            <a:picLocks noChangeAspect="1"/>
          </p:cNvPicPr>
          <p:nvPr/>
        </p:nvPicPr>
        <p:blipFill rotWithShape="1">
          <a:blip r:embed="rId2"/>
          <a:srcRect l="13737" t="35382" r="13941" b="35751"/>
          <a:stretch/>
        </p:blipFill>
        <p:spPr>
          <a:xfrm>
            <a:off x="833073" y="5821531"/>
            <a:ext cx="2916000" cy="648000"/>
          </a:xfrm>
          <a:prstGeom prst="rect">
            <a:avLst/>
          </a:prstGeom>
          <a:effectLst>
            <a:outerShdw blurRad="50800" dist="50800" dir="5400000" algn="ctr" rotWithShape="0">
              <a:srgbClr val="000000"/>
            </a:outerShdw>
          </a:effectLst>
        </p:spPr>
      </p:pic>
      <p:pic>
        <p:nvPicPr>
          <p:cNvPr id="9" name="Imagen 8" descr="Un dibujo de una señal de alto&#10;&#10;Descripción generada automáticamente con confianza baja">
            <a:extLst>
              <a:ext uri="{FF2B5EF4-FFF2-40B4-BE49-F238E27FC236}">
                <a16:creationId xmlns:a16="http://schemas.microsoft.com/office/drawing/2014/main" id="{0BEFC240-8CBD-5EDA-274F-9442AF29DE36}"/>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98810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lnSpcReduction="10000"/>
          </a:bodyPr>
          <a:lstStyle/>
          <a:p>
            <a:r>
              <a:rPr lang="es-ES" sz="1600" dirty="0">
                <a:latin typeface="Open Sans Light" pitchFamily="2" charset="0"/>
                <a:ea typeface="Open Sans Light" pitchFamily="2" charset="0"/>
                <a:cs typeface="Open Sans Light" pitchFamily="2" charset="0"/>
              </a:rPr>
              <a:t>Vamos a necesitar importar en primer lugar </a:t>
            </a:r>
            <a:r>
              <a:rPr lang="es-ES" sz="1600" dirty="0" err="1">
                <a:latin typeface="Open Sans Light" pitchFamily="2" charset="0"/>
                <a:ea typeface="Open Sans Light" pitchFamily="2" charset="0"/>
                <a:cs typeface="Open Sans Light" pitchFamily="2" charset="0"/>
              </a:rPr>
              <a:t>FormBuilder</a:t>
            </a:r>
            <a:r>
              <a:rPr lang="es-ES" sz="1600" dirty="0">
                <a:latin typeface="Open Sans Light" pitchFamily="2" charset="0"/>
                <a:ea typeface="Open Sans Light" pitchFamily="2" charset="0"/>
                <a:cs typeface="Open Sans Light" pitchFamily="2" charset="0"/>
              </a:rPr>
              <a:t>,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y </a:t>
            </a:r>
            <a:r>
              <a:rPr lang="es-ES" sz="1600" dirty="0" err="1">
                <a:latin typeface="Open Sans Light" pitchFamily="2" charset="0"/>
                <a:ea typeface="Open Sans Light" pitchFamily="2" charset="0"/>
                <a:cs typeface="Open Sans Light" pitchFamily="2" charset="0"/>
              </a:rPr>
              <a:t>Validators</a:t>
            </a:r>
            <a:r>
              <a:rPr lang="es-ES" sz="1600" dirty="0">
                <a:latin typeface="Open Sans Light" pitchFamily="2" charset="0"/>
                <a:ea typeface="Open Sans Light" pitchFamily="2" charset="0"/>
                <a:cs typeface="Open Sans Light" pitchFamily="2" charset="0"/>
              </a:rPr>
              <a:t> desde angular </a:t>
            </a:r>
            <a:r>
              <a:rPr lang="es-ES" sz="1600" dirty="0" err="1">
                <a:latin typeface="Open Sans Light" pitchFamily="2" charset="0"/>
                <a:ea typeface="Open Sans Light" pitchFamily="2" charset="0"/>
                <a:cs typeface="Open Sans Light" pitchFamily="2" charset="0"/>
              </a:rPr>
              <a:t>forms</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err="1">
                <a:latin typeface="Open Sans Light" pitchFamily="2" charset="0"/>
                <a:ea typeface="Open Sans Light" pitchFamily="2" charset="0"/>
                <a:cs typeface="Open Sans Light" pitchFamily="2" charset="0"/>
              </a:rPr>
              <a:t>FormBuilder</a:t>
            </a:r>
            <a:r>
              <a:rPr lang="es-ES" sz="1600" dirty="0">
                <a:latin typeface="Open Sans Light" pitchFamily="2" charset="0"/>
                <a:ea typeface="Open Sans Light" pitchFamily="2" charset="0"/>
                <a:cs typeface="Open Sans Light" pitchFamily="2" charset="0"/>
              </a:rPr>
              <a:t> se trata de un servicio para instanciar e inicializar </a:t>
            </a:r>
            <a:r>
              <a:rPr lang="es-ES" sz="1600" dirty="0" err="1">
                <a:latin typeface="Open Sans Light" pitchFamily="2" charset="0"/>
                <a:ea typeface="Open Sans Light" pitchFamily="2" charset="0"/>
                <a:cs typeface="Open Sans Light" pitchFamily="2" charset="0"/>
              </a:rPr>
              <a:t>form</a:t>
            </a:r>
            <a:r>
              <a:rPr lang="es-ES" sz="1600" dirty="0">
                <a:latin typeface="Open Sans Light" pitchFamily="2" charset="0"/>
                <a:ea typeface="Open Sans Light" pitchFamily="2" charset="0"/>
                <a:cs typeface="Open Sans Light" pitchFamily="2" charset="0"/>
              </a:rPr>
              <a:t> </a:t>
            </a:r>
            <a:r>
              <a:rPr lang="es-ES" sz="1600" dirty="0" err="1">
                <a:latin typeface="Open Sans Light" pitchFamily="2" charset="0"/>
                <a:ea typeface="Open Sans Light" pitchFamily="2" charset="0"/>
                <a:cs typeface="Open Sans Light" pitchFamily="2" charset="0"/>
              </a:rPr>
              <a:t>group</a:t>
            </a:r>
            <a:r>
              <a:rPr lang="es-ES" sz="1600" dirty="0">
                <a:latin typeface="Open Sans Light" pitchFamily="2" charset="0"/>
                <a:ea typeface="Open Sans Light" pitchFamily="2" charset="0"/>
                <a:cs typeface="Open Sans Light" pitchFamily="2" charset="0"/>
              </a:rPr>
              <a:t> de una manera mas cómoda y sencilla, así que lo siguiente sería inyectar este servicio en el constructor para disponer de él en el componente. </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los formularios reactivos vamos a utilizar un modelo diferente al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vamos a utilizar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y a este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se le van a asignar ciertos controles.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El resultado final es un </a:t>
            </a:r>
            <a:r>
              <a:rPr lang="es-ES" sz="1600" dirty="0" err="1">
                <a:latin typeface="Open Sans Light" pitchFamily="2" charset="0"/>
                <a:ea typeface="Open Sans Light" pitchFamily="2" charset="0"/>
                <a:cs typeface="Open Sans Light" pitchFamily="2" charset="0"/>
              </a:rPr>
              <a:t>NgForm</a:t>
            </a:r>
            <a:r>
              <a:rPr lang="es-ES" sz="1600" dirty="0">
                <a:latin typeface="Open Sans Light" pitchFamily="2" charset="0"/>
                <a:ea typeface="Open Sans Light" pitchFamily="2" charset="0"/>
                <a:cs typeface="Open Sans Light" pitchFamily="2" charset="0"/>
              </a:rPr>
              <a:t> recubierto pero que acepta mas parámetros como las validaciones  y lo que nos va a resultar más cómodo.</a:t>
            </a:r>
          </a:p>
        </p:txBody>
      </p:sp>
      <p:pic>
        <p:nvPicPr>
          <p:cNvPr id="6" name="Imagen 5" descr="Texto&#10;&#10;Descripción generada automáticamente">
            <a:extLst>
              <a:ext uri="{FF2B5EF4-FFF2-40B4-BE49-F238E27FC236}">
                <a16:creationId xmlns:a16="http://schemas.microsoft.com/office/drawing/2014/main" id="{39E4659A-369B-EE33-3513-C94A137E3433}"/>
              </a:ext>
            </a:extLst>
          </p:cNvPr>
          <p:cNvPicPr>
            <a:picLocks noChangeAspect="1"/>
          </p:cNvPicPr>
          <p:nvPr/>
        </p:nvPicPr>
        <p:blipFill>
          <a:blip r:embed="rId3"/>
          <a:stretch>
            <a:fillRect/>
          </a:stretch>
        </p:blipFill>
        <p:spPr>
          <a:xfrm>
            <a:off x="6096000" y="1509190"/>
            <a:ext cx="5562600" cy="5016342"/>
          </a:xfrm>
          <a:prstGeom prst="rect">
            <a:avLst/>
          </a:prstGeom>
        </p:spPr>
      </p:pic>
      <p:sp>
        <p:nvSpPr>
          <p:cNvPr id="4" name="Rectángulo 3">
            <a:extLst>
              <a:ext uri="{FF2B5EF4-FFF2-40B4-BE49-F238E27FC236}">
                <a16:creationId xmlns:a16="http://schemas.microsoft.com/office/drawing/2014/main" id="{D6A2686B-5DFB-6E18-1746-D3C0F919E787}"/>
              </a:ext>
            </a:extLst>
          </p:cNvPr>
          <p:cNvSpPr/>
          <p:nvPr/>
        </p:nvSpPr>
        <p:spPr>
          <a:xfrm>
            <a:off x="6096000" y="1690688"/>
            <a:ext cx="4627418" cy="2331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ángulo 4">
            <a:extLst>
              <a:ext uri="{FF2B5EF4-FFF2-40B4-BE49-F238E27FC236}">
                <a16:creationId xmlns:a16="http://schemas.microsoft.com/office/drawing/2014/main" id="{17EC70E9-A977-68CF-6CAC-4DDB98306AB8}"/>
              </a:ext>
            </a:extLst>
          </p:cNvPr>
          <p:cNvSpPr/>
          <p:nvPr/>
        </p:nvSpPr>
        <p:spPr>
          <a:xfrm>
            <a:off x="6096000" y="4325031"/>
            <a:ext cx="3570514" cy="2331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EBB35665-0BF4-DF81-6E9C-9DC717E6FA63}"/>
              </a:ext>
            </a:extLst>
          </p:cNvPr>
          <p:cNvSpPr/>
          <p:nvPr/>
        </p:nvSpPr>
        <p:spPr>
          <a:xfrm>
            <a:off x="6096000" y="2992026"/>
            <a:ext cx="3570514" cy="23311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114073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lnSpcReduction="20000"/>
          </a:bodyPr>
          <a:lstStyle/>
          <a:p>
            <a:r>
              <a:rPr lang="es-ES" sz="1600" dirty="0">
                <a:latin typeface="Open Sans Light" pitchFamily="2" charset="0"/>
                <a:ea typeface="Open Sans Light" pitchFamily="2" charset="0"/>
                <a:cs typeface="Open Sans Light" pitchFamily="2" charset="0"/>
              </a:rPr>
              <a:t>Vamos a ver ahora como se inicializa el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utilizando el servicio </a:t>
            </a:r>
            <a:r>
              <a:rPr lang="es-ES" sz="1600" dirty="0" err="1">
                <a:latin typeface="Open Sans Light" pitchFamily="2" charset="0"/>
                <a:ea typeface="Open Sans Light" pitchFamily="2" charset="0"/>
                <a:cs typeface="Open Sans Light" pitchFamily="2" charset="0"/>
              </a:rPr>
              <a:t>formBuilder</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Utilizando el método ”</a:t>
            </a:r>
            <a:r>
              <a:rPr lang="es-ES" sz="1600" dirty="0" err="1">
                <a:latin typeface="Open Sans Light" pitchFamily="2" charset="0"/>
                <a:ea typeface="Open Sans Light" pitchFamily="2" charset="0"/>
                <a:cs typeface="Open Sans Light" pitchFamily="2" charset="0"/>
              </a:rPr>
              <a:t>group</a:t>
            </a:r>
            <a:r>
              <a:rPr lang="es-ES" sz="1600" dirty="0">
                <a:latin typeface="Open Sans Light" pitchFamily="2" charset="0"/>
                <a:ea typeface="Open Sans Light" pitchFamily="2" charset="0"/>
                <a:cs typeface="Open Sans Light" pitchFamily="2" charset="0"/>
              </a:rPr>
              <a:t>” del servicio obtendremos un nuevo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 este método hay que pasarle un objeto en el que las claves serán los nombres de los controles, y el valor serán los datos necesarios para definir el control y validaciones.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Este valor debe ser de tipo Array y acepta los valores: primera posición el valor por defecto que va a tener nuestro control.</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Después acepta una serie de opciones para validaciones en el que podemos pasar validaciones, validaciones asíncronas y/o evento de cambio. De momento solo nos centraremos en validaciones.</a:t>
            </a:r>
          </a:p>
        </p:txBody>
      </p:sp>
      <p:pic>
        <p:nvPicPr>
          <p:cNvPr id="6" name="Imagen 5" descr="Texto&#10;&#10;Descripción generada automáticamente">
            <a:extLst>
              <a:ext uri="{FF2B5EF4-FFF2-40B4-BE49-F238E27FC236}">
                <a16:creationId xmlns:a16="http://schemas.microsoft.com/office/drawing/2014/main" id="{39E4659A-369B-EE33-3513-C94A137E3433}"/>
              </a:ext>
            </a:extLst>
          </p:cNvPr>
          <p:cNvPicPr>
            <a:picLocks noChangeAspect="1"/>
          </p:cNvPicPr>
          <p:nvPr/>
        </p:nvPicPr>
        <p:blipFill>
          <a:blip r:embed="rId3"/>
          <a:stretch>
            <a:fillRect/>
          </a:stretch>
        </p:blipFill>
        <p:spPr>
          <a:xfrm>
            <a:off x="6096000" y="1509190"/>
            <a:ext cx="5562600" cy="5016342"/>
          </a:xfrm>
          <a:prstGeom prst="rect">
            <a:avLst/>
          </a:prstGeom>
        </p:spPr>
      </p:pic>
      <p:sp>
        <p:nvSpPr>
          <p:cNvPr id="7" name="Rectángulo 6">
            <a:extLst>
              <a:ext uri="{FF2B5EF4-FFF2-40B4-BE49-F238E27FC236}">
                <a16:creationId xmlns:a16="http://schemas.microsoft.com/office/drawing/2014/main" id="{EBB35665-0BF4-DF81-6E9C-9DC717E6FA63}"/>
              </a:ext>
            </a:extLst>
          </p:cNvPr>
          <p:cNvSpPr/>
          <p:nvPr/>
        </p:nvSpPr>
        <p:spPr>
          <a:xfrm>
            <a:off x="6095999" y="3099460"/>
            <a:ext cx="5387439" cy="68876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80407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a:bodyPr>
          <a:lstStyle/>
          <a:p>
            <a:r>
              <a:rPr lang="es-ES" sz="1600" dirty="0">
                <a:latin typeface="Open Sans Light" pitchFamily="2" charset="0"/>
                <a:ea typeface="Open Sans Light" pitchFamily="2" charset="0"/>
                <a:cs typeface="Open Sans Light" pitchFamily="2" charset="0"/>
              </a:rPr>
              <a:t>Las validaciones utilizadas son de tipo </a:t>
            </a:r>
            <a:r>
              <a:rPr lang="es-ES" sz="1600" dirty="0" err="1">
                <a:latin typeface="Open Sans Light" pitchFamily="2" charset="0"/>
                <a:ea typeface="Open Sans Light" pitchFamily="2" charset="0"/>
                <a:cs typeface="Open Sans Light" pitchFamily="2" charset="0"/>
              </a:rPr>
              <a:t>Validators</a:t>
            </a:r>
            <a:r>
              <a:rPr lang="es-ES" sz="1600" dirty="0">
                <a:latin typeface="Open Sans Light" pitchFamily="2" charset="0"/>
                <a:ea typeface="Open Sans Light" pitchFamily="2" charset="0"/>
                <a:cs typeface="Open Sans Light" pitchFamily="2" charset="0"/>
              </a:rPr>
              <a:t> que provee angular.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Angular nos provee de las validaciones mas comunes para poder definir junto a nuestro modelo de formulario, qué validaciones van asociadas a cada control. Mucho mas centralizado y sencillo de ver.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este caso hemos añadido dos validaciones requeridas para los campos de nombre y apellidos.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una serie de validaciones para el campo edad, si se quiere añadir más de una validación…recuerda utilizar array y en él incluir las que necesites. Como es este caso: requerido, valor mínimo y máximo.</a:t>
            </a:r>
          </a:p>
        </p:txBody>
      </p:sp>
      <p:pic>
        <p:nvPicPr>
          <p:cNvPr id="6" name="Imagen 5" descr="Texto&#10;&#10;Descripción generada automáticamente">
            <a:extLst>
              <a:ext uri="{FF2B5EF4-FFF2-40B4-BE49-F238E27FC236}">
                <a16:creationId xmlns:a16="http://schemas.microsoft.com/office/drawing/2014/main" id="{39E4659A-369B-EE33-3513-C94A137E3433}"/>
              </a:ext>
            </a:extLst>
          </p:cNvPr>
          <p:cNvPicPr>
            <a:picLocks noChangeAspect="1"/>
          </p:cNvPicPr>
          <p:nvPr/>
        </p:nvPicPr>
        <p:blipFill>
          <a:blip r:embed="rId3"/>
          <a:stretch>
            <a:fillRect/>
          </a:stretch>
        </p:blipFill>
        <p:spPr>
          <a:xfrm>
            <a:off x="6096000" y="1509190"/>
            <a:ext cx="5562600" cy="5016342"/>
          </a:xfrm>
          <a:prstGeom prst="rect">
            <a:avLst/>
          </a:prstGeom>
        </p:spPr>
      </p:pic>
      <p:sp>
        <p:nvSpPr>
          <p:cNvPr id="7" name="Rectángulo 6">
            <a:extLst>
              <a:ext uri="{FF2B5EF4-FFF2-40B4-BE49-F238E27FC236}">
                <a16:creationId xmlns:a16="http://schemas.microsoft.com/office/drawing/2014/main" id="{EBB35665-0BF4-DF81-6E9C-9DC717E6FA63}"/>
              </a:ext>
            </a:extLst>
          </p:cNvPr>
          <p:cNvSpPr/>
          <p:nvPr/>
        </p:nvSpPr>
        <p:spPr>
          <a:xfrm>
            <a:off x="6095999" y="3099460"/>
            <a:ext cx="5387439" cy="68876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2789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fontScale="92500" lnSpcReduction="20000"/>
          </a:bodyPr>
          <a:lstStyle/>
          <a:p>
            <a:r>
              <a:rPr lang="es-ES" sz="1600" dirty="0">
                <a:latin typeface="Open Sans Light" pitchFamily="2" charset="0"/>
                <a:ea typeface="Open Sans Light" pitchFamily="2" charset="0"/>
                <a:cs typeface="Open Sans Light" pitchFamily="2" charset="0"/>
              </a:rPr>
              <a:t>Añadimos una función que ejecutar cuando el usuario pulse en el botón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 del formulario.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además vamos a crear una función que nos valide los campos que no sean válidos y que además el usuario haya interactuado con ellos.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ello le deberemos facilitar el nombre del campo a comprobar y con esto podremos acceder al control correspondiente para comprobar si se cumple o no la condición que queremos.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Recuerda, </a:t>
            </a:r>
            <a:r>
              <a:rPr lang="es-ES" sz="1600" dirty="0" err="1">
                <a:latin typeface="Open Sans Light" pitchFamily="2" charset="0"/>
                <a:ea typeface="Open Sans Light" pitchFamily="2" charset="0"/>
                <a:cs typeface="Open Sans Light" pitchFamily="2" charset="0"/>
              </a:rPr>
              <a:t>touched</a:t>
            </a:r>
            <a:r>
              <a:rPr lang="es-ES" sz="1600" dirty="0">
                <a:latin typeface="Open Sans Light" pitchFamily="2" charset="0"/>
                <a:ea typeface="Open Sans Light" pitchFamily="2" charset="0"/>
                <a:cs typeface="Open Sans Light" pitchFamily="2" charset="0"/>
              </a:rPr>
              <a:t> es un atributo de tipo booleano y que por defecto será false, ya que al iniciar la vista el usuario no ha tenido opción de interactuar con el campo. Si el usuario pulsa sobre el campo y éste recojo el foco, este valor pasa de false a true, y por tanto si el usuario pulsa en otro lugar, ya aparecerá el error, puesto que el campo está vacío y el usuario ya ha interactuado con él.</a:t>
            </a:r>
          </a:p>
          <a:p>
            <a:endParaRPr lang="es-ES" sz="1600" dirty="0">
              <a:latin typeface="Open Sans Light" pitchFamily="2" charset="0"/>
              <a:ea typeface="Open Sans Light" pitchFamily="2" charset="0"/>
              <a:cs typeface="Open Sans Light" pitchFamily="2" charset="0"/>
            </a:endParaRPr>
          </a:p>
        </p:txBody>
      </p:sp>
      <p:pic>
        <p:nvPicPr>
          <p:cNvPr id="6" name="Imagen 5" descr="Texto&#10;&#10;Descripción generada automáticamente">
            <a:extLst>
              <a:ext uri="{FF2B5EF4-FFF2-40B4-BE49-F238E27FC236}">
                <a16:creationId xmlns:a16="http://schemas.microsoft.com/office/drawing/2014/main" id="{39E4659A-369B-EE33-3513-C94A137E3433}"/>
              </a:ext>
            </a:extLst>
          </p:cNvPr>
          <p:cNvPicPr>
            <a:picLocks noChangeAspect="1"/>
          </p:cNvPicPr>
          <p:nvPr/>
        </p:nvPicPr>
        <p:blipFill>
          <a:blip r:embed="rId3"/>
          <a:stretch>
            <a:fillRect/>
          </a:stretch>
        </p:blipFill>
        <p:spPr>
          <a:xfrm>
            <a:off x="6096000" y="1509190"/>
            <a:ext cx="5562600" cy="5016342"/>
          </a:xfrm>
          <a:prstGeom prst="rect">
            <a:avLst/>
          </a:prstGeom>
        </p:spPr>
      </p:pic>
      <p:sp>
        <p:nvSpPr>
          <p:cNvPr id="7" name="Rectángulo 6">
            <a:extLst>
              <a:ext uri="{FF2B5EF4-FFF2-40B4-BE49-F238E27FC236}">
                <a16:creationId xmlns:a16="http://schemas.microsoft.com/office/drawing/2014/main" id="{EBB35665-0BF4-DF81-6E9C-9DC717E6FA63}"/>
              </a:ext>
            </a:extLst>
          </p:cNvPr>
          <p:cNvSpPr/>
          <p:nvPr/>
        </p:nvSpPr>
        <p:spPr>
          <a:xfrm>
            <a:off x="6096000" y="4619500"/>
            <a:ext cx="5387439" cy="174567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0654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empezamos definiendo y </a:t>
            </a:r>
            <a:r>
              <a:rPr lang="es-ES" sz="1600" dirty="0" err="1">
                <a:latin typeface="Open Sans Light" pitchFamily="2" charset="0"/>
                <a:ea typeface="Open Sans Light" pitchFamily="2" charset="0"/>
                <a:cs typeface="Open Sans Light" pitchFamily="2" charset="0"/>
              </a:rPr>
              <a:t>diciendole</a:t>
            </a:r>
            <a:r>
              <a:rPr lang="es-ES" sz="1600" dirty="0">
                <a:latin typeface="Open Sans Light" pitchFamily="2" charset="0"/>
                <a:ea typeface="Open Sans Light" pitchFamily="2" charset="0"/>
                <a:cs typeface="Open Sans Light" pitchFamily="2" charset="0"/>
              </a:rPr>
              <a:t> a angular que nuestro formulario va ser un </a:t>
            </a:r>
            <a:r>
              <a:rPr lang="es-ES" sz="1600" dirty="0" err="1">
                <a:latin typeface="Open Sans Light" pitchFamily="2" charset="0"/>
                <a:ea typeface="Open Sans Light" pitchFamily="2" charset="0"/>
                <a:cs typeface="Open Sans Light" pitchFamily="2" charset="0"/>
              </a:rPr>
              <a:t>formgruop</a:t>
            </a:r>
            <a:r>
              <a:rPr lang="es-ES" sz="1600" dirty="0">
                <a:latin typeface="Open Sans Light" pitchFamily="2" charset="0"/>
                <a:ea typeface="Open Sans Light" pitchFamily="2" charset="0"/>
                <a:cs typeface="Open Sans Light" pitchFamily="2" charset="0"/>
              </a:rPr>
              <a:t> le vamos a asignar el </a:t>
            </a:r>
            <a:r>
              <a:rPr lang="es-ES" sz="1600" dirty="0" err="1">
                <a:latin typeface="Open Sans Light" pitchFamily="2" charset="0"/>
                <a:ea typeface="Open Sans Light" pitchFamily="2" charset="0"/>
                <a:cs typeface="Open Sans Light" pitchFamily="2" charset="0"/>
              </a:rPr>
              <a:t>valo</a:t>
            </a:r>
            <a:r>
              <a:rPr lang="es-ES" sz="1600" dirty="0">
                <a:latin typeface="Open Sans Light" pitchFamily="2" charset="0"/>
                <a:ea typeface="Open Sans Light" pitchFamily="2" charset="0"/>
                <a:cs typeface="Open Sans Light" pitchFamily="2" charset="0"/>
              </a:rPr>
              <a:t> de la variable que hemos creado en la clase del componente “</a:t>
            </a:r>
            <a:r>
              <a:rPr lang="es-ES" sz="1600" dirty="0" err="1">
                <a:latin typeface="Open Sans Light" pitchFamily="2" charset="0"/>
                <a:ea typeface="Open Sans Light" pitchFamily="2" charset="0"/>
                <a:cs typeface="Open Sans Light" pitchFamily="2" charset="0"/>
              </a:rPr>
              <a:t>userForm</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Añadimos también el evento </a:t>
            </a:r>
            <a:r>
              <a:rPr lang="es-ES" sz="1600" dirty="0" err="1">
                <a:latin typeface="Open Sans Light" pitchFamily="2" charset="0"/>
                <a:ea typeface="Open Sans Light" pitchFamily="2" charset="0"/>
                <a:cs typeface="Open Sans Light" pitchFamily="2" charset="0"/>
              </a:rPr>
              <a:t>ngSubmit</a:t>
            </a:r>
            <a:r>
              <a:rPr lang="es-ES" sz="1600" dirty="0">
                <a:latin typeface="Open Sans Light" pitchFamily="2" charset="0"/>
                <a:ea typeface="Open Sans Light" pitchFamily="2" charset="0"/>
                <a:cs typeface="Open Sans Light" pitchFamily="2" charset="0"/>
              </a:rPr>
              <a:t> que lanzará la función </a:t>
            </a:r>
            <a:r>
              <a:rPr lang="es-ES" sz="1600" dirty="0" err="1">
                <a:latin typeface="Open Sans Light" pitchFamily="2" charset="0"/>
                <a:ea typeface="Open Sans Light" pitchFamily="2" charset="0"/>
                <a:cs typeface="Open Sans Light" pitchFamily="2" charset="0"/>
              </a:rPr>
              <a:t>sendUserInfo</a:t>
            </a:r>
            <a:r>
              <a:rPr lang="es-ES" sz="1600" dirty="0">
                <a:latin typeface="Open Sans Light" pitchFamily="2" charset="0"/>
                <a:ea typeface="Open Sans Light" pitchFamily="2" charset="0"/>
                <a:cs typeface="Open Sans Light" pitchFamily="2" charset="0"/>
              </a:rPr>
              <a:t> que también hemos definido en la clase y que se ejecutará en el momento que el usuario pulse en el botón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 del formulario.</a:t>
            </a:r>
          </a:p>
        </p:txBody>
      </p:sp>
      <p:pic>
        <p:nvPicPr>
          <p:cNvPr id="5" name="Imagen 4" descr="Texto&#10;&#10;Descripción generada automáticamente">
            <a:extLst>
              <a:ext uri="{FF2B5EF4-FFF2-40B4-BE49-F238E27FC236}">
                <a16:creationId xmlns:a16="http://schemas.microsoft.com/office/drawing/2014/main" id="{23A13135-6D2A-41E5-4920-A34AB610E3F2}"/>
              </a:ext>
            </a:extLst>
          </p:cNvPr>
          <p:cNvPicPr>
            <a:picLocks noChangeAspect="1"/>
          </p:cNvPicPr>
          <p:nvPr/>
        </p:nvPicPr>
        <p:blipFill>
          <a:blip r:embed="rId3"/>
          <a:stretch>
            <a:fillRect/>
          </a:stretch>
        </p:blipFill>
        <p:spPr>
          <a:xfrm>
            <a:off x="6095999" y="1825624"/>
            <a:ext cx="5686869" cy="2496993"/>
          </a:xfrm>
          <a:prstGeom prst="rect">
            <a:avLst/>
          </a:prstGeom>
        </p:spPr>
      </p:pic>
      <p:sp>
        <p:nvSpPr>
          <p:cNvPr id="6" name="Rectángulo 5">
            <a:extLst>
              <a:ext uri="{FF2B5EF4-FFF2-40B4-BE49-F238E27FC236}">
                <a16:creationId xmlns:a16="http://schemas.microsoft.com/office/drawing/2014/main" id="{80179AE5-69FB-1430-CF57-B4D2D1F13AA9}"/>
              </a:ext>
            </a:extLst>
          </p:cNvPr>
          <p:cNvSpPr/>
          <p:nvPr/>
        </p:nvSpPr>
        <p:spPr>
          <a:xfrm>
            <a:off x="6874484" y="3194462"/>
            <a:ext cx="3421421" cy="61751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73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Para crear los campos vamos a tener que incluir un atributo </a:t>
            </a:r>
            <a:r>
              <a:rPr lang="es-ES" sz="1600" dirty="0" err="1">
                <a:latin typeface="Open Sans Light" pitchFamily="2" charset="0"/>
                <a:ea typeface="Open Sans Light" pitchFamily="2" charset="0"/>
                <a:cs typeface="Open Sans Light" pitchFamily="2" charset="0"/>
              </a:rPr>
              <a:t>formControlName</a:t>
            </a:r>
            <a:r>
              <a:rPr lang="es-ES" sz="1600" dirty="0">
                <a:latin typeface="Open Sans Light" pitchFamily="2" charset="0"/>
                <a:ea typeface="Open Sans Light" pitchFamily="2" charset="0"/>
                <a:cs typeface="Open Sans Light" pitchFamily="2" charset="0"/>
              </a:rPr>
              <a:t>, ya que es necesario cuando tratamos un formulario con un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El valor de este </a:t>
            </a:r>
            <a:r>
              <a:rPr lang="es-ES" sz="1600" dirty="0" err="1">
                <a:latin typeface="Open Sans Light" pitchFamily="2" charset="0"/>
                <a:ea typeface="Open Sans Light" pitchFamily="2" charset="0"/>
                <a:cs typeface="Open Sans Light" pitchFamily="2" charset="0"/>
              </a:rPr>
              <a:t>formControlName</a:t>
            </a:r>
            <a:r>
              <a:rPr lang="es-ES" sz="1600" dirty="0">
                <a:latin typeface="Open Sans Light" pitchFamily="2" charset="0"/>
                <a:ea typeface="Open Sans Light" pitchFamily="2" charset="0"/>
                <a:cs typeface="Open Sans Light" pitchFamily="2" charset="0"/>
              </a:rPr>
              <a:t> es el nombre de la clave del control en contrato, en este caso es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para el nombre.</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Importante, no utilices </a:t>
            </a:r>
            <a:r>
              <a:rPr lang="es-ES" sz="1600" b="1" dirty="0">
                <a:latin typeface="Open Sans Light" pitchFamily="2" charset="0"/>
                <a:ea typeface="Open Sans Light" pitchFamily="2" charset="0"/>
                <a:cs typeface="Open Sans Light" pitchFamily="2" charset="0"/>
              </a:rPr>
              <a:t>[ ]</a:t>
            </a:r>
            <a:r>
              <a:rPr lang="es-ES" sz="1600" dirty="0">
                <a:latin typeface="Open Sans Light" pitchFamily="2" charset="0"/>
                <a:ea typeface="Open Sans Light" pitchFamily="2" charset="0"/>
                <a:cs typeface="Open Sans Light" pitchFamily="2" charset="0"/>
              </a:rPr>
              <a:t> para asignarle el valor a </a:t>
            </a:r>
            <a:r>
              <a:rPr lang="es-ES" sz="1600" dirty="0" err="1">
                <a:latin typeface="Open Sans Light" pitchFamily="2" charset="0"/>
                <a:ea typeface="Open Sans Light" pitchFamily="2" charset="0"/>
                <a:cs typeface="Open Sans Light" pitchFamily="2" charset="0"/>
              </a:rPr>
              <a:t>formControlName</a:t>
            </a:r>
            <a:r>
              <a:rPr lang="es-ES" sz="1600" dirty="0">
                <a:latin typeface="Open Sans Light" pitchFamily="2" charset="0"/>
                <a:ea typeface="Open Sans Light" pitchFamily="2" charset="0"/>
                <a:cs typeface="Open Sans Light" pitchFamily="2" charset="0"/>
              </a:rPr>
              <a:t>. La diferencia es principalmente que necesitamos asignarle una cadena de texto con el valor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de la otra manera utilizando los corchetes estarías indicando que hay una variable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ya que le estás utilizando data </a:t>
            </a:r>
            <a:r>
              <a:rPr lang="es-ES" sz="1600" dirty="0" err="1">
                <a:latin typeface="Open Sans Light" pitchFamily="2" charset="0"/>
                <a:ea typeface="Open Sans Light" pitchFamily="2" charset="0"/>
                <a:cs typeface="Open Sans Light" pitchFamily="2" charset="0"/>
              </a:rPr>
              <a:t>binding</a:t>
            </a:r>
            <a:r>
              <a:rPr lang="es-ES" sz="1600" dirty="0">
                <a:latin typeface="Open Sans Light" pitchFamily="2" charset="0"/>
                <a:ea typeface="Open Sans Light" pitchFamily="2" charset="0"/>
                <a:cs typeface="Open Sans Light" pitchFamily="2" charset="0"/>
              </a:rPr>
              <a:t>, y la variable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no existe, por tanto dará error.</a:t>
            </a:r>
          </a:p>
        </p:txBody>
      </p:sp>
      <p:pic>
        <p:nvPicPr>
          <p:cNvPr id="9" name="Imagen 8" descr="Texto&#10;&#10;Descripción generada automáticamente">
            <a:extLst>
              <a:ext uri="{FF2B5EF4-FFF2-40B4-BE49-F238E27FC236}">
                <a16:creationId xmlns:a16="http://schemas.microsoft.com/office/drawing/2014/main" id="{193826BF-5933-F690-2D18-191C67D4603C}"/>
              </a:ext>
            </a:extLst>
          </p:cNvPr>
          <p:cNvPicPr>
            <a:picLocks noChangeAspect="1"/>
          </p:cNvPicPr>
          <p:nvPr/>
        </p:nvPicPr>
        <p:blipFill>
          <a:blip r:embed="rId3"/>
          <a:stretch>
            <a:fillRect/>
          </a:stretch>
        </p:blipFill>
        <p:spPr>
          <a:xfrm>
            <a:off x="6184735" y="1690688"/>
            <a:ext cx="5404426" cy="3973842"/>
          </a:xfrm>
          <a:prstGeom prst="rect">
            <a:avLst/>
          </a:prstGeom>
        </p:spPr>
      </p:pic>
      <p:sp>
        <p:nvSpPr>
          <p:cNvPr id="10" name="Rectángulo 9">
            <a:extLst>
              <a:ext uri="{FF2B5EF4-FFF2-40B4-BE49-F238E27FC236}">
                <a16:creationId xmlns:a16="http://schemas.microsoft.com/office/drawing/2014/main" id="{6A87D84B-1309-ADBD-423B-382CFB515925}"/>
              </a:ext>
            </a:extLst>
          </p:cNvPr>
          <p:cNvSpPr/>
          <p:nvPr/>
        </p:nvSpPr>
        <p:spPr>
          <a:xfrm>
            <a:off x="6518226" y="3322122"/>
            <a:ext cx="2720778" cy="38297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4230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Para la validación habíamos definido una función que espera el nombre del campo a validar.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este caso le pasamos que se trata del campo </a:t>
            </a:r>
            <a:r>
              <a:rPr lang="es-ES" sz="1600" dirty="0" err="1">
                <a:latin typeface="Open Sans Light" pitchFamily="2" charset="0"/>
                <a:ea typeface="Open Sans Light" pitchFamily="2" charset="0"/>
                <a:cs typeface="Open Sans Light" pitchFamily="2" charset="0"/>
              </a:rPr>
              <a:t>name</a:t>
            </a:r>
            <a:r>
              <a:rPr lang="es-ES" sz="1600" dirty="0">
                <a:latin typeface="Open Sans Light" pitchFamily="2" charset="0"/>
                <a:ea typeface="Open Sans Light" pitchFamily="2" charset="0"/>
                <a:cs typeface="Open Sans Light" pitchFamily="2" charset="0"/>
              </a:rPr>
              <a:t> y la función nos devolverá el resultado de la comprobación con la lógica que habíamos definido: </a:t>
            </a:r>
            <a:r>
              <a:rPr lang="es-ES" sz="1600" dirty="0" err="1">
                <a:latin typeface="Open Sans Light" pitchFamily="2" charset="0"/>
                <a:ea typeface="Open Sans Light" pitchFamily="2" charset="0"/>
                <a:cs typeface="Open Sans Light" pitchFamily="2" charset="0"/>
              </a:rPr>
              <a:t>required</a:t>
            </a:r>
            <a:r>
              <a:rPr lang="es-ES" sz="1600" dirty="0">
                <a:latin typeface="Open Sans Light" pitchFamily="2" charset="0"/>
                <a:ea typeface="Open Sans Light" pitchFamily="2" charset="0"/>
                <a:cs typeface="Open Sans Light" pitchFamily="2" charset="0"/>
              </a:rPr>
              <a:t> y </a:t>
            </a:r>
            <a:r>
              <a:rPr lang="es-ES" sz="1600" dirty="0" err="1">
                <a:latin typeface="Open Sans Light" pitchFamily="2" charset="0"/>
                <a:ea typeface="Open Sans Light" pitchFamily="2" charset="0"/>
                <a:cs typeface="Open Sans Light" pitchFamily="2" charset="0"/>
              </a:rPr>
              <a:t>touched</a:t>
            </a:r>
            <a:r>
              <a:rPr lang="es-ES" sz="1600" dirty="0">
                <a:latin typeface="Open Sans Light" pitchFamily="2" charset="0"/>
                <a:ea typeface="Open Sans Light" pitchFamily="2" charset="0"/>
                <a:cs typeface="Open Sans Light" pitchFamily="2" charset="0"/>
              </a:rPr>
              <a:t> en este caso.</a:t>
            </a:r>
          </a:p>
          <a:p>
            <a:endParaRPr lang="es-ES" sz="1600" dirty="0">
              <a:latin typeface="Open Sans Light" pitchFamily="2" charset="0"/>
              <a:ea typeface="Open Sans Light" pitchFamily="2" charset="0"/>
              <a:cs typeface="Open Sans Light" pitchFamily="2" charset="0"/>
            </a:endParaRPr>
          </a:p>
        </p:txBody>
      </p:sp>
      <p:pic>
        <p:nvPicPr>
          <p:cNvPr id="9" name="Imagen 8" descr="Texto&#10;&#10;Descripción generada automáticamente">
            <a:extLst>
              <a:ext uri="{FF2B5EF4-FFF2-40B4-BE49-F238E27FC236}">
                <a16:creationId xmlns:a16="http://schemas.microsoft.com/office/drawing/2014/main" id="{193826BF-5933-F690-2D18-191C67D4603C}"/>
              </a:ext>
            </a:extLst>
          </p:cNvPr>
          <p:cNvPicPr>
            <a:picLocks noChangeAspect="1"/>
          </p:cNvPicPr>
          <p:nvPr/>
        </p:nvPicPr>
        <p:blipFill>
          <a:blip r:embed="rId3"/>
          <a:stretch>
            <a:fillRect/>
          </a:stretch>
        </p:blipFill>
        <p:spPr>
          <a:xfrm>
            <a:off x="6184735" y="1690688"/>
            <a:ext cx="5404426" cy="3973842"/>
          </a:xfrm>
          <a:prstGeom prst="rect">
            <a:avLst/>
          </a:prstGeom>
        </p:spPr>
      </p:pic>
      <p:sp>
        <p:nvSpPr>
          <p:cNvPr id="10" name="Rectángulo 9">
            <a:extLst>
              <a:ext uri="{FF2B5EF4-FFF2-40B4-BE49-F238E27FC236}">
                <a16:creationId xmlns:a16="http://schemas.microsoft.com/office/drawing/2014/main" id="{6A87D84B-1309-ADBD-423B-382CFB515925}"/>
              </a:ext>
            </a:extLst>
          </p:cNvPr>
          <p:cNvSpPr/>
          <p:nvPr/>
        </p:nvSpPr>
        <p:spPr>
          <a:xfrm>
            <a:off x="6470725" y="4073236"/>
            <a:ext cx="3255166" cy="32063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88907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lo siguiente es crear el resto de campos de la misma manera que este.</a:t>
            </a:r>
          </a:p>
          <a:p>
            <a:pPr marL="0" indent="0">
              <a:buNone/>
            </a:pPr>
            <a:endParaRPr lang="es-ES" sz="1600" dirty="0">
              <a:latin typeface="Open Sans Light" pitchFamily="2" charset="0"/>
              <a:ea typeface="Open Sans Light" pitchFamily="2" charset="0"/>
              <a:cs typeface="Open Sans Light" pitchFamily="2" charset="0"/>
            </a:endParaRPr>
          </a:p>
        </p:txBody>
      </p:sp>
      <p:pic>
        <p:nvPicPr>
          <p:cNvPr id="5" name="Imagen 4" descr="Texto&#10;&#10;Descripción generada automáticamente">
            <a:extLst>
              <a:ext uri="{FF2B5EF4-FFF2-40B4-BE49-F238E27FC236}">
                <a16:creationId xmlns:a16="http://schemas.microsoft.com/office/drawing/2014/main" id="{74348E82-CD71-D8BC-6866-63C774C1E9FE}"/>
              </a:ext>
            </a:extLst>
          </p:cNvPr>
          <p:cNvPicPr>
            <a:picLocks noChangeAspect="1"/>
          </p:cNvPicPr>
          <p:nvPr/>
        </p:nvPicPr>
        <p:blipFill>
          <a:blip r:embed="rId3"/>
          <a:stretch>
            <a:fillRect/>
          </a:stretch>
        </p:blipFill>
        <p:spPr>
          <a:xfrm>
            <a:off x="7527780" y="1027906"/>
            <a:ext cx="3826020" cy="5565121"/>
          </a:xfrm>
          <a:prstGeom prst="rect">
            <a:avLst/>
          </a:prstGeom>
        </p:spPr>
      </p:pic>
    </p:spTree>
    <p:extLst>
      <p:ext uri="{BB962C8B-B14F-4D97-AF65-F5344CB8AC3E}">
        <p14:creationId xmlns:p14="http://schemas.microsoft.com/office/powerpoint/2010/main" val="80976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para el campo edad habíamos definido 3 validaciones diferentes, ¿puedo utilizarlo de la misma manera que el resto de validaciones?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 respuesta es si, en este caso, si. Lo que va a suceder es que si una de las validaciones definidas no se cumple, el atributo error de este control dejará de estar nulo y además nos indicará qué error es el que se ha detectado: si es el valor mínimo, o el máximo o que está vacío y es requerido.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este caso no vamos a tratar los errores por separado, pero podríamos, ya que el error nos especifica de cuál se trata.</a:t>
            </a:r>
          </a:p>
        </p:txBody>
      </p:sp>
      <p:pic>
        <p:nvPicPr>
          <p:cNvPr id="6" name="Imagen 5" descr="Texto&#10;&#10;Descripción generada automáticamente">
            <a:extLst>
              <a:ext uri="{FF2B5EF4-FFF2-40B4-BE49-F238E27FC236}">
                <a16:creationId xmlns:a16="http://schemas.microsoft.com/office/drawing/2014/main" id="{CD4C6B7E-F93A-CB42-FD93-B7D76777D938}"/>
              </a:ext>
            </a:extLst>
          </p:cNvPr>
          <p:cNvPicPr>
            <a:picLocks noChangeAspect="1"/>
          </p:cNvPicPr>
          <p:nvPr/>
        </p:nvPicPr>
        <p:blipFill>
          <a:blip r:embed="rId3"/>
          <a:stretch>
            <a:fillRect/>
          </a:stretch>
        </p:blipFill>
        <p:spPr>
          <a:xfrm>
            <a:off x="6225932" y="1852921"/>
            <a:ext cx="5127868" cy="3152157"/>
          </a:xfrm>
          <a:prstGeom prst="rect">
            <a:avLst/>
          </a:prstGeom>
        </p:spPr>
      </p:pic>
    </p:spTree>
    <p:extLst>
      <p:ext uri="{BB962C8B-B14F-4D97-AF65-F5344CB8AC3E}">
        <p14:creationId xmlns:p14="http://schemas.microsoft.com/office/powerpoint/2010/main" val="481691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para el campo edad habíamos definido 3 validaciones diferentes, ¿puedo utilizarlo de la misma manera que el resto de validaciones?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 respuesta es si, en este caso, si. Lo que va a suceder es que si una de las validaciones definidas no se cumple, el atributo error de este control dejará de estar nulo y además nos indicará qué error es el que se ha detectado: si es el valor mínimo, o el máximo o que está vacío y es requerido.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este caso no vamos a tratar los errores por separado, pero podríamos, ya que el error nos especifica de cuál se trata.</a:t>
            </a:r>
          </a:p>
        </p:txBody>
      </p:sp>
      <p:pic>
        <p:nvPicPr>
          <p:cNvPr id="6" name="Imagen 5" descr="Texto&#10;&#10;Descripción generada automáticamente">
            <a:extLst>
              <a:ext uri="{FF2B5EF4-FFF2-40B4-BE49-F238E27FC236}">
                <a16:creationId xmlns:a16="http://schemas.microsoft.com/office/drawing/2014/main" id="{CD4C6B7E-F93A-CB42-FD93-B7D76777D938}"/>
              </a:ext>
            </a:extLst>
          </p:cNvPr>
          <p:cNvPicPr>
            <a:picLocks noChangeAspect="1"/>
          </p:cNvPicPr>
          <p:nvPr/>
        </p:nvPicPr>
        <p:blipFill>
          <a:blip r:embed="rId3"/>
          <a:stretch>
            <a:fillRect/>
          </a:stretch>
        </p:blipFill>
        <p:spPr>
          <a:xfrm>
            <a:off x="6225932" y="1852921"/>
            <a:ext cx="5127868" cy="3152157"/>
          </a:xfrm>
          <a:prstGeom prst="rect">
            <a:avLst/>
          </a:prstGeom>
        </p:spPr>
      </p:pic>
    </p:spTree>
    <p:extLst>
      <p:ext uri="{BB962C8B-B14F-4D97-AF65-F5344CB8AC3E}">
        <p14:creationId xmlns:p14="http://schemas.microsoft.com/office/powerpoint/2010/main" val="3686997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676275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Los formularios es uno de los elementos mas utilizados en cualquier página web.</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 una de las herramientas más importantes que tiene el usuario para interactuar con datos.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Están compuestos principalmente por un conjunto de componentes diferentes y esto hace que en ocasiones sea de una complejidad mayor.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Por lo general, es muy importante incluir validaciones y por tanto informar al usuario cuando no se cumplan las reglas establecidas para que sepa que está ocurriendo.</a:t>
            </a:r>
          </a:p>
        </p:txBody>
      </p:sp>
    </p:spTree>
    <p:extLst>
      <p:ext uri="{BB962C8B-B14F-4D97-AF65-F5344CB8AC3E}">
        <p14:creationId xmlns:p14="http://schemas.microsoft.com/office/powerpoint/2010/main" val="200472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Nos faltaría simplemente terminar añadiendo un botón de tipo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 para ejecutar la función asignada al </a:t>
            </a:r>
            <a:r>
              <a:rPr lang="es-ES" sz="1600" dirty="0" err="1">
                <a:latin typeface="Open Sans Light" pitchFamily="2" charset="0"/>
                <a:ea typeface="Open Sans Light" pitchFamily="2" charset="0"/>
                <a:cs typeface="Open Sans Light" pitchFamily="2" charset="0"/>
              </a:rPr>
              <a:t>ngSubmit</a:t>
            </a:r>
            <a:r>
              <a:rPr lang="es-ES" sz="1600" dirty="0">
                <a:latin typeface="Open Sans Light" pitchFamily="2" charset="0"/>
                <a:ea typeface="Open Sans Light" pitchFamily="2" charset="0"/>
                <a:cs typeface="Open Sans Light" pitchFamily="2" charset="0"/>
              </a:rPr>
              <a:t> y así tratar los datos del formulario al pulsar en él.</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añadimos también un párrafo que recoja los valores del formulario una vez esta variable </a:t>
            </a:r>
            <a:r>
              <a:rPr lang="es-ES" sz="1600" dirty="0" err="1">
                <a:latin typeface="Open Sans Light" pitchFamily="2" charset="0"/>
                <a:ea typeface="Open Sans Light" pitchFamily="2" charset="0"/>
                <a:cs typeface="Open Sans Light" pitchFamily="2" charset="0"/>
              </a:rPr>
              <a:t>formValue</a:t>
            </a:r>
            <a:r>
              <a:rPr lang="es-ES" sz="1600" dirty="0">
                <a:latin typeface="Open Sans Light" pitchFamily="2" charset="0"/>
                <a:ea typeface="Open Sans Light" pitchFamily="2" charset="0"/>
                <a:cs typeface="Open Sans Light" pitchFamily="2" charset="0"/>
              </a:rPr>
              <a:t> disponga de datos.</a:t>
            </a:r>
          </a:p>
        </p:txBody>
      </p:sp>
      <p:pic>
        <p:nvPicPr>
          <p:cNvPr id="5" name="Imagen 4" descr="Texto&#10;&#10;Descripción generada automáticamente">
            <a:extLst>
              <a:ext uri="{FF2B5EF4-FFF2-40B4-BE49-F238E27FC236}">
                <a16:creationId xmlns:a16="http://schemas.microsoft.com/office/drawing/2014/main" id="{7B93A92F-2182-A7A1-235D-F4A8B9352B4B}"/>
              </a:ext>
            </a:extLst>
          </p:cNvPr>
          <p:cNvPicPr>
            <a:picLocks noChangeAspect="1"/>
          </p:cNvPicPr>
          <p:nvPr/>
        </p:nvPicPr>
        <p:blipFill>
          <a:blip r:embed="rId3"/>
          <a:stretch>
            <a:fillRect/>
          </a:stretch>
        </p:blipFill>
        <p:spPr>
          <a:xfrm>
            <a:off x="6400802" y="1825625"/>
            <a:ext cx="5287142" cy="3221305"/>
          </a:xfrm>
          <a:prstGeom prst="rect">
            <a:avLst/>
          </a:prstGeom>
        </p:spPr>
      </p:pic>
    </p:spTree>
    <p:extLst>
      <p:ext uri="{BB962C8B-B14F-4D97-AF65-F5344CB8AC3E}">
        <p14:creationId xmlns:p14="http://schemas.microsoft.com/office/powerpoint/2010/main" val="245503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Y si arrancamos el proyecto, esto es lo que se nos muestra en el navegador:</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BD01EB62-DEFE-C2FA-2978-ACA9B03DAFF0}"/>
              </a:ext>
            </a:extLst>
          </p:cNvPr>
          <p:cNvPicPr>
            <a:picLocks noChangeAspect="1"/>
          </p:cNvPicPr>
          <p:nvPr/>
        </p:nvPicPr>
        <p:blipFill>
          <a:blip r:embed="rId3"/>
          <a:stretch>
            <a:fillRect/>
          </a:stretch>
        </p:blipFill>
        <p:spPr>
          <a:xfrm>
            <a:off x="4744690" y="2565903"/>
            <a:ext cx="2987200" cy="3927334"/>
          </a:xfrm>
          <a:prstGeom prst="rect">
            <a:avLst/>
          </a:prstGeom>
        </p:spPr>
      </p:pic>
    </p:spTree>
    <p:extLst>
      <p:ext uri="{BB962C8B-B14F-4D97-AF65-F5344CB8AC3E}">
        <p14:creationId xmlns:p14="http://schemas.microsoft.com/office/powerpoint/2010/main" val="646804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 forzamos que se muestren los errores, se ve de la siguiente manera:</a:t>
            </a:r>
          </a:p>
        </p:txBody>
      </p:sp>
      <p:pic>
        <p:nvPicPr>
          <p:cNvPr id="6" name="Imagen 5" descr="Interfaz de usuario gráfica, Texto, Aplicación, Correo electrónico&#10;&#10;Descripción generada automáticamente">
            <a:extLst>
              <a:ext uri="{FF2B5EF4-FFF2-40B4-BE49-F238E27FC236}">
                <a16:creationId xmlns:a16="http://schemas.microsoft.com/office/drawing/2014/main" id="{15E3EE44-8144-2837-3470-2C413F91ACA6}"/>
              </a:ext>
            </a:extLst>
          </p:cNvPr>
          <p:cNvPicPr>
            <a:picLocks noChangeAspect="1"/>
          </p:cNvPicPr>
          <p:nvPr/>
        </p:nvPicPr>
        <p:blipFill>
          <a:blip r:embed="rId3"/>
          <a:stretch>
            <a:fillRect/>
          </a:stretch>
        </p:blipFill>
        <p:spPr>
          <a:xfrm>
            <a:off x="4105770" y="2430966"/>
            <a:ext cx="3980460" cy="3742706"/>
          </a:xfrm>
          <a:prstGeom prst="rect">
            <a:avLst/>
          </a:prstGeom>
        </p:spPr>
      </p:pic>
    </p:spTree>
    <p:extLst>
      <p:ext uri="{BB962C8B-B14F-4D97-AF65-F5344CB8AC3E}">
        <p14:creationId xmlns:p14="http://schemas.microsoft.com/office/powerpoint/2010/main" val="3271108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Imagen 6" descr="Interfaz de usuario gráfica, Texto, Aplicación&#10;&#10;Descripción generada automáticamente">
            <a:extLst>
              <a:ext uri="{FF2B5EF4-FFF2-40B4-BE49-F238E27FC236}">
                <a16:creationId xmlns:a16="http://schemas.microsoft.com/office/drawing/2014/main" id="{9EF075FE-E6A5-03C8-17A3-BC2D288DD4AD}"/>
              </a:ext>
            </a:extLst>
          </p:cNvPr>
          <p:cNvPicPr>
            <a:picLocks noChangeAspect="1"/>
          </p:cNvPicPr>
          <p:nvPr/>
        </p:nvPicPr>
        <p:blipFill>
          <a:blip r:embed="rId3"/>
          <a:stretch>
            <a:fillRect/>
          </a:stretch>
        </p:blipFill>
        <p:spPr>
          <a:xfrm>
            <a:off x="6546780" y="1520226"/>
            <a:ext cx="4801328" cy="4920673"/>
          </a:xfrm>
          <a:prstGeom prst="rect">
            <a:avLst/>
          </a:prstGeom>
        </p:spPr>
      </p:pic>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a:t>
            </a:r>
            <a:r>
              <a:rPr lang="es-ES" b="1" dirty="0" err="1">
                <a:solidFill>
                  <a:srgbClr val="C00000"/>
                </a:solidFill>
                <a:latin typeface="Open Sans" pitchFamily="2" charset="0"/>
                <a:ea typeface="Open Sans" pitchFamily="2" charset="0"/>
                <a:cs typeface="Open Sans" pitchFamily="2" charset="0"/>
              </a:rPr>
              <a:t>basic</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solo falta probar a enviar los datos ya que tenemos el resto terminado.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Al pulsar en enviar lo que va a suceder es que se mostrará en un párrafo el valor de los campos del formulario ya que así lo hemos especificado.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que ha hecho es acceder a los valores de nuestro objeto </a:t>
            </a:r>
            <a:r>
              <a:rPr lang="es-ES" sz="1600" dirty="0" err="1">
                <a:latin typeface="Open Sans Light" pitchFamily="2" charset="0"/>
                <a:ea typeface="Open Sans Light" pitchFamily="2" charset="0"/>
                <a:cs typeface="Open Sans Light" pitchFamily="2" charset="0"/>
              </a:rPr>
              <a:t>formGroup</a:t>
            </a:r>
            <a:r>
              <a:rPr lang="es-ES" sz="1600" dirty="0">
                <a:latin typeface="Open Sans Light" pitchFamily="2" charset="0"/>
                <a:ea typeface="Open Sans Light" pitchFamily="2" charset="0"/>
                <a:cs typeface="Open Sans Light" pitchFamily="2" charset="0"/>
              </a:rPr>
              <a:t> que hemos inicializado sin necesidad de pasarle a la función nada, ya que esta variable la tenemos declarada ya en la clase.</a:t>
            </a:r>
          </a:p>
        </p:txBody>
      </p:sp>
      <p:sp>
        <p:nvSpPr>
          <p:cNvPr id="6" name="Rectángulo 5">
            <a:extLst>
              <a:ext uri="{FF2B5EF4-FFF2-40B4-BE49-F238E27FC236}">
                <a16:creationId xmlns:a16="http://schemas.microsoft.com/office/drawing/2014/main" id="{F49ADA11-2420-BAB8-66A5-F44D7D9132FB}"/>
              </a:ext>
            </a:extLst>
          </p:cNvPr>
          <p:cNvSpPr/>
          <p:nvPr/>
        </p:nvSpPr>
        <p:spPr>
          <a:xfrm>
            <a:off x="6541088" y="5012181"/>
            <a:ext cx="4122954" cy="35546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54935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676275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Hay varios modos de crear formularios en Angular, vamos a ver los formularios reactivos, donde el protagonismo y gestión de los formularios recae más en las clases de los componentes y no 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que vamos a incorporar para esto es utilizar el modulo de </a:t>
            </a:r>
            <a:r>
              <a:rPr lang="es-ES" sz="1600" dirty="0" err="1">
                <a:latin typeface="Open Sans Light" pitchFamily="2" charset="0"/>
                <a:ea typeface="Open Sans Light" pitchFamily="2" charset="0"/>
                <a:cs typeface="Open Sans Light" pitchFamily="2" charset="0"/>
              </a:rPr>
              <a:t>ReactiveFormsModule</a:t>
            </a:r>
            <a:r>
              <a:rPr lang="es-ES" sz="1600" dirty="0">
                <a:latin typeface="Open Sans Light" pitchFamily="2" charset="0"/>
                <a:ea typeface="Open Sans Light" pitchFamily="2" charset="0"/>
                <a:cs typeface="Open Sans Light" pitchFamily="2" charset="0"/>
              </a:rPr>
              <a:t> que nos va a proveer de todo lo necesario.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ver como crear un formulario reactivo con validaciones y </a:t>
            </a:r>
            <a:r>
              <a:rPr lang="es-ES" sz="1600" dirty="0" err="1">
                <a:latin typeface="Open Sans Light" pitchFamily="2" charset="0"/>
                <a:ea typeface="Open Sans Light" pitchFamily="2" charset="0"/>
                <a:cs typeface="Open Sans Light" pitchFamily="2" charset="0"/>
              </a:rPr>
              <a:t>submit</a:t>
            </a:r>
            <a:r>
              <a:rPr lang="es-ES" sz="1600" dirty="0">
                <a:latin typeface="Open Sans Light" pitchFamily="2" charset="0"/>
                <a:ea typeface="Open Sans Light" pitchFamily="2" charset="0"/>
                <a:cs typeface="Open Sans Light" pitchFamily="2" charset="0"/>
              </a:rPr>
              <a:t>.</a:t>
            </a:r>
          </a:p>
        </p:txBody>
      </p:sp>
    </p:spTree>
    <p:extLst>
      <p:ext uri="{BB962C8B-B14F-4D97-AF65-F5344CB8AC3E}">
        <p14:creationId xmlns:p14="http://schemas.microsoft.com/office/powerpoint/2010/main" val="74482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 primero que vamos a hacer para tener aislado nuestro desarrollo va a ser crear un modulo ”reactive” con un componente “reactive” también.</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 estructura de carpetas que vamos a trabajar va a ser en este caso como aparece en la imagen.</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 único que hemos realizado para esto ah sido en primer lugar crear un modulo con el CLI de Angular, y en segundo lugar un componente en la misma ruta.</a:t>
            </a:r>
          </a:p>
        </p:txBody>
      </p:sp>
      <p:pic>
        <p:nvPicPr>
          <p:cNvPr id="6" name="Imagen 5" descr="Interfaz de usuario gráfica, Texto, Aplicación&#10;&#10;Descripción generada automáticamente">
            <a:extLst>
              <a:ext uri="{FF2B5EF4-FFF2-40B4-BE49-F238E27FC236}">
                <a16:creationId xmlns:a16="http://schemas.microsoft.com/office/drawing/2014/main" id="{EC5741D6-291D-277C-7556-F4B0B3F80EE8}"/>
              </a:ext>
            </a:extLst>
          </p:cNvPr>
          <p:cNvPicPr>
            <a:picLocks noChangeAspect="1"/>
          </p:cNvPicPr>
          <p:nvPr/>
        </p:nvPicPr>
        <p:blipFill>
          <a:blip r:embed="rId3"/>
          <a:stretch>
            <a:fillRect/>
          </a:stretch>
        </p:blipFill>
        <p:spPr>
          <a:xfrm>
            <a:off x="6642099" y="1825624"/>
            <a:ext cx="4845645" cy="2782001"/>
          </a:xfrm>
          <a:prstGeom prst="rect">
            <a:avLst/>
          </a:prstGeom>
        </p:spPr>
      </p:pic>
    </p:spTree>
    <p:extLst>
      <p:ext uri="{BB962C8B-B14F-4D97-AF65-F5344CB8AC3E}">
        <p14:creationId xmlns:p14="http://schemas.microsoft.com/office/powerpoint/2010/main" val="10063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descr="Texto&#10;&#10;Descripción generada automáticamente">
            <a:extLst>
              <a:ext uri="{FF2B5EF4-FFF2-40B4-BE49-F238E27FC236}">
                <a16:creationId xmlns:a16="http://schemas.microsoft.com/office/drawing/2014/main" id="{CCE2E6FD-B0FC-9606-9248-EFE0C757A018}"/>
              </a:ext>
            </a:extLst>
          </p:cNvPr>
          <p:cNvPicPr>
            <a:picLocks noChangeAspect="1"/>
          </p:cNvPicPr>
          <p:nvPr/>
        </p:nvPicPr>
        <p:blipFill>
          <a:blip r:embed="rId3"/>
          <a:stretch>
            <a:fillRect/>
          </a:stretch>
        </p:blipFill>
        <p:spPr>
          <a:xfrm>
            <a:off x="5926075" y="1905000"/>
            <a:ext cx="6024733" cy="2262525"/>
          </a:xfrm>
          <a:prstGeom prst="rect">
            <a:avLst/>
          </a:prstGeom>
        </p:spPr>
      </p:pic>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Por un lado tenemos importado el </a:t>
            </a:r>
            <a:r>
              <a:rPr lang="es-ES" sz="1600" dirty="0" err="1">
                <a:latin typeface="Open Sans Light" pitchFamily="2" charset="0"/>
                <a:ea typeface="Open Sans Light" pitchFamily="2" charset="0"/>
                <a:cs typeface="Open Sans Light" pitchFamily="2" charset="0"/>
              </a:rPr>
              <a:t>CommonModule</a:t>
            </a:r>
            <a:r>
              <a:rPr lang="es-ES" sz="1600" dirty="0">
                <a:latin typeface="Open Sans Light" pitchFamily="2" charset="0"/>
                <a:ea typeface="Open Sans Light" pitchFamily="2" charset="0"/>
                <a:cs typeface="Open Sans Light" pitchFamily="2" charset="0"/>
              </a:rPr>
              <a:t> que nos va a permitir utilizar todas las directivas y elementos propios de angular.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Por otro lado tenemos importado el </a:t>
            </a:r>
            <a:r>
              <a:rPr lang="es-ES" sz="1600" dirty="0" err="1">
                <a:latin typeface="Open Sans Light" pitchFamily="2" charset="0"/>
                <a:ea typeface="Open Sans Light" pitchFamily="2" charset="0"/>
                <a:cs typeface="Open Sans Light" pitchFamily="2" charset="0"/>
              </a:rPr>
              <a:t>routing</a:t>
            </a:r>
            <a:r>
              <a:rPr lang="es-ES" sz="1600" dirty="0">
                <a:latin typeface="Open Sans Light" pitchFamily="2" charset="0"/>
                <a:ea typeface="Open Sans Light" pitchFamily="2" charset="0"/>
                <a:cs typeface="Open Sans Light" pitchFamily="2" charset="0"/>
              </a:rPr>
              <a:t> del modulo Reactive.</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por último el </a:t>
            </a:r>
            <a:r>
              <a:rPr lang="es-ES" sz="1600" dirty="0" err="1">
                <a:latin typeface="Open Sans Light" pitchFamily="2" charset="0"/>
                <a:ea typeface="Open Sans Light" pitchFamily="2" charset="0"/>
                <a:cs typeface="Open Sans Light" pitchFamily="2" charset="0"/>
              </a:rPr>
              <a:t>ReactiveFormsModule</a:t>
            </a:r>
            <a:r>
              <a:rPr lang="es-ES" sz="1600" dirty="0">
                <a:latin typeface="Open Sans Light" pitchFamily="2" charset="0"/>
                <a:ea typeface="Open Sans Light" pitchFamily="2" charset="0"/>
                <a:cs typeface="Open Sans Light" pitchFamily="2" charset="0"/>
              </a:rPr>
              <a:t> que nos va a ayudar a gestionar los datos que vamos a ir introduciendo en el formulario HTML.</a:t>
            </a:r>
          </a:p>
        </p:txBody>
      </p:sp>
      <p:sp>
        <p:nvSpPr>
          <p:cNvPr id="7" name="Rectángulo 6">
            <a:extLst>
              <a:ext uri="{FF2B5EF4-FFF2-40B4-BE49-F238E27FC236}">
                <a16:creationId xmlns:a16="http://schemas.microsoft.com/office/drawing/2014/main" id="{3CDF4EC2-4DFF-868E-2D55-64C6E1A29CFA}"/>
              </a:ext>
            </a:extLst>
          </p:cNvPr>
          <p:cNvSpPr/>
          <p:nvPr/>
        </p:nvSpPr>
        <p:spPr>
          <a:xfrm>
            <a:off x="6259286" y="3583362"/>
            <a:ext cx="5094514" cy="23752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21699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n 4" descr="Texto&#10;&#10;Descripción generada automáticamente">
            <a:extLst>
              <a:ext uri="{FF2B5EF4-FFF2-40B4-BE49-F238E27FC236}">
                <a16:creationId xmlns:a16="http://schemas.microsoft.com/office/drawing/2014/main" id="{74BAD116-6D0A-A9CD-D69E-80B1D23B316E}"/>
              </a:ext>
            </a:extLst>
          </p:cNvPr>
          <p:cNvPicPr>
            <a:picLocks noChangeAspect="1"/>
          </p:cNvPicPr>
          <p:nvPr/>
        </p:nvPicPr>
        <p:blipFill>
          <a:blip r:embed="rId3"/>
          <a:stretch>
            <a:fillRect/>
          </a:stretch>
        </p:blipFill>
        <p:spPr>
          <a:xfrm>
            <a:off x="6134899" y="1690687"/>
            <a:ext cx="5471067" cy="3665083"/>
          </a:xfrm>
          <a:prstGeom prst="rect">
            <a:avLst/>
          </a:prstGeom>
        </p:spPr>
      </p:pic>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el </a:t>
            </a:r>
            <a:r>
              <a:rPr lang="es-ES" sz="1600" dirty="0" err="1">
                <a:latin typeface="Open Sans Light" pitchFamily="2" charset="0"/>
                <a:ea typeface="Open Sans Light" pitchFamily="2" charset="0"/>
                <a:cs typeface="Open Sans Light" pitchFamily="2" charset="0"/>
              </a:rPr>
              <a:t>routing</a:t>
            </a:r>
            <a:r>
              <a:rPr lang="es-ES" sz="1600" dirty="0">
                <a:latin typeface="Open Sans Light" pitchFamily="2" charset="0"/>
                <a:ea typeface="Open Sans Light" pitchFamily="2" charset="0"/>
                <a:cs typeface="Open Sans Light" pitchFamily="2" charset="0"/>
              </a:rPr>
              <a:t> module vamos a añadir una ruta para poder cargar nuestro componente y para que cualquier otra </a:t>
            </a:r>
            <a:r>
              <a:rPr lang="es-ES" sz="1600" dirty="0" err="1">
                <a:latin typeface="Open Sans Light" pitchFamily="2" charset="0"/>
                <a:ea typeface="Open Sans Light" pitchFamily="2" charset="0"/>
                <a:cs typeface="Open Sans Light" pitchFamily="2" charset="0"/>
              </a:rPr>
              <a:t>url</a:t>
            </a:r>
            <a:r>
              <a:rPr lang="es-ES" sz="1600" dirty="0">
                <a:latin typeface="Open Sans Light" pitchFamily="2" charset="0"/>
                <a:ea typeface="Open Sans Light" pitchFamily="2" charset="0"/>
                <a:cs typeface="Open Sans Light" pitchFamily="2" charset="0"/>
              </a:rPr>
              <a:t> nos redirija a ésta y que no nos de ningún fallo.</a:t>
            </a:r>
          </a:p>
        </p:txBody>
      </p:sp>
      <p:sp>
        <p:nvSpPr>
          <p:cNvPr id="7" name="Rectángulo 6">
            <a:extLst>
              <a:ext uri="{FF2B5EF4-FFF2-40B4-BE49-F238E27FC236}">
                <a16:creationId xmlns:a16="http://schemas.microsoft.com/office/drawing/2014/main" id="{3CDF4EC2-4DFF-868E-2D55-64C6E1A29CFA}"/>
              </a:ext>
            </a:extLst>
          </p:cNvPr>
          <p:cNvSpPr/>
          <p:nvPr/>
        </p:nvSpPr>
        <p:spPr>
          <a:xfrm>
            <a:off x="6134899" y="2387769"/>
            <a:ext cx="4432058" cy="18693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0845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agen 5" descr="Texto&#10;&#10;Descripción generada automáticamente">
            <a:extLst>
              <a:ext uri="{FF2B5EF4-FFF2-40B4-BE49-F238E27FC236}">
                <a16:creationId xmlns:a16="http://schemas.microsoft.com/office/drawing/2014/main" id="{AE5FBB90-2B93-7122-C658-AD22E45FA747}"/>
              </a:ext>
            </a:extLst>
          </p:cNvPr>
          <p:cNvPicPr>
            <a:picLocks noChangeAspect="1"/>
          </p:cNvPicPr>
          <p:nvPr/>
        </p:nvPicPr>
        <p:blipFill>
          <a:blip r:embed="rId3"/>
          <a:stretch>
            <a:fillRect/>
          </a:stretch>
        </p:blipFill>
        <p:spPr>
          <a:xfrm>
            <a:off x="5960566" y="1604945"/>
            <a:ext cx="6025573" cy="4792698"/>
          </a:xfrm>
          <a:prstGeom prst="rect">
            <a:avLst/>
          </a:prstGeom>
        </p:spPr>
      </p:pic>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no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El siguiente paso va a ser indicar a nuestra aplicación que este nuevo módulo existe.</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ello vamos a añadir una ruta, y además esta ruta a ver la ruta cargada por defecto para que nos muestre nuestro de inicio.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también a indicar que por defecto si indicamos otra ruta, redirija a la de nuestro componente para evitar errores.</a:t>
            </a:r>
          </a:p>
        </p:txBody>
      </p:sp>
      <p:sp>
        <p:nvSpPr>
          <p:cNvPr id="7" name="Rectángulo 6">
            <a:extLst>
              <a:ext uri="{FF2B5EF4-FFF2-40B4-BE49-F238E27FC236}">
                <a16:creationId xmlns:a16="http://schemas.microsoft.com/office/drawing/2014/main" id="{3CDF4EC2-4DFF-868E-2D55-64C6E1A29CFA}"/>
              </a:ext>
            </a:extLst>
          </p:cNvPr>
          <p:cNvSpPr/>
          <p:nvPr/>
        </p:nvSpPr>
        <p:spPr>
          <a:xfrm>
            <a:off x="5960566" y="3206337"/>
            <a:ext cx="4283034" cy="194755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0947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de nuestro app </a:t>
            </a:r>
            <a:r>
              <a:rPr lang="es-ES" sz="1600" dirty="0" err="1">
                <a:latin typeface="Open Sans Light" pitchFamily="2" charset="0"/>
                <a:ea typeface="Open Sans Light" pitchFamily="2" charset="0"/>
                <a:cs typeface="Open Sans Light" pitchFamily="2" charset="0"/>
              </a:rPr>
              <a:t>component</a:t>
            </a:r>
            <a:r>
              <a:rPr lang="es-ES" sz="1600" dirty="0">
                <a:latin typeface="Open Sans Light" pitchFamily="2" charset="0"/>
                <a:ea typeface="Open Sans Light" pitchFamily="2" charset="0"/>
                <a:cs typeface="Open Sans Light" pitchFamily="2" charset="0"/>
              </a:rPr>
              <a:t> vamos a tener simplemente un titulo.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Y dejaremos el </a:t>
            </a:r>
            <a:r>
              <a:rPr lang="es-ES" sz="1600" dirty="0" err="1">
                <a:latin typeface="Open Sans Light" pitchFamily="2" charset="0"/>
                <a:ea typeface="Open Sans Light" pitchFamily="2" charset="0"/>
                <a:cs typeface="Open Sans Light" pitchFamily="2" charset="0"/>
              </a:rPr>
              <a:t>router</a:t>
            </a:r>
            <a:r>
              <a:rPr lang="es-ES" sz="1600" dirty="0">
                <a:latin typeface="Open Sans Light" pitchFamily="2" charset="0"/>
                <a:ea typeface="Open Sans Light" pitchFamily="2" charset="0"/>
                <a:cs typeface="Open Sans Light" pitchFamily="2" charset="0"/>
              </a:rPr>
              <a:t> outlet que aparece que será el encargado de ir albergando los componentes definidos en cada ruta. En este caso cargará por defecto nuestro “reactive” ya que así se lo hemos definido.</a:t>
            </a:r>
          </a:p>
        </p:txBody>
      </p:sp>
      <p:pic>
        <p:nvPicPr>
          <p:cNvPr id="6" name="Imagen 5" descr="Interfaz de usuario gráfica, Texto&#10;&#10;Descripción generada automáticamente">
            <a:extLst>
              <a:ext uri="{FF2B5EF4-FFF2-40B4-BE49-F238E27FC236}">
                <a16:creationId xmlns:a16="http://schemas.microsoft.com/office/drawing/2014/main" id="{B66CF3B8-71A8-3735-FFC9-A5AF3FD19240}"/>
              </a:ext>
            </a:extLst>
          </p:cNvPr>
          <p:cNvPicPr>
            <a:picLocks noChangeAspect="1"/>
          </p:cNvPicPr>
          <p:nvPr/>
        </p:nvPicPr>
        <p:blipFill>
          <a:blip r:embed="rId3"/>
          <a:stretch>
            <a:fillRect/>
          </a:stretch>
        </p:blipFill>
        <p:spPr>
          <a:xfrm>
            <a:off x="6096000" y="1825625"/>
            <a:ext cx="5829138" cy="791097"/>
          </a:xfrm>
          <a:prstGeom prst="rect">
            <a:avLst/>
          </a:prstGeom>
        </p:spPr>
      </p:pic>
    </p:spTree>
    <p:extLst>
      <p:ext uri="{BB962C8B-B14F-4D97-AF65-F5344CB8AC3E}">
        <p14:creationId xmlns:p14="http://schemas.microsoft.com/office/powerpoint/2010/main" val="83602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Forms</a:t>
            </a:r>
            <a:r>
              <a:rPr lang="es-ES" b="1" dirty="0">
                <a:solidFill>
                  <a:srgbClr val="C00000"/>
                </a:solidFill>
                <a:latin typeface="Open Sans" pitchFamily="2" charset="0"/>
                <a:ea typeface="Open Sans" pitchFamily="2" charset="0"/>
                <a:cs typeface="Open Sans" pitchFamily="2" charset="0"/>
              </a:rPr>
              <a:t> – reactive</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9530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los formularios reactivos vamos a controlar principalmente los datos desde la clase del componente y no desde los </a:t>
            </a:r>
            <a:r>
              <a:rPr lang="es-ES" sz="1600" dirty="0" err="1">
                <a:latin typeface="Open Sans Light" pitchFamily="2" charset="0"/>
                <a:ea typeface="Open Sans Light" pitchFamily="2" charset="0"/>
                <a:cs typeface="Open Sans Light" pitchFamily="2" charset="0"/>
              </a:rPr>
              <a:t>temaplate</a:t>
            </a:r>
            <a:endParaRPr lang="es-ES" sz="1600" dirty="0">
              <a:latin typeface="Open Sans Light" pitchFamily="2" charset="0"/>
              <a:ea typeface="Open Sans Light" pitchFamily="2" charset="0"/>
              <a:cs typeface="Open Sans Light" pitchFamily="2" charset="0"/>
            </a:endParaRP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ello nos va a tocar definir algunas cosas más a diferencia de los formularios básicos con la carga volcada 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por pasos a ver qué es cada cosa que vamos utilizando.</a:t>
            </a:r>
          </a:p>
        </p:txBody>
      </p:sp>
      <p:pic>
        <p:nvPicPr>
          <p:cNvPr id="6" name="Imagen 5" descr="Texto&#10;&#10;Descripción generada automáticamente">
            <a:extLst>
              <a:ext uri="{FF2B5EF4-FFF2-40B4-BE49-F238E27FC236}">
                <a16:creationId xmlns:a16="http://schemas.microsoft.com/office/drawing/2014/main" id="{39E4659A-369B-EE33-3513-C94A137E3433}"/>
              </a:ext>
            </a:extLst>
          </p:cNvPr>
          <p:cNvPicPr>
            <a:picLocks noChangeAspect="1"/>
          </p:cNvPicPr>
          <p:nvPr/>
        </p:nvPicPr>
        <p:blipFill>
          <a:blip r:embed="rId3"/>
          <a:stretch>
            <a:fillRect/>
          </a:stretch>
        </p:blipFill>
        <p:spPr>
          <a:xfrm>
            <a:off x="6096000" y="1509190"/>
            <a:ext cx="5562600" cy="5016342"/>
          </a:xfrm>
          <a:prstGeom prst="rect">
            <a:avLst/>
          </a:prstGeom>
        </p:spPr>
      </p:pic>
    </p:spTree>
    <p:extLst>
      <p:ext uri="{BB962C8B-B14F-4D97-AF65-F5344CB8AC3E}">
        <p14:creationId xmlns:p14="http://schemas.microsoft.com/office/powerpoint/2010/main" val="130760864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F87D42AD7247549A4D6C0D975316474" ma:contentTypeVersion="13" ma:contentTypeDescription="Crear nuevo documento." ma:contentTypeScope="" ma:versionID="9690547ed4e5b04f5d98637fc3f891b2">
  <xsd:schema xmlns:xsd="http://www.w3.org/2001/XMLSchema" xmlns:xs="http://www.w3.org/2001/XMLSchema" xmlns:p="http://schemas.microsoft.com/office/2006/metadata/properties" xmlns:ns2="612e9a32-65fe-481d-b9ef-1361dcbd5475" xmlns:ns3="36f0abe7-1c4c-4893-ba5c-6d9c4cb82ace" targetNamespace="http://schemas.microsoft.com/office/2006/metadata/properties" ma:root="true" ma:fieldsID="1169fb48b42e64f98894afe03a9edd4d" ns2:_="" ns3:_="">
    <xsd:import namespace="612e9a32-65fe-481d-b9ef-1361dcbd5475"/>
    <xsd:import namespace="36f0abe7-1c4c-4893-ba5c-6d9c4cb82a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GenerationTime" minOccurs="0"/>
                <xsd:element ref="ns2:MediaServiceEventHashCode" minOccurs="0"/>
                <xsd:element ref="ns2:lcf76f155ced4ddcb4097134ff3c332f"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9a32-65fe-481d-b9ef-1361dcbd5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000e2059-5ee7-47e9-8d7c-e5c5b9f97e02"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f0abe7-1c4c-4893-ba5c-6d9c4cb82ace"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12e9a32-65fe-481d-b9ef-1361dcbd547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678314-DF21-4BBC-BDAC-5619D356799E}"/>
</file>

<file path=customXml/itemProps2.xml><?xml version="1.0" encoding="utf-8"?>
<ds:datastoreItem xmlns:ds="http://schemas.openxmlformats.org/officeDocument/2006/customXml" ds:itemID="{E8B57547-41EA-46CF-A947-8041FA94E917}"/>
</file>

<file path=customXml/itemProps3.xml><?xml version="1.0" encoding="utf-8"?>
<ds:datastoreItem xmlns:ds="http://schemas.openxmlformats.org/officeDocument/2006/customXml" ds:itemID="{B5BBFC49-08E8-4E90-9F6F-5521A2C42010}"/>
</file>

<file path=docProps/app.xml><?xml version="1.0" encoding="utf-8"?>
<Properties xmlns="http://schemas.openxmlformats.org/officeDocument/2006/extended-properties" xmlns:vt="http://schemas.openxmlformats.org/officeDocument/2006/docPropsVTypes">
  <Template>Office Theme</Template>
  <TotalTime>33766</TotalTime>
  <Words>1733</Words>
  <Application>Microsoft Macintosh PowerPoint</Application>
  <PresentationFormat>Panorámica</PresentationFormat>
  <Paragraphs>143</Paragraphs>
  <Slides>23</Slides>
  <Notes>22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Calibri</vt:lpstr>
      <vt:lpstr>Calibri Light</vt:lpstr>
      <vt:lpstr>Open Sans</vt:lpstr>
      <vt:lpstr>Open Sans ExtraBold</vt:lpstr>
      <vt:lpstr>Open Sans Light</vt:lpstr>
      <vt:lpstr>Tahoma</vt:lpstr>
      <vt:lpstr>Tema de Office</vt:lpstr>
      <vt:lpstr>Fundamentos básicos Angular</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reactive</vt:lpstr>
      <vt:lpstr>Forms – basic</vt:lpstr>
      <vt:lpstr>Forms – basic</vt:lpstr>
      <vt:lpstr>Forms – basic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Vue JS</dc:title>
  <dc:creator>DIEZ GARCIA David</dc:creator>
  <cp:lastModifiedBy>MARCO GARCIA Javier</cp:lastModifiedBy>
  <cp:revision>98</cp:revision>
  <cp:lastPrinted>2023-03-15T11:54:16Z</cp:lastPrinted>
  <dcterms:created xsi:type="dcterms:W3CDTF">2023-01-26T09:30:54Z</dcterms:created>
  <dcterms:modified xsi:type="dcterms:W3CDTF">2023-03-16T13:51:27Z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526602-58c8-494f-8a3d-4d906671215d_Enabled">
    <vt:lpwstr>true</vt:lpwstr>
  </property>
  <property fmtid="{D5CDD505-2E9C-101B-9397-08002B2CF9AE}" pid="3" name="MSIP_Label_fd526602-58c8-494f-8a3d-4d906671215d_SetDate">
    <vt:lpwstr>2023-03-16T11:56:42Z</vt:lpwstr>
  </property>
  <property fmtid="{D5CDD505-2E9C-101B-9397-08002B2CF9AE}" pid="4" name="MSIP_Label_fd526602-58c8-494f-8a3d-4d906671215d_Method">
    <vt:lpwstr>Standard</vt:lpwstr>
  </property>
  <property fmtid="{D5CDD505-2E9C-101B-9397-08002B2CF9AE}" pid="5" name="MSIP_Label_fd526602-58c8-494f-8a3d-4d906671215d_Name">
    <vt:lpwstr>ES Uso Restringido</vt:lpwstr>
  </property>
  <property fmtid="{D5CDD505-2E9C-101B-9397-08002B2CF9AE}" pid="6" name="MSIP_Label_fd526602-58c8-494f-8a3d-4d906671215d_SiteId">
    <vt:lpwstr>8b87af7d-8647-4dc7-8df4-5f69a2011bb5</vt:lpwstr>
  </property>
  <property fmtid="{D5CDD505-2E9C-101B-9397-08002B2CF9AE}" pid="7" name="MSIP_Label_fd526602-58c8-494f-8a3d-4d906671215d_ActionId">
    <vt:lpwstr>78dcb2ae-8a4f-4429-938d-8b680242b019</vt:lpwstr>
  </property>
  <property fmtid="{D5CDD505-2E9C-101B-9397-08002B2CF9AE}" pid="8" name="MSIP_Label_fd526602-58c8-494f-8a3d-4d906671215d_ContentBits">
    <vt:lpwstr>3</vt:lpwstr>
  </property>
  <property fmtid="{D5CDD505-2E9C-101B-9397-08002B2CF9AE}" pid="9" name="ClassificationContentMarkingFooterLocations">
    <vt:lpwstr>Tema de Office:8</vt:lpwstr>
  </property>
  <property fmtid="{D5CDD505-2E9C-101B-9397-08002B2CF9AE}" pid="10" name="ClassificationContentMarkingFooterText">
    <vt:lpwstr>C2 – Uso Restringido </vt:lpwstr>
  </property>
  <property fmtid="{D5CDD505-2E9C-101B-9397-08002B2CF9AE}" pid="11" name="ContentTypeId">
    <vt:lpwstr>0x010100EF87D42AD7247549A4D6C0D975316474</vt:lpwstr>
  </property>
  <property fmtid="{D5CDD505-2E9C-101B-9397-08002B2CF9AE}" pid="12" name="Order">
    <vt:r8>4899400</vt:r8>
  </property>
  <property fmtid="{D5CDD505-2E9C-101B-9397-08002B2CF9AE}" pid="13" name="xd_Signature">
    <vt:bool>false</vt:bool>
  </property>
  <property fmtid="{D5CDD505-2E9C-101B-9397-08002B2CF9AE}" pid="14" name="xd_ProgID">
    <vt:lpwstr/>
  </property>
  <property fmtid="{D5CDD505-2E9C-101B-9397-08002B2CF9AE}" pid="15" name="_ExtendedDescription">
    <vt:lpwstr/>
  </property>
  <property fmtid="{D5CDD505-2E9C-101B-9397-08002B2CF9AE}" pid="16" name="TriggerFlowInfo">
    <vt:lpwstr/>
  </property>
  <property fmtid="{D5CDD505-2E9C-101B-9397-08002B2CF9AE}" pid="17" name="_SourceUrl">
    <vt:lpwstr/>
  </property>
  <property fmtid="{D5CDD505-2E9C-101B-9397-08002B2CF9AE}" pid="18" name="_SharedFileIndex">
    <vt:lpwstr/>
  </property>
  <property fmtid="{D5CDD505-2E9C-101B-9397-08002B2CF9AE}" pid="19" name="ComplianceAssetId">
    <vt:lpwstr/>
  </property>
  <property fmtid="{D5CDD505-2E9C-101B-9397-08002B2CF9AE}" pid="20" name="TemplateUrl">
    <vt:lpwstr/>
  </property>
</Properties>
</file>