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7"/>
  </p:notesMasterIdLst>
  <p:sldIdLst>
    <p:sldId id="256" r:id="rId2"/>
    <p:sldId id="257" r:id="rId3"/>
    <p:sldId id="269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82"/>
  </p:normalViewPr>
  <p:slideViewPr>
    <p:cSldViewPr snapToGrid="0">
      <p:cViewPr>
        <p:scale>
          <a:sx n="133" d="100"/>
          <a:sy n="133" d="100"/>
        </p:scale>
        <p:origin x="-592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874C16-D4C5-41F2-8547-BD687B620F8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7DA0E6C-71F9-4DF8-8931-BD3A90DD9DA3}">
      <dgm:prSet/>
      <dgm:spPr/>
      <dgm:t>
        <a:bodyPr/>
        <a:lstStyle/>
        <a:p>
          <a:r>
            <a:rPr lang="en-US" dirty="0"/>
            <a:t>League of Legends –ARAM Mode</a:t>
          </a:r>
        </a:p>
      </dgm:t>
    </dgm:pt>
    <dgm:pt modelId="{A8D7A78B-FF61-4564-BEE9-5DA36A5D62B7}" type="parTrans" cxnId="{A3E35AFF-920B-4868-B9C6-A6E516C060C5}">
      <dgm:prSet/>
      <dgm:spPr/>
      <dgm:t>
        <a:bodyPr/>
        <a:lstStyle/>
        <a:p>
          <a:endParaRPr lang="en-US"/>
        </a:p>
      </dgm:t>
    </dgm:pt>
    <dgm:pt modelId="{57662F79-7E74-47CC-BDCC-AF217590D5D6}" type="sibTrans" cxnId="{A3E35AFF-920B-4868-B9C6-A6E516C060C5}">
      <dgm:prSet/>
      <dgm:spPr/>
      <dgm:t>
        <a:bodyPr/>
        <a:lstStyle/>
        <a:p>
          <a:endParaRPr lang="en-US"/>
        </a:p>
      </dgm:t>
    </dgm:pt>
    <dgm:pt modelId="{0EC69AEA-093A-4AD3-A0C0-0A64A1F00B4F}">
      <dgm:prSet/>
      <dgm:spPr/>
      <dgm:t>
        <a:bodyPr/>
        <a:lstStyle/>
        <a:p>
          <a:r>
            <a:rPr lang="en-US" b="0" i="0"/>
            <a:t>how different champions perform across various regions – EUW, NA, KR, JP, and TW.</a:t>
          </a:r>
          <a:endParaRPr lang="en-US"/>
        </a:p>
      </dgm:t>
    </dgm:pt>
    <dgm:pt modelId="{76B4CC2B-BC9C-4926-B1B9-7A8630A89050}" type="parTrans" cxnId="{3FC07AD1-0F5B-4A9C-A39C-7D37CBE2C515}">
      <dgm:prSet/>
      <dgm:spPr/>
      <dgm:t>
        <a:bodyPr/>
        <a:lstStyle/>
        <a:p>
          <a:endParaRPr lang="en-US"/>
        </a:p>
      </dgm:t>
    </dgm:pt>
    <dgm:pt modelId="{12D22B54-89D4-48E6-8955-46629FD59A03}" type="sibTrans" cxnId="{3FC07AD1-0F5B-4A9C-A39C-7D37CBE2C515}">
      <dgm:prSet/>
      <dgm:spPr/>
      <dgm:t>
        <a:bodyPr/>
        <a:lstStyle/>
        <a:p>
          <a:endParaRPr lang="en-US"/>
        </a:p>
      </dgm:t>
    </dgm:pt>
    <dgm:pt modelId="{DA884D39-302C-47F5-A165-7EC6A661F67D}">
      <dgm:prSet/>
      <dgm:spPr/>
      <dgm:t>
        <a:bodyPr/>
        <a:lstStyle/>
        <a:p>
          <a:r>
            <a:rPr lang="en-US"/>
            <a:t>I</a:t>
          </a:r>
          <a:r>
            <a:rPr lang="en-US" b="0" i="0"/>
            <a:t>dentify performance, considering factors like effectiveness in matches and popularity among players.</a:t>
          </a:r>
          <a:endParaRPr lang="en-US"/>
        </a:p>
      </dgm:t>
    </dgm:pt>
    <dgm:pt modelId="{401F5FBA-FE9E-4302-8497-9FBAA1F66207}" type="parTrans" cxnId="{915C4398-CE9A-471C-9833-7C16CCD2619A}">
      <dgm:prSet/>
      <dgm:spPr/>
      <dgm:t>
        <a:bodyPr/>
        <a:lstStyle/>
        <a:p>
          <a:endParaRPr lang="en-US"/>
        </a:p>
      </dgm:t>
    </dgm:pt>
    <dgm:pt modelId="{018338CE-CCD9-46C8-8D62-30B98C045CA2}" type="sibTrans" cxnId="{915C4398-CE9A-471C-9833-7C16CCD2619A}">
      <dgm:prSet/>
      <dgm:spPr/>
      <dgm:t>
        <a:bodyPr/>
        <a:lstStyle/>
        <a:p>
          <a:endParaRPr lang="en-US"/>
        </a:p>
      </dgm:t>
    </dgm:pt>
    <dgm:pt modelId="{1477E824-0ADF-442E-B420-BC5E6DF0FC60}" type="pres">
      <dgm:prSet presAssocID="{00874C16-D4C5-41F2-8547-BD687B620F8B}" presName="root" presStyleCnt="0">
        <dgm:presLayoutVars>
          <dgm:dir/>
          <dgm:resizeHandles val="exact"/>
        </dgm:presLayoutVars>
      </dgm:prSet>
      <dgm:spPr/>
    </dgm:pt>
    <dgm:pt modelId="{A52BEBBA-9783-43A3-A05D-14341CE471EF}" type="pres">
      <dgm:prSet presAssocID="{07DA0E6C-71F9-4DF8-8931-BD3A90DD9DA3}" presName="compNode" presStyleCnt="0"/>
      <dgm:spPr/>
    </dgm:pt>
    <dgm:pt modelId="{05050B02-0576-4E2F-A386-9B5316CCABB9}" type="pres">
      <dgm:prSet presAssocID="{07DA0E6C-71F9-4DF8-8931-BD3A90DD9DA3}" presName="iconRect" presStyleLbl="node1" presStyleIdx="0" presStyleCnt="3" custLinFactNeighborX="-15130" custLinFactNeighborY="2449"/>
      <dgm:spPr>
        <a:ln>
          <a:noFill/>
        </a:ln>
      </dgm:spPr>
    </dgm:pt>
    <dgm:pt modelId="{08933313-962E-4501-B8FA-8E8A615FD1EC}" type="pres">
      <dgm:prSet presAssocID="{07DA0E6C-71F9-4DF8-8931-BD3A90DD9DA3}" presName="spaceRect" presStyleCnt="0"/>
      <dgm:spPr/>
    </dgm:pt>
    <dgm:pt modelId="{80C0AD48-5391-4E0B-A54B-9B236CDAD380}" type="pres">
      <dgm:prSet presAssocID="{07DA0E6C-71F9-4DF8-8931-BD3A90DD9DA3}" presName="textRect" presStyleLbl="revTx" presStyleIdx="0" presStyleCnt="3">
        <dgm:presLayoutVars>
          <dgm:chMax val="1"/>
          <dgm:chPref val="1"/>
        </dgm:presLayoutVars>
      </dgm:prSet>
      <dgm:spPr/>
    </dgm:pt>
    <dgm:pt modelId="{742C28AB-923E-439B-9A45-1207763E252B}" type="pres">
      <dgm:prSet presAssocID="{57662F79-7E74-47CC-BDCC-AF217590D5D6}" presName="sibTrans" presStyleCnt="0"/>
      <dgm:spPr/>
    </dgm:pt>
    <dgm:pt modelId="{A1126033-DA68-42F7-A541-47A56EA3FD22}" type="pres">
      <dgm:prSet presAssocID="{0EC69AEA-093A-4AD3-A0C0-0A64A1F00B4F}" presName="compNode" presStyleCnt="0"/>
      <dgm:spPr/>
    </dgm:pt>
    <dgm:pt modelId="{6B9328A7-05E2-4C7E-8B92-5CEB8C6CD8BB}" type="pres">
      <dgm:prSet presAssocID="{0EC69AEA-093A-4AD3-A0C0-0A64A1F00B4F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5F8E7895-0223-4CAB-AD39-D71046D02762}" type="pres">
      <dgm:prSet presAssocID="{0EC69AEA-093A-4AD3-A0C0-0A64A1F00B4F}" presName="spaceRect" presStyleCnt="0"/>
      <dgm:spPr/>
    </dgm:pt>
    <dgm:pt modelId="{F5FC3041-2A8C-47AA-BCD7-DB3F4F930034}" type="pres">
      <dgm:prSet presAssocID="{0EC69AEA-093A-4AD3-A0C0-0A64A1F00B4F}" presName="textRect" presStyleLbl="revTx" presStyleIdx="1" presStyleCnt="3">
        <dgm:presLayoutVars>
          <dgm:chMax val="1"/>
          <dgm:chPref val="1"/>
        </dgm:presLayoutVars>
      </dgm:prSet>
      <dgm:spPr/>
    </dgm:pt>
    <dgm:pt modelId="{4F207BF7-0DE4-4E76-8030-0617DC32F8CD}" type="pres">
      <dgm:prSet presAssocID="{12D22B54-89D4-48E6-8955-46629FD59A03}" presName="sibTrans" presStyleCnt="0"/>
      <dgm:spPr/>
    </dgm:pt>
    <dgm:pt modelId="{DD94AF00-9EFD-427F-BCA7-11BD5019450E}" type="pres">
      <dgm:prSet presAssocID="{DA884D39-302C-47F5-A165-7EC6A661F67D}" presName="compNode" presStyleCnt="0"/>
      <dgm:spPr/>
    </dgm:pt>
    <dgm:pt modelId="{A16DB75C-C9F8-44A8-81AA-D1676EDD22CD}" type="pres">
      <dgm:prSet presAssocID="{DA884D39-302C-47F5-A165-7EC6A661F67D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24ED205A-7E42-4736-82F0-4908E9883043}" type="pres">
      <dgm:prSet presAssocID="{DA884D39-302C-47F5-A165-7EC6A661F67D}" presName="spaceRect" presStyleCnt="0"/>
      <dgm:spPr/>
    </dgm:pt>
    <dgm:pt modelId="{BD1BBF6C-B433-4D52-8020-C731FD35115F}" type="pres">
      <dgm:prSet presAssocID="{DA884D39-302C-47F5-A165-7EC6A661F67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CD6B627-2F20-42F1-98D0-3A36C5F5BD15}" type="presOf" srcId="{0EC69AEA-093A-4AD3-A0C0-0A64A1F00B4F}" destId="{F5FC3041-2A8C-47AA-BCD7-DB3F4F930034}" srcOrd="0" destOrd="0" presId="urn:microsoft.com/office/officeart/2018/2/layout/IconLabelList"/>
    <dgm:cxn modelId="{59AFDA36-391B-4B60-9FE3-D2F2D1716DC8}" type="presOf" srcId="{00874C16-D4C5-41F2-8547-BD687B620F8B}" destId="{1477E824-0ADF-442E-B420-BC5E6DF0FC60}" srcOrd="0" destOrd="0" presId="urn:microsoft.com/office/officeart/2018/2/layout/IconLabelList"/>
    <dgm:cxn modelId="{EAE45D3A-5B72-4D3B-BF86-4DBAF85ED751}" type="presOf" srcId="{DA884D39-302C-47F5-A165-7EC6A661F67D}" destId="{BD1BBF6C-B433-4D52-8020-C731FD35115F}" srcOrd="0" destOrd="0" presId="urn:microsoft.com/office/officeart/2018/2/layout/IconLabelList"/>
    <dgm:cxn modelId="{ED8F266A-0EAB-43C0-BB43-1FCC405C1068}" type="presOf" srcId="{07DA0E6C-71F9-4DF8-8931-BD3A90DD9DA3}" destId="{80C0AD48-5391-4E0B-A54B-9B236CDAD380}" srcOrd="0" destOrd="0" presId="urn:microsoft.com/office/officeart/2018/2/layout/IconLabelList"/>
    <dgm:cxn modelId="{915C4398-CE9A-471C-9833-7C16CCD2619A}" srcId="{00874C16-D4C5-41F2-8547-BD687B620F8B}" destId="{DA884D39-302C-47F5-A165-7EC6A661F67D}" srcOrd="2" destOrd="0" parTransId="{401F5FBA-FE9E-4302-8497-9FBAA1F66207}" sibTransId="{018338CE-CCD9-46C8-8D62-30B98C045CA2}"/>
    <dgm:cxn modelId="{3FC07AD1-0F5B-4A9C-A39C-7D37CBE2C515}" srcId="{00874C16-D4C5-41F2-8547-BD687B620F8B}" destId="{0EC69AEA-093A-4AD3-A0C0-0A64A1F00B4F}" srcOrd="1" destOrd="0" parTransId="{76B4CC2B-BC9C-4926-B1B9-7A8630A89050}" sibTransId="{12D22B54-89D4-48E6-8955-46629FD59A03}"/>
    <dgm:cxn modelId="{A3E35AFF-920B-4868-B9C6-A6E516C060C5}" srcId="{00874C16-D4C5-41F2-8547-BD687B620F8B}" destId="{07DA0E6C-71F9-4DF8-8931-BD3A90DD9DA3}" srcOrd="0" destOrd="0" parTransId="{A8D7A78B-FF61-4564-BEE9-5DA36A5D62B7}" sibTransId="{57662F79-7E74-47CC-BDCC-AF217590D5D6}"/>
    <dgm:cxn modelId="{AFF8023F-B75D-4AB9-BC88-118C9D5CDECB}" type="presParOf" srcId="{1477E824-0ADF-442E-B420-BC5E6DF0FC60}" destId="{A52BEBBA-9783-43A3-A05D-14341CE471EF}" srcOrd="0" destOrd="0" presId="urn:microsoft.com/office/officeart/2018/2/layout/IconLabelList"/>
    <dgm:cxn modelId="{8AE7E59D-9E1A-4012-80AC-28ECEEECF175}" type="presParOf" srcId="{A52BEBBA-9783-43A3-A05D-14341CE471EF}" destId="{05050B02-0576-4E2F-A386-9B5316CCABB9}" srcOrd="0" destOrd="0" presId="urn:microsoft.com/office/officeart/2018/2/layout/IconLabelList"/>
    <dgm:cxn modelId="{B18ACE96-3763-448C-BFC0-4D087391472D}" type="presParOf" srcId="{A52BEBBA-9783-43A3-A05D-14341CE471EF}" destId="{08933313-962E-4501-B8FA-8E8A615FD1EC}" srcOrd="1" destOrd="0" presId="urn:microsoft.com/office/officeart/2018/2/layout/IconLabelList"/>
    <dgm:cxn modelId="{1CA4B3A2-032B-4F68-830A-44EFBC6A53C7}" type="presParOf" srcId="{A52BEBBA-9783-43A3-A05D-14341CE471EF}" destId="{80C0AD48-5391-4E0B-A54B-9B236CDAD380}" srcOrd="2" destOrd="0" presId="urn:microsoft.com/office/officeart/2018/2/layout/IconLabelList"/>
    <dgm:cxn modelId="{AF6023ED-F02C-440F-A557-CE68CF77A8D0}" type="presParOf" srcId="{1477E824-0ADF-442E-B420-BC5E6DF0FC60}" destId="{742C28AB-923E-439B-9A45-1207763E252B}" srcOrd="1" destOrd="0" presId="urn:microsoft.com/office/officeart/2018/2/layout/IconLabelList"/>
    <dgm:cxn modelId="{25B40693-DD68-4641-99F6-B2A6D5F95201}" type="presParOf" srcId="{1477E824-0ADF-442E-B420-BC5E6DF0FC60}" destId="{A1126033-DA68-42F7-A541-47A56EA3FD22}" srcOrd="2" destOrd="0" presId="urn:microsoft.com/office/officeart/2018/2/layout/IconLabelList"/>
    <dgm:cxn modelId="{C9943845-428D-46AF-A408-7AC495ACE700}" type="presParOf" srcId="{A1126033-DA68-42F7-A541-47A56EA3FD22}" destId="{6B9328A7-05E2-4C7E-8B92-5CEB8C6CD8BB}" srcOrd="0" destOrd="0" presId="urn:microsoft.com/office/officeart/2018/2/layout/IconLabelList"/>
    <dgm:cxn modelId="{9EFFF936-8228-4C81-85DA-EF6D68A44D81}" type="presParOf" srcId="{A1126033-DA68-42F7-A541-47A56EA3FD22}" destId="{5F8E7895-0223-4CAB-AD39-D71046D02762}" srcOrd="1" destOrd="0" presId="urn:microsoft.com/office/officeart/2018/2/layout/IconLabelList"/>
    <dgm:cxn modelId="{3EB97C06-111F-4FFF-8E82-6668C84AC1FB}" type="presParOf" srcId="{A1126033-DA68-42F7-A541-47A56EA3FD22}" destId="{F5FC3041-2A8C-47AA-BCD7-DB3F4F930034}" srcOrd="2" destOrd="0" presId="urn:microsoft.com/office/officeart/2018/2/layout/IconLabelList"/>
    <dgm:cxn modelId="{991A3B3F-C66E-4AEA-A21A-A7B9124F5614}" type="presParOf" srcId="{1477E824-0ADF-442E-B420-BC5E6DF0FC60}" destId="{4F207BF7-0DE4-4E76-8030-0617DC32F8CD}" srcOrd="3" destOrd="0" presId="urn:microsoft.com/office/officeart/2018/2/layout/IconLabelList"/>
    <dgm:cxn modelId="{EC6C5FC2-EC35-4EE3-9717-306D8D713CE6}" type="presParOf" srcId="{1477E824-0ADF-442E-B420-BC5E6DF0FC60}" destId="{DD94AF00-9EFD-427F-BCA7-11BD5019450E}" srcOrd="4" destOrd="0" presId="urn:microsoft.com/office/officeart/2018/2/layout/IconLabelList"/>
    <dgm:cxn modelId="{F607E4A2-C88A-4C97-B931-D1D4CF6956DC}" type="presParOf" srcId="{DD94AF00-9EFD-427F-BCA7-11BD5019450E}" destId="{A16DB75C-C9F8-44A8-81AA-D1676EDD22CD}" srcOrd="0" destOrd="0" presId="urn:microsoft.com/office/officeart/2018/2/layout/IconLabelList"/>
    <dgm:cxn modelId="{6865E105-7782-4402-8980-CB51DBC14017}" type="presParOf" srcId="{DD94AF00-9EFD-427F-BCA7-11BD5019450E}" destId="{24ED205A-7E42-4736-82F0-4908E9883043}" srcOrd="1" destOrd="0" presId="urn:microsoft.com/office/officeart/2018/2/layout/IconLabelList"/>
    <dgm:cxn modelId="{F7A122ED-8C75-4AD0-A467-9A7F17506189}" type="presParOf" srcId="{DD94AF00-9EFD-427F-BCA7-11BD5019450E}" destId="{BD1BBF6C-B433-4D52-8020-C731FD35115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50B02-0576-4E2F-A386-9B5316CCABB9}">
      <dsp:nvSpPr>
        <dsp:cNvPr id="0" name=""/>
        <dsp:cNvSpPr/>
      </dsp:nvSpPr>
      <dsp:spPr>
        <a:xfrm>
          <a:off x="727544" y="854309"/>
          <a:ext cx="1451800" cy="1451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0AD48-5391-4E0B-A54B-9B236CDAD380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League of Legends –ARAM Mode</a:t>
          </a:r>
        </a:p>
      </dsp:txBody>
      <dsp:txXfrm>
        <a:off x="59990" y="2654049"/>
        <a:ext cx="3226223" cy="720000"/>
      </dsp:txXfrm>
    </dsp:sp>
    <dsp:sp modelId="{6B9328A7-05E2-4C7E-8B92-5CEB8C6CD8BB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FC3041-2A8C-47AA-BCD7-DB3F4F930034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how different champions perform across various regions – EUW, NA, KR, JP, and TW.</a:t>
          </a:r>
          <a:endParaRPr lang="en-US" sz="1700" kern="1200"/>
        </a:p>
      </dsp:txBody>
      <dsp:txXfrm>
        <a:off x="3850802" y="2654049"/>
        <a:ext cx="3226223" cy="720000"/>
      </dsp:txXfrm>
    </dsp:sp>
    <dsp:sp modelId="{A16DB75C-C9F8-44A8-81AA-D1676EDD22CD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BBF6C-B433-4D52-8020-C731FD35115F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</a:t>
          </a:r>
          <a:r>
            <a:rPr lang="en-US" sz="1700" b="0" i="0" kern="1200"/>
            <a:t>dentify performance, considering factors like effectiveness in matches and popularity among players.</a:t>
          </a:r>
          <a:endParaRPr lang="en-US" sz="1700" kern="1200"/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944AF-77C4-4E4C-A43B-89BC89432B72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F8D40-16D0-D546-A63F-25644E97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81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F8D40-16D0-D546-A63F-25644E97D9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37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F8D40-16D0-D546-A63F-25644E97D9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43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EC83-DAEE-5C4F-9744-FA120FF61143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1BC5-678F-1B48-A8C3-9656C2E19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8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EC83-DAEE-5C4F-9744-FA120FF61143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1BC5-678F-1B48-A8C3-9656C2E19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0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EC83-DAEE-5C4F-9744-FA120FF61143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1BC5-678F-1B48-A8C3-9656C2E19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4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EC83-DAEE-5C4F-9744-FA120FF61143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1BC5-678F-1B48-A8C3-9656C2E19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EC83-DAEE-5C4F-9744-FA120FF61143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1BC5-678F-1B48-A8C3-9656C2E19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EC83-DAEE-5C4F-9744-FA120FF61143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1BC5-678F-1B48-A8C3-9656C2E19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9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EC83-DAEE-5C4F-9744-FA120FF61143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1BC5-678F-1B48-A8C3-9656C2E19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9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EC83-DAEE-5C4F-9744-FA120FF61143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1BC5-678F-1B48-A8C3-9656C2E19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8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EC83-DAEE-5C4F-9744-FA120FF61143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1BC5-678F-1B48-A8C3-9656C2E19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6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EC83-DAEE-5C4F-9744-FA120FF61143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1BC5-678F-1B48-A8C3-9656C2E19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EC83-DAEE-5C4F-9744-FA120FF61143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1BC5-678F-1B48-A8C3-9656C2E19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0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1EC83-DAEE-5C4F-9744-FA120FF61143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B1BC5-678F-1B48-A8C3-9656C2E19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3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E24E5A1-E1B4-BC56-07BD-30B304D4F3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37192" b="655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037965-E98E-8593-151E-1214648F5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0CA31-3B4B-441B-A13E-3271FBBEE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Richard Liu</a:t>
            </a:r>
          </a:p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BAX 421</a:t>
            </a:r>
          </a:p>
          <a:p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18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F7B93-C83B-8F6E-3F90-1BE046F5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25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Q6 Which champion in the KR region has the highest average</a:t>
            </a:r>
            <a:r>
              <a:rPr lang="zh-TW" altLang="en-US" sz="25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5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en-US" sz="25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92032-35D8-72F9-C75D-B54DC2C6E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1970"/>
            <a:ext cx="9724031" cy="368335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zh-TW" alt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highlights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champion with the highest average CS</a:t>
            </a:r>
            <a:r>
              <a:rPr lang="zh-TW" alt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KR region.</a:t>
            </a:r>
            <a:r>
              <a:rPr lang="zh-TW" alt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CS is indicative of effective resource management and </a:t>
            </a:r>
            <a:r>
              <a:rPr lang="en-US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laning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strength, essential for gaining strategic advantages.</a:t>
            </a:r>
          </a:p>
          <a:p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Selected the maximum CS for each champion to identify the leader in this aspect, revealing who excels at farming efficiency.</a:t>
            </a:r>
          </a:p>
          <a:p>
            <a:pPr marL="0" indent="0">
              <a:buNone/>
            </a:pP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40E41F60-CCE7-7919-4C77-0544A0BF3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164" y="4750972"/>
            <a:ext cx="2836339" cy="82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23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EEE66-6209-2500-90EA-A433CACA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25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Q7 </a:t>
            </a:r>
            <a:r>
              <a:rPr lang="en-US" altLang="zh-TW" sz="2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zh-TW" altLang="en-US" sz="2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TW" altLang="en-US" sz="2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difference in the average KDA between champions in the EUW and NA regions</a:t>
            </a:r>
            <a:r>
              <a:rPr lang="en-US" altLang="zh-TW" sz="2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72A14-924E-438F-9BD8-3CE92BFF7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12503"/>
            <a:ext cx="9724031" cy="368335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ompares</a:t>
            </a:r>
            <a:r>
              <a:rPr lang="zh-TW" alt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TW" alt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KDA for champions in the EUW and NA regions Highlights how regional playstyles and strategic preferences impact champion performance and effectiveness.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Combined champion data with regional stats using LEFT JOINs.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Averaged KDAs in both regions for each champion, underlining performance variations and regional gameplay styles.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8C47EE7-CF71-4AFA-140A-9C8CF7737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584" y="4544162"/>
            <a:ext cx="34671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964741-39B8-5A8B-1274-6E0E8A88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Autofit/>
          </a:bodyPr>
          <a:lstStyle/>
          <a:p>
            <a:r>
              <a:rPr lang="en-US" sz="25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Q8 How does the pick rate of champions in the TW region correlate with their games played, and which champions are picked frequently ?</a:t>
            </a:r>
            <a:endParaRPr lang="en-US" sz="2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97678-EDC9-C5ED-02A9-EB233A429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558" y="1622745"/>
            <a:ext cx="9724031" cy="368335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Explored the relationship between pick rate, ban rate, and games played for champions in the TW region.</a:t>
            </a:r>
            <a:r>
              <a:rPr lang="zh-TW" alt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insight can inform players about strategic </a:t>
            </a:r>
            <a:r>
              <a:rPr lang="en-US" altLang="zh-TW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TW" alt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popular</a:t>
            </a:r>
            <a:r>
              <a:rPr lang="zh-TW" alt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picks</a:t>
            </a:r>
            <a:r>
              <a:rPr lang="en-US" altLang="zh-TW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Focused on TW region, examining correlations between pick rate and total games played.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CASE WHEN to categorize champions based on their pick and ban rates, highlighting those often picked.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F9D6190-FF04-F344-6F00-8682A573F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573" y="4787688"/>
            <a:ext cx="4221688" cy="165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59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8AE7E-FA90-FB29-22D7-68CA5D14A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Visualizations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D868754-46A5-EF8D-6EE8-771BA9E95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2629" y="1125794"/>
            <a:ext cx="7665547" cy="488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55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3AC1B-5707-2626-544A-78E4A4297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Visualizations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FC20D829-967D-CE4B-325A-16643003F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4" y="1125794"/>
            <a:ext cx="7689572" cy="49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96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856AE-1B92-15FF-2A7F-EF1BCE29EA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You!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9F461-8E43-46A2-4388-1EAB3213FF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61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1728A-619F-F77F-2CF9-69D24226B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E0309A-E519-82B3-8D51-32EFBE336B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46173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League of Legends Logo transparent PNG - StickPNG">
            <a:extLst>
              <a:ext uri="{FF2B5EF4-FFF2-40B4-BE49-F238E27FC236}">
                <a16:creationId xmlns:a16="http://schemas.microsoft.com/office/drawing/2014/main" id="{C2AF3208-A54A-3F41-9C26-4DCAB93EF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03" y="2932772"/>
            <a:ext cx="2802572" cy="157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99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716F9-9060-EFD9-44F8-AA5B549B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D8872-308B-1550-BA52-B018652BA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Regions  - Europe, North America, Korea, Japan, Taiwan 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Champions – 165 Champions</a:t>
            </a:r>
            <a:endParaRPr lang="en-US" sz="2000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sz="2000" kern="10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ChamptionStats_EUW</a:t>
            </a:r>
            <a:endParaRPr lang="en-US" sz="20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sz="20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ChamptionStats_NA</a:t>
            </a:r>
            <a:endParaRPr lang="en-US" sz="20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sz="2000" kern="10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ChamptionStats_KR</a:t>
            </a:r>
            <a:endParaRPr lang="en-US" sz="20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sz="2000" kern="10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ChamptionStats_</a:t>
            </a:r>
            <a:r>
              <a:rPr lang="en-US" sz="2000" kern="100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JP</a:t>
            </a:r>
            <a:endParaRPr lang="en-US" sz="2000" kern="100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sz="2000" kern="10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ChamptionStats_</a:t>
            </a:r>
            <a:r>
              <a:rPr lang="en-US" sz="2000" kern="100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TW</a:t>
            </a:r>
            <a:endParaRPr lang="en-US" sz="20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endParaRPr lang="en-US" sz="20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endParaRPr lang="en-US" sz="20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diagram of a sports team&#10;&#10;Description automatically generated">
            <a:extLst>
              <a:ext uri="{FF2B5EF4-FFF2-40B4-BE49-F238E27FC236}">
                <a16:creationId xmlns:a16="http://schemas.microsoft.com/office/drawing/2014/main" id="{A86E52DC-3394-D011-0BCB-13064D120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030" y="2291251"/>
            <a:ext cx="4620986" cy="456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9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s in a line and one question mark is lit">
            <a:extLst>
              <a:ext uri="{FF2B5EF4-FFF2-40B4-BE49-F238E27FC236}">
                <a16:creationId xmlns:a16="http://schemas.microsoft.com/office/drawing/2014/main" id="{D88E9B58-3C75-3675-A908-A57123FF5B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056" b="136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0F44C6-BD59-A9DD-26DC-3736A3765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7721A-D2BC-C6AC-429F-36CE803D6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33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42C79-1023-204D-8673-F7F8D985B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743" y="278535"/>
            <a:ext cx="10063808" cy="1033669"/>
          </a:xfrm>
        </p:spPr>
        <p:txBody>
          <a:bodyPr>
            <a:noAutofit/>
          </a:bodyPr>
          <a:lstStyle/>
          <a:p>
            <a:r>
              <a:rPr lang="en-US" sz="25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Q1: Which region has the most balanced gameplay in terms of average win rate, KDA, pick rate, and ban rate across all champions?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70739-3E0D-3A47-E688-F82A9E99D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836" y="1985688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bserve</a:t>
            </a:r>
            <a:r>
              <a:rPr lang="en-US" altLang="zh-TW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gameplay balance metrics across regions, identifying which region offers the most equitable play environment.</a:t>
            </a:r>
            <a:r>
              <a:rPr lang="zh-TW" alt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Balanced metrics suggest a fair and competitive environment, crucial for player engagement and strategy diversity.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Merged data from different region-specific tables using UNION 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Calculated averages for key gameplay metrics (</a:t>
            </a:r>
            <a:r>
              <a:rPr lang="en-US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WinRate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KDA, </a:t>
            </a:r>
            <a:r>
              <a:rPr lang="en-US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PickRate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BanRate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for each region.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Analyzed and compared these averages to identify the region with the most balanced gameplay.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F701C94-BCB7-6C9D-F288-4B1B309AB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728" y="5484117"/>
            <a:ext cx="4008004" cy="123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68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D58E12-B97C-99CF-A3CB-F23C9B6D9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653" y="294538"/>
            <a:ext cx="10281898" cy="1033669"/>
          </a:xfrm>
        </p:spPr>
        <p:txBody>
          <a:bodyPr>
            <a:noAutofit/>
          </a:bodyPr>
          <a:lstStyle/>
          <a:p>
            <a:r>
              <a:rPr lang="en-US" sz="25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Q2 How do champions rank in terms of overall performance when considering average KDA, win rate, and pick rate across all regions? </a:t>
            </a:r>
            <a:endParaRPr lang="en-US" sz="2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89198-7A96-8E1F-7A8C-B9F1B5F76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654" y="1761631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anks</a:t>
            </a:r>
            <a:r>
              <a:rPr lang="zh-TW" alt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Champions</a:t>
            </a:r>
            <a:r>
              <a:rPr lang="zh-TW" alt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performance, highlighting those excelling in effectiveness and popularity across regions.</a:t>
            </a:r>
            <a:r>
              <a:rPr lang="zh-TW" alt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High-ranking champions often dictate game meta, influencing player strategies and game balance.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Aggregated and combined champion performance data across regions.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Calculated average KDA, </a:t>
            </a:r>
            <a:r>
              <a:rPr lang="en-US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WinRate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PickRate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Applied RANK() to order champions based on these average metrics, emphasizing overall performance.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46BC369-35D3-7C4A-23CB-11BDFDFA7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964" y="5096369"/>
            <a:ext cx="4686300" cy="152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5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ADF9A-4F5A-3E90-8481-87798A550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25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Q3 Which champion is most favored across all regions, and how does this preference correlate with their win rate and KDA?</a:t>
            </a:r>
            <a:endParaRPr lang="en-US" sz="2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433E-65FB-F0F4-4D0C-D802ACF1A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59578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most popular champion across regions and analyzed their win rate and KDA.</a:t>
            </a:r>
            <a:r>
              <a:rPr lang="zh-TW" alt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champion's high pick rate, combined with their performance metrics, can reveal much about current player preferences and the perceived strength of champions.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Gathered comprehensive data across all regions.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champion with the highest </a:t>
            </a:r>
            <a:r>
              <a:rPr lang="en-US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PickRate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brought in their </a:t>
            </a:r>
            <a:r>
              <a:rPr lang="en-US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WinRate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KDA for a holistic view of their performance.</a:t>
            </a:r>
          </a:p>
          <a:p>
            <a:pPr marL="0" indent="0">
              <a:buNone/>
            </a:pP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5FA6424F-FCE3-AFE2-4AB8-A716A29DA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326" y="5325632"/>
            <a:ext cx="3676073" cy="67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8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0EEAE-88CE-507A-4E81-C247EF74A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25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Q4 How does the average gold earned by champions in the TW region compare across different win rate brackets?</a:t>
            </a:r>
            <a:endParaRPr lang="en-US" sz="2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91625-A17C-ADCC-1AD3-49BA63629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420085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altLang="zh-TW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Analyzes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how average gold earnings vary across different win rate brackets for champions in the TW region.</a:t>
            </a:r>
            <a:r>
              <a:rPr lang="zh-TW" alt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Reveals how performance (win rate) impacts resource accumulation, a key aspect of in-game strategy and champion effectiveness.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Categorized champions into win rate brackets using CASE statements in a subquery.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Calculated the average gold for each bracket to examine the relationship between win rates and economic gains.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58E74BCC-2D6E-6DB4-45D0-165CADBE9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832" y="4926096"/>
            <a:ext cx="3103694" cy="126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82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8F312-1F92-61B3-4949-FCD7DEE1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25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Q5 In the EUW region, which champions most frequently achieve a KDA above </a:t>
            </a:r>
            <a:r>
              <a:rPr lang="en-US" altLang="zh-TW" sz="25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5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how does this reflect on their overall performance?</a:t>
            </a:r>
            <a:endParaRPr lang="en-US" sz="2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141F6-DBFC-8485-358F-0DCBCD161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22745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Champions in the EUW region that frequently achieve a KDA above </a:t>
            </a:r>
            <a:r>
              <a:rPr lang="en-US" altLang="zh-TW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consistent performance.</a:t>
            </a:r>
            <a:r>
              <a:rPr lang="zh-TW" alt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KDA is often a sign of significant impact in matches, and these champions may be crucial picks for players in this region.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a COUNT with a CASE WHEN statement to identify occurrences of high KDA for each champion.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Highlighted champions with frequent high KDA scores, suggesting consistent top performance.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6171441-70CA-401B-48A2-BE70B2DB2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441" y="4581814"/>
            <a:ext cx="29845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0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3704</TotalTime>
  <Words>804</Words>
  <Application>Microsoft Macintosh PowerPoint</Application>
  <PresentationFormat>Widescreen</PresentationFormat>
  <Paragraphs>58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SQL Final Project</vt:lpstr>
      <vt:lpstr>Brief Overview</vt:lpstr>
      <vt:lpstr>Tables</vt:lpstr>
      <vt:lpstr>Business Questions</vt:lpstr>
      <vt:lpstr>Q1: Which region has the most balanced gameplay in terms of average win rate, KDA, pick rate, and ban rate across all champions?</vt:lpstr>
      <vt:lpstr>Q2 How do champions rank in terms of overall performance when considering average KDA, win rate, and pick rate across all regions? </vt:lpstr>
      <vt:lpstr>Q3 Which champion is most favored across all regions, and how does this preference correlate with their win rate and KDA?</vt:lpstr>
      <vt:lpstr>Q4 How does the average gold earned by champions in the TW region compare across different win rate brackets?</vt:lpstr>
      <vt:lpstr>Q5 In the EUW region, which champions most frequently achieve a KDA above 5, and how does this reflect on their overall performance?</vt:lpstr>
      <vt:lpstr>Q6 Which champion in the KR region has the highest average CS?</vt:lpstr>
      <vt:lpstr>Q7 List the difference in the average KDA between champions in the EUW and NA regions.</vt:lpstr>
      <vt:lpstr>Q8 How does the pick rate of champions in the TW region correlate with their games played, and which champions are picked frequently ?</vt:lpstr>
      <vt:lpstr>Data Visualizations</vt:lpstr>
      <vt:lpstr>Data Visualizations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Final Project</dc:title>
  <dc:creator>Richard Liu</dc:creator>
  <cp:lastModifiedBy>Richard Liu</cp:lastModifiedBy>
  <cp:revision>2</cp:revision>
  <dcterms:created xsi:type="dcterms:W3CDTF">2023-12-12T08:59:31Z</dcterms:created>
  <dcterms:modified xsi:type="dcterms:W3CDTF">2023-12-14T22:44:19Z</dcterms:modified>
</cp:coreProperties>
</file>