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9" r:id="rId2"/>
    <p:sldId id="420" r:id="rId3"/>
    <p:sldId id="421" r:id="rId4"/>
    <p:sldId id="422" r:id="rId5"/>
    <p:sldId id="423" r:id="rId6"/>
    <p:sldId id="424" r:id="rId7"/>
    <p:sldId id="413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  <a:srgbClr val="7C7C7C"/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6314" autoAdjust="0"/>
  </p:normalViewPr>
  <p:slideViewPr>
    <p:cSldViewPr snapToGrid="0">
      <p:cViewPr varScale="1">
        <p:scale>
          <a:sx n="75" d="100"/>
          <a:sy n="75" d="100"/>
        </p:scale>
        <p:origin x="43" y="6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97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45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49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3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3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26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slide" Target="../slides/slide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5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5" y="7938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5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" action="ppaction://noaction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6205538" y="141288"/>
            <a:ext cx="15541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www.ypppt.com/ziti/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7416784"/>
      </p:ext>
    </p:extLst>
  </p:cSld>
  <p:clrMapOvr>
    <a:masterClrMapping/>
  </p:clrMapOvr>
  <p:transition spd="slow" advClick="0" advTm="30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13" y="3175"/>
            <a:ext cx="14478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3000">
    <p:blinds dir="vert"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22C80272-58FE-4CB1-AAEA-37491B9C59E1}"/>
              </a:ext>
            </a:extLst>
          </p:cNvPr>
          <p:cNvSpPr/>
          <p:nvPr/>
        </p:nvSpPr>
        <p:spPr>
          <a:xfrm rot="4500000">
            <a:off x="-1129549" y="31054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827" y="1672728"/>
            <a:ext cx="8115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基于</a:t>
            </a:r>
            <a:r>
              <a:rPr lang="en-US" altLang="zh-CN" sz="3200" b="1" noProof="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BP</a:t>
            </a:r>
            <a:r>
              <a:rPr lang="zh-CN" altLang="en-US" sz="3200" b="1" noProof="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神经网络的河南省总人口预测的研究</a:t>
            </a:r>
            <a:endParaRPr kumimoji="0" lang="zh-CN" altLang="en-US" sz="3200" b="1" kern="1200" cap="none" spc="0" normalizeH="0" baseline="0" noProof="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8FD2C5F-0F34-4AF8-B178-98F0AE44FA53}"/>
              </a:ext>
            </a:extLst>
          </p:cNvPr>
          <p:cNvSpPr/>
          <p:nvPr/>
        </p:nvSpPr>
        <p:spPr>
          <a:xfrm rot="1800000">
            <a:off x="5544154" y="3139308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9633470-D353-4CBF-9665-9576E29FD8C7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>
            <a:cxnSpLocks/>
          </p:cNvCxnSpPr>
          <p:nvPr/>
        </p:nvCxnSpPr>
        <p:spPr>
          <a:xfrm>
            <a:off x="502577" y="2363161"/>
            <a:ext cx="7765123" cy="0"/>
          </a:xfrm>
          <a:prstGeom prst="line">
            <a:avLst/>
          </a:prstGeom>
          <a:ln w="28575">
            <a:solidFill>
              <a:srgbClr val="7C7C7C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2339488-9EDB-A556-2652-29809865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74" y="261780"/>
            <a:ext cx="3993226" cy="1005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46588" y="-18257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-426265" y="412274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AA126A1-E6E8-112C-4F9B-EC5971AAA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8" y="227255"/>
            <a:ext cx="7764517" cy="2589291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5B1CBF68-04D7-E149-8E33-4A6500978A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" y="2044012"/>
            <a:ext cx="9144000" cy="24586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6BA061-150D-45C0-190B-49408848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"/>
          </a:blip>
          <a:stretch>
            <a:fillRect/>
          </a:stretch>
        </p:blipFill>
        <p:spPr>
          <a:xfrm>
            <a:off x="1854075" y="1595612"/>
            <a:ext cx="6170573" cy="15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16BA061-150D-45C0-190B-4940884864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1854075" y="1595612"/>
            <a:ext cx="6170573" cy="1554418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46588" y="-18257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-426265" y="412274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3121E6-8648-CB5E-98A0-A908DCCCF5F1}"/>
              </a:ext>
            </a:extLst>
          </p:cNvPr>
          <p:cNvSpPr txBox="1"/>
          <p:nvPr/>
        </p:nvSpPr>
        <p:spPr>
          <a:xfrm>
            <a:off x="244366" y="307428"/>
            <a:ext cx="24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论文主要内容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F354E-3F58-6B15-DD0D-D516AB1B9E6A}"/>
              </a:ext>
            </a:extLst>
          </p:cNvPr>
          <p:cNvSpPr txBox="1"/>
          <p:nvPr/>
        </p:nvSpPr>
        <p:spPr>
          <a:xfrm>
            <a:off x="244366" y="757785"/>
            <a:ext cx="25521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Main Content Of  The Paper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91242-C7C3-2260-08A2-032FC735C5D2}"/>
              </a:ext>
            </a:extLst>
          </p:cNvPr>
          <p:cNvSpPr txBox="1"/>
          <p:nvPr/>
        </p:nvSpPr>
        <p:spPr>
          <a:xfrm>
            <a:off x="662152" y="1521901"/>
            <a:ext cx="8308427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本研究旨在使用</a:t>
            </a:r>
            <a:r>
              <a:rPr lang="en-US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BP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神经网络模型来预测河南省的总人口变化。通过采用</a:t>
            </a:r>
            <a:r>
              <a:rPr lang="en-US" altLang="zh-CN" sz="1800" u="sng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BP</a:t>
            </a:r>
            <a:r>
              <a:rPr lang="zh-CN" altLang="zh-CN" sz="1800" u="sng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神经网络模型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zh-CN" sz="1800" u="sng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传统方法常微分方程模型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来预测已有的人口数据，并用预测数据与真实值作比较得出两种模型的准确率。结果表明，在预测准确率方面，</a:t>
            </a:r>
            <a:r>
              <a:rPr lang="en-US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BP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神经网络模型相对于传统方法具有更高的精度。</a:t>
            </a:r>
            <a:r>
              <a:rPr lang="zh-CN" altLang="en-US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同时人口预测对应对人口挑战和优化人口结构</a:t>
            </a:r>
            <a:r>
              <a:rPr lang="zh-CN" altLang="en-US" sz="18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产业结构有重要意义。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6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74D61CDE-653D-A04D-3758-3B4819AFE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01" y="115754"/>
            <a:ext cx="3562979" cy="237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489F28-E9B7-15C4-3CA1-50B07E41B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6" y="2756998"/>
            <a:ext cx="3390435" cy="226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F05B3A95-808E-0804-9F13-2D11ACA0C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1" y="679940"/>
            <a:ext cx="3478280" cy="2318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6BA061-150D-45C0-190B-4940884864B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"/>
          </a:blip>
          <a:stretch>
            <a:fillRect/>
          </a:stretch>
        </p:blipFill>
        <p:spPr>
          <a:xfrm>
            <a:off x="1854075" y="1595612"/>
            <a:ext cx="6170573" cy="15544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C526EA-C8EB-0DDB-93D9-EAB51A4A7B44}"/>
              </a:ext>
            </a:extLst>
          </p:cNvPr>
          <p:cNvSpPr txBox="1"/>
          <p:nvPr/>
        </p:nvSpPr>
        <p:spPr>
          <a:xfrm>
            <a:off x="386711" y="115754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模型比较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3C1F5E-591D-A251-04D0-6E6BCAC4F770}"/>
              </a:ext>
            </a:extLst>
          </p:cNvPr>
          <p:cNvSpPr txBox="1"/>
          <p:nvPr/>
        </p:nvSpPr>
        <p:spPr>
          <a:xfrm>
            <a:off x="386711" y="566111"/>
            <a:ext cx="17907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Model Comparison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7BE622-6D8E-7238-18BB-96DF955CC5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00" y="2545403"/>
            <a:ext cx="5177099" cy="2589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44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A93153-B701-B447-3307-9A7D697B9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57" y="2571750"/>
            <a:ext cx="4722380" cy="236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6BA061-150D-45C0-190B-4940884864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"/>
          </a:blip>
          <a:stretch>
            <a:fillRect/>
          </a:stretch>
        </p:blipFill>
        <p:spPr>
          <a:xfrm>
            <a:off x="1854075" y="1595612"/>
            <a:ext cx="6170573" cy="1554418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-1216271" y="4399404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E64C00-A2CE-9218-C419-842A7E9921B9}"/>
              </a:ext>
            </a:extLst>
          </p:cNvPr>
          <p:cNvSpPr txBox="1"/>
          <p:nvPr/>
        </p:nvSpPr>
        <p:spPr>
          <a:xfrm>
            <a:off x="198120" y="137160"/>
            <a:ext cx="307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LSTM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模型的建立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458394-D351-6B3F-5A30-5E0B74D34CEB}"/>
              </a:ext>
            </a:extLst>
          </p:cNvPr>
          <p:cNvSpPr txBox="1"/>
          <p:nvPr/>
        </p:nvSpPr>
        <p:spPr>
          <a:xfrm>
            <a:off x="198120" y="587517"/>
            <a:ext cx="3337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LSTM    Model    Building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57E413-987B-F330-83B3-0C4EC8287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8770"/>
            <a:ext cx="3124200" cy="44919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BA3E998-49AD-0C58-C09A-24910F16E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80281"/>
              </p:ext>
            </p:extLst>
          </p:nvPr>
        </p:nvGraphicFramePr>
        <p:xfrm>
          <a:off x="198120" y="881001"/>
          <a:ext cx="5490036" cy="149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55">
                  <a:extLst>
                    <a:ext uri="{9D8B030D-6E8A-4147-A177-3AD203B41FA5}">
                      <a16:colId xmlns:a16="http://schemas.microsoft.com/office/drawing/2014/main" val="3192658760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363812522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510298814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1958307946"/>
                    </a:ext>
                  </a:extLst>
                </a:gridCol>
              </a:tblGrid>
              <a:tr h="29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Batch_size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Look_back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epoch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35620"/>
                  </a:ext>
                </a:extLst>
              </a:tr>
              <a:tr h="29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1331"/>
                  </a:ext>
                </a:extLst>
              </a:tr>
              <a:tr h="29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35.66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11382"/>
                  </a:ext>
                </a:extLst>
              </a:tr>
              <a:tr h="29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44695"/>
                  </a:ext>
                </a:extLst>
              </a:tr>
              <a:tr h="29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6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16BA061-150D-45C0-190B-4940884864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1854075" y="1595612"/>
            <a:ext cx="6170573" cy="1554418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0465F8FF-52B5-4360-9824-346CAA6DC119}"/>
              </a:ext>
            </a:extLst>
          </p:cNvPr>
          <p:cNvSpPr/>
          <p:nvPr/>
        </p:nvSpPr>
        <p:spPr>
          <a:xfrm rot="4500000">
            <a:off x="7046588" y="-18257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2F0FAFA-C167-433E-813E-8F3E50F7668B}"/>
              </a:ext>
            </a:extLst>
          </p:cNvPr>
          <p:cNvSpPr/>
          <p:nvPr/>
        </p:nvSpPr>
        <p:spPr>
          <a:xfrm rot="4500000">
            <a:off x="-784405" y="419132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3578B-A395-124F-9571-580506C5B006}"/>
              </a:ext>
            </a:extLst>
          </p:cNvPr>
          <p:cNvSpPr txBox="1"/>
          <p:nvPr/>
        </p:nvSpPr>
        <p:spPr>
          <a:xfrm>
            <a:off x="274320" y="114300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结论与建议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032C0-BB55-132B-7310-C59542C1EAE6}"/>
              </a:ext>
            </a:extLst>
          </p:cNvPr>
          <p:cNvSpPr txBox="1"/>
          <p:nvPr/>
        </p:nvSpPr>
        <p:spPr>
          <a:xfrm>
            <a:off x="274320" y="564657"/>
            <a:ext cx="30403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Conclusions And Suggestions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E8D8E-5A3D-AD98-CF8F-80BD272C6AAC}"/>
              </a:ext>
            </a:extLst>
          </p:cNvPr>
          <p:cNvSpPr txBox="1"/>
          <p:nvPr/>
        </p:nvSpPr>
        <p:spPr>
          <a:xfrm>
            <a:off x="692954" y="1290062"/>
            <a:ext cx="798576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BP</a:t>
            </a:r>
            <a:r>
              <a:rPr lang="zh-CN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神经网络模型在人口预测方面具有更高的准确性和可靠性，相比传统的微分方程模型，</a:t>
            </a:r>
            <a:r>
              <a:rPr lang="en-US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BP</a:t>
            </a:r>
            <a:r>
              <a:rPr lang="zh-CN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神经网络模型更适合用于河南省总人口预测。此外，本研究还发现河南省未来的人口趋势将呈现出缓慢减少的态势。因此，我们建议政府应该加强对人口问题的关注，并制定相应的政策来优化人才结构和产业结构，促进河南省经济发展。同时，我们也建议在未来的研究中进一步探索</a:t>
            </a:r>
            <a:r>
              <a:rPr lang="en-US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BP</a:t>
            </a:r>
            <a:r>
              <a:rPr lang="zh-CN" altLang="zh-CN" sz="180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神经网络模型在其他领域中的应用。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8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72648" y="1606470"/>
            <a:ext cx="5798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rgbClr val="C9C9C9"/>
                </a:solidFill>
                <a:latin typeface="+mn-ea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Thank you</a:t>
            </a:r>
            <a:endParaRPr lang="zh-CN" altLang="en-US" sz="8800" dirty="0">
              <a:solidFill>
                <a:srgbClr val="C9C9C9"/>
              </a:solidFill>
              <a:latin typeface="+mn-ea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6468C0-BCCE-48D1-A9EB-F824E5AC5B8F}"/>
              </a:ext>
            </a:extLst>
          </p:cNvPr>
          <p:cNvSpPr/>
          <p:nvPr/>
        </p:nvSpPr>
        <p:spPr>
          <a:xfrm rot="4500000">
            <a:off x="-610103" y="419164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201BF9-FE94-4E50-AFA8-6AF72A7D8084}"/>
              </a:ext>
            </a:extLst>
          </p:cNvPr>
          <p:cNvSpPr/>
          <p:nvPr/>
        </p:nvSpPr>
        <p:spPr>
          <a:xfrm rot="1800000">
            <a:off x="6092363" y="339473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1FBEC-F032-41BD-BFA2-301E2AFFCAE1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" name="图片 1" descr="文本&#10;&#10;中度可信度描述已自动生成">
            <a:extLst>
              <a:ext uri="{FF2B5EF4-FFF2-40B4-BE49-F238E27FC236}">
                <a16:creationId xmlns:a16="http://schemas.microsoft.com/office/drawing/2014/main" id="{BB89213C-E64E-D6DF-9C6D-9499C373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33" y="80477"/>
            <a:ext cx="3993226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244</Words>
  <Application>Microsoft Office PowerPoint</Application>
  <PresentationFormat>全屏显示(16:9)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Nexa Light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宇宙 Universe</cp:lastModifiedBy>
  <cp:revision>160</cp:revision>
  <dcterms:created xsi:type="dcterms:W3CDTF">2015-04-27T05:53:22Z</dcterms:created>
  <dcterms:modified xsi:type="dcterms:W3CDTF">2023-05-12T12:57:43Z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