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</p:sldMasterIdLst>
  <p:notesMasterIdLst>
    <p:notesMasterId r:id="rId29"/>
  </p:notesMasterIdLst>
  <p:sldIdLst>
    <p:sldId id="477" r:id="rId17"/>
    <p:sldId id="471" r:id="rId18"/>
    <p:sldId id="484" r:id="rId19"/>
    <p:sldId id="486" r:id="rId20"/>
    <p:sldId id="487" r:id="rId21"/>
    <p:sldId id="488" r:id="rId22"/>
    <p:sldId id="489" r:id="rId23"/>
    <p:sldId id="485" r:id="rId24"/>
    <p:sldId id="490" r:id="rId25"/>
    <p:sldId id="467" r:id="rId26"/>
    <p:sldId id="494" r:id="rId27"/>
    <p:sldId id="47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Bebas" panose="02010600030101010101"/>
      <p:regular r:id="rId36"/>
    </p:embeddedFont>
    <p:embeddedFont>
      <p:font typeface="等线" panose="02010600030101010101" pitchFamily="2" charset="-122"/>
      <p:regular r:id="rId37"/>
      <p:bold r:id="rId38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5">
          <p15:clr>
            <a:srgbClr val="A4A3A4"/>
          </p15:clr>
        </p15:guide>
        <p15:guide id="2" orient="horz" pos="2834">
          <p15:clr>
            <a:srgbClr val="A4A3A4"/>
          </p15:clr>
        </p15:guide>
        <p15:guide id="3" pos="2918">
          <p15:clr>
            <a:srgbClr val="A4A3A4"/>
          </p15:clr>
        </p15:guide>
        <p15:guide id="4" pos="5706">
          <p15:clr>
            <a:srgbClr val="A4A3A4"/>
          </p15:clr>
        </p15:guide>
        <p15:guide id="5" pos="272">
          <p15:clr>
            <a:srgbClr val="A4A3A4"/>
          </p15:clr>
        </p15:guide>
        <p15:guide id="6" pos="5347">
          <p15:clr>
            <a:srgbClr val="A4A3A4"/>
          </p15:clr>
        </p15:guide>
        <p15:guide id="7" pos="-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2A"/>
    <a:srgbClr val="54AC6F"/>
    <a:srgbClr val="5FB178"/>
    <a:srgbClr val="398F4B"/>
    <a:srgbClr val="2B2B2B"/>
    <a:srgbClr val="C89D00"/>
    <a:srgbClr val="FFCF21"/>
    <a:srgbClr val="95B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79" d="100"/>
          <a:sy n="179" d="100"/>
        </p:scale>
        <p:origin x="350" y="60"/>
      </p:cViewPr>
      <p:guideLst>
        <p:guide orient="horz" pos="1675"/>
        <p:guide orient="horz" pos="2834"/>
        <p:guide pos="2918"/>
        <p:guide pos="5706"/>
        <p:guide pos="272"/>
        <p:guide pos="5347"/>
        <p:guide pos="-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font" Target="fonts/font7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CAS&#27604;&#36187;\Histor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微软雅黑" panose="020B0503020204020204" pitchFamily="2" charset="-122"/>
              </a:defRPr>
            </a:pPr>
            <a:r>
              <a:rPr lang="en-AU" sz="1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微软雅黑" panose="020B0503020204020204" pitchFamily="2" charset="-122"/>
              </a:rPr>
              <a:t>POISSON</a:t>
            </a:r>
            <a:r>
              <a:rPr lang="zh-CN" altLang="en-US" sz="10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微软雅黑" panose="020B0503020204020204" pitchFamily="2" charset="-122"/>
              </a:rPr>
              <a:t>偏差</a:t>
            </a:r>
          </a:p>
        </c:rich>
      </c:tx>
      <c:layout>
        <c:manualLayout>
          <c:xMode val="edge"/>
          <c:yMode val="edge"/>
          <c:x val="0.38854814927096298"/>
          <c:y val="2.9639914342810301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微软雅黑" panose="020B0503020204020204" pitchFamily="2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8627112673686304E-2"/>
          <c:y val="0.187014293070912"/>
          <c:w val="0.87575000000000003"/>
          <c:h val="0.4679166666666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'[History data.xlsx]Sheet2'!$C$1</c:f>
              <c:strCache>
                <c:ptCount val="1"/>
                <c:pt idx="0">
                  <c:v>样本内偏差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'[History data.xlsx]Sheet2'!$B$2:$B$11</c:f>
              <c:strCache>
                <c:ptCount val="10"/>
                <c:pt idx="0">
                  <c:v>平均出险率</c:v>
                </c:pt>
                <c:pt idx="1">
                  <c:v>GLM1</c:v>
                </c:pt>
                <c:pt idx="2">
                  <c:v>GLM5</c:v>
                </c:pt>
                <c:pt idx="3">
                  <c:v>GBM3</c:v>
                </c:pt>
                <c:pt idx="4">
                  <c:v>GBM4</c:v>
                </c:pt>
                <c:pt idx="5">
                  <c:v>XGB3</c:v>
                </c:pt>
                <c:pt idx="6">
                  <c:v>XGB4</c:v>
                </c:pt>
                <c:pt idx="7">
                  <c:v>XGB6</c:v>
                </c:pt>
                <c:pt idx="8">
                  <c:v>Meta2</c:v>
                </c:pt>
                <c:pt idx="9">
                  <c:v>Meta4</c:v>
                </c:pt>
              </c:strCache>
            </c:strRef>
          </c:cat>
          <c:val>
            <c:numRef>
              <c:f>'[History data.xlsx]Sheet2'!$C$2:$C$11</c:f>
              <c:numCache>
                <c:formatCode>0.000_ </c:formatCode>
                <c:ptCount val="10"/>
                <c:pt idx="0">
                  <c:v>0.3288818</c:v>
                </c:pt>
                <c:pt idx="1">
                  <c:v>0.31203180000000003</c:v>
                </c:pt>
                <c:pt idx="2">
                  <c:v>0.30220370000000002</c:v>
                </c:pt>
                <c:pt idx="3">
                  <c:v>0.29985450000000002</c:v>
                </c:pt>
                <c:pt idx="4">
                  <c:v>0.28683809999999998</c:v>
                </c:pt>
                <c:pt idx="5">
                  <c:v>0.29755199999999998</c:v>
                </c:pt>
                <c:pt idx="6">
                  <c:v>0.28289300000000001</c:v>
                </c:pt>
                <c:pt idx="7">
                  <c:v>0.27498729999999999</c:v>
                </c:pt>
                <c:pt idx="8">
                  <c:v>0.28877920000000001</c:v>
                </c:pt>
                <c:pt idx="9">
                  <c:v>0.27128730000000001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C57-4050-842E-70F734A665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425648872"/>
        <c:axId val="425646128"/>
      </c:barChart>
      <c:lineChart>
        <c:grouping val="standard"/>
        <c:varyColors val="0"/>
        <c:ser>
          <c:idx val="1"/>
          <c:order val="1"/>
          <c:tx>
            <c:strRef>
              <c:f>'[History data.xlsx]Sheet2'!$D$1</c:f>
              <c:strCache>
                <c:ptCount val="1"/>
                <c:pt idx="0">
                  <c:v>样本外偏差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bg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'[History data.xlsx]Sheet2'!$B$2:$B$11</c:f>
              <c:strCache>
                <c:ptCount val="10"/>
                <c:pt idx="0">
                  <c:v>平均出险率</c:v>
                </c:pt>
                <c:pt idx="1">
                  <c:v>GLM1</c:v>
                </c:pt>
                <c:pt idx="2">
                  <c:v>GLM5</c:v>
                </c:pt>
                <c:pt idx="3">
                  <c:v>GBM3</c:v>
                </c:pt>
                <c:pt idx="4">
                  <c:v>GBM4</c:v>
                </c:pt>
                <c:pt idx="5">
                  <c:v>XGB3</c:v>
                </c:pt>
                <c:pt idx="6">
                  <c:v>XGB4</c:v>
                </c:pt>
                <c:pt idx="7">
                  <c:v>XGB6</c:v>
                </c:pt>
                <c:pt idx="8">
                  <c:v>Meta2</c:v>
                </c:pt>
                <c:pt idx="9">
                  <c:v>Meta4</c:v>
                </c:pt>
              </c:strCache>
            </c:strRef>
          </c:cat>
          <c:val>
            <c:numRef>
              <c:f>'[History data.xlsx]Sheet2'!$D$2:$D$11</c:f>
              <c:numCache>
                <c:formatCode>0.000_ </c:formatCode>
                <c:ptCount val="10"/>
                <c:pt idx="0">
                  <c:v>0.32986409999999999</c:v>
                </c:pt>
                <c:pt idx="1">
                  <c:v>0.31325799999999998</c:v>
                </c:pt>
                <c:pt idx="2">
                  <c:v>0.3034482</c:v>
                </c:pt>
                <c:pt idx="3">
                  <c:v>0.30480410000000002</c:v>
                </c:pt>
                <c:pt idx="4">
                  <c:v>0.2918886</c:v>
                </c:pt>
                <c:pt idx="5">
                  <c:v>0.30244120000000002</c:v>
                </c:pt>
                <c:pt idx="6">
                  <c:v>0.29077219999999998</c:v>
                </c:pt>
                <c:pt idx="7">
                  <c:v>0.28945720000000003</c:v>
                </c:pt>
                <c:pt idx="8">
                  <c:v>0.29480190000000001</c:v>
                </c:pt>
                <c:pt idx="9">
                  <c:v>0.2919716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C57-4050-842E-70F734A665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5648872"/>
        <c:axId val="425646128"/>
      </c:lineChart>
      <c:catAx>
        <c:axId val="4256488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6128"/>
        <c:crosses val="autoZero"/>
        <c:auto val="1"/>
        <c:lblAlgn val="ctr"/>
        <c:lblOffset val="100"/>
        <c:noMultiLvlLbl val="0"/>
      </c:catAx>
      <c:valAx>
        <c:axId val="42564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微软雅黑" panose="020B0503020204020204" pitchFamily="2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微软雅黑" panose="020B0503020204020204" pitchFamily="2" charset="-122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2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微软雅黑" panose="020B0503020204020204" pitchFamily="2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测试集</a:t>
            </a:r>
            <a:r>
              <a:rPr lang="en-US" sz="12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50</a:t>
            </a:r>
            <a:r>
              <a:rPr lang="zh-CN" sz="12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组提升度</a:t>
            </a:r>
          </a:p>
        </c:rich>
      </c:tx>
      <c:layout>
        <c:manualLayout>
          <c:xMode val="edge"/>
          <c:yMode val="edge"/>
          <c:x val="0.3852883992222943"/>
          <c:y val="3.5221602582917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50组提升度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5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Sheet1!$A$25:$A$33</c:f>
              <c:strCache>
                <c:ptCount val="9"/>
                <c:pt idx="0">
                  <c:v>GLM1</c:v>
                </c:pt>
                <c:pt idx="1">
                  <c:v>XGB3</c:v>
                </c:pt>
                <c:pt idx="2">
                  <c:v>GBM3</c:v>
                </c:pt>
                <c:pt idx="3">
                  <c:v>GLM5</c:v>
                </c:pt>
                <c:pt idx="4">
                  <c:v>Meta2</c:v>
                </c:pt>
                <c:pt idx="5">
                  <c:v>XGB4</c:v>
                </c:pt>
                <c:pt idx="6">
                  <c:v>GBM4</c:v>
                </c:pt>
                <c:pt idx="7">
                  <c:v>Meta4</c:v>
                </c:pt>
                <c:pt idx="8">
                  <c:v>XGB6</c:v>
                </c:pt>
              </c:strCache>
            </c:strRef>
          </c:cat>
          <c:val>
            <c:numRef>
              <c:f>Sheet1!$B$25:$B$33</c:f>
              <c:numCache>
                <c:formatCode>0.0</c:formatCode>
                <c:ptCount val="9"/>
                <c:pt idx="0">
                  <c:v>9.9411760000000005</c:v>
                </c:pt>
                <c:pt idx="1">
                  <c:v>13</c:v>
                </c:pt>
                <c:pt idx="2">
                  <c:v>14.96875</c:v>
                </c:pt>
                <c:pt idx="3">
                  <c:v>15.523809999999999</c:v>
                </c:pt>
                <c:pt idx="4">
                  <c:v>25.85</c:v>
                </c:pt>
                <c:pt idx="5">
                  <c:v>53.727269999999997</c:v>
                </c:pt>
                <c:pt idx="6">
                  <c:v>67</c:v>
                </c:pt>
                <c:pt idx="7">
                  <c:v>102.83329999999999</c:v>
                </c:pt>
                <c:pt idx="8">
                  <c:v>201.33330000000001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C2-436D-8418-D9F14A81BE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25649264"/>
        <c:axId val="425649656"/>
      </c:barChart>
      <c:catAx>
        <c:axId val="42564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9656"/>
        <c:crosses val="autoZero"/>
        <c:auto val="1"/>
        <c:lblAlgn val="ctr"/>
        <c:lblOffset val="100"/>
        <c:noMultiLvlLbl val="0"/>
      </c:catAx>
      <c:valAx>
        <c:axId val="425649656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Sheet5!$G$25:$H$25</c:f>
              <c:strCache>
                <c:ptCount val="2"/>
                <c:pt idx="0">
                  <c:v>XGB6</c:v>
                </c:pt>
                <c:pt idx="1">
                  <c:v>保费均值(万元）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Sheet5!$I$25:$M$25</c:f>
              <c:numCache>
                <c:formatCode>0.00</c:formatCode>
                <c:ptCount val="5"/>
                <c:pt idx="0">
                  <c:v>72.494760299999996</c:v>
                </c:pt>
                <c:pt idx="1">
                  <c:v>146.16862040000001</c:v>
                </c:pt>
                <c:pt idx="2">
                  <c:v>249.32197740000001</c:v>
                </c:pt>
                <c:pt idx="3">
                  <c:v>310.4759032</c:v>
                </c:pt>
                <c:pt idx="4">
                  <c:v>253.2431508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FB-4EA9-A821-CC9FE9AE0D6B}"/>
            </c:ext>
          </c:extLst>
        </c:ser>
        <c:ser>
          <c:idx val="2"/>
          <c:order val="2"/>
          <c:tx>
            <c:strRef>
              <c:f>Sheet5!$G$27:$H$27</c:f>
              <c:strCache>
                <c:ptCount val="2"/>
                <c:pt idx="0">
                  <c:v>XGB4</c:v>
                </c:pt>
                <c:pt idx="1">
                  <c:v>保费均值(万元）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Sheet5!$I$27:$M$27</c:f>
              <c:numCache>
                <c:formatCode>0.00</c:formatCode>
                <c:ptCount val="5"/>
                <c:pt idx="0">
                  <c:v>158.749348</c:v>
                </c:pt>
                <c:pt idx="1">
                  <c:v>132.402062</c:v>
                </c:pt>
                <c:pt idx="2">
                  <c:v>95.978605999999999</c:v>
                </c:pt>
                <c:pt idx="3">
                  <c:v>102.256494</c:v>
                </c:pt>
                <c:pt idx="4">
                  <c:v>158.648526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FB-4EA9-A821-CC9FE9AE0D6B}"/>
            </c:ext>
          </c:extLst>
        </c:ser>
        <c:ser>
          <c:idx val="4"/>
          <c:order val="4"/>
          <c:tx>
            <c:strRef>
              <c:f>Sheet5!$G$29:$H$29</c:f>
              <c:strCache>
                <c:ptCount val="2"/>
                <c:pt idx="0">
                  <c:v>Meta4</c:v>
                </c:pt>
                <c:pt idx="1">
                  <c:v>保费均值(万元）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Sheet5!$I$29:$M$29</c:f>
              <c:numCache>
                <c:formatCode>0.00</c:formatCode>
                <c:ptCount val="5"/>
                <c:pt idx="0">
                  <c:v>250.83644699999999</c:v>
                </c:pt>
                <c:pt idx="1">
                  <c:v>224.39010400000001</c:v>
                </c:pt>
                <c:pt idx="2">
                  <c:v>175.72799499999999</c:v>
                </c:pt>
                <c:pt idx="3">
                  <c:v>117.1281522</c:v>
                </c:pt>
                <c:pt idx="4">
                  <c:v>110.596041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FB-4EA9-A821-CC9FE9AE0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425643776"/>
        <c:axId val="425646912"/>
      </c:barChart>
      <c:lineChart>
        <c:grouping val="standard"/>
        <c:varyColors val="0"/>
        <c:ser>
          <c:idx val="1"/>
          <c:order val="1"/>
          <c:tx>
            <c:strRef>
              <c:f>Sheet5!$G$26:$H$26</c:f>
              <c:strCache>
                <c:ptCount val="2"/>
                <c:pt idx="0">
                  <c:v>XGB6</c:v>
                </c:pt>
                <c:pt idx="1">
                  <c:v>利润均值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Sheet5!$I$26:$M$26</c:f>
              <c:numCache>
                <c:formatCode>0.00</c:formatCode>
                <c:ptCount val="5"/>
                <c:pt idx="0">
                  <c:v>3.7447602999999998</c:v>
                </c:pt>
                <c:pt idx="1">
                  <c:v>6.3686204000000002</c:v>
                </c:pt>
                <c:pt idx="2">
                  <c:v>11.3219774</c:v>
                </c:pt>
                <c:pt idx="3">
                  <c:v>15.1259032</c:v>
                </c:pt>
                <c:pt idx="4">
                  <c:v>10.0931508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5FB-4EA9-A821-CC9FE9AE0D6B}"/>
            </c:ext>
          </c:extLst>
        </c:ser>
        <c:ser>
          <c:idx val="3"/>
          <c:order val="3"/>
          <c:tx>
            <c:strRef>
              <c:f>Sheet5!$G$28:$H$28</c:f>
              <c:strCache>
                <c:ptCount val="2"/>
                <c:pt idx="0">
                  <c:v>XGB4</c:v>
                </c:pt>
                <c:pt idx="1">
                  <c:v>利润均值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marker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Sheet5!$I$28:$M$28</c:f>
              <c:numCache>
                <c:formatCode>0.00</c:formatCode>
                <c:ptCount val="5"/>
                <c:pt idx="0">
                  <c:v>-13.850652</c:v>
                </c:pt>
                <c:pt idx="1">
                  <c:v>-7.1479379999999999</c:v>
                </c:pt>
                <c:pt idx="2">
                  <c:v>-3.5213939999999999</c:v>
                </c:pt>
                <c:pt idx="3">
                  <c:v>-3.8435060000000001</c:v>
                </c:pt>
                <c:pt idx="4">
                  <c:v>-6.8014739999999998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5FB-4EA9-A821-CC9FE9AE0D6B}"/>
            </c:ext>
          </c:extLst>
        </c:ser>
        <c:ser>
          <c:idx val="5"/>
          <c:order val="5"/>
          <c:tx>
            <c:strRef>
              <c:f>Sheet5!$G$30:$H$30</c:f>
              <c:strCache>
                <c:ptCount val="2"/>
                <c:pt idx="0">
                  <c:v>Meta4</c:v>
                </c:pt>
                <c:pt idx="1">
                  <c:v>利润均值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marker>
          <c:cat>
            <c:strRef>
              <c:f>Sheet5!$I$24:$M$24</c:f>
              <c:strCache>
                <c:ptCount val="5"/>
                <c:pt idx="0">
                  <c:v>情景1</c:v>
                </c:pt>
                <c:pt idx="1">
                  <c:v>情景2</c:v>
                </c:pt>
                <c:pt idx="2">
                  <c:v>情景3</c:v>
                </c:pt>
                <c:pt idx="3">
                  <c:v>情景4</c:v>
                </c:pt>
                <c:pt idx="4">
                  <c:v>情景5</c:v>
                </c:pt>
              </c:strCache>
            </c:strRef>
          </c:cat>
          <c:val>
            <c:numRef>
              <c:f>Sheet5!$I$30:$M$30</c:f>
              <c:numCache>
                <c:formatCode>0.00</c:formatCode>
                <c:ptCount val="5"/>
                <c:pt idx="0">
                  <c:v>-24.513553000000002</c:v>
                </c:pt>
                <c:pt idx="1">
                  <c:v>-12.959896000000001</c:v>
                </c:pt>
                <c:pt idx="2">
                  <c:v>-3.4720049999999998</c:v>
                </c:pt>
                <c:pt idx="3">
                  <c:v>1.8781521999999999</c:v>
                </c:pt>
                <c:pt idx="4">
                  <c:v>2.496041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5FB-4EA9-A821-CC9FE9AE0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45736"/>
        <c:axId val="425647696"/>
      </c:lineChart>
      <c:catAx>
        <c:axId val="425645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7696"/>
        <c:crosses val="autoZero"/>
        <c:auto val="1"/>
        <c:lblAlgn val="ctr"/>
        <c:lblOffset val="100"/>
        <c:noMultiLvlLbl val="0"/>
      </c:catAx>
      <c:valAx>
        <c:axId val="42564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5736"/>
        <c:crosses val="autoZero"/>
        <c:crossBetween val="between"/>
      </c:valAx>
      <c:valAx>
        <c:axId val="425646912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643776"/>
        <c:crosses val="max"/>
        <c:crossBetween val="between"/>
      </c:valAx>
      <c:catAx>
        <c:axId val="425643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5646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5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1536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BB962C8B-B14F-4D97-AF65-F5344CB8AC3E}" type="datetimeFigureOut">
              <a:rPr lang="zh-CN" altLang="en-US" sz="1200" dirty="0"/>
              <a:t>2022/4/9</a:t>
            </a:fld>
            <a:endParaRPr lang="zh-CN" altLang="en-US" sz="1200" dirty="0"/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1536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36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1536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902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9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4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矩形 2"/>
          <p:cNvSpPr/>
          <p:nvPr userDrawn="1"/>
        </p:nvSpPr>
        <p:spPr>
          <a:xfrm>
            <a:off x="-52387" y="-44450"/>
            <a:ext cx="9250362" cy="5353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1268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126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127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229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229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33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434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F59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矩形 2"/>
          <p:cNvSpPr/>
          <p:nvPr userDrawn="1"/>
        </p:nvSpPr>
        <p:spPr>
          <a:xfrm>
            <a:off x="-52387" y="-44450"/>
            <a:ext cx="9250362" cy="5353050"/>
          </a:xfrm>
          <a:prstGeom prst="rect">
            <a:avLst/>
          </a:prstGeom>
          <a:solidFill>
            <a:srgbClr val="454F59"/>
          </a:solidFill>
          <a:ln w="9525">
            <a:noFill/>
          </a:ln>
        </p:spPr>
        <p:txBody>
          <a:bodyPr anchor="ctr" anchorCtr="0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矩形 2"/>
          <p:cNvSpPr/>
          <p:nvPr userDrawn="1"/>
        </p:nvSpPr>
        <p:spPr>
          <a:xfrm>
            <a:off x="-52387" y="-44450"/>
            <a:ext cx="9250362" cy="5353050"/>
          </a:xfrm>
          <a:prstGeom prst="rect">
            <a:avLst/>
          </a:prstGeom>
          <a:solidFill>
            <a:srgbClr val="EDEDEB"/>
          </a:solidFill>
          <a:ln w="9525">
            <a:noFill/>
          </a:ln>
        </p:spPr>
        <p:txBody>
          <a:bodyPr anchor="ctr" anchorCtr="0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9220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22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22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2"/>
          <p:cNvGrpSpPr/>
          <p:nvPr userDrawn="1"/>
        </p:nvGrpSpPr>
        <p:grpSpPr>
          <a:xfrm>
            <a:off x="0" y="4765675"/>
            <a:ext cx="9163050" cy="377825"/>
            <a:chOff x="0" y="0"/>
            <a:chExt cx="9163025" cy="377952"/>
          </a:xfrm>
        </p:grpSpPr>
        <p:sp>
          <p:nvSpPr>
            <p:cNvPr id="2052" name="矩形 3"/>
            <p:cNvSpPr/>
            <p:nvPr/>
          </p:nvSpPr>
          <p:spPr>
            <a:xfrm>
              <a:off x="0" y="0"/>
              <a:ext cx="9163025" cy="377952"/>
            </a:xfrm>
            <a:prstGeom prst="rect">
              <a:avLst/>
            </a:prstGeom>
            <a:solidFill>
              <a:srgbClr val="595959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3" name="矩形 4"/>
            <p:cNvSpPr/>
            <p:nvPr/>
          </p:nvSpPr>
          <p:spPr>
            <a:xfrm>
              <a:off x="8785201" y="0"/>
              <a:ext cx="377824" cy="377952"/>
            </a:xfrm>
            <a:prstGeom prst="rect">
              <a:avLst/>
            </a:prstGeom>
            <a:solidFill>
              <a:srgbClr val="A5281E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4" name="矩形 5"/>
            <p:cNvSpPr/>
            <p:nvPr/>
          </p:nvSpPr>
          <p:spPr>
            <a:xfrm>
              <a:off x="0" y="0"/>
              <a:ext cx="377824" cy="377952"/>
            </a:xfrm>
            <a:prstGeom prst="rect">
              <a:avLst/>
            </a:prstGeom>
            <a:solidFill>
              <a:srgbClr val="A5281E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5" name="等腰三角形 6"/>
            <p:cNvSpPr/>
            <p:nvPr/>
          </p:nvSpPr>
          <p:spPr>
            <a:xfrm rot="5400000">
              <a:off x="8910591" y="133413"/>
              <a:ext cx="127043" cy="1111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6" name="等腰三角形 7"/>
            <p:cNvSpPr/>
            <p:nvPr/>
          </p:nvSpPr>
          <p:spPr>
            <a:xfrm rot="16200000">
              <a:off x="125390" y="133413"/>
              <a:ext cx="127043" cy="1111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2057" name="TextBox 16"/>
          <p:cNvSpPr txBox="1"/>
          <p:nvPr userDrawn="1"/>
        </p:nvSpPr>
        <p:spPr>
          <a:xfrm>
            <a:off x="4203700" y="4824413"/>
            <a:ext cx="615950" cy="261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100" dirty="0">
                <a:solidFill>
                  <a:schemeClr val="bg1"/>
                </a:solidFill>
                <a:latin typeface="Bebas"/>
                <a:cs typeface="Arial" panose="020B0604020202020204" pitchFamily="34" charset="0"/>
              </a:rPr>
              <a:t>future</a:t>
            </a:r>
            <a:endParaRPr lang="zh-CN" altLang="en-US" sz="1100" dirty="0">
              <a:solidFill>
                <a:schemeClr val="bg1"/>
              </a:solidFill>
              <a:latin typeface="Bebas"/>
              <a:ea typeface="Arial" panose="020B0604020202020204" pitchFamily="34" charset="0"/>
            </a:endParaRPr>
          </a:p>
        </p:txBody>
      </p:sp>
      <p:grpSp>
        <p:nvGrpSpPr>
          <p:cNvPr id="2058" name="组合 3"/>
          <p:cNvGrpSpPr/>
          <p:nvPr userDrawn="1"/>
        </p:nvGrpSpPr>
        <p:grpSpPr>
          <a:xfrm>
            <a:off x="0" y="242888"/>
            <a:ext cx="481013" cy="563562"/>
            <a:chOff x="0" y="0"/>
            <a:chExt cx="480244" cy="564356"/>
          </a:xfrm>
        </p:grpSpPr>
        <p:sp>
          <p:nvSpPr>
            <p:cNvPr id="2059" name="矩形 10"/>
            <p:cNvSpPr/>
            <p:nvPr/>
          </p:nvSpPr>
          <p:spPr>
            <a:xfrm>
              <a:off x="0" y="0"/>
              <a:ext cx="424770" cy="564356"/>
            </a:xfrm>
            <a:prstGeom prst="rect">
              <a:avLst/>
            </a:prstGeom>
            <a:solidFill>
              <a:srgbClr val="A5281E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cxnSp>
          <p:nvCxnSpPr>
            <p:cNvPr id="2060" name="直接连接符 11"/>
            <p:cNvCxnSpPr/>
            <p:nvPr/>
          </p:nvCxnSpPr>
          <p:spPr>
            <a:xfrm>
              <a:off x="480244" y="0"/>
              <a:ext cx="0" cy="564356"/>
            </a:xfrm>
            <a:prstGeom prst="line">
              <a:avLst/>
            </a:prstGeom>
            <a:ln w="28575" cap="flat" cmpd="sng">
              <a:solidFill>
                <a:srgbClr val="595959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061" name="AutoShape 7"/>
          <p:cNvSpPr>
            <a:spLocks noChangeAspect="1" noTextEdit="1"/>
          </p:cNvSpPr>
          <p:nvPr userDrawn="1"/>
        </p:nvSpPr>
        <p:spPr>
          <a:xfrm>
            <a:off x="484188" y="204788"/>
            <a:ext cx="257492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Freeform 9"/>
          <p:cNvSpPr/>
          <p:nvPr userDrawn="1"/>
        </p:nvSpPr>
        <p:spPr>
          <a:xfrm>
            <a:off x="782638" y="806450"/>
            <a:ext cx="173037" cy="1047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0" t="0" r="0" b="0"/>
            <a:pathLst>
              <a:path w="126" h="76">
                <a:moveTo>
                  <a:pt x="126" y="0"/>
                </a:moveTo>
                <a:lnTo>
                  <a:pt x="62" y="76"/>
                </a:lnTo>
                <a:lnTo>
                  <a:pt x="0" y="1"/>
                </a:lnTo>
                <a:lnTo>
                  <a:pt x="126" y="0"/>
                </a:lnTo>
                <a:close/>
              </a:path>
            </a:pathLst>
          </a:custGeom>
          <a:solidFill>
            <a:srgbClr val="514E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Freeform 10"/>
          <p:cNvSpPr/>
          <p:nvPr userDrawn="1"/>
        </p:nvSpPr>
        <p:spPr>
          <a:xfrm>
            <a:off x="619125" y="265113"/>
            <a:ext cx="496888" cy="4953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696" h="696">
                <a:moveTo>
                  <a:pt x="338" y="358"/>
                </a:moveTo>
                <a:cubicBezTo>
                  <a:pt x="338" y="0"/>
                  <a:pt x="338" y="0"/>
                  <a:pt x="338" y="0"/>
                </a:cubicBezTo>
                <a:cubicBezTo>
                  <a:pt x="150" y="5"/>
                  <a:pt x="0" y="159"/>
                  <a:pt x="0" y="348"/>
                </a:cubicBezTo>
                <a:cubicBezTo>
                  <a:pt x="0" y="540"/>
                  <a:pt x="156" y="696"/>
                  <a:pt x="348" y="696"/>
                </a:cubicBezTo>
                <a:cubicBezTo>
                  <a:pt x="537" y="696"/>
                  <a:pt x="690" y="546"/>
                  <a:pt x="696" y="358"/>
                </a:cubicBezTo>
                <a:lnTo>
                  <a:pt x="338" y="358"/>
                </a:lnTo>
                <a:close/>
              </a:path>
            </a:pathLst>
          </a:custGeom>
          <a:solidFill>
            <a:srgbClr val="EFB6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11"/>
          <p:cNvSpPr/>
          <p:nvPr userDrawn="1"/>
        </p:nvSpPr>
        <p:spPr>
          <a:xfrm>
            <a:off x="906463" y="214313"/>
            <a:ext cx="255587" cy="2571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358" h="359">
                <a:moveTo>
                  <a:pt x="10" y="0"/>
                </a:moveTo>
                <a:cubicBezTo>
                  <a:pt x="7" y="0"/>
                  <a:pt x="3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358" y="359"/>
                  <a:pt x="358" y="359"/>
                  <a:pt x="358" y="359"/>
                </a:cubicBezTo>
                <a:cubicBezTo>
                  <a:pt x="358" y="355"/>
                  <a:pt x="358" y="352"/>
                  <a:pt x="358" y="348"/>
                </a:cubicBezTo>
                <a:cubicBezTo>
                  <a:pt x="358" y="156"/>
                  <a:pt x="202" y="0"/>
                  <a:pt x="10" y="0"/>
                </a:cubicBezTo>
              </a:path>
            </a:pathLst>
          </a:custGeom>
          <a:solidFill>
            <a:srgbClr val="FF73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12"/>
          <p:cNvSpPr/>
          <p:nvPr userDrawn="1"/>
        </p:nvSpPr>
        <p:spPr>
          <a:xfrm>
            <a:off x="674688" y="611188"/>
            <a:ext cx="387350" cy="177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1" h="128">
                <a:moveTo>
                  <a:pt x="215" y="128"/>
                </a:moveTo>
                <a:lnTo>
                  <a:pt x="281" y="47"/>
                </a:lnTo>
                <a:lnTo>
                  <a:pt x="211" y="0"/>
                </a:lnTo>
                <a:lnTo>
                  <a:pt x="141" y="48"/>
                </a:lnTo>
                <a:lnTo>
                  <a:pt x="70" y="1"/>
                </a:lnTo>
                <a:lnTo>
                  <a:pt x="0" y="48"/>
                </a:lnTo>
                <a:lnTo>
                  <a:pt x="68" y="128"/>
                </a:lnTo>
                <a:lnTo>
                  <a:pt x="215" y="128"/>
                </a:lnTo>
                <a:close/>
              </a:path>
            </a:pathLst>
          </a:custGeom>
          <a:solidFill>
            <a:srgbClr val="D3C9B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6" name="Rectangle 13"/>
          <p:cNvSpPr/>
          <p:nvPr userDrawn="1"/>
        </p:nvSpPr>
        <p:spPr>
          <a:xfrm>
            <a:off x="1220788" y="306388"/>
            <a:ext cx="1139825" cy="288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eaLnBrk="1" hangingPunct="1"/>
            <a:r>
              <a:rPr lang="zh-CN" altLang="en-US" sz="2300" dirty="0">
                <a:solidFill>
                  <a:srgbClr val="000000"/>
                </a:solidFill>
                <a:latin typeface="宋体" panose="02010600030101010101" pitchFamily="2" charset="-122"/>
              </a:rPr>
              <a:t>PPT图表研究院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67" name="Line 15"/>
          <p:cNvSpPr/>
          <p:nvPr userDrawn="1"/>
        </p:nvSpPr>
        <p:spPr>
          <a:xfrm>
            <a:off x="1233488" y="593725"/>
            <a:ext cx="1666875" cy="0"/>
          </a:xfrm>
          <a:prstGeom prst="line">
            <a:avLst/>
          </a:prstGeom>
          <a:ln w="2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F59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07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10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"/>
          <p:cNvGrpSpPr/>
          <p:nvPr userDrawn="1"/>
        </p:nvGrpSpPr>
        <p:grpSpPr>
          <a:xfrm>
            <a:off x="0" y="4765675"/>
            <a:ext cx="9163050" cy="377825"/>
            <a:chOff x="0" y="0"/>
            <a:chExt cx="9163025" cy="377952"/>
          </a:xfrm>
        </p:grpSpPr>
        <p:sp>
          <p:nvSpPr>
            <p:cNvPr id="5124" name="矩形 3"/>
            <p:cNvSpPr/>
            <p:nvPr/>
          </p:nvSpPr>
          <p:spPr>
            <a:xfrm>
              <a:off x="0" y="0"/>
              <a:ext cx="9163025" cy="377952"/>
            </a:xfrm>
            <a:prstGeom prst="rect">
              <a:avLst/>
            </a:prstGeom>
            <a:solidFill>
              <a:srgbClr val="595959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5125" name="矩形 4"/>
            <p:cNvSpPr/>
            <p:nvPr/>
          </p:nvSpPr>
          <p:spPr>
            <a:xfrm>
              <a:off x="8785201" y="0"/>
              <a:ext cx="377824" cy="377952"/>
            </a:xfrm>
            <a:prstGeom prst="rect">
              <a:avLst/>
            </a:prstGeom>
            <a:solidFill>
              <a:srgbClr val="A5281E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5126" name="矩形 5"/>
            <p:cNvSpPr/>
            <p:nvPr/>
          </p:nvSpPr>
          <p:spPr>
            <a:xfrm>
              <a:off x="0" y="0"/>
              <a:ext cx="377824" cy="377952"/>
            </a:xfrm>
            <a:prstGeom prst="rect">
              <a:avLst/>
            </a:prstGeom>
            <a:solidFill>
              <a:srgbClr val="A5281E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5127" name="等腰三角形 6"/>
            <p:cNvSpPr/>
            <p:nvPr/>
          </p:nvSpPr>
          <p:spPr>
            <a:xfrm rot="5400000">
              <a:off x="8910591" y="133413"/>
              <a:ext cx="127043" cy="1111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5128" name="等腰三角形 7"/>
            <p:cNvSpPr/>
            <p:nvPr/>
          </p:nvSpPr>
          <p:spPr>
            <a:xfrm rot="16200000">
              <a:off x="125390" y="133413"/>
              <a:ext cx="127043" cy="1111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5129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1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13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日期占位符 6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14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14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F59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矩形 2"/>
          <p:cNvSpPr/>
          <p:nvPr userDrawn="1"/>
        </p:nvSpPr>
        <p:spPr>
          <a:xfrm>
            <a:off x="-52387" y="-44450"/>
            <a:ext cx="9250362" cy="5353050"/>
          </a:xfrm>
          <a:prstGeom prst="rect">
            <a:avLst/>
          </a:prstGeom>
          <a:solidFill>
            <a:srgbClr val="454F59"/>
          </a:solidFill>
          <a:ln w="9525">
            <a:noFill/>
          </a:ln>
        </p:spPr>
        <p:txBody>
          <a:bodyPr anchor="ctr" anchorCtr="0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C:\Users\chenkui\Desktop\未命名的-1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08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矩形 2"/>
          <p:cNvSpPr/>
          <p:nvPr userDrawn="1"/>
        </p:nvSpPr>
        <p:spPr>
          <a:xfrm>
            <a:off x="-52387" y="-44450"/>
            <a:ext cx="9250362" cy="5353050"/>
          </a:xfrm>
          <a:prstGeom prst="rect">
            <a:avLst/>
          </a:prstGeom>
          <a:solidFill>
            <a:srgbClr val="EDEDEB"/>
          </a:solidFill>
          <a:ln w="9525">
            <a:noFill/>
          </a:ln>
        </p:spPr>
        <p:txBody>
          <a:bodyPr anchor="ctr" anchorCtr="0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9220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  <a:t>2022/4/9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22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22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fade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6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7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1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直接连接符 8"/>
          <p:cNvCxnSpPr/>
          <p:nvPr/>
        </p:nvCxnSpPr>
        <p:spPr>
          <a:xfrm>
            <a:off x="6804025" y="1419225"/>
            <a:ext cx="0" cy="1657350"/>
          </a:xfrm>
          <a:prstGeom prst="line">
            <a:avLst/>
          </a:prstGeom>
          <a:ln w="12700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6388" name="Picture 2" descr="C:\Users\chenkui\Desktop\PPT图表研究院-01.png"/>
          <p:cNvPicPr>
            <a:picLocks noChangeAspect="1"/>
          </p:cNvPicPr>
          <p:nvPr/>
        </p:nvPicPr>
        <p:blipFill>
          <a:blip r:embed="rId2"/>
          <a:srcRect r="71291"/>
          <a:stretch>
            <a:fillRect/>
          </a:stretch>
        </p:blipFill>
        <p:spPr>
          <a:xfrm>
            <a:off x="6804025" y="1565275"/>
            <a:ext cx="1500188" cy="145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Rectangle 17"/>
          <p:cNvSpPr/>
          <p:nvPr/>
        </p:nvSpPr>
        <p:spPr>
          <a:xfrm>
            <a:off x="5220335" y="3363595"/>
            <a:ext cx="1710690" cy="21526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43-</a:t>
            </a:r>
            <a:r>
              <a:rPr lang="zh-CN" altLang="en-US" sz="1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光速</a:t>
            </a:r>
            <a:r>
              <a:rPr lang="en-US" altLang="zh-CN" sz="1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-2022.04.09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27630" y="1456055"/>
            <a:ext cx="4464685" cy="1491615"/>
            <a:chOff x="4138" y="2766"/>
            <a:chExt cx="7031" cy="2349"/>
          </a:xfrm>
        </p:grpSpPr>
        <p:sp>
          <p:nvSpPr>
            <p:cNvPr id="2" name="文本框 1"/>
            <p:cNvSpPr txBox="1"/>
            <p:nvPr/>
          </p:nvSpPr>
          <p:spPr>
            <a:xfrm>
              <a:off x="5159" y="2766"/>
              <a:ext cx="5511" cy="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CAS </a:t>
              </a:r>
              <a:r>
                <a:rPr lang="zh-CN" altLang="en-US" sz="2800" dirty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车险定价研究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Research </a:t>
              </a:r>
              <a:r>
                <a:rPr lang="en-US" altLang="zh-CN" sz="1400" dirty="0" smtClean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on </a:t>
              </a:r>
              <a:r>
                <a:rPr lang="en-US" altLang="zh-CN" sz="1400" dirty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A</a:t>
              </a:r>
              <a:r>
                <a:rPr lang="en-US" altLang="zh-CN" sz="1400" dirty="0" smtClean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uto Insurance </a:t>
              </a:r>
              <a:r>
                <a:rPr lang="en-US" altLang="zh-CN" sz="1400" dirty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P</a:t>
              </a:r>
              <a:r>
                <a:rPr lang="en-US" altLang="zh-CN" sz="1400" dirty="0" smtClean="0"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ricing</a:t>
              </a:r>
              <a:endPara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endParaRPr>
            </a:p>
            <a:p>
              <a:endPara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endParaRPr>
            </a:p>
          </p:txBody>
        </p:sp>
        <p:sp>
          <p:nvSpPr>
            <p:cNvPr id="6" name="减号 5"/>
            <p:cNvSpPr/>
            <p:nvPr/>
          </p:nvSpPr>
          <p:spPr>
            <a:xfrm flipV="1">
              <a:off x="4138" y="3860"/>
              <a:ext cx="7031" cy="120"/>
            </a:xfrm>
            <a:prstGeom prst="mathMinus">
              <a:avLst/>
            </a:prstGeom>
            <a:solidFill>
              <a:schemeClr val="bg1">
                <a:lumMod val="65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4"/>
          <p:cNvGrpSpPr/>
          <p:nvPr/>
        </p:nvGrpSpPr>
        <p:grpSpPr>
          <a:xfrm>
            <a:off x="611505" y="676275"/>
            <a:ext cx="1778000" cy="4051300"/>
            <a:chOff x="0" y="0"/>
            <a:chExt cx="1944588" cy="4737052"/>
          </a:xfrm>
        </p:grpSpPr>
        <p:sp>
          <p:nvSpPr>
            <p:cNvPr id="18435" name="矩形 7"/>
            <p:cNvSpPr/>
            <p:nvPr/>
          </p:nvSpPr>
          <p:spPr>
            <a:xfrm>
              <a:off x="0" y="0"/>
              <a:ext cx="1944588" cy="4737052"/>
            </a:xfrm>
            <a:prstGeom prst="rect">
              <a:avLst/>
            </a:prstGeom>
            <a:solidFill>
              <a:srgbClr val="F7F7F7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8436" name="矩形 10"/>
            <p:cNvSpPr/>
            <p:nvPr/>
          </p:nvSpPr>
          <p:spPr>
            <a:xfrm rot="16200000">
              <a:off x="416197" y="3892715"/>
              <a:ext cx="1111500" cy="5764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7826" y="0"/>
                </a:cxn>
                <a:cxn ang="0">
                  <a:pos x="883529" y="270476"/>
                </a:cxn>
                <a:cxn ang="0">
                  <a:pos x="1367826" y="576431"/>
                </a:cxn>
                <a:cxn ang="0">
                  <a:pos x="0" y="576431"/>
                </a:cxn>
                <a:cxn ang="0">
                  <a:pos x="0" y="0"/>
                </a:cxn>
              </a:cxnLst>
              <a:rect l="0" t="0" r="0" b="0"/>
              <a:pathLst>
                <a:path w="1368524" h="576064">
                  <a:moveTo>
                    <a:pt x="0" y="0"/>
                  </a:moveTo>
                  <a:lnTo>
                    <a:pt x="1368524" y="0"/>
                  </a:lnTo>
                  <a:lnTo>
                    <a:pt x="883980" y="270304"/>
                  </a:lnTo>
                  <a:lnTo>
                    <a:pt x="1368524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441">
                <a:alpha val="95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矩形 11"/>
            <p:cNvSpPr/>
            <p:nvPr/>
          </p:nvSpPr>
          <p:spPr>
            <a:xfrm>
              <a:off x="0" y="4674562"/>
              <a:ext cx="1944588" cy="62490"/>
            </a:xfrm>
            <a:prstGeom prst="rect">
              <a:avLst/>
            </a:prstGeom>
            <a:solidFill>
              <a:srgbClr val="A6A6A6">
                <a:alpha val="59000"/>
              </a:srgbClr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8438" name="TextBox 165"/>
          <p:cNvSpPr txBox="1"/>
          <p:nvPr/>
        </p:nvSpPr>
        <p:spPr>
          <a:xfrm>
            <a:off x="1152525" y="1644650"/>
            <a:ext cx="1430338" cy="23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000" dirty="0">
                <a:solidFill>
                  <a:srgbClr val="A6A6A6"/>
                </a:solidFill>
                <a:latin typeface="Calibri" panose="020F0502020204030204" pitchFamily="2" charset="0"/>
              </a:rPr>
              <a:t>单击添加标题</a:t>
            </a:r>
          </a:p>
        </p:txBody>
      </p:sp>
      <p:sp>
        <p:nvSpPr>
          <p:cNvPr id="18439" name="TextBox 166"/>
          <p:cNvSpPr txBox="1"/>
          <p:nvPr/>
        </p:nvSpPr>
        <p:spPr>
          <a:xfrm>
            <a:off x="1152525" y="1993900"/>
            <a:ext cx="1430338" cy="23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000" dirty="0">
                <a:solidFill>
                  <a:srgbClr val="A6A6A6"/>
                </a:solidFill>
                <a:latin typeface="Calibri" panose="020F0502020204030204" pitchFamily="2" charset="0"/>
              </a:rPr>
              <a:t>单击添加标题</a:t>
            </a:r>
          </a:p>
        </p:txBody>
      </p:sp>
      <p:sp>
        <p:nvSpPr>
          <p:cNvPr id="18440" name="TextBox 167"/>
          <p:cNvSpPr txBox="1"/>
          <p:nvPr/>
        </p:nvSpPr>
        <p:spPr>
          <a:xfrm>
            <a:off x="1152525" y="2341563"/>
            <a:ext cx="1430338" cy="23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000" dirty="0">
                <a:solidFill>
                  <a:srgbClr val="A6A6A6"/>
                </a:solidFill>
                <a:latin typeface="Calibri" panose="020F0502020204030204" pitchFamily="2" charset="0"/>
              </a:rPr>
              <a:t>单击添加标题</a:t>
            </a:r>
          </a:p>
        </p:txBody>
      </p:sp>
      <p:grpSp>
        <p:nvGrpSpPr>
          <p:cNvPr id="18441" name="组合 262"/>
          <p:cNvGrpSpPr/>
          <p:nvPr/>
        </p:nvGrpSpPr>
        <p:grpSpPr>
          <a:xfrm>
            <a:off x="858520" y="1652905"/>
            <a:ext cx="254000" cy="952500"/>
            <a:chOff x="0" y="0"/>
            <a:chExt cx="255298" cy="952384"/>
          </a:xfrm>
        </p:grpSpPr>
        <p:grpSp>
          <p:nvGrpSpPr>
            <p:cNvPr id="18442" name="组合 169"/>
            <p:cNvGrpSpPr/>
            <p:nvPr/>
          </p:nvGrpSpPr>
          <p:grpSpPr>
            <a:xfrm>
              <a:off x="369" y="729458"/>
              <a:ext cx="254561" cy="222926"/>
              <a:chOff x="0" y="0"/>
              <a:chExt cx="1635125" cy="1431925"/>
            </a:xfrm>
          </p:grpSpPr>
          <p:sp>
            <p:nvSpPr>
              <p:cNvPr id="18443" name="AutoShape 12"/>
              <p:cNvSpPr>
                <a:spLocks noChangeAspect="1" noTextEdit="1"/>
              </p:cNvSpPr>
              <p:nvPr/>
            </p:nvSpPr>
            <p:spPr>
              <a:xfrm>
                <a:off x="0" y="3175"/>
                <a:ext cx="1631950" cy="1428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Freeform 14"/>
              <p:cNvSpPr/>
              <p:nvPr/>
            </p:nvSpPr>
            <p:spPr>
              <a:xfrm>
                <a:off x="-2369" y="4515"/>
                <a:ext cx="1639857" cy="1427410"/>
              </a:xfrm>
              <a:custGeom>
                <a:avLst/>
                <a:gdLst/>
                <a:ahLst/>
                <a:cxnLst>
                  <a:cxn ang="0">
                    <a:pos x="1639857" y="1224401"/>
                  </a:cxn>
                  <a:cxn ang="0">
                    <a:pos x="1639857" y="0"/>
                  </a:cxn>
                  <a:cxn ang="0">
                    <a:pos x="0" y="0"/>
                  </a:cxn>
                  <a:cxn ang="0">
                    <a:pos x="0" y="1224401"/>
                  </a:cxn>
                  <a:cxn ang="0">
                    <a:pos x="718034" y="1224401"/>
                  </a:cxn>
                  <a:cxn ang="0">
                    <a:pos x="718034" y="1325905"/>
                  </a:cxn>
                  <a:cxn ang="0">
                    <a:pos x="410760" y="1325905"/>
                  </a:cxn>
                  <a:cxn ang="0">
                    <a:pos x="410760" y="1427410"/>
                  </a:cxn>
                  <a:cxn ang="0">
                    <a:pos x="1230689" y="1427410"/>
                  </a:cxn>
                  <a:cxn ang="0">
                    <a:pos x="1230689" y="1325905"/>
                  </a:cxn>
                  <a:cxn ang="0">
                    <a:pos x="921823" y="1325905"/>
                  </a:cxn>
                  <a:cxn ang="0">
                    <a:pos x="921823" y="1224401"/>
                  </a:cxn>
                  <a:cxn ang="0">
                    <a:pos x="1639857" y="1224401"/>
                  </a:cxn>
                </a:cxnLst>
                <a:rect l="0" t="0" r="0" b="0"/>
                <a:pathLst>
                  <a:path w="1030" h="900">
                    <a:moveTo>
                      <a:pt x="1030" y="772"/>
                    </a:moveTo>
                    <a:lnTo>
                      <a:pt x="1030" y="0"/>
                    </a:lnTo>
                    <a:lnTo>
                      <a:pt x="0" y="0"/>
                    </a:lnTo>
                    <a:lnTo>
                      <a:pt x="0" y="772"/>
                    </a:lnTo>
                    <a:lnTo>
                      <a:pt x="451" y="772"/>
                    </a:lnTo>
                    <a:lnTo>
                      <a:pt x="451" y="836"/>
                    </a:lnTo>
                    <a:lnTo>
                      <a:pt x="258" y="836"/>
                    </a:lnTo>
                    <a:lnTo>
                      <a:pt x="258" y="900"/>
                    </a:lnTo>
                    <a:lnTo>
                      <a:pt x="773" y="900"/>
                    </a:lnTo>
                    <a:lnTo>
                      <a:pt x="773" y="836"/>
                    </a:lnTo>
                    <a:lnTo>
                      <a:pt x="579" y="836"/>
                    </a:lnTo>
                    <a:lnTo>
                      <a:pt x="579" y="772"/>
                    </a:lnTo>
                    <a:lnTo>
                      <a:pt x="1030" y="772"/>
                    </a:lnTo>
                    <a:close/>
                  </a:path>
                </a:pathLst>
              </a:custGeom>
              <a:solidFill>
                <a:srgbClr val="7F7F7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Rectangle 15"/>
              <p:cNvSpPr/>
              <p:nvPr/>
            </p:nvSpPr>
            <p:spPr>
              <a:xfrm>
                <a:off x="206375" y="201612"/>
                <a:ext cx="1227138" cy="81756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2" charset="0"/>
                </a:endParaRPr>
              </a:p>
            </p:txBody>
          </p:sp>
        </p:grpSp>
        <p:grpSp>
          <p:nvGrpSpPr>
            <p:cNvPr id="18446" name="组合 175"/>
            <p:cNvGrpSpPr/>
            <p:nvPr/>
          </p:nvGrpSpPr>
          <p:grpSpPr>
            <a:xfrm rot="-10800000" flipV="1">
              <a:off x="41781" y="324632"/>
              <a:ext cx="171737" cy="249597"/>
              <a:chOff x="0" y="0"/>
              <a:chExt cx="1225550" cy="1781175"/>
            </a:xfrm>
          </p:grpSpPr>
          <p:sp>
            <p:nvSpPr>
              <p:cNvPr id="18447" name="AutoShape 6"/>
              <p:cNvSpPr>
                <a:spLocks noChangeAspect="1" noTextEdit="1"/>
              </p:cNvSpPr>
              <p:nvPr/>
            </p:nvSpPr>
            <p:spPr>
              <a:xfrm>
                <a:off x="0" y="3175"/>
                <a:ext cx="1225550" cy="1778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Freeform 8"/>
              <p:cNvSpPr/>
              <p:nvPr/>
            </p:nvSpPr>
            <p:spPr>
              <a:xfrm>
                <a:off x="-2094" y="5466"/>
                <a:ext cx="1229753" cy="1778392"/>
              </a:xfrm>
              <a:custGeom>
                <a:avLst/>
                <a:gdLst/>
                <a:ahLst/>
                <a:cxnLst>
                  <a:cxn ang="0">
                    <a:pos x="1120358" y="0"/>
                  </a:cxn>
                  <a:cxn ang="0">
                    <a:pos x="109395" y="0"/>
                  </a:cxn>
                  <a:cxn ang="0">
                    <a:pos x="0" y="112319"/>
                  </a:cxn>
                  <a:cxn ang="0">
                    <a:pos x="0" y="1666073"/>
                  </a:cxn>
                  <a:cxn ang="0">
                    <a:pos x="109395" y="1778392"/>
                  </a:cxn>
                  <a:cxn ang="0">
                    <a:pos x="1120358" y="1778392"/>
                  </a:cxn>
                  <a:cxn ang="0">
                    <a:pos x="1229753" y="1666073"/>
                  </a:cxn>
                  <a:cxn ang="0">
                    <a:pos x="1229753" y="112319"/>
                  </a:cxn>
                  <a:cxn ang="0">
                    <a:pos x="1120358" y="0"/>
                  </a:cxn>
                </a:cxnLst>
                <a:rect l="0" t="0" r="0" b="0"/>
                <a:pathLst>
                  <a:path w="326" h="475">
                    <a:moveTo>
                      <a:pt x="29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62"/>
                      <a:pt x="13" y="475"/>
                      <a:pt x="29" y="475"/>
                    </a:cubicBezTo>
                    <a:cubicBezTo>
                      <a:pt x="297" y="475"/>
                      <a:pt x="297" y="475"/>
                      <a:pt x="297" y="475"/>
                    </a:cubicBezTo>
                    <a:cubicBezTo>
                      <a:pt x="313" y="475"/>
                      <a:pt x="326" y="462"/>
                      <a:pt x="326" y="445"/>
                    </a:cubicBezTo>
                    <a:cubicBezTo>
                      <a:pt x="326" y="30"/>
                      <a:pt x="326" y="30"/>
                      <a:pt x="326" y="30"/>
                    </a:cubicBezTo>
                    <a:cubicBezTo>
                      <a:pt x="326" y="14"/>
                      <a:pt x="313" y="0"/>
                      <a:pt x="297" y="0"/>
                    </a:cubicBezTo>
                  </a:path>
                </a:pathLst>
              </a:custGeom>
              <a:solidFill>
                <a:srgbClr val="7F7F7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Oval 9"/>
              <p:cNvSpPr/>
              <p:nvPr/>
            </p:nvSpPr>
            <p:spPr>
              <a:xfrm>
                <a:off x="528638" y="1525588"/>
                <a:ext cx="171450" cy="1762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2" charset="0"/>
                </a:endParaRPr>
              </a:p>
            </p:txBody>
          </p:sp>
          <p:sp>
            <p:nvSpPr>
              <p:cNvPr id="18450" name="Rectangle 10"/>
              <p:cNvSpPr/>
              <p:nvPr/>
            </p:nvSpPr>
            <p:spPr>
              <a:xfrm>
                <a:off x="111772" y="299977"/>
                <a:ext cx="1002021" cy="1223355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 dirty="0">
                  <a:latin typeface="Calibri" panose="020F0502020204030204" pitchFamily="2" charset="0"/>
                </a:endParaRPr>
              </a:p>
            </p:txBody>
          </p:sp>
        </p:grpSp>
        <p:grpSp>
          <p:nvGrpSpPr>
            <p:cNvPr id="18451" name="组合 180"/>
            <p:cNvGrpSpPr/>
            <p:nvPr/>
          </p:nvGrpSpPr>
          <p:grpSpPr>
            <a:xfrm>
              <a:off x="0" y="0"/>
              <a:ext cx="255298" cy="169404"/>
              <a:chOff x="0" y="0"/>
              <a:chExt cx="402138" cy="266844"/>
            </a:xfrm>
          </p:grpSpPr>
          <p:sp>
            <p:nvSpPr>
              <p:cNvPr id="18452" name="Freeform 2130"/>
              <p:cNvSpPr/>
              <p:nvPr/>
            </p:nvSpPr>
            <p:spPr>
              <a:xfrm>
                <a:off x="20107" y="0"/>
                <a:ext cx="361924" cy="147519"/>
              </a:xfrm>
              <a:custGeom>
                <a:avLst/>
                <a:gdLst/>
                <a:ahLst/>
                <a:cxnLst>
                  <a:cxn ang="0">
                    <a:pos x="361924" y="12293"/>
                  </a:cxn>
                  <a:cxn ang="0">
                    <a:pos x="332804" y="4098"/>
                  </a:cxn>
                  <a:cxn ang="0">
                    <a:pos x="29120" y="0"/>
                  </a:cxn>
                  <a:cxn ang="0">
                    <a:pos x="0" y="8196"/>
                  </a:cxn>
                  <a:cxn ang="0">
                    <a:pos x="174722" y="147519"/>
                  </a:cxn>
                  <a:cxn ang="0">
                    <a:pos x="361924" y="12293"/>
                  </a:cxn>
                </a:cxnLst>
                <a:rect l="0" t="0" r="0" b="0"/>
                <a:pathLst>
                  <a:path w="87" h="36">
                    <a:moveTo>
                      <a:pt x="87" y="3"/>
                    </a:moveTo>
                    <a:cubicBezTo>
                      <a:pt x="85" y="2"/>
                      <a:pt x="83" y="1"/>
                      <a:pt x="80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42" y="36"/>
                      <a:pt x="42" y="36"/>
                      <a:pt x="42" y="36"/>
                    </a:cubicBezTo>
                    <a:lnTo>
                      <a:pt x="87" y="3"/>
                    </a:lnTo>
                    <a:close/>
                  </a:path>
                </a:pathLst>
              </a:custGeom>
              <a:solidFill>
                <a:srgbClr val="D9D9D9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" name="Freeform 2131"/>
              <p:cNvSpPr/>
              <p:nvPr/>
            </p:nvSpPr>
            <p:spPr>
              <a:xfrm>
                <a:off x="273957" y="32505"/>
                <a:ext cx="128181" cy="210026"/>
              </a:xfrm>
              <a:custGeom>
                <a:avLst/>
                <a:gdLst/>
                <a:ahLst/>
                <a:cxnLst>
                  <a:cxn ang="0">
                    <a:pos x="123908" y="0"/>
                  </a:cxn>
                  <a:cxn ang="0">
                    <a:pos x="0" y="90599"/>
                  </a:cxn>
                  <a:cxn ang="0">
                    <a:pos x="119636" y="210026"/>
                  </a:cxn>
                  <a:cxn ang="0">
                    <a:pos x="128181" y="189435"/>
                  </a:cxn>
                  <a:cxn ang="0">
                    <a:pos x="128181" y="16473"/>
                  </a:cxn>
                  <a:cxn ang="0">
                    <a:pos x="123908" y="0"/>
                  </a:cxn>
                </a:cxnLst>
                <a:rect l="0" t="0" r="0" b="0"/>
                <a:pathLst>
                  <a:path w="30" h="51">
                    <a:moveTo>
                      <a:pt x="29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9" y="49"/>
                      <a:pt x="30" y="48"/>
                      <a:pt x="30" y="46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2"/>
                      <a:pt x="29" y="0"/>
                    </a:cubicBezTo>
                    <a:close/>
                  </a:path>
                </a:pathLst>
              </a:custGeom>
              <a:solidFill>
                <a:srgbClr val="7F7F7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Freeform 2132"/>
              <p:cNvSpPr/>
              <p:nvPr/>
            </p:nvSpPr>
            <p:spPr>
              <a:xfrm>
                <a:off x="0" y="25003"/>
                <a:ext cx="120641" cy="217528"/>
              </a:xfrm>
              <a:custGeom>
                <a:avLst/>
                <a:gdLst/>
                <a:ahLst/>
                <a:cxnLst>
                  <a:cxn ang="0">
                    <a:pos x="4021" y="0"/>
                  </a:cxn>
                  <a:cxn ang="0">
                    <a:pos x="0" y="16733"/>
                  </a:cxn>
                  <a:cxn ang="0">
                    <a:pos x="0" y="192429"/>
                  </a:cxn>
                  <a:cxn ang="0">
                    <a:pos x="8043" y="217528"/>
                  </a:cxn>
                  <a:cxn ang="0">
                    <a:pos x="120641" y="96214"/>
                  </a:cxn>
                  <a:cxn ang="0">
                    <a:pos x="4021" y="0"/>
                  </a:cxn>
                </a:cxnLst>
                <a:rect l="0" t="0" r="0" b="0"/>
                <a:pathLst>
                  <a:path w="30" h="52">
                    <a:moveTo>
                      <a:pt x="1" y="0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0" y="50"/>
                      <a:pt x="2" y="52"/>
                    </a:cubicBezTo>
                    <a:cubicBezTo>
                      <a:pt x="30" y="23"/>
                      <a:pt x="30" y="23"/>
                      <a:pt x="30" y="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7F7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Freeform 2133"/>
              <p:cNvSpPr/>
              <p:nvPr/>
            </p:nvSpPr>
            <p:spPr>
              <a:xfrm>
                <a:off x="25134" y="135017"/>
                <a:ext cx="351871" cy="132517"/>
              </a:xfrm>
              <a:custGeom>
                <a:avLst/>
                <a:gdLst/>
                <a:ahLst/>
                <a:cxnLst>
                  <a:cxn ang="0">
                    <a:pos x="180124" y="37270"/>
                  </a:cxn>
                  <a:cxn ang="0">
                    <a:pos x="163369" y="37270"/>
                  </a:cxn>
                  <a:cxn ang="0">
                    <a:pos x="121479" y="4141"/>
                  </a:cxn>
                  <a:cxn ang="0">
                    <a:pos x="0" y="124235"/>
                  </a:cxn>
                  <a:cxn ang="0">
                    <a:pos x="20945" y="128376"/>
                  </a:cxn>
                  <a:cxn ang="0">
                    <a:pos x="326737" y="132517"/>
                  </a:cxn>
                  <a:cxn ang="0">
                    <a:pos x="351871" y="124235"/>
                  </a:cxn>
                  <a:cxn ang="0">
                    <a:pos x="234581" y="0"/>
                  </a:cxn>
                  <a:cxn ang="0">
                    <a:pos x="180124" y="37270"/>
                  </a:cxn>
                </a:cxnLst>
                <a:rect l="0" t="0" r="0" b="0"/>
                <a:pathLst>
                  <a:path w="84" h="32">
                    <a:moveTo>
                      <a:pt x="43" y="9"/>
                    </a:moveTo>
                    <a:cubicBezTo>
                      <a:pt x="42" y="10"/>
                      <a:pt x="40" y="10"/>
                      <a:pt x="39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" y="31"/>
                      <a:pt x="3" y="31"/>
                      <a:pt x="5" y="31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81" y="32"/>
                      <a:pt x="83" y="31"/>
                      <a:pt x="84" y="3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7F7F7F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56" name="矩形 31"/>
          <p:cNvSpPr/>
          <p:nvPr/>
        </p:nvSpPr>
        <p:spPr>
          <a:xfrm>
            <a:off x="2563495" y="609600"/>
            <a:ext cx="4017645" cy="4117975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8457" name="矩形 33"/>
          <p:cNvSpPr/>
          <p:nvPr/>
        </p:nvSpPr>
        <p:spPr>
          <a:xfrm>
            <a:off x="2557463" y="4670425"/>
            <a:ext cx="4017962" cy="57150"/>
          </a:xfrm>
          <a:prstGeom prst="rect">
            <a:avLst/>
          </a:prstGeom>
          <a:solidFill>
            <a:srgbClr val="A6A6A6">
              <a:alpha val="59000"/>
            </a:srgbClr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grpSp>
        <p:nvGrpSpPr>
          <p:cNvPr id="18503" name="组合 263"/>
          <p:cNvGrpSpPr/>
          <p:nvPr/>
        </p:nvGrpSpPr>
        <p:grpSpPr>
          <a:xfrm>
            <a:off x="6753224" y="609600"/>
            <a:ext cx="2067247" cy="4117975"/>
            <a:chOff x="0" y="0"/>
            <a:chExt cx="1778735" cy="4333030"/>
          </a:xfrm>
        </p:grpSpPr>
        <p:sp>
          <p:nvSpPr>
            <p:cNvPr id="18504" name="矩形 223"/>
            <p:cNvSpPr/>
            <p:nvPr/>
          </p:nvSpPr>
          <p:spPr>
            <a:xfrm flipH="1">
              <a:off x="0" y="0"/>
              <a:ext cx="1778735" cy="4333030"/>
            </a:xfrm>
            <a:prstGeom prst="rect">
              <a:avLst/>
            </a:prstGeom>
            <a:solidFill>
              <a:srgbClr val="F7F7F7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8505" name="矩形 225"/>
            <p:cNvSpPr/>
            <p:nvPr/>
          </p:nvSpPr>
          <p:spPr>
            <a:xfrm flipH="1">
              <a:off x="0" y="4275870"/>
              <a:ext cx="1778735" cy="57160"/>
            </a:xfrm>
            <a:prstGeom prst="rect">
              <a:avLst/>
            </a:prstGeom>
            <a:solidFill>
              <a:srgbClr val="A6A6A6">
                <a:alpha val="59000"/>
              </a:srgbClr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8519" name="TextBox 242"/>
          <p:cNvSpPr txBox="1"/>
          <p:nvPr/>
        </p:nvSpPr>
        <p:spPr>
          <a:xfrm>
            <a:off x="6940549" y="987574"/>
            <a:ext cx="1591945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从各种情景下分析，XGB6模型的平均利润均为最高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065" y="123190"/>
            <a:ext cx="161226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7. </a:t>
            </a: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情景分析</a:t>
            </a:r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-2</a:t>
            </a:r>
          </a:p>
        </p:txBody>
      </p:sp>
      <p:grpSp>
        <p:nvGrpSpPr>
          <p:cNvPr id="3" name="组合 14"/>
          <p:cNvGrpSpPr/>
          <p:nvPr/>
        </p:nvGrpSpPr>
        <p:grpSpPr>
          <a:xfrm>
            <a:off x="611505" y="609600"/>
            <a:ext cx="1778000" cy="3134995"/>
            <a:chOff x="0" y="911662"/>
            <a:chExt cx="1944588" cy="3825390"/>
          </a:xfrm>
        </p:grpSpPr>
        <p:sp>
          <p:nvSpPr>
            <p:cNvPr id="4" name="矩形 7"/>
            <p:cNvSpPr/>
            <p:nvPr/>
          </p:nvSpPr>
          <p:spPr>
            <a:xfrm>
              <a:off x="0" y="911662"/>
              <a:ext cx="1944588" cy="3610002"/>
            </a:xfrm>
            <a:prstGeom prst="rect">
              <a:avLst/>
            </a:prstGeom>
            <a:solidFill>
              <a:srgbClr val="F7F7F7"/>
            </a:solidFill>
            <a:ln w="9525">
              <a:noFill/>
            </a:ln>
          </p:spPr>
          <p:txBody>
            <a:bodyPr anchor="ctr" anchorCtr="0"/>
            <a:lstStyle/>
            <a:p>
              <a:pPr marL="171450" indent="-17145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charset="0"/>
                <a:buChar char="u"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选择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XGB4, XGB6, Meta4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三个模型参与模拟竞争</a:t>
              </a:r>
            </a:p>
            <a:p>
              <a:pPr marL="171450" indent="-17145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charset="0"/>
                <a:buChar char="u"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设定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XGB6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的目标赔付率为</a:t>
              </a:r>
              <a:r>
                <a:rPr lang="en-US" altLang="zh-CN" sz="1000" b="1" u="sng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95%</a:t>
              </a:r>
              <a:endPara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endParaRPr>
            </a:p>
            <a:p>
              <a:pPr marL="171450" indent="-17145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charset="0"/>
                <a:buChar char="u"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为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XGB4,Meta4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模型分别设定不同的目标赔付率</a:t>
              </a:r>
            </a:p>
            <a:p>
              <a:pPr marL="171450" indent="-17145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charset="0"/>
                <a:buChar char="u"/>
              </a:pP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每个场景随机模拟竞争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20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次，比较竞争情况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endParaRPr>
            </a:p>
            <a:p>
              <a:pPr marL="171450" indent="-171450"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endParaRPr>
            </a:p>
          </p:txBody>
        </p:sp>
        <p:sp>
          <p:nvSpPr>
            <p:cNvPr id="6" name="矩形 11"/>
            <p:cNvSpPr/>
            <p:nvPr/>
          </p:nvSpPr>
          <p:spPr>
            <a:xfrm>
              <a:off x="0" y="4674562"/>
              <a:ext cx="1944588" cy="62490"/>
            </a:xfrm>
            <a:prstGeom prst="rect">
              <a:avLst/>
            </a:prstGeom>
            <a:solidFill>
              <a:srgbClr val="A6A6A6">
                <a:alpha val="59000"/>
              </a:srgbClr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7" name="矩形 31"/>
          <p:cNvSpPr/>
          <p:nvPr/>
        </p:nvSpPr>
        <p:spPr>
          <a:xfrm>
            <a:off x="2563495" y="676275"/>
            <a:ext cx="4017645" cy="4051300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grpSp>
        <p:nvGrpSpPr>
          <p:cNvPr id="18458" name="组合 52"/>
          <p:cNvGrpSpPr/>
          <p:nvPr/>
        </p:nvGrpSpPr>
        <p:grpSpPr>
          <a:xfrm>
            <a:off x="2025650" y="800100"/>
            <a:ext cx="771525" cy="3141663"/>
            <a:chOff x="0" y="0"/>
            <a:chExt cx="841902" cy="3434246"/>
          </a:xfrm>
        </p:grpSpPr>
        <p:grpSp>
          <p:nvGrpSpPr>
            <p:cNvPr id="18459" name="组合 44"/>
            <p:cNvGrpSpPr/>
            <p:nvPr/>
          </p:nvGrpSpPr>
          <p:grpSpPr>
            <a:xfrm>
              <a:off x="0" y="0"/>
              <a:ext cx="841902" cy="194040"/>
              <a:chOff x="0" y="0"/>
              <a:chExt cx="6716068" cy="1547900"/>
            </a:xfrm>
          </p:grpSpPr>
          <p:sp>
            <p:nvSpPr>
              <p:cNvPr id="18460" name="同心圆 36"/>
              <p:cNvSpPr/>
              <p:nvPr/>
            </p:nvSpPr>
            <p:spPr>
              <a:xfrm flipV="1">
                <a:off x="5168332" y="0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同心圆 40"/>
              <p:cNvSpPr/>
              <p:nvPr/>
            </p:nvSpPr>
            <p:spPr>
              <a:xfrm flipV="1">
                <a:off x="0" y="0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2" name="组合 43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463" name="矩形 35"/>
                <p:cNvSpPr/>
                <p:nvPr/>
              </p:nvSpPr>
              <p:spPr>
                <a:xfrm flipV="1">
                  <a:off x="-78" y="357866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464" name="矩形 39"/>
                <p:cNvSpPr/>
                <p:nvPr/>
              </p:nvSpPr>
              <p:spPr>
                <a:xfrm flipV="1">
                  <a:off x="-78" y="-2058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  <p:grpSp>
          <p:nvGrpSpPr>
            <p:cNvPr id="18465" name="组合 45"/>
            <p:cNvGrpSpPr/>
            <p:nvPr/>
          </p:nvGrpSpPr>
          <p:grpSpPr>
            <a:xfrm>
              <a:off x="0" y="3240206"/>
              <a:ext cx="841902" cy="194040"/>
              <a:chOff x="0" y="0"/>
              <a:chExt cx="6716068" cy="1547900"/>
            </a:xfrm>
          </p:grpSpPr>
          <p:sp>
            <p:nvSpPr>
              <p:cNvPr id="18466" name="同心圆 46"/>
              <p:cNvSpPr/>
              <p:nvPr/>
            </p:nvSpPr>
            <p:spPr>
              <a:xfrm flipV="1">
                <a:off x="5168332" y="-2538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同心圆 47"/>
              <p:cNvSpPr/>
              <p:nvPr/>
            </p:nvSpPr>
            <p:spPr>
              <a:xfrm flipV="1">
                <a:off x="0" y="-2538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8" name="组合 48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469" name="矩形 49"/>
                <p:cNvSpPr/>
                <p:nvPr/>
              </p:nvSpPr>
              <p:spPr>
                <a:xfrm flipV="1">
                  <a:off x="-78" y="355320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470" name="矩形 50"/>
                <p:cNvSpPr/>
                <p:nvPr/>
              </p:nvSpPr>
              <p:spPr>
                <a:xfrm flipV="1">
                  <a:off x="-78" y="-4604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</p:grpSp>
      <p:grpSp>
        <p:nvGrpSpPr>
          <p:cNvPr id="18506" name="组合 226"/>
          <p:cNvGrpSpPr/>
          <p:nvPr/>
        </p:nvGrpSpPr>
        <p:grpSpPr>
          <a:xfrm flipH="1">
            <a:off x="6259513" y="800100"/>
            <a:ext cx="769937" cy="3141663"/>
            <a:chOff x="0" y="0"/>
            <a:chExt cx="841902" cy="3434246"/>
          </a:xfrm>
        </p:grpSpPr>
        <p:grpSp>
          <p:nvGrpSpPr>
            <p:cNvPr id="18507" name="组合 227"/>
            <p:cNvGrpSpPr/>
            <p:nvPr/>
          </p:nvGrpSpPr>
          <p:grpSpPr>
            <a:xfrm>
              <a:off x="0" y="0"/>
              <a:ext cx="841902" cy="194040"/>
              <a:chOff x="0" y="0"/>
              <a:chExt cx="6716068" cy="1547900"/>
            </a:xfrm>
          </p:grpSpPr>
          <p:sp>
            <p:nvSpPr>
              <p:cNvPr id="18508" name="同心圆 234"/>
              <p:cNvSpPr/>
              <p:nvPr/>
            </p:nvSpPr>
            <p:spPr>
              <a:xfrm flipV="1">
                <a:off x="5165140" y="0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同心圆 235"/>
              <p:cNvSpPr/>
              <p:nvPr/>
            </p:nvSpPr>
            <p:spPr>
              <a:xfrm flipV="1">
                <a:off x="0" y="0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10" name="组合 236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511" name="矩形 237"/>
                <p:cNvSpPr/>
                <p:nvPr/>
              </p:nvSpPr>
              <p:spPr>
                <a:xfrm flipV="1">
                  <a:off x="1518" y="357866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512" name="矩形 238"/>
                <p:cNvSpPr/>
                <p:nvPr/>
              </p:nvSpPr>
              <p:spPr>
                <a:xfrm flipV="1">
                  <a:off x="1518" y="-2058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  <p:grpSp>
          <p:nvGrpSpPr>
            <p:cNvPr id="18513" name="组合 228"/>
            <p:cNvGrpSpPr/>
            <p:nvPr/>
          </p:nvGrpSpPr>
          <p:grpSpPr>
            <a:xfrm>
              <a:off x="0" y="3240206"/>
              <a:ext cx="841902" cy="194040"/>
              <a:chOff x="0" y="0"/>
              <a:chExt cx="6716068" cy="1547900"/>
            </a:xfrm>
          </p:grpSpPr>
          <p:sp>
            <p:nvSpPr>
              <p:cNvPr id="18514" name="同心圆 229"/>
              <p:cNvSpPr/>
              <p:nvPr/>
            </p:nvSpPr>
            <p:spPr>
              <a:xfrm flipV="1">
                <a:off x="5165140" y="-2538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同心圆 230"/>
              <p:cNvSpPr/>
              <p:nvPr/>
            </p:nvSpPr>
            <p:spPr>
              <a:xfrm flipV="1">
                <a:off x="0" y="-2538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16" name="组合 231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517" name="矩形 232"/>
                <p:cNvSpPr/>
                <p:nvPr/>
              </p:nvSpPr>
              <p:spPr>
                <a:xfrm flipV="1">
                  <a:off x="1518" y="355320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518" name="矩形 233"/>
                <p:cNvSpPr/>
                <p:nvPr/>
              </p:nvSpPr>
              <p:spPr>
                <a:xfrm flipV="1">
                  <a:off x="1518" y="-4604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</p:grpSp>
      <p:sp>
        <p:nvSpPr>
          <p:cNvPr id="9" name="矩形 8"/>
          <p:cNvSpPr/>
          <p:nvPr/>
        </p:nvSpPr>
        <p:spPr>
          <a:xfrm>
            <a:off x="3059748" y="676275"/>
            <a:ext cx="2103755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SCENARIO ANALYSIS</a:t>
            </a:r>
          </a:p>
        </p:txBody>
      </p:sp>
      <p:sp>
        <p:nvSpPr>
          <p:cNvPr id="13" name="矩形 12"/>
          <p:cNvSpPr/>
          <p:nvPr/>
        </p:nvSpPr>
        <p:spPr>
          <a:xfrm>
            <a:off x="107504" y="4832086"/>
            <a:ext cx="34740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171450" indent="-171450" algn="ctr">
              <a:buFont typeface="Wingdings" panose="05000000000000000000" charset="0"/>
              <a:buChar char="ü"/>
            </a:pPr>
            <a:r>
              <a:rPr lang="zh-CN" altLang="en-US" sz="1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最</a:t>
            </a:r>
            <a:r>
              <a:rPr lang="zh-CN" altLang="en-US" sz="1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终选择模型</a:t>
            </a:r>
            <a:r>
              <a:rPr lang="en-US" altLang="zh-CN" sz="1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XGB6</a:t>
            </a:r>
            <a:r>
              <a:rPr lang="zh-CN" altLang="en-US" sz="1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，目标赔付率设为</a:t>
            </a:r>
            <a:r>
              <a:rPr lang="en-US" altLang="zh-CN" sz="1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95%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0ADD293-63D1-43E9-B662-2BDAA458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47886"/>
              </p:ext>
            </p:extLst>
          </p:nvPr>
        </p:nvGraphicFramePr>
        <p:xfrm>
          <a:off x="2877185" y="987574"/>
          <a:ext cx="3302317" cy="3555235"/>
        </p:xfrm>
        <a:graphic>
          <a:graphicData uri="http://schemas.openxmlformats.org/drawingml/2006/table">
            <a:tbl>
              <a:tblPr firstRow="1" bandRow="1"/>
              <a:tblGrid>
                <a:gridCol w="1045409">
                  <a:extLst>
                    <a:ext uri="{9D8B030D-6E8A-4147-A177-3AD203B41FA5}">
                      <a16:colId xmlns:a16="http://schemas.microsoft.com/office/drawing/2014/main" xmlns="" val="2911220590"/>
                    </a:ext>
                  </a:extLst>
                </a:gridCol>
                <a:gridCol w="744266">
                  <a:extLst>
                    <a:ext uri="{9D8B030D-6E8A-4147-A177-3AD203B41FA5}">
                      <a16:colId xmlns:a16="http://schemas.microsoft.com/office/drawing/2014/main" xmlns="" val="428294440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xmlns="" val="2218335398"/>
                    </a:ext>
                  </a:extLst>
                </a:gridCol>
                <a:gridCol w="733848">
                  <a:extLst>
                    <a:ext uri="{9D8B030D-6E8A-4147-A177-3AD203B41FA5}">
                      <a16:colId xmlns:a16="http://schemas.microsoft.com/office/drawing/2014/main" xmlns="" val="354622406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</a:t>
                      </a:r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XGB4fit95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XGB6fit95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Meta4fit95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6473028"/>
                  </a:ext>
                </a:extLst>
              </a:tr>
              <a:tr h="1809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成功概率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6411316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保费均值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万元）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158.75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72.49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250.84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2948928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利润均值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-13.85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-24.51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4352126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</a:t>
                      </a:r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XGB4fit90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XGB6fit95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Meta4fit90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1276355"/>
                  </a:ext>
                </a:extLst>
              </a:tr>
              <a:tr h="1809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成功概率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4060466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保费均值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万元）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132.40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146.17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224.39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6804170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利润均值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-7.15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6.37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-12.96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2285531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</a:t>
                      </a:r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XGB4fit85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XGB6fit95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Meta4fit85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4213082"/>
                  </a:ext>
                </a:extLst>
              </a:tr>
              <a:tr h="1809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成功概率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7870368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保费均值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万元）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95.98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249.32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175.73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0064342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利润均值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-3.52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11.32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-3.47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714790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</a:t>
                      </a:r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XGB4fit85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XGB6fit95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Meta4fit80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936625"/>
                  </a:ext>
                </a:extLst>
              </a:tr>
              <a:tr h="1809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成功概率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997282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保费均值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万元）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102.26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310.48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117.13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0009332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利润均值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-3.84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15.13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8841784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</a:t>
                      </a:r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XGB4fit90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XGB6fit95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Meta4fit80</a:t>
                      </a:r>
                    </a:p>
                  </a:txBody>
                  <a:tcPr marL="4151" marR="4151" marT="41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3846889"/>
                  </a:ext>
                </a:extLst>
              </a:tr>
              <a:tr h="1809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成功概率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630558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保费均值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万元）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158.65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253.24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110.60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028635"/>
                  </a:ext>
                </a:extLst>
              </a:tr>
              <a:tr h="1767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利润均值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-6.80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10.09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4151" marR="4151" marT="41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9198685"/>
                  </a:ext>
                </a:extLst>
              </a:tr>
            </a:tbl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xmlns="" id="{8304747C-993D-4F17-BD9B-921A8379E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69905"/>
              </p:ext>
            </p:extLst>
          </p:nvPr>
        </p:nvGraphicFramePr>
        <p:xfrm>
          <a:off x="6753224" y="1746568"/>
          <a:ext cx="1995240" cy="292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C:\Users\chenkui\Desktop\PPT图表研究院-01.png"/>
          <p:cNvPicPr>
            <a:picLocks noChangeAspect="1"/>
          </p:cNvPicPr>
          <p:nvPr/>
        </p:nvPicPr>
        <p:blipFill>
          <a:blip r:embed="rId2"/>
          <a:srcRect r="71291"/>
          <a:stretch>
            <a:fillRect/>
          </a:stretch>
        </p:blipFill>
        <p:spPr>
          <a:xfrm>
            <a:off x="8028305" y="214630"/>
            <a:ext cx="920750" cy="8902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3" name="组合 16"/>
          <p:cNvGrpSpPr/>
          <p:nvPr/>
        </p:nvGrpSpPr>
        <p:grpSpPr>
          <a:xfrm>
            <a:off x="1109345" y="916305"/>
            <a:ext cx="5857240" cy="1289050"/>
            <a:chOff x="0" y="0"/>
            <a:chExt cx="6072198" cy="1219200"/>
          </a:xfrm>
        </p:grpSpPr>
        <p:sp>
          <p:nvSpPr>
            <p:cNvPr id="15364" name="剪去单角的矩形 12"/>
            <p:cNvSpPr/>
            <p:nvPr/>
          </p:nvSpPr>
          <p:spPr>
            <a:xfrm>
              <a:off x="500034" y="357190"/>
              <a:ext cx="5572164" cy="571504"/>
            </a:xfrm>
            <a:custGeom>
              <a:avLst/>
              <a:gdLst>
                <a:gd name="txL" fmla="*/ 0 w 5572164"/>
                <a:gd name="txT" fmla="*/ 0 h 571504"/>
                <a:gd name="txR" fmla="*/ 5572164 w 5572164"/>
                <a:gd name="txB" fmla="*/ 571504 h 571504"/>
              </a:gdLst>
              <a:ahLst/>
              <a:cxnLst/>
              <a:rect l="txL" t="txT" r="txR" b="txB"/>
              <a:pathLst>
                <a:path w="5572164" h="571504">
                  <a:moveTo>
                    <a:pt x="0" y="0"/>
                  </a:moveTo>
                  <a:lnTo>
                    <a:pt x="5476911" y="0"/>
                  </a:lnTo>
                  <a:lnTo>
                    <a:pt x="5572164" y="95252"/>
                  </a:lnTo>
                  <a:lnTo>
                    <a:pt x="5572164" y="571504"/>
                  </a:lnTo>
                  <a:lnTo>
                    <a:pt x="0" y="571504"/>
                  </a:lnTo>
                  <a:close/>
                </a:path>
              </a:pathLst>
            </a:custGeom>
            <a:solidFill>
              <a:srgbClr val="FFFFFF"/>
            </a:solidFill>
            <a:ln w="31750" cap="flat" cmpd="sng">
              <a:solidFill>
                <a:schemeClr val="accent2"/>
              </a:solidFill>
              <a:prstDash val="dash"/>
              <a:bevel/>
              <a:headEnd type="none" w="med" len="med"/>
              <a:tailEnd type="none" w="med" len="med"/>
            </a:ln>
          </p:spPr>
          <p:txBody>
            <a:bodyPr vert="horz" wrap="square" anchor="t" anchorCtr="0"/>
            <a:lstStyle/>
            <a:p>
              <a:pPr marL="0" indent="0" algn="ctr" eaLnBrk="1" latinLnBrk="0" hangingPunct="1">
                <a:buNone/>
              </a:pPr>
              <a:r>
                <a:rPr lang="en-US" altLang="zh-CN" sz="100" b="0" i="1" baseline="0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Tadd</a:t>
              </a:r>
              <a:r>
                <a:rPr lang="en-US" altLang="zh-CN" sz="100" b="0" i="1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 your text</a:t>
              </a:r>
              <a:endParaRPr lang="zh-CN" altLang="en-US" sz="100" b="0" i="1" baseline="0" dirty="0">
                <a:latin typeface="Arial" panose="020B0604020202020204" pitchFamily="34" charset="0"/>
                <a:ea typeface="华康简标题宋" pitchFamily="1" charset="-122"/>
                <a:sym typeface="Arial" panose="020B0604020202020204" pitchFamily="34" charset="0"/>
              </a:endParaRPr>
            </a:p>
          </p:txBody>
        </p:sp>
        <p:pic>
          <p:nvPicPr>
            <p:cNvPr id="15365" name="Picture 2" descr="D:\PPT研究\流程图\png-111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" cy="12192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5366" name="组合 17"/>
          <p:cNvGrpSpPr/>
          <p:nvPr/>
        </p:nvGrpSpPr>
        <p:grpSpPr>
          <a:xfrm>
            <a:off x="1403350" y="3109595"/>
            <a:ext cx="6461125" cy="1328420"/>
            <a:chOff x="0" y="0"/>
            <a:chExt cx="5572164" cy="1219200"/>
          </a:xfrm>
        </p:grpSpPr>
        <p:sp>
          <p:nvSpPr>
            <p:cNvPr id="15367" name="剪去单角的矩形 14"/>
            <p:cNvSpPr/>
            <p:nvPr/>
          </p:nvSpPr>
          <p:spPr>
            <a:xfrm>
              <a:off x="428628" y="285752"/>
              <a:ext cx="5143536" cy="571504"/>
            </a:xfrm>
            <a:custGeom>
              <a:avLst/>
              <a:gdLst>
                <a:gd name="txL" fmla="*/ 0 w 5143536"/>
                <a:gd name="txT" fmla="*/ 0 h 571504"/>
                <a:gd name="txR" fmla="*/ 5143536 w 5143536"/>
                <a:gd name="txB" fmla="*/ 571504 h 571504"/>
              </a:gdLst>
              <a:ahLst/>
              <a:cxnLst/>
              <a:rect l="txL" t="txT" r="txR" b="txB"/>
              <a:pathLst>
                <a:path w="5143536" h="571504">
                  <a:moveTo>
                    <a:pt x="0" y="0"/>
                  </a:moveTo>
                  <a:lnTo>
                    <a:pt x="5048283" y="0"/>
                  </a:lnTo>
                  <a:lnTo>
                    <a:pt x="5143536" y="95252"/>
                  </a:lnTo>
                  <a:lnTo>
                    <a:pt x="5143536" y="571504"/>
                  </a:lnTo>
                  <a:lnTo>
                    <a:pt x="0" y="571504"/>
                  </a:lnTo>
                  <a:close/>
                </a:path>
              </a:pathLst>
            </a:custGeom>
            <a:solidFill>
              <a:srgbClr val="FFFFFF"/>
            </a:solidFill>
            <a:ln w="31750" cap="flat" cmpd="sng">
              <a:solidFill>
                <a:schemeClr val="accent2"/>
              </a:solidFill>
              <a:prstDash val="dash"/>
              <a:bevel/>
              <a:headEnd type="none" w="med" len="med"/>
              <a:tailEnd type="none" w="med" len="med"/>
            </a:ln>
          </p:spPr>
          <p:txBody>
            <a:bodyPr vert="horz" wrap="square" anchor="t" anchorCtr="0"/>
            <a:lstStyle/>
            <a:p>
              <a:pPr marL="0" indent="0" algn="ctr" eaLnBrk="1" latinLnBrk="0" hangingPunct="1">
                <a:buNone/>
              </a:pPr>
              <a:r>
                <a:rPr lang="en-US" altLang="zh-CN" sz="100" b="0" i="1" baseline="0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Tadd</a:t>
              </a:r>
              <a:r>
                <a:rPr lang="en-US" altLang="zh-CN" sz="100" b="0" i="1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 your text</a:t>
              </a:r>
              <a:endParaRPr lang="zh-CN" altLang="en-US" sz="100" b="0" i="1" baseline="0" dirty="0">
                <a:latin typeface="Arial" panose="020B0604020202020204" pitchFamily="34" charset="0"/>
                <a:ea typeface="华康简标题宋" pitchFamily="1" charset="-122"/>
                <a:sym typeface="Arial" panose="020B0604020202020204" pitchFamily="34" charset="0"/>
              </a:endParaRPr>
            </a:p>
          </p:txBody>
        </p:sp>
        <p:pic>
          <p:nvPicPr>
            <p:cNvPr id="15368" name="Picture 3" descr="D:\PPT研究\流程图\png-11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" cy="12192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5369" name="组合 15"/>
          <p:cNvGrpSpPr/>
          <p:nvPr/>
        </p:nvGrpSpPr>
        <p:grpSpPr>
          <a:xfrm>
            <a:off x="2053590" y="1924685"/>
            <a:ext cx="5706110" cy="1314450"/>
            <a:chOff x="0" y="0"/>
            <a:chExt cx="5786478" cy="1219200"/>
          </a:xfrm>
        </p:grpSpPr>
        <p:sp>
          <p:nvSpPr>
            <p:cNvPr id="15370" name="剪去单角的矩形 13"/>
            <p:cNvSpPr/>
            <p:nvPr/>
          </p:nvSpPr>
          <p:spPr>
            <a:xfrm>
              <a:off x="428660" y="428628"/>
              <a:ext cx="5357818" cy="571504"/>
            </a:xfrm>
            <a:custGeom>
              <a:avLst/>
              <a:gdLst>
                <a:gd name="txL" fmla="*/ 0 w 5357818"/>
                <a:gd name="txT" fmla="*/ 0 h 571504"/>
                <a:gd name="txR" fmla="*/ 5357818 w 5357818"/>
                <a:gd name="txB" fmla="*/ 571504 h 571504"/>
              </a:gdLst>
              <a:ahLst/>
              <a:cxnLst/>
              <a:rect l="txL" t="txT" r="txR" b="txB"/>
              <a:pathLst>
                <a:path w="5357818" h="571504">
                  <a:moveTo>
                    <a:pt x="0" y="0"/>
                  </a:moveTo>
                  <a:lnTo>
                    <a:pt x="5262565" y="0"/>
                  </a:lnTo>
                  <a:lnTo>
                    <a:pt x="5357818" y="95252"/>
                  </a:lnTo>
                  <a:lnTo>
                    <a:pt x="5357818" y="571504"/>
                  </a:lnTo>
                  <a:lnTo>
                    <a:pt x="0" y="571504"/>
                  </a:lnTo>
                  <a:close/>
                </a:path>
              </a:pathLst>
            </a:custGeom>
            <a:solidFill>
              <a:srgbClr val="FFFFFF"/>
            </a:solidFill>
            <a:ln w="31750" cap="flat" cmpd="sng">
              <a:solidFill>
                <a:schemeClr val="accent2"/>
              </a:solidFill>
              <a:prstDash val="dash"/>
              <a:bevel/>
              <a:headEnd type="none" w="med" len="med"/>
              <a:tailEnd type="none" w="med" len="med"/>
            </a:ln>
          </p:spPr>
          <p:txBody>
            <a:bodyPr vert="horz" wrap="square" anchor="t" anchorCtr="0"/>
            <a:lstStyle/>
            <a:p>
              <a:pPr marL="0" indent="0" algn="ctr" eaLnBrk="1" latinLnBrk="0" hangingPunct="1">
                <a:buNone/>
              </a:pPr>
              <a:r>
                <a:rPr lang="en-US" altLang="zh-CN" sz="100" b="0" i="1" baseline="0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Tadd</a:t>
              </a:r>
              <a:r>
                <a:rPr lang="en-US" altLang="zh-CN" sz="100" b="0" i="1" dirty="0">
                  <a:latin typeface="Arial" panose="020B0604020202020204" pitchFamily="34" charset="0"/>
                  <a:ea typeface="华康简标题宋" pitchFamily="1" charset="-122"/>
                  <a:sym typeface="Arial" panose="020B0604020202020204" pitchFamily="34" charset="0"/>
                </a:rPr>
                <a:t> your text</a:t>
              </a:r>
              <a:endParaRPr lang="zh-CN" altLang="en-US" sz="100" b="0" i="1" baseline="0" dirty="0">
                <a:latin typeface="Arial" panose="020B0604020202020204" pitchFamily="34" charset="0"/>
                <a:ea typeface="华康简标题宋" pitchFamily="1" charset="-122"/>
                <a:sym typeface="Arial" panose="020B0604020202020204" pitchFamily="34" charset="0"/>
              </a:endParaRPr>
            </a:p>
          </p:txBody>
        </p:sp>
        <p:pic>
          <p:nvPicPr>
            <p:cNvPr id="15371" name="Picture 4" descr="D:\PPT研究\流程图\png-1129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19200" cy="12192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73" name="TextBox 19"/>
          <p:cNvSpPr/>
          <p:nvPr/>
        </p:nvSpPr>
        <p:spPr>
          <a:xfrm>
            <a:off x="6715125" y="3962876"/>
            <a:ext cx="220345" cy="1066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00" u="sng" dirty="0">
                <a:solidFill>
                  <a:srgbClr val="0070C0"/>
                </a:solidFill>
                <a:latin typeface="Arial" panose="020B0604020202020204" pitchFamily="34" charset="0"/>
                <a:ea typeface="华康简标题宋" pitchFamily="1" charset="-122"/>
                <a:sym typeface="Arial" panose="020B0604020202020204" pitchFamily="34" charset="0"/>
              </a:rPr>
              <a:t>LOGO</a:t>
            </a:r>
            <a:endParaRPr lang="zh-CN" altLang="en-US" sz="100" u="sng" dirty="0">
              <a:solidFill>
                <a:srgbClr val="0070C0"/>
              </a:solidFill>
              <a:latin typeface="Arial" panose="020B0604020202020204" pitchFamily="34" charset="0"/>
              <a:ea typeface="华康简标题宋" pitchFamily="1" charset="-122"/>
              <a:sym typeface="Arial" panose="020B0604020202020204" pitchFamily="34" charset="0"/>
            </a:endParaRPr>
          </a:p>
        </p:txBody>
      </p:sp>
      <p:sp>
        <p:nvSpPr>
          <p:cNvPr id="15372" name="矩形 18"/>
          <p:cNvSpPr/>
          <p:nvPr/>
        </p:nvSpPr>
        <p:spPr>
          <a:xfrm>
            <a:off x="1331834" y="370999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研究亮点归纳</a:t>
            </a:r>
          </a:p>
        </p:txBody>
      </p:sp>
      <p:sp>
        <p:nvSpPr>
          <p:cNvPr id="3" name="太阳形 2"/>
          <p:cNvSpPr/>
          <p:nvPr/>
        </p:nvSpPr>
        <p:spPr>
          <a:xfrm>
            <a:off x="827405" y="368935"/>
            <a:ext cx="431800" cy="400685"/>
          </a:xfrm>
          <a:prstGeom prst="sun">
            <a:avLst/>
          </a:prstGeom>
          <a:solidFill>
            <a:srgbClr val="FFCF2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5830" y="1281430"/>
            <a:ext cx="46824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 致力于提升模型预测能力，研究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通过优化超参设定选出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预测能力最强的机器学习方法建立索赔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次数模型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55645" y="2379980"/>
            <a:ext cx="43561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 结合实际业务关注点，利用泊松偏差、基尼系数、提升度等多种指标综合评价模型的预测效果；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17800" y="3435985"/>
            <a:ext cx="494474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3.结合赛制特点，采用随机抽样的方法模拟真实的竞争场景，基于多次模拟</a:t>
            </a:r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PK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的保费和赔付率情况，综合选择规模和利润兼顾的定价策略。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algn="l">
              <a:buClrTx/>
              <a:buSzTx/>
            </a:pP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" name="新月形 32"/>
          <p:cNvSpPr/>
          <p:nvPr/>
        </p:nvSpPr>
        <p:spPr>
          <a:xfrm flipH="1">
            <a:off x="5652135" y="555625"/>
            <a:ext cx="733425" cy="840740"/>
          </a:xfrm>
          <a:prstGeom prst="moon">
            <a:avLst>
              <a:gd name="adj" fmla="val 46690"/>
            </a:avLst>
          </a:prstGeom>
          <a:solidFill>
            <a:srgbClr val="FFF52A">
              <a:alpha val="62000"/>
            </a:srgbClr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22560" name="矩形 42"/>
          <p:cNvSpPr/>
          <p:nvPr/>
        </p:nvSpPr>
        <p:spPr>
          <a:xfrm>
            <a:off x="-65722" y="3193733"/>
            <a:ext cx="9275762" cy="1349375"/>
          </a:xfrm>
          <a:prstGeom prst="rect">
            <a:avLst/>
          </a:prstGeom>
          <a:solidFill>
            <a:srgbClr val="33353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9474" name="Freeform 16"/>
          <p:cNvSpPr/>
          <p:nvPr/>
        </p:nvSpPr>
        <p:spPr>
          <a:xfrm>
            <a:off x="5743575" y="2024063"/>
            <a:ext cx="395288" cy="12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16"/>
          <p:cNvSpPr/>
          <p:nvPr/>
        </p:nvSpPr>
        <p:spPr>
          <a:xfrm>
            <a:off x="6587808" y="627063"/>
            <a:ext cx="395287" cy="122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Freeform 16"/>
          <p:cNvSpPr/>
          <p:nvPr/>
        </p:nvSpPr>
        <p:spPr>
          <a:xfrm>
            <a:off x="6926263" y="1512888"/>
            <a:ext cx="396875" cy="122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16"/>
          <p:cNvSpPr/>
          <p:nvPr/>
        </p:nvSpPr>
        <p:spPr>
          <a:xfrm>
            <a:off x="7524750" y="1066800"/>
            <a:ext cx="395288" cy="1222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750" y="156337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请批评指正！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4"/>
          <p:cNvSpPr/>
          <p:nvPr/>
        </p:nvSpPr>
        <p:spPr>
          <a:xfrm flipH="1" flipV="1">
            <a:off x="7442200" y="3878263"/>
            <a:ext cx="739775" cy="709612"/>
          </a:xfrm>
          <a:prstGeom prst="rect">
            <a:avLst/>
          </a:prstGeom>
          <a:solidFill>
            <a:srgbClr val="E95E3E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7411" name="矩形 9"/>
          <p:cNvSpPr/>
          <p:nvPr/>
        </p:nvSpPr>
        <p:spPr>
          <a:xfrm>
            <a:off x="4041775" y="1743075"/>
            <a:ext cx="1512888" cy="2157413"/>
          </a:xfrm>
          <a:prstGeom prst="rect">
            <a:avLst/>
          </a:prstGeom>
          <a:solidFill>
            <a:srgbClr val="4586C6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grpSp>
        <p:nvGrpSpPr>
          <p:cNvPr id="17412" name="组合 5"/>
          <p:cNvGrpSpPr/>
          <p:nvPr/>
        </p:nvGrpSpPr>
        <p:grpSpPr>
          <a:xfrm>
            <a:off x="-69850" y="1743075"/>
            <a:ext cx="1112838" cy="2157413"/>
            <a:chOff x="0" y="0"/>
            <a:chExt cx="1512168" cy="2340260"/>
          </a:xfrm>
        </p:grpSpPr>
        <p:sp>
          <p:nvSpPr>
            <p:cNvPr id="17413" name="矩形 6"/>
            <p:cNvSpPr/>
            <p:nvPr/>
          </p:nvSpPr>
          <p:spPr>
            <a:xfrm>
              <a:off x="0" y="0"/>
              <a:ext cx="1512168" cy="2340260"/>
            </a:xfrm>
            <a:prstGeom prst="rect">
              <a:avLst/>
            </a:prstGeom>
            <a:solidFill>
              <a:srgbClr val="4586C6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7414" name="矩形 10"/>
            <p:cNvSpPr/>
            <p:nvPr/>
          </p:nvSpPr>
          <p:spPr>
            <a:xfrm>
              <a:off x="0" y="1558451"/>
              <a:ext cx="1512168" cy="781809"/>
            </a:xfrm>
            <a:prstGeom prst="rect">
              <a:avLst/>
            </a:prstGeom>
            <a:solidFill>
              <a:srgbClr val="F2C848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grpSp>
        <p:nvGrpSpPr>
          <p:cNvPr id="17415" name="组合 12"/>
          <p:cNvGrpSpPr/>
          <p:nvPr/>
        </p:nvGrpSpPr>
        <p:grpSpPr>
          <a:xfrm>
            <a:off x="2692400" y="2693988"/>
            <a:ext cx="1357313" cy="1893887"/>
            <a:chOff x="0" y="0"/>
            <a:chExt cx="1512168" cy="2340260"/>
          </a:xfrm>
        </p:grpSpPr>
        <p:sp>
          <p:nvSpPr>
            <p:cNvPr id="17416" name="矩形 8"/>
            <p:cNvSpPr/>
            <p:nvPr/>
          </p:nvSpPr>
          <p:spPr>
            <a:xfrm>
              <a:off x="0" y="0"/>
              <a:ext cx="1512168" cy="2340260"/>
            </a:xfrm>
            <a:prstGeom prst="rect">
              <a:avLst/>
            </a:prstGeom>
            <a:solidFill>
              <a:srgbClr val="2F3557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7417" name="矩形 11"/>
            <p:cNvSpPr/>
            <p:nvPr/>
          </p:nvSpPr>
          <p:spPr>
            <a:xfrm>
              <a:off x="0" y="0"/>
              <a:ext cx="1512168" cy="549265"/>
            </a:xfrm>
            <a:prstGeom prst="rect">
              <a:avLst/>
            </a:prstGeom>
            <a:solidFill>
              <a:srgbClr val="E95E3E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7418" name="矩形 17"/>
          <p:cNvSpPr/>
          <p:nvPr/>
        </p:nvSpPr>
        <p:spPr>
          <a:xfrm>
            <a:off x="5547678" y="3078163"/>
            <a:ext cx="1116012" cy="822325"/>
          </a:xfrm>
          <a:prstGeom prst="rect">
            <a:avLst/>
          </a:prstGeom>
          <a:solidFill>
            <a:srgbClr val="F2C848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7419" name="矩形 23"/>
          <p:cNvSpPr/>
          <p:nvPr/>
        </p:nvSpPr>
        <p:spPr>
          <a:xfrm flipH="1" flipV="1">
            <a:off x="6670675" y="1743075"/>
            <a:ext cx="1511300" cy="2157413"/>
          </a:xfrm>
          <a:prstGeom prst="rect">
            <a:avLst/>
          </a:prstGeom>
          <a:solidFill>
            <a:srgbClr val="2F3557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7420" name="矩形 25"/>
          <p:cNvSpPr/>
          <p:nvPr/>
        </p:nvSpPr>
        <p:spPr>
          <a:xfrm>
            <a:off x="8181975" y="2514600"/>
            <a:ext cx="1069975" cy="1385888"/>
          </a:xfrm>
          <a:prstGeom prst="rect">
            <a:avLst/>
          </a:prstGeom>
          <a:solidFill>
            <a:srgbClr val="4586C6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7421" name="TextBox 34"/>
          <p:cNvSpPr txBox="1"/>
          <p:nvPr/>
        </p:nvSpPr>
        <p:spPr>
          <a:xfrm>
            <a:off x="5554980" y="3346450"/>
            <a:ext cx="911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2F2F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模型建立和筛选</a:t>
            </a:r>
          </a:p>
        </p:txBody>
      </p:sp>
      <p:sp>
        <p:nvSpPr>
          <p:cNvPr id="17437" name="TextBox 52"/>
          <p:cNvSpPr txBox="1"/>
          <p:nvPr/>
        </p:nvSpPr>
        <p:spPr>
          <a:xfrm>
            <a:off x="8274050" y="3346450"/>
            <a:ext cx="969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2F2F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定价策略选择</a:t>
            </a:r>
          </a:p>
        </p:txBody>
      </p:sp>
      <p:sp>
        <p:nvSpPr>
          <p:cNvPr id="17438" name="TextBox 53"/>
          <p:cNvSpPr txBox="1"/>
          <p:nvPr/>
        </p:nvSpPr>
        <p:spPr>
          <a:xfrm>
            <a:off x="2743306" y="2787571"/>
            <a:ext cx="1089872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2F2F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lang="zh-CN" altLang="en-US" sz="1400" b="1" dirty="0">
                <a:solidFill>
                  <a:srgbClr val="F2F2F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预处理</a:t>
            </a:r>
            <a:endParaRPr lang="zh-CN" altLang="en-US" sz="1400" b="1" dirty="0">
              <a:solidFill>
                <a:srgbClr val="F2F2F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7439" name="TextBox 31"/>
          <p:cNvSpPr txBox="1"/>
          <p:nvPr/>
        </p:nvSpPr>
        <p:spPr>
          <a:xfrm>
            <a:off x="611188" y="915988"/>
            <a:ext cx="266541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pic>
        <p:nvPicPr>
          <p:cNvPr id="17440" name="图片 55"/>
          <p:cNvPicPr>
            <a:picLocks noChangeAspect="1"/>
          </p:cNvPicPr>
          <p:nvPr/>
        </p:nvPicPr>
        <p:blipFill>
          <a:blip r:embed="rId2"/>
          <a:srcRect r="72966"/>
          <a:stretch>
            <a:fillRect/>
          </a:stretch>
        </p:blipFill>
        <p:spPr>
          <a:xfrm>
            <a:off x="8028940" y="51435"/>
            <a:ext cx="729932" cy="750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4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743075"/>
            <a:ext cx="1360488" cy="226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56535" y="3249295"/>
            <a:ext cx="128524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数据清洗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数据探查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单变量分析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85603" y="2787571"/>
            <a:ext cx="146558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建模过程</a:t>
            </a:r>
            <a:endParaRPr lang="en-AU" altLang="zh-CN" sz="10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模型效果检验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96735" y="2427605"/>
            <a:ext cx="1285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模拟竞争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情景分析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1" name="组合 18"/>
          <p:cNvGrpSpPr/>
          <p:nvPr/>
        </p:nvGrpSpPr>
        <p:grpSpPr>
          <a:xfrm>
            <a:off x="3060065" y="502285"/>
            <a:ext cx="595313" cy="306388"/>
            <a:chOff x="0" y="0"/>
            <a:chExt cx="1182688" cy="688975"/>
          </a:xfrm>
        </p:grpSpPr>
        <p:sp>
          <p:nvSpPr>
            <p:cNvPr id="19472" name="Freeform 16"/>
            <p:cNvSpPr/>
            <p:nvPr/>
          </p:nvSpPr>
          <p:spPr>
            <a:xfrm>
              <a:off x="558800" y="0"/>
              <a:ext cx="623888" cy="3841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6" h="53">
                  <a:moveTo>
                    <a:pt x="67" y="21"/>
                  </a:moveTo>
                  <a:cubicBezTo>
                    <a:pt x="67" y="20"/>
                    <a:pt x="67" y="18"/>
                    <a:pt x="67" y="17"/>
                  </a:cubicBezTo>
                  <a:cubicBezTo>
                    <a:pt x="67" y="7"/>
                    <a:pt x="58" y="0"/>
                    <a:pt x="46" y="0"/>
                  </a:cubicBezTo>
                  <a:cubicBezTo>
                    <a:pt x="36" y="0"/>
                    <a:pt x="28" y="6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19" y="13"/>
                    <a:pt x="12" y="16"/>
                    <a:pt x="8" y="19"/>
                  </a:cubicBezTo>
                  <a:cubicBezTo>
                    <a:pt x="3" y="23"/>
                    <a:pt x="0" y="28"/>
                    <a:pt x="0" y="33"/>
                  </a:cubicBezTo>
                  <a:cubicBezTo>
                    <a:pt x="0" y="42"/>
                    <a:pt x="8" y="50"/>
                    <a:pt x="18" y="52"/>
                  </a:cubicBezTo>
                  <a:cubicBezTo>
                    <a:pt x="19" y="53"/>
                    <a:pt x="21" y="53"/>
                    <a:pt x="2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9" y="51"/>
                    <a:pt x="86" y="45"/>
                    <a:pt x="86" y="37"/>
                  </a:cubicBezTo>
                  <a:cubicBezTo>
                    <a:pt x="86" y="29"/>
                    <a:pt x="77" y="22"/>
                    <a:pt x="67" y="2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 noEditPoints="1"/>
            </p:cNvSpPr>
            <p:nvPr/>
          </p:nvSpPr>
          <p:spPr>
            <a:xfrm>
              <a:off x="0" y="122237"/>
              <a:ext cx="914400" cy="566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26" h="78">
                  <a:moveTo>
                    <a:pt x="118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4" y="38"/>
                    <a:pt x="92" y="38"/>
                  </a:cubicBezTo>
                  <a:cubicBezTo>
                    <a:pt x="81" y="35"/>
                    <a:pt x="73" y="27"/>
                    <a:pt x="73" y="17"/>
                  </a:cubicBezTo>
                  <a:cubicBezTo>
                    <a:pt x="73" y="11"/>
                    <a:pt x="76" y="6"/>
                    <a:pt x="81" y="2"/>
                  </a:cubicBezTo>
                  <a:cubicBezTo>
                    <a:pt x="77" y="1"/>
                    <a:pt x="73" y="0"/>
                    <a:pt x="68" y="0"/>
                  </a:cubicBezTo>
                  <a:cubicBezTo>
                    <a:pt x="53" y="0"/>
                    <a:pt x="40" y="8"/>
                    <a:pt x="38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7" y="20"/>
                    <a:pt x="0" y="33"/>
                    <a:pt x="0" y="49"/>
                  </a:cubicBezTo>
                  <a:cubicBezTo>
                    <a:pt x="0" y="62"/>
                    <a:pt x="11" y="73"/>
                    <a:pt x="26" y="76"/>
                  </a:cubicBezTo>
                  <a:cubicBezTo>
                    <a:pt x="28" y="77"/>
                    <a:pt x="30" y="78"/>
                    <a:pt x="32" y="7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00" y="78"/>
                    <a:pt x="101" y="78"/>
                    <a:pt x="102" y="77"/>
                  </a:cubicBezTo>
                  <a:cubicBezTo>
                    <a:pt x="115" y="75"/>
                    <a:pt x="126" y="66"/>
                    <a:pt x="126" y="54"/>
                  </a:cubicBezTo>
                  <a:cubicBezTo>
                    <a:pt x="126" y="48"/>
                    <a:pt x="123" y="43"/>
                    <a:pt x="118" y="39"/>
                  </a:cubicBezTo>
                  <a:close/>
                  <a:moveTo>
                    <a:pt x="36" y="58"/>
                  </a:moveTo>
                  <a:cubicBezTo>
                    <a:pt x="33" y="58"/>
                    <a:pt x="31" y="55"/>
                    <a:pt x="31" y="52"/>
                  </a:cubicBezTo>
                  <a:cubicBezTo>
                    <a:pt x="31" y="49"/>
                    <a:pt x="33" y="47"/>
                    <a:pt x="36" y="47"/>
                  </a:cubicBezTo>
                  <a:cubicBezTo>
                    <a:pt x="39" y="47"/>
                    <a:pt x="41" y="49"/>
                    <a:pt x="41" y="52"/>
                  </a:cubicBezTo>
                  <a:cubicBezTo>
                    <a:pt x="41" y="55"/>
                    <a:pt x="39" y="58"/>
                    <a:pt x="36" y="58"/>
                  </a:cubicBezTo>
                  <a:close/>
                  <a:moveTo>
                    <a:pt x="58" y="58"/>
                  </a:moveTo>
                  <a:cubicBezTo>
                    <a:pt x="56" y="58"/>
                    <a:pt x="53" y="56"/>
                    <a:pt x="53" y="53"/>
                  </a:cubicBezTo>
                  <a:cubicBezTo>
                    <a:pt x="53" y="50"/>
                    <a:pt x="56" y="47"/>
                    <a:pt x="58" y="47"/>
                  </a:cubicBezTo>
                  <a:cubicBezTo>
                    <a:pt x="61" y="47"/>
                    <a:pt x="64" y="50"/>
                    <a:pt x="64" y="53"/>
                  </a:cubicBezTo>
                  <a:cubicBezTo>
                    <a:pt x="64" y="56"/>
                    <a:pt x="61" y="58"/>
                    <a:pt x="58" y="58"/>
                  </a:cubicBezTo>
                  <a:close/>
                  <a:moveTo>
                    <a:pt x="81" y="58"/>
                  </a:moveTo>
                  <a:cubicBezTo>
                    <a:pt x="78" y="58"/>
                    <a:pt x="76" y="56"/>
                    <a:pt x="76" y="53"/>
                  </a:cubicBezTo>
                  <a:cubicBezTo>
                    <a:pt x="76" y="50"/>
                    <a:pt x="78" y="48"/>
                    <a:pt x="81" y="48"/>
                  </a:cubicBezTo>
                  <a:cubicBezTo>
                    <a:pt x="84" y="48"/>
                    <a:pt x="86" y="50"/>
                    <a:pt x="86" y="53"/>
                  </a:cubicBezTo>
                  <a:cubicBezTo>
                    <a:pt x="86" y="56"/>
                    <a:pt x="84" y="58"/>
                    <a:pt x="81" y="5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4" name="Freeform 16"/>
          <p:cNvSpPr/>
          <p:nvPr/>
        </p:nvSpPr>
        <p:spPr>
          <a:xfrm>
            <a:off x="2411730" y="4227513"/>
            <a:ext cx="395288" cy="12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5" name="Freeform 16"/>
          <p:cNvSpPr/>
          <p:nvPr/>
        </p:nvSpPr>
        <p:spPr>
          <a:xfrm>
            <a:off x="7236143" y="2067243"/>
            <a:ext cx="395287" cy="122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Freeform 16"/>
          <p:cNvSpPr/>
          <p:nvPr/>
        </p:nvSpPr>
        <p:spPr>
          <a:xfrm>
            <a:off x="5795963" y="1133158"/>
            <a:ext cx="396875" cy="122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16"/>
          <p:cNvSpPr/>
          <p:nvPr/>
        </p:nvSpPr>
        <p:spPr>
          <a:xfrm>
            <a:off x="7164705" y="4482465"/>
            <a:ext cx="395288" cy="1222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86" h="53">
                <a:moveTo>
                  <a:pt x="67" y="21"/>
                </a:moveTo>
                <a:cubicBezTo>
                  <a:pt x="67" y="20"/>
                  <a:pt x="67" y="18"/>
                  <a:pt x="67" y="17"/>
                </a:cubicBezTo>
                <a:cubicBezTo>
                  <a:pt x="67" y="7"/>
                  <a:pt x="58" y="0"/>
                  <a:pt x="46" y="0"/>
                </a:cubicBezTo>
                <a:cubicBezTo>
                  <a:pt x="36" y="0"/>
                  <a:pt x="28" y="6"/>
                  <a:pt x="26" y="13"/>
                </a:cubicBezTo>
                <a:cubicBezTo>
                  <a:pt x="26" y="13"/>
                  <a:pt x="26" y="13"/>
                  <a:pt x="25" y="13"/>
                </a:cubicBezTo>
                <a:cubicBezTo>
                  <a:pt x="19" y="13"/>
                  <a:pt x="12" y="16"/>
                  <a:pt x="8" y="19"/>
                </a:cubicBezTo>
                <a:cubicBezTo>
                  <a:pt x="3" y="23"/>
                  <a:pt x="0" y="28"/>
                  <a:pt x="0" y="33"/>
                </a:cubicBezTo>
                <a:cubicBezTo>
                  <a:pt x="0" y="42"/>
                  <a:pt x="8" y="50"/>
                  <a:pt x="18" y="52"/>
                </a:cubicBezTo>
                <a:cubicBezTo>
                  <a:pt x="19" y="53"/>
                  <a:pt x="21" y="53"/>
                  <a:pt x="2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3"/>
                  <a:pt x="69" y="53"/>
                </a:cubicBezTo>
                <a:cubicBezTo>
                  <a:pt x="79" y="51"/>
                  <a:pt x="86" y="45"/>
                  <a:pt x="86" y="37"/>
                </a:cubicBezTo>
                <a:cubicBezTo>
                  <a:pt x="86" y="29"/>
                  <a:pt x="77" y="22"/>
                  <a:pt x="67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4" name="TextBox 94"/>
          <p:cNvSpPr txBox="1"/>
          <p:nvPr/>
        </p:nvSpPr>
        <p:spPr>
          <a:xfrm>
            <a:off x="179705" y="403250"/>
            <a:ext cx="2339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1. </a:t>
            </a:r>
            <a:r>
              <a:rPr lang="zh-CN" altLang="en-US" sz="1800" b="1" dirty="0"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数据清洗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964565"/>
            <a:ext cx="31197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1)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计算历史数据的出险频率：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Frequency=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ClaimNb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/Exposure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2)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去除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条异常数据：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+mj-lt"/>
              <a:buBlip>
                <a:blip r:embed="rId2"/>
              </a:buBlip>
            </a:pPr>
            <a:r>
              <a:rPr lang="en-US" altLang="zh-CN" sz="1200" b="1" u="sng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FREQ</a:t>
            </a:r>
            <a:r>
              <a:rPr lang="zh-CN" altLang="en-US" sz="1200" b="1" u="sng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异常大</a:t>
            </a:r>
          </a:p>
          <a:p>
            <a:pPr lvl="1">
              <a:lnSpc>
                <a:spcPct val="150000"/>
              </a:lnSpc>
              <a:buFont typeface="+mj-lt"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（</a:t>
            </a:r>
            <a:r>
              <a:rPr lang="en-AU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</a:t>
            </a: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laimNb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&gt;1 &amp; Freq&gt;200)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+mj-lt"/>
              <a:buBlip>
                <a:blip r:embed="rId2"/>
              </a:buBlip>
            </a:pPr>
            <a:r>
              <a:rPr lang="en-US" altLang="zh-CN" sz="1200" b="1" u="sng" dirty="0" err="1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ClaimNb</a:t>
            </a:r>
            <a:r>
              <a:rPr lang="zh-CN" altLang="en-US" sz="1200" b="1" u="sng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异常大 </a:t>
            </a:r>
            <a:endParaRPr lang="en-AU" altLang="zh-CN" sz="1200" b="1" u="sng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AU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 (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每年出险次数</a:t>
            </a:r>
            <a:r>
              <a:rPr lang="en-AU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&gt;4)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290199" y="1783550"/>
          <a:ext cx="4276724" cy="248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3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92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IDpol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ClaimNb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Exposure</a:t>
                      </a:r>
                      <a:endParaRPr lang="en-US" altLang="en-US" sz="1100" b="1" dirty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days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FREQ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5896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0.003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732.0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7045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0.003 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732.0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5018634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0.005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365.0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9703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0.008 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244.0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11526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0.008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244.0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6973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3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0.010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300.0 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93954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1.000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365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5.0 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2216294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1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0.330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120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18.2 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2248174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9</a:t>
                      </a:r>
                      <a:endParaRPr lang="en-US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0.080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112.5 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3253234</a:t>
                      </a:r>
                      <a:endParaRPr lang="en-US" altLang="en-US" sz="1100" b="1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等线" panose="02010600030101010101" charset="-122"/>
                        </a:rPr>
                        <a:t>11</a:t>
                      </a:r>
                      <a:endParaRPr lang="en-US" altLang="en-US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0.080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等线" panose="02010600030101010101" charset="-122"/>
                        </a:rPr>
                        <a:t>137.5 </a:t>
                      </a:r>
                      <a:endParaRPr lang="en-US" altLang="en-US" sz="1100" b="1" dirty="0">
                        <a:solidFill>
                          <a:schemeClr val="bg1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0" y="3363838"/>
            <a:ext cx="1698458" cy="12618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矩形 5"/>
          <p:cNvSpPr/>
          <p:nvPr/>
        </p:nvSpPr>
        <p:spPr>
          <a:xfrm>
            <a:off x="-17688" y="3106806"/>
            <a:ext cx="9275445" cy="1833880"/>
          </a:xfrm>
          <a:prstGeom prst="rect">
            <a:avLst/>
          </a:prstGeom>
          <a:solidFill>
            <a:srgbClr val="33353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20526" name="矩形 6"/>
          <p:cNvSpPr/>
          <p:nvPr/>
        </p:nvSpPr>
        <p:spPr>
          <a:xfrm>
            <a:off x="6444615" y="3024505"/>
            <a:ext cx="2479675" cy="1833880"/>
          </a:xfrm>
          <a:prstGeom prst="rect">
            <a:avLst/>
          </a:prstGeom>
          <a:solidFill>
            <a:srgbClr val="65C178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grpSp>
        <p:nvGrpSpPr>
          <p:cNvPr id="20527" name="组合 70"/>
          <p:cNvGrpSpPr/>
          <p:nvPr/>
        </p:nvGrpSpPr>
        <p:grpSpPr>
          <a:xfrm>
            <a:off x="7816507" y="3207230"/>
            <a:ext cx="801370" cy="792480"/>
            <a:chOff x="0" y="0"/>
            <a:chExt cx="1584176" cy="1584176"/>
          </a:xfrm>
        </p:grpSpPr>
        <p:sp>
          <p:nvSpPr>
            <p:cNvPr id="20528" name="TextBox 62"/>
            <p:cNvSpPr txBox="1"/>
            <p:nvPr/>
          </p:nvSpPr>
          <p:spPr>
            <a:xfrm>
              <a:off x="466972" y="589410"/>
              <a:ext cx="983098" cy="461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700" b="1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32.9</a:t>
              </a:r>
              <a:r>
                <a:rPr lang="en-US" altLang="zh-CN" sz="900" b="1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%</a:t>
              </a:r>
              <a:endParaRPr lang="zh-CN" altLang="en-US" sz="6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0529" name="组合 69"/>
            <p:cNvGrpSpPr/>
            <p:nvPr/>
          </p:nvGrpSpPr>
          <p:grpSpPr>
            <a:xfrm>
              <a:off x="0" y="0"/>
              <a:ext cx="1584176" cy="1584176"/>
              <a:chOff x="0" y="0"/>
              <a:chExt cx="1584176" cy="1584176"/>
            </a:xfrm>
          </p:grpSpPr>
          <p:sp>
            <p:nvSpPr>
              <p:cNvPr id="20530" name="同心圆 68"/>
              <p:cNvSpPr/>
              <p:nvPr/>
            </p:nvSpPr>
            <p:spPr>
              <a:xfrm>
                <a:off x="0" y="0"/>
                <a:ext cx="1584176" cy="1584176"/>
              </a:xfrm>
              <a:custGeom>
                <a:avLst/>
                <a:gdLst/>
                <a:ahLst/>
                <a:cxnLst>
                  <a:cxn ang="0">
                    <a:pos x="0" y="792088"/>
                  </a:cxn>
                  <a:cxn ang="0">
                    <a:pos x="792088" y="0"/>
                  </a:cxn>
                  <a:cxn ang="0">
                    <a:pos x="1584176" y="792088"/>
                  </a:cxn>
                  <a:cxn ang="0">
                    <a:pos x="792088" y="1584176"/>
                  </a:cxn>
                  <a:cxn ang="0">
                    <a:pos x="0" y="792088"/>
                  </a:cxn>
                  <a:cxn ang="0">
                    <a:pos x="356249" y="792088"/>
                  </a:cxn>
                  <a:cxn ang="0">
                    <a:pos x="792088" y="1227927"/>
                  </a:cxn>
                  <a:cxn ang="0">
                    <a:pos x="1227927" y="792088"/>
                  </a:cxn>
                  <a:cxn ang="0">
                    <a:pos x="792088" y="356249"/>
                  </a:cxn>
                  <a:cxn ang="0">
                    <a:pos x="356249" y="792088"/>
                  </a:cxn>
                </a:cxnLst>
                <a:rect l="0" t="0" r="0" b="0"/>
                <a:pathLst>
                  <a:path w="1584176" h="1584176">
                    <a:moveTo>
                      <a:pt x="0" y="792088"/>
                    </a:moveTo>
                    <a:cubicBezTo>
                      <a:pt x="0" y="354630"/>
                      <a:pt x="354630" y="0"/>
                      <a:pt x="792088" y="0"/>
                    </a:cubicBezTo>
                    <a:cubicBezTo>
                      <a:pt x="1229546" y="0"/>
                      <a:pt x="1584176" y="354630"/>
                      <a:pt x="1584176" y="792088"/>
                    </a:cubicBezTo>
                    <a:cubicBezTo>
                      <a:pt x="1584176" y="1229546"/>
                      <a:pt x="1229546" y="1584176"/>
                      <a:pt x="792088" y="1584176"/>
                    </a:cubicBezTo>
                    <a:cubicBezTo>
                      <a:pt x="354630" y="1584176"/>
                      <a:pt x="0" y="1229546"/>
                      <a:pt x="0" y="792088"/>
                    </a:cubicBezTo>
                    <a:close/>
                    <a:moveTo>
                      <a:pt x="356249" y="792088"/>
                    </a:moveTo>
                    <a:cubicBezTo>
                      <a:pt x="356249" y="1032795"/>
                      <a:pt x="551381" y="1227927"/>
                      <a:pt x="792088" y="1227927"/>
                    </a:cubicBezTo>
                    <a:cubicBezTo>
                      <a:pt x="1032795" y="1227927"/>
                      <a:pt x="1227927" y="1032795"/>
                      <a:pt x="1227927" y="792088"/>
                    </a:cubicBezTo>
                    <a:cubicBezTo>
                      <a:pt x="1227927" y="551381"/>
                      <a:pt x="1032795" y="356249"/>
                      <a:pt x="792088" y="356249"/>
                    </a:cubicBezTo>
                    <a:cubicBezTo>
                      <a:pt x="551381" y="356249"/>
                      <a:pt x="356249" y="551381"/>
                      <a:pt x="356249" y="792088"/>
                    </a:cubicBezTo>
                    <a:close/>
                  </a:path>
                </a:pathLst>
              </a:custGeom>
              <a:solidFill>
                <a:srgbClr val="398F4B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空心弧 65"/>
              <p:cNvSpPr/>
              <p:nvPr/>
            </p:nvSpPr>
            <p:spPr>
              <a:xfrm rot="-16591937" flipH="1">
                <a:off x="2698" y="2672"/>
                <a:ext cx="1578777" cy="1578831"/>
              </a:xfrm>
              <a:custGeom>
                <a:avLst/>
                <a:gdLst/>
                <a:ahLst/>
                <a:cxnLst>
                  <a:cxn ang="0">
                    <a:pos x="943593" y="15209"/>
                  </a:cxn>
                  <a:cxn ang="0">
                    <a:pos x="1578753" y="783297"/>
                  </a:cxn>
                  <a:cxn ang="0">
                    <a:pos x="955577" y="1561140"/>
                  </a:cxn>
                  <a:cxn ang="0">
                    <a:pos x="67468" y="1108751"/>
                  </a:cxn>
                  <a:cxn ang="0">
                    <a:pos x="392042" y="965178"/>
                  </a:cxn>
                  <a:cxn ang="0">
                    <a:pos x="880861" y="1214183"/>
                  </a:cxn>
                  <a:cxn ang="0">
                    <a:pos x="1223854" y="786048"/>
                  </a:cxn>
                  <a:cxn ang="0">
                    <a:pos x="874265" y="363282"/>
                  </a:cxn>
                  <a:cxn ang="0">
                    <a:pos x="943593" y="15209"/>
                  </a:cxn>
                </a:cxnLst>
                <a:rect l="0" t="0" r="0" b="0"/>
                <a:pathLst>
                  <a:path w="1578777" h="1578831">
                    <a:moveTo>
                      <a:pt x="943593" y="15209"/>
                    </a:moveTo>
                    <a:cubicBezTo>
                      <a:pt x="1310604" y="88314"/>
                      <a:pt x="1575853" y="409075"/>
                      <a:pt x="1578753" y="783297"/>
                    </a:cubicBezTo>
                    <a:cubicBezTo>
                      <a:pt x="1581654" y="1157519"/>
                      <a:pt x="1321410" y="1482353"/>
                      <a:pt x="955577" y="1561140"/>
                    </a:cubicBezTo>
                    <a:cubicBezTo>
                      <a:pt x="589736" y="1639929"/>
                      <a:pt x="218851" y="1451005"/>
                      <a:pt x="67468" y="1108751"/>
                    </a:cubicBezTo>
                    <a:lnTo>
                      <a:pt x="392042" y="965178"/>
                    </a:lnTo>
                    <a:cubicBezTo>
                      <a:pt x="475362" y="1153563"/>
                      <a:pt x="679500" y="1257551"/>
                      <a:pt x="880861" y="1214183"/>
                    </a:cubicBezTo>
                    <a:cubicBezTo>
                      <a:pt x="1082214" y="1170817"/>
                      <a:pt x="1225451" y="992024"/>
                      <a:pt x="1223854" y="786048"/>
                    </a:cubicBezTo>
                    <a:cubicBezTo>
                      <a:pt x="1222257" y="580072"/>
                      <a:pt x="1076266" y="403521"/>
                      <a:pt x="874265" y="363282"/>
                    </a:cubicBezTo>
                    <a:lnTo>
                      <a:pt x="943593" y="15209"/>
                    </a:lnTo>
                    <a:close/>
                  </a:path>
                </a:pathLst>
              </a:custGeom>
              <a:solidFill>
                <a:srgbClr val="FBFFFE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32" name="组合 71"/>
          <p:cNvGrpSpPr/>
          <p:nvPr/>
        </p:nvGrpSpPr>
        <p:grpSpPr>
          <a:xfrm>
            <a:off x="4937760" y="3803650"/>
            <a:ext cx="845820" cy="780415"/>
            <a:chOff x="0" y="0"/>
            <a:chExt cx="1584176" cy="1584176"/>
          </a:xfrm>
        </p:grpSpPr>
        <p:sp>
          <p:nvSpPr>
            <p:cNvPr id="20533" name="TextBox 72"/>
            <p:cNvSpPr txBox="1"/>
            <p:nvPr/>
          </p:nvSpPr>
          <p:spPr>
            <a:xfrm>
              <a:off x="467342" y="589714"/>
              <a:ext cx="758114" cy="4666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900" b="1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5%</a:t>
              </a:r>
              <a:endParaRPr lang="zh-CN" altLang="en-US" sz="6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0534" name="组合 73"/>
            <p:cNvGrpSpPr/>
            <p:nvPr/>
          </p:nvGrpSpPr>
          <p:grpSpPr>
            <a:xfrm>
              <a:off x="0" y="0"/>
              <a:ext cx="1584176" cy="1584176"/>
              <a:chOff x="0" y="0"/>
              <a:chExt cx="1584176" cy="1584176"/>
            </a:xfrm>
          </p:grpSpPr>
          <p:sp>
            <p:nvSpPr>
              <p:cNvPr id="20535" name="同心圆 74"/>
              <p:cNvSpPr/>
              <p:nvPr/>
            </p:nvSpPr>
            <p:spPr>
              <a:xfrm>
                <a:off x="0" y="0"/>
                <a:ext cx="1584176" cy="1584176"/>
              </a:xfrm>
              <a:custGeom>
                <a:avLst/>
                <a:gdLst/>
                <a:ahLst/>
                <a:cxnLst>
                  <a:cxn ang="0">
                    <a:pos x="0" y="792088"/>
                  </a:cxn>
                  <a:cxn ang="0">
                    <a:pos x="792088" y="0"/>
                  </a:cxn>
                  <a:cxn ang="0">
                    <a:pos x="1584176" y="792088"/>
                  </a:cxn>
                  <a:cxn ang="0">
                    <a:pos x="792088" y="1584176"/>
                  </a:cxn>
                  <a:cxn ang="0">
                    <a:pos x="0" y="792088"/>
                  </a:cxn>
                  <a:cxn ang="0">
                    <a:pos x="356249" y="792088"/>
                  </a:cxn>
                  <a:cxn ang="0">
                    <a:pos x="792088" y="1227927"/>
                  </a:cxn>
                  <a:cxn ang="0">
                    <a:pos x="1227927" y="792088"/>
                  </a:cxn>
                  <a:cxn ang="0">
                    <a:pos x="792088" y="356249"/>
                  </a:cxn>
                  <a:cxn ang="0">
                    <a:pos x="356249" y="792088"/>
                  </a:cxn>
                </a:cxnLst>
                <a:rect l="0" t="0" r="0" b="0"/>
                <a:pathLst>
                  <a:path w="1584176" h="1584176">
                    <a:moveTo>
                      <a:pt x="0" y="792088"/>
                    </a:moveTo>
                    <a:cubicBezTo>
                      <a:pt x="0" y="354630"/>
                      <a:pt x="354630" y="0"/>
                      <a:pt x="792088" y="0"/>
                    </a:cubicBezTo>
                    <a:cubicBezTo>
                      <a:pt x="1229546" y="0"/>
                      <a:pt x="1584176" y="354630"/>
                      <a:pt x="1584176" y="792088"/>
                    </a:cubicBezTo>
                    <a:cubicBezTo>
                      <a:pt x="1584176" y="1229546"/>
                      <a:pt x="1229546" y="1584176"/>
                      <a:pt x="792088" y="1584176"/>
                    </a:cubicBezTo>
                    <a:cubicBezTo>
                      <a:pt x="354630" y="1584176"/>
                      <a:pt x="0" y="1229546"/>
                      <a:pt x="0" y="792088"/>
                    </a:cubicBezTo>
                    <a:close/>
                    <a:moveTo>
                      <a:pt x="356249" y="792088"/>
                    </a:moveTo>
                    <a:cubicBezTo>
                      <a:pt x="356249" y="1032795"/>
                      <a:pt x="551381" y="1227927"/>
                      <a:pt x="792088" y="1227927"/>
                    </a:cubicBezTo>
                    <a:cubicBezTo>
                      <a:pt x="1032795" y="1227927"/>
                      <a:pt x="1227927" y="1032795"/>
                      <a:pt x="1227927" y="792088"/>
                    </a:cubicBezTo>
                    <a:cubicBezTo>
                      <a:pt x="1227927" y="551381"/>
                      <a:pt x="1032795" y="356249"/>
                      <a:pt x="792088" y="356249"/>
                    </a:cubicBezTo>
                    <a:cubicBezTo>
                      <a:pt x="551381" y="356249"/>
                      <a:pt x="356249" y="551381"/>
                      <a:pt x="356249" y="792088"/>
                    </a:cubicBezTo>
                    <a:close/>
                  </a:path>
                </a:pathLst>
              </a:custGeom>
              <a:solidFill>
                <a:srgbClr val="2B2B2B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空心弧 75"/>
              <p:cNvSpPr/>
              <p:nvPr/>
            </p:nvSpPr>
            <p:spPr>
              <a:xfrm rot="-16591937" flipH="1">
                <a:off x="2697" y="2666"/>
                <a:ext cx="1578777" cy="1578842"/>
              </a:xfrm>
              <a:custGeom>
                <a:avLst/>
                <a:gdLst/>
                <a:ahLst/>
                <a:cxnLst>
                  <a:cxn ang="0">
                    <a:pos x="1574747" y="709756"/>
                  </a:cxn>
                  <a:cxn ang="0">
                    <a:pos x="1503512" y="1125830"/>
                  </a:cxn>
                  <a:cxn ang="0">
                    <a:pos x="1185229" y="975894"/>
                  </a:cxn>
                  <a:cxn ang="0">
                    <a:pos x="1224712" y="745263"/>
                  </a:cxn>
                  <a:cxn ang="0">
                    <a:pos x="1574747" y="709756"/>
                  </a:cxn>
                </a:cxnLst>
                <a:rect l="0" t="0" r="0" b="0"/>
                <a:pathLst>
                  <a:path w="1578777" h="1578842">
                    <a:moveTo>
                      <a:pt x="1574747" y="709756"/>
                    </a:moveTo>
                    <a:cubicBezTo>
                      <a:pt x="1589209" y="852343"/>
                      <a:pt x="1564584" y="996177"/>
                      <a:pt x="1503512" y="1125830"/>
                    </a:cubicBezTo>
                    <a:lnTo>
                      <a:pt x="1185229" y="975894"/>
                    </a:lnTo>
                    <a:cubicBezTo>
                      <a:pt x="1219079" y="904026"/>
                      <a:pt x="1232728" y="824299"/>
                      <a:pt x="1224712" y="745263"/>
                    </a:cubicBezTo>
                    <a:lnTo>
                      <a:pt x="1574747" y="709756"/>
                    </a:lnTo>
                    <a:close/>
                  </a:path>
                </a:pathLst>
              </a:custGeom>
              <a:solidFill>
                <a:srgbClr val="65C178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37" name="组合 79"/>
          <p:cNvGrpSpPr/>
          <p:nvPr/>
        </p:nvGrpSpPr>
        <p:grpSpPr>
          <a:xfrm>
            <a:off x="6554788" y="3677841"/>
            <a:ext cx="898525" cy="46037"/>
            <a:chOff x="0" y="0"/>
            <a:chExt cx="1913036" cy="45719"/>
          </a:xfrm>
        </p:grpSpPr>
        <p:sp>
          <p:nvSpPr>
            <p:cNvPr id="20538" name="矩形 76"/>
            <p:cNvSpPr/>
            <p:nvPr/>
          </p:nvSpPr>
          <p:spPr>
            <a:xfrm>
              <a:off x="0" y="0"/>
              <a:ext cx="1199871" cy="45719"/>
            </a:xfrm>
            <a:prstGeom prst="rect">
              <a:avLst/>
            </a:prstGeom>
            <a:solidFill>
              <a:srgbClr val="488755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39" name="矩形 77"/>
            <p:cNvSpPr/>
            <p:nvPr/>
          </p:nvSpPr>
          <p:spPr>
            <a:xfrm flipV="1">
              <a:off x="1196492" y="0"/>
              <a:ext cx="716544" cy="45719"/>
            </a:xfrm>
            <a:prstGeom prst="rect">
              <a:avLst/>
            </a:prstGeom>
            <a:solidFill>
              <a:srgbClr val="FBFFFE"/>
            </a:solidFill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2" charset="0"/>
              </a:endParaRPr>
            </a:p>
          </p:txBody>
        </p:sp>
      </p:grpSp>
      <p:sp>
        <p:nvSpPr>
          <p:cNvPr id="20540" name="TextBox 80"/>
          <p:cNvSpPr txBox="1"/>
          <p:nvPr/>
        </p:nvSpPr>
        <p:spPr>
          <a:xfrm>
            <a:off x="6555105" y="3403600"/>
            <a:ext cx="1047750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32.9%</a:t>
            </a:r>
            <a:endParaRPr lang="zh-CN" altLang="en-US" sz="1050" b="1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41" name="TextBox 81"/>
          <p:cNvSpPr txBox="1"/>
          <p:nvPr/>
        </p:nvSpPr>
        <p:spPr>
          <a:xfrm>
            <a:off x="6417945" y="3121660"/>
            <a:ext cx="154940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平均</a:t>
            </a:r>
            <a:r>
              <a:rPr lang="en-US" altLang="zh-CN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POISSON</a:t>
            </a:r>
            <a:r>
              <a:rPr lang="zh-CN" altLang="en-US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偏差</a:t>
            </a:r>
            <a:r>
              <a:rPr lang="en-AU" altLang="zh-CN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zh-CN" altLang="en-US" sz="1000" b="1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0549" name="组合 91"/>
          <p:cNvGrpSpPr/>
          <p:nvPr/>
        </p:nvGrpSpPr>
        <p:grpSpPr>
          <a:xfrm flipH="1">
            <a:off x="251460" y="4608830"/>
            <a:ext cx="1454785" cy="80645"/>
            <a:chOff x="0" y="0"/>
            <a:chExt cx="1670187" cy="45719"/>
          </a:xfrm>
        </p:grpSpPr>
        <p:sp>
          <p:nvSpPr>
            <p:cNvPr id="20550" name="矩形 92"/>
            <p:cNvSpPr/>
            <p:nvPr/>
          </p:nvSpPr>
          <p:spPr>
            <a:xfrm>
              <a:off x="0" y="0"/>
              <a:ext cx="1200683" cy="45719"/>
            </a:xfrm>
            <a:prstGeom prst="rect">
              <a:avLst/>
            </a:prstGeom>
            <a:solidFill>
              <a:srgbClr val="2B2B2B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20551" name="矩形 93"/>
            <p:cNvSpPr/>
            <p:nvPr/>
          </p:nvSpPr>
          <p:spPr>
            <a:xfrm flipV="1">
              <a:off x="1195298" y="896"/>
              <a:ext cx="474889" cy="43927"/>
            </a:xfrm>
            <a:prstGeom prst="rect">
              <a:avLst/>
            </a:prstGeom>
            <a:solidFill>
              <a:srgbClr val="488755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20552" name="TextBox 94"/>
          <p:cNvSpPr txBox="1"/>
          <p:nvPr/>
        </p:nvSpPr>
        <p:spPr>
          <a:xfrm>
            <a:off x="22225" y="3090545"/>
            <a:ext cx="249713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Poisson </a:t>
            </a:r>
            <a:r>
              <a:rPr lang="zh-CN" altLang="en-US" sz="14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偏差函数：</a:t>
            </a:r>
          </a:p>
        </p:txBody>
      </p:sp>
      <p:sp>
        <p:nvSpPr>
          <p:cNvPr id="20553" name="TextBox 95"/>
          <p:cNvSpPr txBox="1"/>
          <p:nvPr/>
        </p:nvSpPr>
        <p:spPr>
          <a:xfrm>
            <a:off x="179070" y="4244975"/>
            <a:ext cx="12839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平均出险频率：</a:t>
            </a:r>
          </a:p>
          <a:p>
            <a:r>
              <a:rPr lang="en-US" altLang="zh-CN" sz="1000" b="1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10%</a:t>
            </a:r>
            <a:endParaRPr lang="zh-CN" altLang="en-US" sz="800" b="1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84" name="TextBox 94"/>
          <p:cNvSpPr txBox="1"/>
          <p:nvPr/>
        </p:nvSpPr>
        <p:spPr>
          <a:xfrm>
            <a:off x="179705" y="51435"/>
            <a:ext cx="2339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800" b="1" dirty="0">
                <a:solidFill>
                  <a:srgbClr val="398F4B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2. </a:t>
            </a:r>
            <a:r>
              <a:rPr lang="zh-CN" altLang="en-US" sz="1800" b="1" dirty="0">
                <a:solidFill>
                  <a:srgbClr val="398F4B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数据探查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684530"/>
            <a:ext cx="3742055" cy="2280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45" y="532765"/>
            <a:ext cx="3556000" cy="235140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43530" y="-158115"/>
            <a:ext cx="1340485" cy="1878965"/>
            <a:chOff x="3255" y="253"/>
            <a:chExt cx="2271" cy="2870"/>
          </a:xfrm>
        </p:grpSpPr>
        <p:sp>
          <p:nvSpPr>
            <p:cNvPr id="20482" name="任意多边形 20"/>
            <p:cNvSpPr/>
            <p:nvPr/>
          </p:nvSpPr>
          <p:spPr>
            <a:xfrm rot="18900000">
              <a:off x="3255" y="253"/>
              <a:ext cx="2126" cy="2870"/>
            </a:xfrm>
            <a:custGeom>
              <a:avLst/>
              <a:gdLst/>
              <a:ahLst/>
              <a:cxnLst>
                <a:cxn ang="0">
                  <a:pos x="136231" y="0"/>
                </a:cxn>
                <a:cxn ang="0">
                  <a:pos x="431800" y="295569"/>
                </a:cxn>
                <a:cxn ang="0">
                  <a:pos x="295569" y="431800"/>
                </a:cxn>
                <a:cxn ang="0">
                  <a:pos x="196067" y="332298"/>
                </a:cxn>
                <a:cxn ang="0">
                  <a:pos x="99502" y="332298"/>
                </a:cxn>
                <a:cxn ang="0">
                  <a:pos x="99502" y="235733"/>
                </a:cxn>
                <a:cxn ang="0">
                  <a:pos x="0" y="136231"/>
                </a:cxn>
              </a:cxnLst>
              <a:rect l="0" t="0" r="0" b="0"/>
              <a:pathLst>
                <a:path w="683137" h="683137">
                  <a:moveTo>
                    <a:pt x="215526" y="0"/>
                  </a:moveTo>
                  <a:lnTo>
                    <a:pt x="683137" y="467611"/>
                  </a:lnTo>
                  <a:lnTo>
                    <a:pt x="467611" y="683137"/>
                  </a:lnTo>
                  <a:lnTo>
                    <a:pt x="310192" y="525718"/>
                  </a:lnTo>
                  <a:lnTo>
                    <a:pt x="157419" y="525718"/>
                  </a:lnTo>
                  <a:lnTo>
                    <a:pt x="157419" y="372945"/>
                  </a:lnTo>
                  <a:lnTo>
                    <a:pt x="0" y="215526"/>
                  </a:lnTo>
                  <a:lnTo>
                    <a:pt x="215526" y="0"/>
                  </a:lnTo>
                  <a:close/>
                </a:path>
              </a:pathLst>
            </a:custGeom>
            <a:solidFill>
              <a:srgbClr val="33353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32" y="1233"/>
              <a:ext cx="2194" cy="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出险次数分布：</a:t>
              </a:r>
            </a:p>
            <a:p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根据其分布，假设其服从</a:t>
              </a:r>
              <a:r>
                <a:rPr lang="zh-CN" altLang="en-US" sz="1000" b="1" u="sng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泊松分布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 rot="480000">
            <a:off x="6960870" y="-125095"/>
            <a:ext cx="1623060" cy="1344930"/>
            <a:chOff x="10539" y="111"/>
            <a:chExt cx="2460" cy="2332"/>
          </a:xfrm>
        </p:grpSpPr>
        <p:sp>
          <p:nvSpPr>
            <p:cNvPr id="20483" name="任意多边形 42"/>
            <p:cNvSpPr/>
            <p:nvPr/>
          </p:nvSpPr>
          <p:spPr>
            <a:xfrm rot="18900000">
              <a:off x="10539" y="111"/>
              <a:ext cx="2460" cy="2332"/>
            </a:xfrm>
            <a:custGeom>
              <a:avLst/>
              <a:gdLst/>
              <a:ahLst/>
              <a:cxnLst>
                <a:cxn ang="0">
                  <a:pos x="119202" y="0"/>
                </a:cxn>
                <a:cxn ang="0">
                  <a:pos x="377825" y="258623"/>
                </a:cxn>
                <a:cxn ang="0">
                  <a:pos x="258623" y="377825"/>
                </a:cxn>
                <a:cxn ang="0">
                  <a:pos x="171559" y="290761"/>
                </a:cxn>
                <a:cxn ang="0">
                  <a:pos x="87064" y="290761"/>
                </a:cxn>
                <a:cxn ang="0">
                  <a:pos x="87064" y="206266"/>
                </a:cxn>
                <a:cxn ang="0">
                  <a:pos x="0" y="119202"/>
                </a:cxn>
              </a:cxnLst>
              <a:rect l="0" t="0" r="0" b="0"/>
              <a:pathLst>
                <a:path w="683137" h="683137">
                  <a:moveTo>
                    <a:pt x="215526" y="0"/>
                  </a:moveTo>
                  <a:lnTo>
                    <a:pt x="683137" y="467611"/>
                  </a:lnTo>
                  <a:lnTo>
                    <a:pt x="467611" y="683137"/>
                  </a:lnTo>
                  <a:lnTo>
                    <a:pt x="310192" y="525718"/>
                  </a:lnTo>
                  <a:lnTo>
                    <a:pt x="157419" y="525718"/>
                  </a:lnTo>
                  <a:lnTo>
                    <a:pt x="157419" y="372945"/>
                  </a:lnTo>
                  <a:lnTo>
                    <a:pt x="0" y="215526"/>
                  </a:lnTo>
                  <a:lnTo>
                    <a:pt x="215526" y="0"/>
                  </a:lnTo>
                  <a:close/>
                </a:path>
              </a:pathLst>
            </a:custGeom>
            <a:solidFill>
              <a:srgbClr val="BFBFBF">
                <a:alpha val="85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639" y="842"/>
              <a:ext cx="2260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风险暴露分布：</a:t>
              </a:r>
            </a:p>
            <a:p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大多数保单风险暴露为</a:t>
              </a:r>
              <a:r>
                <a:rPr lang="en-US" altLang="zh-CN" sz="10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1</a:t>
              </a:r>
              <a:r>
                <a:rPr lang="zh-CN" altLang="en-US" sz="10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年左右。</a:t>
              </a:r>
            </a:p>
          </p:txBody>
        </p:sp>
      </p:grpSp>
      <p:sp>
        <p:nvSpPr>
          <p:cNvPr id="10" name="线形标注 2 9"/>
          <p:cNvSpPr/>
          <p:nvPr/>
        </p:nvSpPr>
        <p:spPr>
          <a:xfrm flipH="1">
            <a:off x="4356100" y="3167380"/>
            <a:ext cx="1139825" cy="269240"/>
          </a:xfrm>
          <a:prstGeom prst="borderCallout2">
            <a:avLst>
              <a:gd name="adj1" fmla="val 81250"/>
              <a:gd name="adj2" fmla="val 7988"/>
              <a:gd name="adj3" fmla="val 188690"/>
              <a:gd name="adj4" fmla="val -15177"/>
              <a:gd name="adj5" fmla="val 316964"/>
              <a:gd name="adj6" fmla="val -15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出险保单占比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50" y="3501390"/>
            <a:ext cx="4076065" cy="563245"/>
          </a:xfrm>
          <a:prstGeom prst="rect">
            <a:avLst/>
          </a:prstGeom>
        </p:spPr>
      </p:pic>
      <p:sp>
        <p:nvSpPr>
          <p:cNvPr id="13" name="TextBox 81"/>
          <p:cNvSpPr txBox="1"/>
          <p:nvPr/>
        </p:nvSpPr>
        <p:spPr>
          <a:xfrm>
            <a:off x="6417945" y="3939902"/>
            <a:ext cx="2407920" cy="8906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Exposure</a:t>
            </a:r>
            <a:r>
              <a:rPr lang="zh-CN" altLang="en-US" sz="12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1200" b="1" u="sng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Frequency</a:t>
            </a:r>
            <a:r>
              <a:rPr lang="zh-CN" altLang="en-US" sz="12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之间的相关系数为</a:t>
            </a:r>
            <a:r>
              <a:rPr lang="en-US" altLang="zh-CN" sz="1200" b="1" u="sng" dirty="0">
                <a:solidFill>
                  <a:srgbClr val="FFF52A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-0.055</a:t>
            </a:r>
            <a:r>
              <a:rPr lang="zh-CN" altLang="en-US" sz="12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，存在一定</a:t>
            </a:r>
            <a:r>
              <a:rPr lang="zh-CN" altLang="en-US" sz="1200" b="1" u="sng" dirty="0">
                <a:solidFill>
                  <a:srgbClr val="FFF52A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负相关性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Box 94"/>
          <p:cNvSpPr txBox="1"/>
          <p:nvPr/>
        </p:nvSpPr>
        <p:spPr>
          <a:xfrm>
            <a:off x="179705" y="51435"/>
            <a:ext cx="2339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800" b="1" dirty="0">
                <a:solidFill>
                  <a:srgbClr val="5FB178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3. </a:t>
            </a:r>
            <a:r>
              <a:rPr lang="zh-CN" altLang="en-US" sz="1800" b="1" dirty="0">
                <a:solidFill>
                  <a:srgbClr val="5FB178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单变量分析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483235"/>
            <a:ext cx="2197735" cy="131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419735"/>
            <a:ext cx="2578735" cy="1310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50" y="3333750"/>
            <a:ext cx="2598420" cy="1438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920" y="1875155"/>
            <a:ext cx="2565400" cy="1393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419735"/>
            <a:ext cx="2548890" cy="135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570" y="3333750"/>
            <a:ext cx="2693670" cy="1369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570" y="1851660"/>
            <a:ext cx="2590800" cy="1455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55" y="1957705"/>
            <a:ext cx="2372995" cy="1296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55" y="3291840"/>
            <a:ext cx="2373630" cy="14382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4"/>
          <p:cNvGrpSpPr/>
          <p:nvPr/>
        </p:nvGrpSpPr>
        <p:grpSpPr>
          <a:xfrm>
            <a:off x="324485" y="551180"/>
            <a:ext cx="1778000" cy="4318000"/>
            <a:chOff x="0" y="0"/>
            <a:chExt cx="1944588" cy="4737052"/>
          </a:xfrm>
        </p:grpSpPr>
        <p:sp>
          <p:nvSpPr>
            <p:cNvPr id="18435" name="矩形 7"/>
            <p:cNvSpPr/>
            <p:nvPr/>
          </p:nvSpPr>
          <p:spPr>
            <a:xfrm>
              <a:off x="0" y="0"/>
              <a:ext cx="1944588" cy="4737052"/>
            </a:xfrm>
            <a:prstGeom prst="rect">
              <a:avLst/>
            </a:prstGeom>
            <a:solidFill>
              <a:srgbClr val="F7F7F7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8436" name="矩形 10"/>
            <p:cNvSpPr/>
            <p:nvPr/>
          </p:nvSpPr>
          <p:spPr>
            <a:xfrm rot="16200000">
              <a:off x="535900" y="4142324"/>
              <a:ext cx="742223" cy="4465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7826" y="0"/>
                </a:cxn>
                <a:cxn ang="0">
                  <a:pos x="883529" y="270476"/>
                </a:cxn>
                <a:cxn ang="0">
                  <a:pos x="1367826" y="576431"/>
                </a:cxn>
                <a:cxn ang="0">
                  <a:pos x="0" y="576431"/>
                </a:cxn>
                <a:cxn ang="0">
                  <a:pos x="0" y="0"/>
                </a:cxn>
              </a:cxnLst>
              <a:rect l="0" t="0" r="0" b="0"/>
              <a:pathLst>
                <a:path w="1368524" h="576064">
                  <a:moveTo>
                    <a:pt x="0" y="0"/>
                  </a:moveTo>
                  <a:lnTo>
                    <a:pt x="1368524" y="0"/>
                  </a:lnTo>
                  <a:lnTo>
                    <a:pt x="883980" y="270304"/>
                  </a:lnTo>
                  <a:lnTo>
                    <a:pt x="1368524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441">
                <a:alpha val="95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矩形 11"/>
            <p:cNvSpPr/>
            <p:nvPr/>
          </p:nvSpPr>
          <p:spPr>
            <a:xfrm>
              <a:off x="0" y="4674562"/>
              <a:ext cx="1944588" cy="62490"/>
            </a:xfrm>
            <a:prstGeom prst="rect">
              <a:avLst/>
            </a:prstGeom>
            <a:solidFill>
              <a:srgbClr val="A6A6A6">
                <a:alpha val="59000"/>
              </a:srgbClr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sp>
        <p:nvSpPr>
          <p:cNvPr id="18438" name="TextBox 165"/>
          <p:cNvSpPr txBox="1"/>
          <p:nvPr/>
        </p:nvSpPr>
        <p:spPr>
          <a:xfrm>
            <a:off x="531495" y="987425"/>
            <a:ext cx="1587500" cy="383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按照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EXPOSURE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分层抽样，以</a:t>
            </a:r>
            <a:r>
              <a:rPr lang="en-US" altLang="zh-CN" sz="1000" b="1" u="sng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8:2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划分训练集和测试集</a:t>
            </a:r>
          </a:p>
        </p:txBody>
      </p:sp>
      <p:sp>
        <p:nvSpPr>
          <p:cNvPr id="18439" name="TextBox 166"/>
          <p:cNvSpPr txBox="1"/>
          <p:nvPr/>
        </p:nvSpPr>
        <p:spPr>
          <a:xfrm>
            <a:off x="539750" y="1563370"/>
            <a:ext cx="16052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分别建立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GLM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GBM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XGB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META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模型，计算样本外偏差，计算基尼系数</a:t>
            </a:r>
          </a:p>
        </p:txBody>
      </p:sp>
      <p:sp>
        <p:nvSpPr>
          <p:cNvPr id="18440" name="TextBox 167"/>
          <p:cNvSpPr txBox="1"/>
          <p:nvPr/>
        </p:nvSpPr>
        <p:spPr>
          <a:xfrm>
            <a:off x="481330" y="2139950"/>
            <a:ext cx="15951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比较模型的样本内偏差、样本外偏差、基尼系数，选择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模型</a:t>
            </a:r>
          </a:p>
        </p:txBody>
      </p:sp>
      <p:sp>
        <p:nvSpPr>
          <p:cNvPr id="18456" name="矩形 31"/>
          <p:cNvSpPr/>
          <p:nvPr/>
        </p:nvSpPr>
        <p:spPr>
          <a:xfrm>
            <a:off x="4041140" y="550874"/>
            <a:ext cx="4850130" cy="4318000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8457" name="矩形 33"/>
          <p:cNvSpPr/>
          <p:nvPr/>
        </p:nvSpPr>
        <p:spPr>
          <a:xfrm>
            <a:off x="4390064" y="4801805"/>
            <a:ext cx="4017962" cy="57150"/>
          </a:xfrm>
          <a:prstGeom prst="rect">
            <a:avLst/>
          </a:prstGeom>
          <a:solidFill>
            <a:srgbClr val="A6A6A6">
              <a:alpha val="59000"/>
            </a:srgbClr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18501" name="TextBox 164"/>
          <p:cNvSpPr txBox="1"/>
          <p:nvPr/>
        </p:nvSpPr>
        <p:spPr>
          <a:xfrm>
            <a:off x="168910" y="51118"/>
            <a:ext cx="193357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 </a:t>
            </a:r>
            <a:r>
              <a:rPr lang="zh-CN" altLang="en-US" sz="16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建模过程</a:t>
            </a:r>
          </a:p>
        </p:txBody>
      </p:sp>
      <p:grpSp>
        <p:nvGrpSpPr>
          <p:cNvPr id="18503" name="组合 263"/>
          <p:cNvGrpSpPr/>
          <p:nvPr/>
        </p:nvGrpSpPr>
        <p:grpSpPr>
          <a:xfrm>
            <a:off x="2210436" y="551016"/>
            <a:ext cx="1701165" cy="4318635"/>
            <a:chOff x="0" y="0"/>
            <a:chExt cx="2075191" cy="4333030"/>
          </a:xfrm>
        </p:grpSpPr>
        <p:sp>
          <p:nvSpPr>
            <p:cNvPr id="18504" name="矩形 223"/>
            <p:cNvSpPr/>
            <p:nvPr/>
          </p:nvSpPr>
          <p:spPr>
            <a:xfrm flipH="1">
              <a:off x="0" y="0"/>
              <a:ext cx="2075191" cy="4333030"/>
            </a:xfrm>
            <a:prstGeom prst="rect">
              <a:avLst/>
            </a:prstGeom>
            <a:solidFill>
              <a:srgbClr val="F7F7F7"/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  <p:sp>
          <p:nvSpPr>
            <p:cNvPr id="18505" name="矩形 225"/>
            <p:cNvSpPr/>
            <p:nvPr/>
          </p:nvSpPr>
          <p:spPr>
            <a:xfrm flipH="1">
              <a:off x="0" y="4275870"/>
              <a:ext cx="1778735" cy="57160"/>
            </a:xfrm>
            <a:prstGeom prst="rect">
              <a:avLst/>
            </a:prstGeom>
            <a:solidFill>
              <a:srgbClr val="A6A6A6">
                <a:alpha val="59000"/>
              </a:srgbClr>
            </a:soli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</a:endParaRPr>
            </a:p>
          </p:txBody>
        </p:sp>
      </p:grpSp>
      <p:grpSp>
        <p:nvGrpSpPr>
          <p:cNvPr id="18506" name="组合 226"/>
          <p:cNvGrpSpPr/>
          <p:nvPr/>
        </p:nvGrpSpPr>
        <p:grpSpPr>
          <a:xfrm flipH="1">
            <a:off x="3563888" y="741045"/>
            <a:ext cx="769937" cy="3141663"/>
            <a:chOff x="0" y="0"/>
            <a:chExt cx="841902" cy="3434246"/>
          </a:xfrm>
        </p:grpSpPr>
        <p:grpSp>
          <p:nvGrpSpPr>
            <p:cNvPr id="18507" name="组合 227"/>
            <p:cNvGrpSpPr/>
            <p:nvPr/>
          </p:nvGrpSpPr>
          <p:grpSpPr>
            <a:xfrm>
              <a:off x="0" y="0"/>
              <a:ext cx="841902" cy="194040"/>
              <a:chOff x="0" y="0"/>
              <a:chExt cx="6716068" cy="1547900"/>
            </a:xfrm>
          </p:grpSpPr>
          <p:sp>
            <p:nvSpPr>
              <p:cNvPr id="18508" name="同心圆 234"/>
              <p:cNvSpPr/>
              <p:nvPr/>
            </p:nvSpPr>
            <p:spPr>
              <a:xfrm flipV="1">
                <a:off x="5165140" y="0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同心圆 235"/>
              <p:cNvSpPr/>
              <p:nvPr/>
            </p:nvSpPr>
            <p:spPr>
              <a:xfrm flipV="1">
                <a:off x="0" y="0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10" name="组合 236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511" name="矩形 237"/>
                <p:cNvSpPr/>
                <p:nvPr/>
              </p:nvSpPr>
              <p:spPr>
                <a:xfrm flipV="1">
                  <a:off x="1518" y="357866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512" name="矩形 238"/>
                <p:cNvSpPr/>
                <p:nvPr/>
              </p:nvSpPr>
              <p:spPr>
                <a:xfrm flipV="1">
                  <a:off x="1518" y="-2058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  <p:grpSp>
          <p:nvGrpSpPr>
            <p:cNvPr id="18513" name="组合 228"/>
            <p:cNvGrpSpPr/>
            <p:nvPr/>
          </p:nvGrpSpPr>
          <p:grpSpPr>
            <a:xfrm>
              <a:off x="0" y="3240206"/>
              <a:ext cx="841902" cy="194040"/>
              <a:chOff x="0" y="0"/>
              <a:chExt cx="6716068" cy="1547900"/>
            </a:xfrm>
          </p:grpSpPr>
          <p:sp>
            <p:nvSpPr>
              <p:cNvPr id="18514" name="同心圆 229"/>
              <p:cNvSpPr/>
              <p:nvPr/>
            </p:nvSpPr>
            <p:spPr>
              <a:xfrm flipV="1">
                <a:off x="5165140" y="-2538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同心圆 230"/>
              <p:cNvSpPr/>
              <p:nvPr/>
            </p:nvSpPr>
            <p:spPr>
              <a:xfrm flipV="1">
                <a:off x="0" y="-2538"/>
                <a:ext cx="1550928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5464" y="0"/>
                  </a:cxn>
                  <a:cxn ang="0">
                    <a:pos x="1550928" y="775219"/>
                  </a:cxn>
                  <a:cxn ang="0">
                    <a:pos x="775464" y="1550438"/>
                  </a:cxn>
                  <a:cxn ang="0">
                    <a:pos x="0" y="775219"/>
                  </a:cxn>
                  <a:cxn ang="0">
                    <a:pos x="753327" y="775219"/>
                  </a:cxn>
                  <a:cxn ang="0">
                    <a:pos x="775464" y="797111"/>
                  </a:cxn>
                  <a:cxn ang="0">
                    <a:pos x="797601" y="775219"/>
                  </a:cxn>
                  <a:cxn ang="0">
                    <a:pos x="775464" y="753327"/>
                  </a:cxn>
                  <a:cxn ang="0">
                    <a:pos x="753327" y="775219"/>
                  </a:cxn>
                </a:cxnLst>
                <a:rect l="0" t="0" r="0" b="0"/>
                <a:pathLst>
                  <a:path w="1550928" h="1550438">
                    <a:moveTo>
                      <a:pt x="0" y="775219"/>
                    </a:moveTo>
                    <a:cubicBezTo>
                      <a:pt x="0" y="347077"/>
                      <a:pt x="347187" y="0"/>
                      <a:pt x="775464" y="0"/>
                    </a:cubicBezTo>
                    <a:cubicBezTo>
                      <a:pt x="1203741" y="0"/>
                      <a:pt x="1550928" y="347077"/>
                      <a:pt x="1550928" y="775219"/>
                    </a:cubicBezTo>
                    <a:cubicBezTo>
                      <a:pt x="1550928" y="1203361"/>
                      <a:pt x="1203741" y="1550438"/>
                      <a:pt x="775464" y="1550438"/>
                    </a:cubicBezTo>
                    <a:cubicBezTo>
                      <a:pt x="347187" y="1550438"/>
                      <a:pt x="0" y="1203361"/>
                      <a:pt x="0" y="775219"/>
                    </a:cubicBezTo>
                    <a:close/>
                    <a:moveTo>
                      <a:pt x="753327" y="775219"/>
                    </a:moveTo>
                    <a:cubicBezTo>
                      <a:pt x="753327" y="787310"/>
                      <a:pt x="763238" y="797111"/>
                      <a:pt x="775464" y="797111"/>
                    </a:cubicBezTo>
                    <a:cubicBezTo>
                      <a:pt x="787690" y="797111"/>
                      <a:pt x="797601" y="787310"/>
                      <a:pt x="797601" y="775219"/>
                    </a:cubicBezTo>
                    <a:cubicBezTo>
                      <a:pt x="797601" y="763128"/>
                      <a:pt x="787690" y="753327"/>
                      <a:pt x="775464" y="753327"/>
                    </a:cubicBezTo>
                    <a:cubicBezTo>
                      <a:pt x="763238" y="753327"/>
                      <a:pt x="753327" y="763128"/>
                      <a:pt x="753327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16" name="组合 231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517" name="矩形 232"/>
                <p:cNvSpPr/>
                <p:nvPr/>
              </p:nvSpPr>
              <p:spPr>
                <a:xfrm flipV="1">
                  <a:off x="1518" y="355320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518" name="矩形 233"/>
                <p:cNvSpPr/>
                <p:nvPr/>
              </p:nvSpPr>
              <p:spPr>
                <a:xfrm flipV="1">
                  <a:off x="1518" y="-4604"/>
                  <a:ext cx="5137445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</p:grpSp>
      <p:sp>
        <p:nvSpPr>
          <p:cNvPr id="18519" name="TextBox 242"/>
          <p:cNvSpPr txBox="1"/>
          <p:nvPr/>
        </p:nvSpPr>
        <p:spPr>
          <a:xfrm>
            <a:off x="2192867" y="1114168"/>
            <a:ext cx="1671657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两种建模思路：</a:t>
            </a:r>
            <a:endParaRPr lang="zh-CN" altLang="en-US" sz="1000" dirty="0">
              <a:solidFill>
                <a:srgbClr val="A6A6A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2860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Log(Exposure)</a:t>
            </a:r>
            <a:r>
              <a:rPr lang="zh-CN" altLang="en-US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作为</a:t>
            </a:r>
            <a:r>
              <a:rPr lang="en-US" altLang="zh-CN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Offset </a:t>
            </a:r>
            <a:r>
              <a:rPr lang="zh-CN" altLang="en-US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项：</a:t>
            </a:r>
            <a:endParaRPr lang="en-US" altLang="zh-CN" sz="1000" b="1" dirty="0">
              <a:solidFill>
                <a:srgbClr val="A6A6A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2860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1000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e.g. </a:t>
            </a:r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GLM1, GBM3, XGB3, Meta2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0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2860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Log(Exposure)</a:t>
            </a:r>
            <a:r>
              <a:rPr lang="zh-CN" altLang="en-US" sz="10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作为模型的自变量</a:t>
            </a:r>
          </a:p>
          <a:p>
            <a:pPr marL="22860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1000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e.g. </a:t>
            </a:r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GLM5, GBM4, XGB4, XGB6, Meta4</a:t>
            </a:r>
            <a:endParaRPr lang="en-US" altLang="zh-CN" sz="1000" dirty="0">
              <a:solidFill>
                <a:srgbClr val="A6A6A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9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TextBox 167"/>
          <p:cNvSpPr txBox="1"/>
          <p:nvPr/>
        </p:nvSpPr>
        <p:spPr>
          <a:xfrm>
            <a:off x="507365" y="2715895"/>
            <a:ext cx="15951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</a:t>
            </a:r>
            <a:r>
              <a:rPr lang="en-US" altLang="zh-CN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选择</a:t>
            </a:r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的模型进行模拟比赛，根据模拟比赛结果，综合选择最优模型</a:t>
            </a:r>
          </a:p>
        </p:txBody>
      </p:sp>
      <p:sp>
        <p:nvSpPr>
          <p:cNvPr id="9" name="TextBox 167"/>
          <p:cNvSpPr txBox="1"/>
          <p:nvPr/>
        </p:nvSpPr>
        <p:spPr>
          <a:xfrm>
            <a:off x="531495" y="3397250"/>
            <a:ext cx="15951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用全数据集重新训练选择的模型，并用该模型预测报价数据集的结果</a:t>
            </a:r>
          </a:p>
        </p:txBody>
      </p:sp>
      <p:sp>
        <p:nvSpPr>
          <p:cNvPr id="10" name="矩形 9"/>
          <p:cNvSpPr/>
          <p:nvPr/>
        </p:nvSpPr>
        <p:spPr>
          <a:xfrm>
            <a:off x="252730" y="977900"/>
            <a:ext cx="36131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252730" y="1635760"/>
            <a:ext cx="36131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252730" y="2224405"/>
            <a:ext cx="36131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252730" y="2800985"/>
            <a:ext cx="36131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4</a:t>
            </a:r>
          </a:p>
        </p:txBody>
      </p:sp>
      <p:sp>
        <p:nvSpPr>
          <p:cNvPr id="14" name="矩形 13"/>
          <p:cNvSpPr/>
          <p:nvPr/>
        </p:nvSpPr>
        <p:spPr>
          <a:xfrm>
            <a:off x="252730" y="3510915"/>
            <a:ext cx="36131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5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52730" y="551485"/>
            <a:ext cx="1900555" cy="4307864"/>
            <a:chOff x="398" y="607"/>
            <a:chExt cx="2993" cy="7045"/>
          </a:xfrm>
        </p:grpSpPr>
        <p:grpSp>
          <p:nvGrpSpPr>
            <p:cNvPr id="16" name="组合 14"/>
            <p:cNvGrpSpPr/>
            <p:nvPr/>
          </p:nvGrpSpPr>
          <p:grpSpPr>
            <a:xfrm>
              <a:off x="524" y="607"/>
              <a:ext cx="2800" cy="7045"/>
              <a:chOff x="0" y="0"/>
              <a:chExt cx="1944588" cy="4737053"/>
            </a:xfrm>
          </p:grpSpPr>
          <p:sp>
            <p:nvSpPr>
              <p:cNvPr id="17" name="矩形 7"/>
              <p:cNvSpPr/>
              <p:nvPr/>
            </p:nvSpPr>
            <p:spPr>
              <a:xfrm>
                <a:off x="0" y="0"/>
                <a:ext cx="1944588" cy="4737052"/>
              </a:xfrm>
              <a:prstGeom prst="rect">
                <a:avLst/>
              </a:prstGeom>
              <a:solidFill>
                <a:srgbClr val="F7F7F7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  <p:sp>
            <p:nvSpPr>
              <p:cNvPr id="18" name="矩形 10"/>
              <p:cNvSpPr/>
              <p:nvPr/>
            </p:nvSpPr>
            <p:spPr>
              <a:xfrm rot="16200000">
                <a:off x="326802" y="3933910"/>
                <a:ext cx="1159724" cy="4465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7826" y="0"/>
                  </a:cxn>
                  <a:cxn ang="0">
                    <a:pos x="883529" y="270476"/>
                  </a:cxn>
                  <a:cxn ang="0">
                    <a:pos x="1367826" y="576431"/>
                  </a:cxn>
                  <a:cxn ang="0">
                    <a:pos x="0" y="576431"/>
                  </a:cxn>
                  <a:cxn ang="0">
                    <a:pos x="0" y="0"/>
                  </a:cxn>
                </a:cxnLst>
                <a:rect l="0" t="0" r="0" b="0"/>
                <a:pathLst>
                  <a:path w="1368524" h="576064">
                    <a:moveTo>
                      <a:pt x="0" y="0"/>
                    </a:moveTo>
                    <a:lnTo>
                      <a:pt x="1368524" y="0"/>
                    </a:lnTo>
                    <a:lnTo>
                      <a:pt x="883980" y="270304"/>
                    </a:lnTo>
                    <a:lnTo>
                      <a:pt x="1368524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441">
                  <a:alpha val="95999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矩形 11"/>
              <p:cNvSpPr/>
              <p:nvPr/>
            </p:nvSpPr>
            <p:spPr>
              <a:xfrm>
                <a:off x="0" y="4674562"/>
                <a:ext cx="1944588" cy="62490"/>
              </a:xfrm>
              <a:prstGeom prst="rect">
                <a:avLst/>
              </a:prstGeom>
              <a:solidFill>
                <a:srgbClr val="A6A6A6">
                  <a:alpha val="59000"/>
                </a:srgbClr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</a:endParaRPr>
              </a:p>
            </p:txBody>
          </p:sp>
        </p:grpSp>
        <p:sp>
          <p:nvSpPr>
            <p:cNvPr id="20" name="TextBox 165"/>
            <p:cNvSpPr txBox="1"/>
            <p:nvPr/>
          </p:nvSpPr>
          <p:spPr>
            <a:xfrm>
              <a:off x="850" y="1201"/>
              <a:ext cx="2500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按照</a:t>
              </a:r>
              <a:r>
                <a:rPr lang="en-US" altLang="zh-CN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EXPOSURE</a:t>
              </a:r>
              <a:r>
                <a:rPr lang="zh-CN" altLang="en-US" sz="900" u="sng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分层抽样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，以</a:t>
              </a:r>
              <a:r>
                <a:rPr lang="en-US" altLang="zh-CN" sz="1000" b="1" u="sng" dirty="0">
                  <a:solidFill>
                    <a:srgbClr val="C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8:2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划分训练集和测试集</a:t>
              </a:r>
            </a:p>
          </p:txBody>
        </p:sp>
        <p:sp>
          <p:nvSpPr>
            <p:cNvPr id="21" name="TextBox 166"/>
            <p:cNvSpPr txBox="1"/>
            <p:nvPr/>
          </p:nvSpPr>
          <p:spPr>
            <a:xfrm>
              <a:off x="863" y="1792"/>
              <a:ext cx="2528" cy="8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分别建立</a:t>
              </a:r>
              <a:r>
                <a:rPr lang="en-US" altLang="zh-CN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GLM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、</a:t>
              </a:r>
              <a:r>
                <a:rPr lang="en-US" altLang="zh-CN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GBM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、</a:t>
              </a:r>
              <a:r>
                <a:rPr lang="en-US" altLang="zh-CN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XGB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、</a:t>
              </a:r>
              <a:r>
                <a:rPr lang="en-US" altLang="zh-CN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META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模型，计算样本外偏差，计算基尼系数</a:t>
              </a:r>
            </a:p>
          </p:txBody>
        </p:sp>
        <p:sp>
          <p:nvSpPr>
            <p:cNvPr id="22" name="TextBox 167"/>
            <p:cNvSpPr txBox="1"/>
            <p:nvPr/>
          </p:nvSpPr>
          <p:spPr>
            <a:xfrm>
              <a:off x="771" y="2611"/>
              <a:ext cx="2512" cy="8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900" dirty="0" err="1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比较模型的样本内</a:t>
              </a:r>
              <a:r>
                <a:rPr lang="zh-CN" altLang="en-US" sz="9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外损失</a:t>
              </a:r>
              <a:r>
                <a:rPr lang="en-US" altLang="zh-CN" sz="9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、</a:t>
              </a:r>
              <a:r>
                <a:rPr lang="en-US" altLang="zh-CN" sz="900" dirty="0" err="1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基尼系数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、提升</a:t>
              </a:r>
              <a:r>
                <a:rPr lang="zh-CN" altLang="en-US" sz="9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度，初步筛选模型</a:t>
              </a:r>
              <a:endPara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endParaRPr>
            </a:p>
          </p:txBody>
        </p:sp>
        <p:sp>
          <p:nvSpPr>
            <p:cNvPr id="23" name="TextBox 167"/>
            <p:cNvSpPr txBox="1"/>
            <p:nvPr/>
          </p:nvSpPr>
          <p:spPr>
            <a:xfrm>
              <a:off x="812" y="3440"/>
              <a:ext cx="2512" cy="8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用上述</a:t>
              </a:r>
              <a:r>
                <a:rPr lang="en-US" altLang="zh-CN" sz="900" dirty="0" err="1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选择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的模型进行模拟比赛，根据模拟比赛结果，综合选择最优模型</a:t>
              </a:r>
            </a:p>
          </p:txBody>
        </p:sp>
        <p:sp>
          <p:nvSpPr>
            <p:cNvPr id="24" name="TextBox 167"/>
            <p:cNvSpPr txBox="1"/>
            <p:nvPr/>
          </p:nvSpPr>
          <p:spPr>
            <a:xfrm>
              <a:off x="861" y="4367"/>
              <a:ext cx="2512" cy="6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情景分析，</a:t>
              </a:r>
              <a:r>
                <a:rPr lang="zh-CN" altLang="en-US" sz="9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模拟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比赛</a:t>
              </a:r>
              <a:r>
                <a:rPr lang="zh-CN" altLang="en-US" sz="9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，</a:t>
              </a:r>
              <a:r>
                <a:rPr lang="zh-CN" altLang="en-US" sz="9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为选定的模型选择目标赔付率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11" y="1186"/>
              <a:ext cx="569" cy="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1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11" y="1906"/>
              <a:ext cx="569" cy="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2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11" y="2744"/>
              <a:ext cx="569" cy="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3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11" y="3574"/>
              <a:ext cx="569" cy="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4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98" y="4389"/>
              <a:ext cx="569" cy="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</a:rPr>
                <a:t>5</a:t>
              </a:r>
            </a:p>
          </p:txBody>
        </p:sp>
      </p:grpSp>
      <p:graphicFrame>
        <p:nvGraphicFramePr>
          <p:cNvPr id="67" name="表格 1"/>
          <p:cNvGraphicFramePr/>
          <p:nvPr/>
        </p:nvGraphicFramePr>
        <p:xfrm>
          <a:off x="4526032" y="1002799"/>
          <a:ext cx="2195526" cy="138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4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2" charset="-122"/>
                        </a:rPr>
                        <a:t>GBM</a:t>
                      </a:r>
                      <a:endParaRPr lang="en-AU" altLang="zh-CN" sz="8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2" charset="-122"/>
                        </a:rPr>
                        <a:t>（梯度提升算法）</a:t>
                      </a:r>
                      <a:endParaRPr lang="en-US" altLang="en-US" sz="800" b="1" dirty="0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2" charset="-122"/>
                        </a:rPr>
                        <a:t>GBM3、GBM4</a:t>
                      </a:r>
                      <a:endParaRPr lang="en-US" altLang="en-US" sz="800" b="1" dirty="0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n.trees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800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shrinkage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0.25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interaction.depth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2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bag.fraction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cv.folds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5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58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n.minobsinnode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1000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C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8" name="文本框 14"/>
          <p:cNvSpPr txBox="1"/>
          <p:nvPr/>
        </p:nvSpPr>
        <p:spPr>
          <a:xfrm>
            <a:off x="4437706" y="771967"/>
            <a:ext cx="1879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9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用网格搜索法搜索最优超参</a:t>
            </a:r>
            <a:endParaRPr lang="zh-CN" sz="900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graphicFrame>
        <p:nvGraphicFramePr>
          <p:cNvPr id="72" name="表格 2"/>
          <p:cNvGraphicFramePr/>
          <p:nvPr/>
        </p:nvGraphicFramePr>
        <p:xfrm>
          <a:off x="4526032" y="2445802"/>
          <a:ext cx="2206208" cy="191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800" b="1" dirty="0" err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</a:rPr>
                        <a:t>Xgboost</a:t>
                      </a:r>
                      <a:endParaRPr lang="en-US" altLang="en-US" sz="800" b="1" dirty="0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</a:rPr>
                        <a:t>XGB3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</a:rPr>
                        <a:t>XGB4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</a:rPr>
                        <a:t>XGB6</a:t>
                      </a:r>
                      <a:endParaRPr lang="en-US" altLang="en-US" sz="800" b="1" dirty="0">
                        <a:solidFill>
                          <a:srgbClr val="FFFFFF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Eta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（学习率）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0.5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0.25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0.15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max_depth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3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3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7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min_child_weight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subsample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0.7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0.7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0.7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colsample_bytree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0.4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0.4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0.4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gamma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5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3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3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lambda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alpha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2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nrounds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1772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2283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</a:rPr>
                        <a:t>566</a:t>
                      </a:r>
                      <a:endParaRPr lang="en-US" altLang="en-US" sz="800" dirty="0">
                        <a:solidFill>
                          <a:srgbClr val="000000"/>
                        </a:solidFill>
                        <a:latin typeface="微软雅黑" panose="020B0503020204020204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390064" y="682884"/>
            <a:ext cx="2477271" cy="3835717"/>
          </a:xfrm>
          <a:custGeom>
            <a:avLst/>
            <a:gdLst>
              <a:gd name="connsiteX0" fmla="*/ 0 w 2477271"/>
              <a:gd name="connsiteY0" fmla="*/ 0 h 3835717"/>
              <a:gd name="connsiteX1" fmla="*/ 421136 w 2477271"/>
              <a:gd name="connsiteY1" fmla="*/ 0 h 3835717"/>
              <a:gd name="connsiteX2" fmla="*/ 941363 w 2477271"/>
              <a:gd name="connsiteY2" fmla="*/ 0 h 3835717"/>
              <a:gd name="connsiteX3" fmla="*/ 1486363 w 2477271"/>
              <a:gd name="connsiteY3" fmla="*/ 0 h 3835717"/>
              <a:gd name="connsiteX4" fmla="*/ 1932271 w 2477271"/>
              <a:gd name="connsiteY4" fmla="*/ 0 h 3835717"/>
              <a:gd name="connsiteX5" fmla="*/ 2477271 w 2477271"/>
              <a:gd name="connsiteY5" fmla="*/ 0 h 3835717"/>
              <a:gd name="connsiteX6" fmla="*/ 2477271 w 2477271"/>
              <a:gd name="connsiteY6" fmla="*/ 547960 h 3835717"/>
              <a:gd name="connsiteX7" fmla="*/ 2477271 w 2477271"/>
              <a:gd name="connsiteY7" fmla="*/ 1134276 h 3835717"/>
              <a:gd name="connsiteX8" fmla="*/ 2477271 w 2477271"/>
              <a:gd name="connsiteY8" fmla="*/ 1758950 h 3835717"/>
              <a:gd name="connsiteX9" fmla="*/ 2477271 w 2477271"/>
              <a:gd name="connsiteY9" fmla="*/ 2191838 h 3835717"/>
              <a:gd name="connsiteX10" fmla="*/ 2477271 w 2477271"/>
              <a:gd name="connsiteY10" fmla="*/ 2778155 h 3835717"/>
              <a:gd name="connsiteX11" fmla="*/ 2477271 w 2477271"/>
              <a:gd name="connsiteY11" fmla="*/ 3249400 h 3835717"/>
              <a:gd name="connsiteX12" fmla="*/ 2477271 w 2477271"/>
              <a:gd name="connsiteY12" fmla="*/ 3835717 h 3835717"/>
              <a:gd name="connsiteX13" fmla="*/ 1981817 w 2477271"/>
              <a:gd name="connsiteY13" fmla="*/ 3835717 h 3835717"/>
              <a:gd name="connsiteX14" fmla="*/ 1436817 w 2477271"/>
              <a:gd name="connsiteY14" fmla="*/ 3835717 h 3835717"/>
              <a:gd name="connsiteX15" fmla="*/ 891818 w 2477271"/>
              <a:gd name="connsiteY15" fmla="*/ 3835717 h 3835717"/>
              <a:gd name="connsiteX16" fmla="*/ 470681 w 2477271"/>
              <a:gd name="connsiteY16" fmla="*/ 3835717 h 3835717"/>
              <a:gd name="connsiteX17" fmla="*/ 0 w 2477271"/>
              <a:gd name="connsiteY17" fmla="*/ 3835717 h 3835717"/>
              <a:gd name="connsiteX18" fmla="*/ 0 w 2477271"/>
              <a:gd name="connsiteY18" fmla="*/ 3402829 h 3835717"/>
              <a:gd name="connsiteX19" fmla="*/ 0 w 2477271"/>
              <a:gd name="connsiteY19" fmla="*/ 2969941 h 3835717"/>
              <a:gd name="connsiteX20" fmla="*/ 0 w 2477271"/>
              <a:gd name="connsiteY20" fmla="*/ 2383624 h 3835717"/>
              <a:gd name="connsiteX21" fmla="*/ 0 w 2477271"/>
              <a:gd name="connsiteY21" fmla="*/ 1835665 h 3835717"/>
              <a:gd name="connsiteX22" fmla="*/ 0 w 2477271"/>
              <a:gd name="connsiteY22" fmla="*/ 1287705 h 3835717"/>
              <a:gd name="connsiteX23" fmla="*/ 0 w 2477271"/>
              <a:gd name="connsiteY23" fmla="*/ 778103 h 3835717"/>
              <a:gd name="connsiteX24" fmla="*/ 0 w 2477271"/>
              <a:gd name="connsiteY24" fmla="*/ 0 h 383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77271" h="3835717" extrusionOk="0">
                <a:moveTo>
                  <a:pt x="0" y="0"/>
                </a:moveTo>
                <a:cubicBezTo>
                  <a:pt x="93532" y="-107"/>
                  <a:pt x="315344" y="2228"/>
                  <a:pt x="421136" y="0"/>
                </a:cubicBezTo>
                <a:cubicBezTo>
                  <a:pt x="526928" y="-2228"/>
                  <a:pt x="823326" y="11035"/>
                  <a:pt x="941363" y="0"/>
                </a:cubicBezTo>
                <a:cubicBezTo>
                  <a:pt x="1059400" y="-11035"/>
                  <a:pt x="1225523" y="50214"/>
                  <a:pt x="1486363" y="0"/>
                </a:cubicBezTo>
                <a:cubicBezTo>
                  <a:pt x="1747203" y="-50214"/>
                  <a:pt x="1710629" y="4233"/>
                  <a:pt x="1932271" y="0"/>
                </a:cubicBezTo>
                <a:cubicBezTo>
                  <a:pt x="2153913" y="-4233"/>
                  <a:pt x="2340492" y="61273"/>
                  <a:pt x="2477271" y="0"/>
                </a:cubicBezTo>
                <a:cubicBezTo>
                  <a:pt x="2499757" y="117023"/>
                  <a:pt x="2441953" y="348521"/>
                  <a:pt x="2477271" y="547960"/>
                </a:cubicBezTo>
                <a:cubicBezTo>
                  <a:pt x="2512589" y="747399"/>
                  <a:pt x="2455368" y="843292"/>
                  <a:pt x="2477271" y="1134276"/>
                </a:cubicBezTo>
                <a:cubicBezTo>
                  <a:pt x="2499174" y="1425260"/>
                  <a:pt x="2416127" y="1474696"/>
                  <a:pt x="2477271" y="1758950"/>
                </a:cubicBezTo>
                <a:cubicBezTo>
                  <a:pt x="2538415" y="2043204"/>
                  <a:pt x="2450195" y="1986273"/>
                  <a:pt x="2477271" y="2191838"/>
                </a:cubicBezTo>
                <a:cubicBezTo>
                  <a:pt x="2504347" y="2397403"/>
                  <a:pt x="2468247" y="2581300"/>
                  <a:pt x="2477271" y="2778155"/>
                </a:cubicBezTo>
                <a:cubicBezTo>
                  <a:pt x="2486295" y="2975010"/>
                  <a:pt x="2477209" y="3071565"/>
                  <a:pt x="2477271" y="3249400"/>
                </a:cubicBezTo>
                <a:cubicBezTo>
                  <a:pt x="2477333" y="3427235"/>
                  <a:pt x="2423424" y="3659753"/>
                  <a:pt x="2477271" y="3835717"/>
                </a:cubicBezTo>
                <a:cubicBezTo>
                  <a:pt x="2356306" y="3864143"/>
                  <a:pt x="2144685" y="3824633"/>
                  <a:pt x="1981817" y="3835717"/>
                </a:cubicBezTo>
                <a:cubicBezTo>
                  <a:pt x="1818949" y="3846801"/>
                  <a:pt x="1681083" y="3792028"/>
                  <a:pt x="1436817" y="3835717"/>
                </a:cubicBezTo>
                <a:cubicBezTo>
                  <a:pt x="1192551" y="3879406"/>
                  <a:pt x="1124853" y="3776016"/>
                  <a:pt x="891818" y="3835717"/>
                </a:cubicBezTo>
                <a:cubicBezTo>
                  <a:pt x="658783" y="3895418"/>
                  <a:pt x="620776" y="3814214"/>
                  <a:pt x="470681" y="3835717"/>
                </a:cubicBezTo>
                <a:cubicBezTo>
                  <a:pt x="320586" y="3857220"/>
                  <a:pt x="223121" y="3809111"/>
                  <a:pt x="0" y="3835717"/>
                </a:cubicBezTo>
                <a:cubicBezTo>
                  <a:pt x="-13802" y="3743742"/>
                  <a:pt x="11785" y="3605999"/>
                  <a:pt x="0" y="3402829"/>
                </a:cubicBezTo>
                <a:cubicBezTo>
                  <a:pt x="-11785" y="3199659"/>
                  <a:pt x="31875" y="3180539"/>
                  <a:pt x="0" y="2969941"/>
                </a:cubicBezTo>
                <a:cubicBezTo>
                  <a:pt x="-31875" y="2759343"/>
                  <a:pt x="54059" y="2547726"/>
                  <a:pt x="0" y="2383624"/>
                </a:cubicBezTo>
                <a:cubicBezTo>
                  <a:pt x="-54059" y="2219522"/>
                  <a:pt x="18618" y="1989050"/>
                  <a:pt x="0" y="1835665"/>
                </a:cubicBezTo>
                <a:cubicBezTo>
                  <a:pt x="-18618" y="1682280"/>
                  <a:pt x="43784" y="1480859"/>
                  <a:pt x="0" y="1287705"/>
                </a:cubicBezTo>
                <a:cubicBezTo>
                  <a:pt x="-43784" y="1094551"/>
                  <a:pt x="41564" y="935175"/>
                  <a:pt x="0" y="778103"/>
                </a:cubicBezTo>
                <a:cubicBezTo>
                  <a:pt x="-41564" y="621031"/>
                  <a:pt x="43255" y="253284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458" name="组合 52"/>
          <p:cNvGrpSpPr/>
          <p:nvPr/>
        </p:nvGrpSpPr>
        <p:grpSpPr>
          <a:xfrm>
            <a:off x="1738630" y="800100"/>
            <a:ext cx="771525" cy="3141663"/>
            <a:chOff x="0" y="0"/>
            <a:chExt cx="841902" cy="3434246"/>
          </a:xfrm>
        </p:grpSpPr>
        <p:grpSp>
          <p:nvGrpSpPr>
            <p:cNvPr id="18459" name="组合 44"/>
            <p:cNvGrpSpPr/>
            <p:nvPr/>
          </p:nvGrpSpPr>
          <p:grpSpPr>
            <a:xfrm>
              <a:off x="0" y="0"/>
              <a:ext cx="841902" cy="194040"/>
              <a:chOff x="0" y="0"/>
              <a:chExt cx="6716068" cy="1547900"/>
            </a:xfrm>
          </p:grpSpPr>
          <p:sp>
            <p:nvSpPr>
              <p:cNvPr id="18460" name="同心圆 36"/>
              <p:cNvSpPr/>
              <p:nvPr/>
            </p:nvSpPr>
            <p:spPr>
              <a:xfrm flipV="1">
                <a:off x="5168332" y="0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同心圆 40"/>
              <p:cNvSpPr/>
              <p:nvPr/>
            </p:nvSpPr>
            <p:spPr>
              <a:xfrm flipV="1">
                <a:off x="0" y="0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2" name="组合 43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463" name="矩形 35"/>
                <p:cNvSpPr/>
                <p:nvPr/>
              </p:nvSpPr>
              <p:spPr>
                <a:xfrm flipV="1">
                  <a:off x="-78" y="357866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464" name="矩形 39"/>
                <p:cNvSpPr/>
                <p:nvPr/>
              </p:nvSpPr>
              <p:spPr>
                <a:xfrm flipV="1">
                  <a:off x="-78" y="-2058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  <p:grpSp>
          <p:nvGrpSpPr>
            <p:cNvPr id="18465" name="组合 45"/>
            <p:cNvGrpSpPr/>
            <p:nvPr/>
          </p:nvGrpSpPr>
          <p:grpSpPr>
            <a:xfrm>
              <a:off x="0" y="3240206"/>
              <a:ext cx="841902" cy="194040"/>
              <a:chOff x="0" y="0"/>
              <a:chExt cx="6716068" cy="1547900"/>
            </a:xfrm>
          </p:grpSpPr>
          <p:sp>
            <p:nvSpPr>
              <p:cNvPr id="18466" name="同心圆 46"/>
              <p:cNvSpPr/>
              <p:nvPr/>
            </p:nvSpPr>
            <p:spPr>
              <a:xfrm flipV="1">
                <a:off x="5168332" y="-2538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同心圆 47"/>
              <p:cNvSpPr/>
              <p:nvPr/>
            </p:nvSpPr>
            <p:spPr>
              <a:xfrm flipV="1">
                <a:off x="0" y="-2538"/>
                <a:ext cx="1547736" cy="1550438"/>
              </a:xfrm>
              <a:custGeom>
                <a:avLst/>
                <a:gdLst/>
                <a:ahLst/>
                <a:cxnLst>
                  <a:cxn ang="0">
                    <a:pos x="0" y="775219"/>
                  </a:cxn>
                  <a:cxn ang="0">
                    <a:pos x="773868" y="0"/>
                  </a:cxn>
                  <a:cxn ang="0">
                    <a:pos x="1547736" y="775219"/>
                  </a:cxn>
                  <a:cxn ang="0">
                    <a:pos x="773868" y="1550438"/>
                  </a:cxn>
                  <a:cxn ang="0">
                    <a:pos x="0" y="775219"/>
                  </a:cxn>
                  <a:cxn ang="0">
                    <a:pos x="752014" y="775219"/>
                  </a:cxn>
                  <a:cxn ang="0">
                    <a:pos x="773868" y="798424"/>
                  </a:cxn>
                  <a:cxn ang="0">
                    <a:pos x="795722" y="775219"/>
                  </a:cxn>
                  <a:cxn ang="0">
                    <a:pos x="773868" y="752014"/>
                  </a:cxn>
                  <a:cxn ang="0">
                    <a:pos x="752014" y="775219"/>
                  </a:cxn>
                </a:cxnLst>
                <a:rect l="0" t="0" r="0" b="0"/>
                <a:pathLst>
                  <a:path w="1547736" h="1550438">
                    <a:moveTo>
                      <a:pt x="0" y="775219"/>
                    </a:moveTo>
                    <a:cubicBezTo>
                      <a:pt x="0" y="347077"/>
                      <a:pt x="346473" y="0"/>
                      <a:pt x="773868" y="0"/>
                    </a:cubicBezTo>
                    <a:cubicBezTo>
                      <a:pt x="1201263" y="0"/>
                      <a:pt x="1547736" y="347077"/>
                      <a:pt x="1547736" y="775219"/>
                    </a:cubicBezTo>
                    <a:cubicBezTo>
                      <a:pt x="1547736" y="1203361"/>
                      <a:pt x="1201263" y="1550438"/>
                      <a:pt x="773868" y="1550438"/>
                    </a:cubicBezTo>
                    <a:cubicBezTo>
                      <a:pt x="346473" y="1550438"/>
                      <a:pt x="0" y="1203361"/>
                      <a:pt x="0" y="775219"/>
                    </a:cubicBezTo>
                    <a:close/>
                    <a:moveTo>
                      <a:pt x="752014" y="775219"/>
                    </a:moveTo>
                    <a:cubicBezTo>
                      <a:pt x="752014" y="788035"/>
                      <a:pt x="761798" y="798424"/>
                      <a:pt x="773868" y="798424"/>
                    </a:cubicBezTo>
                    <a:cubicBezTo>
                      <a:pt x="785938" y="798424"/>
                      <a:pt x="795722" y="788035"/>
                      <a:pt x="795722" y="775219"/>
                    </a:cubicBezTo>
                    <a:cubicBezTo>
                      <a:pt x="795722" y="762403"/>
                      <a:pt x="785938" y="752014"/>
                      <a:pt x="773868" y="752014"/>
                    </a:cubicBezTo>
                    <a:cubicBezTo>
                      <a:pt x="761798" y="752014"/>
                      <a:pt x="752014" y="762403"/>
                      <a:pt x="752014" y="775219"/>
                    </a:cubicBezTo>
                    <a:close/>
                  </a:path>
                </a:pathLst>
              </a:custGeom>
              <a:solidFill>
                <a:srgbClr val="333534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8" name="组合 48"/>
              <p:cNvGrpSpPr/>
              <p:nvPr/>
            </p:nvGrpSpPr>
            <p:grpSpPr>
              <a:xfrm>
                <a:off x="773947" y="458891"/>
                <a:ext cx="5143097" cy="630118"/>
                <a:chOff x="0" y="0"/>
                <a:chExt cx="5143097" cy="630118"/>
              </a:xfrm>
            </p:grpSpPr>
            <p:sp>
              <p:nvSpPr>
                <p:cNvPr id="18469" name="矩形 49"/>
                <p:cNvSpPr/>
                <p:nvPr/>
              </p:nvSpPr>
              <p:spPr>
                <a:xfrm flipV="1">
                  <a:off x="-78" y="355320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  <p:sp>
              <p:nvSpPr>
                <p:cNvPr id="18470" name="矩形 50"/>
                <p:cNvSpPr/>
                <p:nvPr/>
              </p:nvSpPr>
              <p:spPr>
                <a:xfrm flipV="1">
                  <a:off x="-78" y="-4604"/>
                  <a:ext cx="5140694" cy="276865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CC">
                        <a:alpha val="100000"/>
                      </a:srgbClr>
                    </a:gs>
                    <a:gs pos="9000">
                      <a:srgbClr val="CCCCCC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 anchor="ctr" anchorCtr="0"/>
                <a:lstStyle/>
                <a:p>
                  <a:pPr algn="ctr"/>
                  <a:endParaRPr lang="zh-CN" altLang="en-US" dirty="0">
                    <a:solidFill>
                      <a:srgbClr val="FFFFFF"/>
                    </a:solidFill>
                    <a:latin typeface="Calibri" panose="020F0502020204030204" pitchFamily="2" charset="0"/>
                  </a:endParaRPr>
                </a:p>
              </p:txBody>
            </p:sp>
          </p:grpSp>
        </p:grpSp>
      </p:grpSp>
      <p:sp>
        <p:nvSpPr>
          <p:cNvPr id="76" name="Rectangle 75"/>
          <p:cNvSpPr/>
          <p:nvPr/>
        </p:nvSpPr>
        <p:spPr>
          <a:xfrm>
            <a:off x="6955661" y="682884"/>
            <a:ext cx="1707009" cy="3835717"/>
          </a:xfrm>
          <a:custGeom>
            <a:avLst/>
            <a:gdLst>
              <a:gd name="connsiteX0" fmla="*/ 0 w 1707009"/>
              <a:gd name="connsiteY0" fmla="*/ 0 h 3835717"/>
              <a:gd name="connsiteX1" fmla="*/ 517793 w 1707009"/>
              <a:gd name="connsiteY1" fmla="*/ 0 h 3835717"/>
              <a:gd name="connsiteX2" fmla="*/ 1103866 w 1707009"/>
              <a:gd name="connsiteY2" fmla="*/ 0 h 3835717"/>
              <a:gd name="connsiteX3" fmla="*/ 1707009 w 1707009"/>
              <a:gd name="connsiteY3" fmla="*/ 0 h 3835717"/>
              <a:gd name="connsiteX4" fmla="*/ 1707009 w 1707009"/>
              <a:gd name="connsiteY4" fmla="*/ 471245 h 3835717"/>
              <a:gd name="connsiteX5" fmla="*/ 1707009 w 1707009"/>
              <a:gd name="connsiteY5" fmla="*/ 942490 h 3835717"/>
              <a:gd name="connsiteX6" fmla="*/ 1707009 w 1707009"/>
              <a:gd name="connsiteY6" fmla="*/ 1413736 h 3835717"/>
              <a:gd name="connsiteX7" fmla="*/ 1707009 w 1707009"/>
              <a:gd name="connsiteY7" fmla="*/ 2000052 h 3835717"/>
              <a:gd name="connsiteX8" fmla="*/ 1707009 w 1707009"/>
              <a:gd name="connsiteY8" fmla="*/ 2624726 h 3835717"/>
              <a:gd name="connsiteX9" fmla="*/ 1707009 w 1707009"/>
              <a:gd name="connsiteY9" fmla="*/ 3057614 h 3835717"/>
              <a:gd name="connsiteX10" fmla="*/ 1707009 w 1707009"/>
              <a:gd name="connsiteY10" fmla="*/ 3835717 h 3835717"/>
              <a:gd name="connsiteX11" fmla="*/ 1172146 w 1707009"/>
              <a:gd name="connsiteY11" fmla="*/ 3835717 h 3835717"/>
              <a:gd name="connsiteX12" fmla="*/ 569003 w 1707009"/>
              <a:gd name="connsiteY12" fmla="*/ 3835717 h 3835717"/>
              <a:gd name="connsiteX13" fmla="*/ 0 w 1707009"/>
              <a:gd name="connsiteY13" fmla="*/ 3835717 h 3835717"/>
              <a:gd name="connsiteX14" fmla="*/ 0 w 1707009"/>
              <a:gd name="connsiteY14" fmla="*/ 3211043 h 3835717"/>
              <a:gd name="connsiteX15" fmla="*/ 0 w 1707009"/>
              <a:gd name="connsiteY15" fmla="*/ 2778155 h 3835717"/>
              <a:gd name="connsiteX16" fmla="*/ 0 w 1707009"/>
              <a:gd name="connsiteY16" fmla="*/ 2268553 h 3835717"/>
              <a:gd name="connsiteX17" fmla="*/ 0 w 1707009"/>
              <a:gd name="connsiteY17" fmla="*/ 1682236 h 3835717"/>
              <a:gd name="connsiteX18" fmla="*/ 0 w 1707009"/>
              <a:gd name="connsiteY18" fmla="*/ 1095919 h 3835717"/>
              <a:gd name="connsiteX19" fmla="*/ 0 w 1707009"/>
              <a:gd name="connsiteY19" fmla="*/ 663031 h 3835717"/>
              <a:gd name="connsiteX20" fmla="*/ 0 w 1707009"/>
              <a:gd name="connsiteY20" fmla="*/ 0 h 383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07009" h="3835717" extrusionOk="0">
                <a:moveTo>
                  <a:pt x="0" y="0"/>
                </a:moveTo>
                <a:cubicBezTo>
                  <a:pt x="104270" y="-57641"/>
                  <a:pt x="302495" y="33997"/>
                  <a:pt x="517793" y="0"/>
                </a:cubicBezTo>
                <a:cubicBezTo>
                  <a:pt x="733091" y="-33997"/>
                  <a:pt x="956686" y="46668"/>
                  <a:pt x="1103866" y="0"/>
                </a:cubicBezTo>
                <a:cubicBezTo>
                  <a:pt x="1251046" y="-46668"/>
                  <a:pt x="1536779" y="69439"/>
                  <a:pt x="1707009" y="0"/>
                </a:cubicBezTo>
                <a:cubicBezTo>
                  <a:pt x="1713683" y="137289"/>
                  <a:pt x="1662073" y="278739"/>
                  <a:pt x="1707009" y="471245"/>
                </a:cubicBezTo>
                <a:cubicBezTo>
                  <a:pt x="1751945" y="663752"/>
                  <a:pt x="1669445" y="771571"/>
                  <a:pt x="1707009" y="942490"/>
                </a:cubicBezTo>
                <a:cubicBezTo>
                  <a:pt x="1744573" y="1113409"/>
                  <a:pt x="1699348" y="1285355"/>
                  <a:pt x="1707009" y="1413736"/>
                </a:cubicBezTo>
                <a:cubicBezTo>
                  <a:pt x="1714670" y="1542117"/>
                  <a:pt x="1685106" y="1709068"/>
                  <a:pt x="1707009" y="2000052"/>
                </a:cubicBezTo>
                <a:cubicBezTo>
                  <a:pt x="1728912" y="2291036"/>
                  <a:pt x="1645865" y="2340472"/>
                  <a:pt x="1707009" y="2624726"/>
                </a:cubicBezTo>
                <a:cubicBezTo>
                  <a:pt x="1768153" y="2908980"/>
                  <a:pt x="1679933" y="2852049"/>
                  <a:pt x="1707009" y="3057614"/>
                </a:cubicBezTo>
                <a:cubicBezTo>
                  <a:pt x="1734085" y="3263179"/>
                  <a:pt x="1658542" y="3456922"/>
                  <a:pt x="1707009" y="3835717"/>
                </a:cubicBezTo>
                <a:cubicBezTo>
                  <a:pt x="1580991" y="3898385"/>
                  <a:pt x="1290805" y="3792647"/>
                  <a:pt x="1172146" y="3835717"/>
                </a:cubicBezTo>
                <a:cubicBezTo>
                  <a:pt x="1053487" y="3878787"/>
                  <a:pt x="757696" y="3804515"/>
                  <a:pt x="569003" y="3835717"/>
                </a:cubicBezTo>
                <a:cubicBezTo>
                  <a:pt x="380310" y="3866919"/>
                  <a:pt x="156296" y="3792323"/>
                  <a:pt x="0" y="3835717"/>
                </a:cubicBezTo>
                <a:cubicBezTo>
                  <a:pt x="-66716" y="3690052"/>
                  <a:pt x="18446" y="3397571"/>
                  <a:pt x="0" y="3211043"/>
                </a:cubicBezTo>
                <a:cubicBezTo>
                  <a:pt x="-18446" y="3024515"/>
                  <a:pt x="13373" y="2942283"/>
                  <a:pt x="0" y="2778155"/>
                </a:cubicBezTo>
                <a:cubicBezTo>
                  <a:pt x="-13373" y="2614027"/>
                  <a:pt x="3448" y="2416288"/>
                  <a:pt x="0" y="2268553"/>
                </a:cubicBezTo>
                <a:cubicBezTo>
                  <a:pt x="-3448" y="2120818"/>
                  <a:pt x="17410" y="1871975"/>
                  <a:pt x="0" y="1682236"/>
                </a:cubicBezTo>
                <a:cubicBezTo>
                  <a:pt x="-17410" y="1492497"/>
                  <a:pt x="35310" y="1297935"/>
                  <a:pt x="0" y="1095919"/>
                </a:cubicBezTo>
                <a:cubicBezTo>
                  <a:pt x="-35310" y="893903"/>
                  <a:pt x="31875" y="873629"/>
                  <a:pt x="0" y="663031"/>
                </a:cubicBezTo>
                <a:cubicBezTo>
                  <a:pt x="-31875" y="452433"/>
                  <a:pt x="24683" y="256706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7011163" y="869481"/>
            <a:ext cx="170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9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堆叠模型：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META2:</a:t>
            </a:r>
            <a:endParaRPr lang="en-US" altLang="zh-CN" sz="900" dirty="0">
              <a:solidFill>
                <a:srgbClr val="A6A6A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GLM1+GBM3+XGB3</a:t>
            </a:r>
            <a:endParaRPr lang="en-US" altLang="zh-CN" sz="900" dirty="0">
              <a:solidFill>
                <a:srgbClr val="A6A6A6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META4:</a:t>
            </a:r>
            <a:r>
              <a:rPr lang="en-US" altLang="zh-CN" sz="900" dirty="0">
                <a:solidFill>
                  <a:srgbClr val="A6A6A6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GLM5+XGB6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8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zh-CN" altLang="en-US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Meta2=</a:t>
            </a:r>
          </a:p>
          <a:p>
            <a:r>
              <a:rPr lang="zh-CN" altLang="en-US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EXP ( 0.073753 - 0.296062*Log(GLM1/Exposure) + 0.709318*Log(GBM3/Exposure) + 0.595009*Log(XGB3/Exposure))*Exposure</a:t>
            </a:r>
            <a:endParaRPr lang="en-AU" altLang="zh-CN" sz="700" b="1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700" b="1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zh-CN" altLang="en-US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Meta4=</a:t>
            </a:r>
          </a:p>
          <a:p>
            <a:r>
              <a:rPr lang="zh-CN" altLang="en-US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EXP ( -0.210666 - 0.541475*Log(GLM5) + 1.483138*Log(XGB6) +  0.055323*Log(Exposure))</a:t>
            </a:r>
          </a:p>
          <a:p>
            <a:endParaRPr lang="en-AU" dirty="0"/>
          </a:p>
        </p:txBody>
      </p:sp>
      <p:sp>
        <p:nvSpPr>
          <p:cNvPr id="78" name="TextBox 167"/>
          <p:cNvSpPr txBox="1"/>
          <p:nvPr/>
        </p:nvSpPr>
        <p:spPr>
          <a:xfrm>
            <a:off x="546675" y="3283760"/>
            <a:ext cx="1595120" cy="368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用选定的模型和目标赔付率为报价数据集计算保费</a:t>
            </a:r>
          </a:p>
        </p:txBody>
      </p:sp>
      <p:sp>
        <p:nvSpPr>
          <p:cNvPr id="79" name="矩形 28"/>
          <p:cNvSpPr/>
          <p:nvPr/>
        </p:nvSpPr>
        <p:spPr>
          <a:xfrm>
            <a:off x="251520" y="3297299"/>
            <a:ext cx="361315" cy="3369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6</a:t>
            </a:r>
          </a:p>
        </p:txBody>
      </p:sp>
      <p:pic>
        <p:nvPicPr>
          <p:cNvPr id="32" name="Picture 31" descr="Ic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91" y="3461436"/>
            <a:ext cx="1323985" cy="1228734"/>
          </a:xfrm>
          <a:prstGeom prst="rect">
            <a:avLst/>
          </a:prstGeom>
        </p:spPr>
      </p:pic>
      <p:pic>
        <p:nvPicPr>
          <p:cNvPr id="34" name="Picture 33" descr="A picture containing 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84" y="3350467"/>
            <a:ext cx="1404948" cy="10620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0" name="矩形 42"/>
          <p:cNvSpPr/>
          <p:nvPr/>
        </p:nvSpPr>
        <p:spPr>
          <a:xfrm>
            <a:off x="-65881" y="3578860"/>
            <a:ext cx="9275762" cy="1498902"/>
          </a:xfrm>
          <a:prstGeom prst="rect">
            <a:avLst/>
          </a:prstGeom>
          <a:solidFill>
            <a:srgbClr val="333534"/>
          </a:solidFill>
          <a:ln w="9525">
            <a:noFill/>
          </a:ln>
        </p:spPr>
        <p:txBody>
          <a:bodyPr anchor="ctr" anchorCtr="0"/>
          <a:lstStyle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22587" name="TextBox 94"/>
          <p:cNvSpPr txBox="1"/>
          <p:nvPr/>
        </p:nvSpPr>
        <p:spPr>
          <a:xfrm>
            <a:off x="395764" y="3723640"/>
            <a:ext cx="4888809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从样本内损失看，</a:t>
            </a:r>
            <a:r>
              <a:rPr lang="en-AU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</a:t>
            </a:r>
            <a:r>
              <a:rPr lang="en-US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eta4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最优（考虑有过拟合情况出现）</a:t>
            </a:r>
            <a:endParaRPr lang="en-AU" altLang="zh-CN" sz="1000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从样本外损失看</a:t>
            </a:r>
            <a:r>
              <a:rPr lang="zh-CN" altLang="en-US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AU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XGB6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最优</a:t>
            </a:r>
            <a:endParaRPr lang="en-AU" altLang="zh-CN" sz="1000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从基尼系数看，</a:t>
            </a:r>
            <a:r>
              <a:rPr lang="en-AU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XGB6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最优</a:t>
            </a:r>
            <a:endParaRPr lang="en-AU" altLang="zh-CN" sz="1000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从提升度看，</a:t>
            </a:r>
            <a:r>
              <a:rPr lang="en-AU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XGB6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最优</a:t>
            </a:r>
            <a:endParaRPr lang="zh-CN" altLang="en-US" sz="1000" b="1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84" name="TextBox 94"/>
          <p:cNvSpPr txBox="1"/>
          <p:nvPr/>
        </p:nvSpPr>
        <p:spPr>
          <a:xfrm>
            <a:off x="179705" y="51435"/>
            <a:ext cx="2339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 </a:t>
            </a:r>
            <a:r>
              <a:rPr lang="zh-CN" altLang="en-US" sz="18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模型效果检验</a:t>
            </a:r>
          </a:p>
        </p:txBody>
      </p:sp>
      <p:graphicFrame>
        <p:nvGraphicFramePr>
          <p:cNvPr id="13" name="图表 6"/>
          <p:cNvGraphicFramePr/>
          <p:nvPr/>
        </p:nvGraphicFramePr>
        <p:xfrm>
          <a:off x="35631" y="699911"/>
          <a:ext cx="4392223" cy="235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48587622"/>
              </p:ext>
            </p:extLst>
          </p:nvPr>
        </p:nvGraphicFramePr>
        <p:xfrm>
          <a:off x="4860290" y="765175"/>
          <a:ext cx="3919220" cy="216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94"/>
          <p:cNvSpPr txBox="1"/>
          <p:nvPr/>
        </p:nvSpPr>
        <p:spPr>
          <a:xfrm>
            <a:off x="4140359" y="3796030"/>
            <a:ext cx="4888809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从每种结果看，</a:t>
            </a:r>
            <a:r>
              <a:rPr lang="en-AU" altLang="zh-CN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Log(Exposure)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作为自变量的模型结果皆优于作为</a:t>
            </a:r>
            <a:r>
              <a:rPr lang="en-AU" altLang="zh-CN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offset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项的模型</a:t>
            </a:r>
            <a:endParaRPr lang="en-AU" altLang="zh-CN" sz="1000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初步筛掉模型</a:t>
            </a:r>
            <a:r>
              <a:rPr lang="en-AU" altLang="zh-CN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GLM1, GLM5, GBM3, XGB3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zh-CN" altLang="en-AU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选择</a:t>
            </a:r>
            <a:r>
              <a:rPr lang="en-US" altLang="zh-CN" sz="1000" b="1" u="sng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GBM4, XGB4, XGB6, Meta2, Meta4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进入下一轮</a:t>
            </a:r>
            <a:r>
              <a:rPr lang="zh-CN" altLang="en-US" sz="1000" dirty="0" smtClean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zh-CN" altLang="en-US" sz="10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比赛</a:t>
            </a:r>
            <a:endParaRPr lang="zh-CN" altLang="en-US" sz="1000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b="1" dirty="0">
              <a:solidFill>
                <a:srgbClr val="FBFFFE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2274" y="470198"/>
            <a:ext cx="5688821" cy="421767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5702859" y="1835358"/>
            <a:ext cx="3515360" cy="2425065"/>
          </a:xfrm>
          <a:prstGeom prst="hexagon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84" name="TextBox 94"/>
          <p:cNvSpPr txBox="1"/>
          <p:nvPr/>
        </p:nvSpPr>
        <p:spPr>
          <a:xfrm>
            <a:off x="307583" y="699542"/>
            <a:ext cx="505650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在测试集中随机抽取</a:t>
            </a:r>
            <a:r>
              <a:rPr lang="en-US" altLang="zh-CN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10000</a:t>
            </a:r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张保单进行竞争，随机模拟竞争</a:t>
            </a:r>
            <a:r>
              <a:rPr lang="en-US" altLang="zh-CN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100</a:t>
            </a:r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次，查看竞争情况：</a:t>
            </a:r>
          </a:p>
        </p:txBody>
      </p:sp>
      <p:sp>
        <p:nvSpPr>
          <p:cNvPr id="2" name="TextBox 94"/>
          <p:cNvSpPr txBox="1"/>
          <p:nvPr/>
        </p:nvSpPr>
        <p:spPr>
          <a:xfrm>
            <a:off x="179705" y="51435"/>
            <a:ext cx="23399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6. </a:t>
            </a:r>
            <a:r>
              <a:rPr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模拟竞争</a:t>
            </a:r>
          </a:p>
        </p:txBody>
      </p:sp>
      <p:sp>
        <p:nvSpPr>
          <p:cNvPr id="17" name="TextBox 94"/>
          <p:cNvSpPr txBox="1"/>
          <p:nvPr/>
        </p:nvSpPr>
        <p:spPr>
          <a:xfrm>
            <a:off x="5940341" y="1967203"/>
            <a:ext cx="28416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</a:t>
            </a:r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折扣</a:t>
            </a:r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打平赔付率的方法调整保费的结果和</a:t>
            </a:r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</a:t>
            </a: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打平结果随机模拟</a:t>
            </a:r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</a:t>
            </a:r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</a:t>
            </a:r>
            <a:r>
              <a:rPr lang="zh-CN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竞争，未打平的模型胜出，选择不打平方式 。</a:t>
            </a:r>
            <a:endParaRPr lang="zh-CN" altLang="en-US" sz="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380000">
            <a:off x="5270269" y="262449"/>
            <a:ext cx="1883517" cy="1457688"/>
            <a:chOff x="10539" y="111"/>
            <a:chExt cx="2460" cy="2332"/>
          </a:xfrm>
        </p:grpSpPr>
        <p:sp>
          <p:nvSpPr>
            <p:cNvPr id="20483" name="任意多边形 42"/>
            <p:cNvSpPr/>
            <p:nvPr/>
          </p:nvSpPr>
          <p:spPr>
            <a:xfrm rot="18900000">
              <a:off x="10539" y="111"/>
              <a:ext cx="2460" cy="2332"/>
            </a:xfrm>
            <a:custGeom>
              <a:avLst/>
              <a:gdLst/>
              <a:ahLst/>
              <a:cxnLst>
                <a:cxn ang="0">
                  <a:pos x="119202" y="0"/>
                </a:cxn>
                <a:cxn ang="0">
                  <a:pos x="377825" y="258623"/>
                </a:cxn>
                <a:cxn ang="0">
                  <a:pos x="258623" y="377825"/>
                </a:cxn>
                <a:cxn ang="0">
                  <a:pos x="171559" y="290761"/>
                </a:cxn>
                <a:cxn ang="0">
                  <a:pos x="87064" y="290761"/>
                </a:cxn>
                <a:cxn ang="0">
                  <a:pos x="87064" y="206266"/>
                </a:cxn>
                <a:cxn ang="0">
                  <a:pos x="0" y="119202"/>
                </a:cxn>
              </a:cxnLst>
              <a:rect l="0" t="0" r="0" b="0"/>
              <a:pathLst>
                <a:path w="683137" h="683137">
                  <a:moveTo>
                    <a:pt x="215526" y="0"/>
                  </a:moveTo>
                  <a:lnTo>
                    <a:pt x="683137" y="467611"/>
                  </a:lnTo>
                  <a:lnTo>
                    <a:pt x="467611" y="683137"/>
                  </a:lnTo>
                  <a:lnTo>
                    <a:pt x="310192" y="525718"/>
                  </a:lnTo>
                  <a:lnTo>
                    <a:pt x="157419" y="525718"/>
                  </a:lnTo>
                  <a:lnTo>
                    <a:pt x="157419" y="372945"/>
                  </a:lnTo>
                  <a:lnTo>
                    <a:pt x="0" y="215526"/>
                  </a:lnTo>
                  <a:lnTo>
                    <a:pt x="215526" y="0"/>
                  </a:lnTo>
                  <a:close/>
                </a:path>
              </a:pathLst>
            </a:custGeom>
            <a:solidFill>
              <a:srgbClr val="BFBFBF">
                <a:alpha val="85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rot="21300000">
              <a:off x="10697" y="629"/>
              <a:ext cx="2260" cy="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从竞争结果综合来看，</a:t>
              </a:r>
              <a:r>
                <a:rPr lang="en-US" altLang="zh-CN" sz="1000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XGB6</a:t>
              </a: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cs typeface="微软雅黑" panose="020B0503020204020204" pitchFamily="2" charset="-122"/>
                  <a:sym typeface="+mn-ea"/>
                </a:rPr>
                <a:t>模型的平均利润最高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CCB9A15-D330-4A91-9EFB-4980A9AA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8962"/>
              </p:ext>
            </p:extLst>
          </p:nvPr>
        </p:nvGraphicFramePr>
        <p:xfrm>
          <a:off x="708101" y="1001573"/>
          <a:ext cx="4401058" cy="1080000"/>
        </p:xfrm>
        <a:graphic>
          <a:graphicData uri="http://schemas.openxmlformats.org/drawingml/2006/table">
            <a:tbl>
              <a:tblPr/>
              <a:tblGrid>
                <a:gridCol w="981058">
                  <a:extLst>
                    <a:ext uri="{9D8B030D-6E8A-4147-A177-3AD203B41FA5}">
                      <a16:colId xmlns:a16="http://schemas.microsoft.com/office/drawing/2014/main" xmlns="" val="25108499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2265777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30721492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06266037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2962758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304166561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PK100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GBM4fit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XGB4fit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XGB6fit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Meta2fit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Meta4fit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59225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成功概率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92%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14900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保费均值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万元）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63.80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47.98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23.16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120.65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173.03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90607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赔付率均值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123.7%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127.9%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99.5%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127.2%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120.3%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9353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利润均值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-15.11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-13.56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-32.80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-35.16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10982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D28B590-D99E-48C0-8E2C-62646E14A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29611"/>
              </p:ext>
            </p:extLst>
          </p:nvPr>
        </p:nvGraphicFramePr>
        <p:xfrm>
          <a:off x="6180963" y="2643758"/>
          <a:ext cx="2489200" cy="11360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6945218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761501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798451462"/>
                    </a:ext>
                  </a:extLst>
                </a:gridCol>
              </a:tblGrid>
              <a:tr h="3328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PK20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XGB6fit</a:t>
                      </a:r>
                      <a:endParaRPr lang="en-AU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>
                          <a:solidFill>
                            <a:srgbClr val="FFFFFF"/>
                          </a:solidFill>
                          <a:effectLst/>
                        </a:rPr>
                        <a:t>dpXGB6fit</a:t>
                      </a:r>
                      <a:endParaRPr lang="en-AU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117750213"/>
                  </a:ext>
                </a:extLst>
              </a:tr>
              <a:tr h="1683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成功概率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3072661294"/>
                  </a:ext>
                </a:extLst>
              </a:tr>
              <a:tr h="198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保费均值</a:t>
                      </a:r>
                      <a:r>
                        <a:rPr lang="en-US" altLang="zh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万元）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235.38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253.35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727082552"/>
                  </a:ext>
                </a:extLst>
              </a:tr>
              <a:tr h="2683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赔付率均值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97.5%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113.3%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2363852668"/>
                  </a:ext>
                </a:extLst>
              </a:tr>
              <a:tr h="1683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利润均值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u="none" strike="noStrike" dirty="0">
                          <a:solidFill>
                            <a:srgbClr val="FFF52A"/>
                          </a:solidFill>
                          <a:effectLst/>
                        </a:rPr>
                        <a:t>5.73</a:t>
                      </a:r>
                      <a:endParaRPr lang="en-AU" sz="1000" b="1" i="0" u="none" strike="noStrike" dirty="0">
                        <a:solidFill>
                          <a:srgbClr val="FFF52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-33.70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1171450714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05D19C4-623E-41E2-A21C-6199B0AD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6" y="2314852"/>
            <a:ext cx="1809976" cy="19130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49B504F-4E0A-4AB0-8638-76924DFF9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14852"/>
            <a:ext cx="1863960" cy="19130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FD366DB-6D22-4FFC-B88F-4577DA86A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330210"/>
            <a:ext cx="1809976" cy="19130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B729CE-C49F-413C-A77F-81DD85B27DEC}"/>
              </a:ext>
            </a:extLst>
          </p:cNvPr>
          <p:cNvSpPr/>
          <p:nvPr/>
        </p:nvSpPr>
        <p:spPr>
          <a:xfrm flipH="1">
            <a:off x="323528" y="4213125"/>
            <a:ext cx="14994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保费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E61CAF8-77C0-4EEC-B980-609AB31D1BF2}"/>
              </a:ext>
            </a:extLst>
          </p:cNvPr>
          <p:cNvSpPr/>
          <p:nvPr/>
        </p:nvSpPr>
        <p:spPr>
          <a:xfrm flipH="1">
            <a:off x="2123728" y="4213124"/>
            <a:ext cx="14994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赔付率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459B2E3-4AFF-42C1-AB99-2731ADAEC04A}"/>
              </a:ext>
            </a:extLst>
          </p:cNvPr>
          <p:cNvSpPr/>
          <p:nvPr/>
        </p:nvSpPr>
        <p:spPr>
          <a:xfrm flipH="1">
            <a:off x="3936657" y="4227934"/>
            <a:ext cx="14994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利润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矩形 5"/>
          <p:cNvSpPr/>
          <p:nvPr/>
        </p:nvSpPr>
        <p:spPr>
          <a:xfrm>
            <a:off x="-108520" y="3867894"/>
            <a:ext cx="9275445" cy="1443990"/>
          </a:xfrm>
          <a:prstGeom prst="rect">
            <a:avLst/>
          </a:prstGeom>
          <a:solidFill>
            <a:srgbClr val="333534"/>
          </a:solidFill>
          <a:ln w="9525">
            <a:noFill/>
          </a:ln>
        </p:spPr>
        <p:txBody>
          <a:bodyPr anchor="ctr" anchorCtr="0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三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种情况下，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XGB6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的平均保费规模皆为最低，平均赔付率也为最低，平均利润最高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虽然降低目标赔付率可以有效降低竞争后的真实赔付率，但是也降低了竞争成功率</a:t>
            </a:r>
            <a:endParaRPr lang="en-AU" altLang="zh-CN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原因是目标赔付率太低时，价格较高，获得保单较少，随机性较大，易使赔付率超标，导致竞争失败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稳妥起见，为保证</a:t>
            </a:r>
            <a:r>
              <a:rPr lang="zh-CN" altLang="en-US" sz="900" u="sng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规模和效益双达标，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选择目标赔付率为</a:t>
            </a:r>
            <a:r>
              <a:rPr lang="en-US" altLang="zh-CN" sz="900" b="1" dirty="0">
                <a:solidFill>
                  <a:srgbClr val="FFF52A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95</a:t>
            </a:r>
            <a:r>
              <a:rPr lang="en-US" altLang="zh-CN" sz="900" dirty="0">
                <a:solidFill>
                  <a:srgbClr val="FFF52A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%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的情况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注：竞争成功指在竞价过程中目标赔付率不超过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150%</a:t>
            </a:r>
            <a:endParaRPr lang="en-US" altLang="zh-CN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algn="ctr"/>
            <a:endParaRPr lang="en-US" altLang="zh-CN" sz="9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115218"/>
            <a:ext cx="1612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7.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情景分析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837" y="604779"/>
            <a:ext cx="6229646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XGB6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设定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不同</a:t>
            </a: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的目标赔付率</a:t>
            </a:r>
            <a:r>
              <a:rPr lang="en-AU" altLang="zh-CN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: 95%, 90%, 85%</a:t>
            </a: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（模型名称后的数字代表目标赔付率，单位</a:t>
            </a:r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%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en-US" altLang="zh-CN" sz="10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其他模型的目标赔付率保持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100%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不变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随机模拟竞争</a:t>
            </a:r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20</a:t>
            </a:r>
            <a:r>
              <a:rPr lang="zh-CN" altLang="en-US" sz="10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次，比较竞争情况：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4" y="-56543"/>
            <a:ext cx="1872208" cy="14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D429FE3-6A01-488C-AA60-3E7C46E3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49485"/>
              </p:ext>
            </p:extLst>
          </p:nvPr>
        </p:nvGraphicFramePr>
        <p:xfrm>
          <a:off x="53722" y="1498923"/>
          <a:ext cx="3654182" cy="10477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7704064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455794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59603401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54119908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2136035535"/>
                    </a:ext>
                  </a:extLst>
                </a:gridCol>
                <a:gridCol w="580782">
                  <a:extLst>
                    <a:ext uri="{9D8B030D-6E8A-4147-A177-3AD203B41FA5}">
                      <a16:colId xmlns:a16="http://schemas.microsoft.com/office/drawing/2014/main" xmlns="" val="66783835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目标赔付率</a:t>
                      </a:r>
                      <a:endParaRPr lang="en-AU" sz="1000" b="1" i="0" u="none" strike="noStrike" dirty="0">
                        <a:solidFill>
                          <a:srgbClr val="FFF52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GBM4fit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XGB6fit95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Meta2fit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51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成功概率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266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保费均值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万元）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66.90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50.85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121.84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178.51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807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赔付率均值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127.0%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91.0%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126.2%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3882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利润均值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-13.41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-13.70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-35.44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42521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9F25646-CE5B-479E-B928-BB756763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30589"/>
              </p:ext>
            </p:extLst>
          </p:nvPr>
        </p:nvGraphicFramePr>
        <p:xfrm>
          <a:off x="2123728" y="2715766"/>
          <a:ext cx="3672408" cy="102647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31114426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0136001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47042046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167274126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1821966148"/>
                    </a:ext>
                  </a:extLst>
                </a:gridCol>
                <a:gridCol w="599008">
                  <a:extLst>
                    <a:ext uri="{9D8B030D-6E8A-4147-A177-3AD203B41FA5}">
                      <a16:colId xmlns:a16="http://schemas.microsoft.com/office/drawing/2014/main" xmlns="" val="1898719403"/>
                    </a:ext>
                  </a:extLst>
                </a:gridCol>
              </a:tblGrid>
              <a:tr h="264471">
                <a:tc>
                  <a:txBody>
                    <a:bodyPr/>
                    <a:lstStyle/>
                    <a:p>
                      <a:pPr marL="0" marR="0" lvl="0" indent="0" algn="l" defTabSz="91440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1" i="0" u="none" strike="noStrike" dirty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r>
                        <a:rPr lang="en-US" altLang="zh-CN" sz="1000" b="1" i="0" u="none" strike="noStrike" dirty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目标赔付率</a:t>
                      </a:r>
                      <a:endParaRPr lang="zh-CN" altLang="en-US" sz="1000" b="1" i="0" u="none" strike="noStrike" dirty="0">
                        <a:solidFill>
                          <a:srgbClr val="FFF52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GBM4fit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XGB6fit90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Meta2fit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8874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成功概率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4998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保费均值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万元）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52.37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122.48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180.85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464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赔付率均值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80.5%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126.1%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119.6%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2261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利润均值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-13.03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-13.58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-32.12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-35.50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57387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C23D961E-2E62-42A5-8D35-B9B49026D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99573"/>
              </p:ext>
            </p:extLst>
          </p:nvPr>
        </p:nvGraphicFramePr>
        <p:xfrm>
          <a:off x="5076056" y="1419622"/>
          <a:ext cx="3672408" cy="1144772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3467138955"/>
                    </a:ext>
                  </a:extLst>
                </a:gridCol>
                <a:gridCol w="521568">
                  <a:extLst>
                    <a:ext uri="{9D8B030D-6E8A-4147-A177-3AD203B41FA5}">
                      <a16:colId xmlns:a16="http://schemas.microsoft.com/office/drawing/2014/main" xmlns="" val="104534783"/>
                    </a:ext>
                  </a:extLst>
                </a:gridCol>
                <a:gridCol w="443632">
                  <a:extLst>
                    <a:ext uri="{9D8B030D-6E8A-4147-A177-3AD203B41FA5}">
                      <a16:colId xmlns:a16="http://schemas.microsoft.com/office/drawing/2014/main" xmlns="" val="291885829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189917398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xmlns="" val="969523518"/>
                    </a:ext>
                  </a:extLst>
                </a:gridCol>
                <a:gridCol w="599008">
                  <a:extLst>
                    <a:ext uri="{9D8B030D-6E8A-4147-A177-3AD203B41FA5}">
                      <a16:colId xmlns:a16="http://schemas.microsoft.com/office/drawing/2014/main" xmlns="" val="165552794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1" i="0" u="none" strike="noStrike" dirty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52A"/>
                          </a:solidFill>
                          <a:effectLst/>
                          <a:latin typeface="Calibri" panose="020F0502020204030204" pitchFamily="34" charset="0"/>
                        </a:rPr>
                        <a:t>目标赔付率</a:t>
                      </a:r>
                      <a:endParaRPr lang="en-AU" sz="1000" b="1" i="0" u="none" strike="noStrike" dirty="0">
                        <a:solidFill>
                          <a:srgbClr val="FFF52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GBM4fit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XGB6fit85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Meta2fit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Meta4fit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060917"/>
                  </a:ext>
                </a:extLst>
              </a:tr>
              <a:tr h="2141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成功概率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6247670"/>
                  </a:ext>
                </a:extLst>
              </a:tr>
              <a:tr h="2141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保费均值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万元）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68.65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53.03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122.69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181.89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356407"/>
                  </a:ext>
                </a:extLst>
              </a:tr>
              <a:tr h="2141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赔付率均值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119.2%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51.1%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125.9%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119.5%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058288"/>
                  </a:ext>
                </a:extLst>
              </a:tr>
              <a:tr h="2141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利润均值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-13.35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-13.17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5FB178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-31.96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-35.41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8742951"/>
                  </a:ext>
                </a:extLst>
              </a:tr>
            </a:tbl>
          </a:graphicData>
        </a:graphic>
      </p:graphicFrame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xmlns="" id="{CBD31BF3-2269-4D80-9844-DF62CC4DAD5F}"/>
              </a:ext>
            </a:extLst>
          </p:cNvPr>
          <p:cNvCxnSpPr>
            <a:cxnSpLocks/>
          </p:cNvCxnSpPr>
          <p:nvPr/>
        </p:nvCxnSpPr>
        <p:spPr>
          <a:xfrm>
            <a:off x="1115616" y="2672330"/>
            <a:ext cx="648072" cy="475484"/>
          </a:xfrm>
          <a:prstGeom prst="curvedConnector3">
            <a:avLst>
              <a:gd name="adj1" fmla="val 4257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DFA94181-2FD0-4CA7-B6D9-DA8BC06B5053}"/>
              </a:ext>
            </a:extLst>
          </p:cNvPr>
          <p:cNvCxnSpPr>
            <a:cxnSpLocks/>
          </p:cNvCxnSpPr>
          <p:nvPr/>
        </p:nvCxnSpPr>
        <p:spPr>
          <a:xfrm flipV="1">
            <a:off x="6106097" y="2798774"/>
            <a:ext cx="767009" cy="5342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1541</Words>
  <Application>Microsoft Office PowerPoint</Application>
  <PresentationFormat>全屏显示(16:9)</PresentationFormat>
  <Paragraphs>452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Calibri</vt:lpstr>
      <vt:lpstr>微软雅黑</vt:lpstr>
      <vt:lpstr>Arial</vt:lpstr>
      <vt:lpstr>Bebas</vt:lpstr>
      <vt:lpstr>Wingdings</vt:lpstr>
      <vt:lpstr>宋体</vt:lpstr>
      <vt:lpstr>等线</vt:lpstr>
      <vt:lpstr>华康简标题宋</vt:lpstr>
      <vt:lpstr>Courier New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12_Office 主题​​</vt:lpstr>
      <vt:lpstr>13_Office 主题​​</vt:lpstr>
      <vt:lpstr>14_Office 主题​​</vt:lpstr>
      <vt:lpstr>15_Office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Richard Li</cp:lastModifiedBy>
  <cp:revision>199</cp:revision>
  <dcterms:created xsi:type="dcterms:W3CDTF">2013-02-26T09:05:00Z</dcterms:created>
  <dcterms:modified xsi:type="dcterms:W3CDTF">2022-04-09T00:59:54Z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