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6" r:id="rId2"/>
    <p:sldId id="318" r:id="rId3"/>
    <p:sldId id="279" r:id="rId4"/>
    <p:sldId id="271" r:id="rId5"/>
    <p:sldId id="270" r:id="rId6"/>
    <p:sldId id="272" r:id="rId7"/>
    <p:sldId id="273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5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419">
          <p15:clr>
            <a:srgbClr val="A4A3A4"/>
          </p15:clr>
        </p15:guide>
        <p15:guide id="4" orient="horz" pos="1982">
          <p15:clr>
            <a:srgbClr val="A4A3A4"/>
          </p15:clr>
        </p15:guide>
        <p15:guide id="5" pos="592">
          <p15:clr>
            <a:srgbClr val="A4A3A4"/>
          </p15:clr>
        </p15:guide>
        <p15:guide id="6" pos="7116">
          <p15:clr>
            <a:srgbClr val="A4A3A4"/>
          </p15:clr>
        </p15:guide>
        <p15:guide id="7" pos="4158">
          <p15:clr>
            <a:srgbClr val="A4A3A4"/>
          </p15:clr>
        </p15:guide>
        <p15:guide id="8" pos="3600">
          <p15:clr>
            <a:srgbClr val="A4A3A4"/>
          </p15:clr>
        </p15:guide>
        <p15:guide id="9" pos="49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BFC"/>
    <a:srgbClr val="ECECEC"/>
    <a:srgbClr val="D4D0CD"/>
    <a:srgbClr val="FDEAE9"/>
    <a:srgbClr val="E3EDFD"/>
    <a:srgbClr val="F0F0F0"/>
    <a:srgbClr val="F1F1F1"/>
    <a:srgbClr val="E0C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5" autoAdjust="0"/>
    <p:restoredTop sz="96310" autoAdjust="0"/>
  </p:normalViewPr>
  <p:slideViewPr>
    <p:cSldViewPr snapToGrid="0">
      <p:cViewPr>
        <p:scale>
          <a:sx n="75" d="100"/>
          <a:sy n="75" d="100"/>
        </p:scale>
        <p:origin x="715" y="614"/>
      </p:cViewPr>
      <p:guideLst>
        <p:guide orient="horz" pos="3505"/>
        <p:guide pos="3839"/>
        <p:guide orient="horz" pos="1419"/>
        <p:guide orient="horz" pos="1982"/>
        <p:guide pos="592"/>
        <p:guide pos="7116"/>
        <p:guide pos="4158"/>
        <p:guide pos="3600"/>
        <p:guide pos="49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459CE-C3BA-4F9E-9F5D-C23CF3F51A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C0C4D-D6BE-4E07-B558-70BDC0226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AB9D-3D46-4E6E-9D89-D2283CC185C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ECC4-E29D-4910-90B5-23663BA8C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9" name="矩形 58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342723" y="178376"/>
            <a:ext cx="341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poj1182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食物链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22" y="1878250"/>
            <a:ext cx="3340029" cy="2173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4792" y="1674018"/>
            <a:ext cx="6880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动物</a:t>
            </a:r>
            <a:r>
              <a:rPr lang="zh-CN" altLang="en-US" dirty="0" smtClean="0"/>
              <a:t>王国中有三类动物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，这三类动物的食物链构成了环形关系：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吃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吃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吃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·</a:t>
            </a:r>
            <a:r>
              <a:rPr lang="zh-CN" altLang="en-US" dirty="0" smtClean="0"/>
              <a:t>现在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个动物，按从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编号，每个动物都是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zh-CN" altLang="en-US" dirty="0"/>
              <a:t>一</a:t>
            </a:r>
            <a:r>
              <a:rPr lang="zh-CN" altLang="en-US" dirty="0" smtClean="0"/>
              <a:t>种，但是我们并不知道他们到底是哪一种。有人用两种说法对这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个动物所构成的食物链关系进行描述：</a:t>
            </a:r>
            <a:endParaRPr lang="en-US" altLang="zh-CN" dirty="0" smtClean="0"/>
          </a:p>
          <a:p>
            <a:r>
              <a:rPr lang="zh-CN" altLang="en-US" dirty="0" smtClean="0"/>
              <a:t>第一种说法是：</a:t>
            </a:r>
            <a:r>
              <a:rPr lang="en-US" altLang="zh-CN" dirty="0" smtClean="0"/>
              <a:t>”1 X Y”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是同类</a:t>
            </a:r>
            <a:endParaRPr lang="en-US" altLang="zh-CN" dirty="0" smtClean="0"/>
          </a:p>
          <a:p>
            <a:r>
              <a:rPr lang="zh-CN" altLang="en-US" dirty="0" smtClean="0"/>
              <a:t>第二种说法是：</a:t>
            </a:r>
            <a:r>
              <a:rPr lang="en-US" altLang="zh-CN" dirty="0" smtClean="0"/>
              <a:t>”2 X Y”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吃</a:t>
            </a:r>
            <a:r>
              <a:rPr lang="en-US" altLang="zh-CN" dirty="0" smtClean="0"/>
              <a:t>Y</a:t>
            </a:r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此人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个动物一句接着一句的说出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句话，这些话有些是真话有些是假话。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某</a:t>
            </a:r>
            <a:r>
              <a:rPr lang="zh-CN" altLang="en-US" dirty="0"/>
              <a:t>句</a:t>
            </a:r>
            <a:r>
              <a:rPr lang="zh-CN" altLang="en-US" dirty="0" smtClean="0"/>
              <a:t>话是假话当且仅当这句话满足下列条件之一：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）当前的话中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大于动物的总数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）当前的话表示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吃</a:t>
            </a:r>
            <a:r>
              <a:rPr lang="en-US" altLang="zh-CN" dirty="0" smtClean="0"/>
              <a:t>X </a:t>
            </a:r>
            <a:r>
              <a:rPr lang="zh-CN" altLang="en-US" dirty="0" smtClean="0"/>
              <a:t>即“我吃我自己”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）当前的话与之前某些正确的话冲突</a:t>
            </a:r>
            <a:endParaRPr lang="en-US" altLang="zh-CN" dirty="0" smtClean="0"/>
          </a:p>
          <a:p>
            <a:r>
              <a:rPr lang="zh-CN" altLang="en-US" dirty="0" smtClean="0"/>
              <a:t>任务：根据给定的</a:t>
            </a:r>
            <a:r>
              <a:rPr lang="en-US" altLang="zh-CN" dirty="0" smtClean="0"/>
              <a:t>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句话，输出假话的总数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926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：如何确定同一颗树中任意两个节点的关系？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906537" y="372758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287521" y="2159113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7" name="椭圆 56"/>
          <p:cNvSpPr/>
          <p:nvPr/>
        </p:nvSpPr>
        <p:spPr>
          <a:xfrm>
            <a:off x="706915" y="372758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56" idx="3"/>
            <a:endCxn id="57" idx="7"/>
          </p:cNvCxnSpPr>
          <p:nvPr/>
        </p:nvCxnSpPr>
        <p:spPr>
          <a:xfrm flipH="1">
            <a:off x="1628753" y="3080951"/>
            <a:ext cx="816930" cy="804799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3" idx="2"/>
            <a:endCxn id="57" idx="6"/>
          </p:cNvCxnSpPr>
          <p:nvPr/>
        </p:nvCxnSpPr>
        <p:spPr>
          <a:xfrm flipH="1">
            <a:off x="1786915" y="4267588"/>
            <a:ext cx="2119622" cy="0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498366" y="3854213"/>
            <a:ext cx="74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ab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453615" y="3080951"/>
            <a:ext cx="9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ar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564039" y="3217224"/>
            <a:ext cx="1060395" cy="3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53" idx="1"/>
            <a:endCxn id="56" idx="5"/>
          </p:cNvCxnSpPr>
          <p:nvPr/>
        </p:nvCxnSpPr>
        <p:spPr>
          <a:xfrm flipH="1" flipV="1">
            <a:off x="3209359" y="3080951"/>
            <a:ext cx="855340" cy="804799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758543" y="2302655"/>
            <a:ext cx="472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思路：仍然利用并查集的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find()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58543" y="2820417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先对两个节点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操作，由于路径压缩的作用，两个结点都会直接和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相连， 并且边权都会更新为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ar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758543" y="4267588"/>
            <a:ext cx="401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如果知道了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rb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就可以利用刚才的关系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ab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ar</a:t>
            </a:r>
            <a:r>
              <a:rPr lang="en-US" altLang="zh-CN" dirty="0" err="1" smtClean="0"/>
              <a:t>+W</a:t>
            </a:r>
            <a:r>
              <a:rPr lang="en-US" altLang="zh-CN" baseline="-25000" dirty="0" err="1" smtClean="0"/>
              <a:t>rb</a:t>
            </a:r>
            <a:r>
              <a:rPr lang="en-US" altLang="zh-CN" dirty="0" err="1" smtClean="0"/>
              <a:t>+2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mod3</a:t>
            </a:r>
            <a:endParaRPr lang="zh-CN" altLang="en-US" dirty="0"/>
          </a:p>
        </p:txBody>
      </p:sp>
      <p:sp>
        <p:nvSpPr>
          <p:cNvPr id="6" name="五角星 5"/>
          <p:cNvSpPr/>
          <p:nvPr/>
        </p:nvSpPr>
        <p:spPr>
          <a:xfrm>
            <a:off x="5307245" y="2336859"/>
            <a:ext cx="342441" cy="309464"/>
          </a:xfrm>
          <a:prstGeom prst="star5">
            <a:avLst/>
          </a:prstGeom>
          <a:solidFill>
            <a:srgbClr val="00B0F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5307244" y="2820417"/>
            <a:ext cx="342441" cy="309464"/>
          </a:xfrm>
          <a:prstGeom prst="star5">
            <a:avLst/>
          </a:prstGeom>
          <a:solidFill>
            <a:schemeClr val="accent4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5307244" y="4288002"/>
            <a:ext cx="342441" cy="309464"/>
          </a:xfrm>
          <a:prstGeom prst="star5">
            <a:avLst/>
          </a:prstGeom>
          <a:solidFill>
            <a:srgbClr val="FF000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4.16667E-6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3" grpId="0" animBg="1"/>
      <p:bldP spid="56" grpId="0" animBg="1"/>
      <p:bldP spid="57" grpId="0" animBg="1"/>
      <p:bldP spid="60" grpId="0"/>
      <p:bldP spid="61" grpId="0"/>
      <p:bldP spid="63" grpId="0"/>
      <p:bldP spid="70" grpId="0"/>
      <p:bldP spid="71" grpId="0"/>
      <p:bldP spid="72" grpId="0"/>
      <p:bldP spid="6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904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：如何确定同一颗树中任意两个节点的关系？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26337" y="4033443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07321" y="246496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7" name="椭圆 56"/>
          <p:cNvSpPr/>
          <p:nvPr/>
        </p:nvSpPr>
        <p:spPr>
          <a:xfrm>
            <a:off x="6726715" y="4033443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56" idx="3"/>
            <a:endCxn id="57" idx="7"/>
          </p:cNvCxnSpPr>
          <p:nvPr/>
        </p:nvCxnSpPr>
        <p:spPr>
          <a:xfrm flipH="1">
            <a:off x="7648553" y="3386806"/>
            <a:ext cx="816930" cy="804799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3" idx="2"/>
            <a:endCxn id="57" idx="6"/>
          </p:cNvCxnSpPr>
          <p:nvPr/>
        </p:nvCxnSpPr>
        <p:spPr>
          <a:xfrm flipH="1">
            <a:off x="7806715" y="4573443"/>
            <a:ext cx="2119622" cy="0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518166" y="4160068"/>
            <a:ext cx="74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473415" y="3386806"/>
            <a:ext cx="9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ar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583839" y="3523079"/>
            <a:ext cx="1060395" cy="3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53" idx="1"/>
            <a:endCxn id="56" idx="5"/>
          </p:cNvCxnSpPr>
          <p:nvPr/>
        </p:nvCxnSpPr>
        <p:spPr>
          <a:xfrm flipH="1" flipV="1">
            <a:off x="9229159" y="3386806"/>
            <a:ext cx="855340" cy="804799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03962" y="1533305"/>
            <a:ext cx="401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如果知道了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rb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就可以利用刚才的关系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ar</a:t>
            </a:r>
            <a:r>
              <a:rPr lang="en-US" altLang="zh-CN" dirty="0" err="1" smtClean="0"/>
              <a:t>+W</a:t>
            </a:r>
            <a:r>
              <a:rPr lang="en-US" altLang="zh-CN" baseline="-25000" dirty="0" err="1" smtClean="0"/>
              <a:t>rb</a:t>
            </a:r>
            <a:r>
              <a:rPr lang="en-US" altLang="zh-CN" dirty="0" err="1" smtClean="0"/>
              <a:t>+2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mod3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45027"/>
              </p:ext>
            </p:extLst>
          </p:nvPr>
        </p:nvGraphicFramePr>
        <p:xfrm>
          <a:off x="1005623" y="2489864"/>
          <a:ext cx="4748868" cy="167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434">
                  <a:extLst>
                    <a:ext uri="{9D8B030D-6E8A-4147-A177-3AD203B41FA5}">
                      <a16:colId xmlns:a16="http://schemas.microsoft.com/office/drawing/2014/main" val="2853688434"/>
                    </a:ext>
                  </a:extLst>
                </a:gridCol>
                <a:gridCol w="2374434">
                  <a:extLst>
                    <a:ext uri="{9D8B030D-6E8A-4147-A177-3AD203B41FA5}">
                      <a16:colId xmlns:a16="http://schemas.microsoft.com/office/drawing/2014/main" val="3530647577"/>
                    </a:ext>
                  </a:extLst>
                </a:gridCol>
              </a:tblGrid>
              <a:tr h="4175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</a:t>
                      </a:r>
                      <a:r>
                        <a:rPr lang="en-US" altLang="zh-CN" baseline="-25000" dirty="0" err="1" smtClean="0"/>
                        <a:t>br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</a:t>
                      </a:r>
                      <a:r>
                        <a:rPr lang="en-US" altLang="zh-CN" baseline="-25000" dirty="0" err="1" smtClean="0"/>
                        <a:t>rb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21904"/>
                  </a:ext>
                </a:extLst>
              </a:tr>
              <a:tr h="4175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18542"/>
                  </a:ext>
                </a:extLst>
              </a:tr>
              <a:tr h="4175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44636"/>
                  </a:ext>
                </a:extLst>
              </a:tr>
              <a:tr h="4175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4754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5878" y="4344734"/>
            <a:ext cx="499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rb</a:t>
            </a:r>
            <a:r>
              <a:rPr lang="en-US" altLang="zh-CN" dirty="0" smtClean="0"/>
              <a:t>=2-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endParaRPr lang="en-US" altLang="zh-CN" baseline="-25000" dirty="0"/>
          </a:p>
          <a:p>
            <a:r>
              <a:rPr lang="zh-CN" altLang="en-US" dirty="0" smtClean="0"/>
              <a:t>带入上式就可以得到：</a:t>
            </a:r>
            <a:endParaRPr lang="en-US" altLang="zh-CN" dirty="0" smtClean="0"/>
          </a:p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ar</a:t>
            </a:r>
            <a:r>
              <a:rPr lang="en-US" altLang="zh-CN" dirty="0" err="1" smtClean="0"/>
              <a:t>-W</a:t>
            </a:r>
            <a:r>
              <a:rPr lang="en-US" altLang="zh-CN" baseline="-25000" dirty="0" err="1" smtClean="0"/>
              <a:t>br</a:t>
            </a:r>
            <a:r>
              <a:rPr lang="en-US" altLang="zh-CN" dirty="0" err="1" smtClean="0"/>
              <a:t>+4</a:t>
            </a:r>
            <a:r>
              <a:rPr lang="en-US" altLang="zh-CN" dirty="0" smtClean="0"/>
              <a:t>)mod 3;//</a:t>
            </a:r>
            <a:r>
              <a:rPr lang="zh-CN" altLang="en-US" dirty="0" smtClean="0"/>
              <a:t>也可以化成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（类似于向量的减法操作）</a:t>
            </a:r>
            <a:endParaRPr lang="zh-CN" altLang="en-US" dirty="0"/>
          </a:p>
        </p:txBody>
      </p:sp>
      <p:sp>
        <p:nvSpPr>
          <p:cNvPr id="2" name="等腰三角形 1"/>
          <p:cNvSpPr/>
          <p:nvPr/>
        </p:nvSpPr>
        <p:spPr>
          <a:xfrm>
            <a:off x="829316" y="1589697"/>
            <a:ext cx="149289" cy="200151"/>
          </a:xfrm>
          <a:prstGeom prst="triangle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838698" y="4429324"/>
            <a:ext cx="149289" cy="200151"/>
          </a:xfrm>
          <a:prstGeom prst="triangle">
            <a:avLst/>
          </a:prstGeom>
          <a:solidFill>
            <a:srgbClr val="FFC00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6.25E-7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72" grpId="0"/>
      <p:bldP spid="6" grpId="0"/>
      <p:bldP spid="2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851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：不在同一棵树的两个节点怎么合并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42723" y="1186543"/>
            <a:ext cx="426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显然：</a:t>
            </a:r>
            <a:endParaRPr lang="en-US" altLang="zh-CN" dirty="0" smtClean="0"/>
          </a:p>
          <a:p>
            <a:r>
              <a:rPr lang="zh-CN" altLang="en-US" dirty="0" smtClean="0"/>
              <a:t>在判断两个节点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不在一棵树中时一定对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先进行了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操作，所以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一定都直接连接到了各自的根节点上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42723" y="2862943"/>
            <a:ext cx="396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不在同一颗树中，所以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之间没有建立关系，认为当前所说的话时一句真话，那么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的关系由所说的话给定，记为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ab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37013" y="4622066"/>
            <a:ext cx="373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假定 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所在的树高比</a:t>
            </a:r>
            <a:r>
              <a:rPr lang="en-US" altLang="zh-CN" dirty="0" smtClean="0"/>
              <a:t>B</a:t>
            </a:r>
            <a:r>
              <a:rPr lang="zh-CN" altLang="en-US" dirty="0" smtClean="0"/>
              <a:t>所在的小</a:t>
            </a:r>
            <a:endParaRPr lang="en-US" altLang="zh-CN" dirty="0" smtClean="0"/>
          </a:p>
          <a:p>
            <a:r>
              <a:rPr lang="zh-CN" altLang="en-US" dirty="0" smtClean="0"/>
              <a:t>那么在进行合并（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）操作时应该把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的根节点挂到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的根节点下，并求出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r1r2</a:t>
            </a:r>
            <a:r>
              <a:rPr lang="zh-CN" altLang="en-US" dirty="0" smtClean="0"/>
              <a:t>（其他情况类似）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9926337" y="323044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935807" y="2387367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root1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35807" y="426322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44" idx="4"/>
            <a:endCxn id="45" idx="0"/>
          </p:cNvCxnSpPr>
          <p:nvPr/>
        </p:nvCxnSpPr>
        <p:spPr>
          <a:xfrm>
            <a:off x="7475807" y="3467367"/>
            <a:ext cx="0" cy="795861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99751" y="3770441"/>
            <a:ext cx="6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ar1</a:t>
            </a:r>
            <a:endParaRPr lang="en-US" altLang="zh-CN" baseline="-25000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10607096" y="2684862"/>
            <a:ext cx="1060395" cy="3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br2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2" idx="0"/>
            <a:endCxn id="54" idx="4"/>
          </p:cNvCxnSpPr>
          <p:nvPr/>
        </p:nvCxnSpPr>
        <p:spPr>
          <a:xfrm flipV="1">
            <a:off x="10466337" y="2386871"/>
            <a:ext cx="0" cy="843570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926337" y="130687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root2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45" idx="6"/>
            <a:endCxn id="42" idx="2"/>
          </p:cNvCxnSpPr>
          <p:nvPr/>
        </p:nvCxnSpPr>
        <p:spPr>
          <a:xfrm flipV="1">
            <a:off x="8015807" y="3770441"/>
            <a:ext cx="1910530" cy="1032787"/>
          </a:xfrm>
          <a:prstGeom prst="straightConnector1">
            <a:avLst/>
          </a:prstGeom>
          <a:ln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439148" y="3956592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ab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44" idx="6"/>
            <a:endCxn id="54" idx="2"/>
          </p:cNvCxnSpPr>
          <p:nvPr/>
        </p:nvCxnSpPr>
        <p:spPr>
          <a:xfrm flipV="1">
            <a:off x="8015807" y="1846871"/>
            <a:ext cx="1910530" cy="108049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465463" y="2017539"/>
            <a:ext cx="11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r1r2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5087360" y="426322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7"/>
            <a:endCxn id="44" idx="3"/>
          </p:cNvCxnSpPr>
          <p:nvPr/>
        </p:nvCxnSpPr>
        <p:spPr>
          <a:xfrm flipV="1">
            <a:off x="6009198" y="3309205"/>
            <a:ext cx="1084771" cy="11121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9948194" y="492210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42" idx="4"/>
          </p:cNvCxnSpPr>
          <p:nvPr/>
        </p:nvCxnSpPr>
        <p:spPr>
          <a:xfrm flipH="1" flipV="1">
            <a:off x="10466337" y="4310441"/>
            <a:ext cx="21857" cy="61166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1209039" y="1197838"/>
            <a:ext cx="127973" cy="367147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决策 69"/>
          <p:cNvSpPr/>
          <p:nvPr/>
        </p:nvSpPr>
        <p:spPr>
          <a:xfrm>
            <a:off x="1209039" y="4619654"/>
            <a:ext cx="127973" cy="367147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决策 70"/>
          <p:cNvSpPr/>
          <p:nvPr/>
        </p:nvSpPr>
        <p:spPr>
          <a:xfrm>
            <a:off x="1209039" y="2875379"/>
            <a:ext cx="127973" cy="367147"/>
          </a:xfrm>
          <a:prstGeom prst="flowChartDecision">
            <a:avLst/>
          </a:prstGeom>
          <a:solidFill>
            <a:srgbClr val="FFC00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4.79167E-6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27" grpId="0"/>
      <p:bldP spid="32" grpId="0"/>
      <p:bldP spid="36" grpId="0"/>
      <p:bldP spid="42" grpId="0" animBg="1"/>
      <p:bldP spid="44" grpId="0" animBg="1"/>
      <p:bldP spid="45" grpId="0" animBg="1"/>
      <p:bldP spid="47" grpId="0"/>
      <p:bldP spid="48" grpId="0"/>
      <p:bldP spid="54" grpId="0" animBg="1"/>
      <p:bldP spid="59" grpId="0"/>
      <p:bldP spid="62" grpId="0"/>
      <p:bldP spid="66" grpId="0" animBg="1"/>
      <p:bldP spid="68" grpId="0" animBg="1"/>
      <p:bldP spid="23" grpId="0" animBg="1"/>
      <p:bldP spid="70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851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：不在同一棵树的两个节点怎么合并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26337" y="323044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935807" y="2387367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root1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935807" y="426322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56" idx="4"/>
            <a:endCxn id="57" idx="0"/>
          </p:cNvCxnSpPr>
          <p:nvPr/>
        </p:nvCxnSpPr>
        <p:spPr>
          <a:xfrm>
            <a:off x="7475807" y="3467367"/>
            <a:ext cx="0" cy="795861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15033" y="3717649"/>
            <a:ext cx="9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ar1</a:t>
            </a:r>
            <a:endParaRPr lang="en-US" altLang="zh-CN" baseline="-25000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10607096" y="2684862"/>
            <a:ext cx="1060395" cy="3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br2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53" idx="0"/>
            <a:endCxn id="40" idx="4"/>
          </p:cNvCxnSpPr>
          <p:nvPr/>
        </p:nvCxnSpPr>
        <p:spPr>
          <a:xfrm flipV="1">
            <a:off x="10466337" y="2386871"/>
            <a:ext cx="0" cy="843570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9926337" y="130687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root2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57" idx="6"/>
            <a:endCxn id="53" idx="2"/>
          </p:cNvCxnSpPr>
          <p:nvPr/>
        </p:nvCxnSpPr>
        <p:spPr>
          <a:xfrm flipV="1">
            <a:off x="8015807" y="3770441"/>
            <a:ext cx="1910530" cy="1032787"/>
          </a:xfrm>
          <a:prstGeom prst="straightConnector1">
            <a:avLst/>
          </a:prstGeom>
          <a:ln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39148" y="3956592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ab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56" idx="6"/>
            <a:endCxn id="40" idx="2"/>
          </p:cNvCxnSpPr>
          <p:nvPr/>
        </p:nvCxnSpPr>
        <p:spPr>
          <a:xfrm flipV="1">
            <a:off x="8015807" y="1846871"/>
            <a:ext cx="1910530" cy="108049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465463" y="2017539"/>
            <a:ext cx="11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r1r2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56" idx="5"/>
            <a:endCxn id="53" idx="1"/>
          </p:cNvCxnSpPr>
          <p:nvPr/>
        </p:nvCxnSpPr>
        <p:spPr>
          <a:xfrm>
            <a:off x="7857645" y="3309205"/>
            <a:ext cx="2226854" cy="793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65463" y="2981353"/>
            <a:ext cx="11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r1b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184115" y="2465064"/>
                <a:ext cx="3570766" cy="239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由图像我们可以构建下列关系：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用向量的观点来看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2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b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br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2 </m:t>
                          </m:r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b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ab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ar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1 </m:t>
                          </m:r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带入</a:t>
                </a:r>
                <a:r>
                  <a:rPr lang="zh-CN" altLang="en-US" dirty="0" smtClean="0"/>
                  <a:t>前面求出的运算关系式就可以算出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r1r2</a:t>
                </a:r>
                <a:endParaRPr lang="en-US" altLang="zh-CN" baseline="-25000" dirty="0" smtClean="0"/>
              </a:p>
              <a:p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r1b</a:t>
                </a:r>
                <a:r>
                  <a:rPr lang="en-US" altLang="zh-CN" dirty="0" smtClean="0"/>
                  <a:t> = (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ab</a:t>
                </a:r>
                <a:r>
                  <a:rPr lang="en-US" altLang="zh-CN" dirty="0" err="1" smtClean="0"/>
                  <a:t>-W</a:t>
                </a:r>
                <a:r>
                  <a:rPr lang="en-US" altLang="zh-CN" baseline="-25000" dirty="0" err="1" smtClean="0"/>
                  <a:t>ar1</a:t>
                </a:r>
                <a:r>
                  <a:rPr lang="en-US" altLang="zh-CN" dirty="0" err="1" smtClean="0"/>
                  <a:t>+4</a:t>
                </a:r>
                <a:r>
                  <a:rPr lang="en-US" altLang="zh-CN" dirty="0" smtClean="0"/>
                  <a:t>)mod 3</a:t>
                </a:r>
              </a:p>
              <a:p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r1r2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=( 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r1b</a:t>
                </a:r>
                <a:r>
                  <a:rPr lang="en-US" altLang="zh-CN" dirty="0" err="1" smtClean="0"/>
                  <a:t>+W</a:t>
                </a:r>
                <a:r>
                  <a:rPr lang="en-US" altLang="zh-CN" baseline="-25000" dirty="0" err="1" smtClean="0"/>
                  <a:t>br2</a:t>
                </a:r>
                <a:r>
                  <a:rPr lang="en-US" altLang="zh-CN" dirty="0" err="1" smtClean="0"/>
                  <a:t>+2</a:t>
                </a:r>
                <a:r>
                  <a:rPr lang="en-US" altLang="zh-CN" dirty="0" smtClean="0"/>
                  <a:t>)mod 3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15" y="2465064"/>
                <a:ext cx="3570766" cy="2399375"/>
              </a:xfrm>
              <a:prstGeom prst="rect">
                <a:avLst/>
              </a:prstGeom>
              <a:blipFill>
                <a:blip r:embed="rId2"/>
                <a:stretch>
                  <a:fillRect l="-1365" t="-1269" b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7396527" y="5599089"/>
            <a:ext cx="255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实现代表已知的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虚线</a:t>
            </a:r>
            <a:r>
              <a:rPr lang="zh-CN" altLang="en-US" dirty="0" smtClean="0"/>
              <a:t>代表未知的关系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5087360" y="426322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36" idx="7"/>
            <a:endCxn id="56" idx="3"/>
          </p:cNvCxnSpPr>
          <p:nvPr/>
        </p:nvCxnSpPr>
        <p:spPr>
          <a:xfrm flipV="1">
            <a:off x="6009198" y="3309205"/>
            <a:ext cx="1084771" cy="11121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948194" y="492210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39" idx="0"/>
            <a:endCxn id="53" idx="4"/>
          </p:cNvCxnSpPr>
          <p:nvPr/>
        </p:nvCxnSpPr>
        <p:spPr>
          <a:xfrm flipH="1" flipV="1">
            <a:off x="10466337" y="4310441"/>
            <a:ext cx="21857" cy="61166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4.79167E-6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6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368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看个例子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51857" y="1240971"/>
            <a:ext cx="96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78126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506312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33433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983396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60554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8787114" y="1349437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36" grpId="0"/>
      <p:bldP spid="2" grpId="0"/>
      <p:bldP spid="4" grpId="0" animBg="1"/>
      <p:bldP spid="26" grpId="0" animBg="1"/>
      <p:bldP spid="27" grpId="0" animBg="1"/>
      <p:bldP spid="28" grpId="0" animBg="1"/>
      <p:bldP spid="29" grpId="0" animBg="1"/>
      <p:bldP spid="6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19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4" name="椭圆 3"/>
          <p:cNvSpPr/>
          <p:nvPr/>
        </p:nvSpPr>
        <p:spPr>
          <a:xfrm>
            <a:off x="978126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506312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33433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983396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60554" y="312333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8787114" y="2213037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56481" y="2051019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18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看个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4" name="椭圆 3"/>
          <p:cNvSpPr/>
          <p:nvPr/>
        </p:nvSpPr>
        <p:spPr>
          <a:xfrm>
            <a:off x="1994126" y="319445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22312" y="319445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49433" y="319445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93601" y="4557107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576554" y="3194459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8787114" y="2540367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8" idx="0"/>
            <a:endCxn id="4" idx="4"/>
          </p:cNvCxnSpPr>
          <p:nvPr/>
        </p:nvCxnSpPr>
        <p:spPr>
          <a:xfrm flipV="1">
            <a:off x="2353601" y="3914459"/>
            <a:ext cx="525" cy="6426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36264" y="4124060"/>
            <a:ext cx="34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4" y="178376"/>
            <a:ext cx="205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看个例子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4" name="椭圆 3"/>
          <p:cNvSpPr/>
          <p:nvPr/>
        </p:nvSpPr>
        <p:spPr>
          <a:xfrm>
            <a:off x="2674846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03032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30153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674321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661974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8787114" y="2852899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8" idx="0"/>
            <a:endCxn id="4" idx="4"/>
          </p:cNvCxnSpPr>
          <p:nvPr/>
        </p:nvCxnSpPr>
        <p:spPr>
          <a:xfrm flipV="1">
            <a:off x="3034321" y="4008448"/>
            <a:ext cx="525" cy="6426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16984" y="4218049"/>
            <a:ext cx="34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9" idx="1"/>
            <a:endCxn id="4" idx="5"/>
          </p:cNvCxnSpPr>
          <p:nvPr/>
        </p:nvCxnSpPr>
        <p:spPr>
          <a:xfrm flipH="1" flipV="1">
            <a:off x="3289404" y="3903006"/>
            <a:ext cx="478012" cy="85353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58875" y="4218049"/>
            <a:ext cx="3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4" y="178376"/>
            <a:ext cx="205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看个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6" name="燕尾形 5"/>
          <p:cNvSpPr/>
          <p:nvPr/>
        </p:nvSpPr>
        <p:spPr>
          <a:xfrm>
            <a:off x="8787114" y="3123339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674846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03032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730153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74321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61974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8" name="直接箭头连接符 37"/>
          <p:cNvCxnSpPr>
            <a:stCxn id="35" idx="0"/>
            <a:endCxn id="32" idx="4"/>
          </p:cNvCxnSpPr>
          <p:nvPr/>
        </p:nvCxnSpPr>
        <p:spPr>
          <a:xfrm flipV="1">
            <a:off x="3034321" y="4008448"/>
            <a:ext cx="525" cy="6426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16984" y="4218049"/>
            <a:ext cx="34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1"/>
            <a:endCxn id="32" idx="5"/>
          </p:cNvCxnSpPr>
          <p:nvPr/>
        </p:nvCxnSpPr>
        <p:spPr>
          <a:xfrm flipH="1" flipV="1">
            <a:off x="3289404" y="3903006"/>
            <a:ext cx="478012" cy="85353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558875" y="4218049"/>
            <a:ext cx="3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4" y="178376"/>
            <a:ext cx="221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看个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6" name="燕尾形 5"/>
          <p:cNvSpPr/>
          <p:nvPr/>
        </p:nvSpPr>
        <p:spPr>
          <a:xfrm>
            <a:off x="8787114" y="3483339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674846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03032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730153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74321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61974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8" name="直接箭头连接符 37"/>
          <p:cNvCxnSpPr>
            <a:stCxn id="35" idx="0"/>
            <a:endCxn id="32" idx="4"/>
          </p:cNvCxnSpPr>
          <p:nvPr/>
        </p:nvCxnSpPr>
        <p:spPr>
          <a:xfrm flipV="1">
            <a:off x="3034321" y="4008448"/>
            <a:ext cx="525" cy="6426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16984" y="4218049"/>
            <a:ext cx="34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1"/>
            <a:endCxn id="32" idx="5"/>
          </p:cNvCxnSpPr>
          <p:nvPr/>
        </p:nvCxnSpPr>
        <p:spPr>
          <a:xfrm flipH="1" flipV="1">
            <a:off x="3289404" y="3903006"/>
            <a:ext cx="478012" cy="85353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558875" y="4218049"/>
            <a:ext cx="3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9" name="矩形 58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342723" y="178376"/>
            <a:ext cx="341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poj1182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食物链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15" y="2163680"/>
            <a:ext cx="3340029" cy="2173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2723" y="882385"/>
            <a:ext cx="5720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zh-CN" altLang="en-US" dirty="0" smtClean="0"/>
              <a:t>动物总数</a:t>
            </a:r>
            <a:r>
              <a:rPr lang="en-US" altLang="zh-CN" dirty="0" smtClean="0"/>
              <a:t>N = 100 </a:t>
            </a:r>
          </a:p>
          <a:p>
            <a:r>
              <a:rPr lang="zh-CN" altLang="en-US" dirty="0" smtClean="0"/>
              <a:t>总共说的话 </a:t>
            </a:r>
            <a:r>
              <a:rPr lang="en-US" altLang="zh-CN" dirty="0" smtClean="0"/>
              <a:t>K = 7 </a:t>
            </a:r>
            <a:r>
              <a:rPr lang="zh-CN" altLang="en-US" dirty="0" smtClean="0"/>
              <a:t>句，分别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r>
              <a:rPr lang="en-US" altLang="zh-CN" dirty="0" smtClean="0"/>
              <a:t>//1 </a:t>
            </a:r>
            <a:r>
              <a:rPr lang="zh-CN" altLang="en-US" dirty="0" smtClean="0"/>
              <a:t>表示同类 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表示吃</a:t>
            </a:r>
            <a:endParaRPr lang="en-US" altLang="zh-CN" dirty="0" smtClean="0"/>
          </a:p>
          <a:p>
            <a:r>
              <a:rPr lang="en-US" altLang="zh-CN" dirty="0" smtClean="0"/>
              <a:t>1 101 </a:t>
            </a:r>
            <a:r>
              <a:rPr lang="en-US" altLang="zh-CN" dirty="0" smtClean="0"/>
              <a:t>1 // 101</a:t>
            </a:r>
            <a:r>
              <a:rPr lang="zh-CN" altLang="en-US" dirty="0" smtClean="0"/>
              <a:t>超过范围，假话</a:t>
            </a:r>
            <a:endParaRPr lang="en-US" altLang="zh-CN" dirty="0" smtClean="0"/>
          </a:p>
          <a:p>
            <a:r>
              <a:rPr lang="en-US" altLang="zh-CN" dirty="0" smtClean="0"/>
              <a:t>2 1 2</a:t>
            </a:r>
          </a:p>
          <a:p>
            <a:r>
              <a:rPr lang="en-US" altLang="zh-CN" dirty="0" smtClean="0"/>
              <a:t>2 2 3</a:t>
            </a:r>
          </a:p>
          <a:p>
            <a:r>
              <a:rPr lang="en-US" altLang="zh-CN" dirty="0" smtClean="0"/>
              <a:t>2 3 </a:t>
            </a:r>
            <a:r>
              <a:rPr lang="en-US" altLang="zh-CN" dirty="0" smtClean="0"/>
              <a:t>3 // </a:t>
            </a:r>
            <a:r>
              <a:rPr lang="zh-CN" altLang="en-US" dirty="0" smtClean="0"/>
              <a:t>我吃我自己</a:t>
            </a:r>
            <a:r>
              <a:rPr lang="zh-CN" altLang="en-US" dirty="0"/>
              <a:t>，</a:t>
            </a:r>
            <a:r>
              <a:rPr lang="zh-CN" altLang="en-US" dirty="0" smtClean="0"/>
              <a:t>假话</a:t>
            </a:r>
            <a:endParaRPr lang="en-US" altLang="zh-CN" dirty="0" smtClean="0"/>
          </a:p>
          <a:p>
            <a:r>
              <a:rPr lang="en-US" altLang="zh-CN" dirty="0" smtClean="0"/>
              <a:t>1 1 </a:t>
            </a:r>
            <a:r>
              <a:rPr lang="en-US" altLang="zh-CN" dirty="0" smtClean="0"/>
              <a:t>3 //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句冲突，假话</a:t>
            </a:r>
            <a:endParaRPr lang="en-US" altLang="zh-CN" dirty="0" smtClean="0"/>
          </a:p>
          <a:p>
            <a:r>
              <a:rPr lang="en-US" altLang="zh-CN" dirty="0" smtClean="0"/>
              <a:t>2 3 1</a:t>
            </a:r>
          </a:p>
          <a:p>
            <a:r>
              <a:rPr lang="en-US" altLang="zh-CN" dirty="0" smtClean="0"/>
              <a:t>1 5 5</a:t>
            </a:r>
            <a:endParaRPr lang="en-US" altLang="zh-CN" dirty="0"/>
          </a:p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难点在于如何判断和之前的真话冲突。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45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4" y="178376"/>
            <a:ext cx="221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看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6" name="燕尾形 5"/>
          <p:cNvSpPr/>
          <p:nvPr/>
        </p:nvSpPr>
        <p:spPr>
          <a:xfrm>
            <a:off x="8787114" y="3776996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674846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03032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730153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74321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61974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8" name="直接箭头连接符 37"/>
          <p:cNvCxnSpPr>
            <a:stCxn id="35" idx="0"/>
            <a:endCxn id="32" idx="4"/>
          </p:cNvCxnSpPr>
          <p:nvPr/>
        </p:nvCxnSpPr>
        <p:spPr>
          <a:xfrm flipV="1">
            <a:off x="3034321" y="4008448"/>
            <a:ext cx="525" cy="6426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16984" y="4218049"/>
            <a:ext cx="34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1"/>
            <a:endCxn id="32" idx="5"/>
          </p:cNvCxnSpPr>
          <p:nvPr/>
        </p:nvCxnSpPr>
        <p:spPr>
          <a:xfrm flipH="1" flipV="1">
            <a:off x="3289404" y="3903006"/>
            <a:ext cx="478012" cy="85353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558875" y="4218049"/>
            <a:ext cx="3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4" y="178376"/>
            <a:ext cx="205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看个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13918" y="882385"/>
            <a:ext cx="233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endParaRPr lang="en-US" altLang="zh-CN" sz="2000" dirty="0"/>
          </a:p>
          <a:p>
            <a:r>
              <a:rPr lang="zh-CN" altLang="en-US" sz="2000" dirty="0"/>
              <a:t>动物总数</a:t>
            </a:r>
            <a:r>
              <a:rPr lang="en-US" altLang="zh-CN" sz="2000" dirty="0"/>
              <a:t>N = 5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/>
              <a:t>总共说的话 </a:t>
            </a:r>
            <a:r>
              <a:rPr lang="en-US" altLang="zh-CN" sz="2000" dirty="0"/>
              <a:t>K = 7 </a:t>
            </a:r>
            <a:r>
              <a:rPr lang="zh-CN" altLang="en-US" sz="2000" dirty="0"/>
              <a:t>句，分别如下</a:t>
            </a:r>
            <a:endParaRPr lang="en-US" altLang="zh-CN" sz="2000" dirty="0"/>
          </a:p>
          <a:p>
            <a:r>
              <a:rPr lang="en-US" altLang="zh-CN" sz="2000" dirty="0"/>
              <a:t>1 </a:t>
            </a:r>
            <a:r>
              <a:rPr lang="en-US" altLang="zh-CN" sz="2000" dirty="0" smtClean="0"/>
              <a:t>6 1</a:t>
            </a:r>
            <a:endParaRPr lang="en-US" altLang="zh-CN" sz="2000" dirty="0"/>
          </a:p>
          <a:p>
            <a:r>
              <a:rPr lang="en-US" altLang="zh-CN" sz="2000" dirty="0"/>
              <a:t>2 1 2</a:t>
            </a:r>
          </a:p>
          <a:p>
            <a:r>
              <a:rPr lang="en-US" altLang="zh-CN" sz="2000" dirty="0"/>
              <a:t>2 2 3</a:t>
            </a:r>
          </a:p>
          <a:p>
            <a:r>
              <a:rPr lang="en-US" altLang="zh-CN" sz="2000" dirty="0"/>
              <a:t>2 3 3</a:t>
            </a:r>
          </a:p>
          <a:p>
            <a:r>
              <a:rPr lang="en-US" altLang="zh-CN" sz="2000" dirty="0"/>
              <a:t>1 1 3</a:t>
            </a:r>
          </a:p>
          <a:p>
            <a:r>
              <a:rPr lang="en-US" altLang="zh-CN" sz="2000" dirty="0"/>
              <a:t>2 3 1</a:t>
            </a:r>
          </a:p>
          <a:p>
            <a:r>
              <a:rPr lang="en-US" altLang="zh-CN" sz="2000" dirty="0"/>
              <a:t>1 5 5</a:t>
            </a:r>
          </a:p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</a:p>
        </p:txBody>
      </p:sp>
      <p:sp>
        <p:nvSpPr>
          <p:cNvPr id="6" name="燕尾形 5"/>
          <p:cNvSpPr/>
          <p:nvPr/>
        </p:nvSpPr>
        <p:spPr>
          <a:xfrm>
            <a:off x="8787114" y="4088463"/>
            <a:ext cx="826804" cy="152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5357" y="1674018"/>
            <a:ext cx="2036151" cy="1063563"/>
          </a:xfrm>
          <a:prstGeom prst="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错误数：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674846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03032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730153" y="328844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74321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61974" y="465109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8" name="直接箭头连接符 37"/>
          <p:cNvCxnSpPr>
            <a:stCxn id="35" idx="0"/>
            <a:endCxn id="32" idx="4"/>
          </p:cNvCxnSpPr>
          <p:nvPr/>
        </p:nvCxnSpPr>
        <p:spPr>
          <a:xfrm flipV="1">
            <a:off x="3034321" y="4008448"/>
            <a:ext cx="525" cy="6426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16984" y="4218049"/>
            <a:ext cx="34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1"/>
            <a:endCxn id="32" idx="5"/>
          </p:cNvCxnSpPr>
          <p:nvPr/>
        </p:nvCxnSpPr>
        <p:spPr>
          <a:xfrm flipH="1" flipV="1">
            <a:off x="3289404" y="3903006"/>
            <a:ext cx="478012" cy="85353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558875" y="4218049"/>
            <a:ext cx="3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56481" y="2042160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1" name="矩形 30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2723" y="178376"/>
            <a:ext cx="265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对问题建模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91233" y="1022873"/>
            <a:ext cx="4993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点：把相互之间关系已经确定的节点放到同一颗树中。即之前所有正确的话所确定的节点之间的关系。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91233" y="1974187"/>
            <a:ext cx="4135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指针：指向父亲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91867" y="2406221"/>
            <a:ext cx="4432994" cy="79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树高，用于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操作，控制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树高。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960605" y="2120363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960605" y="2573272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6960605" y="1069858"/>
            <a:ext cx="130628" cy="19379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960605" y="3272543"/>
            <a:ext cx="130628" cy="130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61419" y="3107703"/>
            <a:ext cx="4432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记录和父节点的关系：同类，吃父节点或被父节点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吃。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也可以认为是 当前节点和父亲节点连边的“权重”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。后面将用“边权”的形式来叙述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2" y="1766345"/>
            <a:ext cx="5500104" cy="29518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91233" y="5037213"/>
            <a:ext cx="245315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这里约定：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表示和父节点是同类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表示吃父节点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表示被父节点吃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60605" y="5146221"/>
            <a:ext cx="130628" cy="1306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46" grpId="0"/>
      <p:bldP spid="47" grpId="0"/>
      <p:bldP spid="48" grpId="0"/>
      <p:bldP spid="50" grpId="0" animBg="1"/>
      <p:bldP spid="51" grpId="0" animBg="1"/>
      <p:bldP spid="53" grpId="0" animBg="1"/>
      <p:bldP spid="30" grpId="0" animBg="1"/>
      <p:bldP spid="2" grpId="0"/>
      <p:bldP spid="4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8080934" y="2977462"/>
            <a:ext cx="1368000" cy="1368000"/>
            <a:chOff x="1637220" y="5264819"/>
            <a:chExt cx="776990" cy="782297"/>
          </a:xfrm>
        </p:grpSpPr>
        <p:sp>
          <p:nvSpPr>
            <p:cNvPr id="136" name="椭圆 135"/>
            <p:cNvSpPr/>
            <p:nvPr/>
          </p:nvSpPr>
          <p:spPr>
            <a:xfrm>
              <a:off x="1637220" y="5264819"/>
              <a:ext cx="776990" cy="776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2"/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596900" dir="2700000" sx="90000" sy="90000" algn="tl" rotWithShape="0">
                <a:schemeClr val="bg1">
                  <a:lumMod val="5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841630" y="5268932"/>
              <a:ext cx="368170" cy="778184"/>
              <a:chOff x="4946488" y="1051793"/>
              <a:chExt cx="2250323" cy="4756396"/>
            </a:xfrm>
          </p:grpSpPr>
          <p:grpSp>
            <p:nvGrpSpPr>
              <p:cNvPr id="138" name="组合 137"/>
              <p:cNvGrpSpPr/>
              <p:nvPr/>
            </p:nvGrpSpPr>
            <p:grpSpPr>
              <a:xfrm>
                <a:off x="6008590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44" name="任意多边形 143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" name="任意多边形 144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任意多边形 145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任意多边形 146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 flipH="1" flipV="1">
                <a:off x="4946488" y="5306672"/>
                <a:ext cx="1188001" cy="501517"/>
                <a:chOff x="6008588" y="1051793"/>
                <a:chExt cx="1188221" cy="501517"/>
              </a:xfrm>
            </p:grpSpPr>
            <p:sp>
              <p:nvSpPr>
                <p:cNvPr id="140" name="任意多边形 139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任意多边形 140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2" name="任意多边形 141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任意多边形 142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2" name="组合 121"/>
          <p:cNvGrpSpPr/>
          <p:nvPr/>
        </p:nvGrpSpPr>
        <p:grpSpPr>
          <a:xfrm>
            <a:off x="10285660" y="2992467"/>
            <a:ext cx="1368000" cy="1368000"/>
            <a:chOff x="1637220" y="5264819"/>
            <a:chExt cx="776990" cy="782297"/>
          </a:xfrm>
        </p:grpSpPr>
        <p:sp>
          <p:nvSpPr>
            <p:cNvPr id="123" name="椭圆 122"/>
            <p:cNvSpPr/>
            <p:nvPr/>
          </p:nvSpPr>
          <p:spPr>
            <a:xfrm>
              <a:off x="1637220" y="5264819"/>
              <a:ext cx="776990" cy="776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2"/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596900" dir="2700000" sx="90000" sy="90000" algn="tl" rotWithShape="0">
                <a:schemeClr val="bg1">
                  <a:lumMod val="5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1841630" y="5268932"/>
              <a:ext cx="368170" cy="778184"/>
              <a:chOff x="4946488" y="1051793"/>
              <a:chExt cx="2250323" cy="4756396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6008590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31" name="任意多边形 130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任意多边形 131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" name="任意多边形 132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任意多边形 133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 flipH="1" flipV="1">
                <a:off x="4946488" y="5306672"/>
                <a:ext cx="1188001" cy="501517"/>
                <a:chOff x="6008588" y="1051793"/>
                <a:chExt cx="1188221" cy="501517"/>
              </a:xfrm>
            </p:grpSpPr>
            <p:sp>
              <p:nvSpPr>
                <p:cNvPr id="127" name="任意多边形 126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任意多边形 127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任意多边形 128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任意多边形 129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9" name="组合 108"/>
          <p:cNvGrpSpPr/>
          <p:nvPr/>
        </p:nvGrpSpPr>
        <p:grpSpPr>
          <a:xfrm>
            <a:off x="3394022" y="2988357"/>
            <a:ext cx="1368000" cy="1368000"/>
            <a:chOff x="1637220" y="5264819"/>
            <a:chExt cx="776990" cy="782297"/>
          </a:xfrm>
        </p:grpSpPr>
        <p:sp>
          <p:nvSpPr>
            <p:cNvPr id="110" name="椭圆 109"/>
            <p:cNvSpPr/>
            <p:nvPr/>
          </p:nvSpPr>
          <p:spPr>
            <a:xfrm>
              <a:off x="1637220" y="5264819"/>
              <a:ext cx="776990" cy="776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2"/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596900" dir="2700000" sx="90000" sy="90000" algn="tl" rotWithShape="0">
                <a:schemeClr val="bg1">
                  <a:lumMod val="5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1841630" y="5268932"/>
              <a:ext cx="368170" cy="778184"/>
              <a:chOff x="4946488" y="1051793"/>
              <a:chExt cx="2250323" cy="4756396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6008590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18" name="任意多边形 117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任意多边形 118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0" name="任意多边形 119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flipH="1" flipV="1">
                <a:off x="4946488" y="5306672"/>
                <a:ext cx="1188001" cy="501517"/>
                <a:chOff x="6008588" y="1051793"/>
                <a:chExt cx="1188221" cy="501517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任意多边形 115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任意多边形 116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81620" y="2988357"/>
            <a:ext cx="1368000" cy="1368000"/>
            <a:chOff x="1637220" y="5264819"/>
            <a:chExt cx="776990" cy="782297"/>
          </a:xfrm>
        </p:grpSpPr>
        <p:sp>
          <p:nvSpPr>
            <p:cNvPr id="27" name="椭圆 26"/>
            <p:cNvSpPr/>
            <p:nvPr/>
          </p:nvSpPr>
          <p:spPr>
            <a:xfrm>
              <a:off x="1637220" y="5264819"/>
              <a:ext cx="776990" cy="776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2"/>
                </a:gs>
              </a:gsLst>
              <a:lin ang="135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419100" dist="596900" dir="2700000" sx="90000" sy="90000" algn="tl" rotWithShape="0">
                <a:schemeClr val="bg1">
                  <a:lumMod val="5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841630" y="5268932"/>
              <a:ext cx="368170" cy="778184"/>
              <a:chOff x="4946488" y="1051793"/>
              <a:chExt cx="2250323" cy="4756396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6008590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77" name="任意多边形 76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任意多边形 78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H="1" flipV="1">
                <a:off x="4946488" y="5306672"/>
                <a:ext cx="1188001" cy="501517"/>
                <a:chOff x="6008588" y="1051793"/>
                <a:chExt cx="1188221" cy="501517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任意多边形 74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93" name="矩形 92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190011" y="30449"/>
            <a:ext cx="265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</a:t>
            </a:r>
          </a:p>
        </p:txBody>
      </p:sp>
      <p:sp>
        <p:nvSpPr>
          <p:cNvPr id="4" name="椭圆 3"/>
          <p:cNvSpPr/>
          <p:nvPr/>
        </p:nvSpPr>
        <p:spPr>
          <a:xfrm>
            <a:off x="1436756" y="3133834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8243036" y="3114563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N-1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538022" y="313687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0429660" y="314098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9490" y="1303613"/>
            <a:ext cx="312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每个节点独自建立一棵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parent</a:t>
            </a:r>
            <a:r>
              <a:rPr lang="zh-CN" altLang="en-US" dirty="0" smtClean="0"/>
              <a:t>设为</a:t>
            </a:r>
            <a:r>
              <a:rPr lang="zh-CN" altLang="en-US" dirty="0" smtClean="0"/>
              <a:t>自己</a:t>
            </a:r>
            <a:endParaRPr lang="en-US" altLang="zh-CN" dirty="0" smtClean="0"/>
          </a:p>
          <a:p>
            <a:r>
              <a:rPr lang="en-US" altLang="zh-CN" dirty="0" smtClean="0"/>
              <a:t>height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relation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143144" y="1347094"/>
            <a:ext cx="200024" cy="474276"/>
          </a:xfrm>
          <a:prstGeom prst="round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87873" y="3332998"/>
            <a:ext cx="68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190011" y="4487814"/>
            <a:ext cx="155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= 1</a:t>
            </a:r>
          </a:p>
          <a:p>
            <a:r>
              <a:rPr lang="en-US" altLang="zh-CN" dirty="0" smtClean="0"/>
              <a:t>Height = 0</a:t>
            </a:r>
          </a:p>
          <a:p>
            <a:r>
              <a:rPr lang="en-US" altLang="zh-CN" dirty="0" smtClean="0"/>
              <a:t>Relation = 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3320982" y="4531386"/>
            <a:ext cx="155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= 2</a:t>
            </a:r>
          </a:p>
          <a:p>
            <a:r>
              <a:rPr lang="en-US" altLang="zh-CN" dirty="0" smtClean="0"/>
              <a:t>Height = 0</a:t>
            </a:r>
          </a:p>
          <a:p>
            <a:r>
              <a:rPr lang="en-US" altLang="zh-CN" dirty="0" smtClean="0"/>
              <a:t>Relation = 1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8007894" y="4531386"/>
            <a:ext cx="155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= N-1</a:t>
            </a:r>
          </a:p>
          <a:p>
            <a:r>
              <a:rPr lang="en-US" altLang="zh-CN" dirty="0" smtClean="0"/>
              <a:t>Height = 0</a:t>
            </a:r>
          </a:p>
          <a:p>
            <a:r>
              <a:rPr lang="en-US" altLang="zh-CN" dirty="0" smtClean="0"/>
              <a:t>Relation = 1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0194518" y="4531386"/>
            <a:ext cx="155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= N</a:t>
            </a:r>
          </a:p>
          <a:p>
            <a:r>
              <a:rPr lang="en-US" altLang="zh-CN" dirty="0" smtClean="0"/>
              <a:t>Height = 0</a:t>
            </a:r>
          </a:p>
          <a:p>
            <a:r>
              <a:rPr lang="en-US" altLang="zh-CN" dirty="0" smtClean="0"/>
              <a:t>Relation =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7.40741E-7 L -0.10885 -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7.40741E-7 L -4.16667E-7 -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3" grpId="2"/>
      <p:bldP spid="94" grpId="0"/>
      <p:bldP spid="94" grpId="1"/>
      <p:bldP spid="94" grpId="2"/>
      <p:bldP spid="4" grpId="0" animBg="1"/>
      <p:bldP spid="100" grpId="0" animBg="1"/>
      <p:bldP spid="103" grpId="0" animBg="1"/>
      <p:bldP spid="106" grpId="0" animBg="1"/>
      <p:bldP spid="5" grpId="0"/>
      <p:bldP spid="6" grpId="0" animBg="1"/>
      <p:bldP spid="22" grpId="0"/>
      <p:bldP spid="23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05256" y="1474147"/>
            <a:ext cx="5189076" cy="3627584"/>
            <a:chOff x="834235" y="2244896"/>
            <a:chExt cx="4851473" cy="1618931"/>
          </a:xfrm>
        </p:grpSpPr>
        <p:sp>
          <p:nvSpPr>
            <p:cNvPr id="43" name="任意多边形 42"/>
            <p:cNvSpPr/>
            <p:nvPr/>
          </p:nvSpPr>
          <p:spPr>
            <a:xfrm>
              <a:off x="834235" y="2355850"/>
              <a:ext cx="4844648" cy="1507977"/>
            </a:xfrm>
            <a:custGeom>
              <a:avLst/>
              <a:gdLst>
                <a:gd name="connsiteX0" fmla="*/ 57155 w 4844648"/>
                <a:gd name="connsiteY0" fmla="*/ 0 h 1507977"/>
                <a:gd name="connsiteX1" fmla="*/ 4787493 w 4844648"/>
                <a:gd name="connsiteY1" fmla="*/ 0 h 1507977"/>
                <a:gd name="connsiteX2" fmla="*/ 4844648 w 4844648"/>
                <a:gd name="connsiteY2" fmla="*/ 57155 h 1507977"/>
                <a:gd name="connsiteX3" fmla="*/ 4844648 w 4844648"/>
                <a:gd name="connsiteY3" fmla="*/ 1314445 h 1507977"/>
                <a:gd name="connsiteX4" fmla="*/ 4787493 w 4844648"/>
                <a:gd name="connsiteY4" fmla="*/ 1371600 h 1507977"/>
                <a:gd name="connsiteX5" fmla="*/ 674412 w 4844648"/>
                <a:gd name="connsiteY5" fmla="*/ 1371600 h 1507977"/>
                <a:gd name="connsiteX6" fmla="*/ 595314 w 4844648"/>
                <a:gd name="connsiteY6" fmla="*/ 1507977 h 1507977"/>
                <a:gd name="connsiteX7" fmla="*/ 516215 w 4844648"/>
                <a:gd name="connsiteY7" fmla="*/ 1371600 h 1507977"/>
                <a:gd name="connsiteX8" fmla="*/ 57155 w 4844648"/>
                <a:gd name="connsiteY8" fmla="*/ 1371600 h 1507977"/>
                <a:gd name="connsiteX9" fmla="*/ 0 w 4844648"/>
                <a:gd name="connsiteY9" fmla="*/ 1314445 h 1507977"/>
                <a:gd name="connsiteX10" fmla="*/ 0 w 4844648"/>
                <a:gd name="connsiteY10" fmla="*/ 57155 h 1507977"/>
                <a:gd name="connsiteX11" fmla="*/ 57155 w 4844648"/>
                <a:gd name="connsiteY11" fmla="*/ 0 h 15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44648" h="1507977">
                  <a:moveTo>
                    <a:pt x="57155" y="0"/>
                  </a:moveTo>
                  <a:lnTo>
                    <a:pt x="4787493" y="0"/>
                  </a:lnTo>
                  <a:cubicBezTo>
                    <a:pt x="4819059" y="0"/>
                    <a:pt x="4844648" y="25589"/>
                    <a:pt x="4844648" y="57155"/>
                  </a:cubicBezTo>
                  <a:lnTo>
                    <a:pt x="4844648" y="1314445"/>
                  </a:lnTo>
                  <a:cubicBezTo>
                    <a:pt x="4844648" y="1346011"/>
                    <a:pt x="4819059" y="1371600"/>
                    <a:pt x="4787493" y="1371600"/>
                  </a:cubicBezTo>
                  <a:lnTo>
                    <a:pt x="674412" y="1371600"/>
                  </a:lnTo>
                  <a:lnTo>
                    <a:pt x="595314" y="1507977"/>
                  </a:lnTo>
                  <a:lnTo>
                    <a:pt x="516215" y="1371600"/>
                  </a:lnTo>
                  <a:lnTo>
                    <a:pt x="57155" y="1371600"/>
                  </a:lnTo>
                  <a:cubicBezTo>
                    <a:pt x="25589" y="1371600"/>
                    <a:pt x="0" y="1346011"/>
                    <a:pt x="0" y="1314445"/>
                  </a:cubicBezTo>
                  <a:lnTo>
                    <a:pt x="0" y="57155"/>
                  </a:lnTo>
                  <a:cubicBezTo>
                    <a:pt x="0" y="25589"/>
                    <a:pt x="25589" y="0"/>
                    <a:pt x="5715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40000">
                    <a:schemeClr val="bg1"/>
                  </a:gs>
                  <a:gs pos="0">
                    <a:schemeClr val="bg1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558800" dist="635000" dir="1200000" sx="94000" sy="94000" algn="tl" rotWithShape="0">
                <a:schemeClr val="tx1">
                  <a:lumMod val="65000"/>
                  <a:lumOff val="35000"/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 rot="-2700000">
              <a:off x="5524799" y="2244896"/>
              <a:ext cx="160909" cy="369168"/>
            </a:xfrm>
            <a:custGeom>
              <a:avLst/>
              <a:gdLst>
                <a:gd name="connsiteX0" fmla="*/ 0 w 160909"/>
                <a:gd name="connsiteY0" fmla="*/ 0 h 369168"/>
                <a:gd name="connsiteX1" fmla="*/ 144169 w 160909"/>
                <a:gd name="connsiteY1" fmla="*/ 144169 h 369168"/>
                <a:gd name="connsiteX2" fmla="*/ 144169 w 160909"/>
                <a:gd name="connsiteY2" fmla="*/ 224999 h 369168"/>
                <a:gd name="connsiteX3" fmla="*/ 0 w 160909"/>
                <a:gd name="connsiteY3" fmla="*/ 369168 h 36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09" h="369168">
                  <a:moveTo>
                    <a:pt x="0" y="0"/>
                  </a:moveTo>
                  <a:lnTo>
                    <a:pt x="144169" y="144169"/>
                  </a:lnTo>
                  <a:cubicBezTo>
                    <a:pt x="166490" y="166490"/>
                    <a:pt x="166490" y="202678"/>
                    <a:pt x="144169" y="224999"/>
                  </a:cubicBezTo>
                  <a:lnTo>
                    <a:pt x="0" y="36916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32244" y="1625913"/>
            <a:ext cx="5139996" cy="3475818"/>
            <a:chOff x="6516187" y="2244896"/>
            <a:chExt cx="5229066" cy="3638842"/>
          </a:xfrm>
        </p:grpSpPr>
        <p:sp>
          <p:nvSpPr>
            <p:cNvPr id="44" name="任意多边形 43"/>
            <p:cNvSpPr/>
            <p:nvPr/>
          </p:nvSpPr>
          <p:spPr>
            <a:xfrm>
              <a:off x="6516187" y="2355850"/>
              <a:ext cx="5229066" cy="3527888"/>
            </a:xfrm>
            <a:custGeom>
              <a:avLst/>
              <a:gdLst>
                <a:gd name="connsiteX0" fmla="*/ 38103 w 4844648"/>
                <a:gd name="connsiteY0" fmla="*/ 0 h 1507977"/>
                <a:gd name="connsiteX1" fmla="*/ 4806545 w 4844648"/>
                <a:gd name="connsiteY1" fmla="*/ 0 h 1507977"/>
                <a:gd name="connsiteX2" fmla="*/ 4844648 w 4844648"/>
                <a:gd name="connsiteY2" fmla="*/ 38103 h 1507977"/>
                <a:gd name="connsiteX3" fmla="*/ 4844648 w 4844648"/>
                <a:gd name="connsiteY3" fmla="*/ 1333497 h 1507977"/>
                <a:gd name="connsiteX4" fmla="*/ 4806545 w 4844648"/>
                <a:gd name="connsiteY4" fmla="*/ 1371600 h 1507977"/>
                <a:gd name="connsiteX5" fmla="*/ 674412 w 4844648"/>
                <a:gd name="connsiteY5" fmla="*/ 1371600 h 1507977"/>
                <a:gd name="connsiteX6" fmla="*/ 595313 w 4844648"/>
                <a:gd name="connsiteY6" fmla="*/ 1507977 h 1507977"/>
                <a:gd name="connsiteX7" fmla="*/ 516214 w 4844648"/>
                <a:gd name="connsiteY7" fmla="*/ 1371600 h 1507977"/>
                <a:gd name="connsiteX8" fmla="*/ 38103 w 4844648"/>
                <a:gd name="connsiteY8" fmla="*/ 1371600 h 1507977"/>
                <a:gd name="connsiteX9" fmla="*/ 0 w 4844648"/>
                <a:gd name="connsiteY9" fmla="*/ 1333497 h 1507977"/>
                <a:gd name="connsiteX10" fmla="*/ 0 w 4844648"/>
                <a:gd name="connsiteY10" fmla="*/ 38103 h 1507977"/>
                <a:gd name="connsiteX11" fmla="*/ 38103 w 4844648"/>
                <a:gd name="connsiteY11" fmla="*/ 0 h 15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44648" h="1507977">
                  <a:moveTo>
                    <a:pt x="38103" y="0"/>
                  </a:moveTo>
                  <a:lnTo>
                    <a:pt x="4806545" y="0"/>
                  </a:lnTo>
                  <a:cubicBezTo>
                    <a:pt x="4827589" y="0"/>
                    <a:pt x="4844648" y="17059"/>
                    <a:pt x="4844648" y="38103"/>
                  </a:cubicBezTo>
                  <a:lnTo>
                    <a:pt x="4844648" y="1333497"/>
                  </a:lnTo>
                  <a:cubicBezTo>
                    <a:pt x="4844648" y="1354541"/>
                    <a:pt x="4827589" y="1371600"/>
                    <a:pt x="4806545" y="1371600"/>
                  </a:cubicBezTo>
                  <a:lnTo>
                    <a:pt x="674412" y="1371600"/>
                  </a:lnTo>
                  <a:lnTo>
                    <a:pt x="595313" y="1507977"/>
                  </a:lnTo>
                  <a:lnTo>
                    <a:pt x="516214" y="1371600"/>
                  </a:lnTo>
                  <a:lnTo>
                    <a:pt x="38103" y="1371600"/>
                  </a:lnTo>
                  <a:cubicBezTo>
                    <a:pt x="17059" y="1371600"/>
                    <a:pt x="0" y="1354541"/>
                    <a:pt x="0" y="1333497"/>
                  </a:cubicBezTo>
                  <a:lnTo>
                    <a:pt x="0" y="38103"/>
                  </a:lnTo>
                  <a:cubicBezTo>
                    <a:pt x="0" y="17059"/>
                    <a:pt x="17059" y="0"/>
                    <a:pt x="3810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40000">
                    <a:schemeClr val="bg1"/>
                  </a:gs>
                  <a:gs pos="0">
                    <a:schemeClr val="bg1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558800" dist="635000" dir="1200000" sx="94000" sy="94000" algn="tl" rotWithShape="0">
                <a:schemeClr val="tx1">
                  <a:lumMod val="65000"/>
                  <a:lumOff val="35000"/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 rot="-2700000">
              <a:off x="11203811" y="2244896"/>
              <a:ext cx="160909" cy="369168"/>
            </a:xfrm>
            <a:custGeom>
              <a:avLst/>
              <a:gdLst>
                <a:gd name="connsiteX0" fmla="*/ 0 w 160909"/>
                <a:gd name="connsiteY0" fmla="*/ 0 h 369168"/>
                <a:gd name="connsiteX1" fmla="*/ 144169 w 160909"/>
                <a:gd name="connsiteY1" fmla="*/ 144169 h 369168"/>
                <a:gd name="connsiteX2" fmla="*/ 144169 w 160909"/>
                <a:gd name="connsiteY2" fmla="*/ 224999 h 369168"/>
                <a:gd name="connsiteX3" fmla="*/ 0 w 160909"/>
                <a:gd name="connsiteY3" fmla="*/ 369168 h 36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09" h="369168">
                  <a:moveTo>
                    <a:pt x="0" y="0"/>
                  </a:moveTo>
                  <a:lnTo>
                    <a:pt x="144169" y="144169"/>
                  </a:lnTo>
                  <a:cubicBezTo>
                    <a:pt x="166490" y="166490"/>
                    <a:pt x="166490" y="202678"/>
                    <a:pt x="144169" y="224999"/>
                  </a:cubicBezTo>
                  <a:lnTo>
                    <a:pt x="0" y="369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7" name="矩形 66"/>
          <p:cNvSpPr/>
          <p:nvPr/>
        </p:nvSpPr>
        <p:spPr>
          <a:xfrm>
            <a:off x="766944" y="2106121"/>
            <a:ext cx="4941335" cy="21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在同一棵树中，那么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的关系已经确定。只需要检查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XY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的关系和所说的是否相同则可以确实为真话或者假话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51495" y="2052824"/>
            <a:ext cx="4437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不在同一颗树中，那么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的关系还没有确定，那么这句话就认为是真话，并把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所在的树和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所在的树合并。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91219" y="184856"/>
            <a:ext cx="4471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那么如何处理每句话呢？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X Y</a:t>
            </a: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X Y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5325" y="5087801"/>
            <a:ext cx="532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现在面临的问题：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）如何判断两个节点是否在同一颗树中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）如果在同一棵树中如何判断两个节点的关系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）如果不在同一棵树中怎么合并</a:t>
            </a:r>
            <a:endParaRPr lang="en-US" altLang="zh-CN" dirty="0" smtClean="0"/>
          </a:p>
          <a:p>
            <a:r>
              <a:rPr lang="zh-CN" altLang="en-US" dirty="0" smtClean="0"/>
              <a:t>下面就依次解决这三个问题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6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4.166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47" grpId="0"/>
      <p:bldP spid="47" grpId="1"/>
      <p:bldP spid="47" grpId="2"/>
      <p:bldP spid="50" grpId="0"/>
      <p:bldP spid="50" grpId="1"/>
      <p:bldP spid="50" grpId="2"/>
      <p:bldP spid="51" grpId="0"/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4" name="文本框 43"/>
          <p:cNvSpPr txBox="1"/>
          <p:nvPr/>
        </p:nvSpPr>
        <p:spPr>
          <a:xfrm>
            <a:off x="7449919" y="4445818"/>
            <a:ext cx="3091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怎么样更新边权呢？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还有怎么样进行路径压缩？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49919" y="3922598"/>
            <a:ext cx="508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现在又遇到了新的问题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40960" y="2398438"/>
            <a:ext cx="427638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降低之后查询的复杂度，压缩树的高度。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路径压缩时由于改变了节点的父子关系，所以需要更新边权。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15282" y="2105268"/>
            <a:ext cx="41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ind()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同时实现路径压缩和更新边权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05439" y="1398451"/>
            <a:ext cx="48995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find(x) = find(y)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那么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就属于同一棵树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15282" y="1069858"/>
            <a:ext cx="376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思路：利用并查集的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find()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166009" y="1191220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166009" y="2209231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42723" y="178376"/>
            <a:ext cx="851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：如何确定两个节点是否在一颗树中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41093" y="2074159"/>
            <a:ext cx="983917" cy="10181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56939" y="3262745"/>
            <a:ext cx="983917" cy="10181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741459" y="3597687"/>
            <a:ext cx="983917" cy="10181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741460" y="1827672"/>
            <a:ext cx="983917" cy="10181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直接箭头连接符 4"/>
          <p:cNvCxnSpPr>
            <a:stCxn id="57" idx="1"/>
            <a:endCxn id="2" idx="5"/>
          </p:cNvCxnSpPr>
          <p:nvPr/>
        </p:nvCxnSpPr>
        <p:spPr>
          <a:xfrm flipH="1" flipV="1">
            <a:off x="2180919" y="2943203"/>
            <a:ext cx="520111" cy="46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8" idx="0"/>
            <a:endCxn id="59" idx="4"/>
          </p:cNvCxnSpPr>
          <p:nvPr/>
        </p:nvCxnSpPr>
        <p:spPr>
          <a:xfrm flipV="1">
            <a:off x="4233418" y="2845820"/>
            <a:ext cx="1" cy="75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32415" y="3242397"/>
            <a:ext cx="983917" cy="10181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64" name="直接箭头连接符 63"/>
          <p:cNvCxnSpPr>
            <a:stCxn id="60" idx="7"/>
            <a:endCxn id="2" idx="3"/>
          </p:cNvCxnSpPr>
          <p:nvPr/>
        </p:nvCxnSpPr>
        <p:spPr>
          <a:xfrm flipV="1">
            <a:off x="972241" y="2943203"/>
            <a:ext cx="512943" cy="4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5345231" y="2579539"/>
            <a:ext cx="983917" cy="10181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6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4.79167E-6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1.04167E-6 0.14838 " pathEditMode="relative" rAng="0" ptsTypes="AA">
                                      <p:cBhvr>
                                        <p:cTn id="71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4" grpId="0" animBg="1"/>
      <p:bldP spid="54" grpId="1" animBg="1"/>
      <p:bldP spid="55" grpId="0" animBg="1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2" grpId="0" animBg="1"/>
      <p:bldP spid="57" grpId="0" animBg="1"/>
      <p:bldP spid="58" grpId="0" animBg="1"/>
      <p:bldP spid="59" grpId="0" animBg="1"/>
      <p:bldP spid="60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93917"/>
              </p:ext>
            </p:extLst>
          </p:nvPr>
        </p:nvGraphicFramePr>
        <p:xfrm>
          <a:off x="1005623" y="1766345"/>
          <a:ext cx="52949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90">
                  <a:extLst>
                    <a:ext uri="{9D8B030D-6E8A-4147-A177-3AD203B41FA5}">
                      <a16:colId xmlns:a16="http://schemas.microsoft.com/office/drawing/2014/main" val="2458720433"/>
                    </a:ext>
                  </a:extLst>
                </a:gridCol>
                <a:gridCol w="1764990">
                  <a:extLst>
                    <a:ext uri="{9D8B030D-6E8A-4147-A177-3AD203B41FA5}">
                      <a16:colId xmlns:a16="http://schemas.microsoft.com/office/drawing/2014/main" val="3245834504"/>
                    </a:ext>
                  </a:extLst>
                </a:gridCol>
                <a:gridCol w="1764990">
                  <a:extLst>
                    <a:ext uri="{9D8B030D-6E8A-4147-A177-3AD203B41FA5}">
                      <a16:colId xmlns:a16="http://schemas.microsoft.com/office/drawing/2014/main" val="232642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W</a:t>
                      </a:r>
                      <a:r>
                        <a:rPr lang="en-US" altLang="zh-CN" baseline="-25000" dirty="0" err="1" smtClean="0"/>
                        <a:t>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r>
                        <a:rPr lang="en-US" altLang="zh-CN" baseline="-25000" dirty="0" smtClean="0"/>
                        <a:t>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</a:t>
                      </a:r>
                      <a:r>
                        <a:rPr lang="en-US" altLang="zh-CN" baseline="-25000" dirty="0" err="1" smtClean="0"/>
                        <a:t>br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5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1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9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3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7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00010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3" name="矩形 72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342723" y="178376"/>
            <a:ext cx="265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如何更新边权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840963" y="-177282"/>
            <a:ext cx="749667" cy="177282"/>
          </a:xfrm>
          <a:prstGeom prst="round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210115" y="4527667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962" y="816457"/>
            <a:ext cx="58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考虑一种简单的情形，路径上只有三个点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、</a:t>
            </a:r>
            <a:r>
              <a:rPr lang="en-US" altLang="zh-CN" dirty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637938" y="158723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78" name="椭圆 77"/>
          <p:cNvSpPr/>
          <p:nvPr/>
        </p:nvSpPr>
        <p:spPr>
          <a:xfrm>
            <a:off x="5433972" y="3073576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77" idx="3"/>
            <a:endCxn id="78" idx="7"/>
          </p:cNvCxnSpPr>
          <p:nvPr/>
        </p:nvCxnSpPr>
        <p:spPr>
          <a:xfrm flipH="1">
            <a:off x="6355810" y="2509076"/>
            <a:ext cx="440290" cy="722662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8" idx="3"/>
            <a:endCxn id="2" idx="7"/>
          </p:cNvCxnSpPr>
          <p:nvPr/>
        </p:nvCxnSpPr>
        <p:spPr>
          <a:xfrm flipH="1">
            <a:off x="5131953" y="3995414"/>
            <a:ext cx="460181" cy="690415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777142" y="4050370"/>
            <a:ext cx="74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04032" y="2509076"/>
            <a:ext cx="9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ar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419430" y="3613576"/>
            <a:ext cx="345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 smtClean="0"/>
              <a:t>得到</a:t>
            </a:r>
            <a:r>
              <a:rPr lang="en-US" altLang="zh-CN" dirty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的关系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361578" y="1502971"/>
            <a:ext cx="271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W=</a:t>
            </a:r>
            <a:r>
              <a:rPr lang="en-US" altLang="zh-CN" dirty="0" err="1" smtClean="0"/>
              <a:t>1:x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同类</a:t>
            </a:r>
            <a:endParaRPr lang="en-US" altLang="zh-CN" dirty="0" smtClean="0"/>
          </a:p>
          <a:p>
            <a:r>
              <a:rPr lang="en-US" altLang="zh-CN" dirty="0" smtClean="0"/>
              <a:t>W=</a:t>
            </a:r>
            <a:r>
              <a:rPr lang="en-US" altLang="zh-CN" dirty="0" err="1" smtClean="0"/>
              <a:t>2:x</a:t>
            </a:r>
            <a:r>
              <a:rPr lang="zh-CN" altLang="en-US" dirty="0" smtClean="0"/>
              <a:t>吃</a:t>
            </a:r>
            <a:r>
              <a:rPr lang="en-US" altLang="zh-CN" dirty="0" smtClean="0"/>
              <a:t>parent</a:t>
            </a:r>
          </a:p>
          <a:p>
            <a:r>
              <a:rPr lang="en-US" altLang="zh-CN" dirty="0" smtClean="0"/>
              <a:t>W=</a:t>
            </a:r>
            <a:r>
              <a:rPr lang="en-US" altLang="zh-CN" dirty="0" err="1" smtClean="0"/>
              <a:t>0:x</a:t>
            </a:r>
            <a:r>
              <a:rPr lang="zh-CN" altLang="en-US" dirty="0" smtClean="0"/>
              <a:t>被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吃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63962" y="5671038"/>
            <a:ext cx="464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观察上面的式子，可以得到关系式：</a:t>
            </a:r>
            <a:endParaRPr lang="en-US" altLang="zh-CN" dirty="0" smtClean="0"/>
          </a:p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r>
              <a:rPr lang="en-US" altLang="zh-CN" dirty="0" err="1" smtClean="0"/>
              <a:t>+W</a:t>
            </a:r>
            <a:r>
              <a:rPr lang="en-US" altLang="zh-CN" baseline="-25000" dirty="0" err="1" smtClean="0"/>
              <a:t>ar</a:t>
            </a:r>
            <a:r>
              <a:rPr lang="en-US" altLang="zh-CN" dirty="0" err="1" smtClean="0"/>
              <a:t>+2</a:t>
            </a:r>
            <a:r>
              <a:rPr lang="en-US" altLang="zh-CN" dirty="0" smtClean="0"/>
              <a:t>) mod 3</a:t>
            </a:r>
          </a:p>
        </p:txBody>
      </p:sp>
      <p:sp>
        <p:nvSpPr>
          <p:cNvPr id="34" name="弧形 33"/>
          <p:cNvSpPr/>
          <p:nvPr/>
        </p:nvSpPr>
        <p:spPr>
          <a:xfrm>
            <a:off x="3462000" y="1120346"/>
            <a:ext cx="4456357" cy="4354399"/>
          </a:xfrm>
          <a:prstGeom prst="arc">
            <a:avLst>
              <a:gd name="adj1" fmla="val 20079000"/>
              <a:gd name="adj2" fmla="val 6206105"/>
            </a:avLst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35841" y="415357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baseline="-25000" dirty="0" err="1"/>
              <a:t>br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4.16667E-7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5 1.11111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4.81481E-6 L 0.25169 4.81481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5 -1.85185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25 1.48148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25 -3.7037E-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25 -1.11111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25 -4.0740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3" grpId="2"/>
      <p:bldP spid="75" grpId="0"/>
      <p:bldP spid="75" grpId="1"/>
      <p:bldP spid="75" grpId="2"/>
      <p:bldP spid="22" grpId="0" animBg="1"/>
      <p:bldP spid="2" grpId="0" animBg="1"/>
      <p:bldP spid="77" grpId="0" animBg="1"/>
      <p:bldP spid="78" grpId="0" animBg="1"/>
      <p:bldP spid="28" grpId="0"/>
      <p:bldP spid="29" grpId="0"/>
      <p:bldP spid="30" grpId="0"/>
      <p:bldP spid="33" grpId="0"/>
      <p:bldP spid="34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3" name="矩形 72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342723" y="178376"/>
            <a:ext cx="265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如何更新边权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840963" y="-177282"/>
            <a:ext cx="749667" cy="177282"/>
          </a:xfrm>
          <a:prstGeom prst="round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210115" y="4527667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962" y="816457"/>
            <a:ext cx="58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考虑一种简单的情形，路径上只有三个点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637938" y="1587238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78" name="椭圆 77"/>
          <p:cNvSpPr/>
          <p:nvPr/>
        </p:nvSpPr>
        <p:spPr>
          <a:xfrm>
            <a:off x="5433972" y="3073576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77" idx="3"/>
            <a:endCxn id="78" idx="7"/>
          </p:cNvCxnSpPr>
          <p:nvPr/>
        </p:nvCxnSpPr>
        <p:spPr>
          <a:xfrm flipH="1">
            <a:off x="6355810" y="2509076"/>
            <a:ext cx="440290" cy="722662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8" idx="3"/>
            <a:endCxn id="2" idx="7"/>
          </p:cNvCxnSpPr>
          <p:nvPr/>
        </p:nvCxnSpPr>
        <p:spPr>
          <a:xfrm flipH="1">
            <a:off x="5131953" y="3995414"/>
            <a:ext cx="460181" cy="690415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59269" y="4076875"/>
            <a:ext cx="74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04032" y="2509076"/>
            <a:ext cx="9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ar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2723" y="1247946"/>
            <a:ext cx="464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观察上面的式子，可以得到关系式：</a:t>
            </a:r>
            <a:endParaRPr lang="en-US" altLang="zh-CN" dirty="0" smtClean="0"/>
          </a:p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r>
              <a:rPr lang="en-US" altLang="zh-CN" dirty="0" err="1" smtClean="0"/>
              <a:t>+W</a:t>
            </a:r>
            <a:r>
              <a:rPr lang="en-US" altLang="zh-CN" baseline="-25000" dirty="0" err="1" smtClean="0"/>
              <a:t>ar</a:t>
            </a:r>
            <a:r>
              <a:rPr lang="en-US" altLang="zh-CN" dirty="0" err="1" smtClean="0"/>
              <a:t>+2</a:t>
            </a:r>
            <a:r>
              <a:rPr lang="en-US" altLang="zh-CN" dirty="0" smtClean="0"/>
              <a:t>) mod 3</a:t>
            </a:r>
          </a:p>
          <a:p>
            <a:r>
              <a:rPr lang="zh-CN" altLang="en-US" dirty="0" smtClean="0"/>
              <a:t>类似于向量运算的形式</a:t>
            </a:r>
            <a:endParaRPr lang="en-US" altLang="zh-CN" dirty="0" smtClean="0"/>
          </a:p>
        </p:txBody>
      </p:sp>
      <p:sp>
        <p:nvSpPr>
          <p:cNvPr id="20" name="弧形 19"/>
          <p:cNvSpPr/>
          <p:nvPr/>
        </p:nvSpPr>
        <p:spPr>
          <a:xfrm>
            <a:off x="3503969" y="934633"/>
            <a:ext cx="4340150" cy="4605555"/>
          </a:xfrm>
          <a:prstGeom prst="arc">
            <a:avLst>
              <a:gd name="adj1" fmla="val 20199775"/>
              <a:gd name="adj2" fmla="val 6206105"/>
            </a:avLst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05562" y="4181466"/>
            <a:ext cx="1060395" cy="3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5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4.16667E-7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3" grpId="2"/>
      <p:bldP spid="75" grpId="0"/>
      <p:bldP spid="75" grpId="1"/>
      <p:bldP spid="75" grpId="2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8000000">
            <a:off x="-1229370" y="-1226861"/>
            <a:ext cx="2451680" cy="2453722"/>
            <a:chOff x="-1210320" y="2202024"/>
            <a:chExt cx="2451680" cy="2453722"/>
          </a:xfrm>
        </p:grpSpPr>
        <p:sp>
          <p:nvSpPr>
            <p:cNvPr id="7" name="椭圆 6"/>
            <p:cNvSpPr/>
            <p:nvPr/>
          </p:nvSpPr>
          <p:spPr>
            <a:xfrm>
              <a:off x="-1210320" y="2202024"/>
              <a:ext cx="2451680" cy="245168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34575" y="2278913"/>
              <a:ext cx="2300190" cy="2300174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592783" y="2202254"/>
              <a:ext cx="1160784" cy="2453492"/>
              <a:chOff x="4946488" y="1051793"/>
              <a:chExt cx="2250321" cy="47563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08588" y="1051793"/>
                <a:ext cx="1188221" cy="501517"/>
                <a:chOff x="6008588" y="1051793"/>
                <a:chExt cx="1188221" cy="501517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H="1" flipV="1">
                <a:off x="4946488" y="5306672"/>
                <a:ext cx="1188000" cy="501517"/>
                <a:chOff x="6008588" y="1051793"/>
                <a:chExt cx="1188221" cy="501517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6542404" y="1180011"/>
                  <a:ext cx="465674" cy="282986"/>
                </a:xfrm>
                <a:custGeom>
                  <a:avLst/>
                  <a:gdLst>
                    <a:gd name="connsiteX0" fmla="*/ 220922 w 465674"/>
                    <a:gd name="connsiteY0" fmla="*/ 0 h 282986"/>
                    <a:gd name="connsiteX1" fmla="*/ 251418 w 465674"/>
                    <a:gd name="connsiteY1" fmla="*/ 7841 h 282986"/>
                    <a:gd name="connsiteX2" fmla="*/ 465674 w 465674"/>
                    <a:gd name="connsiteY2" fmla="*/ 86260 h 282986"/>
                    <a:gd name="connsiteX3" fmla="*/ 147826 w 465674"/>
                    <a:gd name="connsiteY3" fmla="*/ 269768 h 282986"/>
                    <a:gd name="connsiteX4" fmla="*/ 39103 w 465674"/>
                    <a:gd name="connsiteY4" fmla="*/ 263046 h 282986"/>
                    <a:gd name="connsiteX5" fmla="*/ 13219 w 465674"/>
                    <a:gd name="connsiteY5" fmla="*/ 233701 h 282986"/>
                    <a:gd name="connsiteX6" fmla="*/ 747 w 465674"/>
                    <a:gd name="connsiteY6" fmla="*/ 196612 h 282986"/>
                    <a:gd name="connsiteX7" fmla="*/ 49287 w 465674"/>
                    <a:gd name="connsiteY7" fmla="*/ 99093 h 28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5674" h="282986">
                      <a:moveTo>
                        <a:pt x="220922" y="0"/>
                      </a:moveTo>
                      <a:lnTo>
                        <a:pt x="251418" y="7841"/>
                      </a:lnTo>
                      <a:lnTo>
                        <a:pt x="465674" y="86260"/>
                      </a:lnTo>
                      <a:lnTo>
                        <a:pt x="147826" y="269768"/>
                      </a:lnTo>
                      <a:cubicBezTo>
                        <a:pt x="112478" y="290177"/>
                        <a:pt x="69741" y="286195"/>
                        <a:pt x="39103" y="263046"/>
                      </a:cubicBezTo>
                      <a:lnTo>
                        <a:pt x="13219" y="233701"/>
                      </a:lnTo>
                      <a:lnTo>
                        <a:pt x="747" y="196612"/>
                      </a:lnTo>
                      <a:cubicBezTo>
                        <a:pt x="-3982" y="158503"/>
                        <a:pt x="13939" y="119501"/>
                        <a:pt x="49287" y="99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6008588" y="1118388"/>
                  <a:ext cx="766341" cy="434922"/>
                </a:xfrm>
                <a:custGeom>
                  <a:avLst/>
                  <a:gdLst>
                    <a:gd name="connsiteX0" fmla="*/ 484082 w 766341"/>
                    <a:gd name="connsiteY0" fmla="*/ 0 h 434922"/>
                    <a:gd name="connsiteX1" fmla="*/ 560345 w 766341"/>
                    <a:gd name="connsiteY1" fmla="*/ 11639 h 434922"/>
                    <a:gd name="connsiteX2" fmla="*/ 766341 w 766341"/>
                    <a:gd name="connsiteY2" fmla="*/ 64606 h 434922"/>
                    <a:gd name="connsiteX3" fmla="*/ 147826 w 766341"/>
                    <a:gd name="connsiteY3" fmla="*/ 421704 h 434922"/>
                    <a:gd name="connsiteX4" fmla="*/ 39102 w 766341"/>
                    <a:gd name="connsiteY4" fmla="*/ 414982 h 434922"/>
                    <a:gd name="connsiteX5" fmla="*/ 13218 w 766341"/>
                    <a:gd name="connsiteY5" fmla="*/ 385637 h 434922"/>
                    <a:gd name="connsiteX6" fmla="*/ 747 w 766341"/>
                    <a:gd name="connsiteY6" fmla="*/ 348548 h 434922"/>
                    <a:gd name="connsiteX7" fmla="*/ 49286 w 766341"/>
                    <a:gd name="connsiteY7" fmla="*/ 251029 h 43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6341" h="434922">
                      <a:moveTo>
                        <a:pt x="484082" y="0"/>
                      </a:moveTo>
                      <a:lnTo>
                        <a:pt x="560345" y="11639"/>
                      </a:lnTo>
                      <a:lnTo>
                        <a:pt x="766341" y="64606"/>
                      </a:lnTo>
                      <a:lnTo>
                        <a:pt x="147826" y="421704"/>
                      </a:lnTo>
                      <a:cubicBezTo>
                        <a:pt x="112477" y="442113"/>
                        <a:pt x="69741" y="438132"/>
                        <a:pt x="39102" y="414982"/>
                      </a:cubicBezTo>
                      <a:lnTo>
                        <a:pt x="13218" y="385637"/>
                      </a:lnTo>
                      <a:lnTo>
                        <a:pt x="747" y="348548"/>
                      </a:lnTo>
                      <a:cubicBezTo>
                        <a:pt x="-3982" y="310439"/>
                        <a:pt x="13938" y="271438"/>
                        <a:pt x="49286" y="2510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-1800000">
                  <a:off x="6018505" y="1051793"/>
                  <a:ext cx="464154" cy="197080"/>
                </a:xfrm>
                <a:custGeom>
                  <a:avLst/>
                  <a:gdLst>
                    <a:gd name="connsiteX0" fmla="*/ 0 w 464154"/>
                    <a:gd name="connsiteY0" fmla="*/ 98539 h 197080"/>
                    <a:gd name="connsiteX1" fmla="*/ 0 w 464154"/>
                    <a:gd name="connsiteY1" fmla="*/ 98540 h 197080"/>
                    <a:gd name="connsiteX2" fmla="*/ 0 w 464154"/>
                    <a:gd name="connsiteY2" fmla="*/ 98540 h 197080"/>
                    <a:gd name="connsiteX3" fmla="*/ 190379 w 464154"/>
                    <a:gd name="connsiteY3" fmla="*/ 0 h 197080"/>
                    <a:gd name="connsiteX4" fmla="*/ 333925 w 464154"/>
                    <a:gd name="connsiteY4" fmla="*/ 92831 h 197080"/>
                    <a:gd name="connsiteX5" fmla="*/ 464154 w 464154"/>
                    <a:gd name="connsiteY5" fmla="*/ 197080 h 197080"/>
                    <a:gd name="connsiteX6" fmla="*/ 98540 w 464154"/>
                    <a:gd name="connsiteY6" fmla="*/ 197079 h 197080"/>
                    <a:gd name="connsiteX7" fmla="*/ 7744 w 464154"/>
                    <a:gd name="connsiteY7" fmla="*/ 136895 h 197080"/>
                    <a:gd name="connsiteX8" fmla="*/ 0 w 464154"/>
                    <a:gd name="connsiteY8" fmla="*/ 98540 h 197080"/>
                    <a:gd name="connsiteX9" fmla="*/ 7744 w 464154"/>
                    <a:gd name="connsiteY9" fmla="*/ 60184 h 197080"/>
                    <a:gd name="connsiteX10" fmla="*/ 98540 w 464154"/>
                    <a:gd name="connsiteY10" fmla="*/ 0 h 19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4154" h="197080">
                      <a:moveTo>
                        <a:pt x="0" y="98539"/>
                      </a:moveTo>
                      <a:lnTo>
                        <a:pt x="0" y="98540"/>
                      </a:lnTo>
                      <a:lnTo>
                        <a:pt x="0" y="98540"/>
                      </a:lnTo>
                      <a:close/>
                      <a:moveTo>
                        <a:pt x="190379" y="0"/>
                      </a:moveTo>
                      <a:lnTo>
                        <a:pt x="333925" y="92831"/>
                      </a:lnTo>
                      <a:lnTo>
                        <a:pt x="464154" y="197080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7"/>
                        <a:pt x="57724" y="0"/>
                        <a:pt x="9854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-1800000">
                  <a:off x="6861422" y="1271053"/>
                  <a:ext cx="335387" cy="197079"/>
                </a:xfrm>
                <a:custGeom>
                  <a:avLst/>
                  <a:gdLst>
                    <a:gd name="connsiteX0" fmla="*/ 202299 w 335387"/>
                    <a:gd name="connsiteY0" fmla="*/ 0 h 197079"/>
                    <a:gd name="connsiteX1" fmla="*/ 330293 w 335387"/>
                    <a:gd name="connsiteY1" fmla="*/ 187783 h 197079"/>
                    <a:gd name="connsiteX2" fmla="*/ 335387 w 335387"/>
                    <a:gd name="connsiteY2" fmla="*/ 197079 h 197079"/>
                    <a:gd name="connsiteX3" fmla="*/ 98540 w 335387"/>
                    <a:gd name="connsiteY3" fmla="*/ 197079 h 197079"/>
                    <a:gd name="connsiteX4" fmla="*/ 7744 w 335387"/>
                    <a:gd name="connsiteY4" fmla="*/ 136895 h 197079"/>
                    <a:gd name="connsiteX5" fmla="*/ 0 w 335387"/>
                    <a:gd name="connsiteY5" fmla="*/ 98540 h 197079"/>
                    <a:gd name="connsiteX6" fmla="*/ 7744 w 335387"/>
                    <a:gd name="connsiteY6" fmla="*/ 60184 h 197079"/>
                    <a:gd name="connsiteX7" fmla="*/ 98540 w 335387"/>
                    <a:gd name="connsiteY7" fmla="*/ 0 h 19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5387" h="197079">
                      <a:moveTo>
                        <a:pt x="202299" y="0"/>
                      </a:moveTo>
                      <a:lnTo>
                        <a:pt x="330293" y="187783"/>
                      </a:lnTo>
                      <a:lnTo>
                        <a:pt x="335387" y="197079"/>
                      </a:lnTo>
                      <a:lnTo>
                        <a:pt x="98540" y="197079"/>
                      </a:lnTo>
                      <a:cubicBezTo>
                        <a:pt x="57723" y="197079"/>
                        <a:pt x="22703" y="172263"/>
                        <a:pt x="7744" y="136895"/>
                      </a:cubicBezTo>
                      <a:lnTo>
                        <a:pt x="0" y="98540"/>
                      </a:lnTo>
                      <a:lnTo>
                        <a:pt x="7744" y="60184"/>
                      </a:lnTo>
                      <a:cubicBezTo>
                        <a:pt x="22703" y="24816"/>
                        <a:pt x="57723" y="0"/>
                        <a:pt x="985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3" name="矩形 72"/>
          <p:cNvSpPr/>
          <p:nvPr/>
        </p:nvSpPr>
        <p:spPr>
          <a:xfrm>
            <a:off x="114626" y="21335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342723" y="178376"/>
            <a:ext cx="378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如何进行路径压缩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962883" y="-177793"/>
            <a:ext cx="749667" cy="177282"/>
          </a:xfrm>
          <a:prstGeom prst="round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296776" y="4669610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962" y="816457"/>
            <a:ext cx="57307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利用递归实现对整条路径上的点都进行路径压缩</a:t>
            </a:r>
            <a:endParaRPr lang="en-US" altLang="zh-CN" dirty="0" smtClean="0"/>
          </a:p>
          <a:p>
            <a:r>
              <a:rPr lang="zh-CN" altLang="en-US" dirty="0" smtClean="0"/>
              <a:t>伪代码：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parent[p]==p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//i.e. root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p;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pp = parent[p];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parent[p] = find(parent[p]);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relation[B] = 		(relation[B]+relation[pp]+2)mod 3;		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根据前面的递推式更新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+W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3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说明正确性；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9724599" y="1729181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78" name="椭圆 77"/>
          <p:cNvSpPr/>
          <p:nvPr/>
        </p:nvSpPr>
        <p:spPr>
          <a:xfrm>
            <a:off x="8520633" y="3215519"/>
            <a:ext cx="1080000" cy="10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77" idx="3"/>
            <a:endCxn id="78" idx="7"/>
          </p:cNvCxnSpPr>
          <p:nvPr/>
        </p:nvCxnSpPr>
        <p:spPr>
          <a:xfrm flipH="1">
            <a:off x="9442471" y="2651019"/>
            <a:ext cx="440290" cy="722662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8" idx="3"/>
            <a:endCxn id="2" idx="7"/>
          </p:cNvCxnSpPr>
          <p:nvPr/>
        </p:nvCxnSpPr>
        <p:spPr>
          <a:xfrm flipH="1">
            <a:off x="8218614" y="4137357"/>
            <a:ext cx="460181" cy="690415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45930" y="4218818"/>
            <a:ext cx="74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ba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890693" y="2651019"/>
            <a:ext cx="9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ar</a:t>
            </a:r>
          </a:p>
        </p:txBody>
      </p:sp>
      <p:sp>
        <p:nvSpPr>
          <p:cNvPr id="20" name="弧形 19"/>
          <p:cNvSpPr/>
          <p:nvPr/>
        </p:nvSpPr>
        <p:spPr>
          <a:xfrm>
            <a:off x="6590630" y="1076576"/>
            <a:ext cx="4340150" cy="4605555"/>
          </a:xfrm>
          <a:prstGeom prst="arc">
            <a:avLst>
              <a:gd name="adj1" fmla="val 20304758"/>
              <a:gd name="adj2" fmla="val 6206105"/>
            </a:avLst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792223" y="4323409"/>
            <a:ext cx="1060395" cy="3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br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8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3.125E-6 -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4.79167E-6 1.48148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3" grpId="2"/>
      <p:bldP spid="75" grpId="0"/>
      <p:bldP spid="75" grpId="1"/>
      <p:bldP spid="75" grpId="2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微软logo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华文细黑+ITC Avant Garde Std XLt">
      <a:majorFont>
        <a:latin typeface="ITC Avant Garde Std XLt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1744</Words>
  <Application>Microsoft Office PowerPoint</Application>
  <PresentationFormat>宽屏</PresentationFormat>
  <Paragraphs>443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ITC Avant Garde Std XLt</vt:lpstr>
      <vt:lpstr>华文细黑</vt:lpstr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张涛</dc:creator>
  <cp:lastModifiedBy>星 江易</cp:lastModifiedBy>
  <cp:revision>557</cp:revision>
  <dcterms:created xsi:type="dcterms:W3CDTF">2016-02-17T05:43:00Z</dcterms:created>
  <dcterms:modified xsi:type="dcterms:W3CDTF">2018-12-25T16:06:14Z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