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057A7-50AC-4F1A-AB96-58ECE1CF6359}" type="datetimeFigureOut">
              <a:rPr lang="zh-CN" altLang="en-US" smtClean="0"/>
              <a:t>2019/4/2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35D4-0182-429D-A04D-C701271B29B4}" type="slidenum">
              <a:rPr lang="zh-CN" altLang="en-US" smtClean="0"/>
              <a:t>‹#›</a:t>
            </a:fld>
            <a:endParaRPr lang="zh-CN" altLang="en-US"/>
          </a:p>
        </p:txBody>
      </p:sp>
    </p:spTree>
    <p:extLst>
      <p:ext uri="{BB962C8B-B14F-4D97-AF65-F5344CB8AC3E}">
        <p14:creationId xmlns:p14="http://schemas.microsoft.com/office/powerpoint/2010/main" val="272140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fld id="{3D793C73-D138-4BE3-A1FB-268D21B6DFE6}" type="slidenum">
              <a:rPr lang="en-US" altLang="zh-CN" sz="1200">
                <a:latin typeface="Times New Roman" panose="02020603050405020304" pitchFamily="18" charset="0"/>
                <a:ea typeface="宋体" panose="02010600030101010101" pitchFamily="2" charset="-122"/>
              </a:rPr>
              <a:pPr eaLnBrk="1" hangingPunct="1"/>
              <a:t>1</a:t>
            </a:fld>
            <a:endParaRPr lang="en-US" altLang="zh-CN" sz="1200">
              <a:latin typeface="Times New Roman" panose="02020603050405020304" pitchFamily="18" charset="0"/>
              <a:ea typeface="宋体" panose="02010600030101010101" pitchFamily="2" charset="-122"/>
            </a:endParaRPr>
          </a:p>
        </p:txBody>
      </p:sp>
      <p:sp>
        <p:nvSpPr>
          <p:cNvPr id="131075" name="Rectangle 2"/>
          <p:cNvSpPr>
            <a:spLocks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3571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fld id="{558A4800-628D-4EC7-A496-1C9A578B32DE}" type="slidenum">
              <a:rPr lang="en-US" altLang="zh-CN" sz="1200">
                <a:latin typeface="Times New Roman" panose="02020603050405020304" pitchFamily="18" charset="0"/>
                <a:ea typeface="宋体" panose="02010600030101010101" pitchFamily="2" charset="-122"/>
              </a:rPr>
              <a:pPr eaLnBrk="1" hangingPunct="1"/>
              <a:t>3</a:t>
            </a:fld>
            <a:endParaRPr lang="en-US" altLang="zh-CN" sz="1200">
              <a:latin typeface="Times New Roman" panose="02020603050405020304" pitchFamily="18" charset="0"/>
              <a:ea typeface="宋体" panose="02010600030101010101" pitchFamily="2" charset="-122"/>
            </a:endParaRPr>
          </a:p>
        </p:txBody>
      </p:sp>
      <p:sp>
        <p:nvSpPr>
          <p:cNvPr id="132099" name="Rectangle 2"/>
          <p:cNvSpPr>
            <a:spLocks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1578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fld id="{F6513709-D1AC-496A-A1FA-D9BB03B3707C}" type="slidenum">
              <a:rPr lang="en-US" altLang="zh-CN" sz="1200">
                <a:latin typeface="Times New Roman" panose="02020603050405020304" pitchFamily="18" charset="0"/>
                <a:ea typeface="宋体" panose="02010600030101010101" pitchFamily="2" charset="-122"/>
              </a:rPr>
              <a:pPr eaLnBrk="1" hangingPunct="1"/>
              <a:t>33</a:t>
            </a:fld>
            <a:endParaRPr lang="en-US" altLang="zh-CN" sz="1200">
              <a:latin typeface="Times New Roman" panose="02020603050405020304" pitchFamily="18" charset="0"/>
              <a:ea typeface="宋体" panose="02010600030101010101" pitchFamily="2" charset="-122"/>
            </a:endParaRPr>
          </a:p>
        </p:txBody>
      </p:sp>
      <p:sp>
        <p:nvSpPr>
          <p:cNvPr id="133123" name="Rectangle 2"/>
          <p:cNvSpPr>
            <a:spLocks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0011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fld id="{D8B334E5-CC64-48BE-BA1F-FF821DC8FFB6}" type="slidenum">
              <a:rPr lang="en-US" altLang="zh-CN" sz="1200">
                <a:latin typeface="Times New Roman" panose="02020603050405020304" pitchFamily="18" charset="0"/>
                <a:ea typeface="宋体" panose="02010600030101010101" pitchFamily="2" charset="-122"/>
              </a:rPr>
              <a:pPr eaLnBrk="1" hangingPunct="1"/>
              <a:t>34</a:t>
            </a:fld>
            <a:endParaRPr lang="en-US" altLang="zh-CN" sz="1200">
              <a:latin typeface="Times New Roman" panose="02020603050405020304" pitchFamily="18" charset="0"/>
              <a:ea typeface="宋体" panose="02010600030101010101" pitchFamily="2" charset="-122"/>
            </a:endParaRPr>
          </a:p>
        </p:txBody>
      </p:sp>
      <p:sp>
        <p:nvSpPr>
          <p:cNvPr id="134147" name="Rectangle 2"/>
          <p:cNvSpPr>
            <a:spLocks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6641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fld id="{A4A8B3F3-80B0-4F8D-ACA9-93329612B054}" type="slidenum">
              <a:rPr lang="en-US" altLang="zh-CN" sz="1200">
                <a:latin typeface="Times New Roman" panose="02020603050405020304" pitchFamily="18" charset="0"/>
                <a:ea typeface="宋体" panose="02010600030101010101" pitchFamily="2" charset="-122"/>
              </a:rPr>
              <a:pPr eaLnBrk="1" hangingPunct="1"/>
              <a:t>35</a:t>
            </a:fld>
            <a:endParaRPr lang="en-US" altLang="zh-CN" sz="1200">
              <a:latin typeface="Times New Roman" panose="02020603050405020304" pitchFamily="18" charset="0"/>
              <a:ea typeface="宋体" panose="02010600030101010101" pitchFamily="2" charset="-122"/>
            </a:endParaRPr>
          </a:p>
        </p:txBody>
      </p:sp>
      <p:sp>
        <p:nvSpPr>
          <p:cNvPr id="135171" name="Rectangle 2"/>
          <p:cNvSpPr>
            <a:spLocks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3387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121478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224137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16974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914400" y="1981200"/>
            <a:ext cx="10363200" cy="4114800"/>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4CFD70E-96B0-4EA6-B7FD-525A038B6E50}" type="slidenum">
              <a:rPr lang="en-US" altLang="zh-CN"/>
              <a:pPr/>
              <a:t>‹#›</a:t>
            </a:fld>
            <a:endParaRPr lang="en-US" altLang="zh-CN"/>
          </a:p>
        </p:txBody>
      </p:sp>
    </p:spTree>
    <p:extLst>
      <p:ext uri="{BB962C8B-B14F-4D97-AF65-F5344CB8AC3E}">
        <p14:creationId xmlns:p14="http://schemas.microsoft.com/office/powerpoint/2010/main" val="984461641"/>
      </p:ext>
    </p:extLst>
  </p:cSld>
  <p:clrMapOvr>
    <a:masterClrMapping/>
  </p:clrMapOvr>
  <p:transition>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6197600" y="1981200"/>
            <a:ext cx="5080000" cy="4114800"/>
          </a:xfrm>
        </p:spPr>
        <p:txBody>
          <a:bodyPr/>
          <a:lstStyle/>
          <a:p>
            <a:pPr lvl="0"/>
            <a:endParaRPr lang="zh-CN" altLang="en-US" noProof="0"/>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5893560B-00D8-4EF6-A1E3-EAB64B315C02}" type="slidenum">
              <a:rPr lang="en-US" altLang="zh-CN"/>
              <a:pPr/>
              <a:t>‹#›</a:t>
            </a:fld>
            <a:endParaRPr lang="en-US" altLang="zh-CN"/>
          </a:p>
        </p:txBody>
      </p:sp>
    </p:spTree>
    <p:extLst>
      <p:ext uri="{BB962C8B-B14F-4D97-AF65-F5344CB8AC3E}">
        <p14:creationId xmlns:p14="http://schemas.microsoft.com/office/powerpoint/2010/main" val="1653556871"/>
      </p:ext>
    </p:extLst>
  </p:cSld>
  <p:clrMapOvr>
    <a:masterClrMapping/>
  </p:clrMapOvr>
  <p:transition>
    <p:sndAc>
      <p:stSnd>
        <p:snd r:embed="rId1" name="CAMERA.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181600" y="247650"/>
            <a:ext cx="6807200" cy="381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219200"/>
            <a:ext cx="10363200" cy="4953000"/>
          </a:xfrm>
        </p:spPr>
        <p:txBody>
          <a:bodyPr/>
          <a:lstStyle/>
          <a:p>
            <a:pPr lvl="0"/>
            <a:endParaRPr lang="zh-CN" altLang="en-US" noProof="0" smtClean="0"/>
          </a:p>
        </p:txBody>
      </p:sp>
      <p:sp>
        <p:nvSpPr>
          <p:cNvPr id="4" name="Rectangle 102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1"/>
          <p:cNvSpPr>
            <a:spLocks noGrp="1" noChangeArrowheads="1"/>
          </p:cNvSpPr>
          <p:nvPr>
            <p:ph type="sldNum" sz="quarter" idx="12"/>
          </p:nvPr>
        </p:nvSpPr>
        <p:spPr>
          <a:ln/>
        </p:spPr>
        <p:txBody>
          <a:bodyPr/>
          <a:lstStyle>
            <a:lvl1pPr>
              <a:defRPr/>
            </a:lvl1pPr>
          </a:lstStyle>
          <a:p>
            <a:fld id="{EBE50FD6-9468-429D-AB28-1C65D2B21633}" type="slidenum">
              <a:rPr lang="en-US" altLang="zh-CN"/>
              <a:pPr/>
              <a:t>‹#›</a:t>
            </a:fld>
            <a:endParaRPr lang="en-US" altLang="zh-CN"/>
          </a:p>
        </p:txBody>
      </p:sp>
    </p:spTree>
    <p:extLst>
      <p:ext uri="{BB962C8B-B14F-4D97-AF65-F5344CB8AC3E}">
        <p14:creationId xmlns:p14="http://schemas.microsoft.com/office/powerpoint/2010/main" val="1060184749"/>
      </p:ext>
    </p:extLst>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914400" y="1981200"/>
            <a:ext cx="10363200" cy="4114800"/>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0F93AAD5-A146-4515-B047-240AA19DD10B}" type="slidenum">
              <a:rPr lang="en-US" altLang="zh-CN"/>
              <a:pPr/>
              <a:t>‹#›</a:t>
            </a:fld>
            <a:endParaRPr lang="en-US" altLang="zh-CN"/>
          </a:p>
        </p:txBody>
      </p:sp>
    </p:spTree>
    <p:extLst>
      <p:ext uri="{BB962C8B-B14F-4D97-AF65-F5344CB8AC3E}">
        <p14:creationId xmlns:p14="http://schemas.microsoft.com/office/powerpoint/2010/main" val="4278687706"/>
      </p:ext>
    </p:extLst>
  </p:cSld>
  <p:clrMapOvr>
    <a:masterClrMapping/>
  </p:clrMapOvr>
  <p:transition>
    <p:sndAc>
      <p:stSnd>
        <p:snd r:embed="rId1" name="CAMERA.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6197600" y="1981200"/>
            <a:ext cx="5080000" cy="4114800"/>
          </a:xfrm>
        </p:spPr>
        <p:txBody>
          <a:bodyPr/>
          <a:lstStyle/>
          <a:p>
            <a:pPr lvl="0"/>
            <a:endParaRPr lang="zh-CN" altLang="en-US" noProof="0"/>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fld id="{012B8A19-0F7C-42A3-873F-8AF985481D19}" type="slidenum">
              <a:rPr lang="en-US" altLang="zh-CN"/>
              <a:pPr/>
              <a:t>‹#›</a:t>
            </a:fld>
            <a:endParaRPr lang="en-US" altLang="zh-CN"/>
          </a:p>
        </p:txBody>
      </p:sp>
    </p:spTree>
    <p:extLst>
      <p:ext uri="{BB962C8B-B14F-4D97-AF65-F5344CB8AC3E}">
        <p14:creationId xmlns:p14="http://schemas.microsoft.com/office/powerpoint/2010/main" val="3970734369"/>
      </p:ext>
    </p:extLst>
  </p:cSld>
  <p:clrMapOvr>
    <a:masterClrMapping/>
  </p:clrMapOvr>
  <p:transition>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306954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360943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146478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270652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219514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336072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131919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8752636-11B2-44E1-ABC7-26F2320B45E2}" type="datetimeFigureOut">
              <a:rPr lang="zh-CN" altLang="en-US" smtClean="0"/>
              <a:t>2019/4/2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344559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52636-11B2-44E1-ABC7-26F2320B45E2}" type="datetimeFigureOut">
              <a:rPr lang="zh-CN" altLang="en-US" smtClean="0"/>
              <a:t>2019/4/2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12EE7-79CD-448A-AA9B-C8AB46F6EA60}" type="slidenum">
              <a:rPr lang="zh-CN" altLang="en-US" smtClean="0"/>
              <a:t>‹#›</a:t>
            </a:fld>
            <a:endParaRPr lang="zh-CN" altLang="en-US"/>
          </a:p>
        </p:txBody>
      </p:sp>
    </p:spTree>
    <p:extLst>
      <p:ext uri="{BB962C8B-B14F-4D97-AF65-F5344CB8AC3E}">
        <p14:creationId xmlns:p14="http://schemas.microsoft.com/office/powerpoint/2010/main" val="61418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audio" Target="../media/audio1.wav"/><Relationship Id="rId7" Type="http://schemas.openxmlformats.org/officeDocument/2006/relationships/image" Target="../media/image11.emf"/><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10.png"/><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png"/><Relationship Id="rId5" Type="http://schemas.openxmlformats.org/officeDocument/2006/relationships/oleObject" Target="../embeddings/oleObject12.bin"/><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0.emf"/><Relationship Id="rId4"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16.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0.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4.bin"/><Relationship Id="rId5" Type="http://schemas.openxmlformats.org/officeDocument/2006/relationships/image" Target="../media/image30.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6.xml"/><Relationship Id="rId1" Type="http://schemas.openxmlformats.org/officeDocument/2006/relationships/vmlDrawing" Target="../drawings/vmlDrawing16.vml"/><Relationship Id="rId5" Type="http://schemas.openxmlformats.org/officeDocument/2006/relationships/image" Target="../media/image33.wmf"/><Relationship Id="rId4"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5.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32.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descr="Rectangle: Click to edit Master text styles&#10;Second level&#10;Third level&#10;Fourth level&#10;Fifth level"/>
          <p:cNvSpPr>
            <a:spLocks noGrp="1" noChangeArrowheads="1"/>
          </p:cNvSpPr>
          <p:nvPr>
            <p:ph type="body" idx="1"/>
          </p:nvPr>
        </p:nvSpPr>
        <p:spPr>
          <a:xfrm>
            <a:off x="2209801" y="1828801"/>
            <a:ext cx="8062913" cy="4695825"/>
          </a:xfrm>
        </p:spPr>
        <p:txBody>
          <a:bodyPr/>
          <a:lstStyle/>
          <a:p>
            <a:pPr marL="457200" indent="-457200"/>
            <a:r>
              <a:rPr lang="zh-CN" altLang="en-US" smtClean="0">
                <a:solidFill>
                  <a:schemeClr val="tx1"/>
                </a:solidFill>
                <a:latin typeface="黑体" panose="02010609060101010101" pitchFamily="49" charset="-122"/>
              </a:rPr>
              <a:t>反映外设可靠性能的参数有：</a:t>
            </a:r>
          </a:p>
          <a:p>
            <a:pPr marL="1085850" lvl="1" indent="-457200"/>
            <a:r>
              <a:rPr lang="zh-CN" altLang="en-US" smtClean="0">
                <a:latin typeface="黑体" panose="02010609060101010101" pitchFamily="49" charset="-122"/>
              </a:rPr>
              <a:t>可靠性</a:t>
            </a:r>
            <a:r>
              <a:rPr lang="zh-CN" altLang="en-US" smtClean="0">
                <a:solidFill>
                  <a:srgbClr val="9933FF"/>
                </a:solidFill>
                <a:latin typeface="黑体" panose="02010609060101010101" pitchFamily="49" charset="-122"/>
              </a:rPr>
              <a:t>（</a:t>
            </a:r>
            <a:r>
              <a:rPr lang="en-US" altLang="zh-CN" smtClean="0">
                <a:solidFill>
                  <a:srgbClr val="9933FF"/>
                </a:solidFill>
                <a:latin typeface="黑体" panose="02010609060101010101" pitchFamily="49" charset="-122"/>
              </a:rPr>
              <a:t>Reliability</a:t>
            </a:r>
            <a:r>
              <a:rPr lang="zh-CN" altLang="en-US" smtClean="0">
                <a:solidFill>
                  <a:srgbClr val="9933FF"/>
                </a:solidFill>
                <a:latin typeface="黑体" panose="02010609060101010101" pitchFamily="49" charset="-122"/>
              </a:rPr>
              <a:t>）</a:t>
            </a:r>
          </a:p>
          <a:p>
            <a:pPr marL="1085850" lvl="1" indent="-457200"/>
            <a:r>
              <a:rPr lang="zh-CN" altLang="en-US" smtClean="0">
                <a:latin typeface="黑体" panose="02010609060101010101" pitchFamily="49" charset="-122"/>
              </a:rPr>
              <a:t>可用性</a:t>
            </a:r>
            <a:r>
              <a:rPr lang="zh-CN" altLang="en-US" smtClean="0">
                <a:solidFill>
                  <a:srgbClr val="9933FF"/>
                </a:solidFill>
                <a:latin typeface="黑体" panose="02010609060101010101" pitchFamily="49" charset="-122"/>
              </a:rPr>
              <a:t>（</a:t>
            </a:r>
            <a:r>
              <a:rPr lang="en-US" altLang="zh-CN" smtClean="0">
                <a:solidFill>
                  <a:srgbClr val="9933FF"/>
                </a:solidFill>
                <a:latin typeface="黑体" panose="02010609060101010101" pitchFamily="49" charset="-122"/>
              </a:rPr>
              <a:t>Availability</a:t>
            </a:r>
            <a:r>
              <a:rPr lang="zh-CN" altLang="en-US" smtClean="0">
                <a:solidFill>
                  <a:srgbClr val="9933FF"/>
                </a:solidFill>
                <a:latin typeface="黑体" panose="02010609060101010101" pitchFamily="49" charset="-122"/>
              </a:rPr>
              <a:t>）</a:t>
            </a:r>
          </a:p>
          <a:p>
            <a:pPr marL="1085850" lvl="1" indent="-457200"/>
            <a:r>
              <a:rPr lang="zh-CN" altLang="en-US" smtClean="0">
                <a:latin typeface="黑体" panose="02010609060101010101" pitchFamily="49" charset="-122"/>
              </a:rPr>
              <a:t>可信性</a:t>
            </a:r>
            <a:r>
              <a:rPr lang="zh-CN" altLang="en-US" smtClean="0">
                <a:solidFill>
                  <a:srgbClr val="9933FF"/>
                </a:solidFill>
                <a:latin typeface="黑体" panose="02010609060101010101" pitchFamily="49" charset="-122"/>
              </a:rPr>
              <a:t>（</a:t>
            </a:r>
            <a:r>
              <a:rPr lang="en-US" altLang="zh-CN" smtClean="0">
                <a:solidFill>
                  <a:srgbClr val="9933FF"/>
                </a:solidFill>
                <a:latin typeface="黑体" panose="02010609060101010101" pitchFamily="49" charset="-122"/>
              </a:rPr>
              <a:t>Dependability</a:t>
            </a:r>
            <a:r>
              <a:rPr lang="zh-CN" altLang="en-US" smtClean="0">
                <a:solidFill>
                  <a:srgbClr val="9933FF"/>
                </a:solidFill>
                <a:latin typeface="黑体" panose="02010609060101010101" pitchFamily="49" charset="-122"/>
              </a:rPr>
              <a:t>）</a:t>
            </a:r>
          </a:p>
          <a:p>
            <a:pPr marL="457200" indent="-457200"/>
            <a:r>
              <a:rPr lang="zh-CN" altLang="en-US" smtClean="0">
                <a:solidFill>
                  <a:srgbClr val="FF0000"/>
                </a:solidFill>
                <a:latin typeface="黑体" panose="02010609060101010101" pitchFamily="49" charset="-122"/>
              </a:rPr>
              <a:t>系统的可靠性：</a:t>
            </a:r>
            <a:r>
              <a:rPr lang="zh-CN" altLang="en-US" smtClean="0">
                <a:solidFill>
                  <a:schemeClr val="tx1"/>
                </a:solidFill>
                <a:latin typeface="黑体" panose="02010609060101010101" pitchFamily="49" charset="-122"/>
              </a:rPr>
              <a:t>系统从某个初始参考点开始一直连续提供服务的能力。</a:t>
            </a:r>
          </a:p>
          <a:p>
            <a:pPr marL="1085850" lvl="1" indent="-457200"/>
            <a:r>
              <a:rPr lang="zh-CN" altLang="en-US" smtClean="0">
                <a:latin typeface="黑体" panose="02010609060101010101" pitchFamily="49" charset="-122"/>
              </a:rPr>
              <a:t>用</a:t>
            </a:r>
            <a:r>
              <a:rPr lang="zh-CN" altLang="en-US" smtClean="0">
                <a:solidFill>
                  <a:srgbClr val="FF0000"/>
                </a:solidFill>
                <a:latin typeface="黑体" panose="02010609060101010101" pitchFamily="49" charset="-122"/>
              </a:rPr>
              <a:t>平均无故障时间</a:t>
            </a:r>
            <a:r>
              <a:rPr lang="en-US" altLang="zh-CN" smtClean="0">
                <a:solidFill>
                  <a:srgbClr val="FF0000"/>
                </a:solidFill>
                <a:latin typeface="黑体" panose="02010609060101010101" pitchFamily="49" charset="-122"/>
              </a:rPr>
              <a:t>MTTF</a:t>
            </a:r>
            <a:r>
              <a:rPr lang="zh-CN" altLang="en-US" smtClean="0">
                <a:latin typeface="黑体" panose="02010609060101010101" pitchFamily="49" charset="-122"/>
              </a:rPr>
              <a:t>来衡量。</a:t>
            </a:r>
          </a:p>
          <a:p>
            <a:pPr marL="1085850" lvl="1" indent="-457200"/>
            <a:r>
              <a:rPr lang="zh-CN" altLang="en-US" smtClean="0"/>
              <a:t>系统中断服务的时间用</a:t>
            </a:r>
            <a:r>
              <a:rPr lang="zh-CN" altLang="en-US" smtClean="0">
                <a:solidFill>
                  <a:srgbClr val="FF0000"/>
                </a:solidFill>
              </a:rPr>
              <a:t>平均修复时间</a:t>
            </a:r>
            <a:r>
              <a:rPr lang="en-US" altLang="zh-CN" smtClean="0">
                <a:solidFill>
                  <a:srgbClr val="FF0000"/>
                </a:solidFill>
              </a:rPr>
              <a:t>MTTR</a:t>
            </a:r>
            <a:r>
              <a:rPr lang="zh-CN" altLang="en-US" smtClean="0"/>
              <a:t>来衡量。 </a:t>
            </a:r>
          </a:p>
        </p:txBody>
      </p:sp>
      <p:sp>
        <p:nvSpPr>
          <p:cNvPr id="12291" name="Text Box 4"/>
          <p:cNvSpPr txBox="1">
            <a:spLocks noChangeArrowheads="1"/>
          </p:cNvSpPr>
          <p:nvPr/>
        </p:nvSpPr>
        <p:spPr bwMode="auto">
          <a:xfrm>
            <a:off x="1524000" y="115728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en-US" altLang="zh-CN" sz="2800">
                <a:solidFill>
                  <a:srgbClr val="000000"/>
                </a:solidFill>
                <a:latin typeface="黑体" panose="02010609060101010101" pitchFamily="49" charset="-122"/>
              </a:rPr>
              <a:t>8.2  I/O</a:t>
            </a:r>
            <a:r>
              <a:rPr lang="zh-CN" altLang="en-US" sz="2800">
                <a:solidFill>
                  <a:srgbClr val="000000"/>
                </a:solidFill>
                <a:latin typeface="黑体" panose="02010609060101010101" pitchFamily="49" charset="-122"/>
              </a:rPr>
              <a:t>系统的可靠性、可用性和可信性</a:t>
            </a:r>
          </a:p>
        </p:txBody>
      </p:sp>
    </p:spTree>
    <p:extLst>
      <p:ext uri="{BB962C8B-B14F-4D97-AF65-F5344CB8AC3E}">
        <p14:creationId xmlns:p14="http://schemas.microsoft.com/office/powerpoint/2010/main" val="174395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1026"/>
          <p:cNvGraphicFramePr>
            <a:graphicFrameLocks noChangeAspect="1"/>
          </p:cNvGraphicFramePr>
          <p:nvPr/>
        </p:nvGraphicFramePr>
        <p:xfrm>
          <a:off x="1524000" y="304801"/>
          <a:ext cx="4267200" cy="3770313"/>
        </p:xfrm>
        <a:graphic>
          <a:graphicData uri="http://schemas.openxmlformats.org/presentationml/2006/ole">
            <mc:AlternateContent xmlns:mc="http://schemas.openxmlformats.org/markup-compatibility/2006">
              <mc:Choice xmlns:v="urn:schemas-microsoft-com:vml" Requires="v">
                <p:oleObj spid="_x0000_s6146" name="BMP 图象" r:id="rId4" imgW="2266667" imgH="1819529" progId="Paint.Picture">
                  <p:embed/>
                </p:oleObj>
              </mc:Choice>
              <mc:Fallback>
                <p:oleObj name="BMP 图象" r:id="rId4" imgW="2266667" imgH="1819529" progId="Paint.Picture">
                  <p:embed/>
                  <p:pic>
                    <p:nvPicPr>
                      <p:cNvPr id="21506"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04801"/>
                        <a:ext cx="4267200" cy="37703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7" name="Object 1030" descr="花束"/>
          <p:cNvGraphicFramePr>
            <a:graphicFrameLocks noChangeAspect="1"/>
          </p:cNvGraphicFramePr>
          <p:nvPr/>
        </p:nvGraphicFramePr>
        <p:xfrm>
          <a:off x="5867400" y="2209800"/>
          <a:ext cx="4800600" cy="4648200"/>
        </p:xfrm>
        <a:graphic>
          <a:graphicData uri="http://schemas.openxmlformats.org/presentationml/2006/ole">
            <mc:AlternateContent xmlns:mc="http://schemas.openxmlformats.org/markup-compatibility/2006">
              <mc:Choice xmlns:v="urn:schemas-microsoft-com:vml" Requires="v">
                <p:oleObj spid="_x0000_s6147" name="工作表" r:id="rId6" imgW="3953372" imgH="2619857" progId="Excel.Sheet.8">
                  <p:embed/>
                </p:oleObj>
              </mc:Choice>
              <mc:Fallback>
                <p:oleObj name="工作表" r:id="rId6" imgW="3953372" imgH="2619857" progId="Excel.Sheet.8">
                  <p:embed/>
                  <p:pic>
                    <p:nvPicPr>
                      <p:cNvPr id="21507" name="Object 1030" descr="花束"/>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2209800"/>
                        <a:ext cx="4800600" cy="4648200"/>
                      </a:xfrm>
                      <a:prstGeom prst="rect">
                        <a:avLst/>
                      </a:prstGeom>
                      <a:noFill/>
                      <a:ln>
                        <a:noFill/>
                      </a:ln>
                      <a:effectLst/>
                      <a:extLst>
                        <a:ext uri="{909E8E84-426E-40DD-AFC4-6F175D3DCCD1}">
                          <a14:hiddenFill xmlns:a14="http://schemas.microsoft.com/office/drawing/2010/main">
                            <a:blipFill dpi="0" rotWithShape="0">
                              <a:blip r:embed="rId8"/>
                              <a:srcRect/>
                              <a:tile tx="0" ty="0" sx="100000" sy="100000" flip="none" algn="tl"/>
                            </a:blip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5075101"/>
      </p:ext>
    </p:extLst>
  </p:cSld>
  <p:clrMapOvr>
    <a:masterClrMapping/>
  </p:clrMapOvr>
  <p:transition>
    <p:sndAc>
      <p:stSnd>
        <p:snd r:embed="rId3"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8"/>
          <p:cNvSpPr txBox="1">
            <a:spLocks noChangeArrowheads="1"/>
          </p:cNvSpPr>
          <p:nvPr/>
        </p:nvSpPr>
        <p:spPr bwMode="auto">
          <a:xfrm>
            <a:off x="2743200" y="533401"/>
            <a:ext cx="7086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en-US" altLang="zh-CN" sz="4000" b="1"/>
              <a:t>MTBF  </a:t>
            </a:r>
            <a:r>
              <a:rPr lang="zh-CN" altLang="zh-CN" sz="4000" b="1"/>
              <a:t>和  </a:t>
            </a:r>
            <a:r>
              <a:rPr lang="en-US" altLang="zh-CN" sz="4000" b="1"/>
              <a:t>MTTF</a:t>
            </a:r>
          </a:p>
        </p:txBody>
      </p:sp>
      <p:sp>
        <p:nvSpPr>
          <p:cNvPr id="22531" name="Rectangle 9"/>
          <p:cNvSpPr>
            <a:spLocks noGrp="1" noChangeArrowheads="1"/>
          </p:cNvSpPr>
          <p:nvPr>
            <p:ph type="title"/>
          </p:nvPr>
        </p:nvSpPr>
        <p:spPr/>
        <p:txBody>
          <a:bodyPr/>
          <a:lstStyle/>
          <a:p>
            <a:r>
              <a:rPr lang="en-US" altLang="zh-CN" smtClean="0"/>
              <a:t>       </a:t>
            </a:r>
          </a:p>
        </p:txBody>
      </p:sp>
      <p:sp>
        <p:nvSpPr>
          <p:cNvPr id="22532" name="Rectangle 10" descr="Rectangle: Click to edit Master text styles&#10;Second level&#10;Third level&#10;Fourth level&#10;Fifth level"/>
          <p:cNvSpPr>
            <a:spLocks noGrp="1" noChangeArrowheads="1"/>
          </p:cNvSpPr>
          <p:nvPr>
            <p:ph type="body" idx="1"/>
          </p:nvPr>
        </p:nvSpPr>
        <p:spPr>
          <a:xfrm>
            <a:off x="2209800" y="1752600"/>
            <a:ext cx="7772400" cy="4648200"/>
          </a:xfrm>
        </p:spPr>
        <p:txBody>
          <a:bodyPr/>
          <a:lstStyle/>
          <a:p>
            <a:r>
              <a:rPr lang="zh-CN" altLang="en-US" smtClean="0"/>
              <a:t>对不可维修的产品的平均寿命是指从开始投入工作，至产品失效的时间平均值。也称平均失效前时间，记以</a:t>
            </a:r>
            <a:r>
              <a:rPr lang="en-US" altLang="zh-CN" smtClean="0"/>
              <a:t>MTTF</a:t>
            </a:r>
            <a:r>
              <a:rPr lang="zh-CN" altLang="en-US" smtClean="0"/>
              <a:t>，它是英文（</a:t>
            </a:r>
            <a:r>
              <a:rPr lang="en-US" altLang="zh-CN" smtClean="0"/>
              <a:t>Mean Time To Failure</a:t>
            </a:r>
            <a:r>
              <a:rPr lang="zh-CN" altLang="en-US" smtClean="0"/>
              <a:t>）的缩写。</a:t>
            </a:r>
          </a:p>
          <a:p>
            <a:r>
              <a:rPr lang="zh-CN" altLang="en-US" smtClean="0"/>
              <a:t>对可维修产品而言，其平均寿命是指两次故障间的时间平均值，称平均故障间隔时间，习惯称平均无故障工作时间，用</a:t>
            </a:r>
            <a:r>
              <a:rPr lang="en-US" altLang="zh-CN" smtClean="0"/>
              <a:t>MTBF</a:t>
            </a:r>
            <a:r>
              <a:rPr lang="zh-CN" altLang="en-US" smtClean="0"/>
              <a:t>记之，它是英文（</a:t>
            </a:r>
            <a:r>
              <a:rPr lang="en-US" altLang="zh-CN" smtClean="0"/>
              <a:t>Mean Time Between Failures</a:t>
            </a:r>
            <a:r>
              <a:rPr lang="zh-CN" altLang="en-US" smtClean="0"/>
              <a:t>）的缩写。</a:t>
            </a:r>
          </a:p>
        </p:txBody>
      </p:sp>
    </p:spTree>
    <p:extLst>
      <p:ext uri="{BB962C8B-B14F-4D97-AF65-F5344CB8AC3E}">
        <p14:creationId xmlns:p14="http://schemas.microsoft.com/office/powerpoint/2010/main" val="3496850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zh-CN" altLang="en-US" b="1" smtClean="0">
                <a:solidFill>
                  <a:schemeClr val="tx1"/>
                </a:solidFill>
              </a:rPr>
              <a:t>维修性指标</a:t>
            </a:r>
          </a:p>
        </p:txBody>
      </p:sp>
      <p:sp>
        <p:nvSpPr>
          <p:cNvPr id="23555" name="Rectangle 1027" descr="Rectangle: Click to edit Master text styles&#10;Second level&#10;Third level&#10;Fourth level&#10;Fifth level"/>
          <p:cNvSpPr>
            <a:spLocks noGrp="1" noChangeArrowheads="1"/>
          </p:cNvSpPr>
          <p:nvPr>
            <p:ph type="body" idx="1"/>
          </p:nvPr>
        </p:nvSpPr>
        <p:spPr>
          <a:xfrm>
            <a:off x="2209800" y="1981200"/>
            <a:ext cx="7772400" cy="2133600"/>
          </a:xfrm>
        </p:spPr>
        <p:txBody>
          <a:bodyPr/>
          <a:lstStyle/>
          <a:p>
            <a:pPr algn="just">
              <a:spcAft>
                <a:spcPts val="600"/>
              </a:spcAft>
            </a:pPr>
            <a:r>
              <a:rPr lang="zh-CN" altLang="en-US" smtClean="0"/>
              <a:t>对可维修产品还有</a:t>
            </a:r>
            <a:r>
              <a:rPr lang="zh-CN" altLang="en-US" b="1" smtClean="0">
                <a:solidFill>
                  <a:schemeClr val="tx2"/>
                </a:solidFill>
              </a:rPr>
              <a:t>平均维修时间</a:t>
            </a:r>
            <a:r>
              <a:rPr lang="zh-CN" altLang="en-US" smtClean="0"/>
              <a:t>，它是设备处于故障状态时间的平均值，或设备修复时间的平均值。记以</a:t>
            </a:r>
            <a:r>
              <a:rPr lang="en-US" altLang="zh-CN" smtClean="0"/>
              <a:t>MTTR</a:t>
            </a:r>
            <a:r>
              <a:rPr lang="zh-CN" altLang="en-US" smtClean="0"/>
              <a:t>，它是英文（</a:t>
            </a:r>
            <a:r>
              <a:rPr lang="en-US" altLang="zh-CN" smtClean="0"/>
              <a:t>Mean Time To Repair</a:t>
            </a:r>
            <a:r>
              <a:rPr lang="zh-CN" altLang="en-US" smtClean="0"/>
              <a:t>）的缩写。</a:t>
            </a:r>
          </a:p>
        </p:txBody>
      </p:sp>
      <p:graphicFrame>
        <p:nvGraphicFramePr>
          <p:cNvPr id="23556" name="Object 1028"/>
          <p:cNvGraphicFramePr>
            <a:graphicFrameLocks noChangeAspect="1"/>
          </p:cNvGraphicFramePr>
          <p:nvPr/>
        </p:nvGraphicFramePr>
        <p:xfrm>
          <a:off x="2362200" y="4191001"/>
          <a:ext cx="7473950" cy="1089025"/>
        </p:xfrm>
        <a:graphic>
          <a:graphicData uri="http://schemas.openxmlformats.org/presentationml/2006/ole">
            <mc:AlternateContent xmlns:mc="http://schemas.openxmlformats.org/markup-compatibility/2006">
              <mc:Choice xmlns:v="urn:schemas-microsoft-com:vml" Requires="v">
                <p:oleObj spid="_x0000_s7170" name="Equation" r:id="rId3" imgW="2908300" imgH="424180" progId="Equation.DSMT4">
                  <p:embed/>
                </p:oleObj>
              </mc:Choice>
              <mc:Fallback>
                <p:oleObj name="Equation" r:id="rId3" imgW="2908300" imgH="424180" progId="Equation.DSMT4">
                  <p:embed/>
                  <p:pic>
                    <p:nvPicPr>
                      <p:cNvPr id="23556"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191001"/>
                        <a:ext cx="7473950" cy="1089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7" name="Text Box 1029"/>
          <p:cNvSpPr txBox="1">
            <a:spLocks noChangeArrowheads="1"/>
          </p:cNvSpPr>
          <p:nvPr/>
        </p:nvSpPr>
        <p:spPr bwMode="auto">
          <a:xfrm>
            <a:off x="2819400" y="5562600"/>
            <a:ext cx="68580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2800"/>
              <a:t>其中：</a:t>
            </a:r>
            <a:r>
              <a:rPr lang="en-US" altLang="zh-CN" sz="2800"/>
              <a:t>m(t)</a:t>
            </a:r>
            <a:r>
              <a:rPr lang="zh-CN" altLang="en-US" sz="2800"/>
              <a:t>是维修时间的概率密度函数，对应可靠性的失效概率密度函数。</a:t>
            </a:r>
          </a:p>
        </p:txBody>
      </p:sp>
    </p:spTree>
    <p:extLst>
      <p:ext uri="{BB962C8B-B14F-4D97-AF65-F5344CB8AC3E}">
        <p14:creationId xmlns:p14="http://schemas.microsoft.com/office/powerpoint/2010/main" val="2702156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r>
              <a:rPr lang="zh-CN" altLang="en-US" b="1" smtClean="0">
                <a:solidFill>
                  <a:schemeClr val="tx1"/>
                </a:solidFill>
              </a:rPr>
              <a:t>维修性指标</a:t>
            </a:r>
          </a:p>
        </p:txBody>
      </p:sp>
      <p:sp>
        <p:nvSpPr>
          <p:cNvPr id="24579" name="Rectangle 1027" descr="Rectangle: Click to edit Master text styles&#10;Second level&#10;Third level&#10;Fourth level&#10;Fifth level"/>
          <p:cNvSpPr>
            <a:spLocks noGrp="1" noChangeArrowheads="1"/>
          </p:cNvSpPr>
          <p:nvPr>
            <p:ph type="body" idx="1"/>
          </p:nvPr>
        </p:nvSpPr>
        <p:spPr>
          <a:xfrm>
            <a:off x="2208213" y="1196975"/>
            <a:ext cx="8153400" cy="3276600"/>
          </a:xfrm>
        </p:spPr>
        <p:txBody>
          <a:bodyPr/>
          <a:lstStyle/>
          <a:p>
            <a:pPr algn="just">
              <a:spcAft>
                <a:spcPts val="600"/>
              </a:spcAft>
            </a:pPr>
            <a:r>
              <a:rPr lang="zh-CN" altLang="en-US" b="1">
                <a:solidFill>
                  <a:schemeClr val="tx2"/>
                </a:solidFill>
              </a:rPr>
              <a:t>维修度（对应可靠度）</a:t>
            </a:r>
            <a:r>
              <a:rPr lang="en-US" altLang="zh-CN" b="1">
                <a:solidFill>
                  <a:schemeClr val="tx2"/>
                </a:solidFill>
              </a:rPr>
              <a:t>M(t)</a:t>
            </a:r>
            <a:r>
              <a:rPr lang="zh-CN" altLang="en-US" b="1">
                <a:solidFill>
                  <a:schemeClr val="tx2"/>
                </a:solidFill>
              </a:rPr>
              <a:t>：</a:t>
            </a:r>
            <a:r>
              <a:rPr lang="zh-CN" altLang="en-US"/>
              <a:t>它定义为在规定条件下使用的产品，在规定的时间内按照规定的程序和方法进行维修时，保持或恢复到能完成规定功能状态的概率。</a:t>
            </a:r>
          </a:p>
          <a:p>
            <a:pPr algn="just">
              <a:spcAft>
                <a:spcPts val="600"/>
              </a:spcAft>
            </a:pPr>
            <a:r>
              <a:rPr lang="zh-CN" altLang="en-US" b="1">
                <a:solidFill>
                  <a:schemeClr val="tx2"/>
                </a:solidFill>
              </a:rPr>
              <a:t>修复率</a:t>
            </a:r>
            <a:r>
              <a:rPr lang="en-US" altLang="zh-CN" b="1">
                <a:solidFill>
                  <a:schemeClr val="tx2"/>
                </a:solidFill>
              </a:rPr>
              <a:t>μ(t)</a:t>
            </a:r>
            <a:r>
              <a:rPr lang="zh-CN" altLang="en-US" b="1">
                <a:solidFill>
                  <a:schemeClr val="tx2"/>
                </a:solidFill>
              </a:rPr>
              <a:t>（对应失效率）</a:t>
            </a:r>
            <a:r>
              <a:rPr lang="en-US" altLang="zh-CN">
                <a:solidFill>
                  <a:schemeClr val="tx2"/>
                </a:solidFill>
              </a:rPr>
              <a:t>:</a:t>
            </a:r>
            <a:r>
              <a:rPr lang="zh-CN" altLang="en-US"/>
              <a:t>定义为修理时间已达到某个时刻，但尚未修复的产品，在该时刻后的单位时间内完成修理的概率。</a:t>
            </a:r>
          </a:p>
        </p:txBody>
      </p:sp>
      <p:graphicFrame>
        <p:nvGraphicFramePr>
          <p:cNvPr id="24580" name="Object 1028"/>
          <p:cNvGraphicFramePr>
            <a:graphicFrameLocks noChangeAspect="1"/>
          </p:cNvGraphicFramePr>
          <p:nvPr/>
        </p:nvGraphicFramePr>
        <p:xfrm>
          <a:off x="3359150" y="5084763"/>
          <a:ext cx="6172200" cy="1052512"/>
        </p:xfrm>
        <a:graphic>
          <a:graphicData uri="http://schemas.openxmlformats.org/presentationml/2006/ole">
            <mc:AlternateContent xmlns:mc="http://schemas.openxmlformats.org/markup-compatibility/2006">
              <mc:Choice xmlns:v="urn:schemas-microsoft-com:vml" Requires="v">
                <p:oleObj spid="_x0000_s8194" name="Equation" r:id="rId3" imgW="2717800" imgH="462280" progId="Equation.DSMT4">
                  <p:embed/>
                </p:oleObj>
              </mc:Choice>
              <mc:Fallback>
                <p:oleObj name="Equation" r:id="rId3" imgW="2717800" imgH="462280" progId="Equation.DSMT4">
                  <p:embed/>
                  <p:pic>
                    <p:nvPicPr>
                      <p:cNvPr id="2458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5084763"/>
                        <a:ext cx="6172200" cy="1052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8107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r>
              <a:rPr lang="zh-CN" altLang="en-US" b="1" smtClean="0">
                <a:solidFill>
                  <a:schemeClr val="tx1"/>
                </a:solidFill>
              </a:rPr>
              <a:t>维修性指标</a:t>
            </a:r>
          </a:p>
        </p:txBody>
      </p:sp>
      <p:sp>
        <p:nvSpPr>
          <p:cNvPr id="25603" name="Rectangle 1027" descr="Rectangle: Click to edit Master text styles&#10;Second level&#10;Third level&#10;Fourth level&#10;Fifth level"/>
          <p:cNvSpPr>
            <a:spLocks noGrp="1" noChangeArrowheads="1"/>
          </p:cNvSpPr>
          <p:nvPr>
            <p:ph type="body" idx="1"/>
          </p:nvPr>
        </p:nvSpPr>
        <p:spPr>
          <a:xfrm>
            <a:off x="2209800" y="1981200"/>
            <a:ext cx="7772400" cy="1143000"/>
          </a:xfrm>
        </p:spPr>
        <p:txBody>
          <a:bodyPr/>
          <a:lstStyle/>
          <a:p>
            <a:pPr algn="just">
              <a:spcAft>
                <a:spcPts val="600"/>
              </a:spcAft>
            </a:pPr>
            <a:r>
              <a:rPr lang="zh-CN" altLang="en-US" smtClean="0"/>
              <a:t>可维修产品的</a:t>
            </a:r>
            <a:r>
              <a:rPr lang="zh-CN" altLang="en-US" b="1" smtClean="0"/>
              <a:t>有效度</a:t>
            </a:r>
            <a:r>
              <a:rPr lang="en-US" altLang="zh-CN" b="1" smtClean="0"/>
              <a:t>A</a:t>
            </a:r>
            <a:r>
              <a:rPr lang="zh-CN" altLang="en-US" smtClean="0"/>
              <a:t>，它表示设备处于完好状态的概率：</a:t>
            </a:r>
          </a:p>
        </p:txBody>
      </p:sp>
      <p:graphicFrame>
        <p:nvGraphicFramePr>
          <p:cNvPr id="25604" name="Object 1028"/>
          <p:cNvGraphicFramePr>
            <a:graphicFrameLocks noChangeAspect="1"/>
          </p:cNvGraphicFramePr>
          <p:nvPr/>
        </p:nvGraphicFramePr>
        <p:xfrm>
          <a:off x="3733800" y="3962401"/>
          <a:ext cx="4527550" cy="1389063"/>
        </p:xfrm>
        <a:graphic>
          <a:graphicData uri="http://schemas.openxmlformats.org/presentationml/2006/ole">
            <mc:AlternateContent xmlns:mc="http://schemas.openxmlformats.org/markup-compatibility/2006">
              <mc:Choice xmlns:v="urn:schemas-microsoft-com:vml" Requires="v">
                <p:oleObj spid="_x0000_s9218" name="Equation" r:id="rId3" imgW="1282700" imgH="393700" progId="Equation.DSMT4">
                  <p:embed/>
                </p:oleObj>
              </mc:Choice>
              <mc:Fallback>
                <p:oleObj name="Equation" r:id="rId3" imgW="1282700" imgH="393700" progId="Equation.DSMT4">
                  <p:embed/>
                  <p:pic>
                    <p:nvPicPr>
                      <p:cNvPr id="25604"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962401"/>
                        <a:ext cx="4527550" cy="1389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4690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Rectangle 1030"/>
          <p:cNvSpPr>
            <a:spLocks noGrp="1" noChangeArrowheads="1"/>
          </p:cNvSpPr>
          <p:nvPr>
            <p:ph type="title"/>
          </p:nvPr>
        </p:nvSpPr>
        <p:spPr/>
        <p:txBody>
          <a:bodyPr/>
          <a:lstStyle/>
          <a:p>
            <a:pPr>
              <a:defRPr/>
            </a:pPr>
            <a:r>
              <a:rPr lang="zh-CN" altLang="en-US" sz="3600" b="1">
                <a:effectLst>
                  <a:outerShdw blurRad="38100" dist="38100" dir="2700000" algn="tl">
                    <a:srgbClr val="000000"/>
                  </a:outerShdw>
                </a:effectLst>
              </a:rPr>
              <a:t>可靠性、维修性指标的论证和确定</a:t>
            </a:r>
            <a:endParaRPr lang="zh-CN" altLang="en-US" sz="3200" b="1">
              <a:solidFill>
                <a:schemeClr val="accent1"/>
              </a:solidFill>
            </a:endParaRPr>
          </a:p>
        </p:txBody>
      </p:sp>
      <p:sp>
        <p:nvSpPr>
          <p:cNvPr id="108551" name="Rectangle 1031" descr="水滴"/>
          <p:cNvSpPr>
            <a:spLocks noGrp="1" noChangeArrowheads="1"/>
          </p:cNvSpPr>
          <p:nvPr>
            <p:ph type="body" idx="1"/>
          </p:nvPr>
        </p:nvSpPr>
        <p:spPr>
          <a:xfrm>
            <a:off x="2286000" y="1752600"/>
            <a:ext cx="7772400" cy="2438400"/>
          </a:xfrm>
          <a:blipFill dpi="0" rotWithShape="0">
            <a:blip r:embed="rId2"/>
            <a:srcRect/>
            <a:tile tx="0" ty="0" sx="100000" sy="100000" flip="none" algn="tl"/>
          </a:blipFill>
        </p:spPr>
        <p:txBody>
          <a:bodyPr/>
          <a:lstStyle/>
          <a:p>
            <a:pPr>
              <a:lnSpc>
                <a:spcPct val="130000"/>
              </a:lnSpc>
              <a:buFontTx/>
              <a:buNone/>
            </a:pPr>
            <a:r>
              <a:rPr lang="zh-CN" altLang="en-US" b="1">
                <a:effectLst>
                  <a:outerShdw blurRad="38100" dist="38100" dir="2700000" algn="tl">
                    <a:srgbClr val="C0C0C0"/>
                  </a:outerShdw>
                </a:effectLst>
              </a:rPr>
              <a:t>可靠性是定量的概率统计指标</a:t>
            </a:r>
          </a:p>
          <a:p>
            <a:pPr>
              <a:lnSpc>
                <a:spcPct val="130000"/>
              </a:lnSpc>
              <a:buFont typeface="Wingdings" panose="05000000000000000000" pitchFamily="2" charset="2"/>
              <a:buChar char="•"/>
            </a:pPr>
            <a:r>
              <a:rPr lang="zh-CN" altLang="en-US" b="1">
                <a:effectLst>
                  <a:outerShdw blurRad="38100" dist="38100" dir="2700000" algn="tl">
                    <a:srgbClr val="C0C0C0"/>
                  </a:outerShdw>
                </a:effectLst>
              </a:rPr>
              <a:t>在设计中它必须是可预计的，在试验中它必须是可测量的，在生产中它必须是可保证的及在现场使用中它必须是可保持的。</a:t>
            </a:r>
          </a:p>
        </p:txBody>
      </p:sp>
      <p:sp>
        <p:nvSpPr>
          <p:cNvPr id="26628" name="Text Box 1032" descr="绿色大理石"/>
          <p:cNvSpPr txBox="1">
            <a:spLocks noChangeArrowheads="1"/>
          </p:cNvSpPr>
          <p:nvPr/>
        </p:nvSpPr>
        <p:spPr bwMode="auto">
          <a:xfrm>
            <a:off x="2286000" y="4419601"/>
            <a:ext cx="7620000" cy="23145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lnSpc>
                <a:spcPct val="130000"/>
              </a:lnSpc>
            </a:pPr>
            <a:r>
              <a:rPr lang="zh-CN" altLang="en-US" sz="2800" b="1"/>
              <a:t>系统可靠性与维修性指标可以从两方面论证：一是研究被论证系统应该具有或侧重于哪些可靠性和维修性指标；二是决定这些指标水平的高低。</a:t>
            </a:r>
          </a:p>
        </p:txBody>
      </p:sp>
    </p:spTree>
    <p:extLst>
      <p:ext uri="{BB962C8B-B14F-4D97-AF65-F5344CB8AC3E}">
        <p14:creationId xmlns:p14="http://schemas.microsoft.com/office/powerpoint/2010/main" val="20560086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2895600" y="115888"/>
            <a:ext cx="7772400" cy="685800"/>
          </a:xfrm>
        </p:spPr>
        <p:txBody>
          <a:bodyPr/>
          <a:lstStyle/>
          <a:p>
            <a:r>
              <a:rPr lang="zh-CN" altLang="en-US" sz="3600" b="1"/>
              <a:t>可靠性模型的分析和建立</a:t>
            </a:r>
          </a:p>
        </p:txBody>
      </p:sp>
      <p:sp>
        <p:nvSpPr>
          <p:cNvPr id="27651" name="Rectangle 1027" descr="Rectangle: Click to edit Master text styles&#10;Second level&#10;Third level&#10;Fourth level&#10;Fifth level"/>
          <p:cNvSpPr>
            <a:spLocks noGrp="1" noChangeArrowheads="1"/>
          </p:cNvSpPr>
          <p:nvPr>
            <p:ph type="body" idx="1"/>
          </p:nvPr>
        </p:nvSpPr>
        <p:spPr>
          <a:xfrm>
            <a:off x="2209800" y="1295400"/>
            <a:ext cx="7772400" cy="5029200"/>
          </a:xfrm>
        </p:spPr>
        <p:txBody>
          <a:bodyPr/>
          <a:lstStyle/>
          <a:p>
            <a:pPr algn="just"/>
            <a:r>
              <a:rPr lang="zh-CN" altLang="en-US" smtClean="0"/>
              <a:t>可靠性模型包括</a:t>
            </a:r>
            <a:r>
              <a:rPr lang="zh-CN" altLang="en-US" smtClean="0">
                <a:solidFill>
                  <a:schemeClr val="tx2"/>
                </a:solidFill>
              </a:rPr>
              <a:t>可靠性框图</a:t>
            </a:r>
            <a:r>
              <a:rPr lang="zh-CN" altLang="en-US" smtClean="0"/>
              <a:t>和</a:t>
            </a:r>
            <a:r>
              <a:rPr lang="zh-CN" altLang="en-US" smtClean="0">
                <a:solidFill>
                  <a:schemeClr val="tx2"/>
                </a:solidFill>
              </a:rPr>
              <a:t>可靠性数学模型</a:t>
            </a:r>
            <a:r>
              <a:rPr lang="zh-CN" altLang="en-US" smtClean="0"/>
              <a:t>二项内容。</a:t>
            </a:r>
            <a:r>
              <a:rPr lang="zh-CN" altLang="en-US" u="sng" smtClean="0"/>
              <a:t>可靠性框图</a:t>
            </a:r>
            <a:r>
              <a:rPr lang="zh-CN" altLang="en-US" smtClean="0"/>
              <a:t>应与产品的工作原理图及功能框图相协调，功能框图表示产品中各单元之间的功能关系，而原理图则表示产品各单元之间的物理关系。可靠性框图用来简明扼要、直观地描述产品为完成任务的各种组合（串并联框图）。为了编制可靠性框图必须全面了解产品完成任务的定义及使用的任务剖面，并给出一般的和专门的假设。</a:t>
            </a:r>
          </a:p>
        </p:txBody>
      </p:sp>
    </p:spTree>
    <p:extLst>
      <p:ext uri="{BB962C8B-B14F-4D97-AF65-F5344CB8AC3E}">
        <p14:creationId xmlns:p14="http://schemas.microsoft.com/office/powerpoint/2010/main" val="3863850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51313" y="22225"/>
            <a:ext cx="6692900" cy="914400"/>
          </a:xfrm>
        </p:spPr>
        <p:txBody>
          <a:bodyPr/>
          <a:lstStyle/>
          <a:p>
            <a:r>
              <a:rPr lang="en-US" altLang="zh-CN" sz="3200"/>
              <a:t> </a:t>
            </a:r>
            <a:r>
              <a:rPr lang="zh-CN" altLang="en-US" sz="3200" b="1"/>
              <a:t>构画产品可靠性方框图示例</a:t>
            </a:r>
            <a:endParaRPr lang="zh-CN" altLang="en-US" sz="3200"/>
          </a:p>
        </p:txBody>
      </p:sp>
      <p:sp>
        <p:nvSpPr>
          <p:cNvPr id="28675" name="Rectangle 3" descr="Rectangle: Click to edit Master text styles&#10;Second level&#10;Third level&#10;Fourth level&#10;Fifth level"/>
          <p:cNvSpPr>
            <a:spLocks noGrp="1" noChangeArrowheads="1"/>
          </p:cNvSpPr>
          <p:nvPr>
            <p:ph type="body" sz="half" idx="1"/>
          </p:nvPr>
        </p:nvSpPr>
        <p:spPr>
          <a:xfrm>
            <a:off x="2279650" y="1484313"/>
            <a:ext cx="7848600" cy="3962400"/>
          </a:xfrm>
        </p:spPr>
        <p:txBody>
          <a:bodyPr/>
          <a:lstStyle/>
          <a:p>
            <a:pPr>
              <a:lnSpc>
                <a:spcPct val="130000"/>
              </a:lnSpc>
            </a:pPr>
            <a:r>
              <a:rPr lang="zh-CN" altLang="en-US" b="1"/>
              <a:t>可靠性方框图只表明组成产品的分系统或组件与产品的可靠性关系的连接，通常，它是产品组成子系统或组件的串、并联的某种组合，但组件在串联环节中相对位置是没有物理意义的，它只表明产品完成规定任务所必须保证的各功能组件的关系。</a:t>
            </a:r>
          </a:p>
        </p:txBody>
      </p:sp>
    </p:spTree>
    <p:extLst>
      <p:ext uri="{BB962C8B-B14F-4D97-AF65-F5344CB8AC3E}">
        <p14:creationId xmlns:p14="http://schemas.microsoft.com/office/powerpoint/2010/main" val="2875797448"/>
      </p:ext>
    </p:extLst>
  </p:cSld>
  <p:clrMapOvr>
    <a:masterClrMapping/>
  </p:clrMapOvr>
  <p:transition>
    <p:sndAc>
      <p:stSnd>
        <p:snd r:embed="rId2" name="CAMERA.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1905000" y="609600"/>
            <a:ext cx="8458200" cy="914400"/>
          </a:xfrm>
        </p:spPr>
        <p:txBody>
          <a:bodyPr/>
          <a:lstStyle/>
          <a:p>
            <a:r>
              <a:rPr lang="zh-CN" altLang="en-US" sz="4000" b="1"/>
              <a:t>储备电源系统的原理图和可靠性框图</a:t>
            </a:r>
            <a:endParaRPr lang="zh-CN" altLang="en-US" smtClean="0">
              <a:solidFill>
                <a:schemeClr val="tx1"/>
              </a:solidFill>
            </a:endParaRPr>
          </a:p>
        </p:txBody>
      </p:sp>
      <p:pic>
        <p:nvPicPr>
          <p:cNvPr id="29699" name="Picture 1028"/>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209800" y="1828800"/>
            <a:ext cx="7772400" cy="2590800"/>
          </a:xfrm>
          <a:solidFill>
            <a:schemeClr val="accent1"/>
          </a:solidFill>
        </p:spPr>
      </p:pic>
      <p:graphicFrame>
        <p:nvGraphicFramePr>
          <p:cNvPr id="73739" name="Object 1035"/>
          <p:cNvGraphicFramePr>
            <a:graphicFrameLocks noChangeAspect="1"/>
          </p:cNvGraphicFramePr>
          <p:nvPr/>
        </p:nvGraphicFramePr>
        <p:xfrm>
          <a:off x="2209800" y="4419600"/>
          <a:ext cx="7772400" cy="2133600"/>
        </p:xfrm>
        <a:graphic>
          <a:graphicData uri="http://schemas.openxmlformats.org/presentationml/2006/ole">
            <mc:AlternateContent xmlns:mc="http://schemas.openxmlformats.org/markup-compatibility/2006">
              <mc:Choice xmlns:v="urn:schemas-microsoft-com:vml" Requires="v">
                <p:oleObj spid="_x0000_s10242" name="BMP 图象" r:id="rId5" imgW="5552381" imgH="1552792" progId="Paint.Picture">
                  <p:embed/>
                </p:oleObj>
              </mc:Choice>
              <mc:Fallback>
                <p:oleObj name="BMP 图象" r:id="rId5" imgW="5552381" imgH="1552792" progId="Paint.Picture">
                  <p:embed/>
                  <p:pic>
                    <p:nvPicPr>
                      <p:cNvPr id="73739" name="Object 1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4196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7369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3739"/>
                                        </p:tgtEl>
                                        <p:attrNameLst>
                                          <p:attrName>style.visibility</p:attrName>
                                        </p:attrNameLst>
                                      </p:cBhvr>
                                      <p:to>
                                        <p:strVal val="visible"/>
                                      </p:to>
                                    </p:set>
                                    <p:anim calcmode="lin" valueType="num">
                                      <p:cBhvr additive="base">
                                        <p:cTn id="7" dur="500" fill="hold"/>
                                        <p:tgtEl>
                                          <p:spTgt spid="73739"/>
                                        </p:tgtEl>
                                        <p:attrNameLst>
                                          <p:attrName>ppt_x</p:attrName>
                                        </p:attrNameLst>
                                      </p:cBhvr>
                                      <p:tavLst>
                                        <p:tav tm="0">
                                          <p:val>
                                            <p:strVal val="1+#ppt_w/2"/>
                                          </p:val>
                                        </p:tav>
                                        <p:tav tm="100000">
                                          <p:val>
                                            <p:strVal val="#ppt_x"/>
                                          </p:val>
                                        </p:tav>
                                      </p:tavLst>
                                    </p:anim>
                                    <p:anim calcmode="lin" valueType="num">
                                      <p:cBhvr additive="base">
                                        <p:cTn id="8" dur="500" fill="hold"/>
                                        <p:tgtEl>
                                          <p:spTgt spid="737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4583113" y="68263"/>
            <a:ext cx="5834062" cy="838200"/>
          </a:xfrm>
        </p:spPr>
        <p:txBody>
          <a:bodyPr/>
          <a:lstStyle/>
          <a:p>
            <a:r>
              <a:rPr lang="zh-CN" altLang="en-US" sz="3200" b="1">
                <a:solidFill>
                  <a:schemeClr val="hlink"/>
                </a:solidFill>
              </a:rPr>
              <a:t>可靠性框图应注意的事项</a:t>
            </a:r>
          </a:p>
        </p:txBody>
      </p:sp>
      <p:sp>
        <p:nvSpPr>
          <p:cNvPr id="30723" name="Rectangle 1027" descr="Rectangle: Click to edit Master text styles&#10;Second level&#10;Third level&#10;Fourth level&#10;Fifth level"/>
          <p:cNvSpPr>
            <a:spLocks noGrp="1" noChangeArrowheads="1"/>
          </p:cNvSpPr>
          <p:nvPr>
            <p:ph type="body" idx="1"/>
          </p:nvPr>
        </p:nvSpPr>
        <p:spPr>
          <a:xfrm>
            <a:off x="1919288" y="1136650"/>
            <a:ext cx="8534400" cy="5029200"/>
          </a:xfrm>
        </p:spPr>
        <p:txBody>
          <a:bodyPr/>
          <a:lstStyle/>
          <a:p>
            <a:r>
              <a:rPr lang="zh-CN" altLang="en-US"/>
              <a:t>各方框之间的所有连线不具有可靠性值。这些连线只用来表示框图中各方框的连接关系，而不代表与产品有关的导线和连接器。导线和连接器作为一个独立的方框或构成一个单元或功能的一部分。</a:t>
            </a:r>
          </a:p>
          <a:p>
            <a:r>
              <a:rPr lang="zh-CN" altLang="en-US"/>
              <a:t>不能与电路的串并联混淆</a:t>
            </a:r>
          </a:p>
          <a:p>
            <a:r>
              <a:rPr lang="zh-CN" altLang="en-US"/>
              <a:t> 产品的所有输入在规定的极限之内。</a:t>
            </a:r>
          </a:p>
          <a:p>
            <a:r>
              <a:rPr lang="zh-CN" altLang="en-US"/>
              <a:t>就故障概率而言，框图中一个方框所表示的单元或功能不受其他方框的影响。</a:t>
            </a:r>
          </a:p>
        </p:txBody>
      </p:sp>
      <p:sp>
        <p:nvSpPr>
          <p:cNvPr id="30724" name="Text Box 1028"/>
          <p:cNvSpPr txBox="1">
            <a:spLocks noChangeArrowheads="1"/>
          </p:cNvSpPr>
          <p:nvPr/>
        </p:nvSpPr>
        <p:spPr bwMode="auto">
          <a:xfrm>
            <a:off x="1524000" y="0"/>
            <a:ext cx="3657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a:solidFill>
                  <a:schemeClr val="hlink"/>
                </a:solidFill>
              </a:rPr>
              <a:t>建立可靠性模型的程序</a:t>
            </a:r>
          </a:p>
        </p:txBody>
      </p:sp>
    </p:spTree>
    <p:extLst>
      <p:ext uri="{BB962C8B-B14F-4D97-AF65-F5344CB8AC3E}">
        <p14:creationId xmlns:p14="http://schemas.microsoft.com/office/powerpoint/2010/main" val="3915595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r>
              <a:rPr lang="zh-CN" altLang="en-US" smtClean="0"/>
              <a:t>产品的寿命特性</a:t>
            </a:r>
          </a:p>
        </p:txBody>
      </p:sp>
      <p:pic>
        <p:nvPicPr>
          <p:cNvPr id="13315" name="Picture 1030"/>
          <p:cNvPicPr>
            <a:picLocks noChangeAspect="1" noChangeArrowheads="1"/>
          </p:cNvPicPr>
          <p:nvPr>
            <p:ph type="chart" idx="1"/>
          </p:nvPr>
        </p:nvPicPr>
        <p:blipFill>
          <a:blip r:embed="rId3">
            <a:extLst>
              <a:ext uri="{28A0092B-C50C-407E-A947-70E740481C1C}">
                <a14:useLocalDpi xmlns:a14="http://schemas.microsoft.com/office/drawing/2010/main" val="0"/>
              </a:ext>
            </a:extLst>
          </a:blip>
          <a:srcRect/>
          <a:stretch>
            <a:fillRect/>
          </a:stretch>
        </p:blipFill>
        <p:spPr>
          <a:xfrm>
            <a:off x="1905000" y="1905001"/>
            <a:ext cx="8382000" cy="3522663"/>
          </a:xfrm>
          <a:noFill/>
        </p:spPr>
      </p:pic>
    </p:spTree>
    <p:extLst>
      <p:ext uri="{BB962C8B-B14F-4D97-AF65-F5344CB8AC3E}">
        <p14:creationId xmlns:p14="http://schemas.microsoft.com/office/powerpoint/2010/main" val="4226452420"/>
      </p:ext>
    </p:extLst>
  </p:cSld>
  <p:clrMapOvr>
    <a:masterClrMapping/>
  </p:clrMapOvr>
  <p:transition>
    <p:sndAc>
      <p:stSnd>
        <p:snd r:embed="rId2" name="CAMERA.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079875" y="0"/>
            <a:ext cx="6307138" cy="814388"/>
          </a:xfrm>
        </p:spPr>
        <p:txBody>
          <a:bodyPr/>
          <a:lstStyle/>
          <a:p>
            <a:r>
              <a:rPr lang="en-US" altLang="zh-CN" sz="4000" b="1">
                <a:latin typeface="宋体" panose="02010600030101010101" pitchFamily="2" charset="-122"/>
              </a:rPr>
              <a:t>①</a:t>
            </a:r>
            <a:r>
              <a:rPr lang="en-US" altLang="zh-CN" sz="4000" b="1"/>
              <a:t> </a:t>
            </a:r>
            <a:r>
              <a:rPr lang="zh-CN" altLang="en-US" sz="4000" b="1"/>
              <a:t>串联系统</a:t>
            </a:r>
          </a:p>
        </p:txBody>
      </p:sp>
      <p:sp>
        <p:nvSpPr>
          <p:cNvPr id="31747" name="Rectangle 3" descr="Rectangle: Click to edit Master text styles&#10;Second level&#10;Third level&#10;Fourth level&#10;Fifth level"/>
          <p:cNvSpPr>
            <a:spLocks noGrp="1" noChangeArrowheads="1"/>
          </p:cNvSpPr>
          <p:nvPr>
            <p:ph type="body" idx="1"/>
          </p:nvPr>
        </p:nvSpPr>
        <p:spPr>
          <a:xfrm>
            <a:off x="2209800" y="1196975"/>
            <a:ext cx="7924800" cy="3200400"/>
          </a:xfrm>
        </p:spPr>
        <p:txBody>
          <a:bodyPr>
            <a:normAutofit fontScale="92500" lnSpcReduction="10000"/>
          </a:bodyPr>
          <a:lstStyle/>
          <a:p>
            <a:pPr algn="just">
              <a:lnSpc>
                <a:spcPct val="110000"/>
              </a:lnSpc>
            </a:pPr>
            <a:r>
              <a:rPr lang="zh-CN" altLang="en-US"/>
              <a:t>定义</a:t>
            </a:r>
            <a:r>
              <a:rPr lang="en-US" altLang="zh-CN"/>
              <a:t>: </a:t>
            </a:r>
            <a:r>
              <a:rPr lang="zh-CN" altLang="en-US" u="sng"/>
              <a:t>系统中的下属几个组件全部工作正常时，系统才正常；当系统中有一个或一个以上的组件失效时，系统就失效，这样的系统就称串联系统</a:t>
            </a:r>
            <a:r>
              <a:rPr lang="zh-CN" altLang="en-US"/>
              <a:t>。串联系统的可靠性框图，就是下属几个组件的串联图。设系统下属组件的可靠度分别为 </a:t>
            </a:r>
          </a:p>
          <a:p>
            <a:pPr algn="just">
              <a:lnSpc>
                <a:spcPct val="110000"/>
              </a:lnSpc>
            </a:pPr>
            <a:r>
              <a:rPr lang="zh-CN" altLang="en-US"/>
              <a:t>                    </a:t>
            </a:r>
          </a:p>
          <a:p>
            <a:pPr algn="just">
              <a:lnSpc>
                <a:spcPct val="110000"/>
              </a:lnSpc>
            </a:pPr>
            <a:r>
              <a:rPr lang="zh-CN" altLang="en-US"/>
              <a:t>串联系统的框图为</a:t>
            </a:r>
          </a:p>
        </p:txBody>
      </p:sp>
      <p:graphicFrame>
        <p:nvGraphicFramePr>
          <p:cNvPr id="31748" name="Object 5"/>
          <p:cNvGraphicFramePr>
            <a:graphicFrameLocks noChangeAspect="1"/>
          </p:cNvGraphicFramePr>
          <p:nvPr/>
        </p:nvGraphicFramePr>
        <p:xfrm>
          <a:off x="2667001" y="4114800"/>
          <a:ext cx="2009775" cy="533400"/>
        </p:xfrm>
        <a:graphic>
          <a:graphicData uri="http://schemas.openxmlformats.org/presentationml/2006/ole">
            <mc:AlternateContent xmlns:mc="http://schemas.openxmlformats.org/markup-compatibility/2006">
              <mc:Choice xmlns:v="urn:schemas-microsoft-com:vml" Requires="v">
                <p:oleObj spid="_x0000_s11266" name="Equation" r:id="rId3" imgW="668020" imgH="233680" progId="Equation.DSMT4">
                  <p:embed/>
                </p:oleObj>
              </mc:Choice>
              <mc:Fallback>
                <p:oleObj name="Equation" r:id="rId3" imgW="668020" imgH="233680" progId="Equation.DSMT4">
                  <p:embed/>
                  <p:pic>
                    <p:nvPicPr>
                      <p:cNvPr id="3174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4114800"/>
                        <a:ext cx="2009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4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157788"/>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7057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descr="Rectangle: Click to edit Master text styles&#10;Second level&#10;Third level&#10;Fourth level&#10;Fifth level"/>
          <p:cNvSpPr>
            <a:spLocks noGrp="1" noChangeArrowheads="1"/>
          </p:cNvSpPr>
          <p:nvPr>
            <p:ph type="body" idx="1"/>
          </p:nvPr>
        </p:nvSpPr>
        <p:spPr>
          <a:xfrm>
            <a:off x="2279650" y="1341438"/>
            <a:ext cx="7772400" cy="3048000"/>
          </a:xfrm>
        </p:spPr>
        <p:txBody>
          <a:bodyPr/>
          <a:lstStyle/>
          <a:p>
            <a:r>
              <a:rPr lang="zh-CN" altLang="en-US" smtClean="0"/>
              <a:t>用</a:t>
            </a:r>
            <a:r>
              <a:rPr lang="en-US" altLang="zh-CN" smtClean="0"/>
              <a:t>S</a:t>
            </a:r>
            <a:r>
              <a:rPr lang="en-US" altLang="zh-CN" baseline="-25000" smtClean="0"/>
              <a:t>s</a:t>
            </a:r>
            <a:r>
              <a:rPr lang="zh-CN" altLang="en-US" smtClean="0"/>
              <a:t>和</a:t>
            </a:r>
            <a:r>
              <a:rPr lang="en-US" altLang="zh-CN" smtClean="0"/>
              <a:t>S</a:t>
            </a:r>
            <a:r>
              <a:rPr lang="en-US" altLang="zh-CN" baseline="-25000" smtClean="0"/>
              <a:t>i</a:t>
            </a:r>
            <a:r>
              <a:rPr lang="zh-CN" altLang="en-US" smtClean="0"/>
              <a:t>分别表示系统和单元的正常工作状态，则依据串联系统的定义</a:t>
            </a:r>
            <a:r>
              <a:rPr lang="en-US" altLang="zh-CN" smtClean="0"/>
              <a:t>, </a:t>
            </a:r>
            <a:r>
              <a:rPr lang="zh-CN" altLang="en-US" smtClean="0"/>
              <a:t>串联系统中正常事件是“  交”的关系，逻辑上为“  与”的关系，系统要正常工作</a:t>
            </a:r>
            <a:r>
              <a:rPr lang="en-US" altLang="zh-CN" smtClean="0"/>
              <a:t>,</a:t>
            </a:r>
            <a:r>
              <a:rPr lang="zh-CN" altLang="en-US" smtClean="0"/>
              <a:t>必须各子系统都正常工作</a:t>
            </a:r>
            <a:r>
              <a:rPr lang="en-US" altLang="zh-CN" smtClean="0"/>
              <a:t>,</a:t>
            </a:r>
            <a:r>
              <a:rPr lang="zh-CN" altLang="en-US" smtClean="0"/>
              <a:t>则有</a:t>
            </a:r>
          </a:p>
          <a:p>
            <a:endParaRPr lang="en-US" altLang="zh-CN" smtClean="0"/>
          </a:p>
        </p:txBody>
      </p:sp>
      <p:graphicFrame>
        <p:nvGraphicFramePr>
          <p:cNvPr id="32771" name="Object 4"/>
          <p:cNvGraphicFramePr>
            <a:graphicFrameLocks noChangeAspect="1"/>
          </p:cNvGraphicFramePr>
          <p:nvPr/>
        </p:nvGraphicFramePr>
        <p:xfrm>
          <a:off x="2133600" y="4572000"/>
          <a:ext cx="7620000" cy="1257300"/>
        </p:xfrm>
        <a:graphic>
          <a:graphicData uri="http://schemas.openxmlformats.org/presentationml/2006/ole">
            <mc:AlternateContent xmlns:mc="http://schemas.openxmlformats.org/markup-compatibility/2006">
              <mc:Choice xmlns:v="urn:schemas-microsoft-com:vml" Requires="v">
                <p:oleObj spid="_x0000_s12290" name="Equation" r:id="rId3" imgW="1696720" imgH="228600" progId="Equation.DSMT4">
                  <p:embed/>
                </p:oleObj>
              </mc:Choice>
              <mc:Fallback>
                <p:oleObj name="Equation" r:id="rId3" imgW="1696720" imgH="228600" progId="Equation.DSMT4">
                  <p:embed/>
                  <p:pic>
                    <p:nvPicPr>
                      <p:cNvPr id="3277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7620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1900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3"/>
          <p:cNvGraphicFramePr>
            <a:graphicFrameLocks noChangeAspect="1"/>
          </p:cNvGraphicFramePr>
          <p:nvPr/>
        </p:nvGraphicFramePr>
        <p:xfrm>
          <a:off x="2895600" y="1371601"/>
          <a:ext cx="6858000" cy="1285875"/>
        </p:xfrm>
        <a:graphic>
          <a:graphicData uri="http://schemas.openxmlformats.org/presentationml/2006/ole">
            <mc:AlternateContent xmlns:mc="http://schemas.openxmlformats.org/markup-compatibility/2006">
              <mc:Choice xmlns:v="urn:schemas-microsoft-com:vml" Requires="v">
                <p:oleObj spid="_x0000_s13314" name="Equation" r:id="rId3" imgW="1257300" imgH="472440" progId="Equation.DSMT4">
                  <p:embed/>
                </p:oleObj>
              </mc:Choice>
              <mc:Fallback>
                <p:oleObj name="Equation" r:id="rId3" imgW="1257300" imgH="472440" progId="Equation.DSMT4">
                  <p:embed/>
                  <p:pic>
                    <p:nvPicPr>
                      <p:cNvPr id="337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71601"/>
                        <a:ext cx="68580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5" name="Object 4"/>
          <p:cNvGraphicFramePr>
            <a:graphicFrameLocks noChangeAspect="1"/>
          </p:cNvGraphicFramePr>
          <p:nvPr/>
        </p:nvGraphicFramePr>
        <p:xfrm>
          <a:off x="3124200" y="3276601"/>
          <a:ext cx="2438400" cy="862013"/>
        </p:xfrm>
        <a:graphic>
          <a:graphicData uri="http://schemas.openxmlformats.org/presentationml/2006/ole">
            <mc:AlternateContent xmlns:mc="http://schemas.openxmlformats.org/markup-compatibility/2006">
              <mc:Choice xmlns:v="urn:schemas-microsoft-com:vml" Requires="v">
                <p:oleObj spid="_x0000_s13315" name="Equation" r:id="rId5" imgW="647700" imgH="228600" progId="Equation.DSMT4">
                  <p:embed/>
                </p:oleObj>
              </mc:Choice>
              <mc:Fallback>
                <p:oleObj name="Equation" r:id="rId5" imgW="647700" imgH="228600" progId="Equation.DSMT4">
                  <p:embed/>
                  <p:pic>
                    <p:nvPicPr>
                      <p:cNvPr id="3379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276601"/>
                        <a:ext cx="24384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6" name="Object 5"/>
          <p:cNvGraphicFramePr>
            <a:graphicFrameLocks noChangeAspect="1"/>
          </p:cNvGraphicFramePr>
          <p:nvPr/>
        </p:nvGraphicFramePr>
        <p:xfrm>
          <a:off x="6096000" y="3276600"/>
          <a:ext cx="3429000" cy="946150"/>
        </p:xfrm>
        <a:graphic>
          <a:graphicData uri="http://schemas.openxmlformats.org/presentationml/2006/ole">
            <mc:AlternateContent xmlns:mc="http://schemas.openxmlformats.org/markup-compatibility/2006">
              <mc:Choice xmlns:v="urn:schemas-microsoft-com:vml" Requires="v">
                <p:oleObj spid="_x0000_s13316" name="Equation" r:id="rId7" imgW="830580" imgH="228600" progId="Equation.DSMT4">
                  <p:embed/>
                </p:oleObj>
              </mc:Choice>
              <mc:Fallback>
                <p:oleObj name="Equation" r:id="rId7" imgW="830580" imgH="228600" progId="Equation.DSMT4">
                  <p:embed/>
                  <p:pic>
                    <p:nvPicPr>
                      <p:cNvPr id="3379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276600"/>
                        <a:ext cx="3429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6"/>
          <p:cNvGraphicFramePr>
            <a:graphicFrameLocks noChangeAspect="1"/>
          </p:cNvGraphicFramePr>
          <p:nvPr/>
        </p:nvGraphicFramePr>
        <p:xfrm>
          <a:off x="3352800" y="4648201"/>
          <a:ext cx="5791200" cy="1603375"/>
        </p:xfrm>
        <a:graphic>
          <a:graphicData uri="http://schemas.openxmlformats.org/presentationml/2006/ole">
            <mc:AlternateContent xmlns:mc="http://schemas.openxmlformats.org/markup-compatibility/2006">
              <mc:Choice xmlns:v="urn:schemas-microsoft-com:vml" Requires="v">
                <p:oleObj spid="_x0000_s13317" name="Equation" r:id="rId9" imgW="1391920" imgH="431800" progId="Equation.DSMT4">
                  <p:embed/>
                </p:oleObj>
              </mc:Choice>
              <mc:Fallback>
                <p:oleObj name="Equation" r:id="rId9" imgW="1391920" imgH="431800" progId="Equation.DSMT4">
                  <p:embed/>
                  <p:pic>
                    <p:nvPicPr>
                      <p:cNvPr id="3379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648201"/>
                        <a:ext cx="5791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Text Box 7"/>
          <p:cNvSpPr txBox="1">
            <a:spLocks noChangeArrowheads="1"/>
          </p:cNvSpPr>
          <p:nvPr/>
        </p:nvSpPr>
        <p:spPr bwMode="auto">
          <a:xfrm>
            <a:off x="1981200" y="609601"/>
            <a:ext cx="7848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2800" b="1"/>
              <a:t>系统正常工作的概率为各单元概率之积，因此</a:t>
            </a:r>
          </a:p>
        </p:txBody>
      </p:sp>
      <p:sp>
        <p:nvSpPr>
          <p:cNvPr id="33799" name="Text Box 8"/>
          <p:cNvSpPr txBox="1">
            <a:spLocks noChangeArrowheads="1"/>
          </p:cNvSpPr>
          <p:nvPr/>
        </p:nvSpPr>
        <p:spPr bwMode="auto">
          <a:xfrm>
            <a:off x="1905000" y="2895601"/>
            <a:ext cx="1143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2800" b="1"/>
              <a:t>由于</a:t>
            </a:r>
          </a:p>
        </p:txBody>
      </p:sp>
      <p:sp>
        <p:nvSpPr>
          <p:cNvPr id="33800" name="Text Box 9"/>
          <p:cNvSpPr txBox="1">
            <a:spLocks noChangeArrowheads="1"/>
          </p:cNvSpPr>
          <p:nvPr/>
        </p:nvSpPr>
        <p:spPr bwMode="auto">
          <a:xfrm>
            <a:off x="1905000" y="5105401"/>
            <a:ext cx="1219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2800" b="1"/>
              <a:t>所以</a:t>
            </a:r>
          </a:p>
        </p:txBody>
      </p:sp>
    </p:spTree>
    <p:extLst>
      <p:ext uri="{BB962C8B-B14F-4D97-AF65-F5344CB8AC3E}">
        <p14:creationId xmlns:p14="http://schemas.microsoft.com/office/powerpoint/2010/main" val="2819416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solidFill>
                  <a:schemeClr val="tx1"/>
                </a:solidFill>
              </a:rPr>
              <a:t> </a:t>
            </a:r>
            <a:r>
              <a:rPr lang="zh-CN" altLang="en-US" smtClean="0"/>
              <a:t>对于指数分布</a:t>
            </a:r>
            <a:endParaRPr lang="zh-CN" altLang="en-US" smtClean="0">
              <a:solidFill>
                <a:schemeClr val="tx1"/>
              </a:solidFill>
            </a:endParaRPr>
          </a:p>
        </p:txBody>
      </p:sp>
      <p:graphicFrame>
        <p:nvGraphicFramePr>
          <p:cNvPr id="34819" name="Object 4"/>
          <p:cNvGraphicFramePr>
            <a:graphicFrameLocks noChangeAspect="1"/>
          </p:cNvGraphicFramePr>
          <p:nvPr/>
        </p:nvGraphicFramePr>
        <p:xfrm>
          <a:off x="2133600" y="2438400"/>
          <a:ext cx="3733800" cy="1600200"/>
        </p:xfrm>
        <a:graphic>
          <a:graphicData uri="http://schemas.openxmlformats.org/presentationml/2006/ole">
            <mc:AlternateContent xmlns:mc="http://schemas.openxmlformats.org/markup-compatibility/2006">
              <mc:Choice xmlns:v="urn:schemas-microsoft-com:vml" Requires="v">
                <p:oleObj spid="_x0000_s14338" name="Equation" r:id="rId3" imgW="668020" imgH="241300" progId="Equation.DSMT4">
                  <p:embed/>
                </p:oleObj>
              </mc:Choice>
              <mc:Fallback>
                <p:oleObj name="Equation" r:id="rId3" imgW="668020" imgH="241300" progId="Equation.DSMT4">
                  <p:embed/>
                  <p:pic>
                    <p:nvPicPr>
                      <p:cNvPr id="3481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438400"/>
                        <a:ext cx="3733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0" name="Object 5"/>
          <p:cNvGraphicFramePr>
            <a:graphicFrameLocks noChangeAspect="1"/>
          </p:cNvGraphicFramePr>
          <p:nvPr/>
        </p:nvGraphicFramePr>
        <p:xfrm>
          <a:off x="6019800" y="2438401"/>
          <a:ext cx="4114800" cy="1635125"/>
        </p:xfrm>
        <a:graphic>
          <a:graphicData uri="http://schemas.openxmlformats.org/presentationml/2006/ole">
            <mc:AlternateContent xmlns:mc="http://schemas.openxmlformats.org/markup-compatibility/2006">
              <mc:Choice xmlns:v="urn:schemas-microsoft-com:vml" Requires="v">
                <p:oleObj spid="_x0000_s14339" name="Equation" r:id="rId5" imgW="1021080" imgH="406400" progId="Equation.DSMT4">
                  <p:embed/>
                </p:oleObj>
              </mc:Choice>
              <mc:Fallback>
                <p:oleObj name="Equation" r:id="rId5" imgW="1021080" imgH="406400" progId="Equation.DSMT4">
                  <p:embed/>
                  <p:pic>
                    <p:nvPicPr>
                      <p:cNvPr id="3482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438401"/>
                        <a:ext cx="41148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6"/>
          <p:cNvGraphicFramePr>
            <a:graphicFrameLocks noChangeAspect="1"/>
          </p:cNvGraphicFramePr>
          <p:nvPr/>
        </p:nvGraphicFramePr>
        <p:xfrm>
          <a:off x="1981200" y="4419601"/>
          <a:ext cx="3733800" cy="1679575"/>
        </p:xfrm>
        <a:graphic>
          <a:graphicData uri="http://schemas.openxmlformats.org/presentationml/2006/ole">
            <mc:AlternateContent xmlns:mc="http://schemas.openxmlformats.org/markup-compatibility/2006">
              <mc:Choice xmlns:v="urn:schemas-microsoft-com:vml" Requires="v">
                <p:oleObj spid="_x0000_s14340" name="Equation" r:id="rId7" imgW="609600" imgH="431800" progId="Equation.DSMT4">
                  <p:embed/>
                </p:oleObj>
              </mc:Choice>
              <mc:Fallback>
                <p:oleObj name="Equation" r:id="rId7" imgW="609600" imgH="431800" progId="Equation.DSMT4">
                  <p:embed/>
                  <p:pic>
                    <p:nvPicPr>
                      <p:cNvPr id="3482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419601"/>
                        <a:ext cx="37338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7"/>
          <p:cNvGraphicFramePr>
            <a:graphicFrameLocks noChangeAspect="1"/>
          </p:cNvGraphicFramePr>
          <p:nvPr/>
        </p:nvGraphicFramePr>
        <p:xfrm>
          <a:off x="6477000" y="4419601"/>
          <a:ext cx="3429000" cy="2041525"/>
        </p:xfrm>
        <a:graphic>
          <a:graphicData uri="http://schemas.openxmlformats.org/presentationml/2006/ole">
            <mc:AlternateContent xmlns:mc="http://schemas.openxmlformats.org/markup-compatibility/2006">
              <mc:Choice xmlns:v="urn:schemas-microsoft-com:vml" Requires="v">
                <p:oleObj spid="_x0000_s14341" name="Equation" r:id="rId9" imgW="952500" imgH="622300" progId="Equation.DSMT4">
                  <p:embed/>
                </p:oleObj>
              </mc:Choice>
              <mc:Fallback>
                <p:oleObj name="Equation" r:id="rId9" imgW="952500" imgH="622300" progId="Equation.DSMT4">
                  <p:embed/>
                  <p:pic>
                    <p:nvPicPr>
                      <p:cNvPr id="34822"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4419601"/>
                        <a:ext cx="34290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4788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95776" y="26988"/>
            <a:ext cx="6219825" cy="838200"/>
          </a:xfrm>
        </p:spPr>
        <p:txBody>
          <a:bodyPr/>
          <a:lstStyle/>
          <a:p>
            <a:r>
              <a:rPr lang="en-US" altLang="zh-CN" sz="4000" b="1">
                <a:latin typeface="宋体" panose="02010600030101010101" pitchFamily="2" charset="-122"/>
              </a:rPr>
              <a:t>② </a:t>
            </a:r>
            <a:r>
              <a:rPr lang="zh-CN" altLang="en-US" sz="4000" b="1"/>
              <a:t>并联系统</a:t>
            </a:r>
          </a:p>
        </p:txBody>
      </p:sp>
      <p:sp>
        <p:nvSpPr>
          <p:cNvPr id="35843" name="Rectangle 3" descr="Rectangle: Click to edit Master text styles&#10;Second level&#10;Third level&#10;Fourth level&#10;Fifth level"/>
          <p:cNvSpPr>
            <a:spLocks noChangeArrowheads="1"/>
          </p:cNvSpPr>
          <p:nvPr>
            <p:ph type="body" idx="1"/>
          </p:nvPr>
        </p:nvSpPr>
        <p:spPr>
          <a:xfrm>
            <a:off x="1905000" y="3124200"/>
            <a:ext cx="4724400" cy="3276600"/>
          </a:xfrm>
        </p:spPr>
        <p:txBody>
          <a:bodyPr/>
          <a:lstStyle/>
          <a:p>
            <a:pPr algn="just">
              <a:spcAft>
                <a:spcPts val="600"/>
              </a:spcAft>
            </a:pPr>
            <a:r>
              <a:rPr lang="zh-CN" altLang="en-US"/>
              <a:t>设组成组件的可靠度分别为 </a:t>
            </a:r>
          </a:p>
          <a:p>
            <a:pPr algn="just">
              <a:spcAft>
                <a:spcPts val="600"/>
              </a:spcAft>
            </a:pPr>
            <a:r>
              <a:rPr lang="zh-CN" altLang="en-US"/>
              <a:t>相应组件的失效（故障）概率分别为</a:t>
            </a:r>
          </a:p>
          <a:p>
            <a:pPr algn="just">
              <a:spcAft>
                <a:spcPts val="600"/>
              </a:spcAft>
            </a:pPr>
            <a:r>
              <a:rPr lang="zh-CN" altLang="en-US"/>
              <a:t>并设并联系统的失效（故障）概率为 </a:t>
            </a:r>
            <a:r>
              <a:rPr lang="en-US" altLang="zh-CN"/>
              <a:t>Qs</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505200"/>
            <a:ext cx="36576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5" name="Object 6"/>
          <p:cNvGraphicFramePr>
            <a:graphicFrameLocks noChangeAspect="1"/>
          </p:cNvGraphicFramePr>
          <p:nvPr/>
        </p:nvGraphicFramePr>
        <p:xfrm>
          <a:off x="2895601" y="3810001"/>
          <a:ext cx="2085975" cy="563563"/>
        </p:xfrm>
        <a:graphic>
          <a:graphicData uri="http://schemas.openxmlformats.org/presentationml/2006/ole">
            <mc:AlternateContent xmlns:mc="http://schemas.openxmlformats.org/markup-compatibility/2006">
              <mc:Choice xmlns:v="urn:schemas-microsoft-com:vml" Requires="v">
                <p:oleObj spid="_x0000_s15362" name="Equation" r:id="rId4" imgW="668020" imgH="228600" progId="Equation.DSMT4">
                  <p:embed/>
                </p:oleObj>
              </mc:Choice>
              <mc:Fallback>
                <p:oleObj name="Equation" r:id="rId4" imgW="668020" imgH="228600" progId="Equation.DSMT4">
                  <p:embed/>
                  <p:pic>
                    <p:nvPicPr>
                      <p:cNvPr id="3584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1" y="3810001"/>
                        <a:ext cx="20859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7"/>
          <p:cNvGraphicFramePr>
            <a:graphicFrameLocks noChangeAspect="1"/>
          </p:cNvGraphicFramePr>
          <p:nvPr/>
        </p:nvGraphicFramePr>
        <p:xfrm>
          <a:off x="4267200" y="5029201"/>
          <a:ext cx="1752600" cy="525463"/>
        </p:xfrm>
        <a:graphic>
          <a:graphicData uri="http://schemas.openxmlformats.org/presentationml/2006/ole">
            <mc:AlternateContent xmlns:mc="http://schemas.openxmlformats.org/markup-compatibility/2006">
              <mc:Choice xmlns:v="urn:schemas-microsoft-com:vml" Requires="v">
                <p:oleObj spid="_x0000_s15363" name="Equation" r:id="rId6" imgW="762000" imgH="228600" progId="Equation.DSMT4">
                  <p:embed/>
                </p:oleObj>
              </mc:Choice>
              <mc:Fallback>
                <p:oleObj name="Equation" r:id="rId6" imgW="762000" imgH="228600" progId="Equation.DSMT4">
                  <p:embed/>
                  <p:pic>
                    <p:nvPicPr>
                      <p:cNvPr id="35846"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029201"/>
                        <a:ext cx="1752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Text Box 8"/>
          <p:cNvSpPr txBox="1">
            <a:spLocks noChangeArrowheads="1"/>
          </p:cNvSpPr>
          <p:nvPr/>
        </p:nvSpPr>
        <p:spPr bwMode="auto">
          <a:xfrm>
            <a:off x="1905000" y="1143001"/>
            <a:ext cx="83820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2800" b="1"/>
              <a:t>定义</a:t>
            </a:r>
            <a:r>
              <a:rPr lang="en-US" altLang="zh-CN" sz="2800" b="1"/>
              <a:t>: </a:t>
            </a:r>
            <a:r>
              <a:rPr lang="zh-CN" altLang="en-US" sz="2800" b="1" u="sng"/>
              <a:t>系统中的几个下属组件，只要其中一个工作正常，则系统就正常工作，只有全部组件都失效时，系统才失效</a:t>
            </a:r>
            <a:r>
              <a:rPr lang="zh-CN" altLang="en-US" sz="2800" b="1"/>
              <a:t>，这样的系统就称并联系统。并联系的可靠性方框图为</a:t>
            </a:r>
            <a:r>
              <a:rPr lang="en-US" altLang="zh-CN" sz="2800" b="1"/>
              <a:t>n</a:t>
            </a:r>
            <a:r>
              <a:rPr lang="zh-CN" altLang="en-US" sz="2800" b="1"/>
              <a:t>个组件的并联图。</a:t>
            </a:r>
          </a:p>
        </p:txBody>
      </p:sp>
    </p:spTree>
    <p:extLst>
      <p:ext uri="{BB962C8B-B14F-4D97-AF65-F5344CB8AC3E}">
        <p14:creationId xmlns:p14="http://schemas.microsoft.com/office/powerpoint/2010/main" val="792673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descr="Rectangle: Click to edit Master text styles&#10;Second level&#10;Third level&#10;Fourth level&#10;Fifth level"/>
          <p:cNvSpPr>
            <a:spLocks noGrp="1" noChangeArrowheads="1"/>
          </p:cNvSpPr>
          <p:nvPr>
            <p:ph type="body" sz="half" idx="1"/>
          </p:nvPr>
        </p:nvSpPr>
        <p:spPr>
          <a:xfrm>
            <a:off x="2209800" y="1371600"/>
            <a:ext cx="7620000" cy="2971800"/>
          </a:xfrm>
        </p:spPr>
        <p:txBody>
          <a:bodyPr/>
          <a:lstStyle/>
          <a:p>
            <a:pPr algn="just"/>
            <a:r>
              <a:rPr lang="zh-CN" altLang="en-US" b="1"/>
              <a:t>用</a:t>
            </a:r>
            <a:r>
              <a:rPr lang="en-US" altLang="zh-CN" b="1"/>
              <a:t>S</a:t>
            </a:r>
            <a:r>
              <a:rPr lang="en-US" altLang="zh-CN" b="1" baseline="-25000"/>
              <a:t>s</a:t>
            </a:r>
            <a:r>
              <a:rPr lang="zh-CN" altLang="en-US" b="1"/>
              <a:t>和</a:t>
            </a:r>
            <a:r>
              <a:rPr lang="en-US" altLang="zh-CN" b="1"/>
              <a:t>S</a:t>
            </a:r>
            <a:r>
              <a:rPr lang="en-US" altLang="zh-CN" b="1" baseline="-25000"/>
              <a:t>i</a:t>
            </a:r>
            <a:r>
              <a:rPr lang="zh-CN" altLang="en-US" b="1"/>
              <a:t>分别表示系统和单元的正常工作状态，用</a:t>
            </a:r>
            <a:r>
              <a:rPr lang="en-US" altLang="zh-CN" b="1"/>
              <a:t>F</a:t>
            </a:r>
            <a:r>
              <a:rPr lang="en-US" altLang="zh-CN" b="1" baseline="-25000"/>
              <a:t>S </a:t>
            </a:r>
            <a:r>
              <a:rPr lang="zh-CN" altLang="en-US" b="1"/>
              <a:t>和</a:t>
            </a:r>
            <a:r>
              <a:rPr lang="zh-CN" altLang="en-US" b="1" baseline="-25000"/>
              <a:t> </a:t>
            </a:r>
            <a:r>
              <a:rPr lang="en-US" altLang="zh-CN" b="1"/>
              <a:t>F</a:t>
            </a:r>
            <a:r>
              <a:rPr lang="en-US" altLang="zh-CN" b="1" baseline="-25000"/>
              <a:t>i</a:t>
            </a:r>
            <a:r>
              <a:rPr lang="zh-CN" altLang="en-US" b="1"/>
              <a:t>表示系统和单元不正常工作</a:t>
            </a:r>
            <a:r>
              <a:rPr lang="en-US" altLang="zh-CN" b="1"/>
              <a:t>,</a:t>
            </a:r>
            <a:r>
              <a:rPr lang="zh-CN" altLang="en-US" b="1"/>
              <a:t>则依据并联系统的定义</a:t>
            </a:r>
            <a:r>
              <a:rPr lang="en-US" altLang="zh-CN" b="1"/>
              <a:t>, </a:t>
            </a:r>
            <a:r>
              <a:rPr lang="zh-CN" altLang="en-US" b="1"/>
              <a:t>并联系统中不正常事件是“   交”的关系，逻辑上为“  与”的关系，系统要不正常工作</a:t>
            </a:r>
            <a:r>
              <a:rPr lang="en-US" altLang="zh-CN" b="1"/>
              <a:t>,</a:t>
            </a:r>
            <a:r>
              <a:rPr lang="zh-CN" altLang="en-US" b="1"/>
              <a:t>必须各子系统都不正常工作</a:t>
            </a:r>
            <a:r>
              <a:rPr lang="en-US" altLang="zh-CN" b="1"/>
              <a:t>,</a:t>
            </a:r>
            <a:r>
              <a:rPr lang="zh-CN" altLang="en-US" b="1"/>
              <a:t>则有</a:t>
            </a:r>
          </a:p>
        </p:txBody>
      </p:sp>
      <p:graphicFrame>
        <p:nvGraphicFramePr>
          <p:cNvPr id="36867" name="Object 5"/>
          <p:cNvGraphicFramePr>
            <a:graphicFrameLocks noChangeAspect="1"/>
          </p:cNvGraphicFramePr>
          <p:nvPr/>
        </p:nvGraphicFramePr>
        <p:xfrm>
          <a:off x="2590800" y="4876801"/>
          <a:ext cx="7239000" cy="969963"/>
        </p:xfrm>
        <a:graphic>
          <a:graphicData uri="http://schemas.openxmlformats.org/presentationml/2006/ole">
            <mc:AlternateContent xmlns:mc="http://schemas.openxmlformats.org/markup-compatibility/2006">
              <mc:Choice xmlns:v="urn:schemas-microsoft-com:vml" Requires="v">
                <p:oleObj spid="_x0000_s16386" name="Equation" r:id="rId4" imgW="1706880" imgH="228600" progId="Equation.DSMT4">
                  <p:embed/>
                </p:oleObj>
              </mc:Choice>
              <mc:Fallback>
                <p:oleObj name="Equation" r:id="rId4" imgW="1706880" imgH="228600" progId="Equation.DSMT4">
                  <p:embed/>
                  <p:pic>
                    <p:nvPicPr>
                      <p:cNvPr id="3686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876801"/>
                        <a:ext cx="72390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4826479"/>
      </p:ext>
    </p:extLst>
  </p:cSld>
  <p:clrMapOvr>
    <a:masterClrMapping/>
  </p:clrMapOvr>
  <p:transition>
    <p:sndAc>
      <p:stSnd>
        <p:snd r:embed="rId3" name="CAMERA.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4724400" y="1219200"/>
          <a:ext cx="3810000" cy="1200150"/>
        </p:xfrm>
        <a:graphic>
          <a:graphicData uri="http://schemas.openxmlformats.org/presentationml/2006/ole">
            <mc:AlternateContent xmlns:mc="http://schemas.openxmlformats.org/markup-compatibility/2006">
              <mc:Choice xmlns:v="urn:schemas-microsoft-com:vml" Requires="v">
                <p:oleObj spid="_x0000_s17410" name="Equation" r:id="rId3" imgW="1257300" imgH="472440" progId="Equation.DSMT4">
                  <p:embed/>
                </p:oleObj>
              </mc:Choice>
              <mc:Fallback>
                <p:oleObj name="Equation" r:id="rId3" imgW="1257300" imgH="472440" progId="Equation.DSMT4">
                  <p:embed/>
                  <p:pic>
                    <p:nvPicPr>
                      <p:cNvPr id="3789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19200"/>
                        <a:ext cx="381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1" name="Object 3"/>
          <p:cNvGraphicFramePr>
            <a:graphicFrameLocks noChangeAspect="1"/>
          </p:cNvGraphicFramePr>
          <p:nvPr/>
        </p:nvGraphicFramePr>
        <p:xfrm>
          <a:off x="3048000" y="2819401"/>
          <a:ext cx="2700338" cy="912813"/>
        </p:xfrm>
        <a:graphic>
          <a:graphicData uri="http://schemas.openxmlformats.org/presentationml/2006/ole">
            <mc:AlternateContent xmlns:mc="http://schemas.openxmlformats.org/markup-compatibility/2006">
              <mc:Choice xmlns:v="urn:schemas-microsoft-com:vml" Requires="v">
                <p:oleObj spid="_x0000_s17411" name="Equation" r:id="rId5" imgW="676301" imgH="227967" progId="Equation.DSMT4">
                  <p:embed/>
                </p:oleObj>
              </mc:Choice>
              <mc:Fallback>
                <p:oleObj name="Equation" r:id="rId5" imgW="676301" imgH="227967" progId="Equation.DSMT4">
                  <p:embed/>
                  <p:pic>
                    <p:nvPicPr>
                      <p:cNvPr id="378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819401"/>
                        <a:ext cx="2700338"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4"/>
          <p:cNvGraphicFramePr>
            <a:graphicFrameLocks noChangeAspect="1"/>
          </p:cNvGraphicFramePr>
          <p:nvPr/>
        </p:nvGraphicFramePr>
        <p:xfrm>
          <a:off x="6019800" y="2895601"/>
          <a:ext cx="3024188" cy="796925"/>
        </p:xfrm>
        <a:graphic>
          <a:graphicData uri="http://schemas.openxmlformats.org/presentationml/2006/ole">
            <mc:AlternateContent xmlns:mc="http://schemas.openxmlformats.org/markup-compatibility/2006">
              <mc:Choice xmlns:v="urn:schemas-microsoft-com:vml" Requires="v">
                <p:oleObj spid="_x0000_s17412" name="Equation" r:id="rId7" imgW="868680" imgH="228600" progId="Equation.DSMT4">
                  <p:embed/>
                </p:oleObj>
              </mc:Choice>
              <mc:Fallback>
                <p:oleObj name="Equation" r:id="rId7" imgW="868680" imgH="228600" progId="Equation.DSMT4">
                  <p:embed/>
                  <p:pic>
                    <p:nvPicPr>
                      <p:cNvPr id="3789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2895601"/>
                        <a:ext cx="30241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5"/>
          <p:cNvGraphicFramePr>
            <a:graphicFrameLocks noChangeAspect="1"/>
          </p:cNvGraphicFramePr>
          <p:nvPr/>
        </p:nvGraphicFramePr>
        <p:xfrm>
          <a:off x="3124200" y="3810001"/>
          <a:ext cx="5467350" cy="1312863"/>
        </p:xfrm>
        <a:graphic>
          <a:graphicData uri="http://schemas.openxmlformats.org/presentationml/2006/ole">
            <mc:AlternateContent xmlns:mc="http://schemas.openxmlformats.org/markup-compatibility/2006">
              <mc:Choice xmlns:v="urn:schemas-microsoft-com:vml" Requires="v">
                <p:oleObj spid="_x0000_s17413" name="Equation" r:id="rId9" imgW="1790700" imgH="431800" progId="Equation.DSMT4">
                  <p:embed/>
                </p:oleObj>
              </mc:Choice>
              <mc:Fallback>
                <p:oleObj name="Equation" r:id="rId9" imgW="1790700" imgH="431800" progId="Equation.DSMT4">
                  <p:embed/>
                  <p:pic>
                    <p:nvPicPr>
                      <p:cNvPr id="37893"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3810001"/>
                        <a:ext cx="546735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6"/>
          <p:cNvGraphicFramePr>
            <a:graphicFrameLocks noChangeAspect="1"/>
          </p:cNvGraphicFramePr>
          <p:nvPr/>
        </p:nvGraphicFramePr>
        <p:xfrm>
          <a:off x="2895600" y="5257800"/>
          <a:ext cx="6186488" cy="1149350"/>
        </p:xfrm>
        <a:graphic>
          <a:graphicData uri="http://schemas.openxmlformats.org/presentationml/2006/ole">
            <mc:AlternateContent xmlns:mc="http://schemas.openxmlformats.org/markup-compatibility/2006">
              <mc:Choice xmlns:v="urn:schemas-microsoft-com:vml" Requires="v">
                <p:oleObj spid="_x0000_s17414" name="Equation" r:id="rId11" imgW="2316480" imgH="431800" progId="Equation.DSMT4">
                  <p:embed/>
                </p:oleObj>
              </mc:Choice>
              <mc:Fallback>
                <p:oleObj name="Equation" r:id="rId11" imgW="2316480" imgH="431800" progId="Equation.DSMT4">
                  <p:embed/>
                  <p:pic>
                    <p:nvPicPr>
                      <p:cNvPr id="37894"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5257800"/>
                        <a:ext cx="61864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7"/>
          <p:cNvSpPr txBox="1">
            <a:spLocks noChangeArrowheads="1"/>
          </p:cNvSpPr>
          <p:nvPr/>
        </p:nvSpPr>
        <p:spPr bwMode="auto">
          <a:xfrm>
            <a:off x="4224338" y="398463"/>
            <a:ext cx="6189662"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r>
              <a:rPr lang="zh-CN" altLang="en-US" sz="2800"/>
              <a:t>系统不正常工作的概率为各单元不正常工作概率之积，因此</a:t>
            </a:r>
          </a:p>
        </p:txBody>
      </p:sp>
      <p:sp>
        <p:nvSpPr>
          <p:cNvPr id="37896" name="Text Box 8"/>
          <p:cNvSpPr txBox="1">
            <a:spLocks noChangeArrowheads="1"/>
          </p:cNvSpPr>
          <p:nvPr/>
        </p:nvSpPr>
        <p:spPr bwMode="auto">
          <a:xfrm>
            <a:off x="1905000" y="2971800"/>
            <a:ext cx="1219200" cy="5794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3200"/>
              <a:t>由于</a:t>
            </a:r>
          </a:p>
        </p:txBody>
      </p:sp>
      <p:sp>
        <p:nvSpPr>
          <p:cNvPr id="37897" name="Text Box 9"/>
          <p:cNvSpPr txBox="1">
            <a:spLocks noChangeArrowheads="1"/>
          </p:cNvSpPr>
          <p:nvPr/>
        </p:nvSpPr>
        <p:spPr bwMode="auto">
          <a:xfrm>
            <a:off x="1981200" y="4114800"/>
            <a:ext cx="1066800" cy="5794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3200"/>
              <a:t>所以</a:t>
            </a:r>
          </a:p>
        </p:txBody>
      </p:sp>
    </p:spTree>
    <p:extLst>
      <p:ext uri="{BB962C8B-B14F-4D97-AF65-F5344CB8AC3E}">
        <p14:creationId xmlns:p14="http://schemas.microsoft.com/office/powerpoint/2010/main" val="2568607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57400" y="457200"/>
            <a:ext cx="7772400" cy="609600"/>
          </a:xfrm>
        </p:spPr>
        <p:txBody>
          <a:bodyPr/>
          <a:lstStyle/>
          <a:p>
            <a:pPr algn="l"/>
            <a:r>
              <a:rPr lang="zh-CN" altLang="en-US" sz="3200"/>
              <a:t>对于指数分布</a:t>
            </a:r>
            <a:r>
              <a:rPr lang="en-US" altLang="zh-CN" sz="3200"/>
              <a:t>,</a:t>
            </a:r>
            <a:r>
              <a:rPr lang="zh-CN" altLang="en-US" sz="3200"/>
              <a:t>若失效率用</a:t>
            </a:r>
            <a:r>
              <a:rPr lang="en-US" altLang="zh-CN" sz="3200"/>
              <a:t>λ</a:t>
            </a:r>
            <a:r>
              <a:rPr lang="zh-CN" altLang="en-US" sz="3200"/>
              <a:t>表示</a:t>
            </a:r>
          </a:p>
        </p:txBody>
      </p:sp>
      <p:graphicFrame>
        <p:nvGraphicFramePr>
          <p:cNvPr id="38915" name="Object 4"/>
          <p:cNvGraphicFramePr>
            <a:graphicFrameLocks noChangeAspect="1"/>
          </p:cNvGraphicFramePr>
          <p:nvPr/>
        </p:nvGraphicFramePr>
        <p:xfrm>
          <a:off x="2590800" y="1447801"/>
          <a:ext cx="4191000" cy="1135063"/>
        </p:xfrm>
        <a:graphic>
          <a:graphicData uri="http://schemas.openxmlformats.org/presentationml/2006/ole">
            <mc:AlternateContent xmlns:mc="http://schemas.openxmlformats.org/markup-compatibility/2006">
              <mc:Choice xmlns:v="urn:schemas-microsoft-com:vml" Requires="v">
                <p:oleObj spid="_x0000_s18434" name="Equation" r:id="rId3" imgW="1219200" imgH="330200" progId="Equation.DSMT4">
                  <p:embed/>
                </p:oleObj>
              </mc:Choice>
              <mc:Fallback>
                <p:oleObj name="Equation" r:id="rId3" imgW="1219200" imgH="330200" progId="Equation.DSMT4">
                  <p:embed/>
                  <p:pic>
                    <p:nvPicPr>
                      <p:cNvPr id="389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447801"/>
                        <a:ext cx="4191000" cy="1135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Object 5"/>
          <p:cNvGraphicFramePr>
            <a:graphicFrameLocks noChangeAspect="1"/>
          </p:cNvGraphicFramePr>
          <p:nvPr/>
        </p:nvGraphicFramePr>
        <p:xfrm>
          <a:off x="1905000" y="2667000"/>
          <a:ext cx="8763000" cy="1068388"/>
        </p:xfrm>
        <a:graphic>
          <a:graphicData uri="http://schemas.openxmlformats.org/presentationml/2006/ole">
            <mc:AlternateContent xmlns:mc="http://schemas.openxmlformats.org/markup-compatibility/2006">
              <mc:Choice xmlns:v="urn:schemas-microsoft-com:vml" Requires="v">
                <p:oleObj spid="_x0000_s18435" name="Equation" r:id="rId5" imgW="3688080" imgH="457200" progId="Equation.DSMT4">
                  <p:embed/>
                </p:oleObj>
              </mc:Choice>
              <mc:Fallback>
                <p:oleObj name="Equation" r:id="rId5" imgW="3688080" imgH="457200" progId="Equation.DSMT4">
                  <p:embed/>
                  <p:pic>
                    <p:nvPicPr>
                      <p:cNvPr id="3891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667000"/>
                        <a:ext cx="8763000" cy="1068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7" name="Object 6"/>
          <p:cNvGraphicFramePr>
            <a:graphicFrameLocks noChangeAspect="1"/>
          </p:cNvGraphicFramePr>
          <p:nvPr/>
        </p:nvGraphicFramePr>
        <p:xfrm>
          <a:off x="4343401" y="4114801"/>
          <a:ext cx="4486275" cy="1095375"/>
        </p:xfrm>
        <a:graphic>
          <a:graphicData uri="http://schemas.openxmlformats.org/presentationml/2006/ole">
            <mc:AlternateContent xmlns:mc="http://schemas.openxmlformats.org/markup-compatibility/2006">
              <mc:Choice xmlns:v="urn:schemas-microsoft-com:vml" Requires="v">
                <p:oleObj spid="_x0000_s18436" name="Equation" r:id="rId7" imgW="1353820" imgH="330200" progId="Equation.DSMT4">
                  <p:embed/>
                </p:oleObj>
              </mc:Choice>
              <mc:Fallback>
                <p:oleObj name="Equation" r:id="rId7" imgW="1353820" imgH="330200" progId="Equation.DSMT4">
                  <p:embed/>
                  <p:pic>
                    <p:nvPicPr>
                      <p:cNvPr id="3891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1" y="4114801"/>
                        <a:ext cx="44862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8" name="Object 7"/>
          <p:cNvGraphicFramePr>
            <a:graphicFrameLocks noChangeAspect="1"/>
          </p:cNvGraphicFramePr>
          <p:nvPr/>
        </p:nvGraphicFramePr>
        <p:xfrm>
          <a:off x="4343400" y="5503864"/>
          <a:ext cx="4419600" cy="1354137"/>
        </p:xfrm>
        <a:graphic>
          <a:graphicData uri="http://schemas.openxmlformats.org/presentationml/2006/ole">
            <mc:AlternateContent xmlns:mc="http://schemas.openxmlformats.org/markup-compatibility/2006">
              <mc:Choice xmlns:v="urn:schemas-microsoft-com:vml" Requires="v">
                <p:oleObj spid="_x0000_s18437" name="Equation" r:id="rId9" imgW="1287780" imgH="393700" progId="Equation.DSMT4">
                  <p:embed/>
                </p:oleObj>
              </mc:Choice>
              <mc:Fallback>
                <p:oleObj name="Equation" r:id="rId9" imgW="1287780" imgH="393700" progId="Equation.DSMT4">
                  <p:embed/>
                  <p:pic>
                    <p:nvPicPr>
                      <p:cNvPr id="3891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5503864"/>
                        <a:ext cx="4419600"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Text Box 8"/>
          <p:cNvSpPr txBox="1">
            <a:spLocks noChangeArrowheads="1"/>
          </p:cNvSpPr>
          <p:nvPr/>
        </p:nvSpPr>
        <p:spPr bwMode="auto">
          <a:xfrm>
            <a:off x="1981200" y="4419600"/>
            <a:ext cx="17526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r>
              <a:rPr lang="zh-CN" altLang="en-US" sz="2800" b="1"/>
              <a:t>当</a:t>
            </a:r>
            <a:r>
              <a:rPr lang="en-US" altLang="zh-CN" sz="2800" b="1"/>
              <a:t>N</a:t>
            </a:r>
            <a:r>
              <a:rPr lang="zh-CN" altLang="zh-CN" sz="2800" b="1"/>
              <a:t>个相同时，则</a:t>
            </a:r>
            <a:endParaRPr lang="zh-CN" altLang="en-US" sz="2800" b="1"/>
          </a:p>
        </p:txBody>
      </p:sp>
    </p:spTree>
    <p:extLst>
      <p:ext uri="{BB962C8B-B14F-4D97-AF65-F5344CB8AC3E}">
        <p14:creationId xmlns:p14="http://schemas.microsoft.com/office/powerpoint/2010/main" val="477751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09800" y="609600"/>
            <a:ext cx="7772400" cy="990600"/>
          </a:xfrm>
        </p:spPr>
        <p:txBody>
          <a:bodyPr/>
          <a:lstStyle/>
          <a:p>
            <a:r>
              <a:rPr lang="zh-CN" altLang="en-US" sz="4000" b="1"/>
              <a:t>串联模型计算示例</a:t>
            </a:r>
            <a:endParaRPr lang="zh-CN" altLang="en-US" sz="4000"/>
          </a:p>
        </p:txBody>
      </p:sp>
      <p:sp>
        <p:nvSpPr>
          <p:cNvPr id="39939" name="Rectangle 3" descr="Rectangle: Click to edit Master text styles&#10;Second level&#10;Third level&#10;Fourth level&#10;Fifth level"/>
          <p:cNvSpPr>
            <a:spLocks noGrp="1" noChangeArrowheads="1"/>
          </p:cNvSpPr>
          <p:nvPr>
            <p:ph type="body" idx="1"/>
          </p:nvPr>
        </p:nvSpPr>
        <p:spPr>
          <a:xfrm>
            <a:off x="2208213" y="1905000"/>
            <a:ext cx="7772400" cy="3900488"/>
          </a:xfrm>
        </p:spPr>
        <p:txBody>
          <a:bodyPr/>
          <a:lstStyle/>
          <a:p>
            <a:pPr algn="just"/>
            <a:r>
              <a:rPr lang="zh-CN" altLang="en-US" smtClean="0"/>
              <a:t>一种机载侦察及武器控制系统将完成</a:t>
            </a:r>
            <a:r>
              <a:rPr lang="en-US" altLang="zh-CN" smtClean="0"/>
              <a:t>6</a:t>
            </a:r>
            <a:r>
              <a:rPr lang="zh-CN" altLang="en-US" smtClean="0"/>
              <a:t>种专门的任务，每项任务的定义见表</a:t>
            </a:r>
            <a:r>
              <a:rPr lang="en-US" altLang="zh-CN" smtClean="0">
                <a:solidFill>
                  <a:schemeClr val="tx2"/>
                </a:solidFill>
              </a:rPr>
              <a:t>2-2</a:t>
            </a:r>
            <a:r>
              <a:rPr lang="zh-CN" altLang="en-US" smtClean="0">
                <a:solidFill>
                  <a:schemeClr val="tx2"/>
                </a:solidFill>
              </a:rPr>
              <a:t>，</a:t>
            </a:r>
            <a:r>
              <a:rPr lang="zh-CN" altLang="en-US" smtClean="0"/>
              <a:t>由于体积，重量及功率的限制，为了能够完成各项任务，每一任务专用的设备必须与其他任务专用设备组合使用。例如下表所示，为了完成任务</a:t>
            </a:r>
            <a:r>
              <a:rPr lang="en-US" altLang="zh-CN" smtClean="0"/>
              <a:t>E</a:t>
            </a:r>
            <a:r>
              <a:rPr lang="zh-CN" altLang="en-US" smtClean="0"/>
              <a:t>，必须由设备</a:t>
            </a:r>
            <a:r>
              <a:rPr lang="en-US" altLang="zh-CN" smtClean="0"/>
              <a:t>3</a:t>
            </a:r>
            <a:r>
              <a:rPr lang="zh-CN" altLang="en-US" smtClean="0"/>
              <a:t>、</a:t>
            </a:r>
            <a:r>
              <a:rPr lang="en-US" altLang="zh-CN" smtClean="0"/>
              <a:t>4</a:t>
            </a:r>
            <a:r>
              <a:rPr lang="zh-CN" altLang="en-US" smtClean="0"/>
              <a:t>及</a:t>
            </a:r>
            <a:r>
              <a:rPr lang="en-US" altLang="zh-CN" smtClean="0"/>
              <a:t>5</a:t>
            </a:r>
            <a:r>
              <a:rPr lang="zh-CN" altLang="en-US" smtClean="0"/>
              <a:t>一起工作。</a:t>
            </a:r>
          </a:p>
        </p:txBody>
      </p:sp>
    </p:spTree>
    <p:extLst>
      <p:ext uri="{BB962C8B-B14F-4D97-AF65-F5344CB8AC3E}">
        <p14:creationId xmlns:p14="http://schemas.microsoft.com/office/powerpoint/2010/main" val="26018366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5"/>
          <p:cNvGraphicFramePr>
            <a:graphicFrameLocks noChangeAspect="1"/>
          </p:cNvGraphicFramePr>
          <p:nvPr/>
        </p:nvGraphicFramePr>
        <p:xfrm>
          <a:off x="1981201" y="381001"/>
          <a:ext cx="8220075" cy="2779713"/>
        </p:xfrm>
        <a:graphic>
          <a:graphicData uri="http://schemas.openxmlformats.org/presentationml/2006/ole">
            <mc:AlternateContent xmlns:mc="http://schemas.openxmlformats.org/markup-compatibility/2006">
              <mc:Choice xmlns:v="urn:schemas-microsoft-com:vml" Requires="v">
                <p:oleObj spid="_x0000_s19458" name="文档" r:id="rId3" imgW="4650740" imgH="1785620" progId="Word.Document.8">
                  <p:embed/>
                </p:oleObj>
              </mc:Choice>
              <mc:Fallback>
                <p:oleObj name="文档" r:id="rId3" imgW="4650740" imgH="1785620" progId="Word.Document.8">
                  <p:embed/>
                  <p:pic>
                    <p:nvPicPr>
                      <p:cNvPr id="4096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81001"/>
                        <a:ext cx="8220075"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3" name="Object 6"/>
          <p:cNvGraphicFramePr>
            <a:graphicFrameLocks noChangeAspect="1"/>
          </p:cNvGraphicFramePr>
          <p:nvPr/>
        </p:nvGraphicFramePr>
        <p:xfrm>
          <a:off x="2057400" y="3276601"/>
          <a:ext cx="8153400" cy="1268413"/>
        </p:xfrm>
        <a:graphic>
          <a:graphicData uri="http://schemas.openxmlformats.org/presentationml/2006/ole">
            <mc:AlternateContent xmlns:mc="http://schemas.openxmlformats.org/markup-compatibility/2006">
              <mc:Choice xmlns:v="urn:schemas-microsoft-com:vml" Requires="v">
                <p:oleObj spid="_x0000_s19459" name="文档" r:id="rId5" imgW="4945380" imgH="901700" progId="Word.Document.8">
                  <p:embed/>
                </p:oleObj>
              </mc:Choice>
              <mc:Fallback>
                <p:oleObj name="文档" r:id="rId5" imgW="4945380" imgH="901700" progId="Word.Document.8">
                  <p:embed/>
                  <p:pic>
                    <p:nvPicPr>
                      <p:cNvPr id="4096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276601"/>
                        <a:ext cx="81534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4" name="Text Box 7"/>
          <p:cNvSpPr txBox="1">
            <a:spLocks noChangeArrowheads="1"/>
          </p:cNvSpPr>
          <p:nvPr/>
        </p:nvSpPr>
        <p:spPr bwMode="auto">
          <a:xfrm>
            <a:off x="2133600" y="5105400"/>
            <a:ext cx="8534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50000"/>
              </a:spcBef>
            </a:pPr>
            <a:endParaRPr lang="zh-CN" altLang="zh-CN"/>
          </a:p>
        </p:txBody>
      </p:sp>
      <p:sp>
        <p:nvSpPr>
          <p:cNvPr id="40965" name="Text Box 8"/>
          <p:cNvSpPr txBox="1">
            <a:spLocks noChangeArrowheads="1"/>
          </p:cNvSpPr>
          <p:nvPr/>
        </p:nvSpPr>
        <p:spPr bwMode="auto">
          <a:xfrm>
            <a:off x="1524000" y="4572001"/>
            <a:ext cx="91440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r>
              <a:rPr lang="en-US" altLang="zh-CN" sz="2800"/>
              <a:t>      </a:t>
            </a:r>
            <a:r>
              <a:rPr lang="zh-CN" altLang="en-US" sz="2800"/>
              <a:t>整个任务时间为</a:t>
            </a:r>
            <a:r>
              <a:rPr lang="en-US" altLang="zh-CN" sz="2800"/>
              <a:t>3h</a:t>
            </a:r>
            <a:r>
              <a:rPr lang="zh-CN" altLang="en-US" sz="2800"/>
              <a:t>，为完成所有任务，要求在</a:t>
            </a:r>
            <a:r>
              <a:rPr lang="en-US" altLang="zh-CN" sz="2800"/>
              <a:t>3h</a:t>
            </a:r>
            <a:r>
              <a:rPr lang="zh-CN" altLang="en-US" sz="2800"/>
              <a:t>内所有设备都工作。某一设备可能同时保证几项任务成功</a:t>
            </a:r>
          </a:p>
          <a:p>
            <a:pPr algn="l" eaLnBrk="1" hangingPunct="1"/>
            <a:r>
              <a:rPr lang="zh-CN" altLang="en-US" sz="2800"/>
              <a:t>求解：成功完成每项任务的概率？</a:t>
            </a:r>
          </a:p>
          <a:p>
            <a:pPr lvl="2" algn="l" eaLnBrk="1" hangingPunct="1"/>
            <a:r>
              <a:rPr lang="zh-CN" altLang="en-US" sz="2800"/>
              <a:t>在</a:t>
            </a:r>
            <a:r>
              <a:rPr lang="en-US" altLang="zh-CN" sz="2800"/>
              <a:t>3h</a:t>
            </a:r>
            <a:r>
              <a:rPr lang="zh-CN" altLang="en-US" sz="2800"/>
              <a:t>中成功完成所有</a:t>
            </a:r>
            <a:r>
              <a:rPr lang="en-US" altLang="zh-CN" sz="2800"/>
              <a:t>6</a:t>
            </a:r>
            <a:r>
              <a:rPr lang="zh-CN" altLang="en-US" sz="2800"/>
              <a:t>项任务的概率？</a:t>
            </a:r>
          </a:p>
        </p:txBody>
      </p:sp>
    </p:spTree>
    <p:extLst>
      <p:ext uri="{BB962C8B-B14F-4D97-AF65-F5344CB8AC3E}">
        <p14:creationId xmlns:p14="http://schemas.microsoft.com/office/powerpoint/2010/main" val="3323629536"/>
      </p:ext>
    </p:extLst>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8.2 I/O</a:t>
            </a:r>
            <a:r>
              <a:rPr lang="zh-CN" altLang="en-US" smtClean="0">
                <a:latin typeface="黑体" panose="02010609060101010101" pitchFamily="49" charset="-122"/>
              </a:rPr>
              <a:t>系统的可靠性、可用性和可信性</a:t>
            </a:r>
          </a:p>
        </p:txBody>
      </p:sp>
      <p:sp>
        <p:nvSpPr>
          <p:cNvPr id="14339" name="Rectangle 3" descr="Rectangle: Click to edit Master text styles&#10;Second level&#10;Third level&#10;Fourth level&#10;Fifth level"/>
          <p:cNvSpPr>
            <a:spLocks noGrp="1" noChangeArrowheads="1"/>
          </p:cNvSpPr>
          <p:nvPr>
            <p:ph type="body" idx="1"/>
          </p:nvPr>
        </p:nvSpPr>
        <p:spPr>
          <a:xfrm>
            <a:off x="2209800" y="1219200"/>
            <a:ext cx="7772400" cy="5410200"/>
          </a:xfrm>
        </p:spPr>
        <p:txBody>
          <a:bodyPr>
            <a:normAutofit lnSpcReduction="10000"/>
          </a:bodyPr>
          <a:lstStyle/>
          <a:p>
            <a:pPr marL="1085850" lvl="1" indent="-457200">
              <a:lnSpc>
                <a:spcPct val="110000"/>
              </a:lnSpc>
            </a:pPr>
            <a:r>
              <a:rPr lang="en-US" altLang="zh-CN" smtClean="0">
                <a:solidFill>
                  <a:srgbClr val="9933FF"/>
                </a:solidFill>
                <a:latin typeface="黑体" panose="02010609060101010101" pitchFamily="49" charset="-122"/>
              </a:rPr>
              <a:t>MTTF</a:t>
            </a:r>
            <a:r>
              <a:rPr lang="zh-CN" altLang="en-US" smtClean="0">
                <a:latin typeface="黑体" panose="02010609060101010101" pitchFamily="49" charset="-122"/>
              </a:rPr>
              <a:t>的倒数就是</a:t>
            </a:r>
            <a:r>
              <a:rPr lang="zh-CN" altLang="en-US" smtClean="0">
                <a:solidFill>
                  <a:srgbClr val="FF0000"/>
                </a:solidFill>
                <a:latin typeface="黑体" panose="02010609060101010101" pitchFamily="49" charset="-122"/>
              </a:rPr>
              <a:t>系统的失效率。</a:t>
            </a:r>
          </a:p>
          <a:p>
            <a:pPr marL="1085850" lvl="1" indent="-457200">
              <a:lnSpc>
                <a:spcPct val="110000"/>
              </a:lnSpc>
            </a:pPr>
            <a:r>
              <a:rPr lang="zh-CN" altLang="en-US" smtClean="0">
                <a:latin typeface="黑体" panose="02010609060101010101" pitchFamily="49" charset="-122"/>
              </a:rPr>
              <a:t>如果系统中每个模块的生存期服从指数分布，则</a:t>
            </a:r>
            <a:r>
              <a:rPr lang="zh-CN" altLang="en-US" smtClean="0">
                <a:solidFill>
                  <a:schemeClr val="hlink"/>
                </a:solidFill>
                <a:latin typeface="黑体" panose="02010609060101010101" pitchFamily="49" charset="-122"/>
              </a:rPr>
              <a:t>系统整体的失效率是各部件的失效率之和。</a:t>
            </a:r>
          </a:p>
          <a:p>
            <a:pPr marL="457200" indent="-457200">
              <a:lnSpc>
                <a:spcPct val="110000"/>
              </a:lnSpc>
              <a:buFont typeface="Wingdings" panose="05000000000000000000" pitchFamily="2" charset="2"/>
              <a:buAutoNum type="arabicPeriod" startAt="3"/>
            </a:pPr>
            <a:r>
              <a:rPr lang="zh-CN" altLang="en-US" smtClean="0">
                <a:solidFill>
                  <a:srgbClr val="FF0000"/>
                </a:solidFill>
                <a:latin typeface="黑体" panose="02010609060101010101" pitchFamily="49" charset="-122"/>
              </a:rPr>
              <a:t>系统的可用性</a:t>
            </a:r>
            <a:r>
              <a:rPr lang="zh-CN" altLang="en-US" smtClean="0">
                <a:solidFill>
                  <a:srgbClr val="D60093"/>
                </a:solidFill>
                <a:latin typeface="黑体" panose="02010609060101010101" pitchFamily="49" charset="-122"/>
              </a:rPr>
              <a:t>：</a:t>
            </a:r>
            <a:r>
              <a:rPr lang="zh-CN" altLang="en-US" smtClean="0">
                <a:solidFill>
                  <a:schemeClr val="tx1"/>
                </a:solidFill>
                <a:latin typeface="黑体" panose="02010609060101010101" pitchFamily="49" charset="-122"/>
              </a:rPr>
              <a:t>系统正常工作的时间在连续两次正常服务间隔时间中所占的比率。</a:t>
            </a:r>
          </a:p>
          <a:p>
            <a:pPr marL="457200" indent="-457200">
              <a:lnSpc>
                <a:spcPct val="110000"/>
              </a:lnSpc>
              <a:buFont typeface="Wingdings" panose="05000000000000000000" pitchFamily="2" charset="2"/>
              <a:buAutoNum type="arabicPeriod" startAt="3"/>
            </a:pPr>
            <a:endParaRPr lang="zh-CN" altLang="en-US" smtClean="0">
              <a:latin typeface="黑体" panose="02010609060101010101" pitchFamily="49" charset="-122"/>
            </a:endParaRPr>
          </a:p>
          <a:p>
            <a:pPr marL="1085850" lvl="1" indent="-457200">
              <a:lnSpc>
                <a:spcPct val="110000"/>
              </a:lnSpc>
            </a:pPr>
            <a:endParaRPr lang="zh-CN" altLang="en-US" smtClean="0">
              <a:latin typeface="黑体" panose="02010609060101010101" pitchFamily="49" charset="-122"/>
            </a:endParaRPr>
          </a:p>
          <a:p>
            <a:pPr marL="1085850" lvl="1" indent="-457200">
              <a:lnSpc>
                <a:spcPct val="110000"/>
              </a:lnSpc>
            </a:pPr>
            <a:r>
              <a:rPr lang="en-US" altLang="zh-CN" smtClean="0">
                <a:latin typeface="黑体" panose="02010609060101010101" pitchFamily="49" charset="-122"/>
              </a:rPr>
              <a:t>MTTF+MTTR</a:t>
            </a:r>
            <a:r>
              <a:rPr lang="zh-CN" altLang="en-US" smtClean="0">
                <a:latin typeface="黑体" panose="02010609060101010101" pitchFamily="49" charset="-122"/>
              </a:rPr>
              <a:t>：</a:t>
            </a:r>
            <a:r>
              <a:rPr lang="zh-CN" altLang="en-US" smtClean="0">
                <a:solidFill>
                  <a:srgbClr val="FF0000"/>
                </a:solidFill>
                <a:latin typeface="黑体" panose="02010609060101010101" pitchFamily="49" charset="-122"/>
              </a:rPr>
              <a:t>平均失效间隔时间</a:t>
            </a:r>
            <a:r>
              <a:rPr lang="en-US" altLang="zh-CN" smtClean="0">
                <a:solidFill>
                  <a:srgbClr val="FF0000"/>
                </a:solidFill>
                <a:latin typeface="黑体" panose="02010609060101010101" pitchFamily="49" charset="-122"/>
              </a:rPr>
              <a:t>MTBF</a:t>
            </a:r>
          </a:p>
          <a:p>
            <a:pPr lvl="2" eaLnBrk="1" hangingPunct="1">
              <a:lnSpc>
                <a:spcPct val="110000"/>
              </a:lnSpc>
              <a:buFont typeface="Wingdings" panose="05000000000000000000" pitchFamily="2" charset="2"/>
              <a:buNone/>
            </a:pPr>
            <a:r>
              <a:rPr lang="en-US" altLang="zh-CN" smtClean="0">
                <a:latin typeface="黑体" panose="02010609060101010101" pitchFamily="49" charset="-122"/>
              </a:rPr>
              <a:t>         </a:t>
            </a:r>
            <a:r>
              <a:rPr lang="zh-CN" altLang="en-US" smtClean="0">
                <a:latin typeface="宋体" panose="02010600030101010101" pitchFamily="2" charset="-122"/>
              </a:rPr>
              <a:t>（</a:t>
            </a:r>
            <a:r>
              <a:rPr lang="en-US" altLang="zh-CN" smtClean="0">
                <a:latin typeface="宋体" panose="02010600030101010101" pitchFamily="2" charset="-122"/>
              </a:rPr>
              <a:t>Mean Time Between Failure</a:t>
            </a:r>
            <a:r>
              <a:rPr lang="zh-CN" altLang="en-US" smtClean="0">
                <a:latin typeface="宋体" panose="02010600030101010101" pitchFamily="2" charset="-122"/>
              </a:rPr>
              <a:t>）</a:t>
            </a:r>
          </a:p>
          <a:p>
            <a:pPr marL="457200" indent="-457200">
              <a:lnSpc>
                <a:spcPct val="110000"/>
              </a:lnSpc>
              <a:buFont typeface="Wingdings" panose="05000000000000000000" pitchFamily="2" charset="2"/>
              <a:buAutoNum type="arabicPeriod" startAt="4"/>
            </a:pPr>
            <a:r>
              <a:rPr lang="zh-CN" altLang="en-US" smtClean="0">
                <a:solidFill>
                  <a:srgbClr val="FF0000"/>
                </a:solidFill>
                <a:latin typeface="Times New Roman" panose="02020603050405020304" pitchFamily="18" charset="0"/>
              </a:rPr>
              <a:t>系统的可信性：</a:t>
            </a:r>
            <a:r>
              <a:rPr lang="zh-CN" altLang="en-US" smtClean="0">
                <a:solidFill>
                  <a:schemeClr val="tx1"/>
                </a:solidFill>
                <a:latin typeface="Times New Roman" panose="02020603050405020304" pitchFamily="18" charset="0"/>
              </a:rPr>
              <a:t>服务的质量。即在多大程度上可以合理地认为服务是可靠的。</a:t>
            </a:r>
            <a:r>
              <a:rPr lang="zh-CN" altLang="en-US" sz="2000" b="1">
                <a:solidFill>
                  <a:srgbClr val="000000"/>
                </a:solidFill>
                <a:latin typeface="Times New Roman" panose="02020603050405020304" pitchFamily="18" charset="0"/>
                <a:ea typeface="宋体" panose="02010600030101010101" pitchFamily="2" charset="-122"/>
              </a:rPr>
              <a:t>（不可以度量）</a:t>
            </a:r>
            <a:endParaRPr lang="zh-CN" altLang="en-US" sz="2000" b="1">
              <a:solidFill>
                <a:srgbClr val="000000"/>
              </a:solidFill>
              <a:latin typeface="宋体" panose="02010600030101010101" pitchFamily="2" charset="-122"/>
              <a:ea typeface="宋体" panose="02010600030101010101" pitchFamily="2" charset="-122"/>
            </a:endParaRPr>
          </a:p>
        </p:txBody>
      </p:sp>
      <p:pic>
        <p:nvPicPr>
          <p:cNvPr id="143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505200"/>
            <a:ext cx="3276600" cy="762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996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10" descr="花束"/>
          <p:cNvGraphicFramePr>
            <a:graphicFrameLocks noChangeAspect="1"/>
          </p:cNvGraphicFramePr>
          <p:nvPr/>
        </p:nvGraphicFramePr>
        <p:xfrm>
          <a:off x="1919288" y="908051"/>
          <a:ext cx="8382000" cy="5148263"/>
        </p:xfrm>
        <a:graphic>
          <a:graphicData uri="http://schemas.openxmlformats.org/presentationml/2006/ole">
            <mc:AlternateContent xmlns:mc="http://schemas.openxmlformats.org/markup-compatibility/2006">
              <mc:Choice xmlns:v="urn:schemas-microsoft-com:vml" Requires="v">
                <p:oleObj spid="_x0000_s20482" name="文档" r:id="rId3" imgW="5486400" imgH="3357880" progId="Word.Document.8">
                  <p:embed/>
                </p:oleObj>
              </mc:Choice>
              <mc:Fallback>
                <p:oleObj name="文档" r:id="rId3" imgW="5486400" imgH="3357880" progId="Word.Document.8">
                  <p:embed/>
                  <p:pic>
                    <p:nvPicPr>
                      <p:cNvPr id="41986" name="Object 10" descr="花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908051"/>
                        <a:ext cx="8382000" cy="5148263"/>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9992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descr="水滴"/>
          <p:cNvGraphicFramePr>
            <a:graphicFrameLocks noChangeAspect="1"/>
          </p:cNvGraphicFramePr>
          <p:nvPr/>
        </p:nvGraphicFramePr>
        <p:xfrm>
          <a:off x="1992313" y="1341438"/>
          <a:ext cx="8382000" cy="2209800"/>
        </p:xfrm>
        <a:graphic>
          <a:graphicData uri="http://schemas.openxmlformats.org/presentationml/2006/ole">
            <mc:AlternateContent xmlns:mc="http://schemas.openxmlformats.org/markup-compatibility/2006">
              <mc:Choice xmlns:v="urn:schemas-microsoft-com:vml" Requires="v">
                <p:oleObj spid="_x0000_s21506" name="文档" r:id="rId3" imgW="5486400" imgH="1308100" progId="Word.Document.8">
                  <p:embed/>
                </p:oleObj>
              </mc:Choice>
              <mc:Fallback>
                <p:oleObj name="文档" r:id="rId3" imgW="5486400" imgH="1308100" progId="Word.Document.8">
                  <p:embed/>
                  <p:pic>
                    <p:nvPicPr>
                      <p:cNvPr id="43010" name="Object 2" descr="水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341438"/>
                        <a:ext cx="8382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1" name="Text Box 3"/>
          <p:cNvSpPr txBox="1">
            <a:spLocks noChangeArrowheads="1"/>
          </p:cNvSpPr>
          <p:nvPr/>
        </p:nvSpPr>
        <p:spPr bwMode="auto">
          <a:xfrm>
            <a:off x="2424113" y="4005263"/>
            <a:ext cx="7696200" cy="1938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just" eaLnBrk="1" hangingPunct="1">
              <a:lnSpc>
                <a:spcPct val="120000"/>
              </a:lnSpc>
            </a:pPr>
            <a:r>
              <a:rPr lang="zh-CN" altLang="en-US" sz="2000" b="1"/>
              <a:t>值得注意的是，成功完成</a:t>
            </a:r>
            <a:r>
              <a:rPr lang="en-US" altLang="zh-CN" sz="2000" b="1"/>
              <a:t>6</a:t>
            </a:r>
            <a:r>
              <a:rPr lang="zh-CN" altLang="en-US" sz="2000" b="1"/>
              <a:t>项任务的概率</a:t>
            </a:r>
            <a:r>
              <a:rPr lang="en-US" altLang="zh-CN" sz="2000" b="1"/>
              <a:t>P</a:t>
            </a:r>
            <a:r>
              <a:rPr lang="en-US" altLang="zh-CN" sz="2000" b="1" baseline="-25000"/>
              <a:t>s</a:t>
            </a:r>
            <a:r>
              <a:rPr lang="zh-CN" altLang="en-US" sz="2000" b="1"/>
              <a:t>不等于完成各项任务可靠度</a:t>
            </a:r>
            <a:r>
              <a:rPr lang="en-US" altLang="zh-CN" sz="2000" b="1"/>
              <a:t>R</a:t>
            </a:r>
            <a:r>
              <a:rPr lang="en-US" altLang="zh-CN" sz="2000" b="1" baseline="-25000"/>
              <a:t>A</a:t>
            </a:r>
            <a:r>
              <a:rPr lang="zh-CN" altLang="en-US" sz="2000" b="1"/>
              <a:t>、</a:t>
            </a:r>
            <a:r>
              <a:rPr lang="en-US" altLang="zh-CN" sz="2000" b="1"/>
              <a:t>R</a:t>
            </a:r>
            <a:r>
              <a:rPr lang="en-US" altLang="zh-CN" sz="2000" b="1" baseline="-25000"/>
              <a:t>B</a:t>
            </a:r>
            <a:r>
              <a:rPr lang="zh-CN" altLang="en-US" sz="2000" b="1"/>
              <a:t>、</a:t>
            </a:r>
            <a:r>
              <a:rPr lang="en-US" altLang="zh-CN" sz="2000" b="1"/>
              <a:t>R</a:t>
            </a:r>
            <a:r>
              <a:rPr lang="en-US" altLang="zh-CN" sz="2000" b="1" baseline="-25000"/>
              <a:t>C</a:t>
            </a:r>
            <a:r>
              <a:rPr lang="zh-CN" altLang="en-US" sz="2000" b="1"/>
              <a:t>、</a:t>
            </a:r>
            <a:r>
              <a:rPr lang="en-US" altLang="zh-CN" sz="2000" b="1"/>
              <a:t>R</a:t>
            </a:r>
            <a:r>
              <a:rPr lang="en-US" altLang="zh-CN" sz="2000" b="1" baseline="-25000"/>
              <a:t>D</a:t>
            </a:r>
            <a:r>
              <a:rPr lang="zh-CN" altLang="en-US" sz="2000" b="1"/>
              <a:t>、</a:t>
            </a:r>
            <a:r>
              <a:rPr lang="en-US" altLang="zh-CN" sz="2000" b="1"/>
              <a:t>R</a:t>
            </a:r>
            <a:r>
              <a:rPr lang="en-US" altLang="zh-CN" sz="2000" b="1" baseline="-25000"/>
              <a:t>E</a:t>
            </a:r>
            <a:r>
              <a:rPr lang="zh-CN" altLang="en-US" sz="2000" b="1"/>
              <a:t>、</a:t>
            </a:r>
            <a:r>
              <a:rPr lang="en-US" altLang="zh-CN" sz="2000" b="1"/>
              <a:t>R</a:t>
            </a:r>
            <a:r>
              <a:rPr lang="en-US" altLang="zh-CN" sz="2000" b="1" baseline="-25000"/>
              <a:t>F</a:t>
            </a:r>
            <a:r>
              <a:rPr lang="zh-CN" altLang="en-US" sz="2000" b="1"/>
              <a:t>的乘积。因为有的设备，如设备</a:t>
            </a:r>
            <a:r>
              <a:rPr lang="en-US" altLang="zh-CN" sz="2000" b="1"/>
              <a:t>1</a:t>
            </a:r>
            <a:r>
              <a:rPr lang="zh-CN" altLang="en-US" sz="2000" b="1"/>
              <a:t>、设备</a:t>
            </a:r>
            <a:r>
              <a:rPr lang="en-US" altLang="zh-CN" sz="2000" b="1"/>
              <a:t>2</a:t>
            </a:r>
            <a:r>
              <a:rPr lang="zh-CN" altLang="en-US" sz="2000" b="1"/>
              <a:t>、设备</a:t>
            </a:r>
            <a:r>
              <a:rPr lang="en-US" altLang="zh-CN" sz="2000" b="1"/>
              <a:t>3</a:t>
            </a:r>
            <a:r>
              <a:rPr lang="zh-CN" altLang="en-US" sz="2000" b="1"/>
              <a:t>及设备</a:t>
            </a:r>
            <a:r>
              <a:rPr lang="en-US" altLang="zh-CN" sz="2000" b="1"/>
              <a:t>4</a:t>
            </a:r>
            <a:r>
              <a:rPr lang="zh-CN" altLang="en-US" sz="2000" b="1"/>
              <a:t>具有多功能。若采用这种任务可靠度相乘的办法，将会使某些设备多次参加计算，从而造成错误计算。这是一个典型的多功能部件的例子</a:t>
            </a:r>
            <a:r>
              <a:rPr lang="en-US" altLang="zh-CN" sz="2000" b="1"/>
              <a:t>,</a:t>
            </a:r>
            <a:r>
              <a:rPr lang="zh-CN" altLang="en-US" sz="2000" b="1"/>
              <a:t>后面还会讲到。</a:t>
            </a:r>
          </a:p>
        </p:txBody>
      </p:sp>
    </p:spTree>
    <p:extLst>
      <p:ext uri="{BB962C8B-B14F-4D97-AF65-F5344CB8AC3E}">
        <p14:creationId xmlns:p14="http://schemas.microsoft.com/office/powerpoint/2010/main" val="2280646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b="1" smtClean="0"/>
              <a:t>混联系统的可靠性公式</a:t>
            </a:r>
            <a:endParaRPr lang="zh-CN" altLang="en-US" smtClean="0"/>
          </a:p>
        </p:txBody>
      </p:sp>
      <p:sp>
        <p:nvSpPr>
          <p:cNvPr id="44035" name="内容占位符 2" descr="Rectangle: Click to edit Master text styles&#10;Second level&#10;Third level&#10;Fourth level&#10;Fifth level"/>
          <p:cNvSpPr>
            <a:spLocks noGrp="1"/>
          </p:cNvSpPr>
          <p:nvPr>
            <p:ph idx="1"/>
          </p:nvPr>
        </p:nvSpPr>
        <p:spPr/>
        <p:txBody>
          <a:bodyPr/>
          <a:lstStyle/>
          <a:p>
            <a:pPr eaLnBrk="1" hangingPunct="1">
              <a:buFont typeface="Wingdings" panose="05000000000000000000" pitchFamily="2" charset="2"/>
              <a:buNone/>
            </a:pPr>
            <a:r>
              <a:rPr lang="zh-CN" altLang="en-US" smtClean="0"/>
              <a:t>可靠度：</a:t>
            </a:r>
            <a:r>
              <a:rPr lang="en-US" altLang="zh-CN" smtClean="0"/>
              <a:t>R (t)</a:t>
            </a:r>
            <a:r>
              <a:rPr lang="zh-CN" altLang="en-US" smtClean="0"/>
              <a:t>，不可靠度：</a:t>
            </a:r>
            <a:r>
              <a:rPr lang="en-US" altLang="zh-CN" smtClean="0"/>
              <a:t>F (t)</a:t>
            </a:r>
            <a:r>
              <a:rPr lang="zh-CN" altLang="en-US" smtClean="0"/>
              <a:t>，关系式：</a:t>
            </a:r>
            <a:r>
              <a:rPr lang="en-US" altLang="zh-CN" smtClean="0"/>
              <a:t>R (t) + F (t) = 1</a:t>
            </a:r>
            <a:r>
              <a:rPr lang="zh-CN" altLang="en-US" smtClean="0"/>
              <a:t>。</a:t>
            </a:r>
          </a:p>
          <a:p>
            <a:pPr eaLnBrk="1" hangingPunct="1">
              <a:buFont typeface="Wingdings" panose="05000000000000000000" pitchFamily="2" charset="2"/>
              <a:buNone/>
            </a:pPr>
            <a:r>
              <a:rPr lang="zh-CN" altLang="en-US" smtClean="0"/>
              <a:t>在各单元相同情况下，用</a:t>
            </a:r>
            <a:r>
              <a:rPr lang="en-US" altLang="zh-CN" smtClean="0"/>
              <a:t>n</a:t>
            </a:r>
            <a:r>
              <a:rPr lang="zh-CN" altLang="en-US" smtClean="0"/>
              <a:t>代表串联倍数，</a:t>
            </a:r>
            <a:r>
              <a:rPr lang="en-US" altLang="zh-CN" smtClean="0"/>
              <a:t>m</a:t>
            </a:r>
            <a:r>
              <a:rPr lang="zh-CN" altLang="en-US" smtClean="0"/>
              <a:t>代表并联倍数。</a:t>
            </a:r>
          </a:p>
          <a:p>
            <a:pPr eaLnBrk="1" hangingPunct="1">
              <a:buFont typeface="Wingdings" panose="05000000000000000000" pitchFamily="2" charset="2"/>
              <a:buNone/>
            </a:pPr>
            <a:r>
              <a:rPr lang="zh-CN" altLang="en-US" smtClean="0"/>
              <a:t>①串并联系统：先串联、后并联</a:t>
            </a:r>
          </a:p>
          <a:p>
            <a:pPr eaLnBrk="1" hangingPunct="1">
              <a:buFont typeface="Wingdings" panose="05000000000000000000" pitchFamily="2" charset="2"/>
              <a:buNone/>
            </a:pPr>
            <a:r>
              <a:rPr lang="zh-CN" altLang="en-US" smtClean="0"/>
              <a:t>     可靠度</a:t>
            </a:r>
            <a:r>
              <a:rPr lang="en-US" altLang="zh-CN" smtClean="0"/>
              <a:t>R(t) = 1-[1-R</a:t>
            </a:r>
            <a:r>
              <a:rPr lang="en-US" altLang="zh-CN" baseline="-25000" smtClean="0"/>
              <a:t>i</a:t>
            </a:r>
            <a:r>
              <a:rPr lang="en-US" altLang="zh-CN" baseline="30000" smtClean="0"/>
              <a:t>n</a:t>
            </a:r>
            <a:r>
              <a:rPr lang="en-US" altLang="zh-CN" smtClean="0"/>
              <a:t>(t)]</a:t>
            </a:r>
            <a:r>
              <a:rPr lang="en-US" altLang="zh-CN" baseline="30000" smtClean="0"/>
              <a:t>m</a:t>
            </a:r>
            <a:r>
              <a:rPr lang="zh-CN" altLang="en-US" smtClean="0"/>
              <a:t>。</a:t>
            </a:r>
          </a:p>
          <a:p>
            <a:pPr eaLnBrk="1" hangingPunct="1">
              <a:buFont typeface="Wingdings" panose="05000000000000000000" pitchFamily="2" charset="2"/>
              <a:buNone/>
            </a:pPr>
            <a:r>
              <a:rPr lang="zh-CN" altLang="en-US" smtClean="0"/>
              <a:t>②并串联系统：先并联、后串联</a:t>
            </a:r>
          </a:p>
          <a:p>
            <a:pPr eaLnBrk="1" hangingPunct="1">
              <a:buFont typeface="Wingdings" panose="05000000000000000000" pitchFamily="2" charset="2"/>
              <a:buNone/>
            </a:pPr>
            <a:r>
              <a:rPr lang="zh-CN" altLang="en-US" smtClean="0"/>
              <a:t>     可靠度</a:t>
            </a:r>
            <a:r>
              <a:rPr lang="en-US" altLang="zh-CN" smtClean="0"/>
              <a:t>R(t) = [1-(1-R</a:t>
            </a:r>
            <a:r>
              <a:rPr lang="en-US" altLang="zh-CN" baseline="-25000" smtClean="0"/>
              <a:t>i</a:t>
            </a:r>
            <a:r>
              <a:rPr lang="en-US" altLang="zh-CN" smtClean="0"/>
              <a:t>(t))</a:t>
            </a:r>
            <a:r>
              <a:rPr lang="en-US" altLang="zh-CN" baseline="30000" smtClean="0"/>
              <a:t>m</a:t>
            </a:r>
            <a:r>
              <a:rPr lang="en-US" altLang="zh-CN" smtClean="0"/>
              <a:t>]</a:t>
            </a:r>
            <a:r>
              <a:rPr lang="en-US" altLang="zh-CN" baseline="30000" smtClean="0"/>
              <a:t>n</a:t>
            </a:r>
            <a:r>
              <a:rPr lang="zh-CN" altLang="en-US" smtClean="0"/>
              <a:t>。</a:t>
            </a:r>
          </a:p>
          <a:p>
            <a:pPr eaLnBrk="1" hangingPunct="1">
              <a:buFont typeface="Wingdings" panose="05000000000000000000" pitchFamily="2" charset="2"/>
              <a:buNone/>
            </a:pPr>
            <a:r>
              <a:rPr lang="zh-CN" altLang="en-US" smtClean="0"/>
              <a:t>公式用途：</a:t>
            </a:r>
            <a:r>
              <a:rPr lang="en-US" altLang="zh-CN" smtClean="0"/>
              <a:t>RAID 0+1</a:t>
            </a:r>
            <a:r>
              <a:rPr lang="zh-CN" altLang="en-US" smtClean="0"/>
              <a:t>是串并联系统，</a:t>
            </a:r>
            <a:r>
              <a:rPr lang="en-US" altLang="zh-CN" smtClean="0"/>
              <a:t>RAID 1+0</a:t>
            </a:r>
            <a:r>
              <a:rPr lang="zh-CN" altLang="en-US" smtClean="0"/>
              <a:t>是并串联系统</a:t>
            </a:r>
          </a:p>
          <a:p>
            <a:pPr eaLnBrk="1" hangingPunct="1"/>
            <a:endParaRPr lang="zh-CN" altLang="en-US" smtClean="0"/>
          </a:p>
        </p:txBody>
      </p:sp>
    </p:spTree>
    <p:extLst>
      <p:ext uri="{BB962C8B-B14F-4D97-AF65-F5344CB8AC3E}">
        <p14:creationId xmlns:p14="http://schemas.microsoft.com/office/powerpoint/2010/main" val="1016635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8.2 I/O</a:t>
            </a:r>
            <a:r>
              <a:rPr lang="zh-CN" altLang="en-US" smtClean="0">
                <a:latin typeface="黑体" panose="02010609060101010101" pitchFamily="49" charset="-122"/>
              </a:rPr>
              <a:t>系统的可靠性、可用性和可信性</a:t>
            </a:r>
          </a:p>
        </p:txBody>
      </p:sp>
      <p:sp>
        <p:nvSpPr>
          <p:cNvPr id="45059" name="Rectangle 3" descr="Rectangle: Click to edit Master text styles&#10;Second level&#10;Third level&#10;Fourth level&#10;Fifth level"/>
          <p:cNvSpPr>
            <a:spLocks noGrp="1" noChangeArrowheads="1"/>
          </p:cNvSpPr>
          <p:nvPr>
            <p:ph type="body" idx="1"/>
          </p:nvPr>
        </p:nvSpPr>
        <p:spPr>
          <a:xfrm>
            <a:off x="2209800" y="1371600"/>
            <a:ext cx="7696200" cy="4648200"/>
          </a:xfrm>
        </p:spPr>
        <p:txBody>
          <a:bodyPr/>
          <a:lstStyle/>
          <a:p>
            <a:pPr marL="457200" indent="-457200" algn="just">
              <a:lnSpc>
                <a:spcPct val="140000"/>
              </a:lnSpc>
              <a:buNone/>
            </a:pPr>
            <a:r>
              <a:rPr lang="en-US" altLang="zh-CN" sz="2000" b="1">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例</a:t>
            </a:r>
            <a:r>
              <a:rPr lang="en-US" altLang="zh-CN" sz="2000" b="1">
                <a:latin typeface="宋体" panose="02010600030101010101" pitchFamily="2" charset="-122"/>
                <a:ea typeface="宋体" panose="02010600030101010101" pitchFamily="2" charset="-122"/>
              </a:rPr>
              <a:t>8.1</a:t>
            </a:r>
            <a:r>
              <a:rPr lang="en-US" altLang="zh-CN" sz="2000" b="1">
                <a:solidFill>
                  <a:srgbClr val="000000"/>
                </a:solidFill>
                <a:latin typeface="宋体" panose="02010600030101010101" pitchFamily="2" charset="-122"/>
                <a:ea typeface="宋体" panose="02010600030101010101" pitchFamily="2" charset="-122"/>
              </a:rPr>
              <a:t> </a:t>
            </a:r>
            <a:r>
              <a:rPr lang="zh-CN" altLang="en-US" sz="2000" b="1">
                <a:solidFill>
                  <a:srgbClr val="000000"/>
                </a:solidFill>
                <a:latin typeface="宋体" panose="02010600030101010101" pitchFamily="2" charset="-122"/>
                <a:ea typeface="宋体" panose="02010600030101010101" pitchFamily="2" charset="-122"/>
              </a:rPr>
              <a:t>假设磁盘子系统的组成部件和它们的</a:t>
            </a:r>
            <a:r>
              <a:rPr lang="en-US" altLang="zh-CN" sz="2000" b="1">
                <a:solidFill>
                  <a:srgbClr val="9933FF"/>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如下：</a:t>
            </a:r>
          </a:p>
          <a:p>
            <a:pPr marL="457200" indent="-457200" algn="just">
              <a:lnSpc>
                <a:spcPct val="140000"/>
              </a:lnSpc>
              <a:buNone/>
            </a:pP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1</a:t>
            </a:r>
            <a:r>
              <a:rPr lang="zh-CN" altLang="en-US" sz="2000" b="1">
                <a:solidFill>
                  <a:srgbClr val="000000"/>
                </a:solidFill>
                <a:latin typeface="宋体" panose="02010600030101010101" pitchFamily="2" charset="-122"/>
                <a:ea typeface="宋体" panose="02010600030101010101" pitchFamily="2" charset="-122"/>
              </a:rPr>
              <a:t>）磁盘子系统由</a:t>
            </a:r>
            <a:r>
              <a:rPr lang="en-US" altLang="zh-CN" sz="2000" b="1">
                <a:solidFill>
                  <a:srgbClr val="9933FF"/>
                </a:solidFill>
                <a:latin typeface="宋体" panose="02010600030101010101" pitchFamily="2" charset="-122"/>
                <a:ea typeface="宋体" panose="02010600030101010101" pitchFamily="2" charset="-122"/>
              </a:rPr>
              <a:t>10</a:t>
            </a:r>
            <a:r>
              <a:rPr lang="zh-CN" altLang="en-US" sz="2000" b="1">
                <a:solidFill>
                  <a:srgbClr val="000000"/>
                </a:solidFill>
                <a:latin typeface="宋体" panose="02010600030101010101" pitchFamily="2" charset="-122"/>
                <a:ea typeface="宋体" panose="02010600030101010101" pitchFamily="2" charset="-122"/>
              </a:rPr>
              <a:t>个磁盘构成，每个磁盘的</a:t>
            </a:r>
            <a:r>
              <a:rPr lang="en-US" altLang="zh-CN" sz="2000" b="1">
                <a:solidFill>
                  <a:srgbClr val="000000"/>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为</a:t>
            </a:r>
            <a:r>
              <a:rPr lang="en-US" altLang="zh-CN" sz="2000" b="1">
                <a:solidFill>
                  <a:srgbClr val="9933FF"/>
                </a:solidFill>
                <a:latin typeface="宋体" panose="02010600030101010101" pitchFamily="2" charset="-122"/>
                <a:ea typeface="宋体" panose="02010600030101010101" pitchFamily="2" charset="-122"/>
              </a:rPr>
              <a:t>1000000</a:t>
            </a:r>
            <a:r>
              <a:rPr lang="zh-CN" altLang="en-US" sz="2000" b="1">
                <a:solidFill>
                  <a:srgbClr val="000000"/>
                </a:solidFill>
                <a:latin typeface="宋体" panose="02010600030101010101" pitchFamily="2" charset="-122"/>
                <a:ea typeface="宋体" panose="02010600030101010101" pitchFamily="2" charset="-122"/>
              </a:rPr>
              <a:t>小时；</a:t>
            </a:r>
          </a:p>
          <a:p>
            <a:pPr marL="457200" indent="-457200" algn="just">
              <a:lnSpc>
                <a:spcPct val="140000"/>
              </a:lnSpc>
              <a:buNone/>
            </a:pP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2</a:t>
            </a: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9933FF"/>
                </a:solidFill>
                <a:latin typeface="宋体" panose="02010600030101010101" pitchFamily="2" charset="-122"/>
                <a:ea typeface="宋体" panose="02010600030101010101" pitchFamily="2" charset="-122"/>
              </a:rPr>
              <a:t>1</a:t>
            </a:r>
            <a:r>
              <a:rPr lang="zh-CN" altLang="en-US" sz="2000" b="1">
                <a:solidFill>
                  <a:srgbClr val="000000"/>
                </a:solidFill>
                <a:latin typeface="宋体" panose="02010600030101010101" pitchFamily="2" charset="-122"/>
                <a:ea typeface="宋体" panose="02010600030101010101" pitchFamily="2" charset="-122"/>
              </a:rPr>
              <a:t>个</a:t>
            </a:r>
            <a:r>
              <a:rPr lang="en-US" altLang="zh-CN" sz="2000" b="1">
                <a:solidFill>
                  <a:srgbClr val="000000"/>
                </a:solidFill>
                <a:latin typeface="宋体" panose="02010600030101010101" pitchFamily="2" charset="-122"/>
                <a:ea typeface="宋体" panose="02010600030101010101" pitchFamily="2" charset="-122"/>
              </a:rPr>
              <a:t>SCSI</a:t>
            </a:r>
            <a:r>
              <a:rPr lang="zh-CN" altLang="en-US" sz="2000" b="1">
                <a:solidFill>
                  <a:srgbClr val="000000"/>
                </a:solidFill>
                <a:latin typeface="宋体" panose="02010600030101010101" pitchFamily="2" charset="-122"/>
                <a:ea typeface="宋体" panose="02010600030101010101" pitchFamily="2" charset="-122"/>
              </a:rPr>
              <a:t>控制器，其</a:t>
            </a:r>
            <a:r>
              <a:rPr lang="en-US" altLang="zh-CN" sz="2000" b="1">
                <a:solidFill>
                  <a:srgbClr val="000000"/>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为</a:t>
            </a:r>
            <a:r>
              <a:rPr lang="en-US" altLang="zh-CN" sz="2000" b="1">
                <a:solidFill>
                  <a:srgbClr val="9933FF"/>
                </a:solidFill>
                <a:latin typeface="宋体" panose="02010600030101010101" pitchFamily="2" charset="-122"/>
                <a:ea typeface="宋体" panose="02010600030101010101" pitchFamily="2" charset="-122"/>
              </a:rPr>
              <a:t>500000</a:t>
            </a:r>
            <a:r>
              <a:rPr lang="zh-CN" altLang="en-US" sz="2000" b="1">
                <a:solidFill>
                  <a:srgbClr val="000000"/>
                </a:solidFill>
                <a:latin typeface="宋体" panose="02010600030101010101" pitchFamily="2" charset="-122"/>
                <a:ea typeface="宋体" panose="02010600030101010101" pitchFamily="2" charset="-122"/>
              </a:rPr>
              <a:t>小时；</a:t>
            </a:r>
          </a:p>
          <a:p>
            <a:pPr marL="457200" indent="-457200" algn="just">
              <a:lnSpc>
                <a:spcPct val="140000"/>
              </a:lnSpc>
              <a:buNone/>
            </a:pP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3</a:t>
            </a: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9933FF"/>
                </a:solidFill>
                <a:latin typeface="宋体" panose="02010600030101010101" pitchFamily="2" charset="-122"/>
                <a:ea typeface="宋体" panose="02010600030101010101" pitchFamily="2" charset="-122"/>
              </a:rPr>
              <a:t>1</a:t>
            </a:r>
            <a:r>
              <a:rPr lang="zh-CN" altLang="en-US" sz="2000" b="1">
                <a:solidFill>
                  <a:srgbClr val="000000"/>
                </a:solidFill>
                <a:latin typeface="宋体" panose="02010600030101010101" pitchFamily="2" charset="-122"/>
                <a:ea typeface="宋体" panose="02010600030101010101" pitchFamily="2" charset="-122"/>
              </a:rPr>
              <a:t>个不间断电源，其</a:t>
            </a:r>
            <a:r>
              <a:rPr lang="en-US" altLang="zh-CN" sz="2000" b="1">
                <a:solidFill>
                  <a:srgbClr val="000000"/>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为</a:t>
            </a:r>
            <a:r>
              <a:rPr lang="en-US" altLang="zh-CN" sz="2000" b="1">
                <a:solidFill>
                  <a:srgbClr val="9933FF"/>
                </a:solidFill>
                <a:latin typeface="宋体" panose="02010600030101010101" pitchFamily="2" charset="-122"/>
                <a:ea typeface="宋体" panose="02010600030101010101" pitchFamily="2" charset="-122"/>
              </a:rPr>
              <a:t>200000</a:t>
            </a:r>
            <a:r>
              <a:rPr lang="zh-CN" altLang="en-US" sz="2000" b="1">
                <a:solidFill>
                  <a:srgbClr val="000000"/>
                </a:solidFill>
                <a:latin typeface="宋体" panose="02010600030101010101" pitchFamily="2" charset="-122"/>
                <a:ea typeface="宋体" panose="02010600030101010101" pitchFamily="2" charset="-122"/>
              </a:rPr>
              <a:t>小时；</a:t>
            </a:r>
          </a:p>
          <a:p>
            <a:pPr marL="457200" indent="-457200" algn="just">
              <a:lnSpc>
                <a:spcPct val="140000"/>
              </a:lnSpc>
              <a:buNone/>
            </a:pP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4</a:t>
            </a: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9933FF"/>
                </a:solidFill>
                <a:latin typeface="宋体" panose="02010600030101010101" pitchFamily="2" charset="-122"/>
                <a:ea typeface="宋体" panose="02010600030101010101" pitchFamily="2" charset="-122"/>
              </a:rPr>
              <a:t>1</a:t>
            </a:r>
            <a:r>
              <a:rPr lang="zh-CN" altLang="en-US" sz="2000" b="1">
                <a:solidFill>
                  <a:srgbClr val="000000"/>
                </a:solidFill>
                <a:latin typeface="宋体" panose="02010600030101010101" pitchFamily="2" charset="-122"/>
                <a:ea typeface="宋体" panose="02010600030101010101" pitchFamily="2" charset="-122"/>
              </a:rPr>
              <a:t>个风扇，其</a:t>
            </a:r>
            <a:r>
              <a:rPr lang="en-US" altLang="zh-CN" sz="2000" b="1">
                <a:solidFill>
                  <a:srgbClr val="000000"/>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为</a:t>
            </a:r>
            <a:r>
              <a:rPr lang="en-US" altLang="zh-CN" sz="2000" b="1">
                <a:solidFill>
                  <a:srgbClr val="9933FF"/>
                </a:solidFill>
                <a:latin typeface="宋体" panose="02010600030101010101" pitchFamily="2" charset="-122"/>
                <a:ea typeface="宋体" panose="02010600030101010101" pitchFamily="2" charset="-122"/>
              </a:rPr>
              <a:t>200000</a:t>
            </a:r>
            <a:r>
              <a:rPr lang="zh-CN" altLang="en-US" sz="2000" b="1">
                <a:solidFill>
                  <a:srgbClr val="000000"/>
                </a:solidFill>
                <a:latin typeface="宋体" panose="02010600030101010101" pitchFamily="2" charset="-122"/>
                <a:ea typeface="宋体" panose="02010600030101010101" pitchFamily="2" charset="-122"/>
              </a:rPr>
              <a:t>小时；</a:t>
            </a:r>
          </a:p>
          <a:p>
            <a:pPr marL="457200" indent="-457200" algn="just">
              <a:lnSpc>
                <a:spcPct val="140000"/>
              </a:lnSpc>
              <a:buNone/>
            </a:pP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000000"/>
                </a:solidFill>
                <a:latin typeface="宋体" panose="02010600030101010101" pitchFamily="2" charset="-122"/>
                <a:ea typeface="宋体" panose="02010600030101010101" pitchFamily="2" charset="-122"/>
              </a:rPr>
              <a:t>5</a:t>
            </a:r>
            <a:r>
              <a:rPr lang="zh-CN" altLang="en-US" sz="2000" b="1">
                <a:solidFill>
                  <a:srgbClr val="000000"/>
                </a:solidFill>
                <a:latin typeface="宋体" panose="02010600030101010101" pitchFamily="2" charset="-122"/>
                <a:ea typeface="宋体" panose="02010600030101010101" pitchFamily="2" charset="-122"/>
              </a:rPr>
              <a:t>）</a:t>
            </a:r>
            <a:r>
              <a:rPr lang="en-US" altLang="zh-CN" sz="2000" b="1">
                <a:solidFill>
                  <a:srgbClr val="9933FF"/>
                </a:solidFill>
                <a:latin typeface="宋体" panose="02010600030101010101" pitchFamily="2" charset="-122"/>
                <a:ea typeface="宋体" panose="02010600030101010101" pitchFamily="2" charset="-122"/>
              </a:rPr>
              <a:t>1</a:t>
            </a:r>
            <a:r>
              <a:rPr lang="zh-CN" altLang="en-US" sz="2000" b="1">
                <a:solidFill>
                  <a:srgbClr val="000000"/>
                </a:solidFill>
                <a:latin typeface="宋体" panose="02010600030101010101" pitchFamily="2" charset="-122"/>
                <a:ea typeface="宋体" panose="02010600030101010101" pitchFamily="2" charset="-122"/>
              </a:rPr>
              <a:t>根</a:t>
            </a:r>
            <a:r>
              <a:rPr lang="en-US" altLang="zh-CN" sz="2000" b="1">
                <a:solidFill>
                  <a:srgbClr val="000000"/>
                </a:solidFill>
                <a:latin typeface="宋体" panose="02010600030101010101" pitchFamily="2" charset="-122"/>
                <a:ea typeface="宋体" panose="02010600030101010101" pitchFamily="2" charset="-122"/>
              </a:rPr>
              <a:t>SCSI</a:t>
            </a:r>
            <a:r>
              <a:rPr lang="zh-CN" altLang="en-US" sz="2000" b="1">
                <a:solidFill>
                  <a:srgbClr val="000000"/>
                </a:solidFill>
                <a:latin typeface="宋体" panose="02010600030101010101" pitchFamily="2" charset="-122"/>
                <a:ea typeface="宋体" panose="02010600030101010101" pitchFamily="2" charset="-122"/>
              </a:rPr>
              <a:t>连线，其</a:t>
            </a:r>
            <a:r>
              <a:rPr lang="en-US" altLang="zh-CN" sz="2000" b="1">
                <a:solidFill>
                  <a:srgbClr val="000000"/>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为</a:t>
            </a:r>
            <a:r>
              <a:rPr lang="en-US" altLang="zh-CN" sz="2000" b="1">
                <a:solidFill>
                  <a:srgbClr val="9933FF"/>
                </a:solidFill>
                <a:latin typeface="宋体" panose="02010600030101010101" pitchFamily="2" charset="-122"/>
                <a:ea typeface="宋体" panose="02010600030101010101" pitchFamily="2" charset="-122"/>
              </a:rPr>
              <a:t>1000000</a:t>
            </a:r>
            <a:r>
              <a:rPr lang="zh-CN" altLang="en-US" sz="2000" b="1">
                <a:solidFill>
                  <a:srgbClr val="000000"/>
                </a:solidFill>
                <a:latin typeface="宋体" panose="02010600030101010101" pitchFamily="2" charset="-122"/>
                <a:ea typeface="宋体" panose="02010600030101010101" pitchFamily="2" charset="-122"/>
              </a:rPr>
              <a:t>小时。</a:t>
            </a:r>
          </a:p>
          <a:p>
            <a:pPr marL="457200" indent="-457200" algn="just">
              <a:lnSpc>
                <a:spcPct val="140000"/>
              </a:lnSpc>
              <a:buNone/>
            </a:pPr>
            <a:r>
              <a:rPr lang="zh-CN" altLang="en-US" sz="2000" b="1">
                <a:solidFill>
                  <a:srgbClr val="000000"/>
                </a:solidFill>
                <a:latin typeface="宋体" panose="02010600030101010101" pitchFamily="2" charset="-122"/>
                <a:ea typeface="宋体" panose="02010600030101010101" pitchFamily="2" charset="-122"/>
              </a:rPr>
              <a:t>        假定每个部件的生存期服从指数分布，同时假定各部件的故障是相互独立的，求整个系统的</a:t>
            </a:r>
            <a:r>
              <a:rPr lang="en-US" altLang="zh-CN" sz="2000" b="1">
                <a:solidFill>
                  <a:srgbClr val="9933FF"/>
                </a:solidFill>
                <a:latin typeface="宋体" panose="02010600030101010101" pitchFamily="2" charset="-122"/>
                <a:ea typeface="宋体" panose="02010600030101010101" pitchFamily="2" charset="-122"/>
              </a:rPr>
              <a:t>MTTF</a:t>
            </a:r>
            <a:r>
              <a:rPr lang="zh-CN" altLang="en-US" sz="2000" b="1">
                <a:solidFill>
                  <a:srgbClr val="9933FF"/>
                </a:solidFill>
                <a:latin typeface="宋体" panose="02010600030101010101" pitchFamily="2" charset="-122"/>
                <a:ea typeface="宋体" panose="02010600030101010101" pitchFamily="2" charset="-122"/>
              </a:rPr>
              <a:t>。</a:t>
            </a:r>
          </a:p>
          <a:p>
            <a:pPr marL="457200" indent="-457200">
              <a:lnSpc>
                <a:spcPct val="140000"/>
              </a:lnSpc>
            </a:pPr>
            <a:endParaRPr lang="en-US" altLang="zh-CN" sz="2000" b="1">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552863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8.2 I/O</a:t>
            </a:r>
            <a:r>
              <a:rPr lang="zh-CN" altLang="en-US" smtClean="0">
                <a:latin typeface="黑体" panose="02010609060101010101" pitchFamily="49" charset="-122"/>
              </a:rPr>
              <a:t>系统的可靠性、可用性和可信性</a:t>
            </a:r>
          </a:p>
        </p:txBody>
      </p:sp>
      <p:sp>
        <p:nvSpPr>
          <p:cNvPr id="46083" name="Rectangle 3" descr="Rectangle: Click to edit Master text styles&#10;Second level&#10;Third level&#10;Fourth level&#10;Fifth level"/>
          <p:cNvSpPr>
            <a:spLocks noGrp="1" noChangeArrowheads="1"/>
          </p:cNvSpPr>
          <p:nvPr>
            <p:ph type="body" idx="1"/>
          </p:nvPr>
        </p:nvSpPr>
        <p:spPr>
          <a:xfrm>
            <a:off x="2209800" y="1676400"/>
            <a:ext cx="7772400" cy="3657600"/>
          </a:xfrm>
        </p:spPr>
        <p:txBody>
          <a:bodyPr/>
          <a:lstStyle/>
          <a:p>
            <a:pPr marL="457200" indent="-457200">
              <a:buNone/>
            </a:pPr>
            <a:r>
              <a:rPr lang="en-US" altLang="zh-CN" b="1" smtClean="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解  </a:t>
            </a:r>
            <a:r>
              <a:rPr lang="zh-CN" altLang="en-US" sz="2000" b="1">
                <a:solidFill>
                  <a:srgbClr val="000000"/>
                </a:solidFill>
                <a:latin typeface="宋体" panose="02010600030101010101" pitchFamily="2" charset="-122"/>
                <a:ea typeface="宋体" panose="02010600030101010101" pitchFamily="2" charset="-122"/>
              </a:rPr>
              <a:t>整个系统的失效率为：</a:t>
            </a:r>
          </a:p>
          <a:p>
            <a:pPr marL="457200" indent="-457200">
              <a:buNone/>
            </a:pPr>
            <a:endParaRPr lang="zh-CN" altLang="en-US" sz="2000" b="1">
              <a:solidFill>
                <a:srgbClr val="000000"/>
              </a:solidFill>
              <a:latin typeface="宋体" panose="02010600030101010101" pitchFamily="2" charset="-122"/>
              <a:ea typeface="宋体" panose="02010600030101010101" pitchFamily="2" charset="-122"/>
            </a:endParaRPr>
          </a:p>
          <a:p>
            <a:pPr marL="457200" indent="-457200">
              <a:buNone/>
            </a:pPr>
            <a:endParaRPr lang="zh-CN" altLang="en-US" sz="2000" b="1">
              <a:solidFill>
                <a:srgbClr val="000000"/>
              </a:solidFill>
              <a:latin typeface="宋体" panose="02010600030101010101" pitchFamily="2" charset="-122"/>
              <a:ea typeface="宋体" panose="02010600030101010101" pitchFamily="2" charset="-122"/>
            </a:endParaRPr>
          </a:p>
          <a:p>
            <a:pPr marL="457200" indent="-457200">
              <a:buNone/>
            </a:pPr>
            <a:r>
              <a:rPr lang="zh-CN" altLang="en-US" sz="2000" b="1">
                <a:solidFill>
                  <a:srgbClr val="000000"/>
                </a:solidFill>
                <a:latin typeface="宋体" panose="02010600030101010101" pitchFamily="2" charset="-122"/>
                <a:ea typeface="宋体" panose="02010600030101010101" pitchFamily="2" charset="-122"/>
              </a:rPr>
              <a:t>      系统的</a:t>
            </a:r>
            <a:r>
              <a:rPr lang="en-US" altLang="zh-CN" sz="2000" b="1">
                <a:solidFill>
                  <a:srgbClr val="000000"/>
                </a:solidFill>
                <a:latin typeface="宋体" panose="02010600030101010101" pitchFamily="2" charset="-122"/>
                <a:ea typeface="宋体" panose="02010600030101010101" pitchFamily="2" charset="-122"/>
              </a:rPr>
              <a:t>MTTF</a:t>
            </a:r>
            <a:r>
              <a:rPr lang="zh-CN" altLang="en-US" sz="2000" b="1">
                <a:solidFill>
                  <a:srgbClr val="000000"/>
                </a:solidFill>
                <a:latin typeface="宋体" panose="02010600030101010101" pitchFamily="2" charset="-122"/>
                <a:ea typeface="宋体" panose="02010600030101010101" pitchFamily="2" charset="-122"/>
              </a:rPr>
              <a:t>为系统失效率的倒数，即：</a:t>
            </a:r>
          </a:p>
          <a:p>
            <a:pPr marL="457200" indent="-457200">
              <a:lnSpc>
                <a:spcPct val="70000"/>
              </a:lnSpc>
              <a:buNone/>
            </a:pPr>
            <a:endParaRPr lang="zh-CN" altLang="en-US" sz="2000" b="1">
              <a:solidFill>
                <a:srgbClr val="000000"/>
              </a:solidFill>
              <a:latin typeface="宋体" panose="02010600030101010101" pitchFamily="2" charset="-122"/>
              <a:ea typeface="宋体" panose="02010600030101010101" pitchFamily="2" charset="-122"/>
            </a:endParaRPr>
          </a:p>
          <a:p>
            <a:pPr marL="457200" indent="-457200">
              <a:lnSpc>
                <a:spcPct val="70000"/>
              </a:lnSpc>
              <a:buNone/>
            </a:pPr>
            <a:endParaRPr lang="zh-CN" altLang="en-US" sz="2000" b="1">
              <a:solidFill>
                <a:srgbClr val="000000"/>
              </a:solidFill>
              <a:latin typeface="宋体" panose="02010600030101010101" pitchFamily="2" charset="-122"/>
              <a:ea typeface="宋体" panose="02010600030101010101" pitchFamily="2" charset="-122"/>
            </a:endParaRPr>
          </a:p>
          <a:p>
            <a:pPr marL="457200" indent="-457200">
              <a:lnSpc>
                <a:spcPct val="70000"/>
              </a:lnSpc>
              <a:buNone/>
            </a:pPr>
            <a:endParaRPr lang="zh-CN" altLang="en-US" sz="2000" b="1">
              <a:solidFill>
                <a:srgbClr val="000000"/>
              </a:solidFill>
              <a:latin typeface="宋体" panose="02010600030101010101" pitchFamily="2" charset="-122"/>
              <a:ea typeface="宋体" panose="02010600030101010101" pitchFamily="2" charset="-122"/>
            </a:endParaRPr>
          </a:p>
          <a:p>
            <a:pPr marL="457200" indent="-457200">
              <a:lnSpc>
                <a:spcPct val="140000"/>
              </a:lnSpc>
              <a:buNone/>
            </a:pPr>
            <a:r>
              <a:rPr lang="zh-CN" altLang="en-US" sz="2000" b="1">
                <a:solidFill>
                  <a:srgbClr val="000000"/>
                </a:solidFill>
                <a:latin typeface="宋体" panose="02010600030101010101" pitchFamily="2" charset="-122"/>
                <a:ea typeface="宋体" panose="02010600030101010101" pitchFamily="2" charset="-122"/>
              </a:rPr>
              <a:t>      即将近</a:t>
            </a:r>
            <a:r>
              <a:rPr lang="en-US" altLang="zh-CN" sz="2000" b="1">
                <a:solidFill>
                  <a:srgbClr val="9933FF"/>
                </a:solidFill>
                <a:latin typeface="宋体" panose="02010600030101010101" pitchFamily="2" charset="-122"/>
                <a:ea typeface="宋体" panose="02010600030101010101" pitchFamily="2" charset="-122"/>
              </a:rPr>
              <a:t>5</a:t>
            </a:r>
            <a:r>
              <a:rPr lang="zh-CN" altLang="en-US" sz="2000" b="1">
                <a:solidFill>
                  <a:srgbClr val="000000"/>
                </a:solidFill>
                <a:latin typeface="宋体" panose="02010600030101010101" pitchFamily="2" charset="-122"/>
                <a:ea typeface="宋体" panose="02010600030101010101" pitchFamily="2" charset="-122"/>
              </a:rPr>
              <a:t>年。  </a:t>
            </a:r>
          </a:p>
        </p:txBody>
      </p:sp>
      <p:pic>
        <p:nvPicPr>
          <p:cNvPr id="460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286001"/>
            <a:ext cx="7608888" cy="601663"/>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608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3581401"/>
            <a:ext cx="3276600" cy="6508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784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rPr>
              <a:t>8.2 I/O</a:t>
            </a:r>
            <a:r>
              <a:rPr lang="zh-CN" altLang="en-US" smtClean="0">
                <a:latin typeface="黑体" panose="02010609060101010101" pitchFamily="49" charset="-122"/>
              </a:rPr>
              <a:t>系统的可靠性、可用性和可信性</a:t>
            </a:r>
          </a:p>
        </p:txBody>
      </p:sp>
      <p:sp>
        <p:nvSpPr>
          <p:cNvPr id="47107" name="Rectangle 3" descr="Rectangle: Click to edit Master text styles&#10;Second level&#10;Third level&#10;Fourth level&#10;Fifth level"/>
          <p:cNvSpPr>
            <a:spLocks noGrp="1" noChangeArrowheads="1"/>
          </p:cNvSpPr>
          <p:nvPr>
            <p:ph type="body" idx="1"/>
          </p:nvPr>
        </p:nvSpPr>
        <p:spPr>
          <a:xfrm>
            <a:off x="2209800" y="1676400"/>
            <a:ext cx="7918450" cy="3505200"/>
          </a:xfrm>
        </p:spPr>
        <p:txBody>
          <a:bodyPr/>
          <a:lstStyle/>
          <a:p>
            <a:pPr marL="457200" indent="-457200">
              <a:buFont typeface="Wingdings" panose="05000000000000000000" pitchFamily="2" charset="2"/>
              <a:buAutoNum type="arabicPeriod" startAt="5"/>
            </a:pPr>
            <a:r>
              <a:rPr lang="zh-CN" altLang="en-US" smtClean="0">
                <a:latin typeface="黑体" panose="02010609060101010101" pitchFamily="49" charset="-122"/>
              </a:rPr>
              <a:t>提高系统组成部件可靠性的方法 </a:t>
            </a:r>
          </a:p>
          <a:p>
            <a:pPr marL="1085850" lvl="1" indent="-457200"/>
            <a:r>
              <a:rPr lang="zh-CN" altLang="en-US" smtClean="0">
                <a:solidFill>
                  <a:srgbClr val="D60093"/>
                </a:solidFill>
                <a:latin typeface="黑体" panose="02010609060101010101" pitchFamily="49" charset="-122"/>
              </a:rPr>
              <a:t>有效构建方法</a:t>
            </a:r>
            <a:r>
              <a:rPr lang="zh-CN" altLang="en-US" smtClean="0">
                <a:latin typeface="黑体" panose="02010609060101010101" pitchFamily="49" charset="-122"/>
              </a:rPr>
              <a:t>（</a:t>
            </a:r>
            <a:r>
              <a:rPr lang="en-US" altLang="zh-CN" smtClean="0">
                <a:latin typeface="黑体" panose="02010609060101010101" pitchFamily="49" charset="-122"/>
              </a:rPr>
              <a:t>valid construction</a:t>
            </a:r>
            <a:r>
              <a:rPr lang="zh-CN" altLang="en-US" smtClean="0">
                <a:latin typeface="黑体" panose="02010609060101010101" pitchFamily="49" charset="-122"/>
              </a:rPr>
              <a:t>）</a:t>
            </a:r>
          </a:p>
          <a:p>
            <a:pPr lvl="2" eaLnBrk="1" hangingPunct="1">
              <a:buFont typeface="Wingdings" panose="05000000000000000000" pitchFamily="2" charset="2"/>
              <a:buNone/>
            </a:pPr>
            <a:r>
              <a:rPr lang="zh-CN" altLang="en-US" smtClean="0">
                <a:latin typeface="黑体" panose="02010609060101010101" pitchFamily="49" charset="-122"/>
              </a:rPr>
              <a:t>    在构建系统的过程中消除故障隐患，这样建立起来</a:t>
            </a:r>
          </a:p>
          <a:p>
            <a:pPr lvl="2" eaLnBrk="1" hangingPunct="1">
              <a:buFont typeface="Wingdings" panose="05000000000000000000" pitchFamily="2" charset="2"/>
              <a:buNone/>
            </a:pPr>
            <a:r>
              <a:rPr lang="zh-CN" altLang="en-US" smtClean="0">
                <a:latin typeface="黑体" panose="02010609060101010101" pitchFamily="49" charset="-122"/>
              </a:rPr>
              <a:t>的系统就不会出现故障。</a:t>
            </a:r>
          </a:p>
          <a:p>
            <a:pPr marL="1085850" lvl="1" indent="-457200"/>
            <a:r>
              <a:rPr lang="zh-CN" altLang="en-US" smtClean="0">
                <a:solidFill>
                  <a:srgbClr val="D60093"/>
                </a:solidFill>
                <a:latin typeface="黑体" panose="02010609060101010101" pitchFamily="49" charset="-122"/>
              </a:rPr>
              <a:t>纠错方法</a:t>
            </a:r>
            <a:r>
              <a:rPr lang="zh-CN" altLang="en-US" smtClean="0">
                <a:latin typeface="黑体" panose="02010609060101010101" pitchFamily="49" charset="-122"/>
              </a:rPr>
              <a:t>（</a:t>
            </a:r>
            <a:r>
              <a:rPr lang="en-US" altLang="zh-CN" smtClean="0">
                <a:latin typeface="黑体" panose="02010609060101010101" pitchFamily="49" charset="-122"/>
              </a:rPr>
              <a:t>error correction</a:t>
            </a:r>
            <a:r>
              <a:rPr lang="zh-CN" altLang="en-US" smtClean="0">
                <a:latin typeface="黑体" panose="02010609060101010101" pitchFamily="49" charset="-122"/>
              </a:rPr>
              <a:t>）</a:t>
            </a:r>
          </a:p>
          <a:p>
            <a:pPr lvl="2" eaLnBrk="1" hangingPunct="1">
              <a:buFont typeface="Wingdings" panose="05000000000000000000" pitchFamily="2" charset="2"/>
              <a:buNone/>
            </a:pPr>
            <a:r>
              <a:rPr lang="zh-CN" altLang="en-US" smtClean="0">
                <a:latin typeface="黑体" panose="02010609060101010101" pitchFamily="49" charset="-122"/>
              </a:rPr>
              <a:t>    在系统构建中采用容错的方法。这样即使出现故障，</a:t>
            </a:r>
          </a:p>
          <a:p>
            <a:pPr lvl="2" eaLnBrk="1" hangingPunct="1">
              <a:buFont typeface="Wingdings" panose="05000000000000000000" pitchFamily="2" charset="2"/>
              <a:buNone/>
            </a:pPr>
            <a:r>
              <a:rPr lang="zh-CN" altLang="en-US" smtClean="0">
                <a:latin typeface="黑体" panose="02010609060101010101" pitchFamily="49" charset="-122"/>
              </a:rPr>
              <a:t>也可以通过容错信息保证系统正常工作。 </a:t>
            </a:r>
          </a:p>
        </p:txBody>
      </p:sp>
    </p:spTree>
    <p:extLst>
      <p:ext uri="{BB962C8B-B14F-4D97-AF65-F5344CB8AC3E}">
        <p14:creationId xmlns:p14="http://schemas.microsoft.com/office/powerpoint/2010/main" val="561484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2209800" y="609600"/>
            <a:ext cx="7772400" cy="838200"/>
          </a:xfrm>
        </p:spPr>
        <p:txBody>
          <a:bodyPr/>
          <a:lstStyle/>
          <a:p>
            <a:r>
              <a:rPr lang="zh-CN" altLang="en-US" b="1" smtClean="0">
                <a:solidFill>
                  <a:schemeClr val="accent2"/>
                </a:solidFill>
              </a:rPr>
              <a:t>可靠性的特征量</a:t>
            </a:r>
            <a:endParaRPr lang="zh-CN" altLang="en-US" smtClean="0">
              <a:solidFill>
                <a:schemeClr val="tx1"/>
              </a:solidFill>
            </a:endParaRPr>
          </a:p>
        </p:txBody>
      </p:sp>
      <p:sp>
        <p:nvSpPr>
          <p:cNvPr id="15363" name="Rectangle 1027" descr="Rectangle: Click to edit Master text styles&#10;Second level&#10;Third level&#10;Fourth level&#10;Fifth level"/>
          <p:cNvSpPr>
            <a:spLocks noChangeArrowheads="1"/>
          </p:cNvSpPr>
          <p:nvPr>
            <p:ph type="body" idx="1"/>
          </p:nvPr>
        </p:nvSpPr>
        <p:spPr/>
        <p:txBody>
          <a:bodyPr/>
          <a:lstStyle/>
          <a:p>
            <a:r>
              <a:rPr lang="zh-CN" altLang="en-US" b="1" smtClean="0">
                <a:solidFill>
                  <a:schemeClr val="accent1"/>
                </a:solidFill>
              </a:rPr>
              <a:t>可靠度</a:t>
            </a:r>
            <a:endParaRPr lang="zh-CN" altLang="en-US" b="1" smtClean="0"/>
          </a:p>
          <a:p>
            <a:pPr algn="just">
              <a:lnSpc>
                <a:spcPct val="110000"/>
              </a:lnSpc>
            </a:pPr>
            <a:r>
              <a:rPr lang="zh-CN" altLang="en-US" b="1"/>
              <a:t>定义：是指产品在规定的条件下，在规定的时间内、产品完成规定功能的概率。它是时间的函数，记作</a:t>
            </a:r>
            <a:r>
              <a:rPr lang="en-US" altLang="zh-CN" b="1"/>
              <a:t>R(t),</a:t>
            </a:r>
            <a:r>
              <a:rPr lang="zh-CN" altLang="en-US" b="1"/>
              <a:t>也称为可靠度函数。</a:t>
            </a:r>
          </a:p>
          <a:p>
            <a:pPr algn="just">
              <a:lnSpc>
                <a:spcPct val="110000"/>
              </a:lnSpc>
            </a:pPr>
            <a:r>
              <a:rPr lang="zh-CN" altLang="en-US" b="1"/>
              <a:t>当</a:t>
            </a:r>
            <a:r>
              <a:rPr lang="en-US" altLang="zh-CN" b="1"/>
              <a:t>t=0</a:t>
            </a:r>
            <a:r>
              <a:rPr lang="zh-CN" altLang="en-US" b="1"/>
              <a:t>时，</a:t>
            </a:r>
            <a:r>
              <a:rPr lang="en-US" altLang="zh-CN" b="1"/>
              <a:t>R(0)=1;</a:t>
            </a:r>
            <a:r>
              <a:rPr lang="zh-CN" altLang="en-US" b="1"/>
              <a:t>当</a:t>
            </a:r>
            <a:r>
              <a:rPr lang="en-US" altLang="zh-CN" b="1"/>
              <a:t>t=∞</a:t>
            </a:r>
            <a:r>
              <a:rPr lang="zh-CN" altLang="en-US" b="1"/>
              <a:t>时，</a:t>
            </a:r>
            <a:r>
              <a:rPr lang="en-US" altLang="zh-CN" b="1"/>
              <a:t>R(∞)=0</a:t>
            </a:r>
          </a:p>
        </p:txBody>
      </p:sp>
      <p:graphicFrame>
        <p:nvGraphicFramePr>
          <p:cNvPr id="82948" name="Object 1028"/>
          <p:cNvGraphicFramePr>
            <a:graphicFrameLocks noChangeAspect="1"/>
          </p:cNvGraphicFramePr>
          <p:nvPr/>
        </p:nvGraphicFramePr>
        <p:xfrm>
          <a:off x="3792538" y="4437063"/>
          <a:ext cx="3606800" cy="754062"/>
        </p:xfrm>
        <a:graphic>
          <a:graphicData uri="http://schemas.openxmlformats.org/presentationml/2006/ole">
            <mc:AlternateContent xmlns:mc="http://schemas.openxmlformats.org/markup-compatibility/2006">
              <mc:Choice xmlns:v="urn:schemas-microsoft-com:vml" Requires="v">
                <p:oleObj spid="_x0000_s1026" name="公式" r:id="rId3" imgW="965200" imgH="203200" progId="Equation.3">
                  <p:embed/>
                </p:oleObj>
              </mc:Choice>
              <mc:Fallback>
                <p:oleObj name="公式" r:id="rId3" imgW="965200" imgH="203200" progId="Equation.3">
                  <p:embed/>
                  <p:pic>
                    <p:nvPicPr>
                      <p:cNvPr id="82948"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4437063"/>
                        <a:ext cx="3606800" cy="754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2672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1+#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029"/>
          <p:cNvPicPr>
            <a:picLocks noChangeAspect="1" noChangeArrowheads="1"/>
          </p:cNvPicPr>
          <p:nvPr>
            <p:ph type="chart" sz="half" idx="2"/>
          </p:nvPr>
        </p:nvPicPr>
        <p:blipFill>
          <a:blip r:embed="rId4">
            <a:extLst>
              <a:ext uri="{28A0092B-C50C-407E-A947-70E740481C1C}">
                <a14:useLocalDpi xmlns:a14="http://schemas.microsoft.com/office/drawing/2010/main" val="0"/>
              </a:ext>
            </a:extLst>
          </a:blip>
          <a:srcRect/>
          <a:stretch>
            <a:fillRect/>
          </a:stretch>
        </p:blipFill>
        <p:spPr>
          <a:xfrm>
            <a:off x="2135188" y="981075"/>
            <a:ext cx="7772400" cy="3657600"/>
          </a:xfrm>
        </p:spPr>
      </p:pic>
      <p:graphicFrame>
        <p:nvGraphicFramePr>
          <p:cNvPr id="83974" name="Object 1030"/>
          <p:cNvGraphicFramePr>
            <a:graphicFrameLocks noChangeAspect="1"/>
          </p:cNvGraphicFramePr>
          <p:nvPr/>
        </p:nvGraphicFramePr>
        <p:xfrm>
          <a:off x="3505200" y="4800600"/>
          <a:ext cx="5410200" cy="1538288"/>
        </p:xfrm>
        <a:graphic>
          <a:graphicData uri="http://schemas.openxmlformats.org/presentationml/2006/ole">
            <mc:AlternateContent xmlns:mc="http://schemas.openxmlformats.org/markup-compatibility/2006">
              <mc:Choice xmlns:v="urn:schemas-microsoft-com:vml" Requires="v">
                <p:oleObj spid="_x0000_s2050" name="公式" r:id="rId5" imgW="1244600" imgH="393700" progId="Equation.3">
                  <p:embed/>
                </p:oleObj>
              </mc:Choice>
              <mc:Fallback>
                <p:oleObj name="公式" r:id="rId5" imgW="1244600" imgH="393700" progId="Equation.3">
                  <p:embed/>
                  <p:pic>
                    <p:nvPicPr>
                      <p:cNvPr id="83974"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800600"/>
                        <a:ext cx="5410200" cy="1538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4637454"/>
      </p:ext>
    </p:extLst>
  </p:cSld>
  <p:clrMapOvr>
    <a:masterClrMapping/>
  </p:clrMapOvr>
  <p:transition>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descr="Rectangle: Click to edit Master text styles&#10;Second level&#10;Third level&#10;Fourth level&#10;Fifth level"/>
          <p:cNvSpPr>
            <a:spLocks noGrp="1" noChangeArrowheads="1"/>
          </p:cNvSpPr>
          <p:nvPr>
            <p:ph type="body" idx="1"/>
          </p:nvPr>
        </p:nvSpPr>
        <p:spPr>
          <a:xfrm>
            <a:off x="1905000" y="685800"/>
            <a:ext cx="8077200" cy="1981200"/>
          </a:xfrm>
        </p:spPr>
        <p:txBody>
          <a:bodyPr/>
          <a:lstStyle/>
          <a:p>
            <a:pPr algn="just"/>
            <a:r>
              <a:rPr lang="zh-CN" altLang="en-US" smtClean="0">
                <a:solidFill>
                  <a:schemeClr val="tx1"/>
                </a:solidFill>
              </a:rPr>
              <a:t>不可靠度</a:t>
            </a:r>
          </a:p>
          <a:p>
            <a:pPr algn="just"/>
            <a:r>
              <a:rPr lang="zh-CN" altLang="en-US"/>
              <a:t>定义：是指产品在规定的条件下，在规定的时间内、产品不能完成规定功能的概率。它也是时间的函数，记作</a:t>
            </a:r>
            <a:r>
              <a:rPr lang="en-US" altLang="zh-CN"/>
              <a:t>F(t),</a:t>
            </a:r>
            <a:r>
              <a:rPr lang="zh-CN" altLang="en-US"/>
              <a:t>也称为累积失效概率。</a:t>
            </a:r>
          </a:p>
        </p:txBody>
      </p:sp>
      <p:graphicFrame>
        <p:nvGraphicFramePr>
          <p:cNvPr id="17411" name="Object 4"/>
          <p:cNvGraphicFramePr>
            <a:graphicFrameLocks noChangeAspect="1"/>
          </p:cNvGraphicFramePr>
          <p:nvPr/>
        </p:nvGraphicFramePr>
        <p:xfrm>
          <a:off x="6324600" y="2895601"/>
          <a:ext cx="3149600" cy="657225"/>
        </p:xfrm>
        <a:graphic>
          <a:graphicData uri="http://schemas.openxmlformats.org/presentationml/2006/ole">
            <mc:AlternateContent xmlns:mc="http://schemas.openxmlformats.org/markup-compatibility/2006">
              <mc:Choice xmlns:v="urn:schemas-microsoft-com:vml" Requires="v">
                <p:oleObj spid="_x0000_s3074" name="公式" r:id="rId3" imgW="965200" imgH="203200" progId="Equation.3">
                  <p:embed/>
                </p:oleObj>
              </mc:Choice>
              <mc:Fallback>
                <p:oleObj name="公式" r:id="rId3" imgW="965200" imgH="203200" progId="Equation.3">
                  <p:embed/>
                  <p:pic>
                    <p:nvPicPr>
                      <p:cNvPr id="174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895601"/>
                        <a:ext cx="3149600" cy="657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Text Box 5"/>
          <p:cNvSpPr txBox="1">
            <a:spLocks noChangeArrowheads="1"/>
          </p:cNvSpPr>
          <p:nvPr/>
        </p:nvSpPr>
        <p:spPr bwMode="auto">
          <a:xfrm>
            <a:off x="1981200" y="3581401"/>
            <a:ext cx="82296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黑体" panose="02010609060101010101" pitchFamily="49" charset="-122"/>
              </a:defRPr>
            </a:lvl1pPr>
            <a:lvl2pPr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lvl="1" algn="just" eaLnBrk="1" hangingPunct="1">
              <a:spcBef>
                <a:spcPts val="1300"/>
              </a:spcBef>
              <a:spcAft>
                <a:spcPts val="600"/>
              </a:spcAft>
            </a:pPr>
            <a:r>
              <a:rPr lang="zh-CN" altLang="en-US" sz="2800" b="1">
                <a:latin typeface="Arial" panose="020B0604020202020204" pitchFamily="34" charset="0"/>
              </a:rPr>
              <a:t>失效概率密度</a:t>
            </a:r>
            <a:r>
              <a:rPr lang="en-US" altLang="zh-CN" sz="2800" b="1">
                <a:latin typeface="Arial" panose="020B0604020202020204" pitchFamily="34" charset="0"/>
              </a:rPr>
              <a:t>f(t)</a:t>
            </a:r>
          </a:p>
          <a:p>
            <a:pPr algn="just" eaLnBrk="1" hangingPunct="1"/>
            <a:r>
              <a:rPr lang="zh-CN" altLang="en-US" sz="2800"/>
              <a:t>定义：失效概率密度是累积失效概率</a:t>
            </a:r>
            <a:r>
              <a:rPr lang="en-US" altLang="zh-CN" sz="2800"/>
              <a:t>F(t)</a:t>
            </a:r>
            <a:r>
              <a:rPr lang="zh-CN" altLang="en-US" sz="2800"/>
              <a:t>对时间的变化率，它表示产品寿命落在包含</a:t>
            </a:r>
            <a:r>
              <a:rPr lang="en-US" altLang="zh-CN" sz="2800"/>
              <a:t>t</a:t>
            </a:r>
            <a:r>
              <a:rPr lang="zh-CN" altLang="en-US" sz="2800"/>
              <a:t>的单位时间内的概率，即</a:t>
            </a:r>
            <a:r>
              <a:rPr lang="en-US" altLang="zh-CN" sz="2800"/>
              <a:t>t</a:t>
            </a:r>
            <a:r>
              <a:rPr lang="zh-CN" altLang="en-US" sz="2800"/>
              <a:t>时刻，产品在单位时间内失效的概率。</a:t>
            </a:r>
          </a:p>
        </p:txBody>
      </p:sp>
      <p:graphicFrame>
        <p:nvGraphicFramePr>
          <p:cNvPr id="17413" name="Object 6"/>
          <p:cNvGraphicFramePr>
            <a:graphicFrameLocks noChangeAspect="1"/>
          </p:cNvGraphicFramePr>
          <p:nvPr/>
        </p:nvGraphicFramePr>
        <p:xfrm>
          <a:off x="4367213" y="5589588"/>
          <a:ext cx="5638800" cy="1073150"/>
        </p:xfrm>
        <a:graphic>
          <a:graphicData uri="http://schemas.openxmlformats.org/presentationml/2006/ole">
            <mc:AlternateContent xmlns:mc="http://schemas.openxmlformats.org/markup-compatibility/2006">
              <mc:Choice xmlns:v="urn:schemas-microsoft-com:vml" Requires="v">
                <p:oleObj spid="_x0000_s3075" name="公式" r:id="rId5" imgW="1295400" imgH="393700" progId="Equation.3">
                  <p:embed/>
                </p:oleObj>
              </mc:Choice>
              <mc:Fallback>
                <p:oleObj name="公式" r:id="rId5" imgW="1295400" imgH="393700" progId="Equation.3">
                  <p:embed/>
                  <p:pic>
                    <p:nvPicPr>
                      <p:cNvPr id="1741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5589588"/>
                        <a:ext cx="5638800" cy="1073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4937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2208213" y="765175"/>
            <a:ext cx="7772400" cy="838200"/>
          </a:xfrm>
        </p:spPr>
        <p:txBody>
          <a:bodyPr/>
          <a:lstStyle/>
          <a:p>
            <a:r>
              <a:rPr lang="zh-CN" altLang="en-US" sz="3200" b="1">
                <a:latin typeface="Arial" panose="020B0604020202020204" pitchFamily="34" charset="0"/>
              </a:rPr>
              <a:t>瞬时失效率 </a:t>
            </a:r>
            <a:r>
              <a:rPr lang="en-US" altLang="zh-CN" sz="3200" b="1">
                <a:latin typeface="Arial" panose="020B0604020202020204" pitchFamily="34" charset="0"/>
              </a:rPr>
              <a:t>λ(t)</a:t>
            </a:r>
            <a:r>
              <a:rPr lang="zh-CN" altLang="en-US" sz="3200" b="1">
                <a:latin typeface="Arial" panose="020B0604020202020204" pitchFamily="34" charset="0"/>
              </a:rPr>
              <a:t>，（简称失效率）</a:t>
            </a:r>
          </a:p>
        </p:txBody>
      </p:sp>
      <p:sp>
        <p:nvSpPr>
          <p:cNvPr id="18435" name="Rectangle 1027" descr="Rectangle: Click to edit Master text styles&#10;Second level&#10;Third level&#10;Fourth level&#10;Fifth level"/>
          <p:cNvSpPr>
            <a:spLocks noGrp="1" noChangeArrowheads="1"/>
          </p:cNvSpPr>
          <p:nvPr>
            <p:ph type="body" sz="half" idx="1"/>
          </p:nvPr>
        </p:nvSpPr>
        <p:spPr>
          <a:xfrm>
            <a:off x="2209800" y="1981200"/>
            <a:ext cx="7239000" cy="2057400"/>
          </a:xfrm>
        </p:spPr>
        <p:txBody>
          <a:bodyPr/>
          <a:lstStyle/>
          <a:p>
            <a:r>
              <a:rPr lang="zh-CN" altLang="en-US" b="1" smtClean="0"/>
              <a:t>定义：是在</a:t>
            </a:r>
            <a:r>
              <a:rPr lang="en-US" altLang="zh-CN" b="1" smtClean="0"/>
              <a:t>t</a:t>
            </a:r>
            <a:r>
              <a:rPr lang="zh-CN" altLang="en-US" b="1" smtClean="0"/>
              <a:t>时刻，尚未失效的产品，在该时刻后的单位时间内发生失效的概率</a:t>
            </a:r>
            <a:r>
              <a:rPr lang="zh-CN" altLang="en-US" smtClean="0"/>
              <a:t>。</a:t>
            </a:r>
          </a:p>
        </p:txBody>
      </p:sp>
      <p:graphicFrame>
        <p:nvGraphicFramePr>
          <p:cNvPr id="18436" name="Object 1029"/>
          <p:cNvGraphicFramePr>
            <a:graphicFrameLocks noChangeAspect="1"/>
          </p:cNvGraphicFramePr>
          <p:nvPr/>
        </p:nvGraphicFramePr>
        <p:xfrm>
          <a:off x="2362200" y="4114800"/>
          <a:ext cx="7924800" cy="1524000"/>
        </p:xfrm>
        <a:graphic>
          <a:graphicData uri="http://schemas.openxmlformats.org/presentationml/2006/ole">
            <mc:AlternateContent xmlns:mc="http://schemas.openxmlformats.org/markup-compatibility/2006">
              <mc:Choice xmlns:v="urn:schemas-microsoft-com:vml" Requires="v">
                <p:oleObj spid="_x0000_s4098" name="公式" r:id="rId4" imgW="2489200" imgH="419100" progId="Equation.3">
                  <p:embed/>
                </p:oleObj>
              </mc:Choice>
              <mc:Fallback>
                <p:oleObj name="公式" r:id="rId4" imgW="2489200" imgH="419100" progId="Equation.3">
                  <p:embed/>
                  <p:pic>
                    <p:nvPicPr>
                      <p:cNvPr id="18436"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114800"/>
                        <a:ext cx="7924800" cy="152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3882125"/>
      </p:ext>
    </p:extLst>
  </p:cSld>
  <p:clrMapOvr>
    <a:masterClrMapping/>
  </p:clrMapOvr>
  <p:transition>
    <p:sndAc>
      <p:stSnd>
        <p:snd r:embed="rId3"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981200" y="198120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gn="l" eaLnBrk="1" hangingPunct="1">
              <a:spcBef>
                <a:spcPct val="20000"/>
              </a:spcBef>
              <a:buFontTx/>
              <a:buChar char="•"/>
            </a:pPr>
            <a:r>
              <a:rPr lang="zh-CN" altLang="en-US" sz="3200"/>
              <a:t>中位寿命：满足</a:t>
            </a:r>
            <a:r>
              <a:rPr lang="en-US" altLang="zh-CN" sz="3200"/>
              <a:t>R(t</a:t>
            </a:r>
            <a:r>
              <a:rPr lang="en-US" altLang="zh-CN" sz="3200" baseline="-25000"/>
              <a:t>0.5</a:t>
            </a:r>
            <a:r>
              <a:rPr lang="en-US" altLang="zh-CN" sz="3200"/>
              <a:t>)=0.5</a:t>
            </a:r>
            <a:r>
              <a:rPr lang="zh-CN" altLang="en-US" sz="3200"/>
              <a:t>的</a:t>
            </a:r>
            <a:r>
              <a:rPr lang="en-US" altLang="zh-CN" sz="3200"/>
              <a:t>t</a:t>
            </a:r>
            <a:r>
              <a:rPr lang="en-US" altLang="zh-CN" sz="3200" baseline="-25000"/>
              <a:t>0.5</a:t>
            </a:r>
            <a:r>
              <a:rPr lang="zh-CN" altLang="en-US" sz="3200"/>
              <a:t>称为中位寿命，即寿命比它长和比它短的产品各占一半            </a:t>
            </a:r>
          </a:p>
          <a:p>
            <a:pPr algn="l" eaLnBrk="1" hangingPunct="1">
              <a:spcBef>
                <a:spcPct val="20000"/>
              </a:spcBef>
              <a:buFontTx/>
              <a:buChar char="•"/>
            </a:pPr>
            <a:r>
              <a:rPr lang="zh-CN" altLang="en-US" sz="3200"/>
              <a:t>特征寿命：满足</a:t>
            </a:r>
            <a:r>
              <a:rPr lang="en-US" altLang="zh-CN" sz="3200"/>
              <a:t>R(t</a:t>
            </a:r>
            <a:r>
              <a:rPr lang="en-US" altLang="zh-CN" sz="3200" baseline="-25000"/>
              <a:t>e-1 </a:t>
            </a:r>
            <a:r>
              <a:rPr lang="en-US" altLang="zh-CN" sz="3200"/>
              <a:t>)=e</a:t>
            </a:r>
            <a:r>
              <a:rPr lang="en-US" altLang="zh-CN" sz="3200" baseline="30000"/>
              <a:t>-1</a:t>
            </a:r>
            <a:r>
              <a:rPr lang="en-US" altLang="zh-CN" sz="3200"/>
              <a:t>=0.368</a:t>
            </a:r>
            <a:r>
              <a:rPr lang="en-US" altLang="zh-CN" sz="3200" baseline="-25000"/>
              <a:t> </a:t>
            </a:r>
            <a:r>
              <a:rPr lang="zh-CN" altLang="en-US" sz="3200"/>
              <a:t>的</a:t>
            </a:r>
            <a:r>
              <a:rPr lang="en-US" altLang="zh-CN" sz="3200"/>
              <a:t>t</a:t>
            </a:r>
            <a:r>
              <a:rPr lang="en-US" altLang="zh-CN" sz="3200" baseline="-25000"/>
              <a:t>e-1</a:t>
            </a:r>
            <a:r>
              <a:rPr lang="zh-CN" altLang="en-US" sz="3200"/>
              <a:t>称为特征寿命</a:t>
            </a:r>
          </a:p>
        </p:txBody>
      </p:sp>
      <p:sp>
        <p:nvSpPr>
          <p:cNvPr id="19459" name="Rectangle 3"/>
          <p:cNvSpPr>
            <a:spLocks noChangeArrowheads="1"/>
          </p:cNvSpPr>
          <p:nvPr/>
        </p:nvSpPr>
        <p:spPr bwMode="auto">
          <a:xfrm>
            <a:off x="2805113" y="1219200"/>
            <a:ext cx="6350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eaLnBrk="0" hangingPunct="0">
              <a:defRPr kumimoji="1" sz="24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4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4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4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400">
                <a:solidFill>
                  <a:schemeClr val="tx1"/>
                </a:solidFill>
                <a:latin typeface="Tahoma" panose="020B0604030504040204" pitchFamily="34"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eaLnBrk="1" hangingPunct="1"/>
            <a:r>
              <a:rPr lang="zh-CN" altLang="en-US" sz="4400">
                <a:solidFill>
                  <a:schemeClr val="tx2"/>
                </a:solidFill>
              </a:rPr>
              <a:t>中位寿命和特征寿命</a:t>
            </a:r>
          </a:p>
        </p:txBody>
      </p:sp>
    </p:spTree>
    <p:extLst>
      <p:ext uri="{BB962C8B-B14F-4D97-AF65-F5344CB8AC3E}">
        <p14:creationId xmlns:p14="http://schemas.microsoft.com/office/powerpoint/2010/main" val="704430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zh-CN" altLang="en-US" smtClean="0"/>
              <a:t>可靠性指标及其内在关系</a:t>
            </a:r>
          </a:p>
        </p:txBody>
      </p:sp>
      <p:graphicFrame>
        <p:nvGraphicFramePr>
          <p:cNvPr id="20483" name="Object 5"/>
          <p:cNvGraphicFramePr>
            <a:graphicFrameLocks noChangeAspect="1"/>
          </p:cNvGraphicFramePr>
          <p:nvPr>
            <p:ph type="tbl" idx="1"/>
          </p:nvPr>
        </p:nvGraphicFramePr>
        <p:xfrm>
          <a:off x="1524000" y="2590801"/>
          <a:ext cx="9220200" cy="3071813"/>
        </p:xfrm>
        <a:graphic>
          <a:graphicData uri="http://schemas.openxmlformats.org/presentationml/2006/ole">
            <mc:AlternateContent xmlns:mc="http://schemas.openxmlformats.org/markup-compatibility/2006">
              <mc:Choice xmlns:v="urn:schemas-microsoft-com:vml" Requires="v">
                <p:oleObj spid="_x0000_s5122" name="文档" r:id="rId3" imgW="5633720" imgH="1689100" progId="Word.Document.8">
                  <p:embed/>
                </p:oleObj>
              </mc:Choice>
              <mc:Fallback>
                <p:oleObj name="文档" r:id="rId3" imgW="5633720" imgH="1689100" progId="Word.Document.8">
                  <p:embed/>
                  <p:pic>
                    <p:nvPicPr>
                      <p:cNvPr id="2048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90801"/>
                        <a:ext cx="9220200" cy="3071813"/>
                      </a:xfrm>
                      <a:prstGeom prst="rect">
                        <a:avLst/>
                      </a:prstGeom>
                      <a:solidFill>
                        <a:schemeClr val="bg1"/>
                      </a:solidFill>
                      <a:ln w="9525">
                        <a:solidFill>
                          <a:schemeClr val="accent2"/>
                        </a:solidFill>
                        <a:miter lim="800000"/>
                        <a:headEnd/>
                        <a:tailEnd/>
                      </a:ln>
                    </p:spPr>
                  </p:pic>
                </p:oleObj>
              </mc:Fallback>
            </mc:AlternateContent>
          </a:graphicData>
        </a:graphic>
      </p:graphicFrame>
    </p:spTree>
    <p:extLst>
      <p:ext uri="{BB962C8B-B14F-4D97-AF65-F5344CB8AC3E}">
        <p14:creationId xmlns:p14="http://schemas.microsoft.com/office/powerpoint/2010/main" val="2720597904"/>
      </p:ext>
    </p:extLst>
  </p:cSld>
  <p:clrMapOvr>
    <a:masterClrMapping/>
  </p:clrMapOvr>
  <p:transition>
    <p:pull dir="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1894</Words>
  <Application>Microsoft Office PowerPoint</Application>
  <PresentationFormat>宽屏</PresentationFormat>
  <Paragraphs>123</Paragraphs>
  <Slides>35</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49" baseType="lpstr">
      <vt:lpstr>等线</vt:lpstr>
      <vt:lpstr>等线 Light</vt:lpstr>
      <vt:lpstr>黑体</vt:lpstr>
      <vt:lpstr>宋体</vt:lpstr>
      <vt:lpstr>Arial</vt:lpstr>
      <vt:lpstr>Tahoma</vt:lpstr>
      <vt:lpstr>Times New Roman</vt:lpstr>
      <vt:lpstr>Wingdings</vt:lpstr>
      <vt:lpstr>Office 主题​​</vt:lpstr>
      <vt:lpstr>Microsoft Equation 3.0</vt:lpstr>
      <vt:lpstr>Microsoft Word 文档</vt:lpstr>
      <vt:lpstr>BMP 图象</vt:lpstr>
      <vt:lpstr>Microsoft Excel 工作表</vt:lpstr>
      <vt:lpstr>MathType 6.0 Equation</vt:lpstr>
      <vt:lpstr>PowerPoint 演示文稿</vt:lpstr>
      <vt:lpstr>产品的寿命特性</vt:lpstr>
      <vt:lpstr>8.2 I/O系统的可靠性、可用性和可信性</vt:lpstr>
      <vt:lpstr>可靠性的特征量</vt:lpstr>
      <vt:lpstr>PowerPoint 演示文稿</vt:lpstr>
      <vt:lpstr>PowerPoint 演示文稿</vt:lpstr>
      <vt:lpstr>瞬时失效率 λ(t)，（简称失效率）</vt:lpstr>
      <vt:lpstr>PowerPoint 演示文稿</vt:lpstr>
      <vt:lpstr>可靠性指标及其内在关系</vt:lpstr>
      <vt:lpstr>PowerPoint 演示文稿</vt:lpstr>
      <vt:lpstr>       </vt:lpstr>
      <vt:lpstr>维修性指标</vt:lpstr>
      <vt:lpstr>维修性指标</vt:lpstr>
      <vt:lpstr>维修性指标</vt:lpstr>
      <vt:lpstr>可靠性、维修性指标的论证和确定</vt:lpstr>
      <vt:lpstr>可靠性模型的分析和建立</vt:lpstr>
      <vt:lpstr> 构画产品可靠性方框图示例</vt:lpstr>
      <vt:lpstr>储备电源系统的原理图和可靠性框图</vt:lpstr>
      <vt:lpstr>可靠性框图应注意的事项</vt:lpstr>
      <vt:lpstr>① 串联系统</vt:lpstr>
      <vt:lpstr>PowerPoint 演示文稿</vt:lpstr>
      <vt:lpstr>PowerPoint 演示文稿</vt:lpstr>
      <vt:lpstr> 对于指数分布</vt:lpstr>
      <vt:lpstr>② 并联系统</vt:lpstr>
      <vt:lpstr>PowerPoint 演示文稿</vt:lpstr>
      <vt:lpstr>PowerPoint 演示文稿</vt:lpstr>
      <vt:lpstr>对于指数分布,若失效率用λ表示</vt:lpstr>
      <vt:lpstr>串联模型计算示例</vt:lpstr>
      <vt:lpstr>PowerPoint 演示文稿</vt:lpstr>
      <vt:lpstr>PowerPoint 演示文稿</vt:lpstr>
      <vt:lpstr>PowerPoint 演示文稿</vt:lpstr>
      <vt:lpstr>混联系统的可靠性公式</vt:lpstr>
      <vt:lpstr>8.2 I/O系统的可靠性、可用性和可信性</vt:lpstr>
      <vt:lpstr>8.2 I/O系统的可靠性、可用性和可信性</vt:lpstr>
      <vt:lpstr>8.2 I/O系统的可靠性、可用性和可信性</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wufei</dc:creator>
  <cp:lastModifiedBy>wufei</cp:lastModifiedBy>
  <cp:revision>1</cp:revision>
  <dcterms:created xsi:type="dcterms:W3CDTF">2019-04-02T09:52:32Z</dcterms:created>
  <dcterms:modified xsi:type="dcterms:W3CDTF">2019-04-02T09:52:58Z</dcterms:modified>
</cp:coreProperties>
</file>