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16" r:id="rId2"/>
    <p:sldId id="319" r:id="rId3"/>
    <p:sldId id="317" r:id="rId4"/>
    <p:sldId id="305" r:id="rId5"/>
    <p:sldId id="308" r:id="rId6"/>
    <p:sldId id="306" r:id="rId7"/>
    <p:sldId id="307" r:id="rId8"/>
    <p:sldId id="309" r:id="rId9"/>
    <p:sldId id="311" r:id="rId10"/>
    <p:sldId id="318" r:id="rId11"/>
    <p:sldId id="283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1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2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3A2D05-8876-4D6B-85B2-830A813F2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5F4DBC-5F3E-4358-AA02-15CB8208A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2ED029-F211-418F-ADDC-A8DF0DF55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95663-C6FF-4895-AF69-1AA59FCC5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9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635F-2686-4A5D-AE75-40C7C372CBA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919A-D8CB-403E-AC68-4753E7E51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6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stczh@hus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0.wav"/><Relationship Id="rId11" Type="http://schemas.openxmlformats.org/officeDocument/2006/relationships/oleObject" Target="../embeddings/oleObject15.bin"/><Relationship Id="rId5" Type="http://schemas.openxmlformats.org/officeDocument/2006/relationships/audio" Target="../media/audio9.wav"/><Relationship Id="rId10" Type="http://schemas.openxmlformats.org/officeDocument/2006/relationships/image" Target="../media/image15.e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6.wav"/><Relationship Id="rId7" Type="http://schemas.openxmlformats.org/officeDocument/2006/relationships/image" Target="../media/image2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7.wav"/><Relationship Id="rId7" Type="http://schemas.openxmlformats.org/officeDocument/2006/relationships/image" Target="../media/image4.emf"/><Relationship Id="rId12" Type="http://schemas.openxmlformats.org/officeDocument/2006/relationships/image" Target="../media/image7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6.bin"/><Relationship Id="rId4" Type="http://schemas.openxmlformats.org/officeDocument/2006/relationships/audio" Target="../media/audio5.wav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audio" Target="../media/audio6.wav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4" Type="http://schemas.openxmlformats.org/officeDocument/2006/relationships/audio" Target="../media/audio7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WordArt 4">
            <a:extLst>
              <a:ext uri="{FF2B5EF4-FFF2-40B4-BE49-F238E27FC236}">
                <a16:creationId xmlns:a16="http://schemas.microsoft.com/office/drawing/2014/main" id="{AAC6AB20-FA43-4938-BE42-B69D3643979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79953" y="1428751"/>
            <a:ext cx="4806553" cy="5715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27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数学课程电子教案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6B77DEF1-6073-4590-84ED-6B04F21E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94" y="4076702"/>
            <a:ext cx="4536281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3333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柴振华</a:t>
            </a:r>
            <a:endParaRPr lang="en-US" altLang="zh-CN" sz="1800" b="1" dirty="0">
              <a:solidFill>
                <a:srgbClr val="3333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675" b="1" dirty="0">
              <a:solidFill>
                <a:srgbClr val="3333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3333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华中科技大学 数学与统计学院</a:t>
            </a:r>
            <a:endParaRPr lang="en-US" altLang="zh-CN" sz="1800" b="1" dirty="0">
              <a:solidFill>
                <a:srgbClr val="3333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751" b="1" dirty="0">
              <a:solidFill>
                <a:srgbClr val="3333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Email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1800" b="1" u="sng" dirty="0">
                <a:solidFill>
                  <a:srgbClr val="3333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hlinkClick r:id="rId2"/>
              </a:rPr>
              <a:t>hustczh@hust.edu.cn</a:t>
            </a:r>
            <a:endParaRPr lang="en-US" altLang="zh-CN" sz="1800" b="1" u="sng" dirty="0">
              <a:solidFill>
                <a:srgbClr val="3333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21AE6CA5-3735-4C93-9A10-DD436AD3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335" y="2564607"/>
            <a:ext cx="254198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500" b="1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数值分析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1668A62-F385-4FE2-8ABA-403A0A90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714" y="3320659"/>
            <a:ext cx="2801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(Numerical Analysis)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7" name="AutoShape 25">
            <a:extLst>
              <a:ext uri="{FF2B5EF4-FFF2-40B4-BE49-F238E27FC236}">
                <a16:creationId xmlns:a16="http://schemas.microsoft.com/office/drawing/2014/main" id="{0E0F4944-8FFA-4FDD-BB00-489B4792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57304"/>
            <a:ext cx="5486400" cy="4171951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8C7C18D-E130-4B7C-84D1-82ECE87F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8" y="1885950"/>
            <a:ext cx="4957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这要计算               个行列式，做         次除法。</a:t>
            </a:r>
          </a:p>
        </p:txBody>
      </p:sp>
      <p:sp>
        <p:nvSpPr>
          <p:cNvPr id="74756" name="Oval 4">
            <a:extLst>
              <a:ext uri="{FF2B5EF4-FFF2-40B4-BE49-F238E27FC236}">
                <a16:creationId xmlns:a16="http://schemas.microsoft.com/office/drawing/2014/main" id="{0F7244A3-C78B-4885-9AB7-CB57AA17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6" y="1828802"/>
            <a:ext cx="754856" cy="4000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74757" name="Oval 5">
            <a:extLst>
              <a:ext uri="{FF2B5EF4-FFF2-40B4-BE49-F238E27FC236}">
                <a16:creationId xmlns:a16="http://schemas.microsoft.com/office/drawing/2014/main" id="{E202F8E4-883C-427A-AA9D-CC6D0CBB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648" y="1897858"/>
            <a:ext cx="415528" cy="342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F5EFDB82-821C-4B80-ACF8-1A6D30D2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6" y="2286002"/>
            <a:ext cx="4579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而每个行列式包含           个乘积，每个乘积</a:t>
            </a:r>
          </a:p>
        </p:txBody>
      </p:sp>
      <p:sp>
        <p:nvSpPr>
          <p:cNvPr id="74760" name="Oval 8">
            <a:extLst>
              <a:ext uri="{FF2B5EF4-FFF2-40B4-BE49-F238E27FC236}">
                <a16:creationId xmlns:a16="http://schemas.microsoft.com/office/drawing/2014/main" id="{F01EC114-CD39-409B-B0C9-6012BF00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30" y="2286003"/>
            <a:ext cx="514351" cy="314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4762" name="Oval 10">
            <a:extLst>
              <a:ext uri="{FF2B5EF4-FFF2-40B4-BE49-F238E27FC236}">
                <a16:creationId xmlns:a16="http://schemas.microsoft.com/office/drawing/2014/main" id="{DEDC53B1-FDCB-4D62-9316-84FCE349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02" y="2644018"/>
            <a:ext cx="659607" cy="2857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563C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1800" b="1" dirty="0">
              <a:solidFill>
                <a:srgbClr val="0563C1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402C3460-79CB-450C-9875-0B175D7E37D9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2619384"/>
            <a:ext cx="3403996" cy="369095"/>
            <a:chOff x="984" y="1488"/>
            <a:chExt cx="2859" cy="310"/>
          </a:xfrm>
        </p:grpSpPr>
        <p:sp>
          <p:nvSpPr>
            <p:cNvPr id="12311" name="Rectangle 9">
              <a:extLst>
                <a:ext uri="{FF2B5EF4-FFF2-40B4-BE49-F238E27FC236}">
                  <a16:creationId xmlns:a16="http://schemas.microsoft.com/office/drawing/2014/main" id="{02028323-F5A6-4A39-A54B-D1908EC0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488"/>
              <a:ext cx="54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需做</a:t>
              </a:r>
            </a:p>
          </p:txBody>
        </p:sp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E2FAF0EC-990E-4715-8922-90FAC0C3D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488"/>
              <a:ext cx="175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次乘法</a:t>
              </a:r>
              <a:r>
                <a:rPr lang="en-US" altLang="zh-CN" sz="18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18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这样共需做</a:t>
              </a:r>
            </a:p>
          </p:txBody>
        </p:sp>
      </p:grpSp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5B943007-9DC4-4F55-BD44-43465BC4D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00000"/>
              </p:ext>
            </p:extLst>
          </p:nvPr>
        </p:nvGraphicFramePr>
        <p:xfrm>
          <a:off x="3405190" y="2971803"/>
          <a:ext cx="2395539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36800" imgH="304661" progId="Equation.3">
                  <p:embed/>
                </p:oleObj>
              </mc:Choice>
              <mc:Fallback>
                <p:oleObj r:id="rId7" imgW="2336800" imgH="304661" progId="Equation.3">
                  <p:embed/>
                  <p:pic>
                    <p:nvPicPr>
                      <p:cNvPr id="74764" name="Object 12">
                        <a:extLst>
                          <a:ext uri="{FF2B5EF4-FFF2-40B4-BE49-F238E27FC236}">
                            <a16:creationId xmlns:a16="http://schemas.microsoft.com/office/drawing/2014/main" id="{5B943007-9DC4-4F55-BD44-43465BC4D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90" y="2971803"/>
                        <a:ext cx="2395539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Text Box 13">
            <a:extLst>
              <a:ext uri="{FF2B5EF4-FFF2-40B4-BE49-F238E27FC236}">
                <a16:creationId xmlns:a16="http://schemas.microsoft.com/office/drawing/2014/main" id="{F4DE7708-F09F-40F6-8221-8F6490206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4" y="3314702"/>
            <a:ext cx="1418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次乘除法。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F237EDBA-85F1-47F4-BEBF-DD19E450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328988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b="1" i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=20</a:t>
            </a: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E314319C-FB18-4B9D-910C-64A22C38B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1884"/>
              </p:ext>
            </p:extLst>
          </p:nvPr>
        </p:nvGraphicFramePr>
        <p:xfrm>
          <a:off x="4486278" y="3271840"/>
          <a:ext cx="1543051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0" imgH="317546" progId="Equation.3">
                  <p:embed/>
                </p:oleObj>
              </mc:Choice>
              <mc:Fallback>
                <p:oleObj r:id="rId9" imgW="1524000" imgH="317546" progId="Equation.3">
                  <p:embed/>
                  <p:pic>
                    <p:nvPicPr>
                      <p:cNvPr id="74767" name="Object 15">
                        <a:extLst>
                          <a:ext uri="{FF2B5EF4-FFF2-40B4-BE49-F238E27FC236}">
                            <a16:creationId xmlns:a16="http://schemas.microsoft.com/office/drawing/2014/main" id="{E314319C-FB18-4B9D-910C-64A22C38B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8" y="3271840"/>
                        <a:ext cx="1543051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50987AE1-65DA-42FA-BF75-C3A8C8AA8152}"/>
              </a:ext>
            </a:extLst>
          </p:cNvPr>
          <p:cNvGrpSpPr>
            <a:grpSpLocks/>
          </p:cNvGrpSpPr>
          <p:nvPr/>
        </p:nvGrpSpPr>
        <p:grpSpPr bwMode="auto">
          <a:xfrm>
            <a:off x="2214565" y="3267073"/>
            <a:ext cx="4774891" cy="988218"/>
            <a:chOff x="862" y="2016"/>
            <a:chExt cx="3971" cy="830"/>
          </a:xfrm>
        </p:grpSpPr>
        <p:sp>
          <p:nvSpPr>
            <p:cNvPr id="12308" name="Rectangle 16">
              <a:extLst>
                <a:ext uri="{FF2B5EF4-FFF2-40B4-BE49-F238E27FC236}">
                  <a16:creationId xmlns:a16="http://schemas.microsoft.com/office/drawing/2014/main" id="{FAD17BC1-1195-492D-8F4E-79333F4F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16"/>
              <a:ext cx="7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这意味</a:t>
              </a:r>
            </a:p>
          </p:txBody>
        </p:sp>
        <p:sp>
          <p:nvSpPr>
            <p:cNvPr id="12309" name="Rectangle 17">
              <a:extLst>
                <a:ext uri="{FF2B5EF4-FFF2-40B4-BE49-F238E27FC236}">
                  <a16:creationId xmlns:a16="http://schemas.microsoft.com/office/drawing/2014/main" id="{841A573F-D2EE-4F5A-BB1E-49C69A319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304"/>
              <a:ext cx="380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着在每秒做一亿次乘除法的计算机上，要做</a:t>
              </a:r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FB206794-0D9A-4790-89F0-E82026C6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496"/>
              <a:ext cx="8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多万年！</a:t>
              </a:r>
            </a:p>
          </p:txBody>
        </p:sp>
      </p:grpSp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EDAD43BE-C0B8-47B4-A94D-5BD2F0339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19906"/>
              </p:ext>
            </p:extLst>
          </p:nvPr>
        </p:nvGraphicFramePr>
        <p:xfrm>
          <a:off x="2321722" y="3911208"/>
          <a:ext cx="309563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9504" imgH="228600" progId="Equation.DSMT4">
                  <p:embed/>
                </p:oleObj>
              </mc:Choice>
              <mc:Fallback>
                <p:oleObj r:id="rId11" imgW="279504" imgH="228600" progId="Equation.DSMT4">
                  <p:embed/>
                  <p:pic>
                    <p:nvPicPr>
                      <p:cNvPr id="74772" name="Object 20">
                        <a:extLst>
                          <a:ext uri="{FF2B5EF4-FFF2-40B4-BE49-F238E27FC236}">
                            <a16:creationId xmlns:a16="http://schemas.microsoft.com/office/drawing/2014/main" id="{EDAD43BE-C0B8-47B4-A94D-5BD2F0339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22" y="3911208"/>
                        <a:ext cx="309563" cy="267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>
            <a:extLst>
              <a:ext uri="{FF2B5EF4-FFF2-40B4-BE49-F238E27FC236}">
                <a16:creationId xmlns:a16="http://schemas.microsoft.com/office/drawing/2014/main" id="{5ABB09F1-6964-43C9-ABAE-75AAB26A12F7}"/>
              </a:ext>
            </a:extLst>
          </p:cNvPr>
          <p:cNvGrpSpPr>
            <a:grpSpLocks/>
          </p:cNvGrpSpPr>
          <p:nvPr/>
        </p:nvGrpSpPr>
        <p:grpSpPr bwMode="auto">
          <a:xfrm>
            <a:off x="2321726" y="4189820"/>
            <a:ext cx="4349353" cy="711996"/>
            <a:chOff x="1032" y="2832"/>
            <a:chExt cx="3653" cy="598"/>
          </a:xfrm>
        </p:grpSpPr>
        <p:sp>
          <p:nvSpPr>
            <p:cNvPr id="12305" name="Rectangle 21">
              <a:extLst>
                <a:ext uri="{FF2B5EF4-FFF2-40B4-BE49-F238E27FC236}">
                  <a16:creationId xmlns:a16="http://schemas.microsoft.com/office/drawing/2014/main" id="{8E8DBE77-6740-407A-8422-70AE2845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32"/>
              <a:ext cx="325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因此，在构造算法时，还应考虑如何</a:t>
              </a:r>
            </a:p>
          </p:txBody>
        </p:sp>
        <p:sp>
          <p:nvSpPr>
            <p:cNvPr id="12306" name="Rectangle 22">
              <a:extLst>
                <a:ext uri="{FF2B5EF4-FFF2-40B4-BE49-F238E27FC236}">
                  <a16:creationId xmlns:a16="http://schemas.microsoft.com/office/drawing/2014/main" id="{ACECC91D-11E1-4FE2-BE66-9E192EA7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120"/>
              <a:ext cx="5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计算</a:t>
              </a:r>
              <a:r>
                <a:rPr lang="en-US" altLang="zh-CN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2307" name="Rectangle 23">
              <a:extLst>
                <a:ext uri="{FF2B5EF4-FFF2-40B4-BE49-F238E27FC236}">
                  <a16:creationId xmlns:a16="http://schemas.microsoft.com/office/drawing/2014/main" id="{FAB361CD-D613-4926-AA36-B748F7AC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120"/>
              <a:ext cx="311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才能</a:t>
              </a:r>
              <a:r>
                <a:rPr lang="zh-CN" altLang="en-US" sz="18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既快又省。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比如，</a:t>
              </a:r>
              <a:r>
                <a:rPr lang="zh-CN" altLang="en-US" sz="18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高斯消元法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3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 animBg="1"/>
      <p:bldP spid="74755" grpId="0"/>
      <p:bldP spid="74756" grpId="0" animBg="1"/>
      <p:bldP spid="74757" grpId="0" animBg="1"/>
      <p:bldP spid="74758" grpId="0"/>
      <p:bldP spid="74760" grpId="0" animBg="1"/>
      <p:bldP spid="74762" grpId="0" animBg="1"/>
      <p:bldP spid="74765" grpId="0"/>
      <p:bldP spid="747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75AE614-EF17-4124-84F2-E513E75D1A52}"/>
              </a:ext>
            </a:extLst>
          </p:cNvPr>
          <p:cNvGrpSpPr>
            <a:grpSpLocks/>
          </p:cNvGrpSpPr>
          <p:nvPr/>
        </p:nvGrpSpPr>
        <p:grpSpPr bwMode="auto">
          <a:xfrm>
            <a:off x="1485902" y="1143002"/>
            <a:ext cx="6286500" cy="1314451"/>
            <a:chOff x="288" y="240"/>
            <a:chExt cx="5280" cy="1104"/>
          </a:xfrm>
        </p:grpSpPr>
        <p:sp>
          <p:nvSpPr>
            <p:cNvPr id="13331" name="Rectangle 2">
              <a:extLst>
                <a:ext uri="{FF2B5EF4-FFF2-40B4-BE49-F238E27FC236}">
                  <a16:creationId xmlns:a16="http://schemas.microsoft.com/office/drawing/2014/main" id="{77453826-B673-458B-9612-07CA835F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52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7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提问：</a:t>
              </a:r>
              <a:r>
                <a:rPr lang="zh-CN" altLang="en-US" sz="27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数值分析是做什么用的？</a:t>
              </a:r>
            </a:p>
          </p:txBody>
        </p:sp>
        <p:pic>
          <p:nvPicPr>
            <p:cNvPr id="13332" name="Picture 3" descr="AMCONFUS">
              <a:extLst>
                <a:ext uri="{FF2B5EF4-FFF2-40B4-BE49-F238E27FC236}">
                  <a16:creationId xmlns:a16="http://schemas.microsoft.com/office/drawing/2014/main" id="{85DEAE97-452A-4391-B3EB-C1B5D2FA2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40"/>
              <a:ext cx="647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D1BEED5F-2F37-4CA3-A285-698C1342E009}"/>
              </a:ext>
            </a:extLst>
          </p:cNvPr>
          <p:cNvGrpSpPr>
            <a:grpSpLocks/>
          </p:cNvGrpSpPr>
          <p:nvPr/>
        </p:nvGrpSpPr>
        <p:grpSpPr bwMode="auto">
          <a:xfrm>
            <a:off x="5112549" y="2564613"/>
            <a:ext cx="2347913" cy="1079897"/>
            <a:chOff x="3312" y="1440"/>
            <a:chExt cx="1859" cy="907"/>
          </a:xfrm>
        </p:grpSpPr>
        <p:sp>
          <p:nvSpPr>
            <p:cNvPr id="13329" name="Oval 7">
              <a:extLst>
                <a:ext uri="{FF2B5EF4-FFF2-40B4-BE49-F238E27FC236}">
                  <a16:creationId xmlns:a16="http://schemas.microsoft.com/office/drawing/2014/main" id="{1F7C96F1-93DA-492E-900E-CA2732EE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440"/>
              <a:ext cx="907" cy="9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数值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分析</a:t>
              </a:r>
              <a:endParaRPr lang="zh-CN" altLang="en-US" sz="1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AutoShape 10">
              <a:extLst>
                <a:ext uri="{FF2B5EF4-FFF2-40B4-BE49-F238E27FC236}">
                  <a16:creationId xmlns:a16="http://schemas.microsoft.com/office/drawing/2014/main" id="{BE3950DC-5F22-40F1-9C1B-CB1BF0C7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64"/>
              <a:ext cx="784" cy="160"/>
            </a:xfrm>
            <a:prstGeom prst="rightArrow">
              <a:avLst>
                <a:gd name="adj1" fmla="val 50000"/>
                <a:gd name="adj2" fmla="val 1225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67">
            <a:extLst>
              <a:ext uri="{FF2B5EF4-FFF2-40B4-BE49-F238E27FC236}">
                <a16:creationId xmlns:a16="http://schemas.microsoft.com/office/drawing/2014/main" id="{9A437AE0-CABB-4A9A-A885-D250206A71AC}"/>
              </a:ext>
            </a:extLst>
          </p:cNvPr>
          <p:cNvGrpSpPr>
            <a:grpSpLocks/>
          </p:cNvGrpSpPr>
          <p:nvPr/>
        </p:nvGrpSpPr>
        <p:grpSpPr bwMode="auto">
          <a:xfrm>
            <a:off x="1657355" y="2514601"/>
            <a:ext cx="3293269" cy="1454944"/>
            <a:chOff x="432" y="1440"/>
            <a:chExt cx="2688" cy="1200"/>
          </a:xfrm>
        </p:grpSpPr>
        <p:sp>
          <p:nvSpPr>
            <p:cNvPr id="13326" name="AutoShape 11">
              <a:extLst>
                <a:ext uri="{FF2B5EF4-FFF2-40B4-BE49-F238E27FC236}">
                  <a16:creationId xmlns:a16="http://schemas.microsoft.com/office/drawing/2014/main" id="{D0BE7CCC-CB9B-44BF-BEF0-CB92FC064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0"/>
              <a:ext cx="2688" cy="1200"/>
            </a:xfrm>
            <a:prstGeom prst="bevel">
              <a:avLst>
                <a:gd name="adj" fmla="val 8421"/>
              </a:avLst>
            </a:prstGeom>
            <a:gradFill rotWithShape="0">
              <a:gsLst>
                <a:gs pos="0">
                  <a:srgbClr val="D8D8D8"/>
                </a:gs>
                <a:gs pos="5000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7" name="Rectangle 44">
              <a:extLst>
                <a:ext uri="{FF2B5EF4-FFF2-40B4-BE49-F238E27FC236}">
                  <a16:creationId xmlns:a16="http://schemas.microsoft.com/office/drawing/2014/main" id="{F54844B3-D05D-42C8-9478-A1125C5BE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536"/>
              <a:ext cx="208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25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输入复杂问题或运算</a:t>
              </a: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8" name="Object 46">
              <a:extLst>
                <a:ext uri="{FF2B5EF4-FFF2-40B4-BE49-F238E27FC236}">
                  <a16:creationId xmlns:a16="http://schemas.microsoft.com/office/drawing/2014/main" id="{F7199337-F377-4742-AE4F-16A211F95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1824"/>
            <a:ext cx="209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727200" imgH="736600" progId="Equation.3">
                    <p:embed/>
                  </p:oleObj>
                </mc:Choice>
                <mc:Fallback>
                  <p:oleObj r:id="rId5" imgW="1727200" imgH="736600" progId="Equation.3">
                    <p:embed/>
                    <p:pic>
                      <p:nvPicPr>
                        <p:cNvPr id="13328" name="Object 46">
                          <a:extLst>
                            <a:ext uri="{FF2B5EF4-FFF2-40B4-BE49-F238E27FC236}">
                              <a16:creationId xmlns:a16="http://schemas.microsoft.com/office/drawing/2014/main" id="{F7199337-F377-4742-AE4F-16A211F95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1824"/>
                          <a:ext cx="2096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CA27E257-2DF4-4BCC-B193-490BE1EBFA27}"/>
              </a:ext>
            </a:extLst>
          </p:cNvPr>
          <p:cNvGrpSpPr>
            <a:grpSpLocks/>
          </p:cNvGrpSpPr>
          <p:nvPr/>
        </p:nvGrpSpPr>
        <p:grpSpPr bwMode="auto">
          <a:xfrm>
            <a:off x="6407947" y="3829055"/>
            <a:ext cx="917972" cy="1490663"/>
            <a:chOff x="4032" y="2544"/>
            <a:chExt cx="672" cy="1200"/>
          </a:xfrm>
        </p:grpSpPr>
        <p:sp>
          <p:nvSpPr>
            <p:cNvPr id="13324" name="AutoShape 49">
              <a:extLst>
                <a:ext uri="{FF2B5EF4-FFF2-40B4-BE49-F238E27FC236}">
                  <a16:creationId xmlns:a16="http://schemas.microsoft.com/office/drawing/2014/main" id="{BDB4FD38-80F8-4524-B529-11936A4A56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52" y="2712"/>
              <a:ext cx="479" cy="144"/>
            </a:xfrm>
            <a:prstGeom prst="rightArrow">
              <a:avLst>
                <a:gd name="adj1" fmla="val 50000"/>
                <a:gd name="adj2" fmla="val 83318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Oval 59">
              <a:extLst>
                <a:ext uri="{FF2B5EF4-FFF2-40B4-BE49-F238E27FC236}">
                  <a16:creationId xmlns:a16="http://schemas.microsoft.com/office/drawing/2014/main" id="{45946D8C-7CA1-4B6C-A477-C50A58DDD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  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  </a:t>
              </a:r>
              <a:endParaRPr lang="en-US" altLang="zh-CN" sz="21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9">
            <a:extLst>
              <a:ext uri="{FF2B5EF4-FFF2-40B4-BE49-F238E27FC236}">
                <a16:creationId xmlns:a16="http://schemas.microsoft.com/office/drawing/2014/main" id="{30CCA9B6-71A3-4DC2-B4D9-EBFF765D3283}"/>
              </a:ext>
            </a:extLst>
          </p:cNvPr>
          <p:cNvGrpSpPr>
            <a:grpSpLocks/>
          </p:cNvGrpSpPr>
          <p:nvPr/>
        </p:nvGrpSpPr>
        <p:grpSpPr bwMode="auto">
          <a:xfrm>
            <a:off x="4086229" y="4346972"/>
            <a:ext cx="2268141" cy="1143000"/>
            <a:chOff x="2496" y="2928"/>
            <a:chExt cx="1872" cy="960"/>
          </a:xfrm>
        </p:grpSpPr>
        <p:sp>
          <p:nvSpPr>
            <p:cNvPr id="13322" name="Oval 62">
              <a:extLst>
                <a:ext uri="{FF2B5EF4-FFF2-40B4-BE49-F238E27FC236}">
                  <a16:creationId xmlns:a16="http://schemas.microsoft.com/office/drawing/2014/main" id="{8C2B3252-0590-4401-80D8-BC9586DFE7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928"/>
              <a:ext cx="1039" cy="9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计算机</a:t>
              </a: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3" name="AutoShape 63">
              <a:extLst>
                <a:ext uri="{FF2B5EF4-FFF2-40B4-BE49-F238E27FC236}">
                  <a16:creationId xmlns:a16="http://schemas.microsoft.com/office/drawing/2014/main" id="{139C846B-14D9-4C20-A19E-DE37D82593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3" y="3332"/>
              <a:ext cx="765" cy="152"/>
            </a:xfrm>
            <a:prstGeom prst="rightArrow">
              <a:avLst>
                <a:gd name="adj1" fmla="val 50000"/>
                <a:gd name="adj2" fmla="val 125799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96C415A7-7CA5-46F1-AB0E-9B5CADA4424E}"/>
              </a:ext>
            </a:extLst>
          </p:cNvPr>
          <p:cNvGrpSpPr>
            <a:grpSpLocks/>
          </p:cNvGrpSpPr>
          <p:nvPr/>
        </p:nvGrpSpPr>
        <p:grpSpPr bwMode="auto">
          <a:xfrm>
            <a:off x="1669262" y="4455322"/>
            <a:ext cx="2416969" cy="864395"/>
            <a:chOff x="336" y="3072"/>
            <a:chExt cx="1984" cy="672"/>
          </a:xfrm>
        </p:grpSpPr>
        <p:sp>
          <p:nvSpPr>
            <p:cNvPr id="13320" name="AutoShape 64">
              <a:extLst>
                <a:ext uri="{FF2B5EF4-FFF2-40B4-BE49-F238E27FC236}">
                  <a16:creationId xmlns:a16="http://schemas.microsoft.com/office/drawing/2014/main" id="{10CEB681-86FF-4B8F-AF90-17405E1AA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248" cy="67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近似解</a:t>
              </a:r>
            </a:p>
          </p:txBody>
        </p:sp>
        <p:sp>
          <p:nvSpPr>
            <p:cNvPr id="13321" name="AutoShape 65">
              <a:extLst>
                <a:ext uri="{FF2B5EF4-FFF2-40B4-BE49-F238E27FC236}">
                  <a16:creationId xmlns:a16="http://schemas.microsoft.com/office/drawing/2014/main" id="{B0ABD11D-6870-4FD2-92A1-4478B066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60"/>
              <a:ext cx="640" cy="144"/>
            </a:xfrm>
            <a:prstGeom prst="leftArrow">
              <a:avLst>
                <a:gd name="adj1" fmla="val 50000"/>
                <a:gd name="adj2" fmla="val 111091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D512ABAF-F6D8-4902-A9CF-5AB80159C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0185" y="1015583"/>
            <a:ext cx="7166974" cy="5036875"/>
          </a:xfrm>
        </p:spPr>
        <p:txBody>
          <a:bodyPr>
            <a:normAutofit/>
          </a:bodyPr>
          <a:lstStyle/>
          <a:p>
            <a:pPr marL="0" indent="14288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学习数值分析课程的基本要求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14288" algn="ctr">
              <a:buNone/>
            </a:pP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掌握算法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数值方法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基本思想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原理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14288"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注意方法处理的技巧与计算机的结合，重视误差、稳定性、收敛性等基本理论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14288"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通过例子，编程实现各种数值方法，并利用其解决实际问题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75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75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>
            <a:extLst>
              <a:ext uri="{FF2B5EF4-FFF2-40B4-BE49-F238E27FC236}">
                <a16:creationId xmlns:a16="http://schemas.microsoft.com/office/drawing/2014/main" id="{035FC863-9F01-4AE7-9EF3-60DE7942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499" y="1052516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数值分析</a:t>
            </a:r>
          </a:p>
        </p:txBody>
      </p:sp>
      <p:sp>
        <p:nvSpPr>
          <p:cNvPr id="4099" name="Text Box 6">
            <a:extLst>
              <a:ext uri="{FF2B5EF4-FFF2-40B4-BE49-F238E27FC236}">
                <a16:creationId xmlns:a16="http://schemas.microsoft.com/office/drawing/2014/main" id="{747C9E33-D5E6-455F-8F0A-715E59B0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407" y="1484715"/>
            <a:ext cx="2801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(Numerical Analysis)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AF26FC56-A890-4175-8DDE-84D78948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22" y="2132413"/>
            <a:ext cx="6957645" cy="42053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660400" indent="-6604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考试方式：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闭卷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考试成绩：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数值实验报告占 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20-30%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，考试占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70-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80%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有关</a:t>
            </a:r>
            <a:r>
              <a:rPr lang="zh-CN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数值实验报告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的几点说明：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1)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题目范围：教材每章后面的数值实验题（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自选三题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itchFamily="18" charset="2"/>
              </a:rPr>
              <a:t>）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2)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提交时间：第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12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周 周三上午（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C12-S201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）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3)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要求：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利用所学知识，并严格按照题目要求完成所选题目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报告中必须包含详细的算法代码（</a:t>
            </a: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C/C++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、</a:t>
            </a:r>
            <a:r>
              <a:rPr lang="en-US" altLang="zh-CN" sz="1500" b="1" dirty="0" err="1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Matlab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等）、数值结果（图形、表格）以及必要的结果描述与分析（科研的基本过程）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A4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纸双面打印、首页（单面）须包含姓名、院系、学号等基本信息</a:t>
            </a:r>
            <a:endParaRPr lang="en-US" altLang="zh-CN" sz="15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itchFamily="2" charset="2"/>
            </a:endParaRPr>
          </a:p>
          <a:p>
            <a:pPr marL="342882" lvl="1" inden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1500" b="1" dirty="0">
              <a:solidFill>
                <a:srgbClr val="FF3300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itchFamily="2" charset="2"/>
            </a:endParaRPr>
          </a:p>
          <a:p>
            <a:pPr marL="342882" lvl="1" inden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注：作业必须独立完成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itchFamily="2" charset="2"/>
              </a:rPr>
              <a:t>!!!</a:t>
            </a:r>
            <a:endParaRPr lang="zh-CN" altLang="en-US" sz="1800" b="1" dirty="0">
              <a:solidFill>
                <a:srgbClr val="FF3300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>
            <a:extLst>
              <a:ext uri="{FF2B5EF4-FFF2-40B4-BE49-F238E27FC236}">
                <a16:creationId xmlns:a16="http://schemas.microsoft.com/office/drawing/2014/main" id="{F527B1FD-A83E-489C-9AD7-5BFA9FFE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2662"/>
            <a:ext cx="6858000" cy="371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&amp;"/>
            </a:pPr>
            <a:r>
              <a:rPr lang="zh-CN" altLang="en-US" sz="24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rPr>
              <a:t>参考书目</a:t>
            </a:r>
            <a:r>
              <a:rPr lang="zh-CN" altLang="en-US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rPr>
              <a:t>(Reference)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675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rPr>
              <a:t>    </a:t>
            </a:r>
            <a:r>
              <a:rPr lang="zh-CN" altLang="en-US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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zh-CN" altLang="en-US" sz="24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数值分析  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李庆扬、王能超、易大义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编著 （清华大学出版社）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5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altLang="zh-CN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Numerical Analysis  </a:t>
            </a: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(Seventh Edition)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    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数值分析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（第七版  影印版）</a:t>
            </a:r>
            <a:r>
              <a:rPr lang="zh-CN" altLang="en-US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     </a:t>
            </a:r>
            <a:r>
              <a:rPr lang="en-US" altLang="zh-CN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Richard L. Burden &amp; J. Douglas </a:t>
            </a:r>
            <a:r>
              <a:rPr lang="en-US" altLang="zh-CN" sz="1500" b="1" i="1" dirty="0" err="1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Faires</a:t>
            </a:r>
            <a:r>
              <a:rPr lang="en-US" altLang="zh-CN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（高等教育出版社）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altLang="zh-CN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Introduction to Numerical Analysis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altLang="zh-CN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(Second Edition)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    数值分析导论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（第二版  影印版）</a:t>
            </a:r>
            <a:endParaRPr lang="en-US" altLang="zh-CN" sz="15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     </a:t>
            </a:r>
            <a:r>
              <a:rPr lang="en-US" altLang="zh-CN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J. </a:t>
            </a:r>
            <a:r>
              <a:rPr lang="en-US" altLang="zh-CN" sz="1500" b="1" i="1" dirty="0" err="1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Stoer</a:t>
            </a:r>
            <a:r>
              <a:rPr lang="en-US" altLang="zh-CN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&amp; R. </a:t>
            </a:r>
            <a:r>
              <a:rPr lang="en-US" altLang="zh-CN" sz="1500" b="1" i="1" dirty="0" err="1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Bulirsch</a:t>
            </a:r>
            <a:r>
              <a:rPr lang="en-US" altLang="zh-CN" sz="1500" b="1" i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（世界图书出版公司）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5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zh-CN" altLang="en-US" sz="2100" b="1" dirty="0">
                <a:solidFill>
                  <a:srgbClr val="FF33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</a:t>
            </a:r>
            <a:r>
              <a:rPr lang="zh-CN" altLang="en-US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数值分析学习辅导 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李红、徐长发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编著</a:t>
            </a:r>
            <a:r>
              <a:rPr lang="zh-CN" altLang="en-US" sz="21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15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（华工出版社）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0096277-A141-45DA-B916-24F98F466909}"/>
              </a:ext>
            </a:extLst>
          </p:cNvPr>
          <p:cNvGrpSpPr>
            <a:grpSpLocks/>
          </p:cNvGrpSpPr>
          <p:nvPr/>
        </p:nvGrpSpPr>
        <p:grpSpPr bwMode="auto">
          <a:xfrm>
            <a:off x="1115972" y="1107285"/>
            <a:ext cx="6612731" cy="1078705"/>
            <a:chOff x="336" y="480"/>
            <a:chExt cx="5554" cy="906"/>
          </a:xfrm>
        </p:grpSpPr>
        <p:sp>
          <p:nvSpPr>
            <p:cNvPr id="5124" name="Text Box 2">
              <a:extLst>
                <a:ext uri="{FF2B5EF4-FFF2-40B4-BE49-F238E27FC236}">
                  <a16:creationId xmlns:a16="http://schemas.microsoft.com/office/drawing/2014/main" id="{71B4F875-4271-4A9C-B70F-63E28DD2D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480"/>
              <a:ext cx="5424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&amp;"/>
              </a:pPr>
              <a:r>
                <a:rPr lang="zh-CN" altLang="en-US" sz="2400" b="1" dirty="0"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     教材</a:t>
              </a:r>
              <a:r>
                <a:rPr lang="zh-CN" altLang="en-US" sz="2100" b="1" dirty="0"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  </a:t>
              </a:r>
              <a:r>
                <a:rPr lang="en-US" altLang="zh-CN" sz="2100" b="1" dirty="0"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(Text Book)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zh-CN" sz="751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800" b="1" dirty="0"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 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数值分析</a:t>
              </a:r>
              <a:r>
                <a:rPr lang="zh-CN" altLang="en-US" sz="1500" b="1" dirty="0">
                  <a:solidFill>
                    <a:srgbClr val="FF0000"/>
                  </a:solidFill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（第二版）</a:t>
              </a:r>
              <a:r>
                <a:rPr lang="zh-CN" altLang="en-US" sz="1800" b="1" dirty="0">
                  <a:solidFill>
                    <a:srgbClr val="FF0000"/>
                  </a:solidFill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李 红  </a:t>
              </a:r>
              <a:r>
                <a:rPr lang="zh-CN" altLang="en-US" sz="1500" b="1" dirty="0">
                  <a:solidFill>
                    <a:srgbClr val="FF0000"/>
                  </a:solidFill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Symbol" panose="05050102010706020507" pitchFamily="18" charset="2"/>
                </a:rPr>
                <a:t>编著</a:t>
              </a:r>
              <a:endParaRPr lang="zh-CN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25" name="Rectangle 4">
              <a:extLst>
                <a:ext uri="{FF2B5EF4-FFF2-40B4-BE49-F238E27FC236}">
                  <a16:creationId xmlns:a16="http://schemas.microsoft.com/office/drawing/2014/main" id="{00C91A86-F803-46BE-A1CD-BCC1ACFA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98"/>
              <a:ext cx="23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500" b="1">
                  <a:latin typeface="Calibri" panose="020F0502020204030204" pitchFamily="34" charset="0"/>
                  <a:ea typeface="华文中宋" panose="02010600040101010101" pitchFamily="2" charset="-122"/>
                  <a:cs typeface="Calibri" panose="020F0502020204030204" pitchFamily="34" charset="0"/>
                  <a:sym typeface="Wingdings" panose="05000000000000000000" pitchFamily="2" charset="2"/>
                </a:rPr>
                <a:t>（华中科技大学出版社）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33E289B-AAD7-4601-A4AD-2479976E0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2687" y="724966"/>
            <a:ext cx="2286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绪  论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7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C0646BA-0F45-4057-B9C9-B179035FA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886" y="1545951"/>
            <a:ext cx="7594898" cy="484211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在工程计算和科学实验中会遇到诸如线性方程组的求解、微分、积分、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微分方程的求解等常见的数学问题。 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751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求解数学问题思维方式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：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(1)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利用数学方法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求出（或推导出）结果的解析表达式（又称解析解）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(2) 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若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实际中结果的解析表达式难以给出，例如满足某个微分方程的函数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不易求得，采用数学理论与计算机相结合，寻求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设计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合适的算法以期得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>
              <a:buNone/>
            </a:pP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到问题的</a:t>
            </a:r>
            <a:r>
              <a:rPr lang="zh-CN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近似数值解</a:t>
            </a:r>
            <a:r>
              <a:rPr lang="en-US" altLang="zh-CN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数值分析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研究的主要问题。</a:t>
            </a:r>
            <a:r>
              <a:rPr lang="en-US" altLang="zh-CN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 </a:t>
            </a: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751" b="1" dirty="0">
                <a:solidFill>
                  <a:schemeClr val="hlink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数值分析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概括为用计算机求解数学问题的</a:t>
            </a:r>
            <a:r>
              <a:rPr lang="zh-CN" altLang="en-US" sz="1800" b="1" dirty="0">
                <a:solidFill>
                  <a:schemeClr val="hlink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数值方法和理论</a:t>
            </a:r>
            <a:r>
              <a:rPr lang="zh-CN" altLang="en-US" sz="1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b="1" dirty="0"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65E2D0A-730E-4460-BC83-ED71FFDCA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4502" y="1590959"/>
            <a:ext cx="5829300" cy="130016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通常解决数学问题的思维方式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C367B4F5-8623-4F61-9735-D685AE35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5" y="2196986"/>
            <a:ext cx="1139429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实际问题</a:t>
            </a:r>
          </a:p>
        </p:txBody>
      </p:sp>
      <p:sp>
        <p:nvSpPr>
          <p:cNvPr id="64516" name="AutoShape 4">
            <a:extLst>
              <a:ext uri="{FF2B5EF4-FFF2-40B4-BE49-F238E27FC236}">
                <a16:creationId xmlns:a16="http://schemas.microsoft.com/office/drawing/2014/main" id="{B169311E-0624-49B5-BCBB-379EC8E8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1" y="2319621"/>
            <a:ext cx="457200" cy="171451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17" name="AutoShape 5">
            <a:extLst>
              <a:ext uri="{FF2B5EF4-FFF2-40B4-BE49-F238E27FC236}">
                <a16:creationId xmlns:a16="http://schemas.microsoft.com/office/drawing/2014/main" id="{07D241AC-C1CE-4727-A42B-3B550AF6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5" y="2205319"/>
            <a:ext cx="1194197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数学模型</a:t>
            </a:r>
          </a:p>
        </p:txBody>
      </p:sp>
      <p:sp>
        <p:nvSpPr>
          <p:cNvPr id="64518" name="AutoShape 6">
            <a:extLst>
              <a:ext uri="{FF2B5EF4-FFF2-40B4-BE49-F238E27FC236}">
                <a16:creationId xmlns:a16="http://schemas.microsoft.com/office/drawing/2014/main" id="{2C869FE4-C56C-4386-8A8B-E86F607D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2" y="2319621"/>
            <a:ext cx="400051" cy="171451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19" name="AutoShape 7">
            <a:extLst>
              <a:ext uri="{FF2B5EF4-FFF2-40B4-BE49-F238E27FC236}">
                <a16:creationId xmlns:a16="http://schemas.microsoft.com/office/drawing/2014/main" id="{630156AF-5AC5-471D-B144-12DA1C11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4" y="2205319"/>
            <a:ext cx="1214439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解析表达式</a:t>
            </a:r>
          </a:p>
        </p:txBody>
      </p:sp>
      <p:sp>
        <p:nvSpPr>
          <p:cNvPr id="64520" name="AutoShape 8">
            <a:extLst>
              <a:ext uri="{FF2B5EF4-FFF2-40B4-BE49-F238E27FC236}">
                <a16:creationId xmlns:a16="http://schemas.microsoft.com/office/drawing/2014/main" id="{C8A131C5-0666-440B-83D8-5DE27640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4" y="2376770"/>
            <a:ext cx="285751" cy="1143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21" name="AutoShape 9">
            <a:extLst>
              <a:ext uri="{FF2B5EF4-FFF2-40B4-BE49-F238E27FC236}">
                <a16:creationId xmlns:a16="http://schemas.microsoft.com/office/drawing/2014/main" id="{57EDC12A-63E1-42DB-A10F-FBFCDC56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2205319"/>
            <a:ext cx="1077516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结果</a:t>
            </a:r>
          </a:p>
        </p:txBody>
      </p:sp>
      <p:sp>
        <p:nvSpPr>
          <p:cNvPr id="64522" name="AutoShape 10">
            <a:extLst>
              <a:ext uri="{FF2B5EF4-FFF2-40B4-BE49-F238E27FC236}">
                <a16:creationId xmlns:a16="http://schemas.microsoft.com/office/drawing/2014/main" id="{E6239ABF-565C-42BA-A351-BF0F4DCE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776944"/>
            <a:ext cx="1157288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实际问题</a:t>
            </a:r>
          </a:p>
        </p:txBody>
      </p:sp>
      <p:sp>
        <p:nvSpPr>
          <p:cNvPr id="64523" name="AutoShape 11">
            <a:extLst>
              <a:ext uri="{FF2B5EF4-FFF2-40B4-BE49-F238E27FC236}">
                <a16:creationId xmlns:a16="http://schemas.microsoft.com/office/drawing/2014/main" id="{C5F696C6-6A74-409A-BBD3-C9FF1875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1" y="3948394"/>
            <a:ext cx="342900" cy="1143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24" name="AutoShape 12">
            <a:extLst>
              <a:ext uri="{FF2B5EF4-FFF2-40B4-BE49-F238E27FC236}">
                <a16:creationId xmlns:a16="http://schemas.microsoft.com/office/drawing/2014/main" id="{E2A78791-FB7F-419A-9542-CC72D631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1" y="3776944"/>
            <a:ext cx="1091804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数学模型</a:t>
            </a:r>
          </a:p>
        </p:txBody>
      </p:sp>
      <p:sp>
        <p:nvSpPr>
          <p:cNvPr id="64525" name="AutoShape 13">
            <a:extLst>
              <a:ext uri="{FF2B5EF4-FFF2-40B4-BE49-F238E27FC236}">
                <a16:creationId xmlns:a16="http://schemas.microsoft.com/office/drawing/2014/main" id="{AEE53AB3-1740-4A74-B01B-E89E0532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2" y="3948394"/>
            <a:ext cx="400051" cy="1143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26" name="AutoShape 14">
            <a:extLst>
              <a:ext uri="{FF2B5EF4-FFF2-40B4-BE49-F238E27FC236}">
                <a16:creationId xmlns:a16="http://schemas.microsoft.com/office/drawing/2014/main" id="{1D04AFD9-D6E3-4DCE-B57F-00D8FD3C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4" y="3776944"/>
            <a:ext cx="1172767" cy="4572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算法设计</a:t>
            </a:r>
          </a:p>
        </p:txBody>
      </p: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62EA61C5-3FAA-48C9-BCEA-88DC7368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948394"/>
            <a:ext cx="342900" cy="1143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28" name="AutoShape 16">
            <a:extLst>
              <a:ext uri="{FF2B5EF4-FFF2-40B4-BE49-F238E27FC236}">
                <a16:creationId xmlns:a16="http://schemas.microsoft.com/office/drawing/2014/main" id="{B57C6AB7-D633-4AEF-BCB4-D3F59FE1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5" y="3776949"/>
            <a:ext cx="1414463" cy="514351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1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编程计算结果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5CE2A819-7F44-48C2-B65D-A2E1AB437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66" y="4667535"/>
            <a:ext cx="629126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后者也正是利用计算机进行科学计算的过程。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DE71A023-456A-4E50-A07F-D027EA5A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2" y="3091147"/>
            <a:ext cx="337185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数值分析的思维方式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26CEC9-69E7-4E6C-BFB3-FE28ABEAA6C5}"/>
              </a:ext>
            </a:extLst>
          </p:cNvPr>
          <p:cNvSpPr txBox="1"/>
          <p:nvPr/>
        </p:nvSpPr>
        <p:spPr>
          <a:xfrm>
            <a:off x="2371727" y="780873"/>
            <a:ext cx="4572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下面是两种思维过程的对比：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animBg="1" autoUpdateAnimBg="0"/>
      <p:bldP spid="64516" grpId="0" animBg="1"/>
      <p:bldP spid="64517" grpId="0" animBg="1" autoUpdateAnimBg="0"/>
      <p:bldP spid="64518" grpId="0" animBg="1"/>
      <p:bldP spid="64519" grpId="0" animBg="1" autoUpdateAnimBg="0"/>
      <p:bldP spid="64520" grpId="0" animBg="1"/>
      <p:bldP spid="64521" grpId="0" animBg="1" autoUpdateAnimBg="0"/>
      <p:bldP spid="64522" grpId="0" animBg="1" autoUpdateAnimBg="0"/>
      <p:bldP spid="64523" grpId="0" animBg="1"/>
      <p:bldP spid="64524" grpId="0" animBg="1" autoUpdateAnimBg="0"/>
      <p:bldP spid="64525" grpId="0" animBg="1"/>
      <p:bldP spid="64526" grpId="0" animBg="1" autoUpdateAnimBg="0"/>
      <p:bldP spid="64527" grpId="0" animBg="1"/>
      <p:bldP spid="64528" grpId="0" animBg="1" autoUpdateAnimBg="0"/>
      <p:bldP spid="64529" grpId="0" autoUpdateAnimBg="0"/>
      <p:bldP spid="645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A49FF495-AC5B-4922-9090-1312A27AE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71667" y="1593062"/>
            <a:ext cx="5986463" cy="485775"/>
          </a:xfrm>
        </p:spPr>
        <p:txBody>
          <a:bodyPr>
            <a:normAutofit/>
          </a:bodyPr>
          <a:lstStyle/>
          <a:p>
            <a:pPr marL="0" indent="14288"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科学计算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数值方法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D5BAB9-9D00-4828-B9CB-49E08407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152" y="2402683"/>
            <a:ext cx="598646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190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事实上，电子计算机实质上只会做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有限次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加、减、乘、除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等基本运算，研究怎样通过计算机所能执行的基本运算，求得各类数学问题的数值解或近似解就是数值计算（科学计算）的</a:t>
            </a:r>
            <a:r>
              <a:rPr lang="zh-CN" altLang="en-US" sz="24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根本课题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。由基本运算及运算顺序的规定所构成的完整的解题步骤，称为</a:t>
            </a:r>
            <a:r>
              <a:rPr lang="zh-CN" altLang="en-US" sz="24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。数值计算的</a:t>
            </a:r>
            <a:r>
              <a:rPr lang="zh-CN" altLang="en-US" sz="24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根本任务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就是</a:t>
            </a:r>
            <a:r>
              <a:rPr lang="zh-CN" altLang="en-US" sz="24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研究算法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9FC1FB9-8771-4EE8-BD08-85EE0E7D52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56190" y="4670828"/>
            <a:ext cx="5716191" cy="1026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通过编制程序我们就可以计算</a:t>
            </a:r>
            <a:r>
              <a:rPr lang="en-US" altLang="zh-CN" sz="18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sin</a:t>
            </a:r>
            <a:r>
              <a:rPr lang="en-US" altLang="zh-CN" sz="1800" b="1" i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的近似值。事实上，计算机语言</a:t>
            </a:r>
            <a:r>
              <a:rPr lang="en-US" altLang="zh-CN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(C/C++, Matlab</a:t>
            </a:r>
            <a:r>
              <a:rPr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Mathematica</a:t>
            </a:r>
            <a:r>
              <a:rPr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软件等</a:t>
            </a:r>
            <a:r>
              <a:rPr lang="en-US" altLang="zh-CN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常用的数学运算的标准函数也可用这种方法写成。</a:t>
            </a:r>
          </a:p>
          <a:p>
            <a:pPr marL="0" indent="0"/>
            <a:endParaRPr lang="en-US" altLang="zh-CN" sz="18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3B5EAADE-76F4-409A-A9EF-BEE5D7A1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83278"/>
              </p:ext>
            </p:extLst>
          </p:nvPr>
        </p:nvGraphicFramePr>
        <p:xfrm>
          <a:off x="1868094" y="2349106"/>
          <a:ext cx="5741195" cy="7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35572" imgH="660446" progId="Equation.3">
                  <p:embed/>
                </p:oleObj>
              </mc:Choice>
              <mc:Fallback>
                <p:oleObj r:id="rId4" imgW="5835572" imgH="660446" progId="Equation.3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id="{3B5EAADE-76F4-409A-A9EF-BEE5D7A19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094" y="2349106"/>
                        <a:ext cx="5741195" cy="7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F58ACFEE-84E4-4B3A-8109-2EC1C8643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30713"/>
              </p:ext>
            </p:extLst>
          </p:nvPr>
        </p:nvGraphicFramePr>
        <p:xfrm>
          <a:off x="1950250" y="3854061"/>
          <a:ext cx="4489847" cy="69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37048" imgH="660446" progId="Equation.3">
                  <p:embed/>
                </p:oleObj>
              </mc:Choice>
              <mc:Fallback>
                <p:oleObj r:id="rId6" imgW="4737048" imgH="660446" progId="Equation.3">
                  <p:embed/>
                  <p:pic>
                    <p:nvPicPr>
                      <p:cNvPr id="63500" name="Object 12">
                        <a:extLst>
                          <a:ext uri="{FF2B5EF4-FFF2-40B4-BE49-F238E27FC236}">
                            <a16:creationId xmlns:a16="http://schemas.microsoft.com/office/drawing/2014/main" id="{F58ACFEE-84E4-4B3A-8109-2EC1C8643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250" y="3854061"/>
                        <a:ext cx="4489847" cy="691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3">
            <a:extLst>
              <a:ext uri="{FF2B5EF4-FFF2-40B4-BE49-F238E27FC236}">
                <a16:creationId xmlns:a16="http://schemas.microsoft.com/office/drawing/2014/main" id="{8F74D4CF-1E08-4601-9F10-D71935AD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45" y="1754981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D091DD21-2924-4EC8-98BC-53D0670D1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4" y="1376366"/>
            <a:ext cx="61019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例：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计算任意角的三角函数，如</a:t>
            </a:r>
            <a:r>
              <a:rPr lang="en-US" altLang="zh-CN" sz="18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sin</a:t>
            </a:r>
            <a:r>
              <a:rPr lang="en-US" altLang="zh-CN" sz="1800" b="1" i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。不调用库函数，计算机是不能直接计算</a:t>
            </a:r>
            <a:r>
              <a:rPr lang="en-US" altLang="zh-CN" sz="18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sin</a:t>
            </a:r>
            <a:r>
              <a:rPr lang="en-US" altLang="zh-CN" sz="1800" b="1" i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的。根据微分学的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公式，我们有：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D0C4C4E-4BF0-4F01-9938-574FAD2C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325" y="3213497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等式的右端就只是乘法与加法的循环运算。取</a:t>
            </a:r>
          </a:p>
        </p:txBody>
      </p:sp>
      <p:graphicFrame>
        <p:nvGraphicFramePr>
          <p:cNvPr id="9224" name="Object 16">
            <a:extLst>
              <a:ext uri="{FF2B5EF4-FFF2-40B4-BE49-F238E27FC236}">
                <a16:creationId xmlns:a16="http://schemas.microsoft.com/office/drawing/2014/main" id="{B4849B28-8569-43FA-A0DD-673418B20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47699"/>
              </p:ext>
            </p:extLst>
          </p:nvPr>
        </p:nvGraphicFramePr>
        <p:xfrm>
          <a:off x="4529141" y="3024191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151" imgH="215619" progId="Equation.3">
                  <p:embed/>
                </p:oleObj>
              </mc:Choice>
              <mc:Fallback>
                <p:oleObj r:id="rId8" imgW="114151" imgH="215619" progId="Equation.3">
                  <p:embed/>
                  <p:pic>
                    <p:nvPicPr>
                      <p:cNvPr id="9224" name="Object 16">
                        <a:extLst>
                          <a:ext uri="{FF2B5EF4-FFF2-40B4-BE49-F238E27FC236}">
                            <a16:creationId xmlns:a16="http://schemas.microsoft.com/office/drawing/2014/main" id="{B4849B28-8569-43FA-A0DD-673418B20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41" y="3024191"/>
                        <a:ext cx="857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502" grpId="0"/>
      <p:bldP spid="635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" name="Rectangle 9">
            <a:extLst>
              <a:ext uri="{FF2B5EF4-FFF2-40B4-BE49-F238E27FC236}">
                <a16:creationId xmlns:a16="http://schemas.microsoft.com/office/drawing/2014/main" id="{028F0310-D4FF-45A9-B7C7-C11D3C5E7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7875" y="3158731"/>
            <a:ext cx="3590925" cy="432197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：上述多项式化为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6A40280-364E-48F1-9EC1-FBC71950C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774" y="2490791"/>
            <a:ext cx="3829051" cy="8417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：按原形计算：      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需做   次乘法、   次加法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942B0393-BDA4-423B-9473-CF363BD16C99}"/>
              </a:ext>
            </a:extLst>
          </p:cNvPr>
          <p:cNvGrpSpPr>
            <a:grpSpLocks/>
          </p:cNvGrpSpPr>
          <p:nvPr/>
        </p:nvGrpSpPr>
        <p:grpSpPr bwMode="auto">
          <a:xfrm>
            <a:off x="1801861" y="1160862"/>
            <a:ext cx="5740755" cy="1287066"/>
            <a:chOff x="552" y="515"/>
            <a:chExt cx="4536" cy="1081"/>
          </a:xfrm>
        </p:grpSpPr>
        <p:graphicFrame>
          <p:nvGraphicFramePr>
            <p:cNvPr id="10258" name="Object 3">
              <a:extLst>
                <a:ext uri="{FF2B5EF4-FFF2-40B4-BE49-F238E27FC236}">
                  <a16:creationId xmlns:a16="http://schemas.microsoft.com/office/drawing/2014/main" id="{49F1F008-ADDC-43E9-887A-E9447111F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864"/>
            <a:ext cx="4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118152" imgH="253954" progId="Equation.3">
                    <p:embed/>
                  </p:oleObj>
                </mc:Choice>
                <mc:Fallback>
                  <p:oleObj r:id="rId6" imgW="5118152" imgH="253954" progId="Equation.3">
                    <p:embed/>
                    <p:pic>
                      <p:nvPicPr>
                        <p:cNvPr id="10258" name="Object 3">
                          <a:extLst>
                            <a:ext uri="{FF2B5EF4-FFF2-40B4-BE49-F238E27FC236}">
                              <a16:creationId xmlns:a16="http://schemas.microsoft.com/office/drawing/2014/main" id="{49F1F008-ADDC-43E9-887A-E9447111FE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864"/>
                          <a:ext cx="43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Text Box 4">
              <a:extLst>
                <a:ext uri="{FF2B5EF4-FFF2-40B4-BE49-F238E27FC236}">
                  <a16:creationId xmlns:a16="http://schemas.microsoft.com/office/drawing/2014/main" id="{DDA9BA11-E1A2-483E-896E-C4BE89368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515"/>
              <a:ext cx="14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计算多项式</a:t>
              </a:r>
            </a:p>
          </p:txBody>
        </p:sp>
        <p:sp>
          <p:nvSpPr>
            <p:cNvPr id="10260" name="Text Box 5">
              <a:extLst>
                <a:ext uri="{FF2B5EF4-FFF2-40B4-BE49-F238E27FC236}">
                  <a16:creationId xmlns:a16="http://schemas.microsoft.com/office/drawing/2014/main" id="{BCE85B12-0925-464D-8246-7643F8D6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1286"/>
              <a:ext cx="230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的值（给定任一</a:t>
              </a: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的值）。</a:t>
              </a:r>
            </a:p>
          </p:txBody>
        </p:sp>
      </p:grp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58FF686-AC1F-4753-A126-3448B64E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870" y="280987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十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327F685A-68E4-496F-882F-7E582895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764" y="2814347"/>
            <a:ext cx="367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四</a:t>
            </a:r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4202F0EF-BAA9-41A6-92A9-86870112E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70580"/>
              </p:ext>
            </p:extLst>
          </p:nvPr>
        </p:nvGraphicFramePr>
        <p:xfrm>
          <a:off x="2014542" y="3536158"/>
          <a:ext cx="5243513" cy="33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181600" imgH="253954" progId="Equation.3">
                  <p:embed/>
                </p:oleObj>
              </mc:Choice>
              <mc:Fallback>
                <p:oleObj r:id="rId8" imgW="5181600" imgH="253954" progId="Equation.3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4202F0EF-BAA9-41A6-92A9-86870112E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42" y="3536158"/>
                        <a:ext cx="5243513" cy="33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>
            <a:extLst>
              <a:ext uri="{FF2B5EF4-FFF2-40B4-BE49-F238E27FC236}">
                <a16:creationId xmlns:a16="http://schemas.microsoft.com/office/drawing/2014/main" id="{DBC74C2B-ED60-47E3-85A3-23C0762C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142" y="3936206"/>
            <a:ext cx="3371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则需做    次乘法、  次加法。</a:t>
            </a: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5340BD95-B513-4FD8-BA8E-F73F8A3B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487" y="3931443"/>
            <a:ext cx="366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四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8C0E7D73-EE05-4AE4-B4E9-0C733DF4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34" y="395049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四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9106508-2D1E-438E-9E1E-8967E419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7" y="4238629"/>
            <a:ext cx="35909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sz="1800" b="1" dirty="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：上述多项式化为</a:t>
            </a:r>
          </a:p>
        </p:txBody>
      </p:sp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851F2302-22E9-440A-A609-45D932F48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204154"/>
              </p:ext>
            </p:extLst>
          </p:nvPr>
        </p:nvGraphicFramePr>
        <p:xfrm>
          <a:off x="2033588" y="4670826"/>
          <a:ext cx="5562600" cy="40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168744" imgH="317546" progId="Equation.DSMT4">
                  <p:embed/>
                </p:oleObj>
              </mc:Choice>
              <mc:Fallback>
                <p:oleObj r:id="rId10" imgW="5168744" imgH="317546" progId="Equation.DSMT4">
                  <p:embed/>
                  <p:pic>
                    <p:nvPicPr>
                      <p:cNvPr id="3" name="Object 16">
                        <a:extLst>
                          <a:ext uri="{FF2B5EF4-FFF2-40B4-BE49-F238E27FC236}">
                            <a16:creationId xmlns:a16="http://schemas.microsoft.com/office/drawing/2014/main" id="{851F2302-22E9-440A-A609-45D932F48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670826"/>
                        <a:ext cx="5562600" cy="40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>
            <a:extLst>
              <a:ext uri="{FF2B5EF4-FFF2-40B4-BE49-F238E27FC236}">
                <a16:creationId xmlns:a16="http://schemas.microsoft.com/office/drawing/2014/main" id="{D8FA3143-8E42-48FC-B730-1189D60D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012" y="5070874"/>
            <a:ext cx="3371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则需做    次乘法、  次加法。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8C174D5-0F69-4759-BCA3-161A2F1D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569" y="5070872"/>
            <a:ext cx="366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三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1F3B02-83CF-4FC1-88D1-0F168052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26" y="50708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五</a:t>
            </a:r>
          </a:p>
        </p:txBody>
      </p:sp>
      <p:grpSp>
        <p:nvGrpSpPr>
          <p:cNvPr id="8" name="组合 22">
            <a:extLst>
              <a:ext uri="{FF2B5EF4-FFF2-40B4-BE49-F238E27FC236}">
                <a16:creationId xmlns:a16="http://schemas.microsoft.com/office/drawing/2014/main" id="{A63D1B61-56B3-4D1E-A727-E4016622AB44}"/>
              </a:ext>
            </a:extLst>
          </p:cNvPr>
          <p:cNvGrpSpPr/>
          <p:nvPr/>
        </p:nvGrpSpPr>
        <p:grpSpPr>
          <a:xfrm>
            <a:off x="5604434" y="1875226"/>
            <a:ext cx="2289439" cy="3190990"/>
            <a:chOff x="5162754" y="1441724"/>
            <a:chExt cx="3052584" cy="4254653"/>
          </a:xfrm>
          <a:solidFill>
            <a:schemeClr val="accent1"/>
          </a:solidFill>
        </p:grpSpPr>
        <p:pic>
          <p:nvPicPr>
            <p:cNvPr id="24" name="Picture 2" descr="C:\Users\Administrator\Desktop\W020130427350880456849.jpg">
              <a:extLst>
                <a:ext uri="{FF2B5EF4-FFF2-40B4-BE49-F238E27FC236}">
                  <a16:creationId xmlns:a16="http://schemas.microsoft.com/office/drawing/2014/main" id="{830914D7-1BD5-4503-9EF7-975C7E117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174352" y="2118854"/>
              <a:ext cx="3040986" cy="2524592"/>
            </a:xfrm>
            <a:prstGeom prst="rect">
              <a:avLst/>
            </a:prstGeom>
            <a:grpFill/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E92386-29DE-4B61-986C-3EA67DB42359}"/>
                </a:ext>
              </a:extLst>
            </p:cNvPr>
            <p:cNvSpPr txBox="1"/>
            <p:nvPr/>
          </p:nvSpPr>
          <p:spPr>
            <a:xfrm>
              <a:off x="5162754" y="4649937"/>
              <a:ext cx="3052584" cy="104644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秦九韶</a:t>
              </a:r>
              <a:r>
                <a:rPr lang="zh-CN" altLang="en-US" sz="1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（公元</a:t>
              </a:r>
              <a:r>
                <a:rPr lang="en-US" altLang="zh-CN" sz="1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1208</a:t>
              </a:r>
              <a:r>
                <a:rPr lang="zh-CN" altLang="en-US" sz="1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1268</a:t>
              </a:r>
              <a:r>
                <a:rPr lang="zh-CN" altLang="en-US" sz="1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1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中国剩余定理</a:t>
              </a:r>
              <a:endParaRPr lang="en-US" altLang="zh-CN" sz="15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《</a:t>
              </a:r>
              <a:r>
                <a:rPr lang="zh-CN" altLang="en-US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数书九章</a:t>
              </a:r>
              <a:r>
                <a:rPr lang="en-US" altLang="zh-CN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》</a:t>
              </a:r>
              <a:r>
                <a:rPr lang="zh-CN" altLang="en-US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1247</a:t>
              </a:r>
              <a:r>
                <a:rPr lang="zh-CN" altLang="en-US" sz="15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2793B5-C2B1-4FD7-841B-A391EA4E553F}"/>
                </a:ext>
              </a:extLst>
            </p:cNvPr>
            <p:cNvSpPr txBox="1"/>
            <p:nvPr/>
          </p:nvSpPr>
          <p:spPr>
            <a:xfrm>
              <a:off x="5162754" y="1441724"/>
              <a:ext cx="3052584" cy="738664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秦九韶算法（</a:t>
              </a:r>
              <a:r>
                <a:rPr lang="en-US" altLang="zh-CN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1247</a:t>
              </a: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15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Horner</a:t>
              </a: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算法（</a:t>
              </a:r>
              <a:r>
                <a:rPr lang="en-US" altLang="zh-CN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1819</a:t>
              </a:r>
              <a:r>
                <a:rPr lang="zh-CN" altLang="en-US" sz="15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15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9">
            <a:extLst>
              <a:ext uri="{FF2B5EF4-FFF2-40B4-BE49-F238E27FC236}">
                <a16:creationId xmlns:a16="http://schemas.microsoft.com/office/drawing/2014/main" id="{84228A5A-2AF3-45D9-AEF9-8281ABDB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8" y="5481643"/>
            <a:ext cx="5670947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思考：</a:t>
            </a: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一般的</a:t>
            </a:r>
            <a:r>
              <a:rPr lang="en-US" altLang="zh-CN" sz="1800" b="1" i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次多项式</a:t>
            </a: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值的计算</a:t>
            </a:r>
            <a:r>
              <a:rPr lang="zh-CN" altLang="en-US" sz="18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至少</a:t>
            </a:r>
            <a:r>
              <a:rPr lang="zh-CN" altLang="en-US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需要多少次乘法？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38" grpId="0" build="p"/>
      <p:bldP spid="65543" grpId="0"/>
      <p:bldP spid="65544" grpId="0"/>
      <p:bldP spid="65547" grpId="0"/>
      <p:bldP spid="65548" grpId="0"/>
      <p:bldP spid="65549" grpId="0"/>
      <p:bldP spid="2" grpId="0"/>
      <p:bldP spid="4" grpId="0"/>
      <p:bldP spid="5" grpId="0"/>
      <p:bldP spid="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7CEBC7B8-ABF6-45D6-814A-E176283C7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51" y="2349106"/>
            <a:ext cx="5829300" cy="221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F4754019-C2A8-4F77-9026-57488CC10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7916"/>
              </p:ext>
            </p:extLst>
          </p:nvPr>
        </p:nvGraphicFramePr>
        <p:xfrm>
          <a:off x="2057402" y="1697835"/>
          <a:ext cx="33147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35144" imgH="1447661" progId="Equation.3">
                  <p:embed/>
                </p:oleObj>
              </mc:Choice>
              <mc:Fallback>
                <p:oleObj r:id="rId5" imgW="3035144" imgH="1447661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F4754019-C2A8-4F77-9026-57488CC10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2" y="1697835"/>
                        <a:ext cx="33147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>
            <a:extLst>
              <a:ext uri="{FF2B5EF4-FFF2-40B4-BE49-F238E27FC236}">
                <a16:creationId xmlns:a16="http://schemas.microsoft.com/office/drawing/2014/main" id="{3C370115-33CD-48A8-967A-05A28AAF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9" y="1371602"/>
            <a:ext cx="3218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解线性方程组（唯一解）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8928196-CEC2-4EE5-8C00-36F619AF5EF4}"/>
              </a:ext>
            </a:extLst>
          </p:cNvPr>
          <p:cNvGrpSpPr>
            <a:grpSpLocks/>
          </p:cNvGrpSpPr>
          <p:nvPr/>
        </p:nvGrpSpPr>
        <p:grpSpPr bwMode="auto">
          <a:xfrm>
            <a:off x="1714502" y="3434954"/>
            <a:ext cx="4963716" cy="564356"/>
            <a:chOff x="480" y="1968"/>
            <a:chExt cx="4169" cy="474"/>
          </a:xfrm>
        </p:grpSpPr>
        <p:sp>
          <p:nvSpPr>
            <p:cNvPr id="11279" name="Rectangle 6">
              <a:extLst>
                <a:ext uri="{FF2B5EF4-FFF2-40B4-BE49-F238E27FC236}">
                  <a16:creationId xmlns:a16="http://schemas.microsoft.com/office/drawing/2014/main" id="{66C2D326-3481-40EA-BE9E-029DC2D3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64"/>
              <a:ext cx="408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按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Cramer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法则求解，即</a:t>
              </a:r>
            </a:p>
          </p:txBody>
        </p:sp>
        <p:graphicFrame>
          <p:nvGraphicFramePr>
            <p:cNvPr id="11280" name="Object 8">
              <a:extLst>
                <a:ext uri="{FF2B5EF4-FFF2-40B4-BE49-F238E27FC236}">
                  <a16:creationId xmlns:a16="http://schemas.microsoft.com/office/drawing/2014/main" id="{C9D474A7-F192-4311-B80F-60BB6487D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968"/>
            <a:ext cx="205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095448" imgH="609739" progId="Equation.3">
                    <p:embed/>
                  </p:oleObj>
                </mc:Choice>
                <mc:Fallback>
                  <p:oleObj r:id="rId7" imgW="2095448" imgH="609739" progId="Equation.3">
                    <p:embed/>
                    <p:pic>
                      <p:nvPicPr>
                        <p:cNvPr id="11280" name="Object 8">
                          <a:extLst>
                            <a:ext uri="{FF2B5EF4-FFF2-40B4-BE49-F238E27FC236}">
                              <a16:creationId xmlns:a16="http://schemas.microsoft.com/office/drawing/2014/main" id="{C9D474A7-F192-4311-B80F-60BB6487D9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968"/>
                          <a:ext cx="2057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54917779-52A7-4201-99B9-721F12FBB02B}"/>
              </a:ext>
            </a:extLst>
          </p:cNvPr>
          <p:cNvGrpSpPr>
            <a:grpSpLocks/>
          </p:cNvGrpSpPr>
          <p:nvPr/>
        </p:nvGrpSpPr>
        <p:grpSpPr bwMode="auto">
          <a:xfrm>
            <a:off x="1709742" y="4023123"/>
            <a:ext cx="3414713" cy="1475184"/>
            <a:chOff x="480" y="2448"/>
            <a:chExt cx="2868" cy="1239"/>
          </a:xfrm>
        </p:grpSpPr>
        <p:sp>
          <p:nvSpPr>
            <p:cNvPr id="11277" name="Rectangle 11">
              <a:extLst>
                <a:ext uri="{FF2B5EF4-FFF2-40B4-BE49-F238E27FC236}">
                  <a16:creationId xmlns:a16="http://schemas.microsoft.com/office/drawing/2014/main" id="{8032084D-4A4A-47B5-913F-92730CF5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54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aphicFrame>
          <p:nvGraphicFramePr>
            <p:cNvPr id="11278" name="Object 12">
              <a:extLst>
                <a:ext uri="{FF2B5EF4-FFF2-40B4-BE49-F238E27FC236}">
                  <a16:creationId xmlns:a16="http://schemas.microsoft.com/office/drawing/2014/main" id="{3D8ECDFA-E7A9-4A35-B92C-D7D6AF0EC0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48"/>
            <a:ext cx="2244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756056" imgH="1498785" progId="Equation.3">
                    <p:embed/>
                  </p:oleObj>
                </mc:Choice>
                <mc:Fallback>
                  <p:oleObj r:id="rId9" imgW="2756056" imgH="1498785" progId="Equation.3">
                    <p:embed/>
                    <p:pic>
                      <p:nvPicPr>
                        <p:cNvPr id="11278" name="Object 12">
                          <a:extLst>
                            <a:ext uri="{FF2B5EF4-FFF2-40B4-BE49-F238E27FC236}">
                              <a16:creationId xmlns:a16="http://schemas.microsoft.com/office/drawing/2014/main" id="{3D8ECDFA-E7A9-4A35-B92C-D7D6AF0EC0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2244" cy="1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49B15D06-9B34-4585-83A3-DB6962541555}"/>
              </a:ext>
            </a:extLst>
          </p:cNvPr>
          <p:cNvGrpSpPr>
            <a:grpSpLocks/>
          </p:cNvGrpSpPr>
          <p:nvPr/>
        </p:nvGrpSpPr>
        <p:grpSpPr bwMode="auto">
          <a:xfrm>
            <a:off x="5246037" y="4125524"/>
            <a:ext cx="2540656" cy="1237059"/>
            <a:chOff x="3389" y="2587"/>
            <a:chExt cx="2055" cy="1039"/>
          </a:xfrm>
        </p:grpSpPr>
        <p:graphicFrame>
          <p:nvGraphicFramePr>
            <p:cNvPr id="11272" name="Object 14">
              <a:extLst>
                <a:ext uri="{FF2B5EF4-FFF2-40B4-BE49-F238E27FC236}">
                  <a16:creationId xmlns:a16="http://schemas.microsoft.com/office/drawing/2014/main" id="{09C2798C-EF88-402D-B140-BF85C3D98C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" y="259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79504" imgH="304661" progId="Equation.3">
                    <p:embed/>
                  </p:oleObj>
                </mc:Choice>
                <mc:Fallback>
                  <p:oleObj r:id="rId11" imgW="279504" imgH="304661" progId="Equation.3">
                    <p:embed/>
                    <p:pic>
                      <p:nvPicPr>
                        <p:cNvPr id="11272" name="Object 14">
                          <a:extLst>
                            <a:ext uri="{FF2B5EF4-FFF2-40B4-BE49-F238E27FC236}">
                              <a16:creationId xmlns:a16="http://schemas.microsoft.com/office/drawing/2014/main" id="{09C2798C-EF88-402D-B140-BF85C3D98C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2592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Rectangle 15">
              <a:extLst>
                <a:ext uri="{FF2B5EF4-FFF2-40B4-BE49-F238E27FC236}">
                  <a16:creationId xmlns:a16="http://schemas.microsoft.com/office/drawing/2014/main" id="{4651A67F-F70E-401D-8EB1-7AD1574F9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587"/>
              <a:ext cx="135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是把</a:t>
              </a: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中第</a:t>
              </a: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列</a:t>
              </a:r>
            </a:p>
          </p:txBody>
        </p:sp>
        <p:graphicFrame>
          <p:nvGraphicFramePr>
            <p:cNvPr id="11274" name="Object 16">
              <a:extLst>
                <a:ext uri="{FF2B5EF4-FFF2-40B4-BE49-F238E27FC236}">
                  <a16:creationId xmlns:a16="http://schemas.microsoft.com/office/drawing/2014/main" id="{A5C6F961-E440-4E5F-BBC9-8B4BEF2937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928"/>
            <a:ext cx="179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336800" imgH="355785" progId="Equation.3">
                    <p:embed/>
                  </p:oleObj>
                </mc:Choice>
                <mc:Fallback>
                  <p:oleObj r:id="rId13" imgW="2336800" imgH="355785" progId="Equation.3">
                    <p:embed/>
                    <p:pic>
                      <p:nvPicPr>
                        <p:cNvPr id="11274" name="Object 16">
                          <a:extLst>
                            <a:ext uri="{FF2B5EF4-FFF2-40B4-BE49-F238E27FC236}">
                              <a16:creationId xmlns:a16="http://schemas.microsoft.com/office/drawing/2014/main" id="{A5C6F961-E440-4E5F-BBC9-8B4BEF2937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179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7">
              <a:extLst>
                <a:ext uri="{FF2B5EF4-FFF2-40B4-BE49-F238E27FC236}">
                  <a16:creationId xmlns:a16="http://schemas.microsoft.com/office/drawing/2014/main" id="{A0329471-E24C-4E9C-8868-ECD68B9CE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12"/>
            <a:ext cx="15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019144" imgH="355785" progId="Equation.3">
                    <p:embed/>
                  </p:oleObj>
                </mc:Choice>
                <mc:Fallback>
                  <p:oleObj r:id="rId15" imgW="2019144" imgH="355785" progId="Equation.3">
                    <p:embed/>
                    <p:pic>
                      <p:nvPicPr>
                        <p:cNvPr id="11275" name="Object 17">
                          <a:extLst>
                            <a:ext uri="{FF2B5EF4-FFF2-40B4-BE49-F238E27FC236}">
                              <a16:creationId xmlns:a16="http://schemas.microsoft.com/office/drawing/2014/main" id="{A0329471-E24C-4E9C-8868-ECD68B9CE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15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18">
              <a:extLst>
                <a:ext uri="{FF2B5EF4-FFF2-40B4-BE49-F238E27FC236}">
                  <a16:creationId xmlns:a16="http://schemas.microsoft.com/office/drawing/2014/main" id="{31F8AB6A-13D1-485D-BEEC-DB460B01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3312"/>
              <a:ext cx="5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换为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926</Words>
  <Application>Microsoft Office PowerPoint</Application>
  <PresentationFormat>全屏显示(4:3)</PresentationFormat>
  <Paragraphs>126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Arial</vt:lpstr>
      <vt:lpstr>Calibri</vt:lpstr>
      <vt:lpstr>Calibri Light</vt:lpstr>
      <vt:lpstr>Times New Roman</vt:lpstr>
      <vt:lpstr>Wingdings</vt:lpstr>
      <vt:lpstr>Office 主题​​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绪  论 </vt:lpstr>
      <vt:lpstr>PowerPoint 演示文稿</vt:lpstr>
      <vt:lpstr>PowerPoint 演示文稿</vt:lpstr>
      <vt:lpstr>PowerPoint 演示文稿</vt:lpstr>
      <vt:lpstr>算法2：上述多项式化为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30</cp:revision>
  <dcterms:created xsi:type="dcterms:W3CDTF">2020-02-11T12:27:02Z</dcterms:created>
  <dcterms:modified xsi:type="dcterms:W3CDTF">2021-02-28T08:58:21Z</dcterms:modified>
</cp:coreProperties>
</file>