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6" r:id="rId4"/>
    <p:sldMasterId id="2147483690" r:id="rId5"/>
    <p:sldMasterId id="2147483704" r:id="rId6"/>
    <p:sldMasterId id="2147483718" r:id="rId7"/>
    <p:sldMasterId id="2147483732" r:id="rId8"/>
    <p:sldMasterId id="2147483746" r:id="rId9"/>
    <p:sldMasterId id="2147483760" r:id="rId10"/>
    <p:sldMasterId id="2147483774" r:id="rId11"/>
    <p:sldMasterId id="2147483788" r:id="rId12"/>
    <p:sldMasterId id="2147483802" r:id="rId13"/>
    <p:sldMasterId id="2147483816" r:id="rId14"/>
    <p:sldMasterId id="2147483830" r:id="rId15"/>
    <p:sldMasterId id="2147483844" r:id="rId16"/>
    <p:sldMasterId id="2147483858" r:id="rId17"/>
    <p:sldMasterId id="2147483872" r:id="rId18"/>
    <p:sldMasterId id="2147483886" r:id="rId19"/>
    <p:sldMasterId id="2147483900" r:id="rId20"/>
    <p:sldMasterId id="2147483914" r:id="rId21"/>
    <p:sldMasterId id="2147483928" r:id="rId22"/>
    <p:sldMasterId id="2147483942" r:id="rId23"/>
    <p:sldMasterId id="2147483956" r:id="rId24"/>
    <p:sldMasterId id="2147483970" r:id="rId25"/>
    <p:sldMasterId id="2147483984" r:id="rId26"/>
    <p:sldMasterId id="2147483998" r:id="rId27"/>
    <p:sldMasterId id="2147484012" r:id="rId28"/>
  </p:sldMasterIdLst>
  <p:notesMasterIdLst>
    <p:notesMasterId r:id="rId207"/>
  </p:notesMasterIdLst>
  <p:sldIdLst>
    <p:sldId id="686" r:id="rId29"/>
    <p:sldId id="687" r:id="rId30"/>
    <p:sldId id="831" r:id="rId31"/>
    <p:sldId id="1034" r:id="rId32"/>
    <p:sldId id="1037" r:id="rId33"/>
    <p:sldId id="1038" r:id="rId34"/>
    <p:sldId id="623" r:id="rId35"/>
    <p:sldId id="624" r:id="rId36"/>
    <p:sldId id="1035" r:id="rId37"/>
    <p:sldId id="625" r:id="rId38"/>
    <p:sldId id="1036" r:id="rId39"/>
    <p:sldId id="626" r:id="rId40"/>
    <p:sldId id="1039" r:id="rId41"/>
    <p:sldId id="1040" r:id="rId42"/>
    <p:sldId id="1042" r:id="rId43"/>
    <p:sldId id="1043" r:id="rId44"/>
    <p:sldId id="627" r:id="rId45"/>
    <p:sldId id="628" r:id="rId46"/>
    <p:sldId id="1045" r:id="rId47"/>
    <p:sldId id="1044" r:id="rId48"/>
    <p:sldId id="1622" r:id="rId49"/>
    <p:sldId id="629" r:id="rId50"/>
    <p:sldId id="832" r:id="rId51"/>
    <p:sldId id="630" r:id="rId52"/>
    <p:sldId id="2141" r:id="rId53"/>
    <p:sldId id="1181" r:id="rId54"/>
    <p:sldId id="631" r:id="rId55"/>
    <p:sldId id="633" r:id="rId56"/>
    <p:sldId id="634" r:id="rId57"/>
    <p:sldId id="632" r:id="rId58"/>
    <p:sldId id="639" r:id="rId59"/>
    <p:sldId id="640" r:id="rId60"/>
    <p:sldId id="641" r:id="rId61"/>
    <p:sldId id="833" r:id="rId62"/>
    <p:sldId id="648" r:id="rId63"/>
    <p:sldId id="649" r:id="rId64"/>
    <p:sldId id="1307" r:id="rId65"/>
    <p:sldId id="650" r:id="rId66"/>
    <p:sldId id="2142" r:id="rId67"/>
    <p:sldId id="1308" r:id="rId68"/>
    <p:sldId id="651" r:id="rId69"/>
    <p:sldId id="653" r:id="rId70"/>
    <p:sldId id="2143" r:id="rId71"/>
    <p:sldId id="652" r:id="rId72"/>
    <p:sldId id="732" r:id="rId73"/>
    <p:sldId id="654" r:id="rId74"/>
    <p:sldId id="733" r:id="rId75"/>
    <p:sldId id="2144" r:id="rId76"/>
    <p:sldId id="834" r:id="rId77"/>
    <p:sldId id="1309" r:id="rId78"/>
    <p:sldId id="1888" r:id="rId79"/>
    <p:sldId id="1889" r:id="rId80"/>
    <p:sldId id="655" r:id="rId81"/>
    <p:sldId id="656" r:id="rId82"/>
    <p:sldId id="657" r:id="rId83"/>
    <p:sldId id="1310" r:id="rId84"/>
    <p:sldId id="658" r:id="rId85"/>
    <p:sldId id="741" r:id="rId86"/>
    <p:sldId id="742" r:id="rId87"/>
    <p:sldId id="835" r:id="rId88"/>
    <p:sldId id="660" r:id="rId89"/>
    <p:sldId id="744" r:id="rId90"/>
    <p:sldId id="2276" r:id="rId91"/>
    <p:sldId id="2277" r:id="rId92"/>
    <p:sldId id="2278" r:id="rId93"/>
    <p:sldId id="2279" r:id="rId94"/>
    <p:sldId id="1423" r:id="rId95"/>
    <p:sldId id="1424" r:id="rId96"/>
    <p:sldId id="1422" r:id="rId97"/>
    <p:sldId id="1425" r:id="rId98"/>
    <p:sldId id="745" r:id="rId99"/>
    <p:sldId id="661" r:id="rId100"/>
    <p:sldId id="662" r:id="rId101"/>
    <p:sldId id="836" r:id="rId102"/>
    <p:sldId id="747" r:id="rId103"/>
    <p:sldId id="748" r:id="rId104"/>
    <p:sldId id="663" r:id="rId105"/>
    <p:sldId id="664" r:id="rId106"/>
    <p:sldId id="2376" r:id="rId107"/>
    <p:sldId id="1520" r:id="rId108"/>
    <p:sldId id="665" r:id="rId109"/>
    <p:sldId id="1994" r:id="rId110"/>
    <p:sldId id="2275" r:id="rId111"/>
    <p:sldId id="668" r:id="rId112"/>
    <p:sldId id="669" r:id="rId113"/>
    <p:sldId id="2379" r:id="rId114"/>
    <p:sldId id="670" r:id="rId115"/>
    <p:sldId id="2468" r:id="rId116"/>
    <p:sldId id="2469" r:id="rId117"/>
    <p:sldId id="2549" r:id="rId118"/>
    <p:sldId id="671" r:id="rId119"/>
    <p:sldId id="672" r:id="rId120"/>
    <p:sldId id="1750" r:id="rId121"/>
    <p:sldId id="676" r:id="rId122"/>
    <p:sldId id="673" r:id="rId123"/>
    <p:sldId id="2377" r:id="rId124"/>
    <p:sldId id="2378" r:id="rId125"/>
    <p:sldId id="2551" r:id="rId126"/>
    <p:sldId id="674" r:id="rId127"/>
    <p:sldId id="675" r:id="rId128"/>
    <p:sldId id="677" r:id="rId129"/>
    <p:sldId id="678" r:id="rId130"/>
    <p:sldId id="679" r:id="rId131"/>
    <p:sldId id="680" r:id="rId132"/>
    <p:sldId id="837" r:id="rId133"/>
    <p:sldId id="789" r:id="rId134"/>
    <p:sldId id="1824" r:id="rId135"/>
    <p:sldId id="2075" r:id="rId136"/>
    <p:sldId id="2076" r:id="rId137"/>
    <p:sldId id="2077" r:id="rId138"/>
    <p:sldId id="2078" r:id="rId139"/>
    <p:sldId id="2080" r:id="rId140"/>
    <p:sldId id="2081" r:id="rId141"/>
    <p:sldId id="2082" r:id="rId142"/>
    <p:sldId id="2083" r:id="rId143"/>
    <p:sldId id="2084" r:id="rId144"/>
    <p:sldId id="2085" r:id="rId145"/>
    <p:sldId id="2086" r:id="rId146"/>
    <p:sldId id="2087" r:id="rId147"/>
    <p:sldId id="2088" r:id="rId148"/>
    <p:sldId id="2089" r:id="rId149"/>
    <p:sldId id="2090" r:id="rId150"/>
    <p:sldId id="2091" r:id="rId151"/>
    <p:sldId id="2094" r:id="rId152"/>
    <p:sldId id="2095" r:id="rId153"/>
    <p:sldId id="2096" r:id="rId154"/>
    <p:sldId id="2097" r:id="rId155"/>
    <p:sldId id="2098" r:id="rId156"/>
    <p:sldId id="2099" r:id="rId157"/>
    <p:sldId id="2100" r:id="rId158"/>
    <p:sldId id="2101" r:id="rId159"/>
    <p:sldId id="2102" r:id="rId160"/>
    <p:sldId id="2103" r:id="rId161"/>
    <p:sldId id="2104" r:id="rId162"/>
    <p:sldId id="838" r:id="rId163"/>
    <p:sldId id="1521" r:id="rId164"/>
    <p:sldId id="1030" r:id="rId165"/>
    <p:sldId id="843" r:id="rId166"/>
    <p:sldId id="845" r:id="rId167"/>
    <p:sldId id="793" r:id="rId168"/>
    <p:sldId id="1523" r:id="rId169"/>
    <p:sldId id="1524" r:id="rId170"/>
    <p:sldId id="1525" r:id="rId171"/>
    <p:sldId id="805" r:id="rId172"/>
    <p:sldId id="2630" r:id="rId173"/>
    <p:sldId id="806" r:id="rId174"/>
    <p:sldId id="2631" r:id="rId175"/>
    <p:sldId id="2109" r:id="rId176"/>
    <p:sldId id="2632" r:id="rId177"/>
    <p:sldId id="2633" r:id="rId178"/>
    <p:sldId id="2636" r:id="rId179"/>
    <p:sldId id="2637" r:id="rId180"/>
    <p:sldId id="2638" r:id="rId181"/>
    <p:sldId id="2639" r:id="rId182"/>
    <p:sldId id="2641" r:id="rId183"/>
    <p:sldId id="840" r:id="rId184"/>
    <p:sldId id="773" r:id="rId185"/>
    <p:sldId id="774" r:id="rId186"/>
    <p:sldId id="775" r:id="rId187"/>
    <p:sldId id="1604" r:id="rId188"/>
    <p:sldId id="776" r:id="rId189"/>
    <p:sldId id="777" r:id="rId190"/>
    <p:sldId id="778" r:id="rId191"/>
    <p:sldId id="779" r:id="rId192"/>
    <p:sldId id="1606" r:id="rId193"/>
    <p:sldId id="1605" r:id="rId194"/>
    <p:sldId id="1607" r:id="rId195"/>
    <p:sldId id="1016" r:id="rId196"/>
    <p:sldId id="2663" r:id="rId197"/>
    <p:sldId id="781" r:id="rId198"/>
    <p:sldId id="782" r:id="rId199"/>
    <p:sldId id="783" r:id="rId200"/>
    <p:sldId id="2664" r:id="rId201"/>
    <p:sldId id="841" r:id="rId202"/>
    <p:sldId id="612" r:id="rId203"/>
    <p:sldId id="684" r:id="rId204"/>
    <p:sldId id="750" r:id="rId205"/>
    <p:sldId id="751" r:id="rId206"/>
  </p:sldIdLst>
  <p:sldSz cx="9144000" cy="6858000" type="screen4x3"/>
  <p:notesSz cx="6815455" cy="994283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400" b="1" i="0" u="none" kern="1200" baseline="0">
        <a:solidFill>
          <a:srgbClr val="4138FA"/>
        </a:solidFill>
        <a:latin typeface="Arial" panose="020B0604020202020204" pitchFamily="34" charset="0"/>
        <a:ea typeface="宋体"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400" b="1" i="0" u="none" kern="1200" baseline="0">
        <a:solidFill>
          <a:srgbClr val="4138FA"/>
        </a:solidFill>
        <a:latin typeface="Arial" panose="020B0604020202020204" pitchFamily="34" charset="0"/>
        <a:ea typeface="宋体"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400" b="1" i="0" u="none" kern="1200" baseline="0">
        <a:solidFill>
          <a:srgbClr val="4138FA"/>
        </a:solidFill>
        <a:latin typeface="Arial" panose="020B0604020202020204" pitchFamily="34" charset="0"/>
        <a:ea typeface="宋体"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400" b="1" i="0" u="none" kern="1200" baseline="0">
        <a:solidFill>
          <a:srgbClr val="4138FA"/>
        </a:solidFill>
        <a:latin typeface="Arial" panose="020B0604020202020204" pitchFamily="34" charset="0"/>
        <a:ea typeface="宋体"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400" b="1" i="0" u="none" kern="1200" baseline="0">
        <a:solidFill>
          <a:srgbClr val="4138FA"/>
        </a:solidFill>
        <a:latin typeface="Arial" panose="020B0604020202020204" pitchFamily="34" charset="0"/>
        <a:ea typeface="宋体"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400" b="1" i="0" u="none" kern="1200" baseline="0">
        <a:solidFill>
          <a:srgbClr val="4138FA"/>
        </a:solidFill>
        <a:latin typeface="Arial" panose="020B0604020202020204" pitchFamily="34" charset="0"/>
        <a:ea typeface="宋体"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400" b="1" i="0" u="none" kern="1200" baseline="0">
        <a:solidFill>
          <a:srgbClr val="4138FA"/>
        </a:solidFill>
        <a:latin typeface="Arial" panose="020B0604020202020204" pitchFamily="34" charset="0"/>
        <a:ea typeface="宋体"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400" b="1" i="0" u="none" kern="1200" baseline="0">
        <a:solidFill>
          <a:srgbClr val="4138FA"/>
        </a:solidFill>
        <a:latin typeface="Arial" panose="020B0604020202020204" pitchFamily="34" charset="0"/>
        <a:ea typeface="宋体"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400" b="1" i="0" u="none" kern="1200" baseline="0">
        <a:solidFill>
          <a:srgbClr val="4138FA"/>
        </a:solidFill>
        <a:latin typeface="Arial" panose="020B0604020202020204" pitchFamily="34" charset="0"/>
        <a:ea typeface="宋体"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38FA"/>
    <a:srgbClr val="3399FF"/>
    <a:srgbClr val="FF9900"/>
    <a:srgbClr val="FFCC00"/>
    <a:srgbClr val="990033"/>
    <a:srgbClr val="000099"/>
    <a:srgbClr val="FFFFFF"/>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117" d="100"/>
          <a:sy n="117" d="100"/>
        </p:scale>
        <p:origin x="-1440" y="-96"/>
      </p:cViewPr>
      <p:guideLst>
        <p:guide orient="horz" pos="2319"/>
        <p:guide pos="288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71.xml"/><Relationship Id="rId98" Type="http://schemas.openxmlformats.org/officeDocument/2006/relationships/slide" Target="slides/slide70.xml"/><Relationship Id="rId97" Type="http://schemas.openxmlformats.org/officeDocument/2006/relationships/slide" Target="slides/slide69.xml"/><Relationship Id="rId96" Type="http://schemas.openxmlformats.org/officeDocument/2006/relationships/slide" Target="slides/slide68.xml"/><Relationship Id="rId95" Type="http://schemas.openxmlformats.org/officeDocument/2006/relationships/slide" Target="slides/slide67.xml"/><Relationship Id="rId94" Type="http://schemas.openxmlformats.org/officeDocument/2006/relationships/slide" Target="slides/slide66.xml"/><Relationship Id="rId93" Type="http://schemas.openxmlformats.org/officeDocument/2006/relationships/slide" Target="slides/slide65.xml"/><Relationship Id="rId92" Type="http://schemas.openxmlformats.org/officeDocument/2006/relationships/slide" Target="slides/slide64.xml"/><Relationship Id="rId91" Type="http://schemas.openxmlformats.org/officeDocument/2006/relationships/slide" Target="slides/slide63.xml"/><Relationship Id="rId90" Type="http://schemas.openxmlformats.org/officeDocument/2006/relationships/slide" Target="slides/slide62.xml"/><Relationship Id="rId9" Type="http://schemas.openxmlformats.org/officeDocument/2006/relationships/slideMaster" Target="slideMasters/slideMaster8.xml"/><Relationship Id="rId89" Type="http://schemas.openxmlformats.org/officeDocument/2006/relationships/slide" Target="slides/slide61.xml"/><Relationship Id="rId88" Type="http://schemas.openxmlformats.org/officeDocument/2006/relationships/slide" Target="slides/slide60.xml"/><Relationship Id="rId87" Type="http://schemas.openxmlformats.org/officeDocument/2006/relationships/slide" Target="slides/slide59.xml"/><Relationship Id="rId86" Type="http://schemas.openxmlformats.org/officeDocument/2006/relationships/slide" Target="slides/slide58.xml"/><Relationship Id="rId85" Type="http://schemas.openxmlformats.org/officeDocument/2006/relationships/slide" Target="slides/slide57.xml"/><Relationship Id="rId84" Type="http://schemas.openxmlformats.org/officeDocument/2006/relationships/slide" Target="slides/slide56.xml"/><Relationship Id="rId83" Type="http://schemas.openxmlformats.org/officeDocument/2006/relationships/slide" Target="slides/slide55.xml"/><Relationship Id="rId82" Type="http://schemas.openxmlformats.org/officeDocument/2006/relationships/slide" Target="slides/slide54.xml"/><Relationship Id="rId81" Type="http://schemas.openxmlformats.org/officeDocument/2006/relationships/slide" Target="slides/slide53.xml"/><Relationship Id="rId80" Type="http://schemas.openxmlformats.org/officeDocument/2006/relationships/slide" Target="slides/slide52.xml"/><Relationship Id="rId8" Type="http://schemas.openxmlformats.org/officeDocument/2006/relationships/slideMaster" Target="slideMasters/slideMaster7.xml"/><Relationship Id="rId79" Type="http://schemas.openxmlformats.org/officeDocument/2006/relationships/slide" Target="slides/slide51.xml"/><Relationship Id="rId78" Type="http://schemas.openxmlformats.org/officeDocument/2006/relationships/slide" Target="slides/slide50.xml"/><Relationship Id="rId77" Type="http://schemas.openxmlformats.org/officeDocument/2006/relationships/slide" Target="slides/slide49.xml"/><Relationship Id="rId76" Type="http://schemas.openxmlformats.org/officeDocument/2006/relationships/slide" Target="slides/slide48.xml"/><Relationship Id="rId75" Type="http://schemas.openxmlformats.org/officeDocument/2006/relationships/slide" Target="slides/slide47.xml"/><Relationship Id="rId74" Type="http://schemas.openxmlformats.org/officeDocument/2006/relationships/slide" Target="slides/slide46.xml"/><Relationship Id="rId73" Type="http://schemas.openxmlformats.org/officeDocument/2006/relationships/slide" Target="slides/slide45.xml"/><Relationship Id="rId72" Type="http://schemas.openxmlformats.org/officeDocument/2006/relationships/slide" Target="slides/slide44.xml"/><Relationship Id="rId71" Type="http://schemas.openxmlformats.org/officeDocument/2006/relationships/slide" Target="slides/slide43.xml"/><Relationship Id="rId70" Type="http://schemas.openxmlformats.org/officeDocument/2006/relationships/slide" Target="slides/slide42.xml"/><Relationship Id="rId7" Type="http://schemas.openxmlformats.org/officeDocument/2006/relationships/slideMaster" Target="slideMasters/slideMaster6.xml"/><Relationship Id="rId69" Type="http://schemas.openxmlformats.org/officeDocument/2006/relationships/slide" Target="slides/slide41.xml"/><Relationship Id="rId68" Type="http://schemas.openxmlformats.org/officeDocument/2006/relationships/slide" Target="slides/slide40.xml"/><Relationship Id="rId67" Type="http://schemas.openxmlformats.org/officeDocument/2006/relationships/slide" Target="slides/slide39.xml"/><Relationship Id="rId66" Type="http://schemas.openxmlformats.org/officeDocument/2006/relationships/slide" Target="slides/slide38.xml"/><Relationship Id="rId65" Type="http://schemas.openxmlformats.org/officeDocument/2006/relationships/slide" Target="slides/slide37.xml"/><Relationship Id="rId64" Type="http://schemas.openxmlformats.org/officeDocument/2006/relationships/slide" Target="slides/slide36.xml"/><Relationship Id="rId63" Type="http://schemas.openxmlformats.org/officeDocument/2006/relationships/slide" Target="slides/slide35.xml"/><Relationship Id="rId62" Type="http://schemas.openxmlformats.org/officeDocument/2006/relationships/slide" Target="slides/slide34.xml"/><Relationship Id="rId61" Type="http://schemas.openxmlformats.org/officeDocument/2006/relationships/slide" Target="slides/slide33.xml"/><Relationship Id="rId60" Type="http://schemas.openxmlformats.org/officeDocument/2006/relationships/slide" Target="slides/slide32.xml"/><Relationship Id="rId6" Type="http://schemas.openxmlformats.org/officeDocument/2006/relationships/slideMaster" Target="slideMasters/slideMaster5.xml"/><Relationship Id="rId59" Type="http://schemas.openxmlformats.org/officeDocument/2006/relationships/slide" Target="slides/slide31.xml"/><Relationship Id="rId58" Type="http://schemas.openxmlformats.org/officeDocument/2006/relationships/slide" Target="slides/slide30.xml"/><Relationship Id="rId57" Type="http://schemas.openxmlformats.org/officeDocument/2006/relationships/slide" Target="slides/slide29.xml"/><Relationship Id="rId56" Type="http://schemas.openxmlformats.org/officeDocument/2006/relationships/slide" Target="slides/slide28.xml"/><Relationship Id="rId55" Type="http://schemas.openxmlformats.org/officeDocument/2006/relationships/slide" Target="slides/slide27.xml"/><Relationship Id="rId54" Type="http://schemas.openxmlformats.org/officeDocument/2006/relationships/slide" Target="slides/slide26.xml"/><Relationship Id="rId53" Type="http://schemas.openxmlformats.org/officeDocument/2006/relationships/slide" Target="slides/slide25.xml"/><Relationship Id="rId52" Type="http://schemas.openxmlformats.org/officeDocument/2006/relationships/slide" Target="slides/slide24.xml"/><Relationship Id="rId51" Type="http://schemas.openxmlformats.org/officeDocument/2006/relationships/slide" Target="slides/slide23.xml"/><Relationship Id="rId50" Type="http://schemas.openxmlformats.org/officeDocument/2006/relationships/slide" Target="slides/slide22.xml"/><Relationship Id="rId5" Type="http://schemas.openxmlformats.org/officeDocument/2006/relationships/slideMaster" Target="slideMasters/slideMaster4.xml"/><Relationship Id="rId49" Type="http://schemas.openxmlformats.org/officeDocument/2006/relationships/slide" Target="slides/slide21.xml"/><Relationship Id="rId48" Type="http://schemas.openxmlformats.org/officeDocument/2006/relationships/slide" Target="slides/slide20.xml"/><Relationship Id="rId47" Type="http://schemas.openxmlformats.org/officeDocument/2006/relationships/slide" Target="slides/slide19.xml"/><Relationship Id="rId46" Type="http://schemas.openxmlformats.org/officeDocument/2006/relationships/slide" Target="slides/slide18.xml"/><Relationship Id="rId45" Type="http://schemas.openxmlformats.org/officeDocument/2006/relationships/slide" Target="slides/slide17.xml"/><Relationship Id="rId44" Type="http://schemas.openxmlformats.org/officeDocument/2006/relationships/slide" Target="slides/slide16.xml"/><Relationship Id="rId43" Type="http://schemas.openxmlformats.org/officeDocument/2006/relationships/slide" Target="slides/slide15.xml"/><Relationship Id="rId42" Type="http://schemas.openxmlformats.org/officeDocument/2006/relationships/slide" Target="slides/slide14.xml"/><Relationship Id="rId41" Type="http://schemas.openxmlformats.org/officeDocument/2006/relationships/slide" Target="slides/slide13.xml"/><Relationship Id="rId40" Type="http://schemas.openxmlformats.org/officeDocument/2006/relationships/slide" Target="slides/slide12.xml"/><Relationship Id="rId4" Type="http://schemas.openxmlformats.org/officeDocument/2006/relationships/slideMaster" Target="slideMasters/slideMaster3.xml"/><Relationship Id="rId39" Type="http://schemas.openxmlformats.org/officeDocument/2006/relationships/slide" Target="slides/slide11.xml"/><Relationship Id="rId38" Type="http://schemas.openxmlformats.org/officeDocument/2006/relationships/slide" Target="slides/slide10.xml"/><Relationship Id="rId37" Type="http://schemas.openxmlformats.org/officeDocument/2006/relationships/slide" Target="slides/slide9.xml"/><Relationship Id="rId36" Type="http://schemas.openxmlformats.org/officeDocument/2006/relationships/slide" Target="slides/slide8.xml"/><Relationship Id="rId35" Type="http://schemas.openxmlformats.org/officeDocument/2006/relationships/slide" Target="slides/slide7.xml"/><Relationship Id="rId34" Type="http://schemas.openxmlformats.org/officeDocument/2006/relationships/slide" Target="slides/slide6.xml"/><Relationship Id="rId33" Type="http://schemas.openxmlformats.org/officeDocument/2006/relationships/slide" Target="slides/slide5.xml"/><Relationship Id="rId32" Type="http://schemas.openxmlformats.org/officeDocument/2006/relationships/slide" Target="slides/slide4.xml"/><Relationship Id="rId31" Type="http://schemas.openxmlformats.org/officeDocument/2006/relationships/slide" Target="slides/slide3.xml"/><Relationship Id="rId30" Type="http://schemas.openxmlformats.org/officeDocument/2006/relationships/slide" Target="slides/slide2.xml"/><Relationship Id="rId3" Type="http://schemas.openxmlformats.org/officeDocument/2006/relationships/slideMaster" Target="slideMasters/slideMaster2.xml"/><Relationship Id="rId29" Type="http://schemas.openxmlformats.org/officeDocument/2006/relationships/slide" Target="slides/slide1.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0" Type="http://schemas.openxmlformats.org/officeDocument/2006/relationships/tableStyles" Target="tableStyles.xml"/><Relationship Id="rId21" Type="http://schemas.openxmlformats.org/officeDocument/2006/relationships/slideMaster" Target="slideMasters/slideMaster20.xml"/><Relationship Id="rId209" Type="http://schemas.openxmlformats.org/officeDocument/2006/relationships/viewProps" Target="viewProps.xml"/><Relationship Id="rId208" Type="http://schemas.openxmlformats.org/officeDocument/2006/relationships/presProps" Target="presProps.xml"/><Relationship Id="rId207" Type="http://schemas.openxmlformats.org/officeDocument/2006/relationships/notesMaster" Target="notesMasters/notesMaster1.xml"/><Relationship Id="rId206" Type="http://schemas.openxmlformats.org/officeDocument/2006/relationships/slide" Target="slides/slide178.xml"/><Relationship Id="rId205" Type="http://schemas.openxmlformats.org/officeDocument/2006/relationships/slide" Target="slides/slide177.xml"/><Relationship Id="rId204" Type="http://schemas.openxmlformats.org/officeDocument/2006/relationships/slide" Target="slides/slide176.xml"/><Relationship Id="rId203" Type="http://schemas.openxmlformats.org/officeDocument/2006/relationships/slide" Target="slides/slide175.xml"/><Relationship Id="rId202" Type="http://schemas.openxmlformats.org/officeDocument/2006/relationships/slide" Target="slides/slide174.xml"/><Relationship Id="rId201" Type="http://schemas.openxmlformats.org/officeDocument/2006/relationships/slide" Target="slides/slide173.xml"/><Relationship Id="rId200" Type="http://schemas.openxmlformats.org/officeDocument/2006/relationships/slide" Target="slides/slide172.xml"/><Relationship Id="rId20" Type="http://schemas.openxmlformats.org/officeDocument/2006/relationships/slideMaster" Target="slideMasters/slideMaster19.xml"/><Relationship Id="rId2" Type="http://schemas.openxmlformats.org/officeDocument/2006/relationships/theme" Target="theme/theme1.xml"/><Relationship Id="rId199" Type="http://schemas.openxmlformats.org/officeDocument/2006/relationships/slide" Target="slides/slide171.xml"/><Relationship Id="rId198" Type="http://schemas.openxmlformats.org/officeDocument/2006/relationships/slide" Target="slides/slide170.xml"/><Relationship Id="rId197" Type="http://schemas.openxmlformats.org/officeDocument/2006/relationships/slide" Target="slides/slide169.xml"/><Relationship Id="rId196" Type="http://schemas.openxmlformats.org/officeDocument/2006/relationships/slide" Target="slides/slide168.xml"/><Relationship Id="rId195" Type="http://schemas.openxmlformats.org/officeDocument/2006/relationships/slide" Target="slides/slide167.xml"/><Relationship Id="rId194" Type="http://schemas.openxmlformats.org/officeDocument/2006/relationships/slide" Target="slides/slide166.xml"/><Relationship Id="rId193" Type="http://schemas.openxmlformats.org/officeDocument/2006/relationships/slide" Target="slides/slide165.xml"/><Relationship Id="rId192" Type="http://schemas.openxmlformats.org/officeDocument/2006/relationships/slide" Target="slides/slide164.xml"/><Relationship Id="rId191" Type="http://schemas.openxmlformats.org/officeDocument/2006/relationships/slide" Target="slides/slide163.xml"/><Relationship Id="rId190" Type="http://schemas.openxmlformats.org/officeDocument/2006/relationships/slide" Target="slides/slide162.xml"/><Relationship Id="rId19" Type="http://schemas.openxmlformats.org/officeDocument/2006/relationships/slideMaster" Target="slideMasters/slideMaster18.xml"/><Relationship Id="rId189" Type="http://schemas.openxmlformats.org/officeDocument/2006/relationships/slide" Target="slides/slide161.xml"/><Relationship Id="rId188" Type="http://schemas.openxmlformats.org/officeDocument/2006/relationships/slide" Target="slides/slide160.xml"/><Relationship Id="rId187" Type="http://schemas.openxmlformats.org/officeDocument/2006/relationships/slide" Target="slides/slide159.xml"/><Relationship Id="rId186" Type="http://schemas.openxmlformats.org/officeDocument/2006/relationships/slide" Target="slides/slide158.xml"/><Relationship Id="rId185" Type="http://schemas.openxmlformats.org/officeDocument/2006/relationships/slide" Target="slides/slide157.xml"/><Relationship Id="rId184" Type="http://schemas.openxmlformats.org/officeDocument/2006/relationships/slide" Target="slides/slide156.xml"/><Relationship Id="rId183" Type="http://schemas.openxmlformats.org/officeDocument/2006/relationships/slide" Target="slides/slide155.xml"/><Relationship Id="rId182" Type="http://schemas.openxmlformats.org/officeDocument/2006/relationships/slide" Target="slides/slide154.xml"/><Relationship Id="rId181" Type="http://schemas.openxmlformats.org/officeDocument/2006/relationships/slide" Target="slides/slide153.xml"/><Relationship Id="rId180" Type="http://schemas.openxmlformats.org/officeDocument/2006/relationships/slide" Target="slides/slide152.xml"/><Relationship Id="rId18" Type="http://schemas.openxmlformats.org/officeDocument/2006/relationships/slideMaster" Target="slideMasters/slideMaster17.xml"/><Relationship Id="rId179" Type="http://schemas.openxmlformats.org/officeDocument/2006/relationships/slide" Target="slides/slide151.xml"/><Relationship Id="rId178" Type="http://schemas.openxmlformats.org/officeDocument/2006/relationships/slide" Target="slides/slide150.xml"/><Relationship Id="rId177" Type="http://schemas.openxmlformats.org/officeDocument/2006/relationships/slide" Target="slides/slide149.xml"/><Relationship Id="rId176" Type="http://schemas.openxmlformats.org/officeDocument/2006/relationships/slide" Target="slides/slide148.xml"/><Relationship Id="rId175" Type="http://schemas.openxmlformats.org/officeDocument/2006/relationships/slide" Target="slides/slide147.xml"/><Relationship Id="rId174" Type="http://schemas.openxmlformats.org/officeDocument/2006/relationships/slide" Target="slides/slide146.xml"/><Relationship Id="rId173" Type="http://schemas.openxmlformats.org/officeDocument/2006/relationships/slide" Target="slides/slide145.xml"/><Relationship Id="rId172" Type="http://schemas.openxmlformats.org/officeDocument/2006/relationships/slide" Target="slides/slide144.xml"/><Relationship Id="rId171" Type="http://schemas.openxmlformats.org/officeDocument/2006/relationships/slide" Target="slides/slide143.xml"/><Relationship Id="rId170" Type="http://schemas.openxmlformats.org/officeDocument/2006/relationships/slide" Target="slides/slide142.xml"/><Relationship Id="rId17" Type="http://schemas.openxmlformats.org/officeDocument/2006/relationships/slideMaster" Target="slideMasters/slideMaster16.xml"/><Relationship Id="rId169" Type="http://schemas.openxmlformats.org/officeDocument/2006/relationships/slide" Target="slides/slide141.xml"/><Relationship Id="rId168" Type="http://schemas.openxmlformats.org/officeDocument/2006/relationships/slide" Target="slides/slide140.xml"/><Relationship Id="rId167" Type="http://schemas.openxmlformats.org/officeDocument/2006/relationships/slide" Target="slides/slide139.xml"/><Relationship Id="rId166" Type="http://schemas.openxmlformats.org/officeDocument/2006/relationships/slide" Target="slides/slide138.xml"/><Relationship Id="rId165" Type="http://schemas.openxmlformats.org/officeDocument/2006/relationships/slide" Target="slides/slide137.xml"/><Relationship Id="rId164" Type="http://schemas.openxmlformats.org/officeDocument/2006/relationships/slide" Target="slides/slide136.xml"/><Relationship Id="rId163" Type="http://schemas.openxmlformats.org/officeDocument/2006/relationships/slide" Target="slides/slide135.xml"/><Relationship Id="rId162" Type="http://schemas.openxmlformats.org/officeDocument/2006/relationships/slide" Target="slides/slide134.xml"/><Relationship Id="rId161" Type="http://schemas.openxmlformats.org/officeDocument/2006/relationships/slide" Target="slides/slide133.xml"/><Relationship Id="rId160" Type="http://schemas.openxmlformats.org/officeDocument/2006/relationships/slide" Target="slides/slide132.xml"/><Relationship Id="rId16" Type="http://schemas.openxmlformats.org/officeDocument/2006/relationships/slideMaster" Target="slideMasters/slideMaster15.xml"/><Relationship Id="rId159" Type="http://schemas.openxmlformats.org/officeDocument/2006/relationships/slide" Target="slides/slide131.xml"/><Relationship Id="rId158" Type="http://schemas.openxmlformats.org/officeDocument/2006/relationships/slide" Target="slides/slide130.xml"/><Relationship Id="rId157" Type="http://schemas.openxmlformats.org/officeDocument/2006/relationships/slide" Target="slides/slide129.xml"/><Relationship Id="rId156" Type="http://schemas.openxmlformats.org/officeDocument/2006/relationships/slide" Target="slides/slide128.xml"/><Relationship Id="rId155" Type="http://schemas.openxmlformats.org/officeDocument/2006/relationships/slide" Target="slides/slide127.xml"/><Relationship Id="rId154" Type="http://schemas.openxmlformats.org/officeDocument/2006/relationships/slide" Target="slides/slide126.xml"/><Relationship Id="rId153" Type="http://schemas.openxmlformats.org/officeDocument/2006/relationships/slide" Target="slides/slide125.xml"/><Relationship Id="rId152" Type="http://schemas.openxmlformats.org/officeDocument/2006/relationships/slide" Target="slides/slide124.xml"/><Relationship Id="rId151" Type="http://schemas.openxmlformats.org/officeDocument/2006/relationships/slide" Target="slides/slide123.xml"/><Relationship Id="rId150" Type="http://schemas.openxmlformats.org/officeDocument/2006/relationships/slide" Target="slides/slide122.xml"/><Relationship Id="rId15" Type="http://schemas.openxmlformats.org/officeDocument/2006/relationships/slideMaster" Target="slideMasters/slideMaster14.xml"/><Relationship Id="rId149" Type="http://schemas.openxmlformats.org/officeDocument/2006/relationships/slide" Target="slides/slide121.xml"/><Relationship Id="rId148" Type="http://schemas.openxmlformats.org/officeDocument/2006/relationships/slide" Target="slides/slide120.xml"/><Relationship Id="rId147" Type="http://schemas.openxmlformats.org/officeDocument/2006/relationships/slide" Target="slides/slide119.xml"/><Relationship Id="rId146" Type="http://schemas.openxmlformats.org/officeDocument/2006/relationships/slide" Target="slides/slide118.xml"/><Relationship Id="rId145" Type="http://schemas.openxmlformats.org/officeDocument/2006/relationships/slide" Target="slides/slide117.xml"/><Relationship Id="rId144" Type="http://schemas.openxmlformats.org/officeDocument/2006/relationships/slide" Target="slides/slide116.xml"/><Relationship Id="rId143" Type="http://schemas.openxmlformats.org/officeDocument/2006/relationships/slide" Target="slides/slide115.xml"/><Relationship Id="rId142" Type="http://schemas.openxmlformats.org/officeDocument/2006/relationships/slide" Target="slides/slide114.xml"/><Relationship Id="rId141" Type="http://schemas.openxmlformats.org/officeDocument/2006/relationships/slide" Target="slides/slide113.xml"/><Relationship Id="rId140" Type="http://schemas.openxmlformats.org/officeDocument/2006/relationships/slide" Target="slides/slide112.xml"/><Relationship Id="rId14" Type="http://schemas.openxmlformats.org/officeDocument/2006/relationships/slideMaster" Target="slideMasters/slideMaster13.xml"/><Relationship Id="rId139" Type="http://schemas.openxmlformats.org/officeDocument/2006/relationships/slide" Target="slides/slide111.xml"/><Relationship Id="rId138" Type="http://schemas.openxmlformats.org/officeDocument/2006/relationships/slide" Target="slides/slide110.xml"/><Relationship Id="rId137" Type="http://schemas.openxmlformats.org/officeDocument/2006/relationships/slide" Target="slides/slide109.xml"/><Relationship Id="rId136" Type="http://schemas.openxmlformats.org/officeDocument/2006/relationships/slide" Target="slides/slide108.xml"/><Relationship Id="rId135" Type="http://schemas.openxmlformats.org/officeDocument/2006/relationships/slide" Target="slides/slide107.xml"/><Relationship Id="rId134" Type="http://schemas.openxmlformats.org/officeDocument/2006/relationships/slide" Target="slides/slide106.xml"/><Relationship Id="rId133" Type="http://schemas.openxmlformats.org/officeDocument/2006/relationships/slide" Target="slides/slide105.xml"/><Relationship Id="rId132" Type="http://schemas.openxmlformats.org/officeDocument/2006/relationships/slide" Target="slides/slide104.xml"/><Relationship Id="rId131" Type="http://schemas.openxmlformats.org/officeDocument/2006/relationships/slide" Target="slides/slide103.xml"/><Relationship Id="rId130" Type="http://schemas.openxmlformats.org/officeDocument/2006/relationships/slide" Target="slides/slide102.xml"/><Relationship Id="rId13" Type="http://schemas.openxmlformats.org/officeDocument/2006/relationships/slideMaster" Target="slideMasters/slideMaster12.xml"/><Relationship Id="rId129" Type="http://schemas.openxmlformats.org/officeDocument/2006/relationships/slide" Target="slides/slide101.xml"/><Relationship Id="rId128" Type="http://schemas.openxmlformats.org/officeDocument/2006/relationships/slide" Target="slides/slide100.xml"/><Relationship Id="rId127" Type="http://schemas.openxmlformats.org/officeDocument/2006/relationships/slide" Target="slides/slide99.xml"/><Relationship Id="rId126" Type="http://schemas.openxmlformats.org/officeDocument/2006/relationships/slide" Target="slides/slide98.xml"/><Relationship Id="rId125" Type="http://schemas.openxmlformats.org/officeDocument/2006/relationships/slide" Target="slides/slide97.xml"/><Relationship Id="rId124" Type="http://schemas.openxmlformats.org/officeDocument/2006/relationships/slide" Target="slides/slide96.xml"/><Relationship Id="rId123" Type="http://schemas.openxmlformats.org/officeDocument/2006/relationships/slide" Target="slides/slide95.xml"/><Relationship Id="rId122" Type="http://schemas.openxmlformats.org/officeDocument/2006/relationships/slide" Target="slides/slide94.xml"/><Relationship Id="rId121" Type="http://schemas.openxmlformats.org/officeDocument/2006/relationships/slide" Target="slides/slide93.xml"/><Relationship Id="rId120" Type="http://schemas.openxmlformats.org/officeDocument/2006/relationships/slide" Target="slides/slide92.xml"/><Relationship Id="rId12" Type="http://schemas.openxmlformats.org/officeDocument/2006/relationships/slideMaster" Target="slideMasters/slideMaster11.xml"/><Relationship Id="rId119" Type="http://schemas.openxmlformats.org/officeDocument/2006/relationships/slide" Target="slides/slide91.xml"/><Relationship Id="rId118" Type="http://schemas.openxmlformats.org/officeDocument/2006/relationships/slide" Target="slides/slide90.xml"/><Relationship Id="rId117" Type="http://schemas.openxmlformats.org/officeDocument/2006/relationships/slide" Target="slides/slide89.xml"/><Relationship Id="rId116" Type="http://schemas.openxmlformats.org/officeDocument/2006/relationships/slide" Target="slides/slide88.xml"/><Relationship Id="rId115" Type="http://schemas.openxmlformats.org/officeDocument/2006/relationships/slide" Target="slides/slide87.xml"/><Relationship Id="rId114" Type="http://schemas.openxmlformats.org/officeDocument/2006/relationships/slide" Target="slides/slide86.xml"/><Relationship Id="rId113" Type="http://schemas.openxmlformats.org/officeDocument/2006/relationships/slide" Target="slides/slide85.xml"/><Relationship Id="rId112" Type="http://schemas.openxmlformats.org/officeDocument/2006/relationships/slide" Target="slides/slide84.xml"/><Relationship Id="rId111" Type="http://schemas.openxmlformats.org/officeDocument/2006/relationships/slide" Target="slides/slide83.xml"/><Relationship Id="rId110" Type="http://schemas.openxmlformats.org/officeDocument/2006/relationships/slide" Target="slides/slide82.xml"/><Relationship Id="rId11" Type="http://schemas.openxmlformats.org/officeDocument/2006/relationships/slideMaster" Target="slideMasters/slideMaster10.xml"/><Relationship Id="rId109" Type="http://schemas.openxmlformats.org/officeDocument/2006/relationships/slide" Target="slides/slide81.xml"/><Relationship Id="rId108" Type="http://schemas.openxmlformats.org/officeDocument/2006/relationships/slide" Target="slides/slide80.xml"/><Relationship Id="rId107" Type="http://schemas.openxmlformats.org/officeDocument/2006/relationships/slide" Target="slides/slide79.xml"/><Relationship Id="rId106" Type="http://schemas.openxmlformats.org/officeDocument/2006/relationships/slide" Target="slides/slide78.xml"/><Relationship Id="rId105" Type="http://schemas.openxmlformats.org/officeDocument/2006/relationships/slide" Target="slides/slide77.xml"/><Relationship Id="rId104" Type="http://schemas.openxmlformats.org/officeDocument/2006/relationships/slide" Target="slides/slide76.xml"/><Relationship Id="rId103" Type="http://schemas.openxmlformats.org/officeDocument/2006/relationships/slide" Target="slides/slide75.xml"/><Relationship Id="rId102" Type="http://schemas.openxmlformats.org/officeDocument/2006/relationships/slide" Target="slides/slide74.xml"/><Relationship Id="rId101" Type="http://schemas.openxmlformats.org/officeDocument/2006/relationships/slide" Target="slides/slide73.xml"/><Relationship Id="rId100" Type="http://schemas.openxmlformats.org/officeDocument/2006/relationships/slide" Target="slides/slide72.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3073"/>
          <p:cNvSpPr>
            <a:spLocks noGrp="1"/>
          </p:cNvSpPr>
          <p:nvPr>
            <p:ph type="hdr" sz="quarter"/>
          </p:nvPr>
        </p:nvSpPr>
        <p:spPr>
          <a:xfrm>
            <a:off x="0" y="0"/>
            <a:ext cx="2952750" cy="498475"/>
          </a:xfrm>
          <a:prstGeom prst="rect">
            <a:avLst/>
          </a:prstGeom>
          <a:noFill/>
          <a:ln w="9525">
            <a:noFill/>
          </a:ln>
        </p:spPr>
        <p:txBody>
          <a:bodyPr lIns="91613" tIns="45807" rIns="91613" bIns="45807"/>
          <a:p>
            <a:pPr lvl="0" defTabSz="916305" fontAlgn="base"/>
            <a:endParaRPr lang="zh-CN" altLang="en-US" sz="1200" b="0" strike="noStrike" noProof="1" dirty="0"/>
          </a:p>
        </p:txBody>
      </p:sp>
      <p:sp>
        <p:nvSpPr>
          <p:cNvPr id="3075" name="日期占位符 3074"/>
          <p:cNvSpPr>
            <a:spLocks noGrp="1"/>
          </p:cNvSpPr>
          <p:nvPr>
            <p:ph type="dt" idx="1"/>
          </p:nvPr>
        </p:nvSpPr>
        <p:spPr>
          <a:xfrm>
            <a:off x="3860800" y="0"/>
            <a:ext cx="2952750" cy="498475"/>
          </a:xfrm>
          <a:prstGeom prst="rect">
            <a:avLst/>
          </a:prstGeom>
          <a:noFill/>
          <a:ln w="9525">
            <a:noFill/>
          </a:ln>
        </p:spPr>
        <p:txBody>
          <a:bodyPr lIns="91613" tIns="45807" rIns="91613" bIns="45807"/>
          <a:p>
            <a:pPr lvl="0" algn="r" defTabSz="916305" fontAlgn="base"/>
            <a:endParaRPr lang="zh-CN" altLang="en-US" sz="1200" b="0" strike="noStrike" noProof="1" dirty="0"/>
          </a:p>
        </p:txBody>
      </p:sp>
      <p:sp>
        <p:nvSpPr>
          <p:cNvPr id="3076" name="幻灯片图像占位符 3075"/>
          <p:cNvSpPr>
            <a:spLocks noGrp="1" noRot="1"/>
          </p:cNvSpPr>
          <p:nvPr>
            <p:ph type="sldImg"/>
          </p:nvPr>
        </p:nvSpPr>
        <p:spPr>
          <a:xfrm>
            <a:off x="922338" y="746125"/>
            <a:ext cx="4970462" cy="3727450"/>
          </a:xfrm>
          <a:prstGeom prst="rect">
            <a:avLst/>
          </a:prstGeom>
          <a:noFill/>
          <a:ln w="9525">
            <a:noFill/>
            <a:miter/>
          </a:ln>
        </p:spPr>
        <p:txBody>
          <a:bodyPr/>
          <a:p>
            <a:endParaRPr lang="zh-CN" altLang="en-US"/>
          </a:p>
        </p:txBody>
      </p:sp>
      <p:sp>
        <p:nvSpPr>
          <p:cNvPr id="3077" name="文本占位符 3076"/>
          <p:cNvSpPr>
            <a:spLocks noGrp="1" noRot="1"/>
          </p:cNvSpPr>
          <p:nvPr>
            <p:ph type="body" sz="quarter"/>
          </p:nvPr>
        </p:nvSpPr>
        <p:spPr>
          <a:xfrm>
            <a:off x="681038" y="4722813"/>
            <a:ext cx="5453062" cy="4473575"/>
          </a:xfrm>
          <a:prstGeom prst="rect">
            <a:avLst/>
          </a:prstGeom>
          <a:noFill/>
          <a:ln w="9525">
            <a:noFill/>
            <a:miter/>
          </a:ln>
        </p:spPr>
        <p:txBody>
          <a:bodyPr lIns="91613" tIns="45807" rIns="91613" bIns="45807"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3078" name="页脚占位符 3077"/>
          <p:cNvSpPr>
            <a:spLocks noGrp="1"/>
          </p:cNvSpPr>
          <p:nvPr>
            <p:ph type="ftr" sz="quarter" idx="4"/>
          </p:nvPr>
        </p:nvSpPr>
        <p:spPr>
          <a:xfrm>
            <a:off x="0" y="9442450"/>
            <a:ext cx="2952750" cy="498475"/>
          </a:xfrm>
          <a:prstGeom prst="rect">
            <a:avLst/>
          </a:prstGeom>
          <a:noFill/>
          <a:ln w="9525">
            <a:noFill/>
          </a:ln>
        </p:spPr>
        <p:txBody>
          <a:bodyPr lIns="91613" tIns="45807" rIns="91613" bIns="45807" anchor="b"/>
          <a:p>
            <a:pPr lvl="0" defTabSz="916305" fontAlgn="base"/>
            <a:endParaRPr lang="zh-CN" altLang="en-US" sz="1200" b="0" strike="noStrike" noProof="1" dirty="0"/>
          </a:p>
        </p:txBody>
      </p:sp>
      <p:sp>
        <p:nvSpPr>
          <p:cNvPr id="3079" name="灯片编号占位符 3078"/>
          <p:cNvSpPr>
            <a:spLocks noGrp="1"/>
          </p:cNvSpPr>
          <p:nvPr>
            <p:ph type="sldNum" sz="quarter" idx="5"/>
          </p:nvPr>
        </p:nvSpPr>
        <p:spPr>
          <a:xfrm>
            <a:off x="3860800" y="9442450"/>
            <a:ext cx="2952750" cy="498475"/>
          </a:xfrm>
          <a:prstGeom prst="rect">
            <a:avLst/>
          </a:prstGeom>
          <a:noFill/>
          <a:ln w="9525">
            <a:noFill/>
          </a:ln>
        </p:spPr>
        <p:txBody>
          <a:bodyPr lIns="91613" tIns="45807" rIns="91613" bIns="45807" anchor="b"/>
          <a:p>
            <a:pPr lvl="0" algn="r" defTabSz="916305" fontAlgn="base"/>
            <a:fld id="{9A0DB2DC-4C9A-4742-B13C-FB6460FD3503}" type="slidenum">
              <a:rPr lang="zh-CN" altLang="en-US" sz="1200" b="0" strike="noStrike" noProof="1" dirty="0">
                <a:latin typeface="Arial" panose="020B0604020202020204" pitchFamily="34" charset="0"/>
                <a:ea typeface="宋体" pitchFamily="2" charset="-122"/>
                <a:cs typeface="+mn-ea"/>
              </a:rPr>
            </a:fld>
            <a:endParaRPr lang="zh-CN" altLang="en-US" sz="1200" b="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itchFamily="2"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itchFamily="2"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itchFamily="2"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itchFamily="2"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itchFamily="2" charset="-122"/>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8.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9.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0.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1.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2.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3.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4.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5.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6.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8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2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2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2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2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2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7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7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7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7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2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7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7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7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8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8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8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8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8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8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2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9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9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0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3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26.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3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3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3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3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3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4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4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4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4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5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5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vmlDrawing" Target="../drawings/vmlDrawing1.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bin"/><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26.xml"/><Relationship Id="rId8" Type="http://schemas.openxmlformats.org/officeDocument/2006/relationships/slideLayout" Target="../slideLayouts/slideLayout125.xml"/><Relationship Id="rId7" Type="http://schemas.openxmlformats.org/officeDocument/2006/relationships/slideLayout" Target="../slideLayouts/slideLayout124.xml"/><Relationship Id="rId6" Type="http://schemas.openxmlformats.org/officeDocument/2006/relationships/slideLayout" Target="../slideLayouts/slideLayout123.xml"/><Relationship Id="rId5" Type="http://schemas.openxmlformats.org/officeDocument/2006/relationships/slideLayout" Target="../slideLayouts/slideLayout122.xml"/><Relationship Id="rId4" Type="http://schemas.openxmlformats.org/officeDocument/2006/relationships/slideLayout" Target="../slideLayouts/slideLayout121.xml"/><Relationship Id="rId3" Type="http://schemas.openxmlformats.org/officeDocument/2006/relationships/slideLayout" Target="../slideLayouts/slideLayout120.xml"/><Relationship Id="rId2" Type="http://schemas.openxmlformats.org/officeDocument/2006/relationships/slideLayout" Target="../slideLayouts/slideLayout119.xml"/><Relationship Id="rId19" Type="http://schemas.openxmlformats.org/officeDocument/2006/relationships/theme" Target="../theme/theme10.xml"/><Relationship Id="rId18" Type="http://schemas.openxmlformats.org/officeDocument/2006/relationships/vmlDrawing" Target="../drawings/vmlDrawing10.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0.bin"/><Relationship Id="rId14" Type="http://schemas.openxmlformats.org/officeDocument/2006/relationships/image" Target="../media/image2.jpeg"/><Relationship Id="rId13" Type="http://schemas.openxmlformats.org/officeDocument/2006/relationships/slideLayout" Target="../slideLayouts/slideLayout130.xml"/><Relationship Id="rId12" Type="http://schemas.openxmlformats.org/officeDocument/2006/relationships/slideLayout" Target="../slideLayouts/slideLayout129.xml"/><Relationship Id="rId11" Type="http://schemas.openxmlformats.org/officeDocument/2006/relationships/slideLayout" Target="../slideLayouts/slideLayout128.xml"/><Relationship Id="rId10" Type="http://schemas.openxmlformats.org/officeDocument/2006/relationships/slideLayout" Target="../slideLayouts/slideLayout127.xml"/><Relationship Id="rId1" Type="http://schemas.openxmlformats.org/officeDocument/2006/relationships/slideLayout" Target="../slideLayouts/slideLayout118.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39.xml"/><Relationship Id="rId8" Type="http://schemas.openxmlformats.org/officeDocument/2006/relationships/slideLayout" Target="../slideLayouts/slideLayout138.xml"/><Relationship Id="rId7" Type="http://schemas.openxmlformats.org/officeDocument/2006/relationships/slideLayout" Target="../slideLayouts/slideLayout137.xml"/><Relationship Id="rId6" Type="http://schemas.openxmlformats.org/officeDocument/2006/relationships/slideLayout" Target="../slideLayouts/slideLayout136.xml"/><Relationship Id="rId5" Type="http://schemas.openxmlformats.org/officeDocument/2006/relationships/slideLayout" Target="../slideLayouts/slideLayout135.xml"/><Relationship Id="rId4" Type="http://schemas.openxmlformats.org/officeDocument/2006/relationships/slideLayout" Target="../slideLayouts/slideLayout134.xml"/><Relationship Id="rId3" Type="http://schemas.openxmlformats.org/officeDocument/2006/relationships/slideLayout" Target="../slideLayouts/slideLayout133.xml"/><Relationship Id="rId2" Type="http://schemas.openxmlformats.org/officeDocument/2006/relationships/slideLayout" Target="../slideLayouts/slideLayout132.xml"/><Relationship Id="rId19" Type="http://schemas.openxmlformats.org/officeDocument/2006/relationships/theme" Target="../theme/theme11.xml"/><Relationship Id="rId18" Type="http://schemas.openxmlformats.org/officeDocument/2006/relationships/vmlDrawing" Target="../drawings/vmlDrawing11.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1.bin"/><Relationship Id="rId14" Type="http://schemas.openxmlformats.org/officeDocument/2006/relationships/image" Target="../media/image2.jpeg"/><Relationship Id="rId13" Type="http://schemas.openxmlformats.org/officeDocument/2006/relationships/slideLayout" Target="../slideLayouts/slideLayout143.xml"/><Relationship Id="rId12" Type="http://schemas.openxmlformats.org/officeDocument/2006/relationships/slideLayout" Target="../slideLayouts/slideLayout142.xml"/><Relationship Id="rId11" Type="http://schemas.openxmlformats.org/officeDocument/2006/relationships/slideLayout" Target="../slideLayouts/slideLayout141.xml"/><Relationship Id="rId10" Type="http://schemas.openxmlformats.org/officeDocument/2006/relationships/slideLayout" Target="../slideLayouts/slideLayout140.xml"/><Relationship Id="rId1" Type="http://schemas.openxmlformats.org/officeDocument/2006/relationships/slideLayout" Target="../slideLayouts/slideLayout13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9" Type="http://schemas.openxmlformats.org/officeDocument/2006/relationships/theme" Target="../theme/theme12.xml"/><Relationship Id="rId18" Type="http://schemas.openxmlformats.org/officeDocument/2006/relationships/vmlDrawing" Target="../drawings/vmlDrawing12.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2.bin"/><Relationship Id="rId14" Type="http://schemas.openxmlformats.org/officeDocument/2006/relationships/image" Target="../media/image2.jpeg"/><Relationship Id="rId13" Type="http://schemas.openxmlformats.org/officeDocument/2006/relationships/slideLayout" Target="../slideLayouts/slideLayout156.xml"/><Relationship Id="rId12" Type="http://schemas.openxmlformats.org/officeDocument/2006/relationships/slideLayout" Target="../slideLayouts/slideLayout155.xml"/><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65.xml"/><Relationship Id="rId8" Type="http://schemas.openxmlformats.org/officeDocument/2006/relationships/slideLayout" Target="../slideLayouts/slideLayout164.xml"/><Relationship Id="rId7" Type="http://schemas.openxmlformats.org/officeDocument/2006/relationships/slideLayout" Target="../slideLayouts/slideLayout163.xml"/><Relationship Id="rId6" Type="http://schemas.openxmlformats.org/officeDocument/2006/relationships/slideLayout" Target="../slideLayouts/slideLayout162.xml"/><Relationship Id="rId5" Type="http://schemas.openxmlformats.org/officeDocument/2006/relationships/slideLayout" Target="../slideLayouts/slideLayout161.xml"/><Relationship Id="rId4" Type="http://schemas.openxmlformats.org/officeDocument/2006/relationships/slideLayout" Target="../slideLayouts/slideLayout160.xml"/><Relationship Id="rId3" Type="http://schemas.openxmlformats.org/officeDocument/2006/relationships/slideLayout" Target="../slideLayouts/slideLayout159.xml"/><Relationship Id="rId2" Type="http://schemas.openxmlformats.org/officeDocument/2006/relationships/slideLayout" Target="../slideLayouts/slideLayout158.xml"/><Relationship Id="rId19" Type="http://schemas.openxmlformats.org/officeDocument/2006/relationships/theme" Target="../theme/theme13.xml"/><Relationship Id="rId18" Type="http://schemas.openxmlformats.org/officeDocument/2006/relationships/vmlDrawing" Target="../drawings/vmlDrawing13.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3.bin"/><Relationship Id="rId14" Type="http://schemas.openxmlformats.org/officeDocument/2006/relationships/image" Target="../media/image2.jpeg"/><Relationship Id="rId13" Type="http://schemas.openxmlformats.org/officeDocument/2006/relationships/slideLayout" Target="../slideLayouts/slideLayout169.xml"/><Relationship Id="rId12" Type="http://schemas.openxmlformats.org/officeDocument/2006/relationships/slideLayout" Target="../slideLayouts/slideLayout168.xml"/><Relationship Id="rId11" Type="http://schemas.openxmlformats.org/officeDocument/2006/relationships/slideLayout" Target="../slideLayouts/slideLayout167.xml"/><Relationship Id="rId10" Type="http://schemas.openxmlformats.org/officeDocument/2006/relationships/slideLayout" Target="../slideLayouts/slideLayout166.xml"/><Relationship Id="rId1" Type="http://schemas.openxmlformats.org/officeDocument/2006/relationships/slideLayout" Target="../slideLayouts/slideLayout157.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78.xml"/><Relationship Id="rId8" Type="http://schemas.openxmlformats.org/officeDocument/2006/relationships/slideLayout" Target="../slideLayouts/slideLayout177.xml"/><Relationship Id="rId7" Type="http://schemas.openxmlformats.org/officeDocument/2006/relationships/slideLayout" Target="../slideLayouts/slideLayout176.xml"/><Relationship Id="rId6" Type="http://schemas.openxmlformats.org/officeDocument/2006/relationships/slideLayout" Target="../slideLayouts/slideLayout175.xml"/><Relationship Id="rId5" Type="http://schemas.openxmlformats.org/officeDocument/2006/relationships/slideLayout" Target="../slideLayouts/slideLayout174.xml"/><Relationship Id="rId4" Type="http://schemas.openxmlformats.org/officeDocument/2006/relationships/slideLayout" Target="../slideLayouts/slideLayout173.xml"/><Relationship Id="rId3" Type="http://schemas.openxmlformats.org/officeDocument/2006/relationships/slideLayout" Target="../slideLayouts/slideLayout172.xml"/><Relationship Id="rId2" Type="http://schemas.openxmlformats.org/officeDocument/2006/relationships/slideLayout" Target="../slideLayouts/slideLayout171.xml"/><Relationship Id="rId19" Type="http://schemas.openxmlformats.org/officeDocument/2006/relationships/theme" Target="../theme/theme14.xml"/><Relationship Id="rId18" Type="http://schemas.openxmlformats.org/officeDocument/2006/relationships/vmlDrawing" Target="../drawings/vmlDrawing14.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4.bin"/><Relationship Id="rId14" Type="http://schemas.openxmlformats.org/officeDocument/2006/relationships/image" Target="../media/image2.jpeg"/><Relationship Id="rId13" Type="http://schemas.openxmlformats.org/officeDocument/2006/relationships/slideLayout" Target="../slideLayouts/slideLayout182.xml"/><Relationship Id="rId12" Type="http://schemas.openxmlformats.org/officeDocument/2006/relationships/slideLayout" Target="../slideLayouts/slideLayout181.xml"/><Relationship Id="rId11" Type="http://schemas.openxmlformats.org/officeDocument/2006/relationships/slideLayout" Target="../slideLayouts/slideLayout180.xml"/><Relationship Id="rId10" Type="http://schemas.openxmlformats.org/officeDocument/2006/relationships/slideLayout" Target="../slideLayouts/slideLayout179.xml"/><Relationship Id="rId1" Type="http://schemas.openxmlformats.org/officeDocument/2006/relationships/slideLayout" Target="../slideLayouts/slideLayout170.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91.xml"/><Relationship Id="rId8" Type="http://schemas.openxmlformats.org/officeDocument/2006/relationships/slideLayout" Target="../slideLayouts/slideLayout190.xml"/><Relationship Id="rId7" Type="http://schemas.openxmlformats.org/officeDocument/2006/relationships/slideLayout" Target="../slideLayouts/slideLayout189.xml"/><Relationship Id="rId6" Type="http://schemas.openxmlformats.org/officeDocument/2006/relationships/slideLayout" Target="../slideLayouts/slideLayout188.xml"/><Relationship Id="rId5" Type="http://schemas.openxmlformats.org/officeDocument/2006/relationships/slideLayout" Target="../slideLayouts/slideLayout187.xml"/><Relationship Id="rId4" Type="http://schemas.openxmlformats.org/officeDocument/2006/relationships/slideLayout" Target="../slideLayouts/slideLayout186.xml"/><Relationship Id="rId3" Type="http://schemas.openxmlformats.org/officeDocument/2006/relationships/slideLayout" Target="../slideLayouts/slideLayout185.xml"/><Relationship Id="rId2" Type="http://schemas.openxmlformats.org/officeDocument/2006/relationships/slideLayout" Target="../slideLayouts/slideLayout184.xml"/><Relationship Id="rId19" Type="http://schemas.openxmlformats.org/officeDocument/2006/relationships/theme" Target="../theme/theme15.xml"/><Relationship Id="rId18" Type="http://schemas.openxmlformats.org/officeDocument/2006/relationships/vmlDrawing" Target="../drawings/vmlDrawing15.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5.bin"/><Relationship Id="rId14" Type="http://schemas.openxmlformats.org/officeDocument/2006/relationships/image" Target="../media/image2.jpeg"/><Relationship Id="rId13" Type="http://schemas.openxmlformats.org/officeDocument/2006/relationships/slideLayout" Target="../slideLayouts/slideLayout195.xml"/><Relationship Id="rId12" Type="http://schemas.openxmlformats.org/officeDocument/2006/relationships/slideLayout" Target="../slideLayouts/slideLayout194.xml"/><Relationship Id="rId11" Type="http://schemas.openxmlformats.org/officeDocument/2006/relationships/slideLayout" Target="../slideLayouts/slideLayout193.xml"/><Relationship Id="rId10" Type="http://schemas.openxmlformats.org/officeDocument/2006/relationships/slideLayout" Target="../slideLayouts/slideLayout192.xml"/><Relationship Id="rId1" Type="http://schemas.openxmlformats.org/officeDocument/2006/relationships/slideLayout" Target="../slideLayouts/slideLayout183.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204.xml"/><Relationship Id="rId8" Type="http://schemas.openxmlformats.org/officeDocument/2006/relationships/slideLayout" Target="../slideLayouts/slideLayout203.xml"/><Relationship Id="rId7" Type="http://schemas.openxmlformats.org/officeDocument/2006/relationships/slideLayout" Target="../slideLayouts/slideLayout202.xml"/><Relationship Id="rId6" Type="http://schemas.openxmlformats.org/officeDocument/2006/relationships/slideLayout" Target="../slideLayouts/slideLayout201.xml"/><Relationship Id="rId5" Type="http://schemas.openxmlformats.org/officeDocument/2006/relationships/slideLayout" Target="../slideLayouts/slideLayout200.xml"/><Relationship Id="rId4" Type="http://schemas.openxmlformats.org/officeDocument/2006/relationships/slideLayout" Target="../slideLayouts/slideLayout199.xml"/><Relationship Id="rId3" Type="http://schemas.openxmlformats.org/officeDocument/2006/relationships/slideLayout" Target="../slideLayouts/slideLayout198.xml"/><Relationship Id="rId2" Type="http://schemas.openxmlformats.org/officeDocument/2006/relationships/slideLayout" Target="../slideLayouts/slideLayout197.xml"/><Relationship Id="rId19" Type="http://schemas.openxmlformats.org/officeDocument/2006/relationships/theme" Target="../theme/theme16.xml"/><Relationship Id="rId18" Type="http://schemas.openxmlformats.org/officeDocument/2006/relationships/vmlDrawing" Target="../drawings/vmlDrawing16.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6.bin"/><Relationship Id="rId14" Type="http://schemas.openxmlformats.org/officeDocument/2006/relationships/image" Target="../media/image2.jpeg"/><Relationship Id="rId13" Type="http://schemas.openxmlformats.org/officeDocument/2006/relationships/slideLayout" Target="../slideLayouts/slideLayout208.xml"/><Relationship Id="rId12" Type="http://schemas.openxmlformats.org/officeDocument/2006/relationships/slideLayout" Target="../slideLayouts/slideLayout207.xml"/><Relationship Id="rId11" Type="http://schemas.openxmlformats.org/officeDocument/2006/relationships/slideLayout" Target="../slideLayouts/slideLayout206.xml"/><Relationship Id="rId10" Type="http://schemas.openxmlformats.org/officeDocument/2006/relationships/slideLayout" Target="../slideLayouts/slideLayout205.xml"/><Relationship Id="rId1" Type="http://schemas.openxmlformats.org/officeDocument/2006/relationships/slideLayout" Target="../slideLayouts/slideLayout196.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217.xml"/><Relationship Id="rId8" Type="http://schemas.openxmlformats.org/officeDocument/2006/relationships/slideLayout" Target="../slideLayouts/slideLayout216.xml"/><Relationship Id="rId7" Type="http://schemas.openxmlformats.org/officeDocument/2006/relationships/slideLayout" Target="../slideLayouts/slideLayout215.xml"/><Relationship Id="rId6" Type="http://schemas.openxmlformats.org/officeDocument/2006/relationships/slideLayout" Target="../slideLayouts/slideLayout214.xml"/><Relationship Id="rId5" Type="http://schemas.openxmlformats.org/officeDocument/2006/relationships/slideLayout" Target="../slideLayouts/slideLayout213.xml"/><Relationship Id="rId4" Type="http://schemas.openxmlformats.org/officeDocument/2006/relationships/slideLayout" Target="../slideLayouts/slideLayout212.xml"/><Relationship Id="rId3" Type="http://schemas.openxmlformats.org/officeDocument/2006/relationships/slideLayout" Target="../slideLayouts/slideLayout211.xml"/><Relationship Id="rId2" Type="http://schemas.openxmlformats.org/officeDocument/2006/relationships/slideLayout" Target="../slideLayouts/slideLayout210.xml"/><Relationship Id="rId19" Type="http://schemas.openxmlformats.org/officeDocument/2006/relationships/theme" Target="../theme/theme17.xml"/><Relationship Id="rId18" Type="http://schemas.openxmlformats.org/officeDocument/2006/relationships/vmlDrawing" Target="../drawings/vmlDrawing17.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7.bin"/><Relationship Id="rId14" Type="http://schemas.openxmlformats.org/officeDocument/2006/relationships/image" Target="../media/image2.jpeg"/><Relationship Id="rId13" Type="http://schemas.openxmlformats.org/officeDocument/2006/relationships/slideLayout" Target="../slideLayouts/slideLayout221.xml"/><Relationship Id="rId12" Type="http://schemas.openxmlformats.org/officeDocument/2006/relationships/slideLayout" Target="../slideLayouts/slideLayout220.xml"/><Relationship Id="rId11" Type="http://schemas.openxmlformats.org/officeDocument/2006/relationships/slideLayout" Target="../slideLayouts/slideLayout219.xml"/><Relationship Id="rId10" Type="http://schemas.openxmlformats.org/officeDocument/2006/relationships/slideLayout" Target="../slideLayouts/slideLayout218.xml"/><Relationship Id="rId1" Type="http://schemas.openxmlformats.org/officeDocument/2006/relationships/slideLayout" Target="../slideLayouts/slideLayout209.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230.xml"/><Relationship Id="rId8" Type="http://schemas.openxmlformats.org/officeDocument/2006/relationships/slideLayout" Target="../slideLayouts/slideLayout229.xml"/><Relationship Id="rId7" Type="http://schemas.openxmlformats.org/officeDocument/2006/relationships/slideLayout" Target="../slideLayouts/slideLayout228.xml"/><Relationship Id="rId6" Type="http://schemas.openxmlformats.org/officeDocument/2006/relationships/slideLayout" Target="../slideLayouts/slideLayout227.xml"/><Relationship Id="rId5" Type="http://schemas.openxmlformats.org/officeDocument/2006/relationships/slideLayout" Target="../slideLayouts/slideLayout226.xml"/><Relationship Id="rId4" Type="http://schemas.openxmlformats.org/officeDocument/2006/relationships/slideLayout" Target="../slideLayouts/slideLayout225.xml"/><Relationship Id="rId3" Type="http://schemas.openxmlformats.org/officeDocument/2006/relationships/slideLayout" Target="../slideLayouts/slideLayout224.xml"/><Relationship Id="rId2" Type="http://schemas.openxmlformats.org/officeDocument/2006/relationships/slideLayout" Target="../slideLayouts/slideLayout223.xml"/><Relationship Id="rId19" Type="http://schemas.openxmlformats.org/officeDocument/2006/relationships/theme" Target="../theme/theme18.xml"/><Relationship Id="rId18" Type="http://schemas.openxmlformats.org/officeDocument/2006/relationships/vmlDrawing" Target="../drawings/vmlDrawing18.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8.bin"/><Relationship Id="rId14" Type="http://schemas.openxmlformats.org/officeDocument/2006/relationships/image" Target="../media/image2.jpeg"/><Relationship Id="rId13" Type="http://schemas.openxmlformats.org/officeDocument/2006/relationships/slideLayout" Target="../slideLayouts/slideLayout234.xml"/><Relationship Id="rId12" Type="http://schemas.openxmlformats.org/officeDocument/2006/relationships/slideLayout" Target="../slideLayouts/slideLayout233.xml"/><Relationship Id="rId11" Type="http://schemas.openxmlformats.org/officeDocument/2006/relationships/slideLayout" Target="../slideLayouts/slideLayout232.xml"/><Relationship Id="rId10" Type="http://schemas.openxmlformats.org/officeDocument/2006/relationships/slideLayout" Target="../slideLayouts/slideLayout231.xml"/><Relationship Id="rId1" Type="http://schemas.openxmlformats.org/officeDocument/2006/relationships/slideLayout" Target="../slideLayouts/slideLayout222.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43.xml"/><Relationship Id="rId8" Type="http://schemas.openxmlformats.org/officeDocument/2006/relationships/slideLayout" Target="../slideLayouts/slideLayout242.xml"/><Relationship Id="rId7" Type="http://schemas.openxmlformats.org/officeDocument/2006/relationships/slideLayout" Target="../slideLayouts/slideLayout241.xml"/><Relationship Id="rId6" Type="http://schemas.openxmlformats.org/officeDocument/2006/relationships/slideLayout" Target="../slideLayouts/slideLayout240.xml"/><Relationship Id="rId5" Type="http://schemas.openxmlformats.org/officeDocument/2006/relationships/slideLayout" Target="../slideLayouts/slideLayout239.xml"/><Relationship Id="rId4" Type="http://schemas.openxmlformats.org/officeDocument/2006/relationships/slideLayout" Target="../slideLayouts/slideLayout238.xml"/><Relationship Id="rId3" Type="http://schemas.openxmlformats.org/officeDocument/2006/relationships/slideLayout" Target="../slideLayouts/slideLayout237.xml"/><Relationship Id="rId2" Type="http://schemas.openxmlformats.org/officeDocument/2006/relationships/slideLayout" Target="../slideLayouts/slideLayout236.xml"/><Relationship Id="rId19" Type="http://schemas.openxmlformats.org/officeDocument/2006/relationships/theme" Target="../theme/theme19.xml"/><Relationship Id="rId18" Type="http://schemas.openxmlformats.org/officeDocument/2006/relationships/vmlDrawing" Target="../drawings/vmlDrawing19.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9.bin"/><Relationship Id="rId14" Type="http://schemas.openxmlformats.org/officeDocument/2006/relationships/image" Target="../media/image2.jpeg"/><Relationship Id="rId13" Type="http://schemas.openxmlformats.org/officeDocument/2006/relationships/slideLayout" Target="../slideLayouts/slideLayout247.xml"/><Relationship Id="rId12" Type="http://schemas.openxmlformats.org/officeDocument/2006/relationships/slideLayout" Target="../slideLayouts/slideLayout246.xml"/><Relationship Id="rId11" Type="http://schemas.openxmlformats.org/officeDocument/2006/relationships/slideLayout" Target="../slideLayouts/slideLayout245.xml"/><Relationship Id="rId10" Type="http://schemas.openxmlformats.org/officeDocument/2006/relationships/slideLayout" Target="../slideLayouts/slideLayout244.xml"/><Relationship Id="rId1" Type="http://schemas.openxmlformats.org/officeDocument/2006/relationships/slideLayout" Target="../slideLayouts/slideLayout235.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9" Type="http://schemas.openxmlformats.org/officeDocument/2006/relationships/theme" Target="../theme/theme2.xml"/><Relationship Id="rId18" Type="http://schemas.openxmlformats.org/officeDocument/2006/relationships/vmlDrawing" Target="../drawings/vmlDrawing2.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bin"/><Relationship Id="rId14" Type="http://schemas.openxmlformats.org/officeDocument/2006/relationships/image" Target="../media/image2.jpeg"/><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256.xml"/><Relationship Id="rId8" Type="http://schemas.openxmlformats.org/officeDocument/2006/relationships/slideLayout" Target="../slideLayouts/slideLayout255.xml"/><Relationship Id="rId7" Type="http://schemas.openxmlformats.org/officeDocument/2006/relationships/slideLayout" Target="../slideLayouts/slideLayout254.xml"/><Relationship Id="rId6" Type="http://schemas.openxmlformats.org/officeDocument/2006/relationships/slideLayout" Target="../slideLayouts/slideLayout253.xml"/><Relationship Id="rId5" Type="http://schemas.openxmlformats.org/officeDocument/2006/relationships/slideLayout" Target="../slideLayouts/slideLayout252.xml"/><Relationship Id="rId4" Type="http://schemas.openxmlformats.org/officeDocument/2006/relationships/slideLayout" Target="../slideLayouts/slideLayout251.xml"/><Relationship Id="rId3" Type="http://schemas.openxmlformats.org/officeDocument/2006/relationships/slideLayout" Target="../slideLayouts/slideLayout250.xml"/><Relationship Id="rId2" Type="http://schemas.openxmlformats.org/officeDocument/2006/relationships/slideLayout" Target="../slideLayouts/slideLayout249.xml"/><Relationship Id="rId19" Type="http://schemas.openxmlformats.org/officeDocument/2006/relationships/theme" Target="../theme/theme20.xml"/><Relationship Id="rId18" Type="http://schemas.openxmlformats.org/officeDocument/2006/relationships/vmlDrawing" Target="../drawings/vmlDrawing20.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0.bin"/><Relationship Id="rId14" Type="http://schemas.openxmlformats.org/officeDocument/2006/relationships/image" Target="../media/image2.jpeg"/><Relationship Id="rId13" Type="http://schemas.openxmlformats.org/officeDocument/2006/relationships/slideLayout" Target="../slideLayouts/slideLayout260.xml"/><Relationship Id="rId12" Type="http://schemas.openxmlformats.org/officeDocument/2006/relationships/slideLayout" Target="../slideLayouts/slideLayout259.xml"/><Relationship Id="rId11" Type="http://schemas.openxmlformats.org/officeDocument/2006/relationships/slideLayout" Target="../slideLayouts/slideLayout258.xml"/><Relationship Id="rId10" Type="http://schemas.openxmlformats.org/officeDocument/2006/relationships/slideLayout" Target="../slideLayouts/slideLayout257.xml"/><Relationship Id="rId1" Type="http://schemas.openxmlformats.org/officeDocument/2006/relationships/slideLayout" Target="../slideLayouts/slideLayout248.xml"/></Relationships>
</file>

<file path=ppt/slideMasters/_rels/slideMaster21.xml.rels><?xml version="1.0" encoding="UTF-8" standalone="yes"?>
<Relationships xmlns="http://schemas.openxmlformats.org/package/2006/relationships"><Relationship Id="rId9" Type="http://schemas.openxmlformats.org/officeDocument/2006/relationships/slideLayout" Target="../slideLayouts/slideLayout269.xml"/><Relationship Id="rId8" Type="http://schemas.openxmlformats.org/officeDocument/2006/relationships/slideLayout" Target="../slideLayouts/slideLayout268.xml"/><Relationship Id="rId7" Type="http://schemas.openxmlformats.org/officeDocument/2006/relationships/slideLayout" Target="../slideLayouts/slideLayout267.xml"/><Relationship Id="rId6" Type="http://schemas.openxmlformats.org/officeDocument/2006/relationships/slideLayout" Target="../slideLayouts/slideLayout266.xml"/><Relationship Id="rId5" Type="http://schemas.openxmlformats.org/officeDocument/2006/relationships/slideLayout" Target="../slideLayouts/slideLayout265.xml"/><Relationship Id="rId4" Type="http://schemas.openxmlformats.org/officeDocument/2006/relationships/slideLayout" Target="../slideLayouts/slideLayout264.xml"/><Relationship Id="rId3" Type="http://schemas.openxmlformats.org/officeDocument/2006/relationships/slideLayout" Target="../slideLayouts/slideLayout263.xml"/><Relationship Id="rId2" Type="http://schemas.openxmlformats.org/officeDocument/2006/relationships/slideLayout" Target="../slideLayouts/slideLayout262.xml"/><Relationship Id="rId19" Type="http://schemas.openxmlformats.org/officeDocument/2006/relationships/theme" Target="../theme/theme21.xml"/><Relationship Id="rId18" Type="http://schemas.openxmlformats.org/officeDocument/2006/relationships/vmlDrawing" Target="../drawings/vmlDrawing21.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1.bin"/><Relationship Id="rId14" Type="http://schemas.openxmlformats.org/officeDocument/2006/relationships/image" Target="../media/image2.jpeg"/><Relationship Id="rId13" Type="http://schemas.openxmlformats.org/officeDocument/2006/relationships/slideLayout" Target="../slideLayouts/slideLayout273.xml"/><Relationship Id="rId12" Type="http://schemas.openxmlformats.org/officeDocument/2006/relationships/slideLayout" Target="../slideLayouts/slideLayout272.xml"/><Relationship Id="rId11" Type="http://schemas.openxmlformats.org/officeDocument/2006/relationships/slideLayout" Target="../slideLayouts/slideLayout271.xml"/><Relationship Id="rId10" Type="http://schemas.openxmlformats.org/officeDocument/2006/relationships/slideLayout" Target="../slideLayouts/slideLayout270.xml"/><Relationship Id="rId1" Type="http://schemas.openxmlformats.org/officeDocument/2006/relationships/slideLayout" Target="../slideLayouts/slideLayout261.xml"/></Relationships>
</file>

<file path=ppt/slideMasters/_rels/slideMaster22.xml.rels><?xml version="1.0" encoding="UTF-8" standalone="yes"?>
<Relationships xmlns="http://schemas.openxmlformats.org/package/2006/relationships"><Relationship Id="rId9" Type="http://schemas.openxmlformats.org/officeDocument/2006/relationships/slideLayout" Target="../slideLayouts/slideLayout282.xml"/><Relationship Id="rId8" Type="http://schemas.openxmlformats.org/officeDocument/2006/relationships/slideLayout" Target="../slideLayouts/slideLayout281.xml"/><Relationship Id="rId7" Type="http://schemas.openxmlformats.org/officeDocument/2006/relationships/slideLayout" Target="../slideLayouts/slideLayout280.xml"/><Relationship Id="rId6" Type="http://schemas.openxmlformats.org/officeDocument/2006/relationships/slideLayout" Target="../slideLayouts/slideLayout279.xml"/><Relationship Id="rId5" Type="http://schemas.openxmlformats.org/officeDocument/2006/relationships/slideLayout" Target="../slideLayouts/slideLayout278.xml"/><Relationship Id="rId4" Type="http://schemas.openxmlformats.org/officeDocument/2006/relationships/slideLayout" Target="../slideLayouts/slideLayout277.xml"/><Relationship Id="rId3" Type="http://schemas.openxmlformats.org/officeDocument/2006/relationships/slideLayout" Target="../slideLayouts/slideLayout276.xml"/><Relationship Id="rId2" Type="http://schemas.openxmlformats.org/officeDocument/2006/relationships/slideLayout" Target="../slideLayouts/slideLayout275.xml"/><Relationship Id="rId19" Type="http://schemas.openxmlformats.org/officeDocument/2006/relationships/theme" Target="../theme/theme22.xml"/><Relationship Id="rId18" Type="http://schemas.openxmlformats.org/officeDocument/2006/relationships/vmlDrawing" Target="../drawings/vmlDrawing22.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2.bin"/><Relationship Id="rId14" Type="http://schemas.openxmlformats.org/officeDocument/2006/relationships/image" Target="../media/image2.jpeg"/><Relationship Id="rId13" Type="http://schemas.openxmlformats.org/officeDocument/2006/relationships/slideLayout" Target="../slideLayouts/slideLayout286.xml"/><Relationship Id="rId12" Type="http://schemas.openxmlformats.org/officeDocument/2006/relationships/slideLayout" Target="../slideLayouts/slideLayout285.xml"/><Relationship Id="rId11" Type="http://schemas.openxmlformats.org/officeDocument/2006/relationships/slideLayout" Target="../slideLayouts/slideLayout284.xml"/><Relationship Id="rId10" Type="http://schemas.openxmlformats.org/officeDocument/2006/relationships/slideLayout" Target="../slideLayouts/slideLayout283.xml"/><Relationship Id="rId1" Type="http://schemas.openxmlformats.org/officeDocument/2006/relationships/slideLayout" Target="../slideLayouts/slideLayout274.xml"/></Relationships>
</file>

<file path=ppt/slideMasters/_rels/slideMaster23.xml.rels><?xml version="1.0" encoding="UTF-8" standalone="yes"?>
<Relationships xmlns="http://schemas.openxmlformats.org/package/2006/relationships"><Relationship Id="rId9" Type="http://schemas.openxmlformats.org/officeDocument/2006/relationships/slideLayout" Target="../slideLayouts/slideLayout295.xml"/><Relationship Id="rId8" Type="http://schemas.openxmlformats.org/officeDocument/2006/relationships/slideLayout" Target="../slideLayouts/slideLayout294.xml"/><Relationship Id="rId7" Type="http://schemas.openxmlformats.org/officeDocument/2006/relationships/slideLayout" Target="../slideLayouts/slideLayout293.xml"/><Relationship Id="rId6" Type="http://schemas.openxmlformats.org/officeDocument/2006/relationships/slideLayout" Target="../slideLayouts/slideLayout292.xml"/><Relationship Id="rId5" Type="http://schemas.openxmlformats.org/officeDocument/2006/relationships/slideLayout" Target="../slideLayouts/slideLayout291.xml"/><Relationship Id="rId4" Type="http://schemas.openxmlformats.org/officeDocument/2006/relationships/slideLayout" Target="../slideLayouts/slideLayout290.xml"/><Relationship Id="rId3" Type="http://schemas.openxmlformats.org/officeDocument/2006/relationships/slideLayout" Target="../slideLayouts/slideLayout289.xml"/><Relationship Id="rId2" Type="http://schemas.openxmlformats.org/officeDocument/2006/relationships/slideLayout" Target="../slideLayouts/slideLayout288.xml"/><Relationship Id="rId19" Type="http://schemas.openxmlformats.org/officeDocument/2006/relationships/theme" Target="../theme/theme23.xml"/><Relationship Id="rId18" Type="http://schemas.openxmlformats.org/officeDocument/2006/relationships/vmlDrawing" Target="../drawings/vmlDrawing23.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3.bin"/><Relationship Id="rId14" Type="http://schemas.openxmlformats.org/officeDocument/2006/relationships/image" Target="../media/image2.jpeg"/><Relationship Id="rId13" Type="http://schemas.openxmlformats.org/officeDocument/2006/relationships/slideLayout" Target="../slideLayouts/slideLayout299.xml"/><Relationship Id="rId12" Type="http://schemas.openxmlformats.org/officeDocument/2006/relationships/slideLayout" Target="../slideLayouts/slideLayout298.xml"/><Relationship Id="rId11" Type="http://schemas.openxmlformats.org/officeDocument/2006/relationships/slideLayout" Target="../slideLayouts/slideLayout297.xml"/><Relationship Id="rId10" Type="http://schemas.openxmlformats.org/officeDocument/2006/relationships/slideLayout" Target="../slideLayouts/slideLayout296.xml"/><Relationship Id="rId1" Type="http://schemas.openxmlformats.org/officeDocument/2006/relationships/slideLayout" Target="../slideLayouts/slideLayout287.xml"/></Relationships>
</file>

<file path=ppt/slideMasters/_rels/slideMaster24.xml.rels><?xml version="1.0" encoding="UTF-8" standalone="yes"?>
<Relationships xmlns="http://schemas.openxmlformats.org/package/2006/relationships"><Relationship Id="rId9" Type="http://schemas.openxmlformats.org/officeDocument/2006/relationships/slideLayout" Target="../slideLayouts/slideLayout308.xml"/><Relationship Id="rId8" Type="http://schemas.openxmlformats.org/officeDocument/2006/relationships/slideLayout" Target="../slideLayouts/slideLayout307.xml"/><Relationship Id="rId7" Type="http://schemas.openxmlformats.org/officeDocument/2006/relationships/slideLayout" Target="../slideLayouts/slideLayout306.xml"/><Relationship Id="rId6" Type="http://schemas.openxmlformats.org/officeDocument/2006/relationships/slideLayout" Target="../slideLayouts/slideLayout305.xml"/><Relationship Id="rId5" Type="http://schemas.openxmlformats.org/officeDocument/2006/relationships/slideLayout" Target="../slideLayouts/slideLayout304.xml"/><Relationship Id="rId4" Type="http://schemas.openxmlformats.org/officeDocument/2006/relationships/slideLayout" Target="../slideLayouts/slideLayout303.xml"/><Relationship Id="rId3" Type="http://schemas.openxmlformats.org/officeDocument/2006/relationships/slideLayout" Target="../slideLayouts/slideLayout302.xml"/><Relationship Id="rId2" Type="http://schemas.openxmlformats.org/officeDocument/2006/relationships/slideLayout" Target="../slideLayouts/slideLayout301.xml"/><Relationship Id="rId19" Type="http://schemas.openxmlformats.org/officeDocument/2006/relationships/theme" Target="../theme/theme24.xml"/><Relationship Id="rId18" Type="http://schemas.openxmlformats.org/officeDocument/2006/relationships/vmlDrawing" Target="../drawings/vmlDrawing24.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4.bin"/><Relationship Id="rId14" Type="http://schemas.openxmlformats.org/officeDocument/2006/relationships/image" Target="../media/image2.jpeg"/><Relationship Id="rId13" Type="http://schemas.openxmlformats.org/officeDocument/2006/relationships/slideLayout" Target="../slideLayouts/slideLayout312.xml"/><Relationship Id="rId12" Type="http://schemas.openxmlformats.org/officeDocument/2006/relationships/slideLayout" Target="../slideLayouts/slideLayout311.xml"/><Relationship Id="rId11" Type="http://schemas.openxmlformats.org/officeDocument/2006/relationships/slideLayout" Target="../slideLayouts/slideLayout310.xml"/><Relationship Id="rId10" Type="http://schemas.openxmlformats.org/officeDocument/2006/relationships/slideLayout" Target="../slideLayouts/slideLayout309.xml"/><Relationship Id="rId1" Type="http://schemas.openxmlformats.org/officeDocument/2006/relationships/slideLayout" Target="../slideLayouts/slideLayout300.xml"/></Relationships>
</file>

<file path=ppt/slideMasters/_rels/slideMaster25.xml.rels><?xml version="1.0" encoding="UTF-8" standalone="yes"?>
<Relationships xmlns="http://schemas.openxmlformats.org/package/2006/relationships"><Relationship Id="rId9" Type="http://schemas.openxmlformats.org/officeDocument/2006/relationships/slideLayout" Target="../slideLayouts/slideLayout321.xml"/><Relationship Id="rId8" Type="http://schemas.openxmlformats.org/officeDocument/2006/relationships/slideLayout" Target="../slideLayouts/slideLayout320.xml"/><Relationship Id="rId7" Type="http://schemas.openxmlformats.org/officeDocument/2006/relationships/slideLayout" Target="../slideLayouts/slideLayout319.xml"/><Relationship Id="rId6" Type="http://schemas.openxmlformats.org/officeDocument/2006/relationships/slideLayout" Target="../slideLayouts/slideLayout318.xml"/><Relationship Id="rId5" Type="http://schemas.openxmlformats.org/officeDocument/2006/relationships/slideLayout" Target="../slideLayouts/slideLayout317.xml"/><Relationship Id="rId4" Type="http://schemas.openxmlformats.org/officeDocument/2006/relationships/slideLayout" Target="../slideLayouts/slideLayout316.xml"/><Relationship Id="rId3" Type="http://schemas.openxmlformats.org/officeDocument/2006/relationships/slideLayout" Target="../slideLayouts/slideLayout315.xml"/><Relationship Id="rId2" Type="http://schemas.openxmlformats.org/officeDocument/2006/relationships/slideLayout" Target="../slideLayouts/slideLayout314.xml"/><Relationship Id="rId19" Type="http://schemas.openxmlformats.org/officeDocument/2006/relationships/theme" Target="../theme/theme25.xml"/><Relationship Id="rId18" Type="http://schemas.openxmlformats.org/officeDocument/2006/relationships/vmlDrawing" Target="../drawings/vmlDrawing25.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5.bin"/><Relationship Id="rId14" Type="http://schemas.openxmlformats.org/officeDocument/2006/relationships/image" Target="../media/image2.jpeg"/><Relationship Id="rId13" Type="http://schemas.openxmlformats.org/officeDocument/2006/relationships/slideLayout" Target="../slideLayouts/slideLayout325.xml"/><Relationship Id="rId12" Type="http://schemas.openxmlformats.org/officeDocument/2006/relationships/slideLayout" Target="../slideLayouts/slideLayout324.xml"/><Relationship Id="rId11" Type="http://schemas.openxmlformats.org/officeDocument/2006/relationships/slideLayout" Target="../slideLayouts/slideLayout323.xml"/><Relationship Id="rId10" Type="http://schemas.openxmlformats.org/officeDocument/2006/relationships/slideLayout" Target="../slideLayouts/slideLayout322.xml"/><Relationship Id="rId1" Type="http://schemas.openxmlformats.org/officeDocument/2006/relationships/slideLayout" Target="../slideLayouts/slideLayout313.xml"/></Relationships>
</file>

<file path=ppt/slideMasters/_rels/slideMaster26.xml.rels><?xml version="1.0" encoding="UTF-8" standalone="yes"?>
<Relationships xmlns="http://schemas.openxmlformats.org/package/2006/relationships"><Relationship Id="rId9" Type="http://schemas.openxmlformats.org/officeDocument/2006/relationships/slideLayout" Target="../slideLayouts/slideLayout334.xml"/><Relationship Id="rId8" Type="http://schemas.openxmlformats.org/officeDocument/2006/relationships/slideLayout" Target="../slideLayouts/slideLayout333.xml"/><Relationship Id="rId7" Type="http://schemas.openxmlformats.org/officeDocument/2006/relationships/slideLayout" Target="../slideLayouts/slideLayout332.xml"/><Relationship Id="rId6" Type="http://schemas.openxmlformats.org/officeDocument/2006/relationships/slideLayout" Target="../slideLayouts/slideLayout331.xml"/><Relationship Id="rId5" Type="http://schemas.openxmlformats.org/officeDocument/2006/relationships/slideLayout" Target="../slideLayouts/slideLayout330.xml"/><Relationship Id="rId4" Type="http://schemas.openxmlformats.org/officeDocument/2006/relationships/slideLayout" Target="../slideLayouts/slideLayout329.xml"/><Relationship Id="rId3" Type="http://schemas.openxmlformats.org/officeDocument/2006/relationships/slideLayout" Target="../slideLayouts/slideLayout328.xml"/><Relationship Id="rId2" Type="http://schemas.openxmlformats.org/officeDocument/2006/relationships/slideLayout" Target="../slideLayouts/slideLayout327.xml"/><Relationship Id="rId19" Type="http://schemas.openxmlformats.org/officeDocument/2006/relationships/theme" Target="../theme/theme26.xml"/><Relationship Id="rId18" Type="http://schemas.openxmlformats.org/officeDocument/2006/relationships/vmlDrawing" Target="../drawings/vmlDrawing26.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6.bin"/><Relationship Id="rId14" Type="http://schemas.openxmlformats.org/officeDocument/2006/relationships/image" Target="../media/image2.jpeg"/><Relationship Id="rId13" Type="http://schemas.openxmlformats.org/officeDocument/2006/relationships/slideLayout" Target="../slideLayouts/slideLayout338.xml"/><Relationship Id="rId12" Type="http://schemas.openxmlformats.org/officeDocument/2006/relationships/slideLayout" Target="../slideLayouts/slideLayout337.xml"/><Relationship Id="rId11" Type="http://schemas.openxmlformats.org/officeDocument/2006/relationships/slideLayout" Target="../slideLayouts/slideLayout336.xml"/><Relationship Id="rId10" Type="http://schemas.openxmlformats.org/officeDocument/2006/relationships/slideLayout" Target="../slideLayouts/slideLayout335.xml"/><Relationship Id="rId1" Type="http://schemas.openxmlformats.org/officeDocument/2006/relationships/slideLayout" Target="../slideLayouts/slideLayout326.xml"/></Relationships>
</file>

<file path=ppt/slideMasters/_rels/slideMaster27.xml.rels><?xml version="1.0" encoding="UTF-8" standalone="yes"?>
<Relationships xmlns="http://schemas.openxmlformats.org/package/2006/relationships"><Relationship Id="rId9" Type="http://schemas.openxmlformats.org/officeDocument/2006/relationships/slideLayout" Target="../slideLayouts/slideLayout347.xml"/><Relationship Id="rId8" Type="http://schemas.openxmlformats.org/officeDocument/2006/relationships/slideLayout" Target="../slideLayouts/slideLayout346.xml"/><Relationship Id="rId7" Type="http://schemas.openxmlformats.org/officeDocument/2006/relationships/slideLayout" Target="../slideLayouts/slideLayout345.xml"/><Relationship Id="rId6" Type="http://schemas.openxmlformats.org/officeDocument/2006/relationships/slideLayout" Target="../slideLayouts/slideLayout344.xml"/><Relationship Id="rId5" Type="http://schemas.openxmlformats.org/officeDocument/2006/relationships/slideLayout" Target="../slideLayouts/slideLayout343.xml"/><Relationship Id="rId4" Type="http://schemas.openxmlformats.org/officeDocument/2006/relationships/slideLayout" Target="../slideLayouts/slideLayout342.xml"/><Relationship Id="rId3" Type="http://schemas.openxmlformats.org/officeDocument/2006/relationships/slideLayout" Target="../slideLayouts/slideLayout341.xml"/><Relationship Id="rId2" Type="http://schemas.openxmlformats.org/officeDocument/2006/relationships/slideLayout" Target="../slideLayouts/slideLayout340.xml"/><Relationship Id="rId19" Type="http://schemas.openxmlformats.org/officeDocument/2006/relationships/theme" Target="../theme/theme27.xml"/><Relationship Id="rId18" Type="http://schemas.openxmlformats.org/officeDocument/2006/relationships/vmlDrawing" Target="../drawings/vmlDrawing27.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7.bin"/><Relationship Id="rId14" Type="http://schemas.openxmlformats.org/officeDocument/2006/relationships/image" Target="../media/image2.jpeg"/><Relationship Id="rId13" Type="http://schemas.openxmlformats.org/officeDocument/2006/relationships/slideLayout" Target="../slideLayouts/slideLayout351.xml"/><Relationship Id="rId12" Type="http://schemas.openxmlformats.org/officeDocument/2006/relationships/slideLayout" Target="../slideLayouts/slideLayout350.xml"/><Relationship Id="rId11" Type="http://schemas.openxmlformats.org/officeDocument/2006/relationships/slideLayout" Target="../slideLayouts/slideLayout349.xml"/><Relationship Id="rId10" Type="http://schemas.openxmlformats.org/officeDocument/2006/relationships/slideLayout" Target="../slideLayouts/slideLayout348.xml"/><Relationship Id="rId1" Type="http://schemas.openxmlformats.org/officeDocument/2006/relationships/slideLayout" Target="../slideLayouts/slideLayout33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9" Type="http://schemas.openxmlformats.org/officeDocument/2006/relationships/theme" Target="../theme/theme3.xml"/><Relationship Id="rId18" Type="http://schemas.openxmlformats.org/officeDocument/2006/relationships/vmlDrawing" Target="../drawings/vmlDrawing3.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3.bin"/><Relationship Id="rId14" Type="http://schemas.openxmlformats.org/officeDocument/2006/relationships/image" Target="../media/image2.jpeg"/><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8.xml"/><Relationship Id="rId8" Type="http://schemas.openxmlformats.org/officeDocument/2006/relationships/slideLayout" Target="../slideLayouts/slideLayout47.xml"/><Relationship Id="rId7" Type="http://schemas.openxmlformats.org/officeDocument/2006/relationships/slideLayout" Target="../slideLayouts/slideLayout46.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3" Type="http://schemas.openxmlformats.org/officeDocument/2006/relationships/slideLayout" Target="../slideLayouts/slideLayout42.xml"/><Relationship Id="rId2" Type="http://schemas.openxmlformats.org/officeDocument/2006/relationships/slideLayout" Target="../slideLayouts/slideLayout41.xml"/><Relationship Id="rId19" Type="http://schemas.openxmlformats.org/officeDocument/2006/relationships/theme" Target="../theme/theme4.xml"/><Relationship Id="rId18" Type="http://schemas.openxmlformats.org/officeDocument/2006/relationships/vmlDrawing" Target="../drawings/vmlDrawing4.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4.bin"/><Relationship Id="rId14" Type="http://schemas.openxmlformats.org/officeDocument/2006/relationships/image" Target="../media/image2.jpeg"/><Relationship Id="rId13" Type="http://schemas.openxmlformats.org/officeDocument/2006/relationships/slideLayout" Target="../slideLayouts/slideLayout52.xml"/><Relationship Id="rId12" Type="http://schemas.openxmlformats.org/officeDocument/2006/relationships/slideLayout" Target="../slideLayouts/slideLayout51.xml"/><Relationship Id="rId11" Type="http://schemas.openxmlformats.org/officeDocument/2006/relationships/slideLayout" Target="../slideLayouts/slideLayout50.xml"/><Relationship Id="rId10" Type="http://schemas.openxmlformats.org/officeDocument/2006/relationships/slideLayout" Target="../slideLayouts/slideLayout49.xml"/><Relationship Id="rId1"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61.xml"/><Relationship Id="rId8" Type="http://schemas.openxmlformats.org/officeDocument/2006/relationships/slideLayout" Target="../slideLayouts/slideLayout60.xml"/><Relationship Id="rId7" Type="http://schemas.openxmlformats.org/officeDocument/2006/relationships/slideLayout" Target="../slideLayouts/slideLayout59.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3" Type="http://schemas.openxmlformats.org/officeDocument/2006/relationships/slideLayout" Target="../slideLayouts/slideLayout55.xml"/><Relationship Id="rId2" Type="http://schemas.openxmlformats.org/officeDocument/2006/relationships/slideLayout" Target="../slideLayouts/slideLayout54.xml"/><Relationship Id="rId19" Type="http://schemas.openxmlformats.org/officeDocument/2006/relationships/theme" Target="../theme/theme5.xml"/><Relationship Id="rId18" Type="http://schemas.openxmlformats.org/officeDocument/2006/relationships/vmlDrawing" Target="../drawings/vmlDrawing5.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5.bin"/><Relationship Id="rId14" Type="http://schemas.openxmlformats.org/officeDocument/2006/relationships/image" Target="../media/image2.jpeg"/><Relationship Id="rId13" Type="http://schemas.openxmlformats.org/officeDocument/2006/relationships/slideLayout" Target="../slideLayouts/slideLayout65.xml"/><Relationship Id="rId12" Type="http://schemas.openxmlformats.org/officeDocument/2006/relationships/slideLayout" Target="../slideLayouts/slideLayout64.xml"/><Relationship Id="rId11" Type="http://schemas.openxmlformats.org/officeDocument/2006/relationships/slideLayout" Target="../slideLayouts/slideLayout63.xml"/><Relationship Id="rId10" Type="http://schemas.openxmlformats.org/officeDocument/2006/relationships/slideLayout" Target="../slideLayouts/slideLayout62.xml"/><Relationship Id="rId1"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74.xml"/><Relationship Id="rId8" Type="http://schemas.openxmlformats.org/officeDocument/2006/relationships/slideLayout" Target="../slideLayouts/slideLayout73.xml"/><Relationship Id="rId7" Type="http://schemas.openxmlformats.org/officeDocument/2006/relationships/slideLayout" Target="../slideLayouts/slideLayout72.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3" Type="http://schemas.openxmlformats.org/officeDocument/2006/relationships/slideLayout" Target="../slideLayouts/slideLayout68.xml"/><Relationship Id="rId2" Type="http://schemas.openxmlformats.org/officeDocument/2006/relationships/slideLayout" Target="../slideLayouts/slideLayout67.xml"/><Relationship Id="rId19" Type="http://schemas.openxmlformats.org/officeDocument/2006/relationships/theme" Target="../theme/theme6.xml"/><Relationship Id="rId18" Type="http://schemas.openxmlformats.org/officeDocument/2006/relationships/vmlDrawing" Target="../drawings/vmlDrawing6.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6.bin"/><Relationship Id="rId14" Type="http://schemas.openxmlformats.org/officeDocument/2006/relationships/image" Target="../media/image2.jpeg"/><Relationship Id="rId13" Type="http://schemas.openxmlformats.org/officeDocument/2006/relationships/slideLayout" Target="../slideLayouts/slideLayout78.xml"/><Relationship Id="rId12" Type="http://schemas.openxmlformats.org/officeDocument/2006/relationships/slideLayout" Target="../slideLayouts/slideLayout77.xml"/><Relationship Id="rId11" Type="http://schemas.openxmlformats.org/officeDocument/2006/relationships/slideLayout" Target="../slideLayouts/slideLayout76.xml"/><Relationship Id="rId10" Type="http://schemas.openxmlformats.org/officeDocument/2006/relationships/slideLayout" Target="../slideLayouts/slideLayout75.xml"/><Relationship Id="rId1"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7.xml"/><Relationship Id="rId8" Type="http://schemas.openxmlformats.org/officeDocument/2006/relationships/slideLayout" Target="../slideLayouts/slideLayout86.xml"/><Relationship Id="rId7" Type="http://schemas.openxmlformats.org/officeDocument/2006/relationships/slideLayout" Target="../slideLayouts/slideLayout85.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3" Type="http://schemas.openxmlformats.org/officeDocument/2006/relationships/slideLayout" Target="../slideLayouts/slideLayout81.xml"/><Relationship Id="rId2" Type="http://schemas.openxmlformats.org/officeDocument/2006/relationships/slideLayout" Target="../slideLayouts/slideLayout80.xml"/><Relationship Id="rId19" Type="http://schemas.openxmlformats.org/officeDocument/2006/relationships/theme" Target="../theme/theme7.xml"/><Relationship Id="rId18" Type="http://schemas.openxmlformats.org/officeDocument/2006/relationships/vmlDrawing" Target="../drawings/vmlDrawing7.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7.bin"/><Relationship Id="rId14" Type="http://schemas.openxmlformats.org/officeDocument/2006/relationships/image" Target="../media/image2.jpeg"/><Relationship Id="rId13" Type="http://schemas.openxmlformats.org/officeDocument/2006/relationships/slideLayout" Target="../slideLayouts/slideLayout91.xml"/><Relationship Id="rId12" Type="http://schemas.openxmlformats.org/officeDocument/2006/relationships/slideLayout" Target="../slideLayouts/slideLayout90.xml"/><Relationship Id="rId11" Type="http://schemas.openxmlformats.org/officeDocument/2006/relationships/slideLayout" Target="../slideLayouts/slideLayout89.xml"/><Relationship Id="rId10" Type="http://schemas.openxmlformats.org/officeDocument/2006/relationships/slideLayout" Target="../slideLayouts/slideLayout88.xml"/><Relationship Id="rId1"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00.xml"/><Relationship Id="rId8" Type="http://schemas.openxmlformats.org/officeDocument/2006/relationships/slideLayout" Target="../slideLayouts/slideLayout99.xml"/><Relationship Id="rId7" Type="http://schemas.openxmlformats.org/officeDocument/2006/relationships/slideLayout" Target="../slideLayouts/slideLayout98.xml"/><Relationship Id="rId6" Type="http://schemas.openxmlformats.org/officeDocument/2006/relationships/slideLayout" Target="../slideLayouts/slideLayout97.xml"/><Relationship Id="rId5" Type="http://schemas.openxmlformats.org/officeDocument/2006/relationships/slideLayout" Target="../slideLayouts/slideLayout96.xml"/><Relationship Id="rId4" Type="http://schemas.openxmlformats.org/officeDocument/2006/relationships/slideLayout" Target="../slideLayouts/slideLayout95.xml"/><Relationship Id="rId3" Type="http://schemas.openxmlformats.org/officeDocument/2006/relationships/slideLayout" Target="../slideLayouts/slideLayout94.xml"/><Relationship Id="rId2" Type="http://schemas.openxmlformats.org/officeDocument/2006/relationships/slideLayout" Target="../slideLayouts/slideLayout93.xml"/><Relationship Id="rId19" Type="http://schemas.openxmlformats.org/officeDocument/2006/relationships/theme" Target="../theme/theme8.xml"/><Relationship Id="rId18" Type="http://schemas.openxmlformats.org/officeDocument/2006/relationships/vmlDrawing" Target="../drawings/vmlDrawing8.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8.bin"/><Relationship Id="rId14" Type="http://schemas.openxmlformats.org/officeDocument/2006/relationships/image" Target="../media/image2.jpeg"/><Relationship Id="rId13" Type="http://schemas.openxmlformats.org/officeDocument/2006/relationships/slideLayout" Target="../slideLayouts/slideLayout104.xml"/><Relationship Id="rId12" Type="http://schemas.openxmlformats.org/officeDocument/2006/relationships/slideLayout" Target="../slideLayouts/slideLayout103.xml"/><Relationship Id="rId11" Type="http://schemas.openxmlformats.org/officeDocument/2006/relationships/slideLayout" Target="../slideLayouts/slideLayout102.xml"/><Relationship Id="rId10" Type="http://schemas.openxmlformats.org/officeDocument/2006/relationships/slideLayout" Target="../slideLayouts/slideLayout101.xml"/><Relationship Id="rId1"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13.xml"/><Relationship Id="rId8" Type="http://schemas.openxmlformats.org/officeDocument/2006/relationships/slideLayout" Target="../slideLayouts/slideLayout112.xml"/><Relationship Id="rId7" Type="http://schemas.openxmlformats.org/officeDocument/2006/relationships/slideLayout" Target="../slideLayouts/slideLayout111.xml"/><Relationship Id="rId6" Type="http://schemas.openxmlformats.org/officeDocument/2006/relationships/slideLayout" Target="../slideLayouts/slideLayout110.xml"/><Relationship Id="rId5" Type="http://schemas.openxmlformats.org/officeDocument/2006/relationships/slideLayout" Target="../slideLayouts/slideLayout109.xml"/><Relationship Id="rId4" Type="http://schemas.openxmlformats.org/officeDocument/2006/relationships/slideLayout" Target="../slideLayouts/slideLayout108.xml"/><Relationship Id="rId3" Type="http://schemas.openxmlformats.org/officeDocument/2006/relationships/slideLayout" Target="../slideLayouts/slideLayout107.xml"/><Relationship Id="rId2" Type="http://schemas.openxmlformats.org/officeDocument/2006/relationships/slideLayout" Target="../slideLayouts/slideLayout106.xml"/><Relationship Id="rId19" Type="http://schemas.openxmlformats.org/officeDocument/2006/relationships/theme" Target="../theme/theme9.xml"/><Relationship Id="rId18" Type="http://schemas.openxmlformats.org/officeDocument/2006/relationships/vmlDrawing" Target="../drawings/vmlDrawing9.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9.bin"/><Relationship Id="rId14" Type="http://schemas.openxmlformats.org/officeDocument/2006/relationships/image" Target="../media/image2.jpeg"/><Relationship Id="rId13" Type="http://schemas.openxmlformats.org/officeDocument/2006/relationships/slideLayout" Target="../slideLayouts/slideLayout117.xml"/><Relationship Id="rId12" Type="http://schemas.openxmlformats.org/officeDocument/2006/relationships/slideLayout" Target="../slideLayouts/slideLayout116.xml"/><Relationship Id="rId11" Type="http://schemas.openxmlformats.org/officeDocument/2006/relationships/slideLayout" Target="../slideLayouts/slideLayout115.xml"/><Relationship Id="rId10" Type="http://schemas.openxmlformats.org/officeDocument/2006/relationships/slideLayout" Target="../slideLayouts/slideLayout114.xml"/><Relationship Id="rId1"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 id="2147483927"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 id="2147483968" r:id="rId12"/>
    <p:sldLayoutId id="214748396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 id="2147483982" r:id="rId12"/>
    <p:sldLayoutId id="2147483983"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24" r:id="rId12"/>
    <p:sldLayoutId id="214748402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28.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28.bin"/><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5.xml.rels><?xml version="1.0" encoding="UTF-8" standalone="yes"?>
<Relationships xmlns="http://schemas.openxmlformats.org/package/2006/relationships"><Relationship Id="rId5" Type="http://schemas.openxmlformats.org/officeDocument/2006/relationships/vmlDrawing" Target="../drawings/vmlDrawing40.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40.bin"/><Relationship Id="rId1" Type="http://schemas.openxmlformats.org/officeDocument/2006/relationships/image" Target="../media/image4.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8.xml.rels><?xml version="1.0" encoding="UTF-8" standalone="yes"?>
<Relationships xmlns="http://schemas.openxmlformats.org/package/2006/relationships"><Relationship Id="rId5" Type="http://schemas.openxmlformats.org/officeDocument/2006/relationships/vmlDrawing" Target="../drawings/vmlDrawing41.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41.bin"/><Relationship Id="rId1" Type="http://schemas.openxmlformats.org/officeDocument/2006/relationships/image" Target="../media/image4.pn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image" Target="../media/image4.png"/></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5.xml.rels><?xml version="1.0" encoding="UTF-8" standalone="yes"?>
<Relationships xmlns="http://schemas.openxmlformats.org/package/2006/relationships"><Relationship Id="rId5" Type="http://schemas.openxmlformats.org/officeDocument/2006/relationships/vmlDrawing" Target="../drawings/vmlDrawing42.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42.bin"/><Relationship Id="rId1" Type="http://schemas.openxmlformats.org/officeDocument/2006/relationships/image" Target="../media/image4.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3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27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272.xml"/><Relationship Id="rId1" Type="http://schemas.openxmlformats.org/officeDocument/2006/relationships/image" Target="../media/image4.png"/></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285.xml"/><Relationship Id="rId1" Type="http://schemas.openxmlformats.org/officeDocument/2006/relationships/image" Target="../media/image4.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98.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11.xml"/></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324.xml"/><Relationship Id="rId1" Type="http://schemas.openxmlformats.org/officeDocument/2006/relationships/image" Target="../media/image4.png"/></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324.xml"/><Relationship Id="rId1" Type="http://schemas.openxmlformats.org/officeDocument/2006/relationships/image" Target="../media/image4.png"/></Relationships>
</file>

<file path=ppt/slides/_rels/slide156.xml.rels><?xml version="1.0" encoding="UTF-8" standalone="yes"?>
<Relationships xmlns="http://schemas.openxmlformats.org/package/2006/relationships"><Relationship Id="rId5" Type="http://schemas.openxmlformats.org/officeDocument/2006/relationships/vmlDrawing" Target="../drawings/vmlDrawing43.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43.bin"/><Relationship Id="rId1" Type="http://schemas.openxmlformats.org/officeDocument/2006/relationships/image" Target="../media/image4.png"/></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6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slideLayout" Target="../slideLayouts/slideLayout327.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7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7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7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73.xml.rels><?xml version="1.0" encoding="UTF-8" standalone="yes"?>
<Relationships xmlns="http://schemas.openxmlformats.org/package/2006/relationships"><Relationship Id="rId2" Type="http://schemas.openxmlformats.org/officeDocument/2006/relationships/slideLayout" Target="../slideLayouts/slideLayout350.xml"/><Relationship Id="rId1" Type="http://schemas.openxmlformats.org/officeDocument/2006/relationships/image" Target="../media/image4.png"/></Relationships>
</file>

<file path=ppt/slides/_rels/slide174.xml.rels><?xml version="1.0" encoding="UTF-8" standalone="yes"?>
<Relationships xmlns="http://schemas.openxmlformats.org/package/2006/relationships"><Relationship Id="rId5" Type="http://schemas.openxmlformats.org/officeDocument/2006/relationships/vmlDrawing" Target="../drawings/vmlDrawing44.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44.bin"/><Relationship Id="rId1" Type="http://schemas.openxmlformats.org/officeDocument/2006/relationships/image" Target="../media/image4.png"/></Relationships>
</file>

<file path=ppt/slides/_rels/slide1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29.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5" Type="http://schemas.openxmlformats.org/officeDocument/2006/relationships/vmlDrawing" Target="../drawings/vmlDrawing32.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2.bin"/><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30.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0.bin"/><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5" Type="http://schemas.openxmlformats.org/officeDocument/2006/relationships/vmlDrawing" Target="../drawings/vmlDrawing33.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3.bin"/><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31.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1.bin"/><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64.xml"/><Relationship Id="rId1" Type="http://schemas.openxmlformats.org/officeDocument/2006/relationships/image" Target="../media/image4.png"/></Relationships>
</file>

<file path=ppt/slides/_rels/slide49.xml.rels><?xml version="1.0" encoding="UTF-8" standalone="yes"?>
<Relationships xmlns="http://schemas.openxmlformats.org/package/2006/relationships"><Relationship Id="rId5" Type="http://schemas.openxmlformats.org/officeDocument/2006/relationships/vmlDrawing" Target="../drawings/vmlDrawing34.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4.bin"/><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5" Type="http://schemas.openxmlformats.org/officeDocument/2006/relationships/vmlDrawing" Target="../drawings/vmlDrawing35.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5.bin"/><Relationship Id="rId1" Type="http://schemas.openxmlformats.org/officeDocument/2006/relationships/image" Target="../media/image4.png"/></Relationships>
</file>

<file path=ppt/slides/_rels/slide51.xml.rels><?xml version="1.0" encoding="UTF-8" standalone="yes"?>
<Relationships xmlns="http://schemas.openxmlformats.org/package/2006/relationships"><Relationship Id="rId5" Type="http://schemas.openxmlformats.org/officeDocument/2006/relationships/vmlDrawing" Target="../drawings/vmlDrawing36.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6.bin"/><Relationship Id="rId1" Type="http://schemas.openxmlformats.org/officeDocument/2006/relationships/image" Target="../media/image4.png"/></Relationships>
</file>

<file path=ppt/slides/_rels/slide52.xml.rels><?xml version="1.0" encoding="UTF-8" standalone="yes"?>
<Relationships xmlns="http://schemas.openxmlformats.org/package/2006/relationships"><Relationship Id="rId5" Type="http://schemas.openxmlformats.org/officeDocument/2006/relationships/vmlDrawing" Target="../drawings/vmlDrawing37.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7.bin"/><Relationship Id="rId1" Type="http://schemas.openxmlformats.org/officeDocument/2006/relationships/image" Target="../media/image4.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5" Type="http://schemas.openxmlformats.org/officeDocument/2006/relationships/vmlDrawing" Target="../drawings/vmlDrawing38.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8.bin"/><Relationship Id="rId1" Type="http://schemas.openxmlformats.org/officeDocument/2006/relationships/image" Target="../media/image4.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03.xml"/><Relationship Id="rId1" Type="http://schemas.openxmlformats.org/officeDocument/2006/relationships/image" Target="../media/image4.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16.xml"/><Relationship Id="rId1" Type="http://schemas.openxmlformats.org/officeDocument/2006/relationships/image" Target="../media/image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9.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4.xml.rels><?xml version="1.0" encoding="UTF-8" standalone="yes"?>
<Relationships xmlns="http://schemas.openxmlformats.org/package/2006/relationships"><Relationship Id="rId5" Type="http://schemas.openxmlformats.org/officeDocument/2006/relationships/vmlDrawing" Target="../drawings/vmlDrawing39.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9.bin"/><Relationship Id="rId1" Type="http://schemas.openxmlformats.org/officeDocument/2006/relationships/image" Target="../media/image4.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4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7.xml"/><Relationship Id="rId1" Type="http://schemas.openxmlformats.org/officeDocument/2006/relationships/image" Target="../media/image4.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81.xml"/><Relationship Id="rId1" Type="http://schemas.openxmlformats.org/officeDocument/2006/relationships/image" Target="../media/image4.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94.xml"/><Relationship Id="rId1" Type="http://schemas.openxmlformats.org/officeDocument/2006/relationships/image" Target="../media/image4.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0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20.xml"/><Relationship Id="rId1" Type="http://schemas.openxmlformats.org/officeDocument/2006/relationships/image" Target="../media/image4.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5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6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33.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矩形 4097"/>
          <p:cNvSpPr/>
          <p:nvPr/>
        </p:nvSpPr>
        <p:spPr>
          <a:xfrm>
            <a:off x="992188" y="1562100"/>
            <a:ext cx="7129463" cy="30146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Times New Roman" panose="02020603050405020304" pitchFamily="18" charset="0"/>
                <a:ea typeface="宋体" pitchFamily="2" charset="-122"/>
                <a:cs typeface="+mn-ea"/>
              </a:rPr>
              <a:t>第</a:t>
            </a:r>
            <a:r>
              <a:rPr lang="en-US" altLang="zh-CN" sz="4400" b="1" strike="noStrike" noProof="1">
                <a:solidFill>
                  <a:srgbClr val="990000"/>
                </a:solidFill>
                <a:latin typeface="Times New Roman" panose="02020603050405020304" pitchFamily="18" charset="0"/>
                <a:ea typeface="宋体" pitchFamily="2" charset="-122"/>
                <a:cs typeface="+mn-ea"/>
              </a:rPr>
              <a:t>4</a:t>
            </a:r>
            <a:r>
              <a:rPr lang="zh-CN" altLang="en-US" sz="4400" b="1" strike="noStrike" noProof="1">
                <a:solidFill>
                  <a:srgbClr val="990000"/>
                </a:solidFill>
                <a:latin typeface="Times New Roman" panose="02020603050405020304" pitchFamily="18" charset="0"/>
                <a:ea typeface="宋体" pitchFamily="2" charset="-122"/>
                <a:cs typeface="+mn-ea"/>
              </a:rPr>
              <a:t>章</a:t>
            </a:r>
            <a:endParaRPr lang="zh-CN" altLang="en-US" sz="4400" b="1" strike="noStrike" noProof="1">
              <a:solidFill>
                <a:srgbClr val="990000"/>
              </a:solidFill>
              <a:latin typeface="Times New Roman" panose="02020603050405020304" pitchFamily="18" charset="0"/>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Arial" panose="020B0604020202020204" pitchFamily="34" charset="0"/>
                <a:ea typeface="宋体" pitchFamily="2" charset="-122"/>
                <a:cs typeface="+mn-ea"/>
              </a:rPr>
              <a:t>进程及进程管理</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rgbClr val="990000"/>
              </a:solidFill>
              <a:ea typeface="宋体" pitchFamily="2" charset="-122"/>
            </a:endParaRPr>
          </a:p>
        </p:txBody>
      </p:sp>
      <p:graphicFrame>
        <p:nvGraphicFramePr>
          <p:cNvPr id="2" name="内容占位符 409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2" imgW="838200" imgH="647700" progId="Paint.Picture">
                  <p:embed/>
                </p:oleObj>
              </mc:Choice>
              <mc:Fallback>
                <p:oleObj name="" r:id="rId2" imgW="838200" imgH="647700" progId="Paint.Picture">
                  <p:embed/>
                  <p:pic>
                    <p:nvPicPr>
                      <p:cNvPr id="0" name="图片 3076"/>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4100" name="矩形 409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98">
                                            <p:txEl>
                                              <p:charRg st="1" end="5"/>
                                            </p:txEl>
                                          </p:spTgt>
                                        </p:tgtEl>
                                        <p:attrNameLst>
                                          <p:attrName>style.visibility</p:attrName>
                                        </p:attrNameLst>
                                      </p:cBhvr>
                                      <p:to>
                                        <p:strVal val="visible"/>
                                      </p:to>
                                    </p:set>
                                    <p:anim calcmode="lin" valueType="num">
                                      <p:cBhvr additive="base">
                                        <p:cTn id="7" dur="500" fill="hold"/>
                                        <p:tgtEl>
                                          <p:spTgt spid="4098">
                                            <p:txEl>
                                              <p:charRg st="1"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8">
                                            <p:txEl>
                                              <p:charRg st="1" end="5"/>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098">
                                            <p:txEl>
                                              <p:charRg st="5" end="13"/>
                                            </p:txEl>
                                          </p:spTgt>
                                        </p:tgtEl>
                                        <p:attrNameLst>
                                          <p:attrName>style.visibility</p:attrName>
                                        </p:attrNameLst>
                                      </p:cBhvr>
                                      <p:to>
                                        <p:strVal val="visible"/>
                                      </p:to>
                                    </p:set>
                                    <p:anim calcmode="lin" valueType="num">
                                      <p:cBhvr additive="base">
                                        <p:cTn id="11" dur="500" fill="hold"/>
                                        <p:tgtEl>
                                          <p:spTgt spid="4098">
                                            <p:txEl>
                                              <p:charRg st="5" end="1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098">
                                            <p:txEl>
                                              <p:charRg st="5"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文本框 1024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a:t>
            </a:r>
            <a:endParaRPr lang="en-US" altLang="zh-CN" b="0">
              <a:solidFill>
                <a:schemeClr val="tx2"/>
              </a:solidFill>
              <a:latin typeface="Times New Roman" panose="02020603050405020304" pitchFamily="18" charset="0"/>
              <a:ea typeface="宋体" pitchFamily="2" charset="-122"/>
            </a:endParaRPr>
          </a:p>
        </p:txBody>
      </p:sp>
      <p:sp>
        <p:nvSpPr>
          <p:cNvPr id="10243" name="矩形 10242"/>
          <p:cNvSpPr/>
          <p:nvPr/>
        </p:nvSpPr>
        <p:spPr>
          <a:xfrm>
            <a:off x="158750" y="658813"/>
            <a:ext cx="5178425" cy="1408113"/>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Arial" panose="020B0604020202020204" pitchFamily="34" charset="0"/>
                <a:ea typeface="宋体" pitchFamily="2" charset="-122"/>
                <a:cs typeface="+mn-ea"/>
              </a:rPr>
              <a:t>并</a:t>
            </a:r>
            <a:r>
              <a:rPr lang="zh-CN" altLang="en-US" b="1" strike="noStrike" noProof="1" dirty="0">
                <a:solidFill>
                  <a:srgbClr val="990000"/>
                </a:solidFill>
                <a:latin typeface="Arial" panose="020B0604020202020204" pitchFamily="34" charset="0"/>
                <a:ea typeface="宋体" pitchFamily="2" charset="-122"/>
                <a:cs typeface="+mn-ea"/>
              </a:rPr>
              <a:t>发执行</a:t>
            </a:r>
            <a:endParaRPr lang="zh-CN" altLang="en-US" b="1" strike="noStrike" noProof="1">
              <a:solidFill>
                <a:srgbClr val="990000"/>
              </a:solidFill>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多道系统的工作情况</a:t>
            </a:r>
            <a:endParaRPr lang="zh-CN" altLang="en-US" sz="2800" b="1" strike="noStrike" noProof="1">
              <a:solidFill>
                <a:srgbClr val="A50021"/>
              </a:solidFill>
              <a:latin typeface="Times New Roman" panose="02020603050405020304" pitchFamily="18" charset="0"/>
              <a:ea typeface="宋体" pitchFamily="2" charset="-122"/>
            </a:endParaRPr>
          </a:p>
        </p:txBody>
      </p:sp>
      <p:grpSp>
        <p:nvGrpSpPr>
          <p:cNvPr id="10244" name="组合 10243"/>
          <p:cNvGrpSpPr/>
          <p:nvPr/>
        </p:nvGrpSpPr>
        <p:grpSpPr>
          <a:xfrm>
            <a:off x="5427980" y="1078230"/>
            <a:ext cx="3540760" cy="4036695"/>
            <a:chOff x="0" y="0"/>
            <a:chExt cx="1997" cy="2543"/>
          </a:xfrm>
        </p:grpSpPr>
        <p:sp>
          <p:nvSpPr>
            <p:cNvPr id="13316" name="直接连接符 10244"/>
            <p:cNvSpPr/>
            <p:nvPr/>
          </p:nvSpPr>
          <p:spPr>
            <a:xfrm>
              <a:off x="979" y="1526"/>
              <a:ext cx="452" cy="461"/>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3317" name="直接连接符 10245"/>
            <p:cNvSpPr/>
            <p:nvPr/>
          </p:nvSpPr>
          <p:spPr>
            <a:xfrm>
              <a:off x="978" y="878"/>
              <a:ext cx="452" cy="461"/>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3318" name="椭圆 10246"/>
            <p:cNvSpPr/>
            <p:nvPr/>
          </p:nvSpPr>
          <p:spPr>
            <a:xfrm>
              <a:off x="0" y="0"/>
              <a:ext cx="337" cy="353"/>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lnSpc>
                  <a:spcPct val="60000"/>
                </a:lnSpc>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I</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3319" name="椭圆 10247"/>
            <p:cNvSpPr/>
            <p:nvPr/>
          </p:nvSpPr>
          <p:spPr>
            <a:xfrm>
              <a:off x="0" y="643"/>
              <a:ext cx="337" cy="352"/>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lnSpc>
                  <a:spcPct val="60000"/>
                </a:lnSpc>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I</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3320" name="椭圆 10248"/>
            <p:cNvSpPr/>
            <p:nvPr/>
          </p:nvSpPr>
          <p:spPr>
            <a:xfrm>
              <a:off x="8" y="1276"/>
              <a:ext cx="337" cy="353"/>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lnSpc>
                  <a:spcPct val="60000"/>
                </a:lnSpc>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I</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13321" name="椭圆 10249"/>
            <p:cNvSpPr/>
            <p:nvPr/>
          </p:nvSpPr>
          <p:spPr>
            <a:xfrm>
              <a:off x="8" y="1909"/>
              <a:ext cx="337" cy="353"/>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lnSpc>
                  <a:spcPct val="60000"/>
                </a:lnSpc>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I</a:t>
              </a:r>
              <a:r>
                <a:rPr lang="en-US" altLang="zh-CN" sz="1600" baseline="-250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13322" name="椭圆 10250"/>
            <p:cNvSpPr/>
            <p:nvPr/>
          </p:nvSpPr>
          <p:spPr>
            <a:xfrm>
              <a:off x="706" y="643"/>
              <a:ext cx="337" cy="352"/>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lnSpc>
                  <a:spcPct val="60000"/>
                </a:lnSpc>
              </a:pPr>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3323" name="椭圆 10251"/>
            <p:cNvSpPr/>
            <p:nvPr/>
          </p:nvSpPr>
          <p:spPr>
            <a:xfrm>
              <a:off x="706" y="1909"/>
              <a:ext cx="337" cy="353"/>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lnSpc>
                  <a:spcPct val="60000"/>
                </a:lnSpc>
              </a:pPr>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13324" name="椭圆 10252"/>
            <p:cNvSpPr/>
            <p:nvPr/>
          </p:nvSpPr>
          <p:spPr>
            <a:xfrm>
              <a:off x="706" y="1276"/>
              <a:ext cx="337" cy="353"/>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lnSpc>
                  <a:spcPct val="60000"/>
                </a:lnSpc>
              </a:pPr>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2</a:t>
              </a:r>
              <a:endParaRPr lang="en-US" altLang="zh-CN" sz="1600" baseline="-25000">
                <a:solidFill>
                  <a:schemeClr val="tx1"/>
                </a:solidFill>
                <a:latin typeface="Times New Roman" panose="02020603050405020304" pitchFamily="18" charset="0"/>
                <a:ea typeface="宋体" pitchFamily="2" charset="-122"/>
              </a:endParaRPr>
            </a:p>
          </p:txBody>
        </p:sp>
        <p:sp>
          <p:nvSpPr>
            <p:cNvPr id="13325" name="椭圆 10253"/>
            <p:cNvSpPr/>
            <p:nvPr/>
          </p:nvSpPr>
          <p:spPr>
            <a:xfrm>
              <a:off x="1403" y="1276"/>
              <a:ext cx="337" cy="353"/>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lnSpc>
                  <a:spcPct val="60000"/>
                </a:lnSpc>
              </a:pPr>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3326" name="椭圆 10254"/>
            <p:cNvSpPr/>
            <p:nvPr/>
          </p:nvSpPr>
          <p:spPr>
            <a:xfrm>
              <a:off x="1403" y="1909"/>
              <a:ext cx="337" cy="353"/>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lnSpc>
                  <a:spcPct val="60000"/>
                </a:lnSpc>
              </a:pPr>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3327" name="直接连接符 10255"/>
            <p:cNvSpPr/>
            <p:nvPr/>
          </p:nvSpPr>
          <p:spPr>
            <a:xfrm>
              <a:off x="183" y="350"/>
              <a:ext cx="0" cy="293"/>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3328" name="直接连接符 10256"/>
            <p:cNvSpPr/>
            <p:nvPr/>
          </p:nvSpPr>
          <p:spPr>
            <a:xfrm>
              <a:off x="183" y="984"/>
              <a:ext cx="0" cy="292"/>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3329" name="直接连接符 10257"/>
            <p:cNvSpPr/>
            <p:nvPr/>
          </p:nvSpPr>
          <p:spPr>
            <a:xfrm>
              <a:off x="183" y="1617"/>
              <a:ext cx="0" cy="292"/>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3330" name="直接连接符 10258"/>
            <p:cNvSpPr/>
            <p:nvPr/>
          </p:nvSpPr>
          <p:spPr>
            <a:xfrm>
              <a:off x="183" y="2250"/>
              <a:ext cx="0" cy="293"/>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3331" name="直接连接符 10259"/>
            <p:cNvSpPr/>
            <p:nvPr/>
          </p:nvSpPr>
          <p:spPr>
            <a:xfrm>
              <a:off x="880" y="984"/>
              <a:ext cx="0" cy="292"/>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3332" name="直接连接符 10260"/>
            <p:cNvSpPr/>
            <p:nvPr/>
          </p:nvSpPr>
          <p:spPr>
            <a:xfrm>
              <a:off x="880" y="1617"/>
              <a:ext cx="0" cy="292"/>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3333" name="直接连接符 10261"/>
            <p:cNvSpPr/>
            <p:nvPr/>
          </p:nvSpPr>
          <p:spPr>
            <a:xfrm>
              <a:off x="880" y="2250"/>
              <a:ext cx="0" cy="293"/>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3334" name="直接连接符 10262"/>
            <p:cNvSpPr/>
            <p:nvPr/>
          </p:nvSpPr>
          <p:spPr>
            <a:xfrm>
              <a:off x="1578" y="1617"/>
              <a:ext cx="0" cy="292"/>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3335" name="直接连接符 10263"/>
            <p:cNvSpPr/>
            <p:nvPr/>
          </p:nvSpPr>
          <p:spPr>
            <a:xfrm>
              <a:off x="1578" y="2250"/>
              <a:ext cx="0" cy="293"/>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3336" name="直接连接符 10264"/>
            <p:cNvSpPr/>
            <p:nvPr/>
          </p:nvSpPr>
          <p:spPr>
            <a:xfrm>
              <a:off x="333" y="226"/>
              <a:ext cx="428" cy="470"/>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3337" name="直接连接符 10265"/>
            <p:cNvSpPr/>
            <p:nvPr/>
          </p:nvSpPr>
          <p:spPr>
            <a:xfrm>
              <a:off x="314" y="1519"/>
              <a:ext cx="435" cy="488"/>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3338" name="直接连接符 10266"/>
            <p:cNvSpPr/>
            <p:nvPr/>
          </p:nvSpPr>
          <p:spPr>
            <a:xfrm>
              <a:off x="1011" y="2202"/>
              <a:ext cx="262" cy="292"/>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3339" name="直接连接符 10267"/>
            <p:cNvSpPr/>
            <p:nvPr/>
          </p:nvSpPr>
          <p:spPr>
            <a:xfrm>
              <a:off x="333" y="2176"/>
              <a:ext cx="262" cy="292"/>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3340" name="直接连接符 10268"/>
            <p:cNvSpPr/>
            <p:nvPr/>
          </p:nvSpPr>
          <p:spPr>
            <a:xfrm>
              <a:off x="1692" y="1568"/>
              <a:ext cx="296" cy="293"/>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3341" name="直接连接符 10269"/>
            <p:cNvSpPr/>
            <p:nvPr/>
          </p:nvSpPr>
          <p:spPr>
            <a:xfrm>
              <a:off x="309" y="866"/>
              <a:ext cx="427" cy="470"/>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3342" name="直接连接符 10270"/>
            <p:cNvSpPr/>
            <p:nvPr/>
          </p:nvSpPr>
          <p:spPr>
            <a:xfrm>
              <a:off x="1701" y="2190"/>
              <a:ext cx="296" cy="293"/>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grpSp>
      <p:sp>
        <p:nvSpPr>
          <p:cNvPr id="10272" name="文本框 10271"/>
          <p:cNvSpPr txBox="1"/>
          <p:nvPr/>
        </p:nvSpPr>
        <p:spPr>
          <a:xfrm>
            <a:off x="871538" y="4197350"/>
            <a:ext cx="4213225" cy="1846580"/>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Blip>
                <a:blip r:embed="rId1"/>
              </a:buBlip>
            </a:pPr>
            <a:r>
              <a:rPr lang="zh-CN" altLang="en-US" sz="2400">
                <a:solidFill>
                  <a:schemeClr val="tx1"/>
                </a:solidFill>
                <a:latin typeface="Times New Roman" panose="02020603050405020304" pitchFamily="18" charset="0"/>
                <a:ea typeface="宋体" pitchFamily="2" charset="-122"/>
              </a:rPr>
              <a:t> </a:t>
            </a:r>
            <a:r>
              <a:rPr lang="zh-CN" altLang="en-US" sz="2400" b="0">
                <a:solidFill>
                  <a:schemeClr val="tx1"/>
                </a:solidFill>
                <a:latin typeface="Times New Roman" panose="02020603050405020304" pitchFamily="18" charset="0"/>
                <a:ea typeface="宋体" pitchFamily="2" charset="-122"/>
              </a:rPr>
              <a:t>哪些程序段的执行必须是顺</a:t>
            </a:r>
            <a:endParaRPr lang="zh-CN" altLang="en-US" sz="2400" b="0">
              <a:solidFill>
                <a:schemeClr val="tx1"/>
              </a:solidFill>
              <a:latin typeface="Times New Roman" panose="02020603050405020304" pitchFamily="18" charset="0"/>
              <a:ea typeface="宋体" pitchFamily="2" charset="-122"/>
            </a:endParaRPr>
          </a:p>
          <a:p>
            <a:pPr lvl="0" algn="just">
              <a:lnSpc>
                <a:spcPct val="120000"/>
              </a:lnSpc>
              <a:buClr>
                <a:schemeClr val="tx2"/>
              </a:buClr>
              <a:buSzPct val="95000"/>
              <a:buFont typeface="Wingdings" panose="05000000000000000000" pitchFamily="2" charset="2"/>
              <a:buNone/>
            </a:pPr>
            <a:r>
              <a:rPr lang="zh-CN" altLang="en-US" sz="2400" b="0">
                <a:solidFill>
                  <a:schemeClr val="tx1"/>
                </a:solidFill>
                <a:latin typeface="Times New Roman" panose="02020603050405020304" pitchFamily="18" charset="0"/>
                <a:ea typeface="宋体" pitchFamily="2" charset="-122"/>
              </a:rPr>
              <a:t>    序的？为什么？</a:t>
            </a:r>
            <a:endParaRPr lang="zh-CN" altLang="en-US" sz="2400" b="0">
              <a:solidFill>
                <a:schemeClr val="tx1"/>
              </a:solidFill>
              <a:latin typeface="Times New Roman" panose="02020603050405020304" pitchFamily="18" charset="0"/>
              <a:ea typeface="宋体" pitchFamily="2" charset="-122"/>
            </a:endParaRPr>
          </a:p>
          <a:p>
            <a:pPr lvl="0" algn="just">
              <a:lnSpc>
                <a:spcPct val="120000"/>
              </a:lnSpc>
              <a:buClr>
                <a:schemeClr val="tx2"/>
              </a:buClr>
              <a:buSzPct val="95000"/>
              <a:buFont typeface="Wingdings" panose="05000000000000000000" pitchFamily="2" charset="2"/>
              <a:buBlip>
                <a:blip r:embed="rId1"/>
              </a:buBlip>
            </a:pPr>
            <a:r>
              <a:rPr lang="zh-CN" altLang="en-US" sz="2400" b="0">
                <a:solidFill>
                  <a:schemeClr val="tx1"/>
                </a:solidFill>
                <a:latin typeface="Times New Roman" panose="02020603050405020304" pitchFamily="18" charset="0"/>
                <a:ea typeface="宋体" pitchFamily="2" charset="-122"/>
              </a:rPr>
              <a:t> 哪些程序段的执</a:t>
            </a:r>
            <a:r>
              <a:rPr lang="zh-CN" altLang="en-US" sz="2400" b="0" dirty="0">
                <a:solidFill>
                  <a:schemeClr val="tx1"/>
                </a:solidFill>
                <a:latin typeface="Times New Roman" panose="02020603050405020304" pitchFamily="18" charset="0"/>
                <a:ea typeface="宋体" pitchFamily="2" charset="-122"/>
              </a:rPr>
              <a:t>行可以是并</a:t>
            </a:r>
            <a:endParaRPr lang="zh-CN" altLang="en-US" sz="2400" b="0" dirty="0">
              <a:solidFill>
                <a:schemeClr val="tx1"/>
              </a:solidFill>
              <a:latin typeface="Times New Roman" panose="02020603050405020304" pitchFamily="18" charset="0"/>
              <a:ea typeface="宋体" pitchFamily="2" charset="-122"/>
            </a:endParaRPr>
          </a:p>
          <a:p>
            <a:pPr lvl="0" algn="just">
              <a:lnSpc>
                <a:spcPct val="120000"/>
              </a:lnSpc>
              <a:buClr>
                <a:schemeClr val="tx2"/>
              </a:buClr>
              <a:buSzPct val="95000"/>
              <a:buFont typeface="Wingdings" panose="05000000000000000000" pitchFamily="2" charset="2"/>
            </a:pPr>
            <a:r>
              <a:rPr lang="zh-CN" altLang="en-US" sz="2400" b="0" dirty="0">
                <a:solidFill>
                  <a:schemeClr val="tx1"/>
                </a:solidFill>
                <a:latin typeface="Times New Roman" panose="02020603050405020304" pitchFamily="18" charset="0"/>
                <a:ea typeface="宋体" pitchFamily="2" charset="-122"/>
              </a:rPr>
              <a:t>    行的</a:t>
            </a:r>
            <a:r>
              <a:rPr lang="zh-CN" altLang="en-US" sz="2400" b="0">
                <a:solidFill>
                  <a:schemeClr val="tx1"/>
                </a:solidFill>
                <a:latin typeface="Times New Roman" panose="02020603050405020304" pitchFamily="18" charset="0"/>
                <a:ea typeface="宋体" pitchFamily="2" charset="-122"/>
              </a:rPr>
              <a:t>？为什么？</a:t>
            </a:r>
            <a:endParaRPr lang="zh-CN" altLang="en-US" sz="2400" b="0">
              <a:solidFill>
                <a:schemeClr val="tx1"/>
              </a:solidFill>
              <a:latin typeface="Times New Roman" panose="02020603050405020304" pitchFamily="18" charset="0"/>
              <a:ea typeface="宋体" pitchFamily="2" charset="-122"/>
            </a:endParaRPr>
          </a:p>
        </p:txBody>
      </p:sp>
      <p:sp>
        <p:nvSpPr>
          <p:cNvPr id="10273" name="文本框 10272"/>
          <p:cNvSpPr txBox="1"/>
          <p:nvPr/>
        </p:nvSpPr>
        <p:spPr>
          <a:xfrm>
            <a:off x="5427663" y="5434013"/>
            <a:ext cx="3197225" cy="386080"/>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多道系统中操作的先后次序图</a:t>
            </a:r>
            <a:endParaRPr lang="zh-CN" altLang="en-US" sz="1600" b="0">
              <a:solidFill>
                <a:schemeClr val="tx1"/>
              </a:solidFill>
              <a:latin typeface="Times New Roman" panose="02020603050405020304" pitchFamily="18" charset="0"/>
              <a:ea typeface="宋体" pitchFamily="2" charset="-122"/>
            </a:endParaRPr>
          </a:p>
        </p:txBody>
      </p:sp>
      <p:sp>
        <p:nvSpPr>
          <p:cNvPr id="10274" name="矩形 10273"/>
          <p:cNvSpPr/>
          <p:nvPr/>
        </p:nvSpPr>
        <p:spPr>
          <a:xfrm>
            <a:off x="1200150" y="2078038"/>
            <a:ext cx="3817938" cy="19208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对</a:t>
            </a:r>
            <a:r>
              <a:rPr lang="en-US" altLang="zh-CN" sz="2000" b="1" strike="noStrike" noProof="1">
                <a:solidFill>
                  <a:schemeClr val="tx1"/>
                </a:solidFill>
                <a:effectLst/>
                <a:latin typeface="Times New Roman" panose="02020603050405020304" pitchFamily="18" charset="0"/>
                <a:ea typeface="宋体" pitchFamily="2" charset="-122"/>
                <a:cs typeface="+mn-ea"/>
              </a:rPr>
              <a:t>n</a:t>
            </a:r>
            <a:r>
              <a:rPr lang="zh-CN" altLang="en-US" sz="2000" b="1" strike="noStrike" noProof="1">
                <a:solidFill>
                  <a:schemeClr val="tx1"/>
                </a:solidFill>
                <a:effectLst/>
                <a:latin typeface="Times New Roman" panose="02020603050405020304" pitchFamily="18" charset="0"/>
                <a:ea typeface="宋体" pitchFamily="2" charset="-122"/>
                <a:cs typeface="+mn-ea"/>
              </a:rPr>
              <a:t>个用户作业的处理 </a:t>
            </a:r>
            <a:r>
              <a:rPr lang="en-US" altLang="zh-CN" sz="2000" b="1" strike="noStrike" noProof="1">
                <a:solidFill>
                  <a:schemeClr val="tx1"/>
                </a:solidFill>
                <a:effectLst/>
                <a:latin typeface="Times New Roman" panose="02020603050405020304" pitchFamily="18" charset="0"/>
                <a:ea typeface="宋体" pitchFamily="2" charset="-122"/>
                <a:cs typeface="+mn-ea"/>
              </a:rPr>
              <a:t>——</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fontAlgn="base">
              <a:buNone/>
            </a:pPr>
            <a:r>
              <a:rPr lang="en-US" altLang="zh-CN"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作业</a:t>
            </a:r>
            <a:r>
              <a:rPr lang="en-US" altLang="zh-CN" sz="2000" strike="noStrike" baseline="-25000" noProof="1">
                <a:solidFill>
                  <a:schemeClr val="tx1"/>
                </a:solidFill>
                <a:latin typeface="Times New Roman" panose="02020603050405020304" pitchFamily="18" charset="0"/>
                <a:ea typeface="宋体" pitchFamily="2" charset="-122"/>
                <a:cs typeface="+mn-ea"/>
              </a:rPr>
              <a:t>1</a:t>
            </a: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I</a:t>
            </a:r>
            <a:r>
              <a:rPr lang="en-US" altLang="zh-CN" sz="2000" strike="noStrike" baseline="-25000" noProof="1">
                <a:solidFill>
                  <a:schemeClr val="tx1"/>
                </a:solidFill>
                <a:latin typeface="Times New Roman" panose="02020603050405020304" pitchFamily="18" charset="0"/>
                <a:ea typeface="宋体" pitchFamily="2" charset="-122"/>
                <a:cs typeface="+mn-ea"/>
              </a:rPr>
              <a:t>1</a:t>
            </a:r>
            <a:r>
              <a:rPr lang="en-US" altLang="zh-CN" sz="2000" strike="noStrike" noProof="1">
                <a:solidFill>
                  <a:schemeClr val="tx1"/>
                </a:solidFill>
                <a:latin typeface="Times New Roman" panose="02020603050405020304" pitchFamily="18" charset="0"/>
                <a:ea typeface="宋体" pitchFamily="2" charset="-122"/>
                <a:cs typeface="+mn-ea"/>
              </a:rPr>
              <a:t>      C</a:t>
            </a:r>
            <a:r>
              <a:rPr lang="en-US" altLang="zh-CN" sz="2000" strike="noStrike" baseline="-25000" noProof="1">
                <a:solidFill>
                  <a:schemeClr val="tx1"/>
                </a:solidFill>
                <a:latin typeface="Times New Roman" panose="02020603050405020304" pitchFamily="18" charset="0"/>
                <a:ea typeface="宋体" pitchFamily="2" charset="-122"/>
                <a:cs typeface="+mn-ea"/>
              </a:rPr>
              <a:t>1</a:t>
            </a:r>
            <a:r>
              <a:rPr lang="en-US" altLang="zh-CN" sz="2000" strike="noStrike" noProof="1">
                <a:solidFill>
                  <a:schemeClr val="tx1"/>
                </a:solidFill>
                <a:latin typeface="Times New Roman" panose="02020603050405020304" pitchFamily="18" charset="0"/>
                <a:ea typeface="宋体" pitchFamily="2" charset="-122"/>
                <a:cs typeface="+mn-ea"/>
              </a:rPr>
              <a:t>      P</a:t>
            </a:r>
            <a:r>
              <a:rPr lang="en-US" altLang="zh-CN" sz="2000" strike="noStrike" baseline="-25000" noProof="1">
                <a:solidFill>
                  <a:schemeClr val="tx1"/>
                </a:solidFill>
                <a:latin typeface="Times New Roman" panose="02020603050405020304" pitchFamily="18" charset="0"/>
                <a:ea typeface="宋体" pitchFamily="2" charset="-122"/>
                <a:cs typeface="+mn-ea"/>
              </a:rPr>
              <a:t>1</a:t>
            </a:r>
            <a:endParaRPr lang="en-US" altLang="zh-CN" sz="2000" strike="noStrike" baseline="-25000" noProof="1">
              <a:solidFill>
                <a:schemeClr val="tx1"/>
              </a:solidFill>
              <a:latin typeface="Times New Roman" panose="02020603050405020304" pitchFamily="18" charset="0"/>
              <a:ea typeface="宋体" pitchFamily="2" charset="-122"/>
            </a:endParaRPr>
          </a:p>
          <a:p>
            <a:pPr marL="533400" lvl="0" indent="-533400" fontAlgn="base">
              <a:buNone/>
            </a:pPr>
            <a:r>
              <a:rPr lang="en-US" altLang="zh-CN"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作业</a:t>
            </a:r>
            <a:r>
              <a:rPr lang="en-US" altLang="zh-CN" sz="2000" strike="noStrike" baseline="-25000" noProof="1">
                <a:solidFill>
                  <a:schemeClr val="tx1"/>
                </a:solidFill>
                <a:latin typeface="Times New Roman" panose="02020603050405020304" pitchFamily="18" charset="0"/>
                <a:ea typeface="宋体" pitchFamily="2" charset="-122"/>
                <a:cs typeface="+mn-ea"/>
              </a:rPr>
              <a:t>2</a:t>
            </a: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I</a:t>
            </a:r>
            <a:r>
              <a:rPr lang="en-US" altLang="zh-CN" sz="2000" strike="noStrike" baseline="-25000" noProof="1">
                <a:solidFill>
                  <a:schemeClr val="tx1"/>
                </a:solidFill>
                <a:latin typeface="Times New Roman" panose="02020603050405020304" pitchFamily="18" charset="0"/>
                <a:ea typeface="宋体" pitchFamily="2" charset="-122"/>
                <a:cs typeface="+mn-ea"/>
              </a:rPr>
              <a:t>2</a:t>
            </a:r>
            <a:r>
              <a:rPr lang="en-US" altLang="zh-CN" sz="2000" strike="noStrike" noProof="1">
                <a:solidFill>
                  <a:schemeClr val="tx1"/>
                </a:solidFill>
                <a:latin typeface="Times New Roman" panose="02020603050405020304" pitchFamily="18" charset="0"/>
                <a:ea typeface="宋体" pitchFamily="2" charset="-122"/>
                <a:cs typeface="+mn-ea"/>
              </a:rPr>
              <a:t>      C</a:t>
            </a:r>
            <a:r>
              <a:rPr lang="en-US" altLang="zh-CN" sz="2000" strike="noStrike" baseline="-25000" noProof="1">
                <a:solidFill>
                  <a:schemeClr val="tx1"/>
                </a:solidFill>
                <a:latin typeface="Times New Roman" panose="02020603050405020304" pitchFamily="18" charset="0"/>
                <a:ea typeface="宋体" pitchFamily="2" charset="-122"/>
                <a:cs typeface="+mn-ea"/>
              </a:rPr>
              <a:t>2</a:t>
            </a:r>
            <a:r>
              <a:rPr lang="en-US" altLang="zh-CN" sz="2000" strike="noStrike" noProof="1">
                <a:solidFill>
                  <a:schemeClr val="tx1"/>
                </a:solidFill>
                <a:latin typeface="Times New Roman" panose="02020603050405020304" pitchFamily="18" charset="0"/>
                <a:ea typeface="宋体" pitchFamily="2" charset="-122"/>
                <a:cs typeface="+mn-ea"/>
              </a:rPr>
              <a:t>      P</a:t>
            </a:r>
            <a:r>
              <a:rPr lang="en-US" altLang="zh-CN" sz="2000" strike="noStrike" baseline="-25000" noProof="1">
                <a:solidFill>
                  <a:schemeClr val="tx1"/>
                </a:solidFill>
                <a:latin typeface="Times New Roman" panose="02020603050405020304" pitchFamily="18" charset="0"/>
                <a:ea typeface="宋体" pitchFamily="2" charset="-122"/>
                <a:cs typeface="+mn-ea"/>
              </a:rPr>
              <a:t>2</a:t>
            </a:r>
            <a:endParaRPr lang="en-US" altLang="zh-CN" sz="2000" strike="noStrike" baseline="-25000" noProof="1">
              <a:solidFill>
                <a:schemeClr val="tx1"/>
              </a:solidFill>
              <a:latin typeface="Times New Roman" panose="02020603050405020304" pitchFamily="18" charset="0"/>
              <a:ea typeface="宋体" pitchFamily="2" charset="-122"/>
            </a:endParaRPr>
          </a:p>
          <a:p>
            <a:pPr marL="533400" lvl="0" indent="-533400" fontAlgn="base">
              <a:buNone/>
            </a:pPr>
            <a:r>
              <a:rPr lang="en-US" altLang="zh-CN"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sym typeface="MT Extra" pitchFamily="18" charset="2"/>
              </a:rPr>
              <a:t></a:t>
            </a:r>
            <a:r>
              <a:rPr lang="en-US" altLang="zh-CN"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sym typeface="MT Extra" pitchFamily="18" charset="2"/>
              </a:rPr>
              <a:t> </a:t>
            </a:r>
            <a:r>
              <a:rPr lang="x-none" altLang="en-US" sz="2000" strike="noStrike" noProof="1">
                <a:solidFill>
                  <a:schemeClr val="tx1"/>
                </a:solidFill>
                <a:latin typeface="Times New Roman" panose="02020603050405020304" pitchFamily="18" charset="0"/>
                <a:ea typeface="宋体" pitchFamily="2" charset="-122"/>
                <a:cs typeface="+mn-ea"/>
                <a:sym typeface="MT Extra" pitchFamily="18" charset="2"/>
              </a:rPr>
              <a:t>     </a:t>
            </a:r>
            <a:r>
              <a:rPr lang="en-US" altLang="zh-CN" sz="2000" strike="noStrike" noProof="1">
                <a:solidFill>
                  <a:schemeClr val="tx1"/>
                </a:solidFill>
                <a:latin typeface="Times New Roman" panose="02020603050405020304" pitchFamily="18" charset="0"/>
                <a:ea typeface="宋体" pitchFamily="2" charset="-122"/>
                <a:cs typeface="+mn-ea"/>
                <a:sym typeface="MT Extra" pitchFamily="18" charset="2"/>
              </a:rPr>
              <a:t>      </a:t>
            </a:r>
            <a:endParaRPr lang="en-US" altLang="zh-CN" sz="2000" strike="noStrike" noProof="1">
              <a:solidFill>
                <a:schemeClr val="tx1"/>
              </a:solidFill>
              <a:latin typeface="Times New Roman" panose="02020603050405020304" pitchFamily="18" charset="0"/>
              <a:ea typeface="宋体" pitchFamily="2" charset="-122"/>
              <a:sym typeface="MT Extra" pitchFamily="18" charset="2"/>
            </a:endParaRPr>
          </a:p>
          <a:p>
            <a:pPr marL="533400" lvl="0" indent="-533400" fontAlgn="base">
              <a:buNone/>
            </a:pPr>
            <a:r>
              <a:rPr lang="en-US" altLang="zh-CN"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作业</a:t>
            </a:r>
            <a:r>
              <a:rPr lang="en-US" altLang="zh-CN" sz="2000" strike="noStrike" baseline="-25000" noProof="1">
                <a:solidFill>
                  <a:schemeClr val="tx1"/>
                </a:solidFill>
                <a:latin typeface="Times New Roman" panose="02020603050405020304" pitchFamily="18" charset="0"/>
                <a:ea typeface="宋体" pitchFamily="2" charset="-122"/>
                <a:cs typeface="+mn-ea"/>
              </a:rPr>
              <a:t>n</a:t>
            </a: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I</a:t>
            </a:r>
            <a:r>
              <a:rPr lang="en-US" altLang="zh-CN" sz="2000" strike="noStrike" baseline="-25000" noProof="1">
                <a:solidFill>
                  <a:schemeClr val="tx1"/>
                </a:solidFill>
                <a:latin typeface="Times New Roman" panose="02020603050405020304" pitchFamily="18" charset="0"/>
                <a:ea typeface="宋体" pitchFamily="2" charset="-122"/>
                <a:cs typeface="+mn-ea"/>
              </a:rPr>
              <a:t>n</a:t>
            </a:r>
            <a:r>
              <a:rPr lang="en-US" altLang="zh-CN" sz="2000" strike="noStrike" noProof="1">
                <a:solidFill>
                  <a:schemeClr val="tx1"/>
                </a:solidFill>
                <a:latin typeface="Times New Roman" panose="02020603050405020304" pitchFamily="18" charset="0"/>
                <a:ea typeface="宋体" pitchFamily="2" charset="-122"/>
                <a:cs typeface="+mn-ea"/>
              </a:rPr>
              <a:t>      C</a:t>
            </a:r>
            <a:r>
              <a:rPr lang="en-US" altLang="zh-CN" sz="2000" strike="noStrike" baseline="-25000" noProof="1">
                <a:solidFill>
                  <a:schemeClr val="tx1"/>
                </a:solidFill>
                <a:latin typeface="Times New Roman" panose="02020603050405020304" pitchFamily="18" charset="0"/>
                <a:ea typeface="宋体" pitchFamily="2" charset="-122"/>
                <a:cs typeface="+mn-ea"/>
              </a:rPr>
              <a:t>n</a:t>
            </a:r>
            <a:r>
              <a:rPr lang="en-US" altLang="zh-CN" sz="2000" strike="noStrike" noProof="1">
                <a:solidFill>
                  <a:schemeClr val="tx1"/>
                </a:solidFill>
                <a:latin typeface="Times New Roman" panose="02020603050405020304" pitchFamily="18" charset="0"/>
                <a:ea typeface="宋体" pitchFamily="2" charset="-122"/>
                <a:cs typeface="+mn-ea"/>
              </a:rPr>
              <a:t>      P</a:t>
            </a:r>
            <a:r>
              <a:rPr lang="en-US" altLang="zh-CN" sz="2000" strike="noStrike" baseline="-25000" noProof="1">
                <a:solidFill>
                  <a:schemeClr val="tx1"/>
                </a:solidFill>
                <a:latin typeface="Times New Roman" panose="02020603050405020304" pitchFamily="18" charset="0"/>
                <a:ea typeface="宋体" pitchFamily="2" charset="-122"/>
                <a:cs typeface="+mn-ea"/>
              </a:rPr>
              <a:t>n</a:t>
            </a:r>
            <a:endParaRPr lang="en-US" altLang="zh-CN" sz="2000" strike="noStrike" baseline="-25000" noProof="1">
              <a:solidFill>
                <a:schemeClr val="tx1"/>
              </a:solidFill>
              <a:latin typeface="Times New Roman" panose="02020603050405020304" pitchFamily="18" charset="0"/>
              <a:ea typeface="宋体" pitchFamily="2" charset="-122"/>
            </a:endParaRPr>
          </a:p>
        </p:txBody>
      </p:sp>
      <p:sp>
        <p:nvSpPr>
          <p:cNvPr id="10275" name="矩形 1027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进程的引入</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charRg st="0" end="9"/>
                                            </p:txEl>
                                          </p:spTgt>
                                        </p:tgtEl>
                                        <p:attrNameLst>
                                          <p:attrName>style.visibility</p:attrName>
                                        </p:attrNameLst>
                                      </p:cBhvr>
                                      <p:to>
                                        <p:strVal val="visible"/>
                                      </p:to>
                                    </p:set>
                                    <p:anim calcmode="lin" valueType="num">
                                      <p:cBhvr additive="base">
                                        <p:cTn id="7" dur="1000" fill="hold"/>
                                        <p:tgtEl>
                                          <p:spTgt spid="10243">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243">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charRg st="9" end="29"/>
                                            </p:txEl>
                                          </p:spTgt>
                                        </p:tgtEl>
                                        <p:attrNameLst>
                                          <p:attrName>style.visibility</p:attrName>
                                        </p:attrNameLst>
                                      </p:cBhvr>
                                      <p:to>
                                        <p:strVal val="visible"/>
                                      </p:to>
                                    </p:set>
                                    <p:anim calcmode="lin" valueType="num">
                                      <p:cBhvr additive="base">
                                        <p:cTn id="13" dur="1000" fill="hold"/>
                                        <p:tgtEl>
                                          <p:spTgt spid="10243">
                                            <p:txEl>
                                              <p:charRg st="9" end="2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0243">
                                            <p:txEl>
                                              <p:charRg st="9" end="2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74"/>
                                        </p:tgtEl>
                                        <p:attrNameLst>
                                          <p:attrName>style.visibility</p:attrName>
                                        </p:attrNameLst>
                                      </p:cBhvr>
                                      <p:to>
                                        <p:strVal val="visible"/>
                                      </p:to>
                                    </p:set>
                                    <p:anim calcmode="lin" valueType="num">
                                      <p:cBhvr additive="base">
                                        <p:cTn id="19" dur="500" fill="hold"/>
                                        <p:tgtEl>
                                          <p:spTgt spid="10274"/>
                                        </p:tgtEl>
                                        <p:attrNameLst>
                                          <p:attrName>ppt_x</p:attrName>
                                        </p:attrNameLst>
                                      </p:cBhvr>
                                      <p:tavLst>
                                        <p:tav tm="0">
                                          <p:val>
                                            <p:strVal val="0-#ppt_w/2"/>
                                          </p:val>
                                        </p:tav>
                                        <p:tav tm="100000">
                                          <p:val>
                                            <p:strVal val="#ppt_x"/>
                                          </p:val>
                                        </p:tav>
                                      </p:tavLst>
                                    </p:anim>
                                    <p:anim calcmode="lin" valueType="num">
                                      <p:cBhvr additive="base">
                                        <p:cTn id="20" dur="500" fill="hold"/>
                                        <p:tgtEl>
                                          <p:spTgt spid="1027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0244"/>
                                        </p:tgtEl>
                                        <p:attrNameLst>
                                          <p:attrName>style.visibility</p:attrName>
                                        </p:attrNameLst>
                                      </p:cBhvr>
                                      <p:to>
                                        <p:strVal val="visible"/>
                                      </p:to>
                                    </p:set>
                                    <p:anim calcmode="lin" valueType="num">
                                      <p:cBhvr additive="base">
                                        <p:cTn id="25" dur="500" fill="hold"/>
                                        <p:tgtEl>
                                          <p:spTgt spid="10244"/>
                                        </p:tgtEl>
                                        <p:attrNameLst>
                                          <p:attrName>ppt_x</p:attrName>
                                        </p:attrNameLst>
                                      </p:cBhvr>
                                      <p:tavLst>
                                        <p:tav tm="0">
                                          <p:val>
                                            <p:strVal val="1+#ppt_w/2"/>
                                          </p:val>
                                        </p:tav>
                                        <p:tav tm="100000">
                                          <p:val>
                                            <p:strVal val="#ppt_x"/>
                                          </p:val>
                                        </p:tav>
                                      </p:tavLst>
                                    </p:anim>
                                    <p:anim calcmode="lin" valueType="num">
                                      <p:cBhvr additive="base">
                                        <p:cTn id="26" dur="500" fill="hold"/>
                                        <p:tgtEl>
                                          <p:spTgt spid="1024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272"/>
                                        </p:tgtEl>
                                        <p:attrNameLst>
                                          <p:attrName>style.visibility</p:attrName>
                                        </p:attrNameLst>
                                      </p:cBhvr>
                                      <p:to>
                                        <p:strVal val="visible"/>
                                      </p:to>
                                    </p:set>
                                    <p:anim calcmode="lin" valueType="num">
                                      <p:cBhvr additive="base">
                                        <p:cTn id="35" dur="500" fill="hold"/>
                                        <p:tgtEl>
                                          <p:spTgt spid="10272"/>
                                        </p:tgtEl>
                                        <p:attrNameLst>
                                          <p:attrName>ppt_x</p:attrName>
                                        </p:attrNameLst>
                                      </p:cBhvr>
                                      <p:tavLst>
                                        <p:tav tm="0">
                                          <p:val>
                                            <p:strVal val="#ppt_x"/>
                                          </p:val>
                                        </p:tav>
                                        <p:tav tm="100000">
                                          <p:val>
                                            <p:strVal val="#ppt_x"/>
                                          </p:val>
                                        </p:tav>
                                      </p:tavLst>
                                    </p:anim>
                                    <p:anim calcmode="lin" valueType="num">
                                      <p:cBhvr additive="base">
                                        <p:cTn id="36" dur="500" fill="hold"/>
                                        <p:tgtEl>
                                          <p:spTgt spid="102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P spid="10272" grpId="0"/>
      <p:bldP spid="10273" grpId="0"/>
      <p:bldP spid="1027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文本框 6860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57</a:t>
            </a:r>
            <a:endParaRPr lang="en-US" altLang="zh-CN" b="0">
              <a:solidFill>
                <a:schemeClr val="tx2"/>
              </a:solidFill>
              <a:latin typeface="Times New Roman" panose="02020603050405020304" pitchFamily="18" charset="0"/>
              <a:ea typeface="宋体" pitchFamily="2" charset="-122"/>
            </a:endParaRPr>
          </a:p>
        </p:txBody>
      </p:sp>
      <p:sp>
        <p:nvSpPr>
          <p:cNvPr id="68611" name="矩形 68610"/>
          <p:cNvSpPr/>
          <p:nvPr/>
        </p:nvSpPr>
        <p:spPr>
          <a:xfrm>
            <a:off x="642938" y="487363"/>
            <a:ext cx="8405813" cy="6048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生产者</a:t>
            </a:r>
            <a:r>
              <a:rPr lang="en-US" altLang="zh-CN" sz="2800" b="1" strike="noStrike" noProof="1">
                <a:solidFill>
                  <a:srgbClr val="A50021"/>
                </a:solidFill>
                <a:latin typeface="Times New Roman" panose="02020603050405020304" pitchFamily="18" charset="0"/>
                <a:ea typeface="宋体" pitchFamily="2" charset="-122"/>
                <a:cs typeface="+mn-ea"/>
              </a:rPr>
              <a:t>——</a:t>
            </a:r>
            <a:r>
              <a:rPr lang="zh-CN" altLang="en-US" sz="2800" b="1" strike="noStrike" noProof="1">
                <a:solidFill>
                  <a:srgbClr val="A50021"/>
                </a:solidFill>
                <a:latin typeface="Times New Roman" panose="02020603050405020304" pitchFamily="18" charset="0"/>
                <a:ea typeface="宋体" pitchFamily="2" charset="-122"/>
                <a:cs typeface="+mn-ea"/>
              </a:rPr>
              <a:t>消费者问题的一般解答</a:t>
            </a:r>
            <a:r>
              <a:rPr lang="zh-CN" altLang="en-US" sz="2000" strike="noStrike" noProof="1">
                <a:latin typeface="Times New Roman" panose="02020603050405020304" pitchFamily="18" charset="0"/>
                <a:ea typeface="宋体" pitchFamily="2" charset="-122"/>
                <a:cs typeface="+mn-ea"/>
              </a:rPr>
              <a:t>         </a:t>
            </a:r>
            <a:endParaRPr lang="zh-CN" altLang="en-US" sz="2000" strike="noStrike" noProof="1">
              <a:latin typeface="Times New Roman" panose="02020603050405020304" pitchFamily="18" charset="0"/>
              <a:ea typeface="宋体" pitchFamily="2" charset="-122"/>
            </a:endParaRPr>
          </a:p>
        </p:txBody>
      </p:sp>
      <p:sp>
        <p:nvSpPr>
          <p:cNvPr id="68612" name="矩形 68611"/>
          <p:cNvSpPr/>
          <p:nvPr/>
        </p:nvSpPr>
        <p:spPr>
          <a:xfrm>
            <a:off x="681038" y="1065213"/>
            <a:ext cx="6186488" cy="530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zh-CN" altLang="en-US" sz="2400" b="1" strike="noStrike" noProof="1">
                <a:solidFill>
                  <a:srgbClr val="000099"/>
                </a:solidFill>
                <a:latin typeface="Times New Roman" panose="02020603050405020304" pitchFamily="18" charset="0"/>
                <a:ea typeface="宋体" pitchFamily="2" charset="-122"/>
                <a:cs typeface="+mn-ea"/>
              </a:rPr>
              <a:t>① 生产者</a:t>
            </a:r>
            <a:r>
              <a:rPr lang="en-US" altLang="zh-CN" sz="2400" b="1" strike="noStrike" noProof="1">
                <a:solidFill>
                  <a:srgbClr val="000099"/>
                </a:solidFill>
                <a:latin typeface="Times New Roman" panose="02020603050405020304" pitchFamily="18" charset="0"/>
                <a:ea typeface="宋体" pitchFamily="2" charset="-122"/>
                <a:cs typeface="+mn-ea"/>
              </a:rPr>
              <a:t>——</a:t>
            </a:r>
            <a:r>
              <a:rPr lang="zh-CN" altLang="en-US" sz="2400" b="1" strike="noStrike" noProof="1">
                <a:solidFill>
                  <a:srgbClr val="000099"/>
                </a:solidFill>
                <a:latin typeface="Times New Roman" panose="02020603050405020304" pitchFamily="18" charset="0"/>
                <a:ea typeface="宋体" pitchFamily="2" charset="-122"/>
                <a:cs typeface="+mn-ea"/>
              </a:rPr>
              <a:t>消费者问题图示</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68613" name="矩形 68612"/>
          <p:cNvSpPr/>
          <p:nvPr/>
        </p:nvSpPr>
        <p:spPr>
          <a:xfrm>
            <a:off x="666750" y="3849688"/>
            <a:ext cx="7885113" cy="26114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② 生产者与消费者的同步关系</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生产者：当有界缓冲区中无空位置时，要等待；</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向有界缓冲区放入物品后，要发消息。</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消费者：当有界缓冲区中无物品时，要等待；</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从有界缓冲区取出物品后，要发消息。</a:t>
            </a:r>
            <a:endParaRPr lang="zh-CN" altLang="en-US" sz="2400" strike="noStrike" noProof="1">
              <a:solidFill>
                <a:schemeClr val="tx1"/>
              </a:solidFill>
              <a:latin typeface="Times New Roman" panose="02020603050405020304" pitchFamily="18" charset="0"/>
              <a:ea typeface="宋体" pitchFamily="2" charset="-122"/>
            </a:endParaRPr>
          </a:p>
        </p:txBody>
      </p:sp>
      <p:grpSp>
        <p:nvGrpSpPr>
          <p:cNvPr id="68614" name="组合 68613"/>
          <p:cNvGrpSpPr/>
          <p:nvPr/>
        </p:nvGrpSpPr>
        <p:grpSpPr>
          <a:xfrm>
            <a:off x="1119188" y="1682750"/>
            <a:ext cx="5407025" cy="1670050"/>
            <a:chOff x="0" y="0"/>
            <a:chExt cx="3406" cy="1052"/>
          </a:xfrm>
        </p:grpSpPr>
        <p:sp>
          <p:nvSpPr>
            <p:cNvPr id="84998" name="文本框 68614"/>
            <p:cNvSpPr txBox="1"/>
            <p:nvPr/>
          </p:nvSpPr>
          <p:spPr>
            <a:xfrm>
              <a:off x="2946" y="0"/>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84999" name="文本框 68615"/>
            <p:cNvSpPr txBox="1"/>
            <p:nvPr/>
          </p:nvSpPr>
          <p:spPr>
            <a:xfrm>
              <a:off x="138" y="2"/>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85000" name="矩形 68616"/>
            <p:cNvSpPr/>
            <p:nvPr/>
          </p:nvSpPr>
          <p:spPr>
            <a:xfrm>
              <a:off x="761" y="337"/>
              <a:ext cx="1770" cy="422"/>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85001" name="直接连接符 68617"/>
            <p:cNvSpPr/>
            <p:nvPr/>
          </p:nvSpPr>
          <p:spPr>
            <a:xfrm>
              <a:off x="414" y="211"/>
              <a:ext cx="236" cy="95"/>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02" name="直接连接符 68618"/>
            <p:cNvSpPr/>
            <p:nvPr/>
          </p:nvSpPr>
          <p:spPr>
            <a:xfrm>
              <a:off x="875"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03" name="直接连接符 68619"/>
            <p:cNvSpPr/>
            <p:nvPr/>
          </p:nvSpPr>
          <p:spPr>
            <a:xfrm>
              <a:off x="1013"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04" name="直接连接符 68620"/>
            <p:cNvSpPr/>
            <p:nvPr/>
          </p:nvSpPr>
          <p:spPr>
            <a:xfrm>
              <a:off x="1151"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05" name="直接连接符 68621"/>
            <p:cNvSpPr/>
            <p:nvPr/>
          </p:nvSpPr>
          <p:spPr>
            <a:xfrm>
              <a:off x="1289"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06" name="直接连接符 68622"/>
            <p:cNvSpPr/>
            <p:nvPr/>
          </p:nvSpPr>
          <p:spPr>
            <a:xfrm>
              <a:off x="1427"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07" name="直接连接符 68623"/>
            <p:cNvSpPr/>
            <p:nvPr/>
          </p:nvSpPr>
          <p:spPr>
            <a:xfrm>
              <a:off x="1611"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08" name="直接连接符 68624"/>
            <p:cNvSpPr/>
            <p:nvPr/>
          </p:nvSpPr>
          <p:spPr>
            <a:xfrm>
              <a:off x="2393"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09" name="直接连接符 68625"/>
            <p:cNvSpPr/>
            <p:nvPr/>
          </p:nvSpPr>
          <p:spPr>
            <a:xfrm>
              <a:off x="2255"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10" name="文本框 68626"/>
            <p:cNvSpPr txBox="1"/>
            <p:nvPr/>
          </p:nvSpPr>
          <p:spPr>
            <a:xfrm>
              <a:off x="1657" y="379"/>
              <a:ext cx="621" cy="193"/>
            </a:xfrm>
            <a:prstGeom prst="rect">
              <a:avLst/>
            </a:prstGeom>
            <a:noFill/>
            <a:ln w="9525">
              <a:noFill/>
              <a:miter/>
            </a:ln>
          </p:spPr>
          <p:txBody>
            <a:bodyPr anchor="t">
              <a:spAutoFit/>
            </a:bodyPr>
            <a:p>
              <a:pPr lvl="0">
                <a:spcBef>
                  <a:spcPct val="50000"/>
                </a:spcBef>
              </a:pPr>
              <a:r>
                <a:rPr lang="en-US" altLang="zh-CN">
                  <a:solidFill>
                    <a:schemeClr val="tx1"/>
                  </a:solidFill>
                  <a:latin typeface="Arial" panose="020B0604020202020204" pitchFamily="34" charset="0"/>
                  <a:ea typeface="宋体" pitchFamily="2" charset="-122"/>
                  <a:sym typeface="MT Extra" pitchFamily="18" charset="2"/>
                </a:rPr>
                <a:t>... ...</a:t>
              </a:r>
              <a:endParaRPr lang="en-US" altLang="zh-CN">
                <a:solidFill>
                  <a:schemeClr val="tx1"/>
                </a:solidFill>
                <a:latin typeface="Arial" panose="020B0604020202020204" pitchFamily="34" charset="0"/>
                <a:ea typeface="宋体" pitchFamily="2" charset="-122"/>
                <a:sym typeface="MT Extra" pitchFamily="18" charset="2"/>
              </a:endParaRPr>
            </a:p>
          </p:txBody>
        </p:sp>
        <p:sp>
          <p:nvSpPr>
            <p:cNvPr id="85011" name="直接连接符 68627"/>
            <p:cNvSpPr/>
            <p:nvPr/>
          </p:nvSpPr>
          <p:spPr>
            <a:xfrm>
              <a:off x="2716" y="717"/>
              <a:ext cx="276" cy="84"/>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12" name="直接连接符 68628"/>
            <p:cNvSpPr/>
            <p:nvPr/>
          </p:nvSpPr>
          <p:spPr>
            <a:xfrm>
              <a:off x="2670" y="801"/>
              <a:ext cx="230" cy="126"/>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13" name="直接连接符 68629"/>
            <p:cNvSpPr/>
            <p:nvPr/>
          </p:nvSpPr>
          <p:spPr>
            <a:xfrm flipV="1">
              <a:off x="2670" y="211"/>
              <a:ext cx="230" cy="126"/>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14" name="直接连接符 68630"/>
            <p:cNvSpPr/>
            <p:nvPr/>
          </p:nvSpPr>
          <p:spPr>
            <a:xfrm flipV="1">
              <a:off x="2716" y="337"/>
              <a:ext cx="276" cy="85"/>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15" name="直接连接符 68631"/>
            <p:cNvSpPr/>
            <p:nvPr/>
          </p:nvSpPr>
          <p:spPr>
            <a:xfrm>
              <a:off x="2762" y="506"/>
              <a:ext cx="276" cy="0"/>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16" name="文本框 68632"/>
            <p:cNvSpPr txBox="1"/>
            <p:nvPr/>
          </p:nvSpPr>
          <p:spPr>
            <a:xfrm>
              <a:off x="2762" y="506"/>
              <a:ext cx="276"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MT Extra" pitchFamily="18" charset="2"/>
                </a:rPr>
                <a:t>...</a:t>
              </a:r>
              <a:endParaRPr lang="en-US" altLang="zh-CN" sz="1600">
                <a:solidFill>
                  <a:schemeClr val="tx1"/>
                </a:solidFill>
                <a:latin typeface="Times New Roman" panose="02020603050405020304" pitchFamily="18" charset="0"/>
                <a:ea typeface="宋体" pitchFamily="2" charset="-122"/>
                <a:sym typeface="MT Extra" pitchFamily="18" charset="2"/>
              </a:endParaRPr>
            </a:p>
          </p:txBody>
        </p:sp>
        <p:sp>
          <p:nvSpPr>
            <p:cNvPr id="85017" name="文本框 68633"/>
            <p:cNvSpPr txBox="1"/>
            <p:nvPr/>
          </p:nvSpPr>
          <p:spPr>
            <a:xfrm>
              <a:off x="3084" y="169"/>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85018" name="文本框 68634"/>
            <p:cNvSpPr txBox="1"/>
            <p:nvPr/>
          </p:nvSpPr>
          <p:spPr>
            <a:xfrm>
              <a:off x="3130" y="379"/>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85019" name="文本框 68635"/>
            <p:cNvSpPr txBox="1"/>
            <p:nvPr/>
          </p:nvSpPr>
          <p:spPr>
            <a:xfrm>
              <a:off x="2946" y="843"/>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k</a:t>
              </a:r>
              <a:endParaRPr lang="en-US" altLang="zh-CN" sz="1600">
                <a:solidFill>
                  <a:schemeClr val="tx1"/>
                </a:solidFill>
                <a:latin typeface="Times New Roman" panose="02020603050405020304" pitchFamily="18" charset="0"/>
                <a:ea typeface="宋体" pitchFamily="2" charset="-122"/>
              </a:endParaRPr>
            </a:p>
          </p:txBody>
        </p:sp>
        <p:sp>
          <p:nvSpPr>
            <p:cNvPr id="85020" name="直接连接符 68636"/>
            <p:cNvSpPr/>
            <p:nvPr/>
          </p:nvSpPr>
          <p:spPr>
            <a:xfrm flipH="1" flipV="1">
              <a:off x="322" y="337"/>
              <a:ext cx="276" cy="85"/>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21" name="直接连接符 68637"/>
            <p:cNvSpPr/>
            <p:nvPr/>
          </p:nvSpPr>
          <p:spPr>
            <a:xfrm flipH="1">
              <a:off x="276" y="506"/>
              <a:ext cx="276" cy="0"/>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22" name="文本框 68638"/>
            <p:cNvSpPr txBox="1"/>
            <p:nvPr/>
          </p:nvSpPr>
          <p:spPr>
            <a:xfrm>
              <a:off x="276" y="505"/>
              <a:ext cx="276"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MT Extra" pitchFamily="18" charset="2"/>
                </a:rPr>
                <a:t>...</a:t>
              </a:r>
              <a:endParaRPr lang="en-US" altLang="zh-CN" sz="1600">
                <a:solidFill>
                  <a:schemeClr val="tx1"/>
                </a:solidFill>
                <a:latin typeface="Times New Roman" panose="02020603050405020304" pitchFamily="18" charset="0"/>
                <a:ea typeface="宋体" pitchFamily="2" charset="-122"/>
                <a:sym typeface="MT Extra" pitchFamily="18" charset="2"/>
              </a:endParaRPr>
            </a:p>
          </p:txBody>
        </p:sp>
        <p:sp>
          <p:nvSpPr>
            <p:cNvPr id="85023" name="直接连接符 68639"/>
            <p:cNvSpPr/>
            <p:nvPr/>
          </p:nvSpPr>
          <p:spPr>
            <a:xfrm flipH="1">
              <a:off x="322" y="674"/>
              <a:ext cx="276" cy="85"/>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24" name="直接连接符 68640"/>
            <p:cNvSpPr/>
            <p:nvPr/>
          </p:nvSpPr>
          <p:spPr>
            <a:xfrm flipH="1">
              <a:off x="414" y="759"/>
              <a:ext cx="230" cy="168"/>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25" name="文本框 68641"/>
            <p:cNvSpPr txBox="1"/>
            <p:nvPr/>
          </p:nvSpPr>
          <p:spPr>
            <a:xfrm>
              <a:off x="46" y="169"/>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85026" name="文本框 68642"/>
            <p:cNvSpPr txBox="1"/>
            <p:nvPr/>
          </p:nvSpPr>
          <p:spPr>
            <a:xfrm>
              <a:off x="0" y="337"/>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85027" name="文本框 68643"/>
            <p:cNvSpPr txBox="1"/>
            <p:nvPr/>
          </p:nvSpPr>
          <p:spPr>
            <a:xfrm>
              <a:off x="138" y="801"/>
              <a:ext cx="368" cy="21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m</a:t>
              </a:r>
              <a:endParaRPr lang="en-US" altLang="zh-CN" sz="1600">
                <a:solidFill>
                  <a:schemeClr val="tx1"/>
                </a:solidFill>
                <a:latin typeface="Times New Roman" panose="02020603050405020304" pitchFamily="18" charset="0"/>
                <a:ea typeface="宋体" pitchFamily="2" charset="-122"/>
              </a:endParaRPr>
            </a:p>
          </p:txBody>
        </p:sp>
      </p:grpSp>
      <p:sp>
        <p:nvSpPr>
          <p:cNvPr id="68645" name="文本框 68644"/>
          <p:cNvSpPr txBox="1"/>
          <p:nvPr/>
        </p:nvSpPr>
        <p:spPr>
          <a:xfrm>
            <a:off x="2273300" y="3376613"/>
            <a:ext cx="3065463"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生产者</a:t>
            </a:r>
            <a:r>
              <a:rPr lang="en-US" altLang="zh-CN" sz="1600" b="0">
                <a:solidFill>
                  <a:schemeClr val="tx1"/>
                </a:solidFill>
                <a:latin typeface="Times New Roman" panose="02020603050405020304" pitchFamily="18" charset="0"/>
                <a:ea typeface="宋体" pitchFamily="2" charset="-122"/>
              </a:rPr>
              <a:t>——</a:t>
            </a:r>
            <a:r>
              <a:rPr lang="zh-CN" altLang="en-US" sz="1600" b="0">
                <a:solidFill>
                  <a:schemeClr val="tx1"/>
                </a:solidFill>
                <a:latin typeface="Times New Roman" panose="02020603050405020304" pitchFamily="18" charset="0"/>
                <a:ea typeface="宋体" pitchFamily="2" charset="-122"/>
              </a:rPr>
              <a:t>消费者问题示意图</a:t>
            </a:r>
            <a:endParaRPr lang="zh-CN" altLang="en-US" sz="1600" b="0">
              <a:solidFill>
                <a:schemeClr val="tx1"/>
              </a:solidFill>
              <a:latin typeface="Times New Roman" panose="02020603050405020304" pitchFamily="18" charset="0"/>
              <a:ea typeface="宋体" pitchFamily="2" charset="-122"/>
            </a:endParaRPr>
          </a:p>
        </p:txBody>
      </p:sp>
      <p:sp>
        <p:nvSpPr>
          <p:cNvPr id="68646" name="矩形 68645"/>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1">
                                            <p:txEl>
                                              <p:charRg st="0" end="29"/>
                                            </p:txEl>
                                          </p:spTgt>
                                        </p:tgtEl>
                                        <p:attrNameLst>
                                          <p:attrName>style.visibility</p:attrName>
                                        </p:attrNameLst>
                                      </p:cBhvr>
                                      <p:to>
                                        <p:strVal val="visible"/>
                                      </p:to>
                                    </p:set>
                                    <p:anim calcmode="lin" valueType="num">
                                      <p:cBhvr additive="base">
                                        <p:cTn id="7" dur="1000" fill="hold"/>
                                        <p:tgtEl>
                                          <p:spTgt spid="68611">
                                            <p:txEl>
                                              <p:charRg st="0" end="2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8611">
                                            <p:txEl>
                                              <p:charRg st="0" end="2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8612"/>
                                        </p:tgtEl>
                                        <p:attrNameLst>
                                          <p:attrName>style.visibility</p:attrName>
                                        </p:attrNameLst>
                                      </p:cBhvr>
                                      <p:to>
                                        <p:strVal val="visible"/>
                                      </p:to>
                                    </p:set>
                                    <p:anim calcmode="lin" valueType="num">
                                      <p:cBhvr additive="base">
                                        <p:cTn id="13" dur="500" fill="hold"/>
                                        <p:tgtEl>
                                          <p:spTgt spid="68612"/>
                                        </p:tgtEl>
                                        <p:attrNameLst>
                                          <p:attrName>ppt_x</p:attrName>
                                        </p:attrNameLst>
                                      </p:cBhvr>
                                      <p:tavLst>
                                        <p:tav tm="0">
                                          <p:val>
                                            <p:strVal val="0-#ppt_w/2"/>
                                          </p:val>
                                        </p:tav>
                                        <p:tav tm="100000">
                                          <p:val>
                                            <p:strVal val="#ppt_x"/>
                                          </p:val>
                                        </p:tav>
                                      </p:tavLst>
                                    </p:anim>
                                    <p:anim calcmode="lin" valueType="num">
                                      <p:cBhvr additive="base">
                                        <p:cTn id="14" dur="500" fill="hold"/>
                                        <p:tgtEl>
                                          <p:spTgt spid="686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8614"/>
                                        </p:tgtEl>
                                        <p:attrNameLst>
                                          <p:attrName>style.visibility</p:attrName>
                                        </p:attrNameLst>
                                      </p:cBhvr>
                                      <p:to>
                                        <p:strVal val="visible"/>
                                      </p:to>
                                    </p:set>
                                    <p:anim calcmode="lin" valueType="num">
                                      <p:cBhvr additive="base">
                                        <p:cTn id="19" dur="500" fill="hold"/>
                                        <p:tgtEl>
                                          <p:spTgt spid="68614"/>
                                        </p:tgtEl>
                                        <p:attrNameLst>
                                          <p:attrName>ppt_x</p:attrName>
                                        </p:attrNameLst>
                                      </p:cBhvr>
                                      <p:tavLst>
                                        <p:tav tm="0">
                                          <p:val>
                                            <p:strVal val="#ppt_x"/>
                                          </p:val>
                                        </p:tav>
                                        <p:tav tm="100000">
                                          <p:val>
                                            <p:strVal val="#ppt_x"/>
                                          </p:val>
                                        </p:tav>
                                      </p:tavLst>
                                    </p:anim>
                                    <p:anim calcmode="lin" valueType="num">
                                      <p:cBhvr additive="base">
                                        <p:cTn id="20" dur="500" fill="hold"/>
                                        <p:tgtEl>
                                          <p:spTgt spid="686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86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8613"/>
                                        </p:tgtEl>
                                        <p:attrNameLst>
                                          <p:attrName>style.visibility</p:attrName>
                                        </p:attrNameLst>
                                      </p:cBhvr>
                                      <p:to>
                                        <p:strVal val="visible"/>
                                      </p:to>
                                    </p:set>
                                    <p:anim calcmode="lin" valueType="num">
                                      <p:cBhvr additive="base">
                                        <p:cTn id="29" dur="500" fill="hold"/>
                                        <p:tgtEl>
                                          <p:spTgt spid="68613"/>
                                        </p:tgtEl>
                                        <p:attrNameLst>
                                          <p:attrName>ppt_x</p:attrName>
                                        </p:attrNameLst>
                                      </p:cBhvr>
                                      <p:tavLst>
                                        <p:tav tm="0">
                                          <p:val>
                                            <p:strVal val="#ppt_x"/>
                                          </p:val>
                                        </p:tav>
                                        <p:tav tm="100000">
                                          <p:val>
                                            <p:strVal val="#ppt_x"/>
                                          </p:val>
                                        </p:tav>
                                      </p:tavLst>
                                    </p:anim>
                                    <p:anim calcmode="lin" valueType="num">
                                      <p:cBhvr additive="base">
                                        <p:cTn id="30" dur="500" fill="hold"/>
                                        <p:tgtEl>
                                          <p:spTgt spid="686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P spid="68612" grpId="0"/>
      <p:bldP spid="68613" grpId="0"/>
      <p:bldP spid="6864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文本框 69633"/>
          <p:cNvSpPr txBox="1"/>
          <p:nvPr/>
        </p:nvSpPr>
        <p:spPr>
          <a:xfrm>
            <a:off x="8507413" y="6510338"/>
            <a:ext cx="376237"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58</a:t>
            </a:r>
            <a:endParaRPr lang="en-US" altLang="zh-CN" b="0">
              <a:solidFill>
                <a:schemeClr val="tx2"/>
              </a:solidFill>
              <a:latin typeface="Times New Roman" panose="02020603050405020304" pitchFamily="18" charset="0"/>
              <a:ea typeface="宋体" pitchFamily="2" charset="-122"/>
            </a:endParaRPr>
          </a:p>
        </p:txBody>
      </p:sp>
      <p:sp>
        <p:nvSpPr>
          <p:cNvPr id="69635" name="矩形 69634"/>
          <p:cNvSpPr/>
          <p:nvPr/>
        </p:nvSpPr>
        <p:spPr>
          <a:xfrm>
            <a:off x="666750" y="2892425"/>
            <a:ext cx="7669213" cy="352044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③ 信号灯设置</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000" b="1" strike="noStrike" noProof="1">
                <a:solidFill>
                  <a:schemeClr val="tx1"/>
                </a:solidFill>
                <a:latin typeface="宋体" pitchFamily="2" charset="-122"/>
                <a:ea typeface="宋体" pitchFamily="2" charset="-122"/>
                <a:cs typeface="+mn-ea"/>
              </a:rPr>
              <a:t>ⅰ </a:t>
            </a:r>
            <a:r>
              <a:rPr lang="zh-CN" altLang="en-US" sz="2400" b="1" strike="noStrike" noProof="1">
                <a:solidFill>
                  <a:schemeClr val="tx1"/>
                </a:solidFill>
                <a:latin typeface="Times New Roman" panose="02020603050405020304" pitchFamily="18" charset="0"/>
                <a:ea typeface="宋体" pitchFamily="2" charset="-122"/>
                <a:cs typeface="+mn-ea"/>
              </a:rPr>
              <a:t>两个同步信号灯</a:t>
            </a:r>
            <a:r>
              <a:rPr lang="en-US" altLang="zh-CN" sz="2400" b="1" strike="noStrike" noProof="1">
                <a:solidFill>
                  <a:schemeClr val="tx1"/>
                </a:solidFill>
                <a:latin typeface="Times New Roman" panose="02020603050405020304" pitchFamily="18" charset="0"/>
                <a:ea typeface="宋体" pitchFamily="2" charset="-122"/>
                <a:cs typeface="+mn-ea"/>
              </a:rPr>
              <a:t>——</a:t>
            </a:r>
            <a:endParaRPr lang="en-US" altLang="zh-CN" sz="2400" b="1"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a:t>
            </a:r>
            <a:r>
              <a:rPr lang="en-US" altLang="zh-CN" sz="2400" strike="noStrike" baseline="-25000" noProof="1">
                <a:solidFill>
                  <a:schemeClr val="tx1"/>
                </a:solidFill>
                <a:latin typeface="Times New Roman" panose="02020603050405020304" pitchFamily="18" charset="0"/>
                <a:ea typeface="宋体" pitchFamily="2" charset="-122"/>
                <a:cs typeface="+mn-ea"/>
              </a:rPr>
              <a:t>b</a:t>
            </a: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：表示空缓冲区的数目，初值 </a:t>
            </a:r>
            <a:r>
              <a:rPr lang="en-US" altLang="zh-CN" sz="2400" strike="noStrike" noProof="1">
                <a:solidFill>
                  <a:schemeClr val="tx1"/>
                </a:solidFill>
                <a:latin typeface="Times New Roman" panose="02020603050405020304" pitchFamily="18" charset="0"/>
                <a:ea typeface="宋体" pitchFamily="2" charset="-122"/>
                <a:cs typeface="+mn-ea"/>
              </a:rPr>
              <a:t>= n</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a:t>
            </a:r>
            <a:r>
              <a:rPr lang="en-US" altLang="zh-CN" sz="2400" strike="noStrike" baseline="-25000" noProof="1">
                <a:solidFill>
                  <a:schemeClr val="tx1"/>
                </a:solidFill>
                <a:latin typeface="Times New Roman" panose="02020603050405020304" pitchFamily="18" charset="0"/>
                <a:ea typeface="宋体" pitchFamily="2" charset="-122"/>
                <a:cs typeface="+mn-ea"/>
              </a:rPr>
              <a:t>a</a:t>
            </a: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：表示满缓冲区 </a:t>
            </a:r>
            <a:r>
              <a:rPr lang="en-US" altLang="zh-CN" sz="2400" strike="noStrike"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即信息</a:t>
            </a:r>
            <a:r>
              <a:rPr lang="en-US" altLang="zh-CN" sz="2400" strike="noStrike"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的数目，初值 </a:t>
            </a:r>
            <a:r>
              <a:rPr lang="en-US" altLang="zh-CN" sz="2400" strike="noStrike" noProof="1">
                <a:solidFill>
                  <a:schemeClr val="tx1"/>
                </a:solidFill>
                <a:latin typeface="Times New Roman" panose="02020603050405020304" pitchFamily="18" charset="0"/>
                <a:ea typeface="宋体" pitchFamily="2" charset="-122"/>
                <a:cs typeface="+mn-ea"/>
              </a:rPr>
              <a:t>= 0 </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宋体" pitchFamily="2" charset="-122"/>
                <a:ea typeface="宋体" pitchFamily="2" charset="-122"/>
                <a:cs typeface="+mn-ea"/>
              </a:rPr>
              <a:t>ⅱ </a:t>
            </a:r>
            <a:r>
              <a:rPr lang="zh-CN" altLang="en-US" sz="2400" b="1" strike="noStrike" noProof="1">
                <a:solidFill>
                  <a:schemeClr val="tx1"/>
                </a:solidFill>
                <a:latin typeface="Times New Roman" panose="02020603050405020304" pitchFamily="18" charset="0"/>
                <a:ea typeface="宋体" pitchFamily="2" charset="-122"/>
                <a:cs typeface="+mn-ea"/>
              </a:rPr>
              <a:t>一个互斥信号灯</a:t>
            </a:r>
            <a:r>
              <a:rPr lang="en-US" altLang="zh-CN" sz="2400" b="1" strike="noStrike" noProof="1">
                <a:solidFill>
                  <a:schemeClr val="tx1"/>
                </a:solidFill>
                <a:latin typeface="Times New Roman" panose="02020603050405020304" pitchFamily="18" charset="0"/>
                <a:ea typeface="宋体" pitchFamily="2" charset="-122"/>
                <a:cs typeface="+mn-ea"/>
              </a:rPr>
              <a:t>——</a:t>
            </a:r>
            <a:r>
              <a:rPr lang="en-US" altLang="zh-CN" sz="2400" strike="noStrike" noProof="1">
                <a:solidFill>
                  <a:schemeClr val="tx1"/>
                </a:solidFill>
                <a:latin typeface="Times New Roman" panose="02020603050405020304" pitchFamily="18" charset="0"/>
                <a:ea typeface="宋体" pitchFamily="2" charset="-122"/>
                <a:cs typeface="+mn-ea"/>
              </a:rPr>
              <a:t>        </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mutex</a:t>
            </a:r>
            <a:r>
              <a:rPr lang="zh-CN" altLang="en-US" sz="2400" strike="noStrike" noProof="1">
                <a:solidFill>
                  <a:schemeClr val="tx1"/>
                </a:solidFill>
                <a:latin typeface="Times New Roman" panose="02020603050405020304" pitchFamily="18" charset="0"/>
                <a:ea typeface="宋体" pitchFamily="2" charset="-122"/>
                <a:cs typeface="+mn-ea"/>
              </a:rPr>
              <a:t>：表示有界缓冲区是否被占用，初值 </a:t>
            </a:r>
            <a:r>
              <a:rPr lang="en-US" altLang="zh-CN" sz="2400" strike="noStrike" noProof="1">
                <a:solidFill>
                  <a:schemeClr val="tx1"/>
                </a:solidFill>
                <a:latin typeface="Times New Roman" panose="02020603050405020304" pitchFamily="18" charset="0"/>
                <a:ea typeface="宋体" pitchFamily="2" charset="-122"/>
                <a:cs typeface="+mn-ea"/>
              </a:rPr>
              <a:t>= 1</a:t>
            </a:r>
            <a:endParaRPr lang="en-US" altLang="zh-CN" sz="2400" strike="noStrike" noProof="1">
              <a:solidFill>
                <a:schemeClr val="tx1"/>
              </a:solidFill>
              <a:latin typeface="Times New Roman" panose="02020603050405020304" pitchFamily="18" charset="0"/>
              <a:ea typeface="宋体" pitchFamily="2" charset="-122"/>
            </a:endParaRPr>
          </a:p>
        </p:txBody>
      </p:sp>
      <p:grpSp>
        <p:nvGrpSpPr>
          <p:cNvPr id="69636" name="组合 69635"/>
          <p:cNvGrpSpPr/>
          <p:nvPr/>
        </p:nvGrpSpPr>
        <p:grpSpPr>
          <a:xfrm>
            <a:off x="1119188" y="696913"/>
            <a:ext cx="5407025" cy="1670050"/>
            <a:chOff x="0" y="0"/>
            <a:chExt cx="3406" cy="1052"/>
          </a:xfrm>
        </p:grpSpPr>
        <p:sp>
          <p:nvSpPr>
            <p:cNvPr id="86020" name="文本框 69636"/>
            <p:cNvSpPr txBox="1"/>
            <p:nvPr/>
          </p:nvSpPr>
          <p:spPr>
            <a:xfrm>
              <a:off x="2946" y="0"/>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86021" name="文本框 69637"/>
            <p:cNvSpPr txBox="1"/>
            <p:nvPr/>
          </p:nvSpPr>
          <p:spPr>
            <a:xfrm>
              <a:off x="138" y="2"/>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86022" name="矩形 69638"/>
            <p:cNvSpPr/>
            <p:nvPr/>
          </p:nvSpPr>
          <p:spPr>
            <a:xfrm>
              <a:off x="761" y="337"/>
              <a:ext cx="1770" cy="422"/>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86023" name="直接连接符 69639"/>
            <p:cNvSpPr/>
            <p:nvPr/>
          </p:nvSpPr>
          <p:spPr>
            <a:xfrm>
              <a:off x="414" y="211"/>
              <a:ext cx="236" cy="95"/>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6024" name="直接连接符 69640"/>
            <p:cNvSpPr/>
            <p:nvPr/>
          </p:nvSpPr>
          <p:spPr>
            <a:xfrm>
              <a:off x="875"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6025" name="直接连接符 69641"/>
            <p:cNvSpPr/>
            <p:nvPr/>
          </p:nvSpPr>
          <p:spPr>
            <a:xfrm>
              <a:off x="1013"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6026" name="直接连接符 69642"/>
            <p:cNvSpPr/>
            <p:nvPr/>
          </p:nvSpPr>
          <p:spPr>
            <a:xfrm>
              <a:off x="1151"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6027" name="直接连接符 69643"/>
            <p:cNvSpPr/>
            <p:nvPr/>
          </p:nvSpPr>
          <p:spPr>
            <a:xfrm>
              <a:off x="1289"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6028" name="直接连接符 69644"/>
            <p:cNvSpPr/>
            <p:nvPr/>
          </p:nvSpPr>
          <p:spPr>
            <a:xfrm>
              <a:off x="1427"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6029" name="直接连接符 69645"/>
            <p:cNvSpPr/>
            <p:nvPr/>
          </p:nvSpPr>
          <p:spPr>
            <a:xfrm>
              <a:off x="1611"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6030" name="直接连接符 69646"/>
            <p:cNvSpPr/>
            <p:nvPr/>
          </p:nvSpPr>
          <p:spPr>
            <a:xfrm>
              <a:off x="2393"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6031" name="直接连接符 69647"/>
            <p:cNvSpPr/>
            <p:nvPr/>
          </p:nvSpPr>
          <p:spPr>
            <a:xfrm>
              <a:off x="2255"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6032" name="文本框 69648"/>
            <p:cNvSpPr txBox="1"/>
            <p:nvPr/>
          </p:nvSpPr>
          <p:spPr>
            <a:xfrm>
              <a:off x="1657" y="379"/>
              <a:ext cx="621" cy="193"/>
            </a:xfrm>
            <a:prstGeom prst="rect">
              <a:avLst/>
            </a:prstGeom>
            <a:noFill/>
            <a:ln w="9525">
              <a:noFill/>
              <a:miter/>
            </a:ln>
          </p:spPr>
          <p:txBody>
            <a:bodyPr anchor="t">
              <a:spAutoFit/>
            </a:bodyPr>
            <a:p>
              <a:pPr lvl="0">
                <a:spcBef>
                  <a:spcPct val="50000"/>
                </a:spcBef>
              </a:pPr>
              <a:r>
                <a:rPr lang="en-US" altLang="zh-CN">
                  <a:solidFill>
                    <a:schemeClr val="tx1"/>
                  </a:solidFill>
                  <a:latin typeface="Arial" panose="020B0604020202020204" pitchFamily="34" charset="0"/>
                  <a:ea typeface="宋体" pitchFamily="2" charset="-122"/>
                  <a:sym typeface="MT Extra" pitchFamily="18" charset="2"/>
                </a:rPr>
                <a:t>... ...</a:t>
              </a:r>
              <a:endParaRPr lang="en-US" altLang="zh-CN">
                <a:solidFill>
                  <a:schemeClr val="tx1"/>
                </a:solidFill>
                <a:latin typeface="Arial" panose="020B0604020202020204" pitchFamily="34" charset="0"/>
                <a:ea typeface="宋体" pitchFamily="2" charset="-122"/>
                <a:sym typeface="MT Extra" pitchFamily="18" charset="2"/>
              </a:endParaRPr>
            </a:p>
          </p:txBody>
        </p:sp>
        <p:sp>
          <p:nvSpPr>
            <p:cNvPr id="86033" name="直接连接符 69649"/>
            <p:cNvSpPr/>
            <p:nvPr/>
          </p:nvSpPr>
          <p:spPr>
            <a:xfrm>
              <a:off x="2716" y="717"/>
              <a:ext cx="276" cy="84"/>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6034" name="直接连接符 69650"/>
            <p:cNvSpPr/>
            <p:nvPr/>
          </p:nvSpPr>
          <p:spPr>
            <a:xfrm>
              <a:off x="2670" y="801"/>
              <a:ext cx="230" cy="126"/>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6035" name="直接连接符 69651"/>
            <p:cNvSpPr/>
            <p:nvPr/>
          </p:nvSpPr>
          <p:spPr>
            <a:xfrm flipV="1">
              <a:off x="2670" y="211"/>
              <a:ext cx="230" cy="126"/>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6036" name="直接连接符 69652"/>
            <p:cNvSpPr/>
            <p:nvPr/>
          </p:nvSpPr>
          <p:spPr>
            <a:xfrm flipV="1">
              <a:off x="2716" y="337"/>
              <a:ext cx="276" cy="85"/>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6037" name="直接连接符 69653"/>
            <p:cNvSpPr/>
            <p:nvPr/>
          </p:nvSpPr>
          <p:spPr>
            <a:xfrm>
              <a:off x="2762" y="506"/>
              <a:ext cx="276" cy="0"/>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6038" name="文本框 69654"/>
            <p:cNvSpPr txBox="1"/>
            <p:nvPr/>
          </p:nvSpPr>
          <p:spPr>
            <a:xfrm>
              <a:off x="2694" y="533"/>
              <a:ext cx="276" cy="193"/>
            </a:xfrm>
            <a:prstGeom prst="rect">
              <a:avLst/>
            </a:prstGeom>
            <a:noFill/>
            <a:ln w="9525">
              <a:noFill/>
              <a:miter/>
            </a:ln>
          </p:spPr>
          <p:txBody>
            <a:bodyPr anchor="t">
              <a:spAutoFit/>
            </a:bodyPr>
            <a:p>
              <a:pPr lvl="0">
                <a:spcBef>
                  <a:spcPct val="50000"/>
                </a:spcBef>
              </a:pPr>
              <a:r>
                <a:rPr lang="en-US" altLang="zh-CN">
                  <a:solidFill>
                    <a:schemeClr val="tx1"/>
                  </a:solidFill>
                  <a:latin typeface="Arial" panose="020B0604020202020204" pitchFamily="34" charset="0"/>
                  <a:ea typeface="宋体" pitchFamily="2" charset="-122"/>
                  <a:sym typeface="MT Extra" pitchFamily="18" charset="2"/>
                </a:rPr>
                <a:t>...</a:t>
              </a:r>
              <a:endParaRPr lang="en-US" altLang="zh-CN">
                <a:solidFill>
                  <a:schemeClr val="tx1"/>
                </a:solidFill>
                <a:latin typeface="Arial" panose="020B0604020202020204" pitchFamily="34" charset="0"/>
                <a:ea typeface="宋体" pitchFamily="2" charset="-122"/>
                <a:sym typeface="MT Extra" pitchFamily="18" charset="2"/>
              </a:endParaRPr>
            </a:p>
          </p:txBody>
        </p:sp>
        <p:sp>
          <p:nvSpPr>
            <p:cNvPr id="86039" name="文本框 69655"/>
            <p:cNvSpPr txBox="1"/>
            <p:nvPr/>
          </p:nvSpPr>
          <p:spPr>
            <a:xfrm>
              <a:off x="3084" y="169"/>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86040" name="文本框 69656"/>
            <p:cNvSpPr txBox="1"/>
            <p:nvPr/>
          </p:nvSpPr>
          <p:spPr>
            <a:xfrm>
              <a:off x="3130" y="379"/>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86041" name="文本框 69657"/>
            <p:cNvSpPr txBox="1"/>
            <p:nvPr/>
          </p:nvSpPr>
          <p:spPr>
            <a:xfrm>
              <a:off x="2946" y="843"/>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k</a:t>
              </a:r>
              <a:endParaRPr lang="en-US" altLang="zh-CN" sz="1600">
                <a:solidFill>
                  <a:schemeClr val="tx1"/>
                </a:solidFill>
                <a:latin typeface="Times New Roman" panose="02020603050405020304" pitchFamily="18" charset="0"/>
                <a:ea typeface="宋体" pitchFamily="2" charset="-122"/>
              </a:endParaRPr>
            </a:p>
          </p:txBody>
        </p:sp>
        <p:sp>
          <p:nvSpPr>
            <p:cNvPr id="86042" name="直接连接符 69658"/>
            <p:cNvSpPr/>
            <p:nvPr/>
          </p:nvSpPr>
          <p:spPr>
            <a:xfrm flipH="1" flipV="1">
              <a:off x="322" y="337"/>
              <a:ext cx="276" cy="85"/>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6043" name="直接连接符 69659"/>
            <p:cNvSpPr/>
            <p:nvPr/>
          </p:nvSpPr>
          <p:spPr>
            <a:xfrm flipH="1">
              <a:off x="276" y="506"/>
              <a:ext cx="276" cy="0"/>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6044" name="文本框 69660"/>
            <p:cNvSpPr txBox="1"/>
            <p:nvPr/>
          </p:nvSpPr>
          <p:spPr>
            <a:xfrm>
              <a:off x="304" y="533"/>
              <a:ext cx="276"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MT Extra" pitchFamily="18" charset="2"/>
                </a:rPr>
                <a:t>...</a:t>
              </a:r>
              <a:endParaRPr lang="en-US" altLang="zh-CN" sz="1600">
                <a:solidFill>
                  <a:schemeClr val="tx1"/>
                </a:solidFill>
                <a:latin typeface="Times New Roman" panose="02020603050405020304" pitchFamily="18" charset="0"/>
                <a:ea typeface="宋体" pitchFamily="2" charset="-122"/>
                <a:sym typeface="MT Extra" pitchFamily="18" charset="2"/>
              </a:endParaRPr>
            </a:p>
          </p:txBody>
        </p:sp>
        <p:sp>
          <p:nvSpPr>
            <p:cNvPr id="86045" name="直接连接符 69661"/>
            <p:cNvSpPr/>
            <p:nvPr/>
          </p:nvSpPr>
          <p:spPr>
            <a:xfrm flipH="1">
              <a:off x="322" y="674"/>
              <a:ext cx="276" cy="85"/>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6046" name="直接连接符 69662"/>
            <p:cNvSpPr/>
            <p:nvPr/>
          </p:nvSpPr>
          <p:spPr>
            <a:xfrm flipH="1">
              <a:off x="414" y="759"/>
              <a:ext cx="230" cy="168"/>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6047" name="文本框 69663"/>
            <p:cNvSpPr txBox="1"/>
            <p:nvPr/>
          </p:nvSpPr>
          <p:spPr>
            <a:xfrm>
              <a:off x="46" y="169"/>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86048" name="文本框 69664"/>
            <p:cNvSpPr txBox="1"/>
            <p:nvPr/>
          </p:nvSpPr>
          <p:spPr>
            <a:xfrm>
              <a:off x="0" y="337"/>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86049" name="文本框 69665"/>
            <p:cNvSpPr txBox="1"/>
            <p:nvPr/>
          </p:nvSpPr>
          <p:spPr>
            <a:xfrm>
              <a:off x="138" y="801"/>
              <a:ext cx="368" cy="21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m</a:t>
              </a:r>
              <a:endParaRPr lang="en-US" altLang="zh-CN" sz="1600">
                <a:solidFill>
                  <a:schemeClr val="tx1"/>
                </a:solidFill>
                <a:latin typeface="Times New Roman" panose="02020603050405020304" pitchFamily="18" charset="0"/>
                <a:ea typeface="宋体" pitchFamily="2" charset="-122"/>
              </a:endParaRPr>
            </a:p>
          </p:txBody>
        </p:sp>
      </p:grpSp>
      <p:sp>
        <p:nvSpPr>
          <p:cNvPr id="69667" name="文本框 69666"/>
          <p:cNvSpPr txBox="1"/>
          <p:nvPr/>
        </p:nvSpPr>
        <p:spPr>
          <a:xfrm>
            <a:off x="2301875" y="2349500"/>
            <a:ext cx="3022600"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生产者</a:t>
            </a:r>
            <a:r>
              <a:rPr lang="en-US" altLang="zh-CN" sz="1600" b="0">
                <a:solidFill>
                  <a:schemeClr val="tx1"/>
                </a:solidFill>
                <a:latin typeface="Times New Roman" panose="02020603050405020304" pitchFamily="18" charset="0"/>
                <a:ea typeface="宋体" pitchFamily="2" charset="-122"/>
              </a:rPr>
              <a:t>——</a:t>
            </a:r>
            <a:r>
              <a:rPr lang="zh-CN" altLang="en-US" sz="1600" b="0">
                <a:solidFill>
                  <a:schemeClr val="tx1"/>
                </a:solidFill>
                <a:latin typeface="Times New Roman" panose="02020603050405020304" pitchFamily="18" charset="0"/>
                <a:ea typeface="宋体" pitchFamily="2" charset="-122"/>
              </a:rPr>
              <a:t>消费者问题示意图</a:t>
            </a:r>
            <a:endParaRPr lang="zh-CN" altLang="en-US" sz="1600" b="0">
              <a:solidFill>
                <a:schemeClr val="tx1"/>
              </a:solidFill>
              <a:latin typeface="Times New Roman" panose="02020603050405020304" pitchFamily="18" charset="0"/>
              <a:ea typeface="宋体" pitchFamily="2" charset="-122"/>
            </a:endParaRPr>
          </a:p>
        </p:txBody>
      </p:sp>
      <p:sp>
        <p:nvSpPr>
          <p:cNvPr id="69668" name="矩形 69667"/>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9636"/>
                                        </p:tgtEl>
                                        <p:attrNameLst>
                                          <p:attrName>style.visibility</p:attrName>
                                        </p:attrNameLst>
                                      </p:cBhvr>
                                      <p:to>
                                        <p:strVal val="visible"/>
                                      </p:to>
                                    </p:set>
                                    <p:anim calcmode="lin" valueType="num">
                                      <p:cBhvr additive="base">
                                        <p:cTn id="7" dur="500" fill="hold"/>
                                        <p:tgtEl>
                                          <p:spTgt spid="69636"/>
                                        </p:tgtEl>
                                        <p:attrNameLst>
                                          <p:attrName>ppt_x</p:attrName>
                                        </p:attrNameLst>
                                      </p:cBhvr>
                                      <p:tavLst>
                                        <p:tav tm="0">
                                          <p:val>
                                            <p:strVal val="#ppt_x"/>
                                          </p:val>
                                        </p:tav>
                                        <p:tav tm="100000">
                                          <p:val>
                                            <p:strVal val="#ppt_x"/>
                                          </p:val>
                                        </p:tav>
                                      </p:tavLst>
                                    </p:anim>
                                    <p:anim calcmode="lin" valueType="num">
                                      <p:cBhvr additive="base">
                                        <p:cTn id="8" dur="500" fill="hold"/>
                                        <p:tgtEl>
                                          <p:spTgt spid="6963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966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9635"/>
                                        </p:tgtEl>
                                        <p:attrNameLst>
                                          <p:attrName>style.visibility</p:attrName>
                                        </p:attrNameLst>
                                      </p:cBhvr>
                                      <p:to>
                                        <p:strVal val="visible"/>
                                      </p:to>
                                    </p:set>
                                    <p:anim calcmode="lin" valueType="num">
                                      <p:cBhvr additive="base">
                                        <p:cTn id="17" dur="500" fill="hold"/>
                                        <p:tgtEl>
                                          <p:spTgt spid="69635"/>
                                        </p:tgtEl>
                                        <p:attrNameLst>
                                          <p:attrName>ppt_x</p:attrName>
                                        </p:attrNameLst>
                                      </p:cBhvr>
                                      <p:tavLst>
                                        <p:tav tm="0">
                                          <p:val>
                                            <p:strVal val="#ppt_x"/>
                                          </p:val>
                                        </p:tav>
                                        <p:tav tm="100000">
                                          <p:val>
                                            <p:strVal val="#ppt_x"/>
                                          </p:val>
                                        </p:tav>
                                      </p:tavLst>
                                    </p:anim>
                                    <p:anim calcmode="lin" valueType="num">
                                      <p:cBhvr additive="base">
                                        <p:cTn id="18" dur="500" fill="hold"/>
                                        <p:tgtEl>
                                          <p:spTgt spid="696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p:bldP spid="69667"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文本框 7065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59</a:t>
            </a:r>
            <a:endParaRPr lang="en-US" altLang="zh-CN" b="0">
              <a:solidFill>
                <a:schemeClr val="tx2"/>
              </a:solidFill>
              <a:latin typeface="Times New Roman" panose="02020603050405020304" pitchFamily="18" charset="0"/>
              <a:ea typeface="宋体" pitchFamily="2" charset="-122"/>
            </a:endParaRPr>
          </a:p>
        </p:txBody>
      </p:sp>
      <p:sp>
        <p:nvSpPr>
          <p:cNvPr id="70659" name="矩形 70658"/>
          <p:cNvSpPr/>
          <p:nvPr/>
        </p:nvSpPr>
        <p:spPr>
          <a:xfrm>
            <a:off x="677863" y="609600"/>
            <a:ext cx="7245350" cy="451040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dirty="0">
                <a:solidFill>
                  <a:srgbClr val="000099"/>
                </a:solidFill>
                <a:latin typeface="Times New Roman" panose="02020603050405020304" pitchFamily="18" charset="0"/>
                <a:ea typeface="宋体" pitchFamily="2" charset="-122"/>
                <a:cs typeface="+mn-ea"/>
              </a:rPr>
              <a:t>④ 同步描述</a:t>
            </a:r>
            <a:endParaRPr lang="zh-CN" altLang="en-US" sz="2400" b="1" strike="noStrike" noProof="1" dirty="0">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dirty="0">
                <a:solidFill>
                  <a:schemeClr val="tx1"/>
                </a:solidFill>
                <a:latin typeface="Times New Roman" panose="02020603050405020304" pitchFamily="18" charset="0"/>
                <a:ea typeface="宋体" pitchFamily="2" charset="-122"/>
                <a:cs typeface="+mn-ea"/>
                <a:sym typeface="Symbol" pitchFamily="18" charset="2"/>
              </a:rPr>
              <a:t>         </a:t>
            </a:r>
            <a:endParaRPr lang="zh-CN" altLang="en-US" sz="2000" strike="noStrike" noProof="1" dirty="0">
              <a:solidFill>
                <a:schemeClr val="tx1"/>
              </a:solidFill>
              <a:latin typeface="Times New Roman" panose="02020603050405020304" pitchFamily="18" charset="0"/>
              <a:ea typeface="宋体" pitchFamily="2" charset="-122"/>
              <a:sym typeface="Symbol" pitchFamily="18" charset="2"/>
            </a:endParaRPr>
          </a:p>
          <a:p>
            <a:pPr marL="533400" lvl="0" indent="-533400" fontAlgn="base">
              <a:lnSpc>
                <a:spcPct val="130000"/>
              </a:lnSpc>
              <a:buNone/>
            </a:pPr>
            <a:r>
              <a:rPr lang="zh-CN" altLang="en-US" sz="2000" strike="noStrike" noProof="1" dirty="0">
                <a:solidFill>
                  <a:schemeClr val="tx1"/>
                </a:solidFill>
                <a:latin typeface="Times New Roman" panose="02020603050405020304" pitchFamily="18" charset="0"/>
                <a:ea typeface="宋体" pitchFamily="2" charset="-122"/>
                <a:cs typeface="+mn-ea"/>
                <a:sym typeface="Symbol" pitchFamily="18" charset="2"/>
              </a:rPr>
              <a:t>            </a:t>
            </a:r>
            <a:r>
              <a:rPr lang="zh-CN" altLang="en-US" sz="2000" b="1" strike="noStrike" noProof="1" dirty="0">
                <a:solidFill>
                  <a:schemeClr val="tx1"/>
                </a:solidFill>
                <a:effectLst/>
                <a:latin typeface="Times New Roman" panose="02020603050405020304" pitchFamily="18" charset="0"/>
                <a:ea typeface="宋体" pitchFamily="2" charset="-122"/>
                <a:cs typeface="+mn-ea"/>
                <a:sym typeface="Symbol" pitchFamily="18" charset="2"/>
              </a:rPr>
              <a:t>     生产者:                                     消费者:</a:t>
            </a:r>
            <a:endParaRPr lang="zh-CN" altLang="en-US" sz="2000" b="1" strike="noStrike" noProof="1" dirty="0">
              <a:solidFill>
                <a:schemeClr val="tx1"/>
              </a:solidFill>
              <a:effectLst/>
              <a:latin typeface="Times New Roman" panose="02020603050405020304" pitchFamily="18" charset="0"/>
              <a:ea typeface="宋体" pitchFamily="2" charset="-122"/>
              <a:sym typeface="Symbol" pitchFamily="18" charset="2"/>
            </a:endParaRPr>
          </a:p>
          <a:p>
            <a:pPr marL="533400" lvl="0" indent="-533400" fontAlgn="base">
              <a:lnSpc>
                <a:spcPct val="130000"/>
              </a:lnSpc>
              <a:buNone/>
            </a:pPr>
            <a:r>
              <a:rPr lang="zh-CN" altLang="en-US" sz="2000" b="1" strike="noStrike" noProof="1" dirty="0">
                <a:solidFill>
                  <a:schemeClr val="tx1"/>
                </a:solidFill>
                <a:effectLst/>
                <a:latin typeface="Times New Roman" panose="02020603050405020304" pitchFamily="18" charset="0"/>
                <a:ea typeface="宋体" pitchFamily="2" charset="-122"/>
                <a:cs typeface="+mn-ea"/>
                <a:sym typeface="Symbol" pitchFamily="18" charset="2"/>
              </a:rPr>
              <a:t>                   生产；</a:t>
            </a: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itchFamily="18" charset="2"/>
              </a:rPr>
              <a:t>                                      p(</a:t>
            </a:r>
            <a:r>
              <a:rPr lang="zh-CN" altLang="en-US" sz="2000" b="1" strike="noStrike" noProof="1" dirty="0">
                <a:solidFill>
                  <a:schemeClr val="tx1"/>
                </a:solidFill>
                <a:effectLst/>
                <a:latin typeface="Times New Roman" panose="02020603050405020304" pitchFamily="18" charset="0"/>
                <a:ea typeface="宋体" pitchFamily="2" charset="-122"/>
                <a:cs typeface="+mn-ea"/>
              </a:rPr>
              <a:t>s</a:t>
            </a:r>
            <a:r>
              <a:rPr lang="zh-CN" altLang="en-US" sz="2000" b="1" strike="noStrike" baseline="-25000" noProof="1" dirty="0">
                <a:solidFill>
                  <a:schemeClr val="tx1"/>
                </a:solidFill>
                <a:effectLst/>
                <a:latin typeface="Times New Roman" panose="02020603050405020304" pitchFamily="18" charset="0"/>
                <a:ea typeface="宋体" pitchFamily="2" charset="-122"/>
                <a:cs typeface="+mn-ea"/>
              </a:rPr>
              <a:t>a</a:t>
            </a: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itchFamily="18" charset="2"/>
              </a:rPr>
              <a:t>)；</a:t>
            </a:r>
            <a:endParaRPr lang="zh-CN" altLang="en-US" sz="2000" b="1" strike="noStrike" noProof="1" dirty="0">
              <a:solidFill>
                <a:schemeClr val="tx1"/>
              </a:solidFill>
              <a:effectLst/>
              <a:latin typeface="Times New Roman" panose="02020603050405020304" pitchFamily="18" charset="0"/>
              <a:ea typeface="宋体" pitchFamily="2" charset="-122"/>
              <a:sym typeface="MT Extra" pitchFamily="18" charset="2"/>
            </a:endParaRPr>
          </a:p>
          <a:p>
            <a:pPr marL="533400" lvl="0" indent="-533400" fontAlgn="base">
              <a:lnSpc>
                <a:spcPct val="130000"/>
              </a:lnSpc>
              <a:buNone/>
            </a:pP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itchFamily="18" charset="2"/>
              </a:rPr>
              <a:t>                   p(</a:t>
            </a:r>
            <a:r>
              <a:rPr lang="zh-CN" altLang="en-US" sz="2000" b="1" strike="noStrike" noProof="1" dirty="0">
                <a:solidFill>
                  <a:schemeClr val="tx1"/>
                </a:solidFill>
                <a:effectLst/>
                <a:latin typeface="Times New Roman" panose="02020603050405020304" pitchFamily="18" charset="0"/>
                <a:ea typeface="宋体" pitchFamily="2" charset="-122"/>
                <a:cs typeface="+mn-ea"/>
              </a:rPr>
              <a:t>s</a:t>
            </a:r>
            <a:r>
              <a:rPr lang="zh-CN" altLang="en-US" sz="2000" b="1" strike="noStrike" baseline="-25000" noProof="1" dirty="0">
                <a:solidFill>
                  <a:schemeClr val="tx1"/>
                </a:solidFill>
                <a:effectLst/>
                <a:latin typeface="Times New Roman" panose="02020603050405020304" pitchFamily="18" charset="0"/>
                <a:ea typeface="宋体" pitchFamily="2" charset="-122"/>
                <a:cs typeface="+mn-ea"/>
              </a:rPr>
              <a:t>b</a:t>
            </a: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itchFamily="18" charset="2"/>
              </a:rPr>
              <a:t>)；                                   p(</a:t>
            </a:r>
            <a:r>
              <a:rPr lang="zh-CN" altLang="en-US" sz="2000" b="1" strike="noStrike" noProof="1" dirty="0">
                <a:solidFill>
                  <a:schemeClr val="tx1"/>
                </a:solidFill>
                <a:effectLst/>
                <a:latin typeface="Times New Roman" panose="02020603050405020304" pitchFamily="18" charset="0"/>
                <a:ea typeface="宋体" pitchFamily="2" charset="-122"/>
                <a:cs typeface="+mn-ea"/>
              </a:rPr>
              <a:t>mutex</a:t>
            </a: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itchFamily="18" charset="2"/>
              </a:rPr>
              <a:t>)； </a:t>
            </a:r>
            <a:endParaRPr lang="zh-CN" altLang="en-US" sz="2000" b="1" strike="noStrike" noProof="1" dirty="0">
              <a:solidFill>
                <a:schemeClr val="tx1"/>
              </a:solidFill>
              <a:effectLst/>
              <a:latin typeface="Times New Roman" panose="02020603050405020304" pitchFamily="18" charset="0"/>
              <a:ea typeface="宋体" pitchFamily="2" charset="-122"/>
              <a:sym typeface="MT Extra" pitchFamily="18" charset="2"/>
            </a:endParaRPr>
          </a:p>
          <a:p>
            <a:pPr marL="533400" lvl="0" indent="-533400" fontAlgn="base">
              <a:lnSpc>
                <a:spcPct val="130000"/>
              </a:lnSpc>
              <a:buNone/>
            </a:pP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itchFamily="18" charset="2"/>
              </a:rPr>
              <a:t>                   p(</a:t>
            </a:r>
            <a:r>
              <a:rPr lang="zh-CN" altLang="en-US" sz="2000" b="1" strike="noStrike" noProof="1" dirty="0">
                <a:solidFill>
                  <a:schemeClr val="tx1"/>
                </a:solidFill>
                <a:effectLst/>
                <a:latin typeface="Times New Roman" panose="02020603050405020304" pitchFamily="18" charset="0"/>
                <a:ea typeface="宋体" pitchFamily="2" charset="-122"/>
                <a:cs typeface="+mn-ea"/>
              </a:rPr>
              <a:t>mutex</a:t>
            </a: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itchFamily="18" charset="2"/>
              </a:rPr>
              <a:t>)；                       从有界缓冲区中取数据；</a:t>
            </a:r>
            <a:endParaRPr lang="zh-CN" altLang="en-US" sz="2000" b="1" strike="noStrike" noProof="1" dirty="0">
              <a:solidFill>
                <a:schemeClr val="tx1"/>
              </a:solidFill>
              <a:effectLst/>
              <a:latin typeface="Times New Roman" panose="02020603050405020304" pitchFamily="18" charset="0"/>
              <a:ea typeface="宋体" pitchFamily="2" charset="-122"/>
              <a:sym typeface="MT Extra" pitchFamily="18" charset="2"/>
            </a:endParaRPr>
          </a:p>
          <a:p>
            <a:pPr marL="533400" lvl="0" indent="-533400" fontAlgn="base">
              <a:lnSpc>
                <a:spcPct val="130000"/>
              </a:lnSpc>
              <a:buNone/>
            </a:pP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itchFamily="18" charset="2"/>
              </a:rPr>
              <a:t>         将数据放入有界缓冲区；             v(</a:t>
            </a:r>
            <a:r>
              <a:rPr lang="zh-CN" altLang="en-US" sz="2000" b="1" strike="noStrike" noProof="1" dirty="0">
                <a:solidFill>
                  <a:schemeClr val="tx1"/>
                </a:solidFill>
                <a:effectLst/>
                <a:latin typeface="Times New Roman" panose="02020603050405020304" pitchFamily="18" charset="0"/>
                <a:ea typeface="宋体" pitchFamily="2" charset="-122"/>
                <a:cs typeface="+mn-ea"/>
              </a:rPr>
              <a:t>mutex</a:t>
            </a: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itchFamily="18" charset="2"/>
              </a:rPr>
              <a:t>)；</a:t>
            </a:r>
            <a:endParaRPr lang="zh-CN" altLang="en-US" sz="2000" b="1" strike="noStrike" noProof="1" dirty="0">
              <a:solidFill>
                <a:schemeClr val="tx1"/>
              </a:solidFill>
              <a:effectLst/>
              <a:latin typeface="Times New Roman" panose="02020603050405020304" pitchFamily="18" charset="0"/>
              <a:ea typeface="宋体" pitchFamily="2" charset="-122"/>
              <a:sym typeface="MT Extra" pitchFamily="18" charset="2"/>
            </a:endParaRPr>
          </a:p>
          <a:p>
            <a:pPr marL="533400" lvl="0" indent="-533400" fontAlgn="base">
              <a:lnSpc>
                <a:spcPct val="130000"/>
              </a:lnSpc>
              <a:buNone/>
            </a:pP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itchFamily="18" charset="2"/>
              </a:rPr>
              <a:t>                 v(</a:t>
            </a:r>
            <a:r>
              <a:rPr lang="zh-CN" altLang="en-US" sz="2000" b="1" strike="noStrike" noProof="1" dirty="0">
                <a:solidFill>
                  <a:schemeClr val="tx1"/>
                </a:solidFill>
                <a:effectLst/>
                <a:latin typeface="Times New Roman" panose="02020603050405020304" pitchFamily="18" charset="0"/>
                <a:ea typeface="宋体" pitchFamily="2" charset="-122"/>
                <a:cs typeface="+mn-ea"/>
              </a:rPr>
              <a:t>mutex</a:t>
            </a: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itchFamily="18" charset="2"/>
              </a:rPr>
              <a:t>)；                                v(</a:t>
            </a:r>
            <a:r>
              <a:rPr lang="zh-CN" altLang="en-US" sz="2000" b="1" strike="noStrike" noProof="1" dirty="0">
                <a:solidFill>
                  <a:schemeClr val="tx1"/>
                </a:solidFill>
                <a:effectLst/>
                <a:latin typeface="Times New Roman" panose="02020603050405020304" pitchFamily="18" charset="0"/>
                <a:ea typeface="宋体" pitchFamily="2" charset="-122"/>
                <a:cs typeface="+mn-ea"/>
              </a:rPr>
              <a:t>s</a:t>
            </a:r>
            <a:r>
              <a:rPr lang="zh-CN" altLang="en-US" sz="2000" b="1" strike="noStrike" baseline="-25000" noProof="1" dirty="0">
                <a:solidFill>
                  <a:schemeClr val="tx1"/>
                </a:solidFill>
                <a:effectLst/>
                <a:latin typeface="Times New Roman" panose="02020603050405020304" pitchFamily="18" charset="0"/>
                <a:ea typeface="宋体" pitchFamily="2" charset="-122"/>
                <a:cs typeface="+mn-ea"/>
              </a:rPr>
              <a:t>b</a:t>
            </a: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itchFamily="18" charset="2"/>
              </a:rPr>
              <a:t>)； </a:t>
            </a:r>
            <a:endParaRPr lang="zh-CN" altLang="en-US" sz="2000" b="1" strike="noStrike" noProof="1" dirty="0">
              <a:solidFill>
                <a:schemeClr val="tx1"/>
              </a:solidFill>
              <a:effectLst/>
              <a:latin typeface="Times New Roman" panose="02020603050405020304" pitchFamily="18" charset="0"/>
              <a:ea typeface="宋体" pitchFamily="2" charset="-122"/>
              <a:sym typeface="MT Extra" pitchFamily="18" charset="2"/>
            </a:endParaRPr>
          </a:p>
          <a:p>
            <a:pPr marL="533400" lvl="0" indent="-533400" fontAlgn="base">
              <a:lnSpc>
                <a:spcPct val="130000"/>
              </a:lnSpc>
              <a:buNone/>
            </a:pP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itchFamily="18" charset="2"/>
              </a:rPr>
              <a:t>                   v(</a:t>
            </a:r>
            <a:r>
              <a:rPr lang="zh-CN" altLang="en-US" sz="2000" b="1" strike="noStrike" noProof="1" dirty="0">
                <a:solidFill>
                  <a:schemeClr val="tx1"/>
                </a:solidFill>
                <a:effectLst/>
                <a:latin typeface="Times New Roman" panose="02020603050405020304" pitchFamily="18" charset="0"/>
                <a:ea typeface="宋体" pitchFamily="2" charset="-122"/>
                <a:cs typeface="+mn-ea"/>
              </a:rPr>
              <a:t>s</a:t>
            </a:r>
            <a:r>
              <a:rPr lang="zh-CN" altLang="en-US" sz="2000" b="1" strike="noStrike" baseline="-25000" noProof="1" dirty="0">
                <a:solidFill>
                  <a:schemeClr val="tx1"/>
                </a:solidFill>
                <a:effectLst/>
                <a:latin typeface="Times New Roman" panose="02020603050405020304" pitchFamily="18" charset="0"/>
                <a:ea typeface="宋体" pitchFamily="2" charset="-122"/>
                <a:cs typeface="+mn-ea"/>
              </a:rPr>
              <a:t>a</a:t>
            </a: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itchFamily="18" charset="2"/>
              </a:rPr>
              <a:t>)；                                       消费;   </a:t>
            </a:r>
            <a:endParaRPr lang="zh-CN" altLang="en-US" sz="2000" b="1" strike="noStrike" noProof="1" dirty="0">
              <a:solidFill>
                <a:schemeClr val="tx1"/>
              </a:solidFill>
              <a:effectLst/>
              <a:latin typeface="Times New Roman" panose="02020603050405020304" pitchFamily="18" charset="0"/>
              <a:ea typeface="宋体" pitchFamily="2" charset="-122"/>
              <a:sym typeface="MT Extra" pitchFamily="18" charset="2"/>
            </a:endParaRPr>
          </a:p>
        </p:txBody>
      </p:sp>
      <p:grpSp>
        <p:nvGrpSpPr>
          <p:cNvPr id="70660" name="组合 70659"/>
          <p:cNvGrpSpPr/>
          <p:nvPr/>
        </p:nvGrpSpPr>
        <p:grpSpPr>
          <a:xfrm>
            <a:off x="1200150" y="2144078"/>
            <a:ext cx="4379913" cy="3987800"/>
            <a:chOff x="0" y="0"/>
            <a:chExt cx="2759" cy="2166"/>
          </a:xfrm>
        </p:grpSpPr>
        <p:grpSp>
          <p:nvGrpSpPr>
            <p:cNvPr id="87044" name="组合 70660"/>
            <p:cNvGrpSpPr/>
            <p:nvPr/>
          </p:nvGrpSpPr>
          <p:grpSpPr>
            <a:xfrm>
              <a:off x="0" y="0"/>
              <a:ext cx="687" cy="2166"/>
              <a:chOff x="0" y="0"/>
              <a:chExt cx="687" cy="2166"/>
            </a:xfrm>
          </p:grpSpPr>
          <p:sp>
            <p:nvSpPr>
              <p:cNvPr id="87045" name="直接连接符 70661"/>
              <p:cNvSpPr/>
              <p:nvPr/>
            </p:nvSpPr>
            <p:spPr>
              <a:xfrm flipH="1">
                <a:off x="0" y="2166"/>
                <a:ext cx="687" cy="0"/>
              </a:xfrm>
              <a:prstGeom prst="line">
                <a:avLst/>
              </a:prstGeom>
              <a:ln w="1270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7046" name="直接连接符 70662"/>
              <p:cNvSpPr/>
              <p:nvPr/>
            </p:nvSpPr>
            <p:spPr>
              <a:xfrm>
                <a:off x="687" y="1950"/>
                <a:ext cx="0" cy="216"/>
              </a:xfrm>
              <a:prstGeom prst="line">
                <a:avLst/>
              </a:prstGeom>
              <a:ln w="1270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7047" name="直接连接符 70663"/>
              <p:cNvSpPr/>
              <p:nvPr/>
            </p:nvSpPr>
            <p:spPr>
              <a:xfrm flipV="1">
                <a:off x="0" y="0"/>
                <a:ext cx="0" cy="2166"/>
              </a:xfrm>
              <a:prstGeom prst="line">
                <a:avLst/>
              </a:prstGeom>
              <a:ln w="1270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7048" name="直接连接符 70664"/>
              <p:cNvSpPr/>
              <p:nvPr/>
            </p:nvSpPr>
            <p:spPr>
              <a:xfrm>
                <a:off x="0" y="0"/>
                <a:ext cx="647" cy="0"/>
              </a:xfrm>
              <a:prstGeom prst="line">
                <a:avLst/>
              </a:prstGeom>
              <a:ln w="127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grpSp>
        <p:grpSp>
          <p:nvGrpSpPr>
            <p:cNvPr id="87049" name="组合 70665"/>
            <p:cNvGrpSpPr/>
            <p:nvPr/>
          </p:nvGrpSpPr>
          <p:grpSpPr>
            <a:xfrm>
              <a:off x="2090" y="47"/>
              <a:ext cx="669" cy="2073"/>
              <a:chOff x="0" y="0"/>
              <a:chExt cx="588" cy="2173"/>
            </a:xfrm>
          </p:grpSpPr>
          <p:sp>
            <p:nvSpPr>
              <p:cNvPr id="87050" name="直接连接符 70666"/>
              <p:cNvSpPr/>
              <p:nvPr/>
            </p:nvSpPr>
            <p:spPr>
              <a:xfrm>
                <a:off x="588" y="1999"/>
                <a:ext cx="0" cy="174"/>
              </a:xfrm>
              <a:prstGeom prst="line">
                <a:avLst/>
              </a:prstGeom>
              <a:ln w="1270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7051" name="直接连接符 70667"/>
              <p:cNvSpPr/>
              <p:nvPr/>
            </p:nvSpPr>
            <p:spPr>
              <a:xfrm flipH="1">
                <a:off x="0" y="2173"/>
                <a:ext cx="588" cy="0"/>
              </a:xfrm>
              <a:prstGeom prst="line">
                <a:avLst/>
              </a:prstGeom>
              <a:ln w="1270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7052" name="直接连接符 70668"/>
              <p:cNvSpPr/>
              <p:nvPr/>
            </p:nvSpPr>
            <p:spPr>
              <a:xfrm flipV="1">
                <a:off x="0" y="0"/>
                <a:ext cx="0" cy="2173"/>
              </a:xfrm>
              <a:prstGeom prst="line">
                <a:avLst/>
              </a:prstGeom>
              <a:ln w="1270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7053" name="直接连接符 70669"/>
              <p:cNvSpPr/>
              <p:nvPr/>
            </p:nvSpPr>
            <p:spPr>
              <a:xfrm>
                <a:off x="0" y="0"/>
                <a:ext cx="558" cy="0"/>
              </a:xfrm>
              <a:prstGeom prst="line">
                <a:avLst/>
              </a:prstGeom>
              <a:ln w="127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grpSp>
      </p:grpSp>
      <p:sp>
        <p:nvSpPr>
          <p:cNvPr id="70671" name="矩形 70670"/>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59"/>
                                        </p:tgtEl>
                                        <p:attrNameLst>
                                          <p:attrName>style.visibility</p:attrName>
                                        </p:attrNameLst>
                                      </p:cBhvr>
                                      <p:to>
                                        <p:strVal val="visible"/>
                                      </p:to>
                                    </p:set>
                                    <p:anim calcmode="lin" valueType="num">
                                      <p:cBhvr additive="base">
                                        <p:cTn id="7" dur="500" fill="hold"/>
                                        <p:tgtEl>
                                          <p:spTgt spid="70659"/>
                                        </p:tgtEl>
                                        <p:attrNameLst>
                                          <p:attrName>ppt_x</p:attrName>
                                        </p:attrNameLst>
                                      </p:cBhvr>
                                      <p:tavLst>
                                        <p:tav tm="0">
                                          <p:val>
                                            <p:strVal val="0-#ppt_w/2"/>
                                          </p:val>
                                        </p:tav>
                                        <p:tav tm="100000">
                                          <p:val>
                                            <p:strVal val="#ppt_x"/>
                                          </p:val>
                                        </p:tav>
                                      </p:tavLst>
                                    </p:anim>
                                    <p:anim calcmode="lin" valueType="num">
                                      <p:cBhvr additive="base">
                                        <p:cTn id="8" dur="500" fill="hold"/>
                                        <p:tgtEl>
                                          <p:spTgt spid="706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0660"/>
                                        </p:tgtEl>
                                        <p:attrNameLst>
                                          <p:attrName>style.visibility</p:attrName>
                                        </p:attrNameLst>
                                      </p:cBhvr>
                                      <p:to>
                                        <p:strVal val="visible"/>
                                      </p:to>
                                    </p:set>
                                    <p:anim calcmode="lin" valueType="num">
                                      <p:cBhvr additive="base">
                                        <p:cTn id="13" dur="500" fill="hold"/>
                                        <p:tgtEl>
                                          <p:spTgt spid="70660"/>
                                        </p:tgtEl>
                                        <p:attrNameLst>
                                          <p:attrName>ppt_x</p:attrName>
                                        </p:attrNameLst>
                                      </p:cBhvr>
                                      <p:tavLst>
                                        <p:tav tm="0">
                                          <p:val>
                                            <p:strVal val="0-#ppt_w/2"/>
                                          </p:val>
                                        </p:tav>
                                        <p:tav tm="100000">
                                          <p:val>
                                            <p:strVal val="#ppt_x"/>
                                          </p:val>
                                        </p:tav>
                                      </p:tavLst>
                                    </p:anim>
                                    <p:anim calcmode="lin" valueType="num">
                                      <p:cBhvr additive="base">
                                        <p:cTn id="14" dur="500" fill="hold"/>
                                        <p:tgtEl>
                                          <p:spTgt spid="706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文本框 7168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60</a:t>
            </a:r>
            <a:endParaRPr lang="en-US" altLang="zh-CN" b="0">
              <a:solidFill>
                <a:schemeClr val="tx2"/>
              </a:solidFill>
              <a:latin typeface="Times New Roman" panose="02020603050405020304" pitchFamily="18" charset="0"/>
              <a:ea typeface="宋体" pitchFamily="2" charset="-122"/>
            </a:endParaRPr>
          </a:p>
        </p:txBody>
      </p:sp>
      <p:sp>
        <p:nvSpPr>
          <p:cNvPr id="71683" name="矩形 71682"/>
          <p:cNvSpPr/>
          <p:nvPr/>
        </p:nvSpPr>
        <p:spPr>
          <a:xfrm>
            <a:off x="676275" y="623888"/>
            <a:ext cx="8099425" cy="54435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⑤ 程序描述</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main( )</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int  s</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2000" b="1" strike="noStrike" noProof="1">
                <a:solidFill>
                  <a:schemeClr val="tx1"/>
                </a:solidFill>
                <a:effectLst/>
                <a:latin typeface="Times New Roman" panose="02020603050405020304" pitchFamily="18" charset="0"/>
                <a:ea typeface="宋体" pitchFamily="2" charset="-122"/>
                <a:cs typeface="+mn-ea"/>
              </a:rPr>
              <a:t>=0</a:t>
            </a:r>
            <a:r>
              <a:rPr lang="zh-CN" altLang="en-US" sz="2000" b="1" strike="noStrike" noProof="1">
                <a:solidFill>
                  <a:schemeClr val="tx1"/>
                </a:solidFill>
                <a:effectLst/>
                <a:latin typeface="Times New Roman" panose="02020603050405020304" pitchFamily="18" charset="0"/>
                <a:ea typeface="宋体" pitchFamily="2" charset="-122"/>
                <a:cs typeface="+mn-ea"/>
              </a:rPr>
              <a:t>；        ∕*满缓冲区的数目*∕</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int  s</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2000" b="1" strike="noStrike" noProof="1">
                <a:solidFill>
                  <a:schemeClr val="tx1"/>
                </a:solidFill>
                <a:effectLst/>
                <a:latin typeface="Times New Roman" panose="02020603050405020304" pitchFamily="18" charset="0"/>
                <a:ea typeface="宋体" pitchFamily="2" charset="-122"/>
                <a:cs typeface="+mn-ea"/>
              </a:rPr>
              <a:t>=n</a:t>
            </a:r>
            <a:r>
              <a:rPr lang="zh-CN" altLang="en-US" sz="2000" b="1" strike="noStrike" noProof="1">
                <a:solidFill>
                  <a:schemeClr val="tx1"/>
                </a:solidFill>
                <a:effectLst/>
                <a:latin typeface="Times New Roman" panose="02020603050405020304" pitchFamily="18" charset="0"/>
                <a:ea typeface="宋体" pitchFamily="2" charset="-122"/>
                <a:cs typeface="+mn-ea"/>
              </a:rPr>
              <a:t>；        ∕*空缓冲区的数目*∕</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int  mutex=1</a:t>
            </a:r>
            <a:r>
              <a:rPr lang="zh-CN" altLang="en-US" sz="2000" b="1" strike="noStrike" noProof="1">
                <a:solidFill>
                  <a:schemeClr val="tx1"/>
                </a:solidFill>
                <a:effectLst/>
                <a:latin typeface="Times New Roman" panose="02020603050405020304" pitchFamily="18" charset="0"/>
                <a:ea typeface="宋体" pitchFamily="2" charset="-122"/>
                <a:cs typeface="+mn-ea"/>
              </a:rPr>
              <a:t>； ∕*对有界缓冲区进行操作的互斥信号灯*∕ </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cobegin</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p</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1</a:t>
            </a:r>
            <a:r>
              <a:rPr lang="en-US" altLang="zh-CN" sz="2000" b="1" strike="noStrike" noProof="1">
                <a:solidFill>
                  <a:schemeClr val="tx1"/>
                </a:solidFill>
                <a:effectLst/>
                <a:latin typeface="Times New Roman" panose="02020603050405020304" pitchFamily="18" charset="0"/>
                <a:ea typeface="宋体" pitchFamily="2" charset="-122"/>
                <a:cs typeface="+mn-ea"/>
              </a:rPr>
              <a:t> ( )</a:t>
            </a: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p</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2</a:t>
            </a:r>
            <a:r>
              <a:rPr lang="en-US" altLang="zh-CN" sz="2000" b="1" strike="noStrike" noProof="1">
                <a:solidFill>
                  <a:schemeClr val="tx1"/>
                </a:solidFill>
                <a:effectLst/>
                <a:latin typeface="Times New Roman" panose="02020603050405020304" pitchFamily="18" charset="0"/>
                <a:ea typeface="宋体" pitchFamily="2" charset="-122"/>
                <a:cs typeface="+mn-ea"/>
              </a:rPr>
              <a:t> ( )</a:t>
            </a:r>
            <a:r>
              <a:rPr lang="zh-CN" altLang="en-US" sz="2000" b="1" strike="noStrike" noProof="1">
                <a:solidFill>
                  <a:schemeClr val="tx1"/>
                </a:solidFill>
                <a:effectLst/>
                <a:latin typeface="Times New Roman" panose="02020603050405020304" pitchFamily="18" charset="0"/>
                <a:ea typeface="宋体" pitchFamily="2" charset="-122"/>
                <a:cs typeface="+mn-ea"/>
              </a:rPr>
              <a:t>；</a:t>
            </a:r>
            <a:r>
              <a:rPr lang="en-US" altLang="zh-CN" sz="2000" b="1" strike="noStrike" noProof="1">
                <a:solidFill>
                  <a:schemeClr val="tx1"/>
                </a:solidFill>
                <a:effectLst/>
                <a:latin typeface="Times New Roman" panose="02020603050405020304" pitchFamily="18" charset="0"/>
                <a:ea typeface="宋体" pitchFamily="2" charset="-122"/>
                <a:cs typeface="+mn-ea"/>
              </a:rPr>
              <a:t>… p</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m</a:t>
            </a:r>
            <a:r>
              <a:rPr lang="en-US" altLang="zh-CN" sz="2000" b="1" strike="noStrike" noProof="1">
                <a:solidFill>
                  <a:schemeClr val="tx1"/>
                </a:solidFill>
                <a:effectLst/>
                <a:latin typeface="Times New Roman" panose="02020603050405020304" pitchFamily="18" charset="0"/>
                <a:ea typeface="宋体" pitchFamily="2" charset="-122"/>
                <a:cs typeface="+mn-ea"/>
              </a:rPr>
              <a:t> ( )</a:t>
            </a:r>
            <a:r>
              <a:rPr lang="zh-CN" altLang="en-US" sz="2000" b="1" strike="noStrike" noProof="1">
                <a:solidFill>
                  <a:schemeClr val="tx1"/>
                </a:solidFill>
                <a:effectLst/>
                <a:latin typeface="Times New Roman" panose="02020603050405020304" pitchFamily="18" charset="0"/>
                <a:ea typeface="宋体" pitchFamily="2" charset="-122"/>
                <a:cs typeface="+mn-ea"/>
              </a:rPr>
              <a:t>；</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c</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1</a:t>
            </a:r>
            <a:r>
              <a:rPr lang="en-US" altLang="zh-CN" sz="2000" b="1" strike="noStrike" noProof="1">
                <a:solidFill>
                  <a:schemeClr val="tx1"/>
                </a:solidFill>
                <a:effectLst/>
                <a:latin typeface="Times New Roman" panose="02020603050405020304" pitchFamily="18" charset="0"/>
                <a:ea typeface="宋体" pitchFamily="2" charset="-122"/>
                <a:cs typeface="+mn-ea"/>
              </a:rPr>
              <a:t> ( )</a:t>
            </a: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c</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2</a:t>
            </a:r>
            <a:r>
              <a:rPr lang="en-US" altLang="zh-CN" sz="2000" b="1" strike="noStrike" noProof="1">
                <a:solidFill>
                  <a:schemeClr val="tx1"/>
                </a:solidFill>
                <a:effectLst/>
                <a:latin typeface="Times New Roman" panose="02020603050405020304" pitchFamily="18" charset="0"/>
                <a:ea typeface="宋体" pitchFamily="2" charset="-122"/>
                <a:cs typeface="+mn-ea"/>
              </a:rPr>
              <a:t> ( )</a:t>
            </a:r>
            <a:r>
              <a:rPr lang="zh-CN" altLang="en-US" sz="2000" b="1" strike="noStrike" noProof="1">
                <a:solidFill>
                  <a:schemeClr val="tx1"/>
                </a:solidFill>
                <a:effectLst/>
                <a:latin typeface="Times New Roman" panose="02020603050405020304" pitchFamily="18" charset="0"/>
                <a:ea typeface="宋体" pitchFamily="2" charset="-122"/>
                <a:cs typeface="+mn-ea"/>
              </a:rPr>
              <a:t>；</a:t>
            </a:r>
            <a:r>
              <a:rPr lang="en-US" altLang="zh-CN" sz="2000" b="1" strike="noStrike" noProof="1">
                <a:solidFill>
                  <a:schemeClr val="tx1"/>
                </a:solidFill>
                <a:effectLst/>
                <a:latin typeface="Times New Roman" panose="02020603050405020304" pitchFamily="18" charset="0"/>
                <a:ea typeface="宋体" pitchFamily="2" charset="-122"/>
                <a:cs typeface="+mn-ea"/>
              </a:rPr>
              <a:t>…</a:t>
            </a:r>
            <a:r>
              <a:rPr lang="en-US" altLang="zh-CN" sz="2000" b="1" strike="noStrike" noProof="1">
                <a:effectLst/>
                <a:latin typeface="Arial" panose="020B0604020202020204" pitchFamily="34" charset="0"/>
                <a:ea typeface="宋体" pitchFamily="2" charset="-122"/>
                <a:cs typeface="+mn-ea"/>
              </a:rPr>
              <a:t> </a:t>
            </a:r>
            <a:r>
              <a:rPr lang="en-US" altLang="zh-CN" sz="2000" b="1" strike="noStrike" noProof="1">
                <a:solidFill>
                  <a:schemeClr val="tx1"/>
                </a:solidFill>
                <a:effectLst/>
                <a:latin typeface="Arial" panose="020B0604020202020204" pitchFamily="34" charset="0"/>
                <a:ea typeface="宋体" pitchFamily="2" charset="-122"/>
                <a:cs typeface="+mn-ea"/>
              </a:rPr>
              <a:t>c</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k</a:t>
            </a:r>
            <a:r>
              <a:rPr lang="en-US" altLang="zh-CN" sz="2000" b="1" strike="noStrike" noProof="1">
                <a:solidFill>
                  <a:schemeClr val="tx1"/>
                </a:solidFill>
                <a:effectLst/>
                <a:latin typeface="Times New Roman" panose="02020603050405020304" pitchFamily="18" charset="0"/>
                <a:ea typeface="宋体" pitchFamily="2" charset="-122"/>
                <a:cs typeface="+mn-ea"/>
              </a:rPr>
              <a:t> ( )</a:t>
            </a:r>
            <a:r>
              <a:rPr lang="zh-CN" altLang="en-US" sz="2000" b="1" strike="noStrike" noProof="1">
                <a:solidFill>
                  <a:schemeClr val="tx1"/>
                </a:solidFill>
                <a:effectLst/>
                <a:latin typeface="Times New Roman" panose="02020603050405020304" pitchFamily="18" charset="0"/>
                <a:ea typeface="宋体" pitchFamily="2" charset="-122"/>
                <a:cs typeface="+mn-ea"/>
              </a:rPr>
              <a:t>；</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coend</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a:t>
            </a:r>
            <a:endParaRPr lang="en-US" altLang="zh-CN" sz="2000" b="1" strike="noStrike" noProof="1">
              <a:solidFill>
                <a:schemeClr val="tx1"/>
              </a:solidFill>
              <a:effectLst/>
              <a:latin typeface="Times New Roman" panose="02020603050405020304" pitchFamily="18" charset="0"/>
              <a:ea typeface="宋体" pitchFamily="2" charset="-122"/>
            </a:endParaRPr>
          </a:p>
        </p:txBody>
      </p:sp>
      <p:sp>
        <p:nvSpPr>
          <p:cNvPr id="71684" name="矩形 71683"/>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gtEl>
                                        <p:attrNameLst>
                                          <p:attrName>style.visibility</p:attrName>
                                        </p:attrNameLst>
                                      </p:cBhvr>
                                      <p:to>
                                        <p:strVal val="visible"/>
                                      </p:to>
                                    </p:set>
                                    <p:anim calcmode="lin" valueType="num">
                                      <p:cBhvr additive="base">
                                        <p:cTn id="7" dur="500" fill="hold"/>
                                        <p:tgtEl>
                                          <p:spTgt spid="71683"/>
                                        </p:tgtEl>
                                        <p:attrNameLst>
                                          <p:attrName>ppt_x</p:attrName>
                                        </p:attrNameLst>
                                      </p:cBhvr>
                                      <p:tavLst>
                                        <p:tav tm="0">
                                          <p:val>
                                            <p:strVal val="0-#ppt_w/2"/>
                                          </p:val>
                                        </p:tav>
                                        <p:tav tm="100000">
                                          <p:val>
                                            <p:strVal val="#ppt_x"/>
                                          </p:val>
                                        </p:tav>
                                      </p:tavLst>
                                    </p:anim>
                                    <p:anim calcmode="lin" valueType="num">
                                      <p:cBhvr additive="base">
                                        <p:cTn id="8" dur="500" fill="hold"/>
                                        <p:tgtEl>
                                          <p:spTgt spid="716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文本框 7270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61</a:t>
            </a:r>
            <a:endParaRPr lang="en-US" altLang="zh-CN" b="0">
              <a:solidFill>
                <a:schemeClr val="tx2"/>
              </a:solidFill>
              <a:latin typeface="Times New Roman" panose="02020603050405020304" pitchFamily="18" charset="0"/>
              <a:ea typeface="宋体" pitchFamily="2" charset="-122"/>
            </a:endParaRPr>
          </a:p>
        </p:txBody>
      </p:sp>
      <p:sp>
        <p:nvSpPr>
          <p:cNvPr id="72707" name="矩形 72706"/>
          <p:cNvSpPr/>
          <p:nvPr/>
        </p:nvSpPr>
        <p:spPr>
          <a:xfrm>
            <a:off x="517525" y="531495"/>
            <a:ext cx="7850505" cy="600075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p</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i</a:t>
            </a:r>
            <a:r>
              <a:rPr lang="en-US" altLang="zh-CN" sz="2000" b="1" strike="noStrike" noProof="1">
                <a:solidFill>
                  <a:schemeClr val="tx1"/>
                </a:solidFill>
                <a:effectLst/>
                <a:latin typeface="Times New Roman" panose="02020603050405020304" pitchFamily="18" charset="0"/>
                <a:ea typeface="宋体" pitchFamily="2" charset="-122"/>
                <a:cs typeface="+mn-ea"/>
              </a:rPr>
              <a:t>( )                                                c</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j</a:t>
            </a:r>
            <a:r>
              <a:rPr lang="en-US" altLang="zh-CN" sz="2000" b="1" strike="noStrike" noProof="1">
                <a:solidFill>
                  <a:schemeClr val="tx1"/>
                </a:solidFill>
                <a:effectLst/>
                <a:latin typeface="Times New Roman" panose="02020603050405020304" pitchFamily="18" charset="0"/>
                <a:ea typeface="宋体" pitchFamily="2" charset="-122"/>
                <a:cs typeface="+mn-ea"/>
              </a:rPr>
              <a:t>( )</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while(</a:t>
            </a:r>
            <a:r>
              <a:rPr lang="zh-CN" altLang="en-US" sz="2000" b="1" strike="noStrike" noProof="1">
                <a:solidFill>
                  <a:schemeClr val="tx1"/>
                </a:solidFill>
                <a:effectLst/>
                <a:latin typeface="Times New Roman" panose="02020603050405020304" pitchFamily="18" charset="0"/>
                <a:ea typeface="宋体" pitchFamily="2" charset="-122"/>
                <a:cs typeface="+mn-ea"/>
              </a:rPr>
              <a:t>生产未完成</a:t>
            </a:r>
            <a:r>
              <a:rPr lang="en-US" altLang="zh-CN" sz="2000" b="1" strike="noStrike" noProof="1">
                <a:solidFill>
                  <a:schemeClr val="tx1"/>
                </a:solidFill>
                <a:effectLst/>
                <a:latin typeface="Times New Roman" panose="02020603050405020304" pitchFamily="18" charset="0"/>
                <a:ea typeface="宋体" pitchFamily="2" charset="-122"/>
                <a:cs typeface="+mn-ea"/>
              </a:rPr>
              <a:t>)                       while(</a:t>
            </a:r>
            <a:r>
              <a:rPr lang="zh-CN" altLang="en-US" sz="2000" b="1" strike="noStrike" noProof="1">
                <a:solidFill>
                  <a:schemeClr val="tx1"/>
                </a:solidFill>
                <a:effectLst/>
                <a:latin typeface="Times New Roman" panose="02020603050405020304" pitchFamily="18" charset="0"/>
                <a:ea typeface="宋体" pitchFamily="2" charset="-122"/>
                <a:cs typeface="+mn-ea"/>
              </a:rPr>
              <a:t>还要继续消费</a:t>
            </a:r>
            <a:r>
              <a:rPr lang="en-US" altLang="zh-CN" sz="2000" b="1" strike="noStrike" noProof="1">
                <a:solidFill>
                  <a:schemeClr val="tx1"/>
                </a:solidFill>
                <a:effectLst/>
                <a:latin typeface="Times New Roman" panose="02020603050405020304" pitchFamily="18" charset="0"/>
                <a:ea typeface="宋体" pitchFamily="2" charset="-122"/>
                <a:cs typeface="+mn-ea"/>
              </a:rPr>
              <a:t>) </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                                                     {</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sym typeface="MT Extra" pitchFamily="18" charset="2"/>
              </a:rPr>
              <a:t>                                                   </a:t>
            </a:r>
            <a:r>
              <a:rPr lang="en-US" altLang="zh-CN" sz="2000" b="1" strike="noStrike" noProof="1">
                <a:solidFill>
                  <a:schemeClr val="tx1"/>
                </a:solidFill>
                <a:effectLst/>
                <a:latin typeface="Times New Roman" panose="02020603050405020304" pitchFamily="18" charset="0"/>
                <a:ea typeface="宋体" pitchFamily="2" charset="-122"/>
                <a:cs typeface="+mn-ea"/>
              </a:rPr>
              <a:t>p(s</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2000" b="1" strike="noStrike" noProof="1">
                <a:solidFill>
                  <a:schemeClr val="tx1"/>
                </a:solidFill>
                <a:effectLst/>
                <a:latin typeface="Times New Roman" panose="02020603050405020304" pitchFamily="18" charset="0"/>
                <a:ea typeface="宋体" pitchFamily="2" charset="-122"/>
                <a:cs typeface="+mn-ea"/>
              </a:rPr>
              <a:t>)</a:t>
            </a:r>
            <a:r>
              <a:rPr lang="zh-CN" altLang="en-US" sz="2000" b="1" strike="noStrike" noProof="1">
                <a:solidFill>
                  <a:schemeClr val="tx1"/>
                </a:solidFill>
                <a:effectLst/>
                <a:latin typeface="Times New Roman" panose="02020603050405020304" pitchFamily="18" charset="0"/>
                <a:ea typeface="宋体" pitchFamily="2" charset="-122"/>
                <a:cs typeface="+mn-ea"/>
              </a:rPr>
              <a:t>；</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生产一个产品；                               </a:t>
            </a:r>
            <a:r>
              <a:rPr lang="en-US" altLang="zh-CN" sz="2000" b="1" strike="noStrike" noProof="1">
                <a:solidFill>
                  <a:schemeClr val="tx1"/>
                </a:solidFill>
                <a:effectLst/>
                <a:latin typeface="Times New Roman" panose="02020603050405020304" pitchFamily="18" charset="0"/>
                <a:ea typeface="宋体" pitchFamily="2" charset="-122"/>
                <a:cs typeface="+mn-ea"/>
              </a:rPr>
              <a:t>p(mutex)</a:t>
            </a:r>
            <a:r>
              <a:rPr lang="zh-CN" altLang="en-US" sz="2000" b="1" strike="noStrike" noProof="1">
                <a:solidFill>
                  <a:schemeClr val="tx1"/>
                </a:solidFill>
                <a:effectLst/>
                <a:latin typeface="Times New Roman" panose="02020603050405020304" pitchFamily="18" charset="0"/>
                <a:ea typeface="宋体" pitchFamily="2" charset="-122"/>
                <a:cs typeface="+mn-ea"/>
              </a:rPr>
              <a:t>； </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p(s</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2000" b="1" strike="noStrike" noProof="1">
                <a:solidFill>
                  <a:schemeClr val="tx1"/>
                </a:solidFill>
                <a:effectLst/>
                <a:latin typeface="Times New Roman" panose="02020603050405020304" pitchFamily="18" charset="0"/>
                <a:ea typeface="宋体" pitchFamily="2" charset="-122"/>
                <a:cs typeface="+mn-ea"/>
              </a:rPr>
              <a:t>)</a:t>
            </a:r>
            <a:r>
              <a:rPr lang="zh-CN" altLang="en-US" sz="2000" b="1" strike="noStrike" noProof="1">
                <a:solidFill>
                  <a:schemeClr val="tx1"/>
                </a:solidFill>
                <a:effectLst/>
                <a:latin typeface="Times New Roman" panose="02020603050405020304" pitchFamily="18" charset="0"/>
                <a:ea typeface="宋体" pitchFamily="2" charset="-122"/>
                <a:cs typeface="+mn-ea"/>
              </a:rPr>
              <a:t>；                             从有界缓冲区中取产品；</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p(mutex)</a:t>
            </a: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v(</a:t>
            </a:r>
            <a:r>
              <a:rPr lang="x-none" altLang="en-US" sz="2000" b="1" strike="noStrike" noProof="1">
                <a:solidFill>
                  <a:schemeClr val="tx1"/>
                </a:solidFill>
                <a:effectLst/>
                <a:latin typeface="Times New Roman" panose="02020603050405020304" pitchFamily="18" charset="0"/>
                <a:ea typeface="宋体" pitchFamily="2" charset="-122"/>
                <a:cs typeface="+mn-ea"/>
              </a:rPr>
              <a:t>mutex</a:t>
            </a:r>
            <a:r>
              <a:rPr lang="en-US" altLang="zh-CN" sz="2000" b="1" strike="noStrike" noProof="1">
                <a:solidFill>
                  <a:schemeClr val="tx1"/>
                </a:solidFill>
                <a:effectLst/>
                <a:latin typeface="Times New Roman" panose="02020603050405020304" pitchFamily="18" charset="0"/>
                <a:ea typeface="宋体" pitchFamily="2" charset="-122"/>
                <a:cs typeface="+mn-ea"/>
              </a:rPr>
              <a:t>)</a:t>
            </a:r>
            <a:r>
              <a:rPr lang="zh-CN" altLang="en-US" sz="2000" b="1" strike="noStrike" noProof="1">
                <a:solidFill>
                  <a:schemeClr val="tx1"/>
                </a:solidFill>
                <a:effectLst/>
                <a:latin typeface="Times New Roman" panose="02020603050405020304" pitchFamily="18" charset="0"/>
                <a:ea typeface="宋体" pitchFamily="2" charset="-122"/>
                <a:cs typeface="+mn-ea"/>
              </a:rPr>
              <a:t>；</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送一个产品到有界缓冲                           </a:t>
            </a:r>
            <a:r>
              <a:rPr lang="en-US" altLang="zh-CN" sz="2000" b="1" strike="noStrike" noProof="1">
                <a:solidFill>
                  <a:schemeClr val="tx1"/>
                </a:solidFill>
                <a:effectLst/>
                <a:latin typeface="Times New Roman" panose="02020603050405020304" pitchFamily="18" charset="0"/>
                <a:ea typeface="宋体" pitchFamily="2" charset="-122"/>
                <a:cs typeface="+mn-ea"/>
              </a:rPr>
              <a:t>v(s</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2000" b="1" strike="noStrike" noProof="1">
                <a:solidFill>
                  <a:schemeClr val="tx1"/>
                </a:solidFill>
                <a:effectLst/>
                <a:latin typeface="Times New Roman" panose="02020603050405020304" pitchFamily="18" charset="0"/>
                <a:ea typeface="宋体" pitchFamily="2" charset="-122"/>
                <a:cs typeface="+mn-ea"/>
              </a:rPr>
              <a:t>)</a:t>
            </a:r>
            <a:r>
              <a:rPr lang="zh-CN" altLang="en-US" sz="2000" b="1" strike="noStrike" noProof="1">
                <a:solidFill>
                  <a:schemeClr val="tx1"/>
                </a:solidFill>
                <a:effectLst/>
                <a:latin typeface="Times New Roman" panose="02020603050405020304" pitchFamily="18" charset="0"/>
                <a:ea typeface="宋体" pitchFamily="2" charset="-122"/>
                <a:cs typeface="+mn-ea"/>
              </a:rPr>
              <a:t>； </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sym typeface="MT Extra" pitchFamily="18" charset="2"/>
              </a:rPr>
              <a:t>          </a:t>
            </a:r>
            <a:r>
              <a:rPr lang="en-US" altLang="zh-CN" sz="2000" b="1" strike="noStrike" noProof="1">
                <a:solidFill>
                  <a:schemeClr val="tx1"/>
                </a:solidFill>
                <a:effectLst/>
                <a:latin typeface="Times New Roman" panose="02020603050405020304" pitchFamily="18" charset="0"/>
                <a:ea typeface="宋体" pitchFamily="2" charset="-122"/>
                <a:cs typeface="+mn-ea"/>
              </a:rPr>
              <a:t>v(mutex)</a:t>
            </a:r>
            <a:r>
              <a:rPr lang="zh-CN" altLang="en-US" sz="2000" b="1" strike="noStrike" noProof="1">
                <a:solidFill>
                  <a:schemeClr val="tx1"/>
                </a:solidFill>
                <a:effectLst/>
                <a:latin typeface="Times New Roman" panose="02020603050405020304" pitchFamily="18" charset="0"/>
                <a:ea typeface="宋体" pitchFamily="2" charset="-122"/>
                <a:cs typeface="+mn-ea"/>
              </a:rPr>
              <a:t>；                                     消费一个产品； </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v(s</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2000" b="1" strike="noStrike" noProof="1">
                <a:solidFill>
                  <a:schemeClr val="tx1"/>
                </a:solidFill>
                <a:effectLst/>
                <a:latin typeface="Times New Roman" panose="02020603050405020304" pitchFamily="18" charset="0"/>
                <a:ea typeface="宋体" pitchFamily="2" charset="-122"/>
                <a:cs typeface="+mn-ea"/>
              </a:rPr>
              <a:t>)</a:t>
            </a: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zh-CN" altLang="en-US" sz="2000" b="1" strike="noStrike" noProof="1">
                <a:solidFill>
                  <a:schemeClr val="tx1"/>
                </a:solidFill>
                <a:effectLst/>
                <a:latin typeface="Times New Roman" panose="02020603050405020304" pitchFamily="18" charset="0"/>
                <a:ea typeface="宋体" pitchFamily="2" charset="-122"/>
                <a:cs typeface="+mn-ea"/>
                <a:sym typeface="MT Extra" pitchFamily="18" charset="2"/>
              </a:rPr>
              <a:t></a:t>
            </a:r>
            <a:endParaRPr lang="zh-CN" altLang="en-US" sz="2000" b="1" strike="noStrike" noProof="1">
              <a:solidFill>
                <a:schemeClr val="tx1"/>
              </a:solidFill>
              <a:effectLst/>
              <a:latin typeface="Times New Roman" panose="02020603050405020304" pitchFamily="18" charset="0"/>
              <a:ea typeface="宋体" pitchFamily="2" charset="-122"/>
              <a:sym typeface="MT Extra" pitchFamily="18" charset="2"/>
            </a:endParaRPr>
          </a:p>
          <a:p>
            <a:pPr marL="533400" lvl="0" indent="-533400" algn="just" fontAlgn="base">
              <a:lnSpc>
                <a:spcPct val="12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                                                     }</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 </a:t>
            </a:r>
            <a:r>
              <a:rPr lang="en-US" altLang="zh-CN" sz="2000" b="1" strike="noStrike" noProof="1">
                <a:solidFill>
                  <a:schemeClr val="tx1"/>
                </a:solidFill>
                <a:latin typeface="Times New Roman" panose="02020603050405020304" pitchFamily="18" charset="0"/>
                <a:ea typeface="宋体" pitchFamily="2" charset="-122"/>
                <a:cs typeface="+mn-ea"/>
              </a:rPr>
              <a:t>   </a:t>
            </a:r>
            <a:endParaRPr lang="en-US" altLang="zh-CN" sz="2000" b="1" strike="noStrike" noProof="1">
              <a:solidFill>
                <a:schemeClr val="tx1"/>
              </a:solidFill>
              <a:latin typeface="Times New Roman" panose="02020603050405020304" pitchFamily="18" charset="0"/>
              <a:ea typeface="宋体" pitchFamily="2" charset="-122"/>
            </a:endParaRPr>
          </a:p>
        </p:txBody>
      </p:sp>
      <p:sp>
        <p:nvSpPr>
          <p:cNvPr id="72708" name="矩形 72707"/>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gtEl>
                                        <p:attrNameLst>
                                          <p:attrName>style.visibility</p:attrName>
                                        </p:attrNameLst>
                                      </p:cBhvr>
                                      <p:to>
                                        <p:strVal val="visible"/>
                                      </p:to>
                                    </p:set>
                                    <p:anim calcmode="lin" valueType="num">
                                      <p:cBhvr additive="base">
                                        <p:cTn id="7" dur="500" fill="hold"/>
                                        <p:tgtEl>
                                          <p:spTgt spid="72707"/>
                                        </p:tgtEl>
                                        <p:attrNameLst>
                                          <p:attrName>ppt_x</p:attrName>
                                        </p:attrNameLst>
                                      </p:cBhvr>
                                      <p:tavLst>
                                        <p:tav tm="0">
                                          <p:val>
                                            <p:strVal val="0-#ppt_w/2"/>
                                          </p:val>
                                        </p:tav>
                                        <p:tav tm="100000">
                                          <p:val>
                                            <p:strVal val="#ppt_x"/>
                                          </p:val>
                                        </p:tav>
                                      </p:tavLst>
                                    </p:anim>
                                    <p:anim calcmode="lin" valueType="num">
                                      <p:cBhvr additive="base">
                                        <p:cTn id="8" dur="500" fill="hold"/>
                                        <p:tgtEl>
                                          <p:spTgt spid="727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矩形 73729"/>
          <p:cNvSpPr/>
          <p:nvPr/>
        </p:nvSpPr>
        <p:spPr>
          <a:xfrm>
            <a:off x="720725" y="1562100"/>
            <a:ext cx="7696200" cy="17732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C00000"/>
                </a:solidFill>
                <a:latin typeface="Arial" panose="020B0604020202020204" pitchFamily="34" charset="0"/>
                <a:ea typeface="宋体" pitchFamily="2" charset="-122"/>
                <a:cs typeface="+mn-ea"/>
              </a:rPr>
              <a:t>进程通信（</a:t>
            </a:r>
            <a:r>
              <a:rPr lang="en-US" altLang="zh-CN" sz="4000" b="1" strike="noStrike" noProof="1">
                <a:solidFill>
                  <a:srgbClr val="C00000"/>
                </a:solidFill>
                <a:latin typeface="Arial" panose="020B0604020202020204" pitchFamily="34" charset="0"/>
                <a:ea typeface="宋体" pitchFamily="2" charset="-122"/>
                <a:cs typeface="+mn-ea"/>
              </a:rPr>
              <a:t>IPC</a:t>
            </a:r>
            <a:r>
              <a:rPr lang="zh-CN" altLang="en-US" sz="4000" b="1" strike="noStrike" noProof="1">
                <a:solidFill>
                  <a:srgbClr val="C00000"/>
                </a:solidFill>
                <a:latin typeface="Arial" panose="020B0604020202020204" pitchFamily="34" charset="0"/>
                <a:ea typeface="宋体" pitchFamily="2" charset="-122"/>
                <a:cs typeface="+mn-ea"/>
              </a:rPr>
              <a:t>）</a:t>
            </a:r>
            <a:endParaRPr lang="zh-CN" altLang="en-US" sz="4000" b="1" strike="noStrike" noProof="1">
              <a:solidFill>
                <a:srgbClr val="C00000"/>
              </a:solidFill>
              <a:latin typeface="Arial" panose="020B0604020202020204" pitchFamily="34" charset="0"/>
              <a:ea typeface="宋体" pitchFamily="2" charset="-122"/>
              <a:cs typeface="+mn-ea"/>
            </a:endParaRPr>
          </a:p>
          <a:p>
            <a:pPr marL="533400" lvl="0" indent="-533400" algn="ctr" fontAlgn="base">
              <a:lnSpc>
                <a:spcPct val="120000"/>
              </a:lnSpc>
              <a:spcBef>
                <a:spcPct val="0"/>
              </a:spcBef>
              <a:buFont typeface="Wingdings" panose="05000000000000000000" pitchFamily="2" charset="2"/>
              <a:buNone/>
            </a:pPr>
            <a:r>
              <a:rPr lang="zh-CN" altLang="en-US" sz="2400" strike="noStrike" noProof="1">
                <a:solidFill>
                  <a:schemeClr val="tx1"/>
                </a:solidFill>
                <a:latin typeface="Times New Roman" panose="02020603050405020304" pitchFamily="18" charset="0"/>
                <a:ea typeface="宋体" pitchFamily="2" charset="-122"/>
                <a:cs typeface="+mn-ea"/>
              </a:rPr>
              <a:t>Inter </a:t>
            </a:r>
            <a:r>
              <a:rPr lang="en-US" altLang="zh-CN" sz="2400" strike="noStrike" noProof="1">
                <a:solidFill>
                  <a:schemeClr val="tx1"/>
                </a:solidFill>
                <a:latin typeface="Times New Roman" panose="02020603050405020304" pitchFamily="18" charset="0"/>
                <a:ea typeface="宋体" pitchFamily="2" charset="-122"/>
                <a:cs typeface="+mn-ea"/>
              </a:rPr>
              <a:t>P</a:t>
            </a:r>
            <a:r>
              <a:rPr lang="zh-CN" altLang="en-US" sz="2400" strike="noStrike" noProof="1">
                <a:solidFill>
                  <a:schemeClr val="tx1"/>
                </a:solidFill>
                <a:latin typeface="Times New Roman" panose="02020603050405020304" pitchFamily="18" charset="0"/>
                <a:ea typeface="宋体" pitchFamily="2" charset="-122"/>
                <a:cs typeface="+mn-ea"/>
              </a:rPr>
              <a:t>roces Communication</a:t>
            </a:r>
            <a:endParaRPr lang="en-US" altLang="zh-CN" sz="4400" b="1" strike="noStrike" noProof="1">
              <a:solidFill>
                <a:schemeClr val="tx2"/>
              </a:solidFill>
              <a:ea typeface="宋体" pitchFamily="2" charset="-122"/>
            </a:endParaRPr>
          </a:p>
        </p:txBody>
      </p:sp>
      <p:graphicFrame>
        <p:nvGraphicFramePr>
          <p:cNvPr id="90114" name="内容占位符 73730"/>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3" name="" r:id="rId2" imgW="838200" imgH="647700" progId="Paint.Picture">
                  <p:embed/>
                </p:oleObj>
              </mc:Choice>
              <mc:Fallback>
                <p:oleObj name="" r:id="rId2" imgW="838200" imgH="647700" progId="Paint.Picture">
                  <p:embed/>
                  <p:pic>
                    <p:nvPicPr>
                      <p:cNvPr id="0" name="图片 3082"/>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73732" name="矩形 7373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进程通信</a:t>
            </a:r>
            <a:endParaRPr lang="zh-CN" altLang="en-US" sz="2400" strike="noStrike" noProof="1">
              <a:ea typeface="宋体" pitchFamily="2" charset="-122"/>
            </a:endParaRPr>
          </a:p>
        </p:txBody>
      </p:sp>
      <p:sp>
        <p:nvSpPr>
          <p:cNvPr id="68613" name="矩形 68612"/>
          <p:cNvSpPr/>
          <p:nvPr/>
        </p:nvSpPr>
        <p:spPr>
          <a:xfrm>
            <a:off x="531813" y="4019550"/>
            <a:ext cx="7885113" cy="11509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锁和信号灯这些同步机构主要用于进程间的互斥和同步，</a:t>
            </a:r>
            <a:endParaRPr lang="zh-CN" altLang="en-US"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传递的信息单一，简单。不能高效的传递大量信息。</a:t>
            </a:r>
            <a:endParaRPr lang="zh-CN" altLang="en-US" sz="2400" strike="noStrike" noProof="1">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0">
                                            <p:txEl>
                                              <p:charRg st="1" end="6"/>
                                            </p:txEl>
                                          </p:spTgt>
                                        </p:tgtEl>
                                        <p:attrNameLst>
                                          <p:attrName>style.visibility</p:attrName>
                                        </p:attrNameLst>
                                      </p:cBhvr>
                                      <p:to>
                                        <p:strVal val="visible"/>
                                      </p:to>
                                    </p:set>
                                    <p:anim calcmode="lin" valueType="num">
                                      <p:cBhvr additive="base">
                                        <p:cTn id="7" dur="1000" fill="hold"/>
                                        <p:tgtEl>
                                          <p:spTgt spid="73730">
                                            <p:txEl>
                                              <p:charRg st="1" end="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3730">
                                            <p:txEl>
                                              <p:charRg st="1" end="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3730">
                                            <p:txEl>
                                              <p:charRg st="11" end="38"/>
                                            </p:txEl>
                                          </p:spTgt>
                                        </p:tgtEl>
                                        <p:attrNameLst>
                                          <p:attrName>style.visibility</p:attrName>
                                        </p:attrNameLst>
                                      </p:cBhvr>
                                      <p:to>
                                        <p:strVal val="visible"/>
                                      </p:to>
                                    </p:set>
                                    <p:anim calcmode="lin" valueType="num">
                                      <p:cBhvr additive="base">
                                        <p:cTn id="13" dur="1000" fill="hold"/>
                                        <p:tgtEl>
                                          <p:spTgt spid="73730">
                                            <p:txEl>
                                              <p:charRg st="11" end="38"/>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3730">
                                            <p:txEl>
                                              <p:charRg st="11" end="3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8613"/>
                                        </p:tgtEl>
                                        <p:attrNameLst>
                                          <p:attrName>style.visibility</p:attrName>
                                        </p:attrNameLst>
                                      </p:cBhvr>
                                      <p:to>
                                        <p:strVal val="visible"/>
                                      </p:to>
                                    </p:set>
                                    <p:anim calcmode="lin" valueType="num">
                                      <p:cBhvr>
                                        <p:cTn id="19" dur="500" fill="hold"/>
                                        <p:tgtEl>
                                          <p:spTgt spid="68613"/>
                                        </p:tgtEl>
                                        <p:attrNameLst>
                                          <p:attrName>ppt_x</p:attrName>
                                        </p:attrNameLst>
                                      </p:cBhvr>
                                      <p:tavLst>
                                        <p:tav tm="0">
                                          <p:val>
                                            <p:strVal val="#ppt_x"/>
                                          </p:val>
                                        </p:tav>
                                        <p:tav tm="100000">
                                          <p:val>
                                            <p:strVal val="#ppt_x"/>
                                          </p:val>
                                        </p:tav>
                                      </p:tavLst>
                                    </p:anim>
                                    <p:anim calcmode="lin" valueType="num">
                                      <p:cBhvr>
                                        <p:cTn id="20" dur="500" fill="hold"/>
                                        <p:tgtEl>
                                          <p:spTgt spid="686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build="p"/>
      <p:bldP spid="68613"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文本框 7475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62</a:t>
            </a:r>
            <a:endParaRPr lang="en-US" altLang="zh-CN" b="0">
              <a:solidFill>
                <a:schemeClr val="tx2"/>
              </a:solidFill>
              <a:latin typeface="Times New Roman" panose="02020603050405020304" pitchFamily="18" charset="0"/>
              <a:ea typeface="宋体" pitchFamily="2" charset="-122"/>
            </a:endParaRPr>
          </a:p>
        </p:txBody>
      </p:sp>
      <p:sp>
        <p:nvSpPr>
          <p:cNvPr id="74755" name="矩形 7475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进程通信</a:t>
            </a:r>
            <a:endParaRPr lang="zh-CN" altLang="en-US" sz="2400" strike="noStrike" noProof="1">
              <a:ea typeface="宋体" pitchFamily="2" charset="-122"/>
            </a:endParaRPr>
          </a:p>
        </p:txBody>
      </p:sp>
      <p:sp>
        <p:nvSpPr>
          <p:cNvPr id="74757" name="矩形 74756"/>
          <p:cNvSpPr/>
          <p:nvPr/>
        </p:nvSpPr>
        <p:spPr>
          <a:xfrm>
            <a:off x="168275" y="573088"/>
            <a:ext cx="8769350" cy="16764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Arial" panose="020B0604020202020204" pitchFamily="34" charset="0"/>
                <a:ea typeface="宋体" pitchFamily="2" charset="-122"/>
                <a:cs typeface="+mn-ea"/>
              </a:rPr>
              <a:t>进程通信的概念</a:t>
            </a:r>
            <a:endParaRPr lang="zh-CN" altLang="en-US" b="1" strike="noStrike" noProof="1">
              <a:solidFill>
                <a:srgbClr val="990000"/>
              </a:solidFill>
              <a:ea typeface="宋体" pitchFamily="2" charset="-122"/>
            </a:endParaRPr>
          </a:p>
          <a:p>
            <a:pPr marL="533400" lvl="0" indent="-533400" fontAlgn="base">
              <a:lnSpc>
                <a:spcPct val="120000"/>
              </a:lnSpc>
              <a:spcBef>
                <a:spcPct val="20000"/>
              </a:spcBef>
              <a:buNone/>
            </a:pPr>
            <a:r>
              <a:rPr lang="zh-CN" altLang="en-US" sz="2400" b="1" strike="noStrike" noProof="1">
                <a:solidFill>
                  <a:schemeClr val="tx1"/>
                </a:solidFill>
                <a:latin typeface="Times New Roman" panose="02020603050405020304" pitchFamily="18" charset="0"/>
                <a:ea typeface="宋体" pitchFamily="2" charset="-122"/>
                <a:cs typeface="+mn-ea"/>
              </a:rPr>
              <a:t>       </a:t>
            </a:r>
            <a:r>
              <a:rPr lang="zh-CN" altLang="en-US" sz="2400" b="1" strike="noStrike" noProof="1">
                <a:solidFill>
                  <a:schemeClr val="tx1"/>
                </a:solidFill>
                <a:effectLst/>
                <a:latin typeface="Times New Roman" panose="02020603050405020304" pitchFamily="18" charset="0"/>
                <a:ea typeface="宋体" pitchFamily="2" charset="-122"/>
                <a:cs typeface="+mn-ea"/>
              </a:rPr>
              <a:t>进程通信是指进程之间直接以较高的效率传递较多数据的信息交互方式。也是两个不同的进程共享数据的方式。</a:t>
            </a:r>
            <a:endParaRPr lang="zh-CN" altLang="en-US" sz="2400" b="1" strike="noStrike" noProof="1">
              <a:solidFill>
                <a:srgbClr val="000099"/>
              </a:solidFill>
              <a:effectLst/>
              <a:latin typeface="Times New Roman" panose="02020603050405020304" pitchFamily="18" charset="0"/>
              <a:ea typeface="宋体" pitchFamily="2" charset="-122"/>
            </a:endParaRPr>
          </a:p>
        </p:txBody>
      </p:sp>
      <p:sp>
        <p:nvSpPr>
          <p:cNvPr id="74758" name="矩形 74757"/>
          <p:cNvSpPr/>
          <p:nvPr/>
        </p:nvSpPr>
        <p:spPr>
          <a:xfrm>
            <a:off x="169863" y="2289175"/>
            <a:ext cx="8318500" cy="27971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Times New Roman" panose="02020603050405020304" pitchFamily="18" charset="0"/>
                <a:ea typeface="宋体" pitchFamily="2" charset="-122"/>
                <a:cs typeface="+mn-ea"/>
              </a:rPr>
              <a:t>进程通信方式</a:t>
            </a:r>
            <a:endParaRPr lang="zh-CN" altLang="en-US" b="1" strike="noStrike" noProof="1">
              <a:solidFill>
                <a:srgbClr val="990000"/>
              </a:solidFill>
              <a:latin typeface="Times New Roman" panose="02020603050405020304" pitchFamily="18" charset="0"/>
              <a:ea typeface="宋体" pitchFamily="2" charset="-122"/>
              <a:cs typeface="+mn-ea"/>
            </a:endParaRPr>
          </a:p>
          <a:p>
            <a:pPr marL="533400" lvl="0" indent="-533400" algn="l" fontAlgn="base">
              <a:lnSpc>
                <a:spcPct val="120000"/>
              </a:lnSpc>
              <a:spcBef>
                <a:spcPct val="20000"/>
              </a:spcBef>
              <a:buNone/>
            </a:pPr>
            <a:r>
              <a:rPr lang="en-US" altLang="zh-CN" b="1" strike="noStrike" noProof="1">
                <a:solidFill>
                  <a:srgbClr val="990000"/>
                </a:solidFill>
                <a:latin typeface="Times New Roman" panose="02020603050405020304" pitchFamily="18" charset="0"/>
                <a:ea typeface="宋体" pitchFamily="2" charset="-122"/>
                <a:cs typeface="+mn-ea"/>
              </a:rPr>
              <a:t>		</a:t>
            </a:r>
            <a:r>
              <a:rPr lang="zh-CN" altLang="en-US" sz="2400" b="1" strike="noStrike" noProof="1">
                <a:solidFill>
                  <a:schemeClr val="tx1"/>
                </a:solidFill>
                <a:effectLst/>
                <a:latin typeface="Times New Roman" panose="02020603050405020304" pitchFamily="18" charset="0"/>
                <a:ea typeface="宋体" pitchFamily="2" charset="-122"/>
                <a:cs typeface="+mn-ea"/>
              </a:rPr>
              <a:t>实现一种进程间通信方式要实现：消息缓冲器、发送操作、接收操作；</a:t>
            </a:r>
            <a:endParaRPr lang="zh-CN" altLang="en-US" sz="2400" b="1" strike="noStrike" noProof="1">
              <a:solidFill>
                <a:schemeClr val="tx1"/>
              </a:solidFill>
              <a:effectLst/>
              <a:latin typeface="Times New Roman" panose="02020603050405020304" pitchFamily="18" charset="0"/>
              <a:ea typeface="宋体" pitchFamily="2" charset="-122"/>
              <a:cs typeface="+mn-ea"/>
            </a:endParaRPr>
          </a:p>
          <a:p>
            <a:pPr marL="533400" lvl="0" indent="-533400" algn="l" fontAlgn="base">
              <a:lnSpc>
                <a:spcPct val="120000"/>
              </a:lnSpc>
              <a:spcBef>
                <a:spcPct val="20000"/>
              </a:spcBef>
              <a:buNone/>
            </a:pPr>
            <a:r>
              <a:rPr lang="en-US" altLang="zh-CN" sz="2400" b="1" strike="noStrike" noProof="1">
                <a:solidFill>
                  <a:schemeClr val="tx1"/>
                </a:solidFill>
                <a:effectLst/>
                <a:latin typeface="Times New Roman" panose="02020603050405020304" pitchFamily="18" charset="0"/>
                <a:ea typeface="宋体" pitchFamily="2" charset="-122"/>
                <a:cs typeface="+mn-ea"/>
              </a:rPr>
              <a:t>		</a:t>
            </a:r>
            <a:r>
              <a:rPr lang="zh-CN" altLang="en-US" sz="2400" b="1" strike="noStrike" noProof="1">
                <a:solidFill>
                  <a:schemeClr val="tx1"/>
                </a:solidFill>
                <a:effectLst/>
                <a:latin typeface="Times New Roman" panose="02020603050405020304" pitchFamily="18" charset="0"/>
                <a:ea typeface="宋体" pitchFamily="2" charset="-122"/>
                <a:cs typeface="+mn-ea"/>
              </a:rPr>
              <a:t>要考虑发送进程和接受进程的同步：发送等待、接受等待。</a:t>
            </a:r>
            <a:endParaRPr lang="zh-CN" altLang="en-US" sz="2400" b="1" strike="noStrike" noProof="1">
              <a:solidFill>
                <a:schemeClr val="tx1"/>
              </a:solidFill>
              <a:effectLst/>
              <a:latin typeface="Times New Roman" panose="02020603050405020304" pitchFamily="18" charset="0"/>
              <a:ea typeface="宋体" pitchFamily="2" charset="-122"/>
              <a:cs typeface="+mn-ea"/>
            </a:endParaRPr>
          </a:p>
        </p:txBody>
      </p:sp>
      <p:sp>
        <p:nvSpPr>
          <p:cNvPr id="74759" name="矩形 74758"/>
          <p:cNvSpPr/>
          <p:nvPr/>
        </p:nvSpPr>
        <p:spPr>
          <a:xfrm>
            <a:off x="2276475" y="5086350"/>
            <a:ext cx="3679825" cy="104140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0" lvl="0" indent="0" fontAlgn="base">
              <a:lnSpc>
                <a:spcPct val="120000"/>
              </a:lnSpc>
              <a:spcBef>
                <a:spcPct val="20000"/>
              </a:spcBef>
              <a:buNone/>
            </a:pPr>
            <a:r>
              <a:rPr lang="en-US" altLang="zh-CN" sz="2400" b="1" strike="noStrike" noProof="1">
                <a:solidFill>
                  <a:schemeClr val="tx1"/>
                </a:solidFill>
                <a:latin typeface="Times New Roman" panose="02020603050405020304" pitchFamily="18" charset="0"/>
                <a:ea typeface="宋体" pitchFamily="2" charset="-122"/>
                <a:cs typeface="+mn-ea"/>
              </a:rPr>
              <a:t> </a:t>
            </a:r>
            <a:r>
              <a:rPr lang="en-US" altLang="zh-CN" sz="2400" b="1" strike="noStrike" noProof="1">
                <a:solidFill>
                  <a:schemeClr val="tx1"/>
                </a:solidFill>
                <a:effectLst/>
                <a:latin typeface="Times New Roman" panose="02020603050405020304" pitchFamily="18" charset="0"/>
                <a:ea typeface="宋体" pitchFamily="2" charset="-122"/>
                <a:cs typeface="+mn-ea"/>
              </a:rPr>
              <a:t>1</a:t>
            </a:r>
            <a:r>
              <a:rPr lang="zh-CN" altLang="en-US" sz="2400" b="1" strike="noStrike" noProof="1">
                <a:solidFill>
                  <a:schemeClr val="tx1"/>
                </a:solidFill>
                <a:effectLst/>
                <a:latin typeface="Times New Roman" panose="02020603050405020304" pitchFamily="18" charset="0"/>
                <a:ea typeface="宋体" pitchFamily="2" charset="-122"/>
                <a:cs typeface="+mn-ea"/>
              </a:rPr>
              <a:t>、消息缓存通信</a:t>
            </a:r>
            <a:r>
              <a:rPr lang="zh-CN" altLang="en-US" sz="1800" b="1" strike="noStrike" noProof="1">
                <a:solidFill>
                  <a:schemeClr val="tx1"/>
                </a:solidFill>
                <a:effectLst/>
                <a:latin typeface="Times New Roman" panose="02020603050405020304" pitchFamily="18" charset="0"/>
                <a:ea typeface="宋体" pitchFamily="2" charset="-122"/>
                <a:cs typeface="+mn-ea"/>
              </a:rPr>
              <a:t> </a:t>
            </a:r>
            <a:endParaRPr lang="zh-CN" altLang="en-US" sz="1800" b="1" strike="noStrike" noProof="1">
              <a:solidFill>
                <a:schemeClr val="tx1"/>
              </a:solidFill>
              <a:effectLst/>
              <a:latin typeface="Times New Roman" panose="02020603050405020304" pitchFamily="18" charset="0"/>
              <a:ea typeface="宋体" pitchFamily="2" charset="-122"/>
              <a:cs typeface="+mn-ea"/>
            </a:endParaRPr>
          </a:p>
          <a:p>
            <a:pPr marL="0" lvl="0" indent="0" fontAlgn="base">
              <a:lnSpc>
                <a:spcPct val="120000"/>
              </a:lnSpc>
              <a:spcBef>
                <a:spcPct val="20000"/>
              </a:spcBef>
              <a:buNone/>
            </a:pPr>
            <a:r>
              <a:rPr lang="zh-CN" altLang="en-US" sz="2400" b="1" strike="noStrike" noProof="1">
                <a:solidFill>
                  <a:schemeClr val="tx1"/>
                </a:solidFill>
                <a:effectLst/>
                <a:latin typeface="Times New Roman" panose="02020603050405020304" pitchFamily="18" charset="0"/>
                <a:ea typeface="宋体" pitchFamily="2" charset="-122"/>
                <a:cs typeface="+mn-ea"/>
                <a:sym typeface="+mn-ea"/>
              </a:rPr>
              <a:t> </a:t>
            </a:r>
            <a:r>
              <a:rPr lang="en-US" altLang="zh-CN" sz="2400" b="1" strike="noStrike" noProof="1">
                <a:solidFill>
                  <a:schemeClr val="tx1"/>
                </a:solidFill>
                <a:effectLst/>
                <a:latin typeface="Times New Roman" panose="02020603050405020304" pitchFamily="18" charset="0"/>
                <a:ea typeface="宋体" pitchFamily="2" charset="-122"/>
                <a:cs typeface="+mn-ea"/>
                <a:sym typeface="+mn-ea"/>
              </a:rPr>
              <a:t>2</a:t>
            </a:r>
            <a:r>
              <a:rPr lang="zh-CN" altLang="en-US" sz="2400" b="1" strike="noStrike" noProof="1">
                <a:solidFill>
                  <a:schemeClr val="tx1"/>
                </a:solidFill>
                <a:effectLst/>
                <a:latin typeface="Times New Roman" panose="02020603050405020304" pitchFamily="18" charset="0"/>
                <a:ea typeface="宋体" pitchFamily="2" charset="-122"/>
                <a:cs typeface="+mn-ea"/>
                <a:sym typeface="+mn-ea"/>
              </a:rPr>
              <a:t>、信箱通信</a:t>
            </a:r>
            <a:r>
              <a:rPr lang="zh-CN" altLang="en-US" sz="1800" strike="noStrike" noProof="1" dirty="0">
                <a:solidFill>
                  <a:srgbClr val="A50021"/>
                </a:solidFill>
                <a:latin typeface="Times New Roman" panose="02020603050405020304" pitchFamily="18" charset="0"/>
                <a:ea typeface="宋体" pitchFamily="2" charset="-122"/>
                <a:cs typeface="+mn-ea"/>
                <a:sym typeface="+mn-ea"/>
              </a:rPr>
              <a:t> </a:t>
            </a:r>
            <a:r>
              <a:rPr lang="zh-CN" altLang="en-US" sz="2000" strike="noStrike" noProof="1">
                <a:latin typeface="Times New Roman" panose="02020603050405020304" pitchFamily="18" charset="0"/>
                <a:ea typeface="宋体" pitchFamily="2" charset="-122"/>
                <a:cs typeface="+mn-ea"/>
              </a:rPr>
              <a:t>        </a:t>
            </a:r>
            <a:endParaRPr lang="zh-CN" altLang="en-US" sz="2000" strike="noStrike" noProof="1">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7"/>
                                        </p:tgtEl>
                                        <p:attrNameLst>
                                          <p:attrName>style.visibility</p:attrName>
                                        </p:attrNameLst>
                                      </p:cBhvr>
                                      <p:to>
                                        <p:strVal val="visible"/>
                                      </p:to>
                                    </p:set>
                                    <p:anim calcmode="lin" valueType="num">
                                      <p:cBhvr additive="base">
                                        <p:cTn id="7" dur="500" fill="hold"/>
                                        <p:tgtEl>
                                          <p:spTgt spid="74757"/>
                                        </p:tgtEl>
                                        <p:attrNameLst>
                                          <p:attrName>ppt_x</p:attrName>
                                        </p:attrNameLst>
                                      </p:cBhvr>
                                      <p:tavLst>
                                        <p:tav tm="0">
                                          <p:val>
                                            <p:strVal val="0-#ppt_w/2"/>
                                          </p:val>
                                        </p:tav>
                                        <p:tav tm="100000">
                                          <p:val>
                                            <p:strVal val="#ppt_x"/>
                                          </p:val>
                                        </p:tav>
                                      </p:tavLst>
                                    </p:anim>
                                    <p:anim calcmode="lin" valueType="num">
                                      <p:cBhvr additive="base">
                                        <p:cTn id="8" dur="500" fill="hold"/>
                                        <p:tgtEl>
                                          <p:spTgt spid="7475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758"/>
                                        </p:tgtEl>
                                        <p:attrNameLst>
                                          <p:attrName>style.visibility</p:attrName>
                                        </p:attrNameLst>
                                      </p:cBhvr>
                                      <p:to>
                                        <p:strVal val="visible"/>
                                      </p:to>
                                    </p:set>
                                    <p:anim calcmode="lin" valueType="num">
                                      <p:cBhvr additive="base">
                                        <p:cTn id="13" dur="500" fill="hold"/>
                                        <p:tgtEl>
                                          <p:spTgt spid="74758"/>
                                        </p:tgtEl>
                                        <p:attrNameLst>
                                          <p:attrName>ppt_x</p:attrName>
                                        </p:attrNameLst>
                                      </p:cBhvr>
                                      <p:tavLst>
                                        <p:tav tm="0">
                                          <p:val>
                                            <p:strVal val="0-#ppt_w/2"/>
                                          </p:val>
                                        </p:tav>
                                        <p:tav tm="100000">
                                          <p:val>
                                            <p:strVal val="#ppt_x"/>
                                          </p:val>
                                        </p:tav>
                                      </p:tavLst>
                                    </p:anim>
                                    <p:anim calcmode="lin" valueType="num">
                                      <p:cBhvr additive="base">
                                        <p:cTn id="14" dur="500" fill="hold"/>
                                        <p:tgtEl>
                                          <p:spTgt spid="747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4759"/>
                                        </p:tgtEl>
                                        <p:attrNameLst>
                                          <p:attrName>style.visibility</p:attrName>
                                        </p:attrNameLst>
                                      </p:cBhvr>
                                      <p:to>
                                        <p:strVal val="visible"/>
                                      </p:to>
                                    </p:set>
                                    <p:anim calcmode="lin" valueType="num">
                                      <p:cBhvr additive="base">
                                        <p:cTn id="19" dur="500" fill="hold"/>
                                        <p:tgtEl>
                                          <p:spTgt spid="74759"/>
                                        </p:tgtEl>
                                        <p:attrNameLst>
                                          <p:attrName>ppt_x</p:attrName>
                                        </p:attrNameLst>
                                      </p:cBhvr>
                                      <p:tavLst>
                                        <p:tav tm="0">
                                          <p:val>
                                            <p:strVal val="0-#ppt_w/2"/>
                                          </p:val>
                                        </p:tav>
                                        <p:tav tm="100000">
                                          <p:val>
                                            <p:strVal val="#ppt_x"/>
                                          </p:val>
                                        </p:tav>
                                      </p:tavLst>
                                    </p:anim>
                                    <p:anim calcmode="lin" valueType="num">
                                      <p:cBhvr additive="base">
                                        <p:cTn id="20" dur="500" fill="hold"/>
                                        <p:tgtEl>
                                          <p:spTgt spid="747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p:bldP spid="74758" grpId="0"/>
      <p:bldP spid="74759"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文本框 7475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62</a:t>
            </a:r>
            <a:endParaRPr lang="en-US" altLang="zh-CN" b="0">
              <a:solidFill>
                <a:schemeClr val="tx2"/>
              </a:solidFill>
              <a:latin typeface="Times New Roman" panose="02020603050405020304" pitchFamily="18" charset="0"/>
              <a:ea typeface="宋体" pitchFamily="2" charset="-122"/>
            </a:endParaRPr>
          </a:p>
        </p:txBody>
      </p:sp>
      <p:sp>
        <p:nvSpPr>
          <p:cNvPr id="74755" name="矩形 7475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进程通信</a:t>
            </a:r>
            <a:endParaRPr lang="zh-CN" altLang="en-US" sz="2400" strike="noStrike" noProof="1">
              <a:ea typeface="宋体" pitchFamily="2" charset="-122"/>
            </a:endParaRPr>
          </a:p>
        </p:txBody>
      </p:sp>
      <p:sp>
        <p:nvSpPr>
          <p:cNvPr id="74757" name="矩形 74756"/>
          <p:cNvSpPr/>
          <p:nvPr/>
        </p:nvSpPr>
        <p:spPr>
          <a:xfrm>
            <a:off x="221615" y="3073400"/>
            <a:ext cx="8359140" cy="176466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en-US" b="1" strike="noStrike" noProof="1">
                <a:solidFill>
                  <a:srgbClr val="990000"/>
                </a:solidFill>
                <a:latin typeface="Times New Roman" panose="02020603050405020304" pitchFamily="18" charset="0"/>
                <a:ea typeface="宋体" pitchFamily="2" charset="-122"/>
                <a:cs typeface="+mn-ea"/>
              </a:rPr>
              <a:t>2</a:t>
            </a:r>
            <a:r>
              <a:rPr lang="en-US" altLang="zh-CN" b="1" strike="noStrike" noProof="1">
                <a:solidFill>
                  <a:srgbClr val="990000"/>
                </a:solidFill>
                <a:latin typeface="Times New Roman" panose="02020603050405020304" pitchFamily="18" charset="0"/>
                <a:ea typeface="宋体" pitchFamily="2" charset="-122"/>
                <a:cs typeface="+mn-ea"/>
              </a:rPr>
              <a:t>.  </a:t>
            </a:r>
            <a:r>
              <a:rPr lang="x-none" altLang="zh-CN" b="1" strike="noStrike" noProof="1">
                <a:solidFill>
                  <a:srgbClr val="990000"/>
                </a:solidFill>
                <a:latin typeface="Arial" panose="020B0604020202020204" pitchFamily="34" charset="0"/>
                <a:ea typeface="宋体" pitchFamily="2" charset="-122"/>
                <a:cs typeface="+mn-ea"/>
              </a:rPr>
              <a:t>Posix 进程间通信方式</a:t>
            </a:r>
            <a:endParaRPr lang="x-none" altLang="zh-CN" b="1" strike="noStrike" noProof="1">
              <a:solidFill>
                <a:srgbClr val="990000"/>
              </a:solidFill>
              <a:latin typeface="Arial" panose="020B0604020202020204" pitchFamily="34" charset="0"/>
              <a:ea typeface="宋体" pitchFamily="2" charset="-122"/>
              <a:cs typeface="+mn-ea"/>
            </a:endParaRPr>
          </a:p>
          <a:p>
            <a:pPr marL="533400" lvl="0" indent="-533400" fontAlgn="base">
              <a:lnSpc>
                <a:spcPct val="120000"/>
              </a:lnSpc>
              <a:spcBef>
                <a:spcPct val="20000"/>
              </a:spcBef>
              <a:buNone/>
            </a:pPr>
            <a:r>
              <a:rPr lang="x-none" altLang="zh-CN" sz="2400" b="1" strike="noStrike" noProof="1">
                <a:solidFill>
                  <a:schemeClr val="tx1"/>
                </a:solidFill>
                <a:latin typeface="Times New Roman" panose="02020603050405020304" pitchFamily="18" charset="0"/>
                <a:ea typeface="宋体" pitchFamily="2" charset="-122"/>
                <a:cs typeface="+mn-ea"/>
              </a:rPr>
              <a:t>	</a:t>
            </a:r>
            <a:r>
              <a:rPr lang="x-none" altLang="zh-CN" sz="2400" strike="noStrike" noProof="1">
                <a:solidFill>
                  <a:schemeClr val="tx1"/>
                </a:solidFill>
                <a:effectLst/>
                <a:latin typeface="Times New Roman" panose="02020603050405020304" pitchFamily="18" charset="0"/>
                <a:ea typeface="宋体" pitchFamily="2" charset="-122"/>
                <a:cs typeface="+mn-ea"/>
              </a:rPr>
              <a:t>	1 共享内存 (shm_open, ...)</a:t>
            </a:r>
            <a:endParaRPr lang="x-none" altLang="zh-CN" sz="2400" b="1"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x-none" altLang="zh-CN" sz="2400" b="1" strike="noStrike" noProof="1">
                <a:solidFill>
                  <a:schemeClr val="tx1"/>
                </a:solidFill>
                <a:effectLst/>
                <a:latin typeface="Times New Roman" panose="02020603050405020304" pitchFamily="18" charset="0"/>
                <a:ea typeface="宋体" pitchFamily="2" charset="-122"/>
                <a:cs typeface="+mn-ea"/>
              </a:rPr>
              <a:t>	</a:t>
            </a:r>
            <a:r>
              <a:rPr lang="x-none" altLang="zh-CN" sz="2400" strike="noStrike" noProof="1">
                <a:solidFill>
                  <a:schemeClr val="tx1"/>
                </a:solidFill>
                <a:effectLst/>
                <a:latin typeface="Times New Roman" panose="02020603050405020304" pitchFamily="18" charset="0"/>
                <a:ea typeface="宋体" pitchFamily="2" charset="-122"/>
                <a:cs typeface="+mn-ea"/>
              </a:rPr>
              <a:t>	2 信号量（sem_open, sem_init, ...）</a:t>
            </a:r>
            <a:endParaRPr lang="x-none" altLang="zh-CN" sz="2400" strike="noStrike" noProof="1">
              <a:solidFill>
                <a:schemeClr val="tx1"/>
              </a:solidFill>
              <a:effectLst/>
              <a:latin typeface="Times New Roman" panose="02020603050405020304" pitchFamily="18" charset="0"/>
              <a:ea typeface="宋体" pitchFamily="2" charset="-122"/>
              <a:cs typeface="+mn-ea"/>
            </a:endParaRPr>
          </a:p>
        </p:txBody>
      </p:sp>
      <p:sp>
        <p:nvSpPr>
          <p:cNvPr id="74758" name="矩形 74757"/>
          <p:cNvSpPr/>
          <p:nvPr/>
        </p:nvSpPr>
        <p:spPr>
          <a:xfrm>
            <a:off x="219075" y="746125"/>
            <a:ext cx="8318500" cy="228155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en-US" b="1" strike="noStrike" noProof="1">
                <a:solidFill>
                  <a:srgbClr val="990000"/>
                </a:solidFill>
                <a:latin typeface="Times New Roman" panose="02020603050405020304" pitchFamily="18" charset="0"/>
                <a:ea typeface="宋体" pitchFamily="2" charset="-122"/>
                <a:cs typeface="+mn-ea"/>
              </a:rPr>
              <a:t>1</a:t>
            </a:r>
            <a:r>
              <a:rPr lang="en-US" altLang="zh-CN" b="1" strike="noStrike" noProof="1">
                <a:solidFill>
                  <a:srgbClr val="990000"/>
                </a:solidFill>
                <a:latin typeface="Times New Roman" panose="02020603050405020304" pitchFamily="18" charset="0"/>
                <a:ea typeface="宋体" pitchFamily="2" charset="-122"/>
                <a:cs typeface="+mn-ea"/>
              </a:rPr>
              <a:t>.  </a:t>
            </a:r>
            <a:r>
              <a:rPr lang="x-none" altLang="en-US" b="1" strike="noStrike" noProof="1">
                <a:solidFill>
                  <a:srgbClr val="990000"/>
                </a:solidFill>
                <a:latin typeface="Times New Roman" panose="02020603050405020304" pitchFamily="18" charset="0"/>
                <a:ea typeface="宋体" pitchFamily="2" charset="-122"/>
                <a:cs typeface="+mn-ea"/>
              </a:rPr>
              <a:t>Sys V </a:t>
            </a:r>
            <a:r>
              <a:rPr lang="zh-CN" altLang="en-US" b="1" strike="noStrike" noProof="1">
                <a:solidFill>
                  <a:srgbClr val="990000"/>
                </a:solidFill>
                <a:latin typeface="Times New Roman" panose="02020603050405020304" pitchFamily="18" charset="0"/>
                <a:ea typeface="宋体" pitchFamily="2" charset="-122"/>
                <a:cs typeface="+mn-ea"/>
              </a:rPr>
              <a:t>进程通信方式</a:t>
            </a:r>
            <a:endParaRPr lang="zh-CN" altLang="en-US" b="1" strike="noStrike" noProof="1">
              <a:solidFill>
                <a:srgbClr val="990000"/>
              </a:solidFill>
              <a:latin typeface="Times New Roman" panose="02020603050405020304" pitchFamily="18" charset="0"/>
              <a:ea typeface="宋体" pitchFamily="2" charset="-122"/>
              <a:cs typeface="+mn-ea"/>
            </a:endParaRPr>
          </a:p>
          <a:p>
            <a:pPr marL="533400" lvl="0" indent="-533400" algn="l" fontAlgn="base">
              <a:lnSpc>
                <a:spcPct val="120000"/>
              </a:lnSpc>
              <a:spcBef>
                <a:spcPct val="20000"/>
              </a:spcBef>
              <a:buNone/>
            </a:pPr>
            <a:r>
              <a:rPr lang="x-none" altLang="zh-CN" sz="2400" strike="noStrike" noProof="1">
                <a:solidFill>
                  <a:schemeClr val="tx1"/>
                </a:solidFill>
                <a:effectLst/>
                <a:latin typeface="Times New Roman" panose="02020603050405020304" pitchFamily="18" charset="0"/>
                <a:ea typeface="宋体" pitchFamily="2" charset="-122"/>
                <a:cs typeface="+mn-ea"/>
              </a:rPr>
              <a:t>		1 信号量；（semget, ...）</a:t>
            </a:r>
            <a:endParaRPr lang="x-none" altLang="zh-CN" sz="2400" strike="noStrike" noProof="1">
              <a:solidFill>
                <a:schemeClr val="tx1"/>
              </a:solidFill>
              <a:effectLst/>
              <a:latin typeface="Times New Roman" panose="02020603050405020304" pitchFamily="18" charset="0"/>
              <a:ea typeface="宋体" pitchFamily="2" charset="-122"/>
              <a:cs typeface="+mn-ea"/>
            </a:endParaRPr>
          </a:p>
          <a:p>
            <a:pPr marL="533400" lvl="0" indent="-533400" algn="l" fontAlgn="base">
              <a:lnSpc>
                <a:spcPct val="120000"/>
              </a:lnSpc>
              <a:spcBef>
                <a:spcPct val="20000"/>
              </a:spcBef>
              <a:buNone/>
            </a:pPr>
            <a:r>
              <a:rPr lang="x-none" altLang="zh-CN" sz="2400" strike="noStrike" noProof="1">
                <a:solidFill>
                  <a:schemeClr val="tx1"/>
                </a:solidFill>
                <a:effectLst/>
                <a:latin typeface="Times New Roman" panose="02020603050405020304" pitchFamily="18" charset="0"/>
                <a:ea typeface="宋体" pitchFamily="2" charset="-122"/>
                <a:cs typeface="+mn-ea"/>
              </a:rPr>
              <a:t>		2 共享内存；（shmget, ...）</a:t>
            </a:r>
            <a:endParaRPr lang="x-none" altLang="zh-CN" sz="2400" strike="noStrike" noProof="1">
              <a:solidFill>
                <a:schemeClr val="tx1"/>
              </a:solidFill>
              <a:effectLst/>
              <a:latin typeface="Times New Roman" panose="02020603050405020304" pitchFamily="18" charset="0"/>
              <a:ea typeface="宋体" pitchFamily="2" charset="-122"/>
              <a:cs typeface="+mn-ea"/>
            </a:endParaRPr>
          </a:p>
          <a:p>
            <a:pPr marL="533400" lvl="0" indent="-533400" algn="l" fontAlgn="base">
              <a:lnSpc>
                <a:spcPct val="120000"/>
              </a:lnSpc>
              <a:spcBef>
                <a:spcPct val="20000"/>
              </a:spcBef>
              <a:buNone/>
            </a:pPr>
            <a:r>
              <a:rPr lang="x-none" altLang="zh-CN" sz="2400" strike="noStrike" noProof="1">
                <a:solidFill>
                  <a:schemeClr val="tx1"/>
                </a:solidFill>
                <a:effectLst/>
                <a:latin typeface="Times New Roman" panose="02020603050405020304" pitchFamily="18" charset="0"/>
                <a:ea typeface="宋体" pitchFamily="2" charset="-122"/>
                <a:cs typeface="+mn-ea"/>
              </a:rPr>
              <a:t>		3 消息队列</a:t>
            </a:r>
            <a:endParaRPr lang="x-none" altLang="zh-CN" sz="2400" strike="noStrike" noProof="1">
              <a:solidFill>
                <a:schemeClr val="tx1"/>
              </a:solidFill>
              <a:effectLst/>
              <a:latin typeface="Times New Roman" panose="02020603050405020304" pitchFamily="18" charset="0"/>
              <a:ea typeface="宋体" pitchFamily="2" charset="-122"/>
              <a:cs typeface="+mn-ea"/>
            </a:endParaRPr>
          </a:p>
        </p:txBody>
      </p:sp>
      <p:sp>
        <p:nvSpPr>
          <p:cNvPr id="2" name="矩形 1"/>
          <p:cNvSpPr/>
          <p:nvPr/>
        </p:nvSpPr>
        <p:spPr>
          <a:xfrm>
            <a:off x="428625" y="4995545"/>
            <a:ext cx="6025515" cy="118808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l" fontAlgn="base">
              <a:lnSpc>
                <a:spcPct val="120000"/>
              </a:lnSpc>
              <a:spcBef>
                <a:spcPct val="20000"/>
              </a:spcBef>
              <a:buNone/>
            </a:pPr>
            <a:r>
              <a:rPr lang="x-none" altLang="en-US" strike="noStrike" noProof="1">
                <a:solidFill>
                  <a:srgbClr val="C00000"/>
                </a:solidFill>
                <a:effectLst>
                  <a:outerShdw blurRad="38100" dist="38100" dir="2700000" algn="tl">
                    <a:srgbClr val="000000">
                      <a:alpha val="43137"/>
                    </a:srgbClr>
                  </a:outerShdw>
                </a:effectLst>
                <a:latin typeface="Times New Roman" panose="02020603050405020304" pitchFamily="18" charset="0"/>
                <a:ea typeface="宋体" pitchFamily="2" charset="-122"/>
                <a:cs typeface="+mn-ea"/>
              </a:rPr>
              <a:t>	</a:t>
            </a:r>
            <a:r>
              <a:rPr lang="x-none" altLang="zh-CN" sz="2400" strike="noStrike" noProof="1">
                <a:solidFill>
                  <a:srgbClr val="C00000"/>
                </a:solidFill>
                <a:effectLst>
                  <a:outerShdw blurRad="38100" dist="38100" dir="2700000" algn="tl">
                    <a:srgbClr val="000000">
                      <a:alpha val="43137"/>
                    </a:srgbClr>
                  </a:outerShdw>
                </a:effectLst>
                <a:latin typeface="Times New Roman" panose="02020603050405020304" pitchFamily="18" charset="0"/>
                <a:ea typeface="宋体" pitchFamily="2" charset="-122"/>
                <a:cs typeface="+mn-ea"/>
              </a:rPr>
              <a:t>管道 pipe</a:t>
            </a:r>
            <a:endParaRPr lang="x-none" altLang="zh-CN" sz="2400" strike="noStrike" noProof="1">
              <a:solidFill>
                <a:srgbClr val="C00000"/>
              </a:solidFill>
              <a:effectLst>
                <a:outerShdw blurRad="38100" dist="38100" dir="2700000" algn="tl">
                  <a:srgbClr val="000000">
                    <a:alpha val="43137"/>
                  </a:srgbClr>
                </a:outerShdw>
              </a:effectLst>
              <a:latin typeface="Times New Roman" panose="02020603050405020304" pitchFamily="18" charset="0"/>
              <a:ea typeface="宋体" pitchFamily="2" charset="-122"/>
              <a:cs typeface="+mn-ea"/>
            </a:endParaRPr>
          </a:p>
          <a:p>
            <a:pPr marL="533400" lvl="0" indent="-533400" algn="l" fontAlgn="base">
              <a:lnSpc>
                <a:spcPct val="120000"/>
              </a:lnSpc>
              <a:spcBef>
                <a:spcPct val="20000"/>
              </a:spcBef>
              <a:buNone/>
            </a:pPr>
            <a:r>
              <a:rPr lang="x-none" altLang="zh-CN" sz="2400" strike="noStrike" noProof="1">
                <a:solidFill>
                  <a:srgbClr val="C00000"/>
                </a:solidFill>
                <a:effectLst>
                  <a:outerShdw blurRad="38100" dist="38100" dir="2700000" algn="tl">
                    <a:srgbClr val="000000">
                      <a:alpha val="43137"/>
                    </a:srgbClr>
                  </a:outerShdw>
                </a:effectLst>
                <a:latin typeface="Times New Roman" panose="02020603050405020304" pitchFamily="18" charset="0"/>
                <a:ea typeface="宋体" pitchFamily="2" charset="-122"/>
                <a:cs typeface="+mn-ea"/>
              </a:rPr>
              <a:t>	网络套接字 socket</a:t>
            </a:r>
            <a:endParaRPr lang="x-none" altLang="zh-CN" sz="2400" strike="noStrike" noProof="1">
              <a:solidFill>
                <a:srgbClr val="C00000"/>
              </a:solidFill>
              <a:effectLst>
                <a:outerShdw blurRad="38100" dist="38100" dir="2700000" algn="tl">
                  <a:srgbClr val="000000">
                    <a:alpha val="43137"/>
                  </a:srgbClr>
                </a:outerShdw>
              </a:effectLst>
              <a:latin typeface="Times New Roman" panose="02020603050405020304" pitchFamily="18" charset="0"/>
              <a:ea typeface="宋体" pitchFamily="2" charset="-122"/>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7"/>
                                        </p:tgtEl>
                                        <p:attrNameLst>
                                          <p:attrName>style.visibility</p:attrName>
                                        </p:attrNameLst>
                                      </p:cBhvr>
                                      <p:to>
                                        <p:strVal val="visible"/>
                                      </p:to>
                                    </p:set>
                                    <p:anim calcmode="lin" valueType="num">
                                      <p:cBhvr>
                                        <p:cTn id="7" dur="500" fill="hold"/>
                                        <p:tgtEl>
                                          <p:spTgt spid="74757"/>
                                        </p:tgtEl>
                                        <p:attrNameLst>
                                          <p:attrName>ppt_x</p:attrName>
                                        </p:attrNameLst>
                                      </p:cBhvr>
                                      <p:tavLst>
                                        <p:tav tm="0">
                                          <p:val>
                                            <p:strVal val="0-#ppt_w/2"/>
                                          </p:val>
                                        </p:tav>
                                        <p:tav tm="100000">
                                          <p:val>
                                            <p:strVal val="#ppt_x"/>
                                          </p:val>
                                        </p:tav>
                                      </p:tavLst>
                                    </p:anim>
                                    <p:anim calcmode="lin" valueType="num">
                                      <p:cBhvr>
                                        <p:cTn id="8" dur="500" fill="hold"/>
                                        <p:tgtEl>
                                          <p:spTgt spid="7475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758"/>
                                        </p:tgtEl>
                                        <p:attrNameLst>
                                          <p:attrName>style.visibility</p:attrName>
                                        </p:attrNameLst>
                                      </p:cBhvr>
                                      <p:to>
                                        <p:strVal val="visible"/>
                                      </p:to>
                                    </p:set>
                                    <p:anim calcmode="lin" valueType="num">
                                      <p:cBhvr>
                                        <p:cTn id="13" dur="500" fill="hold"/>
                                        <p:tgtEl>
                                          <p:spTgt spid="74758"/>
                                        </p:tgtEl>
                                        <p:attrNameLst>
                                          <p:attrName>ppt_x</p:attrName>
                                        </p:attrNameLst>
                                      </p:cBhvr>
                                      <p:tavLst>
                                        <p:tav tm="0">
                                          <p:val>
                                            <p:strVal val="0-#ppt_w/2"/>
                                          </p:val>
                                        </p:tav>
                                        <p:tav tm="100000">
                                          <p:val>
                                            <p:strVal val="#ppt_x"/>
                                          </p:val>
                                        </p:tav>
                                      </p:tavLst>
                                    </p:anim>
                                    <p:anim calcmode="lin" valueType="num">
                                      <p:cBhvr>
                                        <p:cTn id="14" dur="500" fill="hold"/>
                                        <p:tgtEl>
                                          <p:spTgt spid="747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0-#ppt_w/2"/>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p:bldP spid="74758" grpId="0"/>
      <p:bldP spid="2"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矩形 88065"/>
          <p:cNvSpPr/>
          <p:nvPr/>
        </p:nvSpPr>
        <p:spPr>
          <a:xfrm>
            <a:off x="917575" y="1563370"/>
            <a:ext cx="7238365" cy="287083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B0604020202020204" pitchFamily="34" charset="0"/>
                <a:ea typeface="宋体" pitchFamily="2" charset="-122"/>
                <a:cs typeface="+mn-ea"/>
              </a:rPr>
              <a:t>操作系统的</a:t>
            </a:r>
            <a:r>
              <a:rPr lang="x-none" altLang="zh-CN" sz="4000" b="1" strike="noStrike" noProof="1">
                <a:solidFill>
                  <a:srgbClr val="663300"/>
                </a:solidFill>
                <a:latin typeface="Arial" panose="020B0604020202020204" pitchFamily="34" charset="0"/>
                <a:ea typeface="宋体" pitchFamily="2" charset="-122"/>
                <a:cs typeface="+mn-ea"/>
              </a:rPr>
              <a:t>进程及进程间通讯</a:t>
            </a:r>
            <a:r>
              <a:rPr lang="zh-CN" altLang="en-US" sz="4000" b="1" strike="noStrike" noProof="1">
                <a:solidFill>
                  <a:srgbClr val="663300"/>
                </a:solidFill>
                <a:latin typeface="Arial" panose="020B0604020202020204" pitchFamily="34" charset="0"/>
                <a:ea typeface="宋体" pitchFamily="2" charset="-122"/>
                <a:cs typeface="+mn-ea"/>
              </a:rPr>
              <a:t>实例</a:t>
            </a:r>
            <a:r>
              <a:rPr lang="x-none" altLang="zh-CN" sz="4000" b="1" strike="noStrike" noProof="1">
                <a:solidFill>
                  <a:srgbClr val="663300"/>
                </a:solidFill>
                <a:latin typeface="Arial" panose="020B0604020202020204" pitchFamily="34" charset="0"/>
                <a:ea typeface="宋体" pitchFamily="2" charset="-122"/>
                <a:cs typeface="+mn-ea"/>
              </a:rPr>
              <a:t>（实验1,3相关知识）</a:t>
            </a:r>
            <a:endParaRPr lang="x-none" altLang="zh-CN" sz="4000" b="1" strike="noStrike" noProof="1">
              <a:solidFill>
                <a:srgbClr val="663300"/>
              </a:solidFill>
              <a:latin typeface="Arial" panose="020B0604020202020204" pitchFamily="34" charset="0"/>
              <a:ea typeface="宋体" pitchFamily="2" charset="-122"/>
              <a:cs typeface="+mn-ea"/>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103426" name="内容占位符 8806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4" name="" r:id="rId2" imgW="838200" imgH="647700" progId="Paint.Picture">
                  <p:embed/>
                </p:oleObj>
              </mc:Choice>
              <mc:Fallback>
                <p:oleObj name="" r:id="rId2" imgW="838200" imgH="647700" progId="Paint.Picture">
                  <p:embed/>
                  <p:pic>
                    <p:nvPicPr>
                      <p:cNvPr id="0" name="图片 3083"/>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88068" name="矩形 8806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操作系统的并发</a:t>
            </a:r>
            <a:r>
              <a:rPr lang="zh-CN" altLang="en-US" sz="2400" b="0" strike="noStrike" noProof="1">
                <a:latin typeface="Arial" panose="020B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066">
                                            <p:txEl>
                                              <p:charRg st="1" end="13"/>
                                            </p:txEl>
                                          </p:spTgt>
                                        </p:tgtEl>
                                        <p:attrNameLst>
                                          <p:attrName>style.visibility</p:attrName>
                                        </p:attrNameLst>
                                      </p:cBhvr>
                                      <p:to>
                                        <p:strVal val="visible"/>
                                      </p:to>
                                    </p:set>
                                    <p:anim calcmode="lin" valueType="num">
                                      <p:cBhvr additive="base">
                                        <p:cTn id="7" dur="1000" fill="hold"/>
                                        <p:tgtEl>
                                          <p:spTgt spid="88066">
                                            <p:txEl>
                                              <p:charRg st="1"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8066">
                                            <p:txEl>
                                              <p:charRg st="1"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矩形 8908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操作系统的并发</a:t>
            </a:r>
            <a:r>
              <a:rPr lang="zh-CN" altLang="en-US" sz="2400" b="0" strike="noStrike" noProof="1">
                <a:latin typeface="Arial" panose="020B0604020202020204" pitchFamily="34" charset="0"/>
                <a:ea typeface="宋体" pitchFamily="2" charset="-122"/>
                <a:cs typeface="+mn-ea"/>
              </a:rPr>
              <a:t>机制实例</a:t>
            </a:r>
            <a:endParaRPr lang="zh-CN" altLang="en-US" sz="2400" b="0" strike="noStrike" noProof="1">
              <a:ea typeface="宋体" pitchFamily="2" charset="-122"/>
            </a:endParaRPr>
          </a:p>
        </p:txBody>
      </p:sp>
      <p:sp>
        <p:nvSpPr>
          <p:cNvPr id="89091" name="矩形 89090"/>
          <p:cNvSpPr/>
          <p:nvPr/>
        </p:nvSpPr>
        <p:spPr>
          <a:xfrm>
            <a:off x="168275" y="630238"/>
            <a:ext cx="8318500" cy="7254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Arial" panose="020B0604020202020204" pitchFamily="34" charset="0"/>
                <a:ea typeface="宋体" pitchFamily="2" charset="-122"/>
                <a:cs typeface="+mn-ea"/>
              </a:rPr>
              <a:t>创建进程及应用实例</a:t>
            </a:r>
            <a:endParaRPr lang="zh-CN" altLang="en-US" b="1" strike="noStrike" noProof="1">
              <a:solidFill>
                <a:srgbClr val="990000"/>
              </a:solidFill>
              <a:latin typeface="Times New Roman" panose="02020603050405020304" pitchFamily="18" charset="0"/>
              <a:ea typeface="宋体" pitchFamily="2" charset="-122"/>
            </a:endParaRPr>
          </a:p>
        </p:txBody>
      </p:sp>
      <p:sp>
        <p:nvSpPr>
          <p:cNvPr id="89092" name="矩形 89091"/>
          <p:cNvSpPr/>
          <p:nvPr/>
        </p:nvSpPr>
        <p:spPr>
          <a:xfrm>
            <a:off x="488950" y="1406525"/>
            <a:ext cx="8245475" cy="466280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(1) 调用形式</a:t>
            </a:r>
            <a:r>
              <a:rPr lang="zh-CN" altLang="en-US" sz="2400" b="1" strike="noStrike" noProof="1" dirty="0">
                <a:solidFill>
                  <a:srgbClr val="000099"/>
                </a:solidFill>
                <a:latin typeface="Times New Roman" panose="02020603050405020304" pitchFamily="18" charset="0"/>
                <a:ea typeface="宋体" pitchFamily="2" charset="-122"/>
                <a:cs typeface="+mn-ea"/>
              </a:rPr>
              <a:t>     </a:t>
            </a:r>
            <a:r>
              <a:rPr lang="zh-CN" altLang="en-US" sz="2400" strike="noStrike" noProof="1" dirty="0">
                <a:solidFill>
                  <a:schemeClr val="tx1"/>
                </a:solidFill>
                <a:latin typeface="Times New Roman" panose="02020603050405020304" pitchFamily="18" charset="0"/>
                <a:ea typeface="宋体" pitchFamily="2" charset="-122"/>
                <a:cs typeface="+mn-ea"/>
              </a:rPr>
              <a:t>  </a:t>
            </a:r>
            <a:endParaRPr lang="zh-CN" altLang="en-US" sz="2400" strike="noStrike" noProof="1" dirty="0">
              <a:solidFill>
                <a:schemeClr val="tx1"/>
              </a:solidFill>
              <a:latin typeface="Times New Roman" panose="02020603050405020304" pitchFamily="18" charset="0"/>
              <a:ea typeface="宋体" pitchFamily="2" charset="-122"/>
            </a:endParaRPr>
          </a:p>
          <a:p>
            <a:pPr marL="533400" lvl="0" indent="-533400" algn="just" fontAlgn="base">
              <a:lnSpc>
                <a:spcPct val="130000"/>
              </a:lnSpc>
              <a:buNone/>
            </a:pPr>
            <a:r>
              <a:rPr lang="zh-CN" altLang="en-US" sz="2400" strike="noStrike" noProof="1" dirty="0">
                <a:solidFill>
                  <a:schemeClr val="tx1"/>
                </a:solidFill>
                <a:latin typeface="Times New Roman" panose="02020603050405020304" pitchFamily="18" charset="0"/>
                <a:ea typeface="宋体" pitchFamily="2" charset="-122"/>
                <a:cs typeface="+mn-ea"/>
              </a:rPr>
              <a:t>       int  pid=fork();</a:t>
            </a:r>
            <a:endParaRPr lang="zh-CN" altLang="en-US" sz="2400" strike="noStrike" noProof="1" dirty="0">
              <a:solidFill>
                <a:schemeClr val="tx1"/>
              </a:solidFill>
              <a:latin typeface="Times New Roman" panose="02020603050405020304" pitchFamily="18" charset="0"/>
              <a:ea typeface="宋体" pitchFamily="2" charset="-122"/>
            </a:endParaRPr>
          </a:p>
          <a:p>
            <a:pPr marL="342900" lvl="0" indent="-342900" algn="just" fontAlgn="base">
              <a:lnSpc>
                <a:spcPct val="130000"/>
              </a:lnSpc>
              <a:buFont typeface="Wingdings" panose="05000000000000000000" pitchFamily="2" charset="2"/>
              <a:buChar char=""/>
            </a:pPr>
            <a:r>
              <a:rPr lang="zh-CN" altLang="en-US" sz="2400" b="1" strike="noStrike" noProof="1" dirty="0">
                <a:solidFill>
                  <a:schemeClr val="tx1"/>
                </a:solidFill>
                <a:latin typeface="Arial" panose="020B0604020202020204" pitchFamily="34" charset="0"/>
                <a:ea typeface="宋体" pitchFamily="2" charset="-122"/>
                <a:cs typeface="+mn-ea"/>
              </a:rPr>
              <a:t>功能</a:t>
            </a:r>
            <a:r>
              <a:rPr lang="zh-CN" altLang="en-US" sz="2400" strike="noStrike" noProof="1" dirty="0">
                <a:solidFill>
                  <a:schemeClr val="tx1"/>
                </a:solidFill>
                <a:latin typeface="Times New Roman" panose="02020603050405020304" pitchFamily="18" charset="0"/>
                <a:ea typeface="宋体" pitchFamily="2" charset="-122"/>
                <a:cs typeface="+mn-ea"/>
              </a:rPr>
              <a:t>：创</a:t>
            </a:r>
            <a:r>
              <a:rPr lang="zh-CN" altLang="en-US" sz="2400" strike="noStrike" noProof="1" dirty="0">
                <a:solidFill>
                  <a:schemeClr val="tx1"/>
                </a:solidFill>
                <a:latin typeface="Times New Roman" panose="02020603050405020304" pitchFamily="18" charset="0"/>
                <a:ea typeface="宋体" pitchFamily="2" charset="-122"/>
                <a:cs typeface="+mn-ea"/>
                <a:sym typeface="Arial" panose="020B0604020202020204" pitchFamily="34" charset="0"/>
              </a:rPr>
              <a:t>建一个子进程，被创建的子进程是父进程的进</a:t>
            </a:r>
            <a:endParaRPr lang="zh-CN" altLang="en-US" sz="2400" strike="noStrike" noProof="1" dirty="0">
              <a:solidFill>
                <a:schemeClr val="tx1"/>
              </a:solidFill>
              <a:latin typeface="Times New Roman" panose="02020603050405020304" pitchFamily="18" charset="0"/>
              <a:ea typeface="宋体" pitchFamily="2" charset="-122"/>
              <a:sym typeface="Arial" panose="020B0604020202020204" pitchFamily="34" charset="0"/>
            </a:endParaRPr>
          </a:p>
          <a:p>
            <a:pPr marL="533400" lvl="0" indent="-533400" algn="just" fontAlgn="base">
              <a:lnSpc>
                <a:spcPct val="130000"/>
              </a:lnSpc>
              <a:buNone/>
            </a:pPr>
            <a:r>
              <a:rPr lang="zh-CN" altLang="en-US" sz="2400" strike="noStrike" noProof="1" dirty="0">
                <a:solidFill>
                  <a:schemeClr val="tx1"/>
                </a:solidFill>
                <a:latin typeface="Times New Roman" panose="02020603050405020304" pitchFamily="18" charset="0"/>
                <a:ea typeface="宋体" pitchFamily="2" charset="-122"/>
                <a:cs typeface="+mn-ea"/>
                <a:sym typeface="Arial" panose="020B0604020202020204" pitchFamily="34" charset="0"/>
              </a:rPr>
              <a:t>     程映像的一个副本 (除</a:t>
            </a:r>
            <a:r>
              <a:rPr lang="x-none" altLang="zh-CN" sz="2400" strike="noStrike" noProof="1" dirty="0">
                <a:solidFill>
                  <a:schemeClr val="tx1"/>
                </a:solidFill>
                <a:latin typeface="Times New Roman" panose="02020603050405020304" pitchFamily="18" charset="0"/>
                <a:ea typeface="宋体" pitchFamily="2" charset="-122"/>
                <a:cs typeface="+mn-ea"/>
                <a:sym typeface="Arial" panose="020B0604020202020204" pitchFamily="34" charset="0"/>
              </a:rPr>
              <a:t>PCB</a:t>
            </a:r>
            <a:r>
              <a:rPr lang="zh-CN" altLang="en-US" sz="2400" strike="noStrike" noProof="1" dirty="0">
                <a:solidFill>
                  <a:schemeClr val="tx1"/>
                </a:solidFill>
                <a:latin typeface="Times New Roman" panose="02020603050405020304" pitchFamily="18" charset="0"/>
                <a:ea typeface="宋体" pitchFamily="2" charset="-122"/>
                <a:cs typeface="+mn-ea"/>
                <a:sym typeface="Arial" panose="020B0604020202020204" pitchFamily="34" charset="0"/>
              </a:rPr>
              <a:t>外)，在UNIX系统中，除了</a:t>
            </a:r>
            <a:r>
              <a:rPr lang="x-none" altLang="zh-CN" sz="2400" strike="noStrike" noProof="1" dirty="0">
                <a:solidFill>
                  <a:schemeClr val="tx1"/>
                </a:solidFill>
                <a:latin typeface="Times New Roman" panose="02020603050405020304" pitchFamily="18" charset="0"/>
                <a:ea typeface="宋体" pitchFamily="2" charset="-122"/>
                <a:cs typeface="+mn-ea"/>
                <a:sym typeface="Arial" panose="020B0604020202020204" pitchFamily="34" charset="0"/>
              </a:rPr>
              <a:t>init</a:t>
            </a:r>
            <a:r>
              <a:rPr lang="zh-CN" altLang="en-US" sz="2400" strike="noStrike" noProof="1" dirty="0">
                <a:solidFill>
                  <a:schemeClr val="tx1"/>
                </a:solidFill>
                <a:latin typeface="Times New Roman" panose="02020603050405020304" pitchFamily="18" charset="0"/>
                <a:ea typeface="宋体" pitchFamily="2" charset="-122"/>
                <a:cs typeface="+mn-ea"/>
                <a:sym typeface="Arial" panose="020B0604020202020204" pitchFamily="34" charset="0"/>
              </a:rPr>
              <a:t>进程</a:t>
            </a:r>
            <a:r>
              <a:rPr lang="x-none" altLang="zh-CN" sz="2400" strike="noStrike" noProof="1" dirty="0">
                <a:solidFill>
                  <a:schemeClr val="tx1"/>
                </a:solidFill>
                <a:latin typeface="Times New Roman" panose="02020603050405020304" pitchFamily="18" charset="0"/>
                <a:ea typeface="宋体" pitchFamily="2" charset="-122"/>
                <a:cs typeface="+mn-ea"/>
                <a:sym typeface="Arial" panose="020B0604020202020204" pitchFamily="34" charset="0"/>
              </a:rPr>
              <a:t>(pid等于1)</a:t>
            </a:r>
            <a:r>
              <a:rPr lang="zh-CN" altLang="en-US" sz="2400" strike="noStrike" noProof="1" dirty="0">
                <a:solidFill>
                  <a:schemeClr val="tx1"/>
                </a:solidFill>
                <a:latin typeface="Times New Roman" panose="02020603050405020304" pitchFamily="18" charset="0"/>
                <a:ea typeface="宋体" pitchFamily="2" charset="-122"/>
                <a:cs typeface="+mn-ea"/>
                <a:sym typeface="Arial" panose="020B0604020202020204" pitchFamily="34" charset="0"/>
              </a:rPr>
              <a:t>外，其它进程都是</a:t>
            </a:r>
            <a:r>
              <a:rPr lang="zh-CN" altLang="en-US" sz="2400" strike="noStrike" noProof="1" dirty="0">
                <a:solidFill>
                  <a:schemeClr val="tx1"/>
                </a:solidFill>
                <a:latin typeface="Times New Roman" panose="02020603050405020304" pitchFamily="18" charset="0"/>
                <a:ea typeface="宋体" pitchFamily="2" charset="-122"/>
                <a:cs typeface="+mn-ea"/>
              </a:rPr>
              <a:t>通过调用进程创建系统调用创建的</a:t>
            </a:r>
            <a:r>
              <a:rPr lang="en-US" altLang="x-none" sz="2400" strike="noStrike" noProof="1">
                <a:solidFill>
                  <a:schemeClr val="tx1"/>
                </a:solidFill>
                <a:latin typeface="Times New Roman" panose="02020603050405020304" pitchFamily="18" charset="0"/>
                <a:ea typeface="宋体" pitchFamily="2" charset="-122"/>
                <a:cs typeface="+mn-ea"/>
              </a:rPr>
              <a:t>。</a:t>
            </a:r>
            <a:r>
              <a:rPr lang="zh-CN" altLang="en-US" sz="2400" strike="noStrike" noProof="1" dirty="0">
                <a:solidFill>
                  <a:schemeClr val="tx1"/>
                </a:solidFill>
                <a:latin typeface="Times New Roman" panose="02020603050405020304" pitchFamily="18" charset="0"/>
                <a:ea typeface="宋体" pitchFamily="2" charset="-122"/>
                <a:cs typeface="+mn-ea"/>
              </a:rPr>
              <a:t> </a:t>
            </a:r>
            <a:endParaRPr lang="zh-CN" altLang="en-US" sz="2400" strike="noStrike" noProof="1" dirty="0">
              <a:solidFill>
                <a:schemeClr val="tx1"/>
              </a:solidFill>
              <a:latin typeface="Times New Roman" panose="02020603050405020304" pitchFamily="18" charset="0"/>
              <a:ea typeface="宋体" pitchFamily="2" charset="-122"/>
            </a:endParaRPr>
          </a:p>
          <a:p>
            <a:pPr marL="342900" lvl="0" indent="-342900" eaLnBrk="0" fontAlgn="base" hangingPunct="0">
              <a:buFont typeface="Wingdings" panose="05000000000000000000" pitchFamily="2" charset="2"/>
              <a:buChar char=""/>
            </a:pPr>
            <a:r>
              <a:rPr lang="zh-CN" altLang="en-US" sz="2400" b="1" strike="noStrike" noProof="1" dirty="0">
                <a:solidFill>
                  <a:schemeClr val="tx1"/>
                </a:solidFill>
                <a:latin typeface="Arial" panose="020B0604020202020204" pitchFamily="34" charset="0"/>
                <a:ea typeface="宋体" pitchFamily="2" charset="-122"/>
                <a:cs typeface="+mn-ea"/>
              </a:rPr>
              <a:t>返</a:t>
            </a:r>
            <a:r>
              <a:rPr lang="zh-CN" altLang="en-US" sz="2400" b="1" strike="noStrike" noProof="1" dirty="0">
                <a:solidFill>
                  <a:schemeClr val="tx1"/>
                </a:solidFill>
                <a:latin typeface="Arial" panose="020B0604020202020204" pitchFamily="34" charset="0"/>
                <a:ea typeface="宋体" pitchFamily="2" charset="-122"/>
                <a:cs typeface="+mn-ea"/>
                <a:sym typeface="Arial" panose="020B0604020202020204" pitchFamily="34" charset="0"/>
              </a:rPr>
              <a:t>回值</a:t>
            </a:r>
            <a:r>
              <a:rPr lang="zh-CN" altLang="en-US" sz="2400" strike="noStrike" noProof="1" dirty="0">
                <a:solidFill>
                  <a:schemeClr val="tx1"/>
                </a:solidFill>
                <a:latin typeface="Arial" panose="020B0604020202020204" pitchFamily="34" charset="0"/>
                <a:ea typeface="宋体" pitchFamily="2" charset="-122"/>
                <a:cs typeface="+mn-ea"/>
                <a:sym typeface="Arial" panose="020B0604020202020204" pitchFamily="34" charset="0"/>
              </a:rPr>
              <a:t>：	－1  创建失败</a:t>
            </a:r>
            <a:endParaRPr lang="zh-CN" altLang="en-US" sz="2400" strike="noStrike" noProof="1" dirty="0">
              <a:solidFill>
                <a:schemeClr val="tx1"/>
              </a:solidFill>
              <a:sym typeface="Arial" panose="020B0604020202020204" pitchFamily="34" charset="0"/>
            </a:endParaRPr>
          </a:p>
          <a:p>
            <a:pPr marL="533400" lvl="0" indent="-533400" eaLnBrk="0" fontAlgn="base" hangingPunct="0">
              <a:buNone/>
            </a:pPr>
            <a:r>
              <a:rPr lang="zh-CN" altLang="en-US" sz="2400" strike="noStrike" noProof="1" dirty="0">
                <a:solidFill>
                  <a:schemeClr val="tx1"/>
                </a:solidFill>
                <a:latin typeface="Arial" panose="020B0604020202020204" pitchFamily="34" charset="0"/>
                <a:ea typeface="宋体" pitchFamily="2" charset="-122"/>
                <a:cs typeface="+mn-ea"/>
                <a:sym typeface="Arial" panose="020B0604020202020204" pitchFamily="34" charset="0"/>
              </a:rPr>
              <a:t>             	 0    从子进程返回</a:t>
            </a:r>
            <a:endParaRPr lang="zh-CN" altLang="en-US" sz="2400" strike="noStrike" noProof="1" dirty="0">
              <a:solidFill>
                <a:schemeClr val="tx1"/>
              </a:solidFill>
              <a:sym typeface="Arial" panose="020B0604020202020204" pitchFamily="34" charset="0"/>
            </a:endParaRPr>
          </a:p>
          <a:p>
            <a:pPr marL="533400" lvl="0" indent="-533400" eaLnBrk="0" fontAlgn="base" hangingPunct="0">
              <a:buNone/>
            </a:pPr>
            <a:r>
              <a:rPr lang="zh-CN" altLang="en-US" sz="2400" strike="noStrike" noProof="1" dirty="0">
                <a:solidFill>
                  <a:schemeClr val="tx1"/>
                </a:solidFill>
                <a:latin typeface="Arial" panose="020B0604020202020204" pitchFamily="34" charset="0"/>
                <a:ea typeface="宋体" pitchFamily="2" charset="-122"/>
                <a:cs typeface="+mn-ea"/>
                <a:sym typeface="Arial" panose="020B0604020202020204" pitchFamily="34" charset="0"/>
              </a:rPr>
              <a:t>             	&gt; 0  从父进程返回，且返回值为子进程号</a:t>
            </a:r>
            <a:endParaRPr lang="zh-CN" altLang="en-US" sz="2400" strike="noStrike" noProof="1" dirty="0">
              <a:solidFill>
                <a:schemeClr val="tx1"/>
              </a:solidFill>
              <a:sym typeface="Arial" panose="020B0604020202020204" pitchFamily="34" charset="0"/>
            </a:endParaRPr>
          </a:p>
        </p:txBody>
      </p:sp>
      <p:sp>
        <p:nvSpPr>
          <p:cNvPr id="104452" name="文本框 89092"/>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67</a:t>
            </a:r>
            <a:endParaRPr lang="en-US" altLang="zh-CN" b="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91">
                                            <p:txEl>
                                              <p:charRg st="0" end="14"/>
                                            </p:txEl>
                                          </p:spTgt>
                                        </p:tgtEl>
                                        <p:attrNameLst>
                                          <p:attrName>style.visibility</p:attrName>
                                        </p:attrNameLst>
                                      </p:cBhvr>
                                      <p:to>
                                        <p:strVal val="visible"/>
                                      </p:to>
                                    </p:set>
                                    <p:anim calcmode="lin" valueType="num">
                                      <p:cBhvr additive="base">
                                        <p:cTn id="7" dur="1000" fill="hold"/>
                                        <p:tgtEl>
                                          <p:spTgt spid="89091">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9091">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9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P spid="8909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文本框 14848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6</a:t>
            </a:r>
            <a:endParaRPr lang="en-US" altLang="zh-CN" b="0">
              <a:solidFill>
                <a:schemeClr val="tx2"/>
              </a:solidFill>
              <a:latin typeface="Times New Roman" panose="02020603050405020304" pitchFamily="18" charset="0"/>
              <a:ea typeface="宋体" pitchFamily="2" charset="-122"/>
            </a:endParaRPr>
          </a:p>
        </p:txBody>
      </p:sp>
      <p:sp>
        <p:nvSpPr>
          <p:cNvPr id="148483" name="矩形 148482"/>
          <p:cNvSpPr/>
          <p:nvPr/>
        </p:nvSpPr>
        <p:spPr>
          <a:xfrm>
            <a:off x="180975" y="646113"/>
            <a:ext cx="8842375" cy="604774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a:t>
            </a:r>
            <a:r>
              <a:rPr lang="x-none" altLang="en-US" sz="2800" b="1" strike="noStrike" noProof="1">
                <a:solidFill>
                  <a:srgbClr val="A50021"/>
                </a:solidFill>
                <a:latin typeface="Times New Roman" panose="02020603050405020304" pitchFamily="18" charset="0"/>
                <a:ea typeface="宋体" pitchFamily="2" charset="-122"/>
                <a:cs typeface="+mn-ea"/>
              </a:rPr>
              <a:t>2</a:t>
            </a:r>
            <a:r>
              <a:rPr lang="en-US" altLang="zh-CN" sz="2800" b="1" strike="noStrike" noProof="1">
                <a:solidFill>
                  <a:srgbClr val="A50021"/>
                </a:solidFill>
                <a:latin typeface="Times New Roman" panose="02020603050405020304" pitchFamily="18" charset="0"/>
                <a:ea typeface="宋体" pitchFamily="2" charset="-122"/>
                <a:cs typeface="+mn-ea"/>
              </a:rPr>
              <a:t>) </a:t>
            </a:r>
            <a:r>
              <a:rPr lang="zh-CN" altLang="en-US" sz="2800" b="1" strike="noStrike" noProof="1" dirty="0">
                <a:solidFill>
                  <a:srgbClr val="A50021"/>
                </a:solidFill>
                <a:latin typeface="Times New Roman" panose="02020603050405020304" pitchFamily="18" charset="0"/>
                <a:ea typeface="宋体" pitchFamily="2" charset="-122"/>
                <a:cs typeface="+mn-ea"/>
              </a:rPr>
              <a:t>为什么程序可以并发执行</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pPr>
            <a:r>
              <a:rPr lang="zh-CN" altLang="en-US" sz="2800" strike="noStrike" noProof="1" dirty="0">
                <a:solidFill>
                  <a:schemeClr val="tx1"/>
                </a:solidFill>
                <a:effectLst/>
                <a:latin typeface="Times New Roman" panose="02020603050405020304" pitchFamily="18" charset="0"/>
                <a:ea typeface="宋体" pitchFamily="2" charset="-122"/>
                <a:cs typeface="+mn-ea"/>
              </a:rPr>
              <a:t>由程序运行时需要占用的资源决定的：</a:t>
            </a:r>
            <a:endParaRPr lang="zh-CN" altLang="en-US" sz="2800" strike="noStrike" noProof="1" dirty="0">
              <a:solidFill>
                <a:schemeClr val="tx1"/>
              </a:solidFill>
              <a:effectLst/>
              <a:latin typeface="Times New Roman" panose="02020603050405020304" pitchFamily="18" charset="0"/>
              <a:ea typeface="宋体" pitchFamily="2" charset="-122"/>
            </a:endParaRPr>
          </a:p>
          <a:p>
            <a:pPr marL="914400" lvl="1" indent="-457200" fontAlgn="base">
              <a:lnSpc>
                <a:spcPct val="130000"/>
              </a:lnSpc>
            </a:pPr>
            <a:r>
              <a:rPr lang="zh-CN" altLang="en-US" sz="2400" strike="noStrike" noProof="1" dirty="0">
                <a:solidFill>
                  <a:schemeClr val="tx1"/>
                </a:solidFill>
                <a:effectLst/>
                <a:latin typeface="Times New Roman" panose="02020603050405020304" pitchFamily="18" charset="0"/>
                <a:ea typeface="宋体" pitchFamily="2" charset="-122"/>
                <a:cs typeface="+mn-cs"/>
              </a:rPr>
              <a:t>一个资源本来就可以同时被多个程序使用；</a:t>
            </a:r>
            <a:endParaRPr lang="zh-CN" altLang="en-US" sz="2400" strike="noStrike" noProof="1" dirty="0">
              <a:solidFill>
                <a:schemeClr val="tx1"/>
              </a:solidFill>
              <a:effectLst/>
              <a:latin typeface="Times New Roman" panose="02020603050405020304" pitchFamily="18" charset="0"/>
              <a:ea typeface="宋体" pitchFamily="2" charset="-122"/>
            </a:endParaRPr>
          </a:p>
          <a:p>
            <a:pPr marL="914400" lvl="1" indent="-457200" fontAlgn="base">
              <a:lnSpc>
                <a:spcPct val="130000"/>
              </a:lnSpc>
            </a:pPr>
            <a:r>
              <a:rPr lang="zh-CN" altLang="en-US" sz="2400" strike="noStrike" noProof="1" dirty="0">
                <a:solidFill>
                  <a:schemeClr val="tx1"/>
                </a:solidFill>
                <a:effectLst/>
                <a:latin typeface="Times New Roman" panose="02020603050405020304" pitchFamily="18" charset="0"/>
                <a:ea typeface="宋体" pitchFamily="2" charset="-122"/>
                <a:cs typeface="+mn-cs"/>
              </a:rPr>
              <a:t>一个资源同时只能被一个程序使用，但是可以分时使用；</a:t>
            </a:r>
            <a:endParaRPr lang="zh-CN" altLang="en-US" sz="2400" strike="noStrike" noProof="1" dirty="0">
              <a:solidFill>
                <a:schemeClr val="tx1"/>
              </a:solidFill>
              <a:effectLst/>
              <a:latin typeface="Times New Roman" panose="02020603050405020304" pitchFamily="18" charset="0"/>
              <a:ea typeface="宋体" pitchFamily="2" charset="-122"/>
            </a:endParaRPr>
          </a:p>
          <a:p>
            <a:pPr marL="914400" lvl="1" indent="-457200" fontAlgn="base">
              <a:lnSpc>
                <a:spcPct val="130000"/>
              </a:lnSpc>
            </a:pPr>
            <a:r>
              <a:rPr lang="zh-CN" altLang="en-US" sz="2400" strike="noStrike" noProof="1" dirty="0">
                <a:solidFill>
                  <a:schemeClr val="tx1"/>
                </a:solidFill>
                <a:effectLst/>
                <a:latin typeface="Times New Roman" panose="02020603050405020304" pitchFamily="18" charset="0"/>
                <a:ea typeface="宋体" pitchFamily="2" charset="-122"/>
                <a:cs typeface="+mn-cs"/>
              </a:rPr>
              <a:t>一个程序在不同的时刻可能占用不同的资源，它释放的资源可以让其他程序使用</a:t>
            </a:r>
            <a:r>
              <a:rPr lang="x-none" altLang="zh-CN" sz="2400" strike="noStrike" noProof="1" dirty="0">
                <a:solidFill>
                  <a:schemeClr val="tx1"/>
                </a:solidFill>
                <a:effectLst/>
                <a:latin typeface="Times New Roman" panose="02020603050405020304" pitchFamily="18" charset="0"/>
                <a:ea typeface="宋体" pitchFamily="2" charset="-122"/>
                <a:cs typeface="+mn-cs"/>
              </a:rPr>
              <a:t>；</a:t>
            </a:r>
            <a:endParaRPr lang="x-none" altLang="zh-CN" sz="2400" strike="noStrike" noProof="1" dirty="0">
              <a:solidFill>
                <a:schemeClr val="tx1"/>
              </a:solidFill>
              <a:effectLst/>
              <a:latin typeface="Times New Roman" panose="02020603050405020304" pitchFamily="18" charset="0"/>
              <a:ea typeface="宋体" pitchFamily="2" charset="-122"/>
              <a:cs typeface="+mn-cs"/>
            </a:endParaRPr>
          </a:p>
          <a:p>
            <a:pPr marL="914400" lvl="1" indent="-457200" fontAlgn="base">
              <a:lnSpc>
                <a:spcPct val="130000"/>
              </a:lnSpc>
            </a:pPr>
            <a:r>
              <a:rPr lang="x-none" altLang="zh-CN" sz="2400" strike="noStrike" noProof="1" dirty="0">
                <a:solidFill>
                  <a:schemeClr val="tx1"/>
                </a:solidFill>
                <a:effectLst/>
                <a:latin typeface="Times New Roman" panose="02020603050405020304" pitchFamily="18" charset="0"/>
                <a:ea typeface="宋体" pitchFamily="2" charset="-122"/>
                <a:cs typeface="+mn-cs"/>
              </a:rPr>
              <a:t>存在多个资源；</a:t>
            </a:r>
            <a:endParaRPr lang="x-none" altLang="zh-CN" sz="2400" strike="noStrike" noProof="1" dirty="0">
              <a:solidFill>
                <a:schemeClr val="tx1"/>
              </a:solidFill>
              <a:effectLst/>
              <a:latin typeface="Times New Roman" panose="02020603050405020304" pitchFamily="18" charset="0"/>
              <a:ea typeface="宋体" pitchFamily="2" charset="-122"/>
              <a:cs typeface="+mn-cs"/>
            </a:endParaRPr>
          </a:p>
          <a:p>
            <a:pPr marL="533400" lvl="0" indent="-533400" fontAlgn="base">
              <a:lnSpc>
                <a:spcPct val="130000"/>
              </a:lnSpc>
            </a:pPr>
            <a:r>
              <a:rPr lang="zh-CN" altLang="en-US" sz="2800" strike="noStrike" noProof="1" dirty="0">
                <a:solidFill>
                  <a:schemeClr val="tx1"/>
                </a:solidFill>
                <a:effectLst/>
                <a:latin typeface="Times New Roman" panose="02020603050405020304" pitchFamily="18" charset="0"/>
                <a:ea typeface="宋体" pitchFamily="2" charset="-122"/>
                <a:cs typeface="+mn-ea"/>
              </a:rPr>
              <a:t>并发执行的优点：</a:t>
            </a:r>
            <a:endParaRPr lang="zh-CN" altLang="en-US" sz="2800" strike="noStrike" noProof="1" dirty="0">
              <a:solidFill>
                <a:schemeClr val="tx1"/>
              </a:solidFill>
              <a:effectLst/>
              <a:latin typeface="Times New Roman" panose="02020603050405020304" pitchFamily="18" charset="0"/>
              <a:ea typeface="宋体" pitchFamily="2" charset="-122"/>
            </a:endParaRPr>
          </a:p>
          <a:p>
            <a:pPr marL="914400" lvl="1" indent="-457200" fontAlgn="base">
              <a:lnSpc>
                <a:spcPct val="130000"/>
              </a:lnSpc>
            </a:pPr>
            <a:r>
              <a:rPr lang="zh-CN" altLang="en-US" sz="2400" strike="noStrike" noProof="1" dirty="0">
                <a:solidFill>
                  <a:schemeClr val="tx1"/>
                </a:solidFill>
                <a:effectLst/>
                <a:latin typeface="Times New Roman" panose="02020603050405020304" pitchFamily="18" charset="0"/>
                <a:ea typeface="宋体" pitchFamily="2" charset="-122"/>
                <a:cs typeface="+mn-cs"/>
              </a:rPr>
              <a:t>发挥了硬件的并行能力，以提高资源利用率</a:t>
            </a:r>
            <a:endParaRPr lang="zh-CN" altLang="en-US" sz="2400" strike="noStrike" noProof="1" dirty="0">
              <a:solidFill>
                <a:schemeClr val="tx1"/>
              </a:solidFill>
              <a:latin typeface="Times New Roman" panose="02020603050405020304" pitchFamily="18" charset="0"/>
              <a:ea typeface="宋体" pitchFamily="2" charset="-122"/>
            </a:endParaRPr>
          </a:p>
          <a:p>
            <a:pPr marL="533400" lvl="0" indent="-533400" fontAlgn="base">
              <a:lnSpc>
                <a:spcPct val="130000"/>
              </a:lnSpc>
              <a:buNone/>
            </a:pPr>
            <a:endParaRPr lang="zh-CN" altLang="en-US" sz="2400" strike="noStrike" noProof="1" dirty="0">
              <a:solidFill>
                <a:schemeClr val="tx1"/>
              </a:solidFill>
              <a:latin typeface="Times New Roman" panose="02020603050405020304" pitchFamily="18" charset="0"/>
              <a:ea typeface="宋体" pitchFamily="2" charset="-122"/>
            </a:endParaRPr>
          </a:p>
        </p:txBody>
      </p:sp>
      <p:sp>
        <p:nvSpPr>
          <p:cNvPr id="148492" name="矩形 14849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进程的引入</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8483">
                                            <p:txEl>
                                              <p:charRg st="0" end="16"/>
                                            </p:txEl>
                                          </p:spTgt>
                                        </p:tgtEl>
                                        <p:attrNameLst>
                                          <p:attrName>style.visibility</p:attrName>
                                        </p:attrNameLst>
                                      </p:cBhvr>
                                      <p:to>
                                        <p:strVal val="visible"/>
                                      </p:to>
                                    </p:set>
                                    <p:anim calcmode="lin" valueType="num">
                                      <p:cBhvr additive="base">
                                        <p:cTn id="7" dur="500" fill="hold"/>
                                        <p:tgtEl>
                                          <p:spTgt spid="148483">
                                            <p:txEl>
                                              <p:charRg st="0" end="1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8483">
                                            <p:txEl>
                                              <p:charRg st="0" end="16"/>
                                            </p:txEl>
                                          </p:spTgt>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8483">
                                            <p:txEl>
                                              <p:charRg st="16" end="34"/>
                                            </p:txEl>
                                          </p:spTgt>
                                        </p:tgtEl>
                                        <p:attrNameLst>
                                          <p:attrName>style.visibility</p:attrName>
                                        </p:attrNameLst>
                                      </p:cBhvr>
                                      <p:to>
                                        <p:strVal val="visible"/>
                                      </p:to>
                                    </p:set>
                                    <p:anim calcmode="lin" valueType="num">
                                      <p:cBhvr additive="base">
                                        <p:cTn id="11" dur="500" fill="hold"/>
                                        <p:tgtEl>
                                          <p:spTgt spid="148483">
                                            <p:txEl>
                                              <p:charRg st="16" end="3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8483">
                                            <p:txEl>
                                              <p:charRg st="16" end="3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8483">
                                            <p:txEl>
                                              <p:charRg st="34" end="54"/>
                                            </p:txEl>
                                          </p:spTgt>
                                        </p:tgtEl>
                                        <p:attrNameLst>
                                          <p:attrName>style.visibility</p:attrName>
                                        </p:attrNameLst>
                                      </p:cBhvr>
                                      <p:to>
                                        <p:strVal val="visible"/>
                                      </p:to>
                                    </p:set>
                                    <p:anim calcmode="lin" valueType="num">
                                      <p:cBhvr additive="base">
                                        <p:cTn id="15" dur="500" fill="hold"/>
                                        <p:tgtEl>
                                          <p:spTgt spid="148483">
                                            <p:txEl>
                                              <p:charRg st="34" end="5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8483">
                                            <p:txEl>
                                              <p:charRg st="34" end="5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8483">
                                            <p:txEl>
                                              <p:charRg st="54" end="80"/>
                                            </p:txEl>
                                          </p:spTgt>
                                        </p:tgtEl>
                                        <p:attrNameLst>
                                          <p:attrName>style.visibility</p:attrName>
                                        </p:attrNameLst>
                                      </p:cBhvr>
                                      <p:to>
                                        <p:strVal val="visible"/>
                                      </p:to>
                                    </p:set>
                                    <p:anim calcmode="lin" valueType="num">
                                      <p:cBhvr additive="base">
                                        <p:cTn id="19" dur="500" fill="hold"/>
                                        <p:tgtEl>
                                          <p:spTgt spid="148483">
                                            <p:txEl>
                                              <p:charRg st="54" end="8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8483">
                                            <p:txEl>
                                              <p:charRg st="54" end="8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8483">
                                            <p:txEl>
                                              <p:charRg st="80" end="117"/>
                                            </p:txEl>
                                          </p:spTgt>
                                        </p:tgtEl>
                                        <p:attrNameLst>
                                          <p:attrName>style.visibility</p:attrName>
                                        </p:attrNameLst>
                                      </p:cBhvr>
                                      <p:to>
                                        <p:strVal val="visible"/>
                                      </p:to>
                                    </p:set>
                                    <p:anim calcmode="lin" valueType="num">
                                      <p:cBhvr additive="base">
                                        <p:cTn id="23" dur="500" fill="hold"/>
                                        <p:tgtEl>
                                          <p:spTgt spid="148483">
                                            <p:txEl>
                                              <p:charRg st="80" end="11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8483">
                                            <p:txEl>
                                              <p:charRg st="80" end="11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8483">
                                            <p:txEl>
                                              <p:charRg st="5" end="5"/>
                                            </p:txEl>
                                          </p:spTgt>
                                        </p:tgtEl>
                                        <p:attrNameLst>
                                          <p:attrName>style.visibility</p:attrName>
                                        </p:attrNameLst>
                                      </p:cBhvr>
                                      <p:to>
                                        <p:strVal val="visible"/>
                                      </p:to>
                                    </p:set>
                                    <p:anim calcmode="lin" valueType="num">
                                      <p:cBhvr additive="base">
                                        <p:cTn id="27" dur="500" fill="hold"/>
                                        <p:tgtEl>
                                          <p:spTgt spid="148483">
                                            <p:txEl>
                                              <p:char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8483">
                                            <p:txEl>
                                              <p:char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8483">
                                            <p:txEl>
                                              <p:charRg st="117" end="126"/>
                                            </p:txEl>
                                          </p:spTgt>
                                        </p:tgtEl>
                                        <p:attrNameLst>
                                          <p:attrName>style.visibility</p:attrName>
                                        </p:attrNameLst>
                                      </p:cBhvr>
                                      <p:to>
                                        <p:strVal val="visible"/>
                                      </p:to>
                                    </p:set>
                                    <p:anim calcmode="lin" valueType="num">
                                      <p:cBhvr additive="base">
                                        <p:cTn id="31" dur="500" fill="hold"/>
                                        <p:tgtEl>
                                          <p:spTgt spid="148483">
                                            <p:txEl>
                                              <p:charRg st="117" end="12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8483">
                                            <p:txEl>
                                              <p:charRg st="117" end="12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8483">
                                            <p:txEl>
                                              <p:charRg st="126" end="146"/>
                                            </p:txEl>
                                          </p:spTgt>
                                        </p:tgtEl>
                                        <p:attrNameLst>
                                          <p:attrName>style.visibility</p:attrName>
                                        </p:attrNameLst>
                                      </p:cBhvr>
                                      <p:to>
                                        <p:strVal val="visible"/>
                                      </p:to>
                                    </p:set>
                                    <p:anim calcmode="lin" valueType="num">
                                      <p:cBhvr additive="base">
                                        <p:cTn id="35" dur="500" fill="hold"/>
                                        <p:tgtEl>
                                          <p:spTgt spid="148483">
                                            <p:txEl>
                                              <p:charRg st="126" end="14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8483">
                                            <p:txEl>
                                              <p:charRg st="126" end="14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标题 90113"/>
          <p:cNvSpPr>
            <a:spLocks noGrp="1"/>
          </p:cNvSpPr>
          <p:nvPr>
            <p:ph type="title"/>
          </p:nvPr>
        </p:nvSpPr>
        <p:spPr>
          <a:xfrm>
            <a:off x="363538" y="595313"/>
            <a:ext cx="8393113" cy="574675"/>
          </a:xfrm>
        </p:spPr>
        <p:txBody>
          <a:bodyPr>
            <a:spAutoFit/>
          </a:bodyPr>
          <a:p>
            <a:pPr lvl="0"/>
            <a:r>
              <a:rPr lang="zh-CN" altLang="en-US" sz="3200">
                <a:solidFill>
                  <a:srgbClr val="990033"/>
                </a:solidFill>
                <a:ea typeface="宋体" pitchFamily="2" charset="-122"/>
              </a:rPr>
              <a:t>示例</a:t>
            </a:r>
            <a:endParaRPr lang="zh-CN" altLang="en-US" sz="3200">
              <a:solidFill>
                <a:srgbClr val="990033"/>
              </a:solidFill>
              <a:ea typeface="宋体" pitchFamily="2" charset="-122"/>
            </a:endParaRPr>
          </a:p>
        </p:txBody>
      </p:sp>
      <p:sp>
        <p:nvSpPr>
          <p:cNvPr id="105474" name="文本框 90114"/>
          <p:cNvSpPr txBox="1"/>
          <p:nvPr/>
        </p:nvSpPr>
        <p:spPr>
          <a:xfrm>
            <a:off x="80010" y="1150620"/>
            <a:ext cx="8947150" cy="4088765"/>
          </a:xfrm>
          <a:prstGeom prst="rect">
            <a:avLst/>
          </a:prstGeom>
          <a:noFill/>
          <a:ln w="9525" cap="flat" cmpd="sng">
            <a:solidFill>
              <a:srgbClr val="FF3300"/>
            </a:solidFill>
            <a:prstDash val="solid"/>
            <a:miter/>
            <a:headEnd type="none" w="med" len="med"/>
            <a:tailEnd type="none" w="med" len="med"/>
          </a:ln>
        </p:spPr>
        <p:txBody>
          <a:bodyPr wrap="square" anchor="t">
            <a:spAutoFit/>
          </a:bodyPr>
          <a:p>
            <a:pPr lvl="0" algn="just">
              <a:lnSpc>
                <a:spcPct val="110000"/>
              </a:lnSpc>
              <a:spcBef>
                <a:spcPct val="50000"/>
              </a:spcBef>
            </a:pPr>
            <a:r>
              <a:rPr lang="en-US" altLang="zh-CN" sz="3200" b="0">
                <a:solidFill>
                  <a:schemeClr val="tx1"/>
                </a:solidFill>
                <a:latin typeface="Arial" panose="020B0604020202020204" pitchFamily="34" charset="0"/>
                <a:ea typeface="宋体" pitchFamily="2" charset="-122"/>
                <a:cs typeface="+mn-ea"/>
              </a:rPr>
              <a:t>pid = fork();</a:t>
            </a:r>
            <a:endParaRPr lang="en-US" altLang="zh-CN" sz="3200" b="0">
              <a:solidFill>
                <a:schemeClr val="tx1"/>
              </a:solidFill>
              <a:latin typeface="Arial" panose="020B0604020202020204" pitchFamily="34" charset="0"/>
              <a:ea typeface="宋体" pitchFamily="2" charset="-122"/>
              <a:cs typeface="+mn-ea"/>
            </a:endParaRPr>
          </a:p>
          <a:p>
            <a:pPr lvl="0" algn="just">
              <a:lnSpc>
                <a:spcPct val="50000"/>
              </a:lnSpc>
              <a:spcBef>
                <a:spcPct val="50000"/>
              </a:spcBef>
            </a:pPr>
            <a:r>
              <a:rPr lang="en-US" altLang="zh-CN" sz="3200" b="0">
                <a:solidFill>
                  <a:schemeClr val="tx1"/>
                </a:solidFill>
                <a:latin typeface="Arial" panose="020B0604020202020204" pitchFamily="34" charset="0"/>
                <a:ea typeface="宋体" pitchFamily="2" charset="-122"/>
                <a:cs typeface="+mn-ea"/>
              </a:rPr>
              <a:t>if (pid == -1)</a:t>
            </a:r>
            <a:r>
              <a:rPr lang="x-none" altLang="en-US" sz="3200" b="0">
                <a:solidFill>
                  <a:schemeClr val="tx1"/>
                </a:solidFill>
                <a:latin typeface="Arial" panose="020B0604020202020204" pitchFamily="34" charset="0"/>
                <a:ea typeface="宋体" pitchFamily="2" charset="-122"/>
                <a:cs typeface="+mn-ea"/>
              </a:rPr>
              <a:t>{</a:t>
            </a:r>
            <a:r>
              <a:rPr lang="en-US" altLang="zh-CN" sz="3200" b="0">
                <a:solidFill>
                  <a:schemeClr val="tx1"/>
                </a:solidFill>
                <a:latin typeface="Arial" panose="020B0604020202020204" pitchFamily="34" charset="0"/>
                <a:ea typeface="宋体" pitchFamily="2" charset="-122"/>
                <a:cs typeface="+mn-ea"/>
                <a:sym typeface="Arial" panose="020B0604020202020204" pitchFamily="34" charset="0"/>
              </a:rPr>
              <a:t>printf("</a:t>
            </a:r>
            <a:r>
              <a:rPr lang="x-none" altLang="en-US" sz="3200" b="0">
                <a:solidFill>
                  <a:schemeClr val="tx1"/>
                </a:solidFill>
                <a:latin typeface="Arial" panose="020B0604020202020204" pitchFamily="34" charset="0"/>
                <a:ea typeface="宋体" pitchFamily="2" charset="-122"/>
                <a:cs typeface="+mn-ea"/>
                <a:sym typeface="Arial" panose="020B0604020202020204" pitchFamily="34" charset="0"/>
              </a:rPr>
              <a:t>f</a:t>
            </a:r>
            <a:r>
              <a:rPr lang="en-US" altLang="zh-CN" sz="3200" b="0">
                <a:solidFill>
                  <a:schemeClr val="tx1"/>
                </a:solidFill>
                <a:latin typeface="Arial" panose="020B0604020202020204" pitchFamily="34" charset="0"/>
                <a:ea typeface="宋体" pitchFamily="2" charset="-122"/>
                <a:cs typeface="+mn-ea"/>
                <a:sym typeface="Arial" panose="020B0604020202020204" pitchFamily="34" charset="0"/>
              </a:rPr>
              <a:t>ork fail\n"); </a:t>
            </a:r>
            <a:r>
              <a:rPr lang="x-none" altLang="en-US" sz="3200" b="0">
                <a:solidFill>
                  <a:schemeClr val="tx1"/>
                </a:solidFill>
                <a:latin typeface="Arial" panose="020B0604020202020204" pitchFamily="34" charset="0"/>
                <a:ea typeface="宋体" pitchFamily="2" charset="-122"/>
                <a:cs typeface="+mn-ea"/>
                <a:sym typeface="Arial" panose="020B0604020202020204" pitchFamily="34" charset="0"/>
              </a:rPr>
              <a:t>return;}</a:t>
            </a:r>
            <a:endParaRPr lang="x-none" altLang="en-US" sz="3200" b="0">
              <a:solidFill>
                <a:schemeClr val="tx1"/>
              </a:solidFill>
              <a:latin typeface="Arial" panose="020B0604020202020204" pitchFamily="34" charset="0"/>
              <a:ea typeface="宋体" pitchFamily="2" charset="-122"/>
              <a:cs typeface="+mn-ea"/>
              <a:sym typeface="Arial" panose="020B0604020202020204" pitchFamily="34" charset="0"/>
            </a:endParaRPr>
          </a:p>
          <a:p>
            <a:pPr lvl="0" algn="just">
              <a:lnSpc>
                <a:spcPct val="70000"/>
              </a:lnSpc>
              <a:spcBef>
                <a:spcPct val="50000"/>
              </a:spcBef>
            </a:pPr>
            <a:r>
              <a:rPr lang="en-US" altLang="zh-CN" sz="3200" b="0">
                <a:solidFill>
                  <a:schemeClr val="tx1"/>
                </a:solidFill>
                <a:latin typeface="Arial" panose="020B0604020202020204" pitchFamily="34" charset="0"/>
                <a:ea typeface="宋体" pitchFamily="2" charset="-122"/>
                <a:cs typeface="+mn-ea"/>
              </a:rPr>
              <a:t>if (pid == 0)</a:t>
            </a:r>
            <a:endParaRPr lang="en-US" altLang="zh-CN" sz="3200" b="0">
              <a:solidFill>
                <a:schemeClr val="tx1"/>
              </a:solidFill>
              <a:latin typeface="Arial" panose="020B0604020202020204" pitchFamily="34" charset="0"/>
              <a:ea typeface="宋体" pitchFamily="2" charset="-122"/>
              <a:cs typeface="+mn-ea"/>
            </a:endParaRPr>
          </a:p>
          <a:p>
            <a:pPr lvl="0" algn="just">
              <a:lnSpc>
                <a:spcPct val="80000"/>
              </a:lnSpc>
              <a:spcBef>
                <a:spcPct val="50000"/>
              </a:spcBef>
            </a:pPr>
            <a:r>
              <a:rPr lang="en-US" altLang="zh-CN" sz="3200" b="0">
                <a:solidFill>
                  <a:schemeClr val="tx1"/>
                </a:solidFill>
                <a:latin typeface="Arial" panose="020B0604020202020204" pitchFamily="34" charset="0"/>
                <a:ea typeface="宋体" pitchFamily="2" charset="-122"/>
                <a:cs typeface="+mn-ea"/>
                <a:sym typeface="Arial" panose="020B0604020202020204" pitchFamily="34" charset="0"/>
              </a:rPr>
              <a:t>         printf("I'm the child process!\n");</a:t>
            </a:r>
            <a:endParaRPr lang="en-US" altLang="zh-CN" sz="3200" b="0">
              <a:solidFill>
                <a:schemeClr val="tx1"/>
              </a:solidFill>
              <a:latin typeface="Arial" panose="020B0604020202020204" pitchFamily="34" charset="0"/>
              <a:ea typeface="宋体" pitchFamily="2" charset="-122"/>
              <a:cs typeface="+mn-ea"/>
              <a:sym typeface="Arial" panose="020B0604020202020204" pitchFamily="34" charset="0"/>
            </a:endParaRPr>
          </a:p>
          <a:p>
            <a:pPr lvl="0" algn="just">
              <a:lnSpc>
                <a:spcPct val="50000"/>
              </a:lnSpc>
              <a:spcBef>
                <a:spcPct val="50000"/>
              </a:spcBef>
            </a:pPr>
            <a:r>
              <a:rPr lang="en-US" altLang="zh-CN" sz="3200" b="0">
                <a:solidFill>
                  <a:schemeClr val="tx1"/>
                </a:solidFill>
                <a:latin typeface="Arial" panose="020B0604020202020204" pitchFamily="34" charset="0"/>
                <a:ea typeface="宋体" pitchFamily="2" charset="-122"/>
                <a:cs typeface="+mn-ea"/>
              </a:rPr>
              <a:t>else</a:t>
            </a:r>
            <a:endParaRPr lang="en-US" altLang="zh-CN" sz="3200" b="0">
              <a:solidFill>
                <a:schemeClr val="tx1"/>
              </a:solidFill>
              <a:latin typeface="Arial" panose="020B0604020202020204" pitchFamily="34" charset="0"/>
              <a:ea typeface="宋体" pitchFamily="2" charset="-122"/>
              <a:cs typeface="+mn-ea"/>
            </a:endParaRPr>
          </a:p>
          <a:p>
            <a:pPr lvl="0" algn="just">
              <a:lnSpc>
                <a:spcPct val="70000"/>
              </a:lnSpc>
              <a:spcBef>
                <a:spcPct val="50000"/>
              </a:spcBef>
            </a:pPr>
            <a:r>
              <a:rPr lang="en-US" altLang="zh-CN" sz="3200" b="0">
                <a:solidFill>
                  <a:schemeClr val="tx1"/>
                </a:solidFill>
                <a:latin typeface="Arial" panose="020B0604020202020204" pitchFamily="34" charset="0"/>
                <a:ea typeface="宋体" pitchFamily="2" charset="-122"/>
                <a:cs typeface="+mn-ea"/>
                <a:sym typeface="Arial" panose="020B0604020202020204" pitchFamily="34" charset="0"/>
              </a:rPr>
              <a:t>         printf("I'm the parent process!\n");</a:t>
            </a:r>
            <a:endParaRPr lang="en-US" altLang="zh-CN" sz="2400" b="0">
              <a:solidFill>
                <a:schemeClr val="tx1"/>
              </a:solidFill>
              <a:latin typeface="Arial" panose="020B0604020202020204" pitchFamily="34" charset="0"/>
              <a:ea typeface="宋体" pitchFamily="2" charset="-122"/>
              <a:sym typeface="Arial" panose="020B0604020202020204" pitchFamily="34" charset="0"/>
            </a:endParaRPr>
          </a:p>
          <a:p>
            <a:pPr lvl="0" algn="just">
              <a:lnSpc>
                <a:spcPct val="90000"/>
              </a:lnSpc>
              <a:spcBef>
                <a:spcPct val="50000"/>
              </a:spcBef>
            </a:pPr>
            <a:r>
              <a:rPr lang="en-US" altLang="zh-CN" sz="3200" b="0">
                <a:solidFill>
                  <a:schemeClr val="tx1"/>
                </a:solidFill>
                <a:sym typeface="Arial" panose="020B0604020202020204" pitchFamily="34" charset="0"/>
              </a:rPr>
              <a:t>printf("I'm </a:t>
            </a:r>
            <a:r>
              <a:rPr lang="x-none" altLang="en-US" sz="3200" b="0">
                <a:solidFill>
                  <a:schemeClr val="tx1"/>
                </a:solidFill>
                <a:sym typeface="Arial" panose="020B0604020202020204" pitchFamily="34" charset="0"/>
              </a:rPr>
              <a:t>common</a:t>
            </a:r>
            <a:r>
              <a:rPr lang="en-US" altLang="zh-CN" sz="3200" b="0">
                <a:solidFill>
                  <a:schemeClr val="tx1"/>
                </a:solidFill>
                <a:sym typeface="Arial" panose="020B0604020202020204" pitchFamily="34" charset="0"/>
              </a:rPr>
              <a:t> </a:t>
            </a:r>
            <a:r>
              <a:rPr lang="x-none" altLang="en-US" sz="3200" b="0">
                <a:solidFill>
                  <a:schemeClr val="tx1"/>
                </a:solidFill>
                <a:sym typeface="Arial" panose="020B0604020202020204" pitchFamily="34" charset="0"/>
              </a:rPr>
              <a:t>code.</a:t>
            </a:r>
            <a:r>
              <a:rPr lang="en-US" altLang="zh-CN" sz="3200" b="0">
                <a:solidFill>
                  <a:schemeClr val="tx1"/>
                </a:solidFill>
                <a:sym typeface="Arial" panose="020B0604020202020204" pitchFamily="34" charset="0"/>
              </a:rPr>
              <a:t>\n");</a:t>
            </a:r>
            <a:r>
              <a:rPr lang="en-US" altLang="zh-CN" sz="3200" b="0">
                <a:solidFill>
                  <a:schemeClr val="tx1"/>
                </a:solidFill>
                <a:latin typeface="Arial" panose="020B0604020202020204" pitchFamily="34" charset="0"/>
                <a:ea typeface="宋体" pitchFamily="2" charset="-122"/>
              </a:rPr>
              <a:t>   </a:t>
            </a:r>
            <a:endParaRPr lang="en-US" altLang="zh-CN" sz="3200" b="0">
              <a:solidFill>
                <a:schemeClr val="tx1"/>
              </a:solidFill>
              <a:latin typeface="Arial" panose="020B0604020202020204" pitchFamily="34" charset="0"/>
              <a:ea typeface="宋体" pitchFamily="2" charset="-122"/>
            </a:endParaRPr>
          </a:p>
        </p:txBody>
      </p:sp>
    </p:spTree>
  </p:cSld>
  <p:clrMapOvr>
    <a:masterClrMapping/>
  </p:clrMapOvr>
  <p:transition>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矩形 92161"/>
          <p:cNvSpPr/>
          <p:nvPr/>
        </p:nvSpPr>
        <p:spPr>
          <a:xfrm>
            <a:off x="503555" y="572135"/>
            <a:ext cx="8369300" cy="598106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系统调用 </a:t>
            </a:r>
            <a:r>
              <a:rPr lang="en-US" altLang="zh-CN" sz="2800" b="1" strike="noStrike" noProof="1">
                <a:solidFill>
                  <a:srgbClr val="A50021"/>
                </a:solidFill>
                <a:latin typeface="Times New Roman" panose="02020603050405020304" pitchFamily="18" charset="0"/>
                <a:ea typeface="宋体" pitchFamily="2" charset="-122"/>
                <a:cs typeface="+mn-ea"/>
              </a:rPr>
              <a:t>fork </a:t>
            </a:r>
            <a:r>
              <a:rPr lang="zh-CN" altLang="en-US" sz="2800" b="1" strike="noStrike" noProof="1">
                <a:solidFill>
                  <a:srgbClr val="A50021"/>
                </a:solidFill>
                <a:latin typeface="Times New Roman" panose="02020603050405020304" pitchFamily="18" charset="0"/>
                <a:ea typeface="宋体" pitchFamily="2" charset="-122"/>
                <a:cs typeface="+mn-ea"/>
              </a:rPr>
              <a:t>完成的操作</a:t>
            </a:r>
            <a:r>
              <a:rPr lang="zh-CN" altLang="en-US" sz="2400" b="1" strike="noStrike" noProof="1">
                <a:solidFill>
                  <a:srgbClr val="000099"/>
                </a:solidFill>
                <a:latin typeface="Times New Roman" panose="02020603050405020304" pitchFamily="18" charset="0"/>
                <a:ea typeface="宋体" pitchFamily="2" charset="-122"/>
                <a:cs typeface="+mn-ea"/>
              </a:rPr>
              <a:t>       </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algn="just"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UNIX/Linux</a:t>
            </a:r>
            <a:r>
              <a:rPr lang="zh-CN" altLang="en-US" sz="2000" strike="noStrike" noProof="1">
                <a:solidFill>
                  <a:schemeClr val="tx1"/>
                </a:solidFill>
                <a:latin typeface="Times New Roman" panose="02020603050405020304" pitchFamily="18" charset="0"/>
                <a:ea typeface="宋体" pitchFamily="2" charset="-122"/>
                <a:cs typeface="+mn-ea"/>
              </a:rPr>
              <a:t>系统的核心为系统调用</a:t>
            </a:r>
            <a:r>
              <a:rPr lang="en-US" altLang="zh-CN" sz="2000" strike="noStrike" noProof="1">
                <a:solidFill>
                  <a:schemeClr val="tx1"/>
                </a:solidFill>
                <a:latin typeface="Times New Roman" panose="02020603050405020304" pitchFamily="18" charset="0"/>
                <a:ea typeface="宋体" pitchFamily="2" charset="-122"/>
                <a:cs typeface="+mn-ea"/>
              </a:rPr>
              <a:t>fork </a:t>
            </a:r>
            <a:r>
              <a:rPr lang="zh-CN" altLang="en-US" sz="2000" strike="noStrike" noProof="1">
                <a:solidFill>
                  <a:schemeClr val="tx1"/>
                </a:solidFill>
                <a:latin typeface="Times New Roman" panose="02020603050405020304" pitchFamily="18" charset="0"/>
                <a:ea typeface="宋体" pitchFamily="2" charset="-122"/>
                <a:cs typeface="+mn-ea"/>
              </a:rPr>
              <a:t>完成下列操作：   </a:t>
            </a:r>
            <a:endParaRPr lang="zh-CN" altLang="en-US" sz="20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000" b="1" strike="noStrike" noProof="1">
                <a:solidFill>
                  <a:schemeClr val="tx1"/>
                </a:solidFill>
                <a:latin typeface="宋体" pitchFamily="2" charset="-122"/>
                <a:ea typeface="宋体" pitchFamily="2" charset="-122"/>
                <a:cs typeface="+mn-ea"/>
              </a:rPr>
              <a:t>①</a:t>
            </a:r>
            <a:r>
              <a:rPr lang="zh-CN" altLang="en-US" sz="2000" strike="noStrike" noProof="1">
                <a:solidFill>
                  <a:schemeClr val="tx1"/>
                </a:solidFill>
                <a:latin typeface="Times New Roman" panose="02020603050405020304" pitchFamily="18" charset="0"/>
                <a:ea typeface="宋体" pitchFamily="2" charset="-122"/>
                <a:cs typeface="+mn-ea"/>
              </a:rPr>
              <a:t> 为</a:t>
            </a:r>
            <a:r>
              <a:rPr lang="zh-CN" altLang="en-US" sz="2000">
                <a:solidFill>
                  <a:schemeClr val="tx1"/>
                </a:solidFill>
                <a:latin typeface="Times New Roman" panose="02020603050405020304" pitchFamily="18" charset="0"/>
                <a:cs typeface="+mn-ea"/>
                <a:sym typeface="+mn-ea"/>
              </a:rPr>
              <a:t>子</a:t>
            </a:r>
            <a:r>
              <a:rPr lang="zh-CN" altLang="en-US" sz="2000" strike="noStrike" noProof="1">
                <a:solidFill>
                  <a:schemeClr val="tx1"/>
                </a:solidFill>
                <a:latin typeface="Times New Roman" panose="02020603050405020304" pitchFamily="18" charset="0"/>
                <a:ea typeface="宋体" pitchFamily="2" charset="-122"/>
                <a:cs typeface="+mn-ea"/>
              </a:rPr>
              <a:t>进程分配一个新的</a:t>
            </a:r>
            <a:r>
              <a:rPr lang="en-US" altLang="zh-CN" sz="2000" strike="noStrike" noProof="1">
                <a:solidFill>
                  <a:schemeClr val="tx1"/>
                </a:solidFill>
                <a:latin typeface="Times New Roman" panose="02020603050405020304" pitchFamily="18" charset="0"/>
                <a:ea typeface="宋体" pitchFamily="2" charset="-122"/>
                <a:cs typeface="+mn-ea"/>
              </a:rPr>
              <a:t>pcb</a:t>
            </a:r>
            <a:r>
              <a:rPr lang="zh-CN" altLang="en-US" sz="2000" strike="noStrike" noProof="1">
                <a:solidFill>
                  <a:schemeClr val="tx1"/>
                </a:solidFill>
                <a:latin typeface="Times New Roman" panose="02020603050405020304" pitchFamily="18" charset="0"/>
                <a:ea typeface="宋体" pitchFamily="2" charset="-122"/>
                <a:cs typeface="+mn-ea"/>
              </a:rPr>
              <a:t>结构；</a:t>
            </a:r>
            <a:endParaRPr lang="zh-CN" altLang="en-US" sz="20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000" b="1" strike="noStrike" noProof="1">
                <a:solidFill>
                  <a:schemeClr val="tx1"/>
                </a:solidFill>
                <a:latin typeface="宋体" pitchFamily="2" charset="-122"/>
                <a:ea typeface="宋体" pitchFamily="2" charset="-122"/>
                <a:cs typeface="+mn-ea"/>
              </a:rPr>
              <a:t>②</a:t>
            </a:r>
            <a:r>
              <a:rPr lang="zh-CN" altLang="en-US" sz="2000" strike="noStrike" noProof="1">
                <a:solidFill>
                  <a:schemeClr val="tx1"/>
                </a:solidFill>
                <a:latin typeface="Times New Roman" panose="02020603050405020304" pitchFamily="18" charset="0"/>
                <a:ea typeface="宋体" pitchFamily="2" charset="-122"/>
                <a:cs typeface="+mn-ea"/>
              </a:rPr>
              <a:t> 为子进程赋一个唯一的进程标识号 </a:t>
            </a:r>
            <a:r>
              <a:rPr lang="en-US" altLang="zh-CN" sz="2000" strike="noStrike" noProof="1">
                <a:solidFill>
                  <a:schemeClr val="tx1"/>
                </a:solidFill>
                <a:latin typeface="Times New Roman" panose="02020603050405020304" pitchFamily="18" charset="0"/>
                <a:ea typeface="宋体" pitchFamily="2" charset="-122"/>
                <a:cs typeface="+mn-ea"/>
              </a:rPr>
              <a:t>(PID)</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000" b="1" strike="noStrike" noProof="1">
                <a:solidFill>
                  <a:schemeClr val="tx1"/>
                </a:solidFill>
                <a:latin typeface="宋体" pitchFamily="2" charset="-122"/>
                <a:ea typeface="宋体" pitchFamily="2" charset="-122"/>
                <a:cs typeface="+mn-ea"/>
              </a:rPr>
              <a:t>③</a:t>
            </a:r>
            <a:r>
              <a:rPr lang="zh-CN" altLang="en-US" sz="2000" strike="noStrike" noProof="1">
                <a:solidFill>
                  <a:schemeClr val="tx1"/>
                </a:solidFill>
                <a:latin typeface="Times New Roman" panose="02020603050405020304" pitchFamily="18" charset="0"/>
                <a:ea typeface="宋体" pitchFamily="2" charset="-122"/>
                <a:cs typeface="+mn-ea"/>
              </a:rPr>
              <a:t> </a:t>
            </a:r>
            <a:r>
              <a:rPr lang="x-none" altLang="zh-CN" sz="2000" strike="noStrike" noProof="1">
                <a:solidFill>
                  <a:schemeClr val="tx1"/>
                </a:solidFill>
                <a:latin typeface="Times New Roman" panose="02020603050405020304" pitchFamily="18" charset="0"/>
                <a:ea typeface="宋体" pitchFamily="2" charset="-122"/>
                <a:cs typeface="+mn-ea"/>
              </a:rPr>
              <a:t>子进程复制</a:t>
            </a:r>
            <a:r>
              <a:rPr lang="zh-CN" altLang="en-US" sz="2000" strike="noStrike" noProof="1">
                <a:solidFill>
                  <a:schemeClr val="tx1"/>
                </a:solidFill>
                <a:latin typeface="Times New Roman" panose="02020603050405020304" pitchFamily="18" charset="0"/>
                <a:ea typeface="宋体" pitchFamily="2" charset="-122"/>
                <a:cs typeface="+mn-ea"/>
              </a:rPr>
              <a:t>父进程</a:t>
            </a:r>
            <a:r>
              <a:rPr lang="x-none" altLang="zh-CN" sz="2000" strike="noStrike" noProof="1">
                <a:solidFill>
                  <a:schemeClr val="tx1"/>
                </a:solidFill>
                <a:latin typeface="Times New Roman" panose="02020603050405020304" pitchFamily="18" charset="0"/>
                <a:ea typeface="宋体" pitchFamily="2" charset="-122"/>
                <a:cs typeface="+mn-ea"/>
              </a:rPr>
              <a:t>下列属性：</a:t>
            </a:r>
            <a:endParaRPr lang="x-none" altLang="zh-CN" sz="20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x-none" altLang="zh-CN" sz="2000" strike="noStrike" noProof="1">
                <a:solidFill>
                  <a:schemeClr val="tx1"/>
                </a:solidFill>
                <a:latin typeface="Times New Roman" panose="02020603050405020304" pitchFamily="18" charset="0"/>
                <a:ea typeface="宋体" pitchFamily="2" charset="-122"/>
                <a:cs typeface="+mn-ea"/>
              </a:rPr>
              <a:t>		1 权限相关，用户id，组id；</a:t>
            </a:r>
            <a:endParaRPr lang="x-none" altLang="zh-CN" sz="20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x-none" altLang="zh-CN" sz="2000" strike="noStrike" noProof="1">
                <a:solidFill>
                  <a:schemeClr val="tx1"/>
                </a:solidFill>
                <a:latin typeface="Times New Roman" panose="02020603050405020304" pitchFamily="18" charset="0"/>
                <a:ea typeface="宋体" pitchFamily="2" charset="-122"/>
                <a:cs typeface="+mn-ea"/>
              </a:rPr>
              <a:t>		2 当前工作目录，根目录；</a:t>
            </a:r>
            <a:endParaRPr lang="x-none" altLang="zh-CN" sz="20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x-none" altLang="zh-CN" sz="2000" strike="noStrike" noProof="1">
                <a:solidFill>
                  <a:schemeClr val="tx1"/>
                </a:solidFill>
                <a:latin typeface="Times New Roman" panose="02020603050405020304" pitchFamily="18" charset="0"/>
                <a:ea typeface="宋体" pitchFamily="2" charset="-122"/>
                <a:cs typeface="+mn-ea"/>
              </a:rPr>
              <a:t>		3 信号屏蔽设置和动作；</a:t>
            </a:r>
            <a:endParaRPr lang="x-none" altLang="zh-CN" sz="20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x-none" altLang="zh-CN" sz="2000" strike="noStrike" noProof="1">
                <a:solidFill>
                  <a:schemeClr val="tx1"/>
                </a:solidFill>
                <a:latin typeface="Times New Roman" panose="02020603050405020304" pitchFamily="18" charset="0"/>
                <a:ea typeface="宋体" pitchFamily="2" charset="-122"/>
                <a:cs typeface="+mn-ea"/>
              </a:rPr>
              <a:t>		4 所有环境变量；</a:t>
            </a:r>
            <a:endParaRPr lang="x-none" altLang="zh-CN" sz="20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10000"/>
              </a:lnSpc>
              <a:buNone/>
            </a:pPr>
            <a:r>
              <a:rPr lang="x-none" altLang="zh-CN" sz="2000" strike="noStrike" noProof="1">
                <a:solidFill>
                  <a:schemeClr val="tx1"/>
                </a:solidFill>
                <a:latin typeface="Times New Roman" panose="02020603050405020304" pitchFamily="18" charset="0"/>
                <a:ea typeface="宋体" pitchFamily="2" charset="-122"/>
                <a:cs typeface="+mn-ea"/>
              </a:rPr>
              <a:t>		5 所有内存（代码段，数据段，栈，堆等等）；</a:t>
            </a:r>
            <a:endParaRPr lang="x-none" altLang="zh-CN" sz="20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10000"/>
              </a:lnSpc>
              <a:buNone/>
            </a:pPr>
            <a:r>
              <a:rPr lang="x-none" altLang="zh-CN" sz="2000" strike="noStrike" noProof="1">
                <a:solidFill>
                  <a:schemeClr val="tx1"/>
                </a:solidFill>
                <a:latin typeface="Times New Roman" panose="02020603050405020304" pitchFamily="18" charset="0"/>
                <a:ea typeface="宋体" pitchFamily="2" charset="-122"/>
                <a:cs typeface="+mn-ea"/>
              </a:rPr>
              <a:t>		6 所有已经打开的文件句柄；</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a:p>
            <a:pPr marL="533400" lvl="0" indent="-533400" fontAlgn="base">
              <a:lnSpc>
                <a:spcPct val="11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000" b="1" strike="noStrike" noProof="1">
                <a:solidFill>
                  <a:schemeClr val="tx1"/>
                </a:solidFill>
                <a:latin typeface="宋体" pitchFamily="2" charset="-122"/>
                <a:ea typeface="宋体" pitchFamily="2" charset="-122"/>
                <a:cs typeface="+mn-ea"/>
              </a:rPr>
              <a:t>⑤</a:t>
            </a:r>
            <a:r>
              <a:rPr lang="zh-CN" altLang="en-US" sz="2000" strike="noStrike" noProof="1">
                <a:solidFill>
                  <a:schemeClr val="tx1"/>
                </a:solidFill>
                <a:latin typeface="Times New Roman" panose="02020603050405020304" pitchFamily="18" charset="0"/>
                <a:ea typeface="宋体" pitchFamily="2" charset="-122"/>
                <a:cs typeface="+mn-ea"/>
              </a:rPr>
              <a:t> 对父进程返回子进程的进程号，对子进程返回零。</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106498" name="文本框 92162"/>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68</a:t>
            </a:r>
            <a:endParaRPr lang="en-US" altLang="zh-CN" b="0">
              <a:solidFill>
                <a:schemeClr val="tx2"/>
              </a:solidFill>
              <a:latin typeface="Times New Roman" panose="02020603050405020304" pitchFamily="18" charset="0"/>
              <a:ea typeface="宋体" pitchFamily="2" charset="-122"/>
            </a:endParaRPr>
          </a:p>
        </p:txBody>
      </p:sp>
      <p:sp>
        <p:nvSpPr>
          <p:cNvPr id="92164" name="矩形 9216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操作系统的并发</a:t>
            </a:r>
            <a:r>
              <a:rPr lang="zh-CN" altLang="en-US" sz="2400" b="0" strike="noStrike" noProof="1">
                <a:latin typeface="Arial" panose="020B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62">
                                            <p:txEl>
                                              <p:charRg st="0" end="27"/>
                                            </p:txEl>
                                          </p:spTgt>
                                        </p:tgtEl>
                                        <p:attrNameLst>
                                          <p:attrName>style.visibility</p:attrName>
                                        </p:attrNameLst>
                                      </p:cBhvr>
                                      <p:to>
                                        <p:strVal val="visible"/>
                                      </p:to>
                                    </p:set>
                                    <p:anim calcmode="lin" valueType="num">
                                      <p:cBhvr additive="base">
                                        <p:cTn id="7" dur="500" fill="hold"/>
                                        <p:tgtEl>
                                          <p:spTgt spid="92162">
                                            <p:txEl>
                                              <p:charRg st="0" end="2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62">
                                            <p:txEl>
                                              <p:charRg st="0" end="2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62">
                                            <p:txEl>
                                              <p:charRg st="27" end="70"/>
                                            </p:txEl>
                                          </p:spTgt>
                                        </p:tgtEl>
                                        <p:attrNameLst>
                                          <p:attrName>style.visibility</p:attrName>
                                        </p:attrNameLst>
                                      </p:cBhvr>
                                      <p:to>
                                        <p:strVal val="visible"/>
                                      </p:to>
                                    </p:set>
                                    <p:anim calcmode="lin" valueType="num">
                                      <p:cBhvr additive="base">
                                        <p:cTn id="13" dur="500" fill="hold"/>
                                        <p:tgtEl>
                                          <p:spTgt spid="92162">
                                            <p:txEl>
                                              <p:charRg st="27" end="7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62">
                                            <p:txEl>
                                              <p:charRg st="27" end="7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2162">
                                            <p:txEl>
                                              <p:charRg st="70" end="90"/>
                                            </p:txEl>
                                          </p:spTgt>
                                        </p:tgtEl>
                                        <p:attrNameLst>
                                          <p:attrName>style.visibility</p:attrName>
                                        </p:attrNameLst>
                                      </p:cBhvr>
                                      <p:to>
                                        <p:strVal val="visible"/>
                                      </p:to>
                                    </p:set>
                                    <p:anim calcmode="lin" valueType="num">
                                      <p:cBhvr additive="base">
                                        <p:cTn id="17" dur="500" fill="hold"/>
                                        <p:tgtEl>
                                          <p:spTgt spid="92162">
                                            <p:txEl>
                                              <p:charRg st="70" end="9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2162">
                                            <p:txEl>
                                              <p:charRg st="70" end="9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2162">
                                            <p:txEl>
                                              <p:charRg st="90" end="117"/>
                                            </p:txEl>
                                          </p:spTgt>
                                        </p:tgtEl>
                                        <p:attrNameLst>
                                          <p:attrName>style.visibility</p:attrName>
                                        </p:attrNameLst>
                                      </p:cBhvr>
                                      <p:to>
                                        <p:strVal val="visible"/>
                                      </p:to>
                                    </p:set>
                                    <p:anim calcmode="lin" valueType="num">
                                      <p:cBhvr additive="base">
                                        <p:cTn id="21" dur="500" fill="hold"/>
                                        <p:tgtEl>
                                          <p:spTgt spid="92162">
                                            <p:txEl>
                                              <p:charRg st="90" end="11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2162">
                                            <p:txEl>
                                              <p:charRg st="90" end="11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2162">
                                            <p:txEl>
                                              <p:charRg st="117" end="250"/>
                                            </p:txEl>
                                          </p:spTgt>
                                        </p:tgtEl>
                                        <p:attrNameLst>
                                          <p:attrName>style.visibility</p:attrName>
                                        </p:attrNameLst>
                                      </p:cBhvr>
                                      <p:to>
                                        <p:strVal val="visible"/>
                                      </p:to>
                                    </p:set>
                                    <p:anim calcmode="lin" valueType="num">
                                      <p:cBhvr additive="base">
                                        <p:cTn id="25" dur="500" fill="hold"/>
                                        <p:tgtEl>
                                          <p:spTgt spid="92162">
                                            <p:txEl>
                                              <p:charRg st="117" end="25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62">
                                            <p:txEl>
                                              <p:charRg st="117" end="25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2162">
                                            <p:txEl>
                                              <p:charRg st="5" end="5"/>
                                            </p:txEl>
                                          </p:spTgt>
                                        </p:tgtEl>
                                        <p:attrNameLst>
                                          <p:attrName>style.visibility</p:attrName>
                                        </p:attrNameLst>
                                      </p:cBhvr>
                                      <p:to>
                                        <p:strVal val="visible"/>
                                      </p:to>
                                    </p:set>
                                    <p:anim calcmode="lin" valueType="num">
                                      <p:cBhvr additive="base">
                                        <p:cTn id="29" dur="500" fill="hold"/>
                                        <p:tgtEl>
                                          <p:spTgt spid="92162">
                                            <p:txEl>
                                              <p:char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2162">
                                            <p:txEl>
                                              <p:char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2162">
                                            <p:txEl>
                                              <p:charRg st="6" end="6"/>
                                            </p:txEl>
                                          </p:spTgt>
                                        </p:tgtEl>
                                        <p:attrNameLst>
                                          <p:attrName>style.visibility</p:attrName>
                                        </p:attrNameLst>
                                      </p:cBhvr>
                                      <p:to>
                                        <p:strVal val="visible"/>
                                      </p:to>
                                    </p:set>
                                    <p:anim calcmode="lin" valueType="num">
                                      <p:cBhvr additive="base">
                                        <p:cTn id="33" dur="500" fill="hold"/>
                                        <p:tgtEl>
                                          <p:spTgt spid="92162">
                                            <p:txEl>
                                              <p:char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2162">
                                            <p:txEl>
                                              <p:char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2162">
                                            <p:txEl>
                                              <p:charRg st="7" end="7"/>
                                            </p:txEl>
                                          </p:spTgt>
                                        </p:tgtEl>
                                        <p:attrNameLst>
                                          <p:attrName>style.visibility</p:attrName>
                                        </p:attrNameLst>
                                      </p:cBhvr>
                                      <p:to>
                                        <p:strVal val="visible"/>
                                      </p:to>
                                    </p:set>
                                    <p:anim calcmode="lin" valueType="num">
                                      <p:cBhvr additive="base">
                                        <p:cTn id="37" dur="500" fill="hold"/>
                                        <p:tgtEl>
                                          <p:spTgt spid="92162">
                                            <p:txEl>
                                              <p:char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2162">
                                            <p:txEl>
                                              <p:char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2162">
                                            <p:txEl>
                                              <p:charRg st="8" end="8"/>
                                            </p:txEl>
                                          </p:spTgt>
                                        </p:tgtEl>
                                        <p:attrNameLst>
                                          <p:attrName>style.visibility</p:attrName>
                                        </p:attrNameLst>
                                      </p:cBhvr>
                                      <p:to>
                                        <p:strVal val="visible"/>
                                      </p:to>
                                    </p:set>
                                    <p:anim calcmode="lin" valueType="num">
                                      <p:cBhvr additive="base">
                                        <p:cTn id="41" dur="500" fill="hold"/>
                                        <p:tgtEl>
                                          <p:spTgt spid="92162">
                                            <p:txEl>
                                              <p:char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2162">
                                            <p:txEl>
                                              <p:char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92162">
                                            <p:txEl>
                                              <p:charRg st="9" end="9"/>
                                            </p:txEl>
                                          </p:spTgt>
                                        </p:tgtEl>
                                        <p:attrNameLst>
                                          <p:attrName>style.visibility</p:attrName>
                                        </p:attrNameLst>
                                      </p:cBhvr>
                                      <p:to>
                                        <p:strVal val="visible"/>
                                      </p:to>
                                    </p:set>
                                    <p:anim calcmode="lin" valueType="num">
                                      <p:cBhvr additive="base">
                                        <p:cTn id="45" dur="500" fill="hold"/>
                                        <p:tgtEl>
                                          <p:spTgt spid="92162">
                                            <p:txEl>
                                              <p:char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2162">
                                            <p:txEl>
                                              <p:char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92162">
                                            <p:txEl>
                                              <p:charRg st="10" end="10"/>
                                            </p:txEl>
                                          </p:spTgt>
                                        </p:tgtEl>
                                        <p:attrNameLst>
                                          <p:attrName>style.visibility</p:attrName>
                                        </p:attrNameLst>
                                      </p:cBhvr>
                                      <p:to>
                                        <p:strVal val="visible"/>
                                      </p:to>
                                    </p:set>
                                    <p:anim calcmode="lin" valueType="num">
                                      <p:cBhvr additive="base">
                                        <p:cTn id="49" dur="500" fill="hold"/>
                                        <p:tgtEl>
                                          <p:spTgt spid="92162">
                                            <p:txEl>
                                              <p:char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2162">
                                            <p:txEl>
                                              <p:char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92162">
                                            <p:txEl>
                                              <p:charRg st="301" end="327"/>
                                            </p:txEl>
                                          </p:spTgt>
                                        </p:tgtEl>
                                        <p:attrNameLst>
                                          <p:attrName>style.visibility</p:attrName>
                                        </p:attrNameLst>
                                      </p:cBhvr>
                                      <p:to>
                                        <p:strVal val="visible"/>
                                      </p:to>
                                    </p:set>
                                    <p:anim calcmode="lin" valueType="num">
                                      <p:cBhvr additive="base">
                                        <p:cTn id="53" dur="500" fill="hold"/>
                                        <p:tgtEl>
                                          <p:spTgt spid="92162">
                                            <p:txEl>
                                              <p:charRg st="301" end="32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92162">
                                            <p:txEl>
                                              <p:charRg st="301" end="32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矩形 94209"/>
          <p:cNvSpPr/>
          <p:nvPr/>
        </p:nvSpPr>
        <p:spPr>
          <a:xfrm>
            <a:off x="3429000" y="2697163"/>
            <a:ext cx="184150" cy="311150"/>
          </a:xfrm>
          <a:prstGeom prst="rect">
            <a:avLst/>
          </a:prstGeom>
          <a:noFill/>
          <a:ln w="9525">
            <a:noFill/>
            <a:miter/>
          </a:ln>
        </p:spPr>
        <p:txBody>
          <a:bodyPr wrap="none" anchor="t">
            <a:spAutoFit/>
          </a:bodyPr>
          <a:p>
            <a:pPr lvl="0">
              <a:lnSpc>
                <a:spcPct val="60000"/>
              </a:lnSpc>
              <a:spcBef>
                <a:spcPct val="50000"/>
              </a:spcBef>
            </a:pPr>
            <a:endParaRPr lang="zh-CN" altLang="en-US" sz="1800" b="0" dirty="0">
              <a:solidFill>
                <a:schemeClr val="tx1"/>
              </a:solidFill>
              <a:latin typeface="Arial" panose="020B0604020202020204" pitchFamily="34" charset="0"/>
              <a:ea typeface="宋体" pitchFamily="2" charset="-122"/>
            </a:endParaRPr>
          </a:p>
        </p:txBody>
      </p:sp>
      <p:sp>
        <p:nvSpPr>
          <p:cNvPr id="94211" name="矩形 94210"/>
          <p:cNvSpPr/>
          <p:nvPr/>
        </p:nvSpPr>
        <p:spPr>
          <a:xfrm>
            <a:off x="1077913" y="1341438"/>
            <a:ext cx="5102225" cy="479583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例2： main()</a:t>
            </a:r>
            <a:endParaRPr lang="zh-CN" altLang="en-US"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    {</a:t>
            </a:r>
            <a:endParaRPr lang="zh-CN" altLang="en-US"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         int x;</a:t>
            </a:r>
            <a:endParaRPr lang="zh-CN" altLang="en-US"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         </a:t>
            </a:r>
            <a:r>
              <a:rPr lang="zh-CN" altLang="zh-CN" sz="2000" b="0" dirty="0">
                <a:solidFill>
                  <a:srgbClr val="000000"/>
                </a:solidFill>
                <a:latin typeface="Times New Roman" panose="02020603050405020304" pitchFamily="18" charset="0"/>
                <a:ea typeface="宋体" pitchFamily="2" charset="-122"/>
              </a:rPr>
              <a:t>if</a:t>
            </a:r>
            <a:r>
              <a:rPr lang="zh-CN" altLang="en-US" sz="2000" b="0" dirty="0">
                <a:solidFill>
                  <a:srgbClr val="000000"/>
                </a:solidFill>
                <a:latin typeface="Times New Roman" panose="02020603050405020304" pitchFamily="18" charset="0"/>
                <a:ea typeface="宋体" pitchFamily="2" charset="-122"/>
              </a:rPr>
              <a:t>((x=fork())== </a:t>
            </a:r>
            <a:r>
              <a:rPr lang="zh-CN" altLang="en-US" sz="2000" b="0" dirty="0">
                <a:solidFill>
                  <a:srgbClr val="000000"/>
                </a:solidFill>
                <a:latin typeface="Times New Roman" panose="02020603050405020304" pitchFamily="18" charset="0"/>
                <a:ea typeface="Times New Roman" panose="02020603050405020304" pitchFamily="18" charset="0"/>
              </a:rPr>
              <a:t>- </a:t>
            </a:r>
            <a:r>
              <a:rPr lang="zh-CN" altLang="en-US" sz="2000" b="0" dirty="0">
                <a:solidFill>
                  <a:srgbClr val="000000"/>
                </a:solidFill>
                <a:latin typeface="Times New Roman" panose="02020603050405020304" pitchFamily="18" charset="0"/>
                <a:ea typeface="宋体" pitchFamily="2" charset="-122"/>
              </a:rPr>
              <a:t>1) </a:t>
            </a:r>
            <a:r>
              <a:rPr lang="zh-CN" altLang="zh-CN" sz="2000" b="0" dirty="0">
                <a:solidFill>
                  <a:srgbClr val="000000"/>
                </a:solidFill>
                <a:latin typeface="Times New Roman" panose="02020603050405020304" pitchFamily="18" charset="0"/>
                <a:ea typeface="宋体" pitchFamily="2" charset="-122"/>
              </a:rPr>
              <a:t>return</a:t>
            </a:r>
            <a:r>
              <a:rPr lang="zh-CN" altLang="en-US" sz="2000" b="0" dirty="0">
                <a:solidFill>
                  <a:srgbClr val="000000"/>
                </a:solidFill>
                <a:latin typeface="Times New Roman" panose="02020603050405020304" pitchFamily="18" charset="0"/>
                <a:ea typeface="宋体" pitchFamily="2" charset="-122"/>
              </a:rPr>
              <a:t>;</a:t>
            </a:r>
            <a:endParaRPr lang="zh-CN" altLang="en-US"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         if(x==0) </a:t>
            </a:r>
            <a:r>
              <a:rPr lang="x-none" altLang="zh-CN" sz="2000" b="0" dirty="0">
                <a:solidFill>
                  <a:srgbClr val="000000"/>
                </a:solidFill>
                <a:latin typeface="Times New Roman" panose="02020603050405020304" pitchFamily="18" charset="0"/>
                <a:ea typeface="宋体" pitchFamily="2" charset="-122"/>
              </a:rPr>
              <a:t>{</a:t>
            </a:r>
            <a:endParaRPr lang="x-none" altLang="zh-CN"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                printf(</a:t>
            </a:r>
            <a:r>
              <a:rPr lang="x-none" altLang="zh-CN" sz="2000" b="0" dirty="0">
                <a:solidFill>
                  <a:srgbClr val="000000"/>
                </a:solidFill>
                <a:latin typeface="Times New Roman" panose="02020603050405020304" pitchFamily="18" charset="0"/>
                <a:ea typeface="宋体" pitchFamily="2" charset="-122"/>
              </a:rPr>
              <a:t>"a"</a:t>
            </a:r>
            <a:r>
              <a:rPr lang="zh-CN" altLang="en-US" sz="2000" b="0" dirty="0">
                <a:solidFill>
                  <a:srgbClr val="000000"/>
                </a:solidFill>
                <a:latin typeface="Times New Roman" panose="02020603050405020304" pitchFamily="18" charset="0"/>
                <a:ea typeface="宋体" pitchFamily="2" charset="-122"/>
              </a:rPr>
              <a:t>);</a:t>
            </a:r>
            <a:endParaRPr lang="zh-CN" altLang="en-US"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x-none" altLang="zh-CN" sz="2000" b="0" dirty="0">
                <a:solidFill>
                  <a:srgbClr val="000000"/>
                </a:solidFill>
                <a:latin typeface="Times New Roman" panose="02020603050405020304" pitchFamily="18" charset="0"/>
                <a:ea typeface="宋体" pitchFamily="2" charset="-122"/>
              </a:rPr>
              <a:t>	}</a:t>
            </a:r>
            <a:endParaRPr lang="x-none" altLang="zh-CN"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         else </a:t>
            </a:r>
            <a:endParaRPr lang="zh-CN" altLang="en-US"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                 printf(“b”);</a:t>
            </a:r>
            <a:endParaRPr lang="zh-CN" altLang="en-US"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            </a:t>
            </a:r>
            <a:endParaRPr lang="zh-CN" altLang="en-US"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         printf(“</a:t>
            </a:r>
            <a:r>
              <a:rPr lang="x-none" altLang="zh-CN" sz="2000" b="0" dirty="0">
                <a:solidFill>
                  <a:srgbClr val="000000"/>
                </a:solidFill>
                <a:latin typeface="Times New Roman" panose="02020603050405020304" pitchFamily="18" charset="0"/>
                <a:ea typeface="宋体" pitchFamily="2" charset="-122"/>
              </a:rPr>
              <a:t>c</a:t>
            </a:r>
            <a:r>
              <a:rPr lang="zh-CN" altLang="en-US" sz="2000" b="0" dirty="0">
                <a:solidFill>
                  <a:srgbClr val="000000"/>
                </a:solidFill>
                <a:latin typeface="Times New Roman" panose="02020603050405020304" pitchFamily="18" charset="0"/>
                <a:ea typeface="宋体" pitchFamily="2" charset="-122"/>
              </a:rPr>
              <a:t>”);</a:t>
            </a:r>
            <a:endParaRPr lang="zh-CN" altLang="en-US"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zh-CN" sz="2000" b="0" dirty="0">
                <a:solidFill>
                  <a:srgbClr val="000000"/>
                </a:solidFill>
                <a:latin typeface="Times New Roman" panose="02020603050405020304" pitchFamily="18" charset="0"/>
                <a:ea typeface="宋体" pitchFamily="2" charset="-122"/>
              </a:rPr>
              <a:t>         return；</a:t>
            </a:r>
            <a:endParaRPr lang="zh-CN" altLang="zh-CN"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     }</a:t>
            </a:r>
            <a:endParaRPr lang="zh-CN" altLang="en-US" sz="2000" b="0" dirty="0">
              <a:solidFill>
                <a:schemeClr val="tx1"/>
              </a:solidFill>
              <a:latin typeface="Times New Roman" panose="02020603050405020304" pitchFamily="18" charset="0"/>
              <a:ea typeface="宋体" pitchFamily="2" charset="-122"/>
            </a:endParaRPr>
          </a:p>
          <a:p>
            <a:pPr lvl="0">
              <a:lnSpc>
                <a:spcPct val="110000"/>
              </a:lnSpc>
              <a:spcBef>
                <a:spcPct val="20000"/>
              </a:spcBef>
            </a:pPr>
            <a:endParaRPr lang="zh-CN" altLang="en-US" sz="2000" b="0" dirty="0">
              <a:solidFill>
                <a:schemeClr val="tx1"/>
              </a:solidFill>
              <a:latin typeface="Times New Roman" panose="02020603050405020304" pitchFamily="18" charset="0"/>
              <a:ea typeface="宋体" pitchFamily="2" charset="-122"/>
            </a:endParaRPr>
          </a:p>
        </p:txBody>
      </p:sp>
      <p:sp>
        <p:nvSpPr>
          <p:cNvPr id="94212" name="矩形 94211"/>
          <p:cNvSpPr/>
          <p:nvPr/>
        </p:nvSpPr>
        <p:spPr>
          <a:xfrm>
            <a:off x="7308850" y="4508500"/>
            <a:ext cx="1447800" cy="1524000"/>
          </a:xfrm>
          <a:prstGeom prst="rect">
            <a:avLst/>
          </a:prstGeom>
          <a:solidFill>
            <a:srgbClr val="CCFF33"/>
          </a:solidFill>
          <a:ln w="9525" cap="flat" cmpd="sng">
            <a:solidFill>
              <a:schemeClr val="tx1"/>
            </a:solidFill>
            <a:prstDash val="solid"/>
            <a:miter/>
            <a:headEnd type="none" w="med" len="med"/>
            <a:tailEnd type="none" w="med" len="med"/>
          </a:ln>
        </p:spPr>
        <p:txBody>
          <a:bodyPr wrap="none" anchor="ctr"/>
          <a:p>
            <a:pPr lvl="0" algn="ctr">
              <a:lnSpc>
                <a:spcPct val="75000"/>
              </a:lnSpc>
            </a:pPr>
            <a:r>
              <a:rPr lang="en-US" altLang="zh-CN" sz="1800" b="0">
                <a:solidFill>
                  <a:srgbClr val="000000"/>
                </a:solidFill>
                <a:latin typeface="Arial" panose="020B0604020202020204" pitchFamily="34" charset="0"/>
                <a:ea typeface="宋体" pitchFamily="2" charset="-122"/>
              </a:rPr>
              <a:t>abcc?</a:t>
            </a:r>
            <a:endParaRPr lang="en-US" altLang="zh-CN" sz="1800" b="0">
              <a:solidFill>
                <a:srgbClr val="000000"/>
              </a:solidFill>
              <a:latin typeface="Arial" panose="020B0604020202020204" pitchFamily="34" charset="0"/>
              <a:ea typeface="宋体" pitchFamily="2" charset="-122"/>
            </a:endParaRPr>
          </a:p>
          <a:p>
            <a:pPr lvl="0" algn="ctr">
              <a:lnSpc>
                <a:spcPct val="75000"/>
              </a:lnSpc>
            </a:pPr>
            <a:r>
              <a:rPr lang="en-US" altLang="zh-CN" sz="1800" b="0">
                <a:solidFill>
                  <a:srgbClr val="000000"/>
                </a:solidFill>
                <a:latin typeface="Arial" panose="020B0604020202020204" pitchFamily="34" charset="0"/>
                <a:ea typeface="宋体" pitchFamily="2" charset="-122"/>
              </a:rPr>
              <a:t>bcac?</a:t>
            </a:r>
            <a:endParaRPr lang="en-US" altLang="zh-CN" sz="1800" b="0">
              <a:solidFill>
                <a:srgbClr val="000000"/>
              </a:solidFill>
              <a:latin typeface="Arial" panose="020B0604020202020204" pitchFamily="34" charset="0"/>
              <a:ea typeface="宋体" pitchFamily="2" charset="-122"/>
            </a:endParaRPr>
          </a:p>
          <a:p>
            <a:pPr lvl="0" algn="ctr">
              <a:lnSpc>
                <a:spcPct val="75000"/>
              </a:lnSpc>
            </a:pPr>
            <a:r>
              <a:rPr lang="en-US" altLang="zh-CN" sz="1800" b="0">
                <a:solidFill>
                  <a:srgbClr val="000000"/>
                </a:solidFill>
                <a:latin typeface="Arial" panose="020B0604020202020204" pitchFamily="34" charset="0"/>
                <a:ea typeface="宋体" pitchFamily="2" charset="-122"/>
              </a:rPr>
              <a:t>abcc?</a:t>
            </a:r>
            <a:endParaRPr lang="en-US" altLang="zh-CN" sz="1800" b="0">
              <a:solidFill>
                <a:srgbClr val="000000"/>
              </a:solidFill>
              <a:latin typeface="Arial" panose="020B0604020202020204" pitchFamily="34" charset="0"/>
              <a:ea typeface="宋体" pitchFamily="2" charset="-122"/>
            </a:endParaRPr>
          </a:p>
          <a:p>
            <a:pPr lvl="0" algn="ctr">
              <a:lnSpc>
                <a:spcPct val="75000"/>
              </a:lnSpc>
            </a:pPr>
            <a:r>
              <a:rPr lang="en-US" altLang="zh-CN" sz="1800" b="0">
                <a:solidFill>
                  <a:srgbClr val="000000"/>
                </a:solidFill>
                <a:latin typeface="Arial" panose="020B0604020202020204" pitchFamily="34" charset="0"/>
                <a:ea typeface="宋体" pitchFamily="2" charset="-122"/>
              </a:rPr>
              <a:t>acbc?</a:t>
            </a:r>
            <a:endParaRPr lang="en-US" altLang="zh-CN" sz="1800" b="0">
              <a:solidFill>
                <a:srgbClr val="000000"/>
              </a:solidFill>
              <a:latin typeface="Arial" panose="020B0604020202020204" pitchFamily="34" charset="0"/>
              <a:ea typeface="宋体" pitchFamily="2" charset="-122"/>
            </a:endParaRPr>
          </a:p>
          <a:p>
            <a:pPr lvl="0" algn="ctr"/>
            <a:r>
              <a:rPr lang="en-US" altLang="zh-CN" sz="1800" b="0">
                <a:solidFill>
                  <a:srgbClr val="000000"/>
                </a:solidFill>
                <a:latin typeface="Arial" panose="020B0604020202020204" pitchFamily="34" charset="0"/>
                <a:ea typeface="宋体" pitchFamily="2" charset="-122"/>
              </a:rPr>
              <a:t>cabc?</a:t>
            </a:r>
            <a:endParaRPr lang="en-US" altLang="zh-CN" sz="1800" b="0">
              <a:solidFill>
                <a:srgbClr val="000000"/>
              </a:solidFill>
              <a:latin typeface="Arial" panose="020B0604020202020204" pitchFamily="34" charset="0"/>
              <a:ea typeface="宋体" pitchFamily="2" charset="-122"/>
            </a:endParaRPr>
          </a:p>
        </p:txBody>
      </p:sp>
      <p:sp>
        <p:nvSpPr>
          <p:cNvPr id="94214" name="云形标注 94213"/>
          <p:cNvSpPr/>
          <p:nvPr/>
        </p:nvSpPr>
        <p:spPr>
          <a:xfrm>
            <a:off x="6948488" y="3213100"/>
            <a:ext cx="1295400" cy="914400"/>
          </a:xfrm>
          <a:prstGeom prst="cloudCallout">
            <a:avLst>
              <a:gd name="adj1" fmla="val -96690"/>
              <a:gd name="adj2" fmla="val 63542"/>
            </a:avLst>
          </a:prstGeom>
          <a:solidFill>
            <a:srgbClr val="CCFF33"/>
          </a:solidFill>
          <a:ln w="9525" cap="flat" cmpd="sng">
            <a:solidFill>
              <a:schemeClr val="tx1"/>
            </a:solidFill>
            <a:prstDash val="solid"/>
            <a:round/>
            <a:headEnd type="none" w="med" len="med"/>
            <a:tailEnd type="none" w="med" len="med"/>
          </a:ln>
        </p:spPr>
        <p:txBody>
          <a:bodyPr wrap="none" anchor="ctr"/>
          <a:p>
            <a:pPr lvl="0" algn="ctr"/>
            <a:r>
              <a:rPr lang="zh-CN" altLang="en-US" sz="1800" b="0">
                <a:solidFill>
                  <a:srgbClr val="FF0000"/>
                </a:solidFill>
                <a:latin typeface="Arial" panose="020B0604020202020204" pitchFamily="34" charset="0"/>
                <a:ea typeface="宋体" pitchFamily="2" charset="-122"/>
              </a:rPr>
              <a:t>结果 ？</a:t>
            </a:r>
            <a:endParaRPr lang="zh-CN" altLang="en-US" sz="1800" b="0">
              <a:solidFill>
                <a:schemeClr val="tx1"/>
              </a:solidFill>
              <a:latin typeface="Arial" panose="020B0604020202020204" pitchFamily="34" charset="0"/>
              <a:ea typeface="宋体" pitchFamily="2" charset="-122"/>
            </a:endParaRPr>
          </a:p>
        </p:txBody>
      </p:sp>
      <p:sp>
        <p:nvSpPr>
          <p:cNvPr id="108549" name="文本框 94214"/>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70</a:t>
            </a:r>
            <a:endParaRPr lang="en-US" altLang="zh-CN" b="0">
              <a:solidFill>
                <a:schemeClr val="tx2"/>
              </a:solidFill>
              <a:latin typeface="Times New Roman" panose="02020603050405020304" pitchFamily="18" charset="0"/>
              <a:ea typeface="宋体" pitchFamily="2" charset="-122"/>
            </a:endParaRPr>
          </a:p>
        </p:txBody>
      </p:sp>
      <p:sp>
        <p:nvSpPr>
          <p:cNvPr id="94216" name="矩形 9421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操作系统的并发</a:t>
            </a:r>
            <a:r>
              <a:rPr lang="zh-CN" altLang="en-US" sz="2400" b="0" strike="noStrike" noProof="1">
                <a:latin typeface="Arial" panose="020B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211"/>
                                        </p:tgtEl>
                                        <p:attrNameLst>
                                          <p:attrName>style.visibility</p:attrName>
                                        </p:attrNameLst>
                                      </p:cBhvr>
                                      <p:to>
                                        <p:strVal val="visible"/>
                                      </p:to>
                                    </p:set>
                                    <p:animEffect transition="in" filter="wipe(left)">
                                      <p:cBhvr>
                                        <p:cTn id="7" dur="500"/>
                                        <p:tgtEl>
                                          <p:spTgt spid="942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214"/>
                                        </p:tgtEl>
                                        <p:attrNameLst>
                                          <p:attrName>style.visibility</p:attrName>
                                        </p:attrNameLst>
                                      </p:cBhvr>
                                      <p:to>
                                        <p:strVal val="visible"/>
                                      </p:to>
                                    </p:set>
                                    <p:animEffect transition="in" filter="wipe(left)">
                                      <p:cBhvr>
                                        <p:cTn id="12" dur="500"/>
                                        <p:tgtEl>
                                          <p:spTgt spid="942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212"/>
                                        </p:tgtEl>
                                        <p:attrNameLst>
                                          <p:attrName>style.visibility</p:attrName>
                                        </p:attrNameLst>
                                      </p:cBhvr>
                                      <p:to>
                                        <p:strVal val="visible"/>
                                      </p:to>
                                    </p:set>
                                    <p:animEffect transition="in" filter="wipe(left)">
                                      <p:cBhvr>
                                        <p:cTn id="17" dur="500"/>
                                        <p:tgtEl>
                                          <p:spTgt spid="94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ldLvl="0" animBg="1"/>
      <p:bldP spid="94212" grpId="0" bldLvl="0" animBg="1"/>
      <p:bldP spid="94214" grpId="0" bldLvl="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文本占位符 95233"/>
          <p:cNvSpPr>
            <a:spLocks noGrp="1"/>
          </p:cNvSpPr>
          <p:nvPr>
            <p:ph idx="1"/>
          </p:nvPr>
        </p:nvSpPr>
        <p:spPr>
          <a:xfrm>
            <a:off x="338138" y="573088"/>
            <a:ext cx="6088063" cy="5973763"/>
          </a:xfrm>
        </p:spPr>
        <p:txBody>
          <a:bodyPr wrap="square">
            <a:spAutoFit/>
          </a:bodyPr>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例3</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main()</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   int child, i=2;</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   if((child=fork()) == –1)</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   {printf("fork error. ");exit();}</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    if(child==0)</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    {</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         i=i+3;</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         printf(“i=%d\n”,i);</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     }</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      i=i+5;</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      printf(“i=%d\n”,i);</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a:t>
            </a:r>
            <a:endParaRPr lang="zh-CN" altLang="en-US" sz="2000" dirty="0">
              <a:solidFill>
                <a:schemeClr val="tx1"/>
              </a:solidFill>
              <a:latin typeface="Times New Roman" panose="02020603050405020304" pitchFamily="18" charset="0"/>
              <a:ea typeface="宋体" pitchFamily="2" charset="-122"/>
            </a:endParaRPr>
          </a:p>
        </p:txBody>
      </p:sp>
      <p:sp>
        <p:nvSpPr>
          <p:cNvPr id="95235" name="矩形 95234"/>
          <p:cNvSpPr/>
          <p:nvPr/>
        </p:nvSpPr>
        <p:spPr>
          <a:xfrm>
            <a:off x="6543675" y="1371600"/>
            <a:ext cx="1828800" cy="4343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r>
              <a:rPr lang="en-US" altLang="zh-CN" sz="1800" b="0">
                <a:solidFill>
                  <a:srgbClr val="000000"/>
                </a:solidFill>
                <a:latin typeface="Arial" panose="020B0604020202020204" pitchFamily="34" charset="0"/>
                <a:ea typeface="宋体" pitchFamily="2" charset="-122"/>
              </a:rPr>
              <a:t>1.fork error</a:t>
            </a:r>
            <a:endParaRPr lang="en-US" altLang="zh-CN" sz="1800" b="0">
              <a:solidFill>
                <a:srgbClr val="000000"/>
              </a:solidFill>
              <a:latin typeface="Arial" panose="020B0604020202020204" pitchFamily="34" charset="0"/>
              <a:ea typeface="宋体" pitchFamily="2" charset="-122"/>
            </a:endParaRPr>
          </a:p>
          <a:p>
            <a:pPr lvl="0"/>
            <a:r>
              <a:rPr lang="en-US" altLang="zh-CN" sz="1800" b="0">
                <a:solidFill>
                  <a:srgbClr val="FF0000"/>
                </a:solidFill>
                <a:latin typeface="Arial" panose="020B0604020202020204" pitchFamily="34" charset="0"/>
                <a:ea typeface="宋体" pitchFamily="2" charset="-122"/>
              </a:rPr>
              <a:t>2 . i=5</a:t>
            </a:r>
            <a:endParaRPr lang="en-US" altLang="zh-CN" sz="1800" b="0">
              <a:solidFill>
                <a:srgbClr val="FF0000"/>
              </a:solidFill>
              <a:latin typeface="Arial" panose="020B0604020202020204" pitchFamily="34" charset="0"/>
              <a:ea typeface="宋体" pitchFamily="2" charset="-122"/>
            </a:endParaRPr>
          </a:p>
          <a:p>
            <a:pPr lvl="0"/>
            <a:r>
              <a:rPr lang="en-US" altLang="zh-CN" sz="1800" b="0">
                <a:solidFill>
                  <a:srgbClr val="FF0000"/>
                </a:solidFill>
                <a:latin typeface="Arial" panose="020B0604020202020204" pitchFamily="34" charset="0"/>
                <a:ea typeface="宋体" pitchFamily="2" charset="-122"/>
              </a:rPr>
              <a:t>     i=10</a:t>
            </a:r>
            <a:endParaRPr lang="en-US" altLang="zh-CN" sz="1800" b="0">
              <a:solidFill>
                <a:srgbClr val="FF0000"/>
              </a:solidFill>
              <a:latin typeface="Arial" panose="020B0604020202020204" pitchFamily="34" charset="0"/>
              <a:ea typeface="宋体" pitchFamily="2" charset="-122"/>
            </a:endParaRPr>
          </a:p>
          <a:p>
            <a:pPr lvl="0"/>
            <a:r>
              <a:rPr lang="en-US" altLang="zh-CN" sz="1800" b="0">
                <a:solidFill>
                  <a:srgbClr val="FF0000"/>
                </a:solidFill>
                <a:latin typeface="Arial" panose="020B0604020202020204" pitchFamily="34" charset="0"/>
                <a:ea typeface="宋体" pitchFamily="2" charset="-122"/>
              </a:rPr>
              <a:t>     i=7</a:t>
            </a:r>
            <a:endParaRPr lang="en-US" altLang="zh-CN" sz="1800" b="0">
              <a:solidFill>
                <a:srgbClr val="FF0000"/>
              </a:solidFill>
              <a:latin typeface="Arial" panose="020B0604020202020204" pitchFamily="34" charset="0"/>
              <a:ea typeface="宋体" pitchFamily="2" charset="-122"/>
            </a:endParaRPr>
          </a:p>
          <a:p>
            <a:pPr lvl="0"/>
            <a:r>
              <a:rPr lang="en-US" altLang="zh-CN" sz="1800" b="0">
                <a:solidFill>
                  <a:srgbClr val="000000"/>
                </a:solidFill>
                <a:latin typeface="Arial" panose="020B0604020202020204" pitchFamily="34" charset="0"/>
                <a:ea typeface="宋体" pitchFamily="2" charset="-122"/>
              </a:rPr>
              <a:t>3.  i=7</a:t>
            </a:r>
            <a:endParaRPr lang="en-US" altLang="zh-CN" sz="1800" b="0">
              <a:solidFill>
                <a:srgbClr val="000000"/>
              </a:solidFill>
              <a:latin typeface="Arial" panose="020B0604020202020204" pitchFamily="34" charset="0"/>
              <a:ea typeface="宋体" pitchFamily="2" charset="-122"/>
            </a:endParaRPr>
          </a:p>
          <a:p>
            <a:pPr lvl="0"/>
            <a:r>
              <a:rPr lang="en-US" altLang="zh-CN" sz="1800" b="0">
                <a:solidFill>
                  <a:srgbClr val="000000"/>
                </a:solidFill>
                <a:latin typeface="Arial" panose="020B0604020202020204" pitchFamily="34" charset="0"/>
                <a:ea typeface="宋体" pitchFamily="2" charset="-122"/>
              </a:rPr>
              <a:t>     i=5</a:t>
            </a:r>
            <a:endParaRPr lang="en-US" altLang="zh-CN" sz="1800" b="0">
              <a:solidFill>
                <a:srgbClr val="000000"/>
              </a:solidFill>
              <a:latin typeface="Arial" panose="020B0604020202020204" pitchFamily="34" charset="0"/>
              <a:ea typeface="宋体" pitchFamily="2" charset="-122"/>
            </a:endParaRPr>
          </a:p>
          <a:p>
            <a:pPr lvl="0"/>
            <a:r>
              <a:rPr lang="en-US" altLang="zh-CN" sz="1800" b="0">
                <a:solidFill>
                  <a:srgbClr val="000000"/>
                </a:solidFill>
                <a:latin typeface="Arial" panose="020B0604020202020204" pitchFamily="34" charset="0"/>
                <a:ea typeface="宋体" pitchFamily="2" charset="-122"/>
              </a:rPr>
              <a:t>     i=10</a:t>
            </a:r>
            <a:endParaRPr lang="en-US" altLang="zh-CN" sz="1800" b="0">
              <a:solidFill>
                <a:srgbClr val="000000"/>
              </a:solidFill>
              <a:latin typeface="Arial" panose="020B0604020202020204" pitchFamily="34" charset="0"/>
              <a:ea typeface="宋体" pitchFamily="2" charset="-122"/>
            </a:endParaRPr>
          </a:p>
          <a:p>
            <a:pPr lvl="0"/>
            <a:r>
              <a:rPr lang="en-US" altLang="zh-CN" sz="1800" b="0">
                <a:solidFill>
                  <a:srgbClr val="FF0000"/>
                </a:solidFill>
                <a:latin typeface="Arial" panose="020B0604020202020204" pitchFamily="34" charset="0"/>
                <a:ea typeface="宋体" pitchFamily="2" charset="-122"/>
              </a:rPr>
              <a:t>4.  i=5</a:t>
            </a:r>
            <a:endParaRPr lang="en-US" altLang="zh-CN" sz="1800" b="0">
              <a:solidFill>
                <a:srgbClr val="FF0000"/>
              </a:solidFill>
              <a:latin typeface="Arial" panose="020B0604020202020204" pitchFamily="34" charset="0"/>
              <a:ea typeface="宋体" pitchFamily="2" charset="-122"/>
            </a:endParaRPr>
          </a:p>
          <a:p>
            <a:pPr lvl="0"/>
            <a:r>
              <a:rPr lang="en-US" altLang="zh-CN" sz="1800" b="0">
                <a:solidFill>
                  <a:srgbClr val="FF0000"/>
                </a:solidFill>
                <a:latin typeface="Arial" panose="020B0604020202020204" pitchFamily="34" charset="0"/>
                <a:ea typeface="宋体" pitchFamily="2" charset="-122"/>
              </a:rPr>
              <a:t>     i=7</a:t>
            </a:r>
            <a:endParaRPr lang="en-US" altLang="zh-CN" sz="1800" b="0">
              <a:solidFill>
                <a:srgbClr val="FF0000"/>
              </a:solidFill>
              <a:latin typeface="Arial" panose="020B0604020202020204" pitchFamily="34" charset="0"/>
              <a:ea typeface="宋体" pitchFamily="2" charset="-122"/>
            </a:endParaRPr>
          </a:p>
          <a:p>
            <a:pPr lvl="0"/>
            <a:r>
              <a:rPr lang="en-US" altLang="zh-CN" sz="1800" b="0">
                <a:solidFill>
                  <a:srgbClr val="FF0000"/>
                </a:solidFill>
                <a:latin typeface="Arial" panose="020B0604020202020204" pitchFamily="34" charset="0"/>
                <a:ea typeface="宋体" pitchFamily="2" charset="-122"/>
              </a:rPr>
              <a:t>     i=10</a:t>
            </a:r>
            <a:endParaRPr lang="en-US" altLang="zh-CN" sz="1800" b="0">
              <a:solidFill>
                <a:srgbClr val="000000"/>
              </a:solidFill>
              <a:latin typeface="Arial" panose="020B0604020202020204" pitchFamily="34" charset="0"/>
              <a:ea typeface="宋体" pitchFamily="2" charset="-122"/>
            </a:endParaRPr>
          </a:p>
          <a:p>
            <a:pPr lvl="0"/>
            <a:endParaRPr lang="zh-CN" altLang="en-US" sz="1800" b="0">
              <a:solidFill>
                <a:schemeClr val="tx1"/>
              </a:solidFill>
              <a:latin typeface="Arial" panose="020B0604020202020204" pitchFamily="34" charset="0"/>
              <a:ea typeface="宋体" pitchFamily="2" charset="-122"/>
            </a:endParaRPr>
          </a:p>
        </p:txBody>
      </p:sp>
      <p:sp>
        <p:nvSpPr>
          <p:cNvPr id="95236" name="云形标注 95235"/>
          <p:cNvSpPr/>
          <p:nvPr/>
        </p:nvSpPr>
        <p:spPr>
          <a:xfrm>
            <a:off x="3540125" y="4541838"/>
            <a:ext cx="2971800" cy="762000"/>
          </a:xfrm>
          <a:prstGeom prst="cloudCallout">
            <a:avLst>
              <a:gd name="adj1" fmla="val -99894"/>
              <a:gd name="adj2" fmla="val 31667"/>
            </a:avLst>
          </a:prstGeom>
          <a:solidFill>
            <a:srgbClr val="CCFF33"/>
          </a:solidFill>
          <a:ln w="9525" cap="flat" cmpd="sng">
            <a:solidFill>
              <a:schemeClr val="tx1"/>
            </a:solidFill>
            <a:prstDash val="solid"/>
            <a:round/>
            <a:headEnd type="none" w="med" len="med"/>
            <a:tailEnd type="none" w="med" len="med"/>
          </a:ln>
        </p:spPr>
        <p:txBody>
          <a:bodyPr wrap="none" anchor="ctr"/>
          <a:p>
            <a:pPr lvl="0" algn="ctr"/>
            <a:r>
              <a:rPr lang="zh-CN" altLang="en-US" sz="1800" b="0">
                <a:solidFill>
                  <a:srgbClr val="000000"/>
                </a:solidFill>
                <a:latin typeface="Arial" panose="020B0604020202020204" pitchFamily="34" charset="0"/>
                <a:ea typeface="宋体" pitchFamily="2" charset="-122"/>
              </a:rPr>
              <a:t>插入</a:t>
            </a:r>
            <a:r>
              <a:rPr lang="en-US" altLang="zh-CN" sz="1800" b="0">
                <a:solidFill>
                  <a:srgbClr val="000000"/>
                </a:solidFill>
                <a:latin typeface="Arial" panose="020B0604020202020204" pitchFamily="34" charset="0"/>
                <a:ea typeface="宋体" pitchFamily="2" charset="-122"/>
              </a:rPr>
              <a:t>else</a:t>
            </a:r>
            <a:r>
              <a:rPr lang="zh-CN" altLang="en-US" sz="1800" b="0">
                <a:solidFill>
                  <a:srgbClr val="000000"/>
                </a:solidFill>
                <a:latin typeface="Arial" panose="020B0604020202020204" pitchFamily="34" charset="0"/>
                <a:ea typeface="宋体" pitchFamily="2" charset="-122"/>
              </a:rPr>
              <a:t>呢？</a:t>
            </a:r>
            <a:endParaRPr lang="zh-CN" altLang="en-US" sz="1800" b="0">
              <a:solidFill>
                <a:srgbClr val="000000"/>
              </a:solidFill>
              <a:latin typeface="Arial" panose="020B0604020202020204" pitchFamily="34" charset="0"/>
              <a:ea typeface="宋体" pitchFamily="2" charset="-122"/>
            </a:endParaRPr>
          </a:p>
        </p:txBody>
      </p:sp>
      <p:sp>
        <p:nvSpPr>
          <p:cNvPr id="109572" name="文本框 95236"/>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71</a:t>
            </a:r>
            <a:endParaRPr lang="en-US" altLang="zh-CN" b="0">
              <a:solidFill>
                <a:schemeClr val="tx2"/>
              </a:solidFill>
              <a:latin typeface="Times New Roman" panose="02020603050405020304" pitchFamily="18" charset="0"/>
              <a:ea typeface="宋体" pitchFamily="2" charset="-122"/>
            </a:endParaRPr>
          </a:p>
        </p:txBody>
      </p:sp>
      <p:sp>
        <p:nvSpPr>
          <p:cNvPr id="95238" name="矩形 9523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操作系统的并发</a:t>
            </a:r>
            <a:r>
              <a:rPr lang="zh-CN" altLang="en-US" sz="2400" b="0" strike="noStrike" noProof="1">
                <a:latin typeface="Arial" panose="020B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5235"/>
                                        </p:tgtEl>
                                        <p:attrNameLst>
                                          <p:attrName>style.visibility</p:attrName>
                                        </p:attrNameLst>
                                      </p:cBhvr>
                                      <p:to>
                                        <p:strVal val="visible"/>
                                      </p:to>
                                    </p:set>
                                    <p:anim calcmode="lin" valueType="num">
                                      <p:cBhvr additive="base">
                                        <p:cTn id="7" dur="500" fill="hold"/>
                                        <p:tgtEl>
                                          <p:spTgt spid="95235"/>
                                        </p:tgtEl>
                                        <p:attrNameLst>
                                          <p:attrName>ppt_x</p:attrName>
                                        </p:attrNameLst>
                                      </p:cBhvr>
                                      <p:tavLst>
                                        <p:tav tm="0">
                                          <p:val>
                                            <p:strVal val="1+#ppt_w/2"/>
                                          </p:val>
                                        </p:tav>
                                        <p:tav tm="100000">
                                          <p:val>
                                            <p:strVal val="#ppt_x"/>
                                          </p:val>
                                        </p:tav>
                                      </p:tavLst>
                                    </p:anim>
                                    <p:anim calcmode="lin" valueType="num">
                                      <p:cBhvr additive="base">
                                        <p:cTn id="8" dur="500" fill="hold"/>
                                        <p:tgtEl>
                                          <p:spTgt spid="952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ldLvl="0" animBg="1"/>
      <p:bldP spid="95236" grpId="0" bldLvl="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6258" name="组合 96257"/>
          <p:cNvGrpSpPr/>
          <p:nvPr/>
        </p:nvGrpSpPr>
        <p:grpSpPr>
          <a:xfrm>
            <a:off x="533400" y="685800"/>
            <a:ext cx="2471738" cy="1468438"/>
            <a:chOff x="0" y="0"/>
            <a:chExt cx="1557" cy="925"/>
          </a:xfrm>
        </p:grpSpPr>
        <p:sp>
          <p:nvSpPr>
            <p:cNvPr id="110594" name="矩形 96258"/>
            <p:cNvSpPr/>
            <p:nvPr/>
          </p:nvSpPr>
          <p:spPr>
            <a:xfrm>
              <a:off x="0" y="252"/>
              <a:ext cx="576" cy="50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a:r>
                <a:rPr lang="zh-CN" altLang="en-US" sz="1800" b="0">
                  <a:solidFill>
                    <a:srgbClr val="000000"/>
                  </a:solidFill>
                  <a:latin typeface="Arial" panose="020B0604020202020204" pitchFamily="34" charset="0"/>
                  <a:ea typeface="宋体" pitchFamily="2" charset="-122"/>
                </a:rPr>
                <a:t>父</a:t>
              </a:r>
              <a:endParaRPr lang="zh-CN" altLang="en-US" sz="1800" b="0">
                <a:solidFill>
                  <a:schemeClr val="tx1"/>
                </a:solidFill>
                <a:latin typeface="Arial" panose="020B0604020202020204" pitchFamily="34" charset="0"/>
                <a:ea typeface="宋体" pitchFamily="2" charset="-122"/>
              </a:endParaRPr>
            </a:p>
          </p:txBody>
        </p:sp>
        <p:sp>
          <p:nvSpPr>
            <p:cNvPr id="110595" name="矩形 96259"/>
            <p:cNvSpPr/>
            <p:nvPr/>
          </p:nvSpPr>
          <p:spPr>
            <a:xfrm>
              <a:off x="1104" y="0"/>
              <a:ext cx="453" cy="3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a:r>
                <a:rPr lang="zh-CN" altLang="en-US" sz="1800" b="0">
                  <a:solidFill>
                    <a:srgbClr val="000000"/>
                  </a:solidFill>
                  <a:latin typeface="Arial" panose="020B0604020202020204" pitchFamily="34" charset="0"/>
                  <a:ea typeface="宋体" pitchFamily="2" charset="-122"/>
                </a:rPr>
                <a:t>子</a:t>
              </a:r>
              <a:r>
                <a:rPr lang="en-US" altLang="zh-CN" sz="1800" b="0">
                  <a:solidFill>
                    <a:srgbClr val="000000"/>
                  </a:solidFill>
                  <a:latin typeface="Arial" panose="020B0604020202020204" pitchFamily="34" charset="0"/>
                  <a:ea typeface="宋体" pitchFamily="2" charset="-122"/>
                </a:rPr>
                <a:t>1</a:t>
              </a:r>
              <a:endParaRPr lang="en-US" altLang="zh-CN" sz="1800" b="0">
                <a:solidFill>
                  <a:schemeClr val="tx1"/>
                </a:solidFill>
                <a:latin typeface="Arial" panose="020B0604020202020204" pitchFamily="34" charset="0"/>
                <a:ea typeface="宋体" pitchFamily="2" charset="-122"/>
              </a:endParaRPr>
            </a:p>
          </p:txBody>
        </p:sp>
        <p:sp>
          <p:nvSpPr>
            <p:cNvPr id="110596" name="矩形 96260"/>
            <p:cNvSpPr/>
            <p:nvPr/>
          </p:nvSpPr>
          <p:spPr>
            <a:xfrm>
              <a:off x="1095" y="585"/>
              <a:ext cx="453" cy="3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a:r>
                <a:rPr lang="zh-CN" altLang="en-US" sz="1800" b="0">
                  <a:solidFill>
                    <a:srgbClr val="000000"/>
                  </a:solidFill>
                  <a:latin typeface="Arial" panose="020B0604020202020204" pitchFamily="34" charset="0"/>
                  <a:ea typeface="宋体" pitchFamily="2" charset="-122"/>
                </a:rPr>
                <a:t>子</a:t>
              </a:r>
              <a:r>
                <a:rPr lang="en-US" altLang="zh-CN" sz="1800" b="0">
                  <a:solidFill>
                    <a:srgbClr val="000000"/>
                  </a:solidFill>
                  <a:latin typeface="Arial" panose="020B0604020202020204" pitchFamily="34" charset="0"/>
                  <a:ea typeface="宋体" pitchFamily="2" charset="-122"/>
                </a:rPr>
                <a:t>2</a:t>
              </a:r>
              <a:endParaRPr lang="en-US" altLang="zh-CN" sz="1800" b="0">
                <a:solidFill>
                  <a:schemeClr val="tx1"/>
                </a:solidFill>
                <a:latin typeface="Arial" panose="020B0604020202020204" pitchFamily="34" charset="0"/>
                <a:ea typeface="宋体" pitchFamily="2" charset="-122"/>
              </a:endParaRPr>
            </a:p>
          </p:txBody>
        </p:sp>
        <p:sp>
          <p:nvSpPr>
            <p:cNvPr id="110597" name="直接连接符 96261"/>
            <p:cNvSpPr/>
            <p:nvPr/>
          </p:nvSpPr>
          <p:spPr>
            <a:xfrm flipV="1">
              <a:off x="576" y="156"/>
              <a:ext cx="528" cy="24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10598" name="直接连接符 96262"/>
            <p:cNvSpPr/>
            <p:nvPr/>
          </p:nvSpPr>
          <p:spPr>
            <a:xfrm>
              <a:off x="567" y="552"/>
              <a:ext cx="537" cy="21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grpSp>
      <p:sp>
        <p:nvSpPr>
          <p:cNvPr id="96264" name="矩形 96263"/>
          <p:cNvSpPr/>
          <p:nvPr/>
        </p:nvSpPr>
        <p:spPr>
          <a:xfrm>
            <a:off x="457200" y="2252663"/>
            <a:ext cx="2667000" cy="4221162"/>
          </a:xfrm>
          <a:prstGeom prst="rect">
            <a:avLst/>
          </a:prstGeom>
          <a:solidFill>
            <a:srgbClr val="CCFF33"/>
          </a:solidFill>
          <a:ln w="9525" cap="flat" cmpd="sng">
            <a:solidFill>
              <a:schemeClr val="tx1"/>
            </a:solidFill>
            <a:prstDash val="solid"/>
            <a:miter/>
            <a:headEnd type="none" w="med" len="med"/>
            <a:tailEnd type="none" w="med" len="med"/>
          </a:ln>
        </p:spPr>
        <p:txBody>
          <a:bodyPr wrap="none" anchor="ctr"/>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main( )</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r>
              <a:rPr lang="en-US" altLang="zh-CN" sz="2000" b="0">
                <a:solidFill>
                  <a:srgbClr val="FF0000"/>
                </a:solidFill>
                <a:latin typeface="Times New Roman" panose="02020603050405020304" pitchFamily="18" charset="0"/>
                <a:ea typeface="宋体" pitchFamily="2" charset="-122"/>
              </a:rPr>
              <a:t>if</a:t>
            </a:r>
            <a:r>
              <a:rPr lang="en-US" altLang="zh-CN" sz="2000" b="0">
                <a:solidFill>
                  <a:srgbClr val="000000"/>
                </a:solidFill>
                <a:latin typeface="Times New Roman" panose="02020603050405020304" pitchFamily="18" charset="0"/>
                <a:ea typeface="宋体" pitchFamily="2" charset="-122"/>
              </a:rPr>
              <a:t>(fork()==0)</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 </a:t>
            </a:r>
            <a:r>
              <a:rPr lang="zh-CN" altLang="en-US" sz="2000" b="0">
                <a:solidFill>
                  <a:srgbClr val="000000"/>
                </a:solidFill>
                <a:latin typeface="Times New Roman" panose="02020603050405020304" pitchFamily="18" charset="0"/>
                <a:ea typeface="宋体" pitchFamily="2" charset="-122"/>
              </a:rPr>
              <a:t>子</a:t>
            </a:r>
            <a:r>
              <a:rPr lang="en-US" altLang="zh-CN" sz="2000" b="0">
                <a:solidFill>
                  <a:srgbClr val="000000"/>
                </a:solidFill>
                <a:latin typeface="Times New Roman" panose="02020603050405020304" pitchFamily="18" charset="0"/>
                <a:ea typeface="宋体" pitchFamily="2" charset="-122"/>
              </a:rPr>
              <a:t>1</a:t>
            </a:r>
            <a:r>
              <a:rPr lang="zh-CN" altLang="en-US" sz="2000" b="0">
                <a:solidFill>
                  <a:srgbClr val="000000"/>
                </a:solidFill>
                <a:latin typeface="Times New Roman" panose="02020603050405020304" pitchFamily="18" charset="0"/>
                <a:ea typeface="宋体" pitchFamily="2" charset="-122"/>
              </a:rPr>
              <a:t>的代码段</a:t>
            </a: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r>
              <a:rPr lang="en-US" altLang="zh-CN" sz="2000" b="0">
                <a:solidFill>
                  <a:srgbClr val="FF0000"/>
                </a:solidFill>
                <a:latin typeface="Times New Roman" panose="02020603050405020304" pitchFamily="18" charset="0"/>
                <a:ea typeface="宋体" pitchFamily="2" charset="-122"/>
              </a:rPr>
              <a:t>else</a:t>
            </a:r>
            <a:endParaRPr lang="en-US" altLang="zh-CN" sz="2000" b="0">
              <a:solidFill>
                <a:srgbClr val="FF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r>
              <a:rPr lang="en-US" altLang="zh-CN" sz="2000" b="0">
                <a:solidFill>
                  <a:srgbClr val="FF0000"/>
                </a:solidFill>
                <a:latin typeface="Times New Roman" panose="02020603050405020304" pitchFamily="18" charset="0"/>
                <a:ea typeface="宋体" pitchFamily="2" charset="-122"/>
              </a:rPr>
              <a:t>if</a:t>
            </a:r>
            <a:r>
              <a:rPr lang="en-US" altLang="zh-CN" sz="2000" b="0">
                <a:solidFill>
                  <a:srgbClr val="000000"/>
                </a:solidFill>
                <a:latin typeface="Times New Roman" panose="02020603050405020304" pitchFamily="18" charset="0"/>
                <a:ea typeface="宋体" pitchFamily="2" charset="-122"/>
              </a:rPr>
              <a:t>(fork()==0)</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r>
              <a:rPr lang="zh-CN" altLang="en-US" sz="2000" b="0">
                <a:solidFill>
                  <a:srgbClr val="000000"/>
                </a:solidFill>
                <a:latin typeface="Times New Roman" panose="02020603050405020304" pitchFamily="18" charset="0"/>
                <a:ea typeface="宋体" pitchFamily="2" charset="-122"/>
              </a:rPr>
              <a:t>子</a:t>
            </a:r>
            <a:r>
              <a:rPr lang="en-US" altLang="zh-CN" sz="2000" b="0">
                <a:solidFill>
                  <a:srgbClr val="000000"/>
                </a:solidFill>
                <a:latin typeface="Times New Roman" panose="02020603050405020304" pitchFamily="18" charset="0"/>
                <a:ea typeface="宋体" pitchFamily="2" charset="-122"/>
              </a:rPr>
              <a:t>2</a:t>
            </a:r>
            <a:r>
              <a:rPr lang="zh-CN" altLang="en-US" sz="2000" b="0">
                <a:solidFill>
                  <a:srgbClr val="000000"/>
                </a:solidFill>
                <a:latin typeface="Times New Roman" panose="02020603050405020304" pitchFamily="18" charset="0"/>
                <a:ea typeface="宋体" pitchFamily="2" charset="-122"/>
              </a:rPr>
              <a:t>的代码段</a:t>
            </a: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r>
              <a:rPr lang="en-US" altLang="zh-CN" sz="2000" b="0">
                <a:solidFill>
                  <a:srgbClr val="FF0000"/>
                </a:solidFill>
                <a:latin typeface="Times New Roman" panose="02020603050405020304" pitchFamily="18" charset="0"/>
                <a:ea typeface="宋体" pitchFamily="2" charset="-122"/>
              </a:rPr>
              <a:t>else</a:t>
            </a:r>
            <a:r>
              <a:rPr lang="en-US" altLang="zh-CN" sz="2000" b="0">
                <a:solidFill>
                  <a:srgbClr val="000000"/>
                </a:solidFill>
                <a:latin typeface="Times New Roman" panose="02020603050405020304" pitchFamily="18" charset="0"/>
                <a:ea typeface="宋体" pitchFamily="2" charset="-122"/>
              </a:rPr>
              <a:t> </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r>
              <a:rPr lang="zh-CN" altLang="en-US" sz="2000" b="0">
                <a:solidFill>
                  <a:srgbClr val="000000"/>
                </a:solidFill>
                <a:latin typeface="Times New Roman" panose="02020603050405020304" pitchFamily="18" charset="0"/>
                <a:ea typeface="宋体" pitchFamily="2" charset="-122"/>
              </a:rPr>
              <a:t>父代码段</a:t>
            </a: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p:txBody>
      </p:sp>
      <p:sp>
        <p:nvSpPr>
          <p:cNvPr id="96265" name="矩形 96264"/>
          <p:cNvSpPr/>
          <p:nvPr/>
        </p:nvSpPr>
        <p:spPr>
          <a:xfrm>
            <a:off x="5257800" y="1787525"/>
            <a:ext cx="3200400" cy="4724400"/>
          </a:xfrm>
          <a:prstGeom prst="rect">
            <a:avLst/>
          </a:prstGeom>
          <a:solidFill>
            <a:srgbClr val="99FF99"/>
          </a:solidFill>
          <a:ln w="9525" cap="flat" cmpd="sng">
            <a:solidFill>
              <a:schemeClr val="tx1"/>
            </a:solidFill>
            <a:prstDash val="solid"/>
            <a:miter/>
            <a:headEnd type="none" w="med" len="med"/>
            <a:tailEnd type="none" w="med" len="med"/>
          </a:ln>
        </p:spPr>
        <p:txBody>
          <a:bodyPr wrap="none" anchor="ctr"/>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main( )</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chemeClr val="bg1"/>
                </a:solidFill>
                <a:latin typeface="Times New Roman" panose="02020603050405020304" pitchFamily="18" charset="0"/>
                <a:ea typeface="宋体" pitchFamily="2" charset="-122"/>
              </a:rPr>
              <a:t>  </a:t>
            </a:r>
            <a:r>
              <a:rPr lang="en-US" altLang="zh-CN" sz="2000" b="0">
                <a:solidFill>
                  <a:srgbClr val="FF0000"/>
                </a:solidFill>
                <a:latin typeface="Times New Roman" panose="02020603050405020304" pitchFamily="18" charset="0"/>
                <a:ea typeface="宋体" pitchFamily="2" charset="-122"/>
              </a:rPr>
              <a:t>if</a:t>
            </a:r>
            <a:r>
              <a:rPr lang="en-US" altLang="zh-CN" sz="2000" b="0">
                <a:solidFill>
                  <a:srgbClr val="000000"/>
                </a:solidFill>
                <a:latin typeface="Times New Roman" panose="02020603050405020304" pitchFamily="18" charset="0"/>
                <a:ea typeface="宋体" pitchFamily="2" charset="-122"/>
              </a:rPr>
              <a:t>(fork()==0)</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 </a:t>
            </a:r>
            <a:r>
              <a:rPr lang="zh-CN" altLang="en-US" sz="2000" b="0">
                <a:solidFill>
                  <a:srgbClr val="000000"/>
                </a:solidFill>
                <a:latin typeface="Times New Roman" panose="02020603050405020304" pitchFamily="18" charset="0"/>
                <a:ea typeface="宋体" pitchFamily="2" charset="-122"/>
              </a:rPr>
              <a:t>子</a:t>
            </a:r>
            <a:r>
              <a:rPr lang="en-US" altLang="zh-CN" sz="2000" b="0">
                <a:solidFill>
                  <a:srgbClr val="000000"/>
                </a:solidFill>
                <a:latin typeface="Times New Roman" panose="02020603050405020304" pitchFamily="18" charset="0"/>
                <a:ea typeface="宋体" pitchFamily="2" charset="-122"/>
              </a:rPr>
              <a:t>1</a:t>
            </a:r>
            <a:r>
              <a:rPr lang="zh-CN" altLang="en-US" sz="2000" b="0">
                <a:solidFill>
                  <a:srgbClr val="000000"/>
                </a:solidFill>
                <a:latin typeface="Times New Roman" panose="02020603050405020304" pitchFamily="18" charset="0"/>
                <a:ea typeface="宋体" pitchFamily="2" charset="-122"/>
              </a:rPr>
              <a:t>的代码段</a:t>
            </a: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r>
              <a:rPr lang="en-US" altLang="zh-CN" sz="2000" b="0">
                <a:solidFill>
                  <a:srgbClr val="FF0000"/>
                </a:solidFill>
                <a:latin typeface="Times New Roman" panose="02020603050405020304" pitchFamily="18" charset="0"/>
                <a:ea typeface="宋体" pitchFamily="2" charset="-122"/>
              </a:rPr>
              <a:t>if(</a:t>
            </a:r>
            <a:r>
              <a:rPr lang="en-US" altLang="zh-CN" sz="2000" b="0">
                <a:solidFill>
                  <a:srgbClr val="000000"/>
                </a:solidFill>
                <a:latin typeface="Times New Roman" panose="02020603050405020304" pitchFamily="18" charset="0"/>
                <a:ea typeface="宋体" pitchFamily="2" charset="-122"/>
              </a:rPr>
              <a:t>fork()==0)</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r>
              <a:rPr lang="zh-CN" altLang="en-US" sz="2000" b="0">
                <a:solidFill>
                  <a:srgbClr val="000000"/>
                </a:solidFill>
                <a:latin typeface="Times New Roman" panose="02020603050405020304" pitchFamily="18" charset="0"/>
                <a:ea typeface="宋体" pitchFamily="2" charset="-122"/>
              </a:rPr>
              <a:t>子</a:t>
            </a:r>
            <a:r>
              <a:rPr lang="en-US" altLang="zh-CN" sz="2000" b="0">
                <a:solidFill>
                  <a:srgbClr val="000000"/>
                </a:solidFill>
                <a:latin typeface="Times New Roman" panose="02020603050405020304" pitchFamily="18" charset="0"/>
                <a:ea typeface="宋体" pitchFamily="2" charset="-122"/>
              </a:rPr>
              <a:t>2</a:t>
            </a:r>
            <a:r>
              <a:rPr lang="zh-CN" altLang="en-US" sz="2000" b="0">
                <a:solidFill>
                  <a:srgbClr val="000000"/>
                </a:solidFill>
                <a:latin typeface="Times New Roman" panose="02020603050405020304" pitchFamily="18" charset="0"/>
                <a:ea typeface="宋体" pitchFamily="2" charset="-122"/>
              </a:rPr>
              <a:t>的代码段</a:t>
            </a: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FF0000"/>
                </a:solidFill>
                <a:latin typeface="Times New Roman" panose="02020603050405020304" pitchFamily="18" charset="0"/>
                <a:ea typeface="宋体" pitchFamily="2" charset="-122"/>
              </a:rPr>
              <a:t>        else</a:t>
            </a:r>
            <a:r>
              <a:rPr lang="en-US" altLang="zh-CN" sz="2000" b="0">
                <a:solidFill>
                  <a:srgbClr val="000000"/>
                </a:solidFill>
                <a:latin typeface="Times New Roman" panose="02020603050405020304" pitchFamily="18" charset="0"/>
                <a:ea typeface="宋体" pitchFamily="2" charset="-122"/>
              </a:rPr>
              <a:t> </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r>
              <a:rPr lang="zh-CN" altLang="en-US" sz="2000" b="0">
                <a:solidFill>
                  <a:srgbClr val="000000"/>
                </a:solidFill>
                <a:latin typeface="Times New Roman" panose="02020603050405020304" pitchFamily="18" charset="0"/>
                <a:ea typeface="宋体" pitchFamily="2" charset="-122"/>
              </a:rPr>
              <a:t>子</a:t>
            </a:r>
            <a:r>
              <a:rPr lang="en-US" altLang="zh-CN" sz="2000" b="0">
                <a:solidFill>
                  <a:srgbClr val="000000"/>
                </a:solidFill>
                <a:latin typeface="Times New Roman" panose="02020603050405020304" pitchFamily="18" charset="0"/>
                <a:ea typeface="宋体" pitchFamily="2" charset="-122"/>
              </a:rPr>
              <a:t>1</a:t>
            </a:r>
            <a:r>
              <a:rPr lang="zh-CN" altLang="en-US" sz="2000" b="0">
                <a:solidFill>
                  <a:srgbClr val="000000"/>
                </a:solidFill>
                <a:latin typeface="Times New Roman" panose="02020603050405020304" pitchFamily="18" charset="0"/>
                <a:ea typeface="宋体" pitchFamily="2" charset="-122"/>
              </a:rPr>
              <a:t>的代码段</a:t>
            </a: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chemeClr val="bg1"/>
                </a:solidFill>
                <a:latin typeface="Times New Roman" panose="02020603050405020304" pitchFamily="18" charset="0"/>
                <a:ea typeface="宋体" pitchFamily="2" charset="-122"/>
              </a:rPr>
              <a:t> </a:t>
            </a:r>
            <a:r>
              <a:rPr lang="en-US" altLang="zh-CN" sz="2000" b="0">
                <a:solidFill>
                  <a:srgbClr val="FF0000"/>
                </a:solidFill>
                <a:latin typeface="Times New Roman" panose="02020603050405020304" pitchFamily="18" charset="0"/>
                <a:ea typeface="宋体" pitchFamily="2" charset="-122"/>
              </a:rPr>
              <a:t>else</a:t>
            </a:r>
            <a:endParaRPr lang="en-US" altLang="zh-CN" sz="2000" b="0">
              <a:solidFill>
                <a:srgbClr val="FF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r>
              <a:rPr lang="zh-CN" altLang="en-US" sz="2000" b="0">
                <a:solidFill>
                  <a:srgbClr val="000000"/>
                </a:solidFill>
                <a:latin typeface="Times New Roman" panose="02020603050405020304" pitchFamily="18" charset="0"/>
                <a:ea typeface="宋体" pitchFamily="2" charset="-122"/>
              </a:rPr>
              <a:t>父代码段</a:t>
            </a: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a:t>
            </a:r>
            <a:endParaRPr lang="en-US" altLang="zh-CN" sz="2000" b="0">
              <a:solidFill>
                <a:schemeClr val="tx1"/>
              </a:solidFill>
              <a:latin typeface="Times New Roman" panose="02020603050405020304" pitchFamily="18" charset="0"/>
              <a:ea typeface="宋体" pitchFamily="2" charset="-122"/>
            </a:endParaRPr>
          </a:p>
        </p:txBody>
      </p:sp>
      <p:sp>
        <p:nvSpPr>
          <p:cNvPr id="96266" name="云形标注 96265" descr="绿色大理石"/>
          <p:cNvSpPr/>
          <p:nvPr/>
        </p:nvSpPr>
        <p:spPr>
          <a:xfrm>
            <a:off x="3276600" y="3810000"/>
            <a:ext cx="2209800" cy="1676400"/>
          </a:xfrm>
          <a:prstGeom prst="cloudCallout">
            <a:avLst>
              <a:gd name="adj1" fmla="val 52944"/>
              <a:gd name="adj2" fmla="val 69884"/>
            </a:avLst>
          </a:prstGeom>
          <a:blipFill rotWithShape="0">
            <a:blip r:embed="rId1"/>
          </a:blipFill>
          <a:ln w="9525" cap="flat" cmpd="sng">
            <a:solidFill>
              <a:schemeClr val="tx1"/>
            </a:solidFill>
            <a:prstDash val="solid"/>
            <a:round/>
            <a:headEnd type="none" w="med" len="med"/>
            <a:tailEnd type="none" w="med" len="med"/>
          </a:ln>
        </p:spPr>
        <p:txBody>
          <a:bodyPr wrap="none" anchor="ctr"/>
          <a:p>
            <a:pPr lvl="0" algn="ctr"/>
            <a:r>
              <a:rPr lang="zh-CN" altLang="en-US" sz="1800">
                <a:solidFill>
                  <a:schemeClr val="tx2"/>
                </a:solidFill>
                <a:latin typeface="Arial" panose="020B0604020202020204" pitchFamily="34" charset="0"/>
                <a:ea typeface="宋体" pitchFamily="2" charset="-122"/>
              </a:rPr>
              <a:t>去掉这个</a:t>
            </a:r>
            <a:r>
              <a:rPr lang="en-US" altLang="zh-CN" sz="1800">
                <a:solidFill>
                  <a:schemeClr val="tx2"/>
                </a:solidFill>
                <a:latin typeface="Arial" panose="020B0604020202020204" pitchFamily="34" charset="0"/>
                <a:ea typeface="宋体" pitchFamily="2" charset="-122"/>
              </a:rPr>
              <a:t>else</a:t>
            </a:r>
            <a:endParaRPr lang="en-US" altLang="zh-CN" sz="1800">
              <a:solidFill>
                <a:schemeClr val="tx2"/>
              </a:solidFill>
              <a:latin typeface="Arial" panose="020B0604020202020204" pitchFamily="34" charset="0"/>
              <a:ea typeface="宋体" pitchFamily="2" charset="-122"/>
            </a:endParaRPr>
          </a:p>
          <a:p>
            <a:pPr lvl="0" algn="ctr"/>
            <a:r>
              <a:rPr lang="zh-CN" altLang="en-US" sz="1800">
                <a:solidFill>
                  <a:schemeClr val="tx2"/>
                </a:solidFill>
                <a:latin typeface="Arial" panose="020B0604020202020204" pitchFamily="34" charset="0"/>
                <a:ea typeface="宋体" pitchFamily="2" charset="-122"/>
              </a:rPr>
              <a:t>谁执行这一段？</a:t>
            </a:r>
            <a:endParaRPr lang="zh-CN" altLang="en-US" sz="1800" b="0">
              <a:solidFill>
                <a:schemeClr val="tx1"/>
              </a:solidFill>
              <a:latin typeface="Arial" panose="020B0604020202020204" pitchFamily="34" charset="0"/>
              <a:ea typeface="宋体" pitchFamily="2" charset="-122"/>
            </a:endParaRPr>
          </a:p>
        </p:txBody>
      </p:sp>
      <p:sp>
        <p:nvSpPr>
          <p:cNvPr id="96267" name="矩形 96266"/>
          <p:cNvSpPr/>
          <p:nvPr/>
        </p:nvSpPr>
        <p:spPr>
          <a:xfrm>
            <a:off x="6400800" y="938213"/>
            <a:ext cx="719138" cy="5397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a:r>
              <a:rPr lang="zh-CN" altLang="en-US" sz="1800" b="0">
                <a:solidFill>
                  <a:srgbClr val="000000"/>
                </a:solidFill>
                <a:latin typeface="Arial" panose="020B0604020202020204" pitchFamily="34" charset="0"/>
                <a:ea typeface="宋体" pitchFamily="2" charset="-122"/>
              </a:rPr>
              <a:t>子</a:t>
            </a:r>
            <a:r>
              <a:rPr lang="en-US" altLang="zh-CN" sz="1800" b="0">
                <a:solidFill>
                  <a:srgbClr val="000000"/>
                </a:solidFill>
                <a:latin typeface="Arial" panose="020B0604020202020204" pitchFamily="34" charset="0"/>
                <a:ea typeface="宋体" pitchFamily="2" charset="-122"/>
              </a:rPr>
              <a:t>1</a:t>
            </a:r>
            <a:endParaRPr lang="en-US" altLang="zh-CN" sz="1800" b="0">
              <a:solidFill>
                <a:srgbClr val="000000"/>
              </a:solidFill>
              <a:latin typeface="Arial" panose="020B0604020202020204" pitchFamily="34" charset="0"/>
              <a:ea typeface="宋体" pitchFamily="2" charset="-122"/>
            </a:endParaRPr>
          </a:p>
        </p:txBody>
      </p:sp>
      <p:sp>
        <p:nvSpPr>
          <p:cNvPr id="96268" name="矩形 96267"/>
          <p:cNvSpPr/>
          <p:nvPr/>
        </p:nvSpPr>
        <p:spPr>
          <a:xfrm>
            <a:off x="7786688" y="923925"/>
            <a:ext cx="719137" cy="5397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a:r>
              <a:rPr lang="zh-CN" altLang="en-US" sz="1800" b="0">
                <a:solidFill>
                  <a:srgbClr val="000000"/>
                </a:solidFill>
                <a:latin typeface="Arial" panose="020B0604020202020204" pitchFamily="34" charset="0"/>
                <a:ea typeface="宋体" pitchFamily="2" charset="-122"/>
              </a:rPr>
              <a:t>子</a:t>
            </a:r>
            <a:r>
              <a:rPr lang="en-US" altLang="zh-CN" sz="1800" b="0">
                <a:solidFill>
                  <a:srgbClr val="000000"/>
                </a:solidFill>
                <a:latin typeface="Arial" panose="020B0604020202020204" pitchFamily="34" charset="0"/>
                <a:ea typeface="宋体" pitchFamily="2" charset="-122"/>
              </a:rPr>
              <a:t>2</a:t>
            </a:r>
            <a:endParaRPr lang="en-US" altLang="zh-CN" sz="1800" b="0">
              <a:solidFill>
                <a:srgbClr val="000000"/>
              </a:solidFill>
              <a:latin typeface="Arial" panose="020B0604020202020204" pitchFamily="34" charset="0"/>
              <a:ea typeface="宋体" pitchFamily="2" charset="-122"/>
            </a:endParaRPr>
          </a:p>
        </p:txBody>
      </p:sp>
      <p:sp>
        <p:nvSpPr>
          <p:cNvPr id="96269" name="直接连接符 96268"/>
          <p:cNvSpPr/>
          <p:nvPr/>
        </p:nvSpPr>
        <p:spPr>
          <a:xfrm>
            <a:off x="5715000" y="1214438"/>
            <a:ext cx="685800"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96270" name="直接连接符 96269"/>
          <p:cNvSpPr/>
          <p:nvPr/>
        </p:nvSpPr>
        <p:spPr>
          <a:xfrm>
            <a:off x="7115175" y="1214438"/>
            <a:ext cx="685800"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96271" name="矩形 96270"/>
          <p:cNvSpPr/>
          <p:nvPr/>
        </p:nvSpPr>
        <p:spPr>
          <a:xfrm>
            <a:off x="4784725" y="809625"/>
            <a:ext cx="914400" cy="8032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a:r>
              <a:rPr lang="zh-CN" altLang="en-US" sz="1800" b="0">
                <a:solidFill>
                  <a:srgbClr val="000000"/>
                </a:solidFill>
                <a:latin typeface="Arial" panose="020B0604020202020204" pitchFamily="34" charset="0"/>
                <a:ea typeface="宋体" pitchFamily="2" charset="-122"/>
              </a:rPr>
              <a:t>父</a:t>
            </a:r>
            <a:endParaRPr lang="zh-CN" altLang="en-US" sz="1800" b="0">
              <a:solidFill>
                <a:schemeClr val="tx1"/>
              </a:solidFill>
              <a:latin typeface="Arial" panose="020B0604020202020204" pitchFamily="34" charset="0"/>
              <a:ea typeface="宋体" pitchFamily="2" charset="-122"/>
            </a:endParaRPr>
          </a:p>
        </p:txBody>
      </p:sp>
      <p:sp>
        <p:nvSpPr>
          <p:cNvPr id="110607" name="文本框 9627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72</a:t>
            </a:r>
            <a:endParaRPr lang="en-US" altLang="zh-CN" b="0">
              <a:solidFill>
                <a:schemeClr val="tx2"/>
              </a:solidFill>
              <a:latin typeface="Times New Roman" panose="02020603050405020304" pitchFamily="18" charset="0"/>
              <a:ea typeface="宋体" pitchFamily="2" charset="-122"/>
            </a:endParaRPr>
          </a:p>
        </p:txBody>
      </p:sp>
      <p:sp>
        <p:nvSpPr>
          <p:cNvPr id="96273" name="矩形 9627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操作系统的并发</a:t>
            </a:r>
            <a:r>
              <a:rPr lang="zh-CN" altLang="en-US" sz="2400" b="0" strike="noStrike" noProof="1">
                <a:latin typeface="Arial" panose="020B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64"/>
                                        </p:tgtEl>
                                        <p:attrNameLst>
                                          <p:attrName>style.visibility</p:attrName>
                                        </p:attrNameLst>
                                      </p:cBhvr>
                                      <p:to>
                                        <p:strVal val="visible"/>
                                      </p:to>
                                    </p:set>
                                    <p:animEffect transition="in" filter="wipe(left)">
                                      <p:cBhvr>
                                        <p:cTn id="7" dur="500"/>
                                        <p:tgtEl>
                                          <p:spTgt spid="9626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625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627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626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626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9627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626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626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6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4" grpId="0" bldLvl="0" animBg="1"/>
      <p:bldP spid="96265" grpId="0" bldLvl="0" animBg="1"/>
      <p:bldP spid="96266" grpId="0" bldLvl="0" animBg="1"/>
      <p:bldP spid="96267" grpId="0" bldLvl="0" animBg="1"/>
      <p:bldP spid="96268" grpId="0" bldLvl="0" animBg="1"/>
      <p:bldP spid="96271" grpId="0" bldLvl="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文本占位符 97281"/>
          <p:cNvSpPr>
            <a:spLocks noGrp="1"/>
          </p:cNvSpPr>
          <p:nvPr>
            <p:ph idx="1"/>
          </p:nvPr>
        </p:nvSpPr>
        <p:spPr>
          <a:xfrm>
            <a:off x="623888" y="1114425"/>
            <a:ext cx="8137525" cy="2065655"/>
          </a:xfrm>
        </p:spPr>
        <p:txBody>
          <a:bodyPr wrap="square">
            <a:spAutoFit/>
          </a:bodyPr>
          <a:p>
            <a:pPr lvl="0">
              <a:lnSpc>
                <a:spcPct val="120000"/>
              </a:lnSpc>
              <a:spcBef>
                <a:spcPct val="20000"/>
              </a:spcBef>
              <a:buNone/>
            </a:pPr>
            <a:r>
              <a:rPr lang="zh-CN" altLang="en-US" sz="2400">
                <a:solidFill>
                  <a:schemeClr val="tx1"/>
                </a:solidFill>
                <a:latin typeface="Times New Roman" panose="02020603050405020304" pitchFamily="18" charset="0"/>
                <a:ea typeface="宋体" pitchFamily="2" charset="-122"/>
              </a:rPr>
              <a:t> </a:t>
            </a:r>
            <a:r>
              <a:rPr lang="zh-CN" altLang="en-US" sz="2400" b="1">
                <a:solidFill>
                  <a:srgbClr val="000099"/>
                </a:solidFill>
                <a:latin typeface="Times New Roman" panose="02020603050405020304" pitchFamily="18" charset="0"/>
                <a:ea typeface="宋体" pitchFamily="2" charset="-122"/>
              </a:rPr>
              <a:t>① 更换进程执行代码，更换正文段，数据段</a:t>
            </a:r>
            <a:endParaRPr lang="zh-CN" altLang="en-US" sz="2400" b="1">
              <a:solidFill>
                <a:srgbClr val="000099"/>
              </a:solidFill>
              <a:latin typeface="Times New Roman" panose="02020603050405020304" pitchFamily="18" charset="0"/>
              <a:ea typeface="宋体" pitchFamily="2" charset="-122"/>
            </a:endParaRPr>
          </a:p>
          <a:p>
            <a:pPr lvl="0">
              <a:lnSpc>
                <a:spcPct val="120000"/>
              </a:lnSpc>
              <a:spcBef>
                <a:spcPct val="20000"/>
              </a:spcBef>
              <a:buNone/>
            </a:pPr>
            <a:r>
              <a:rPr lang="zh-CN" altLang="en-US" sz="2400" b="1">
                <a:solidFill>
                  <a:srgbClr val="000099"/>
                </a:solidFill>
                <a:latin typeface="Times New Roman" panose="02020603050405020304" pitchFamily="18" charset="0"/>
                <a:ea typeface="宋体" pitchFamily="2" charset="-122"/>
              </a:rPr>
              <a:t> ② 调用格式：</a:t>
            </a:r>
            <a:r>
              <a:rPr lang="en-US" altLang="zh-CN" sz="2400" b="1">
                <a:solidFill>
                  <a:srgbClr val="000099"/>
                </a:solidFill>
                <a:latin typeface="Times New Roman" panose="02020603050405020304" pitchFamily="18" charset="0"/>
                <a:ea typeface="宋体" pitchFamily="2" charset="-122"/>
              </a:rPr>
              <a:t>exec (</a:t>
            </a:r>
            <a:r>
              <a:rPr lang="zh-CN" altLang="en-US" sz="2400" b="1">
                <a:solidFill>
                  <a:srgbClr val="000099"/>
                </a:solidFill>
                <a:latin typeface="Times New Roman" panose="02020603050405020304" pitchFamily="18" charset="0"/>
                <a:ea typeface="宋体" pitchFamily="2" charset="-122"/>
              </a:rPr>
              <a:t>文件名，参数表，环境变量表）</a:t>
            </a:r>
            <a:endParaRPr lang="zh-CN" altLang="en-US" sz="2400" b="1">
              <a:solidFill>
                <a:srgbClr val="000099"/>
              </a:solidFill>
              <a:latin typeface="Times New Roman" panose="02020603050405020304" pitchFamily="18" charset="0"/>
              <a:ea typeface="宋体" pitchFamily="2" charset="-122"/>
            </a:endParaRPr>
          </a:p>
          <a:p>
            <a:pPr lvl="0">
              <a:lnSpc>
                <a:spcPct val="120000"/>
              </a:lnSpc>
              <a:spcBef>
                <a:spcPct val="20000"/>
              </a:spcBef>
              <a:buNone/>
            </a:pPr>
            <a:r>
              <a:rPr lang="zh-CN" altLang="en-US" sz="2400" b="1">
                <a:solidFill>
                  <a:srgbClr val="000099"/>
                </a:solidFill>
                <a:latin typeface="Times New Roman" panose="02020603050405020304" pitchFamily="18" charset="0"/>
                <a:ea typeface="宋体" pitchFamily="2" charset="-122"/>
              </a:rPr>
              <a:t> ③ 例      </a:t>
            </a:r>
            <a:r>
              <a:rPr lang="en-US" altLang="zh-CN" sz="2400">
                <a:solidFill>
                  <a:schemeClr val="tx1"/>
                </a:solidFill>
                <a:latin typeface="Times New Roman" panose="02020603050405020304" pitchFamily="18" charset="0"/>
                <a:ea typeface="宋体" pitchFamily="2" charset="-122"/>
              </a:rPr>
              <a:t>execlp(“</a:t>
            </a:r>
            <a:r>
              <a:rPr lang="zh-CN" altLang="en-US" sz="2400">
                <a:solidFill>
                  <a:schemeClr val="tx1"/>
                </a:solidFill>
                <a:latin typeface="Times New Roman" panose="02020603050405020304" pitchFamily="18" charset="0"/>
                <a:ea typeface="宋体" pitchFamily="2" charset="-122"/>
              </a:rPr>
              <a:t>/</a:t>
            </a:r>
            <a:r>
              <a:rPr lang="x-none" altLang="zh-CN" sz="2400">
                <a:solidFill>
                  <a:schemeClr val="tx1"/>
                </a:solidFill>
                <a:latin typeface="Times New Roman" panose="02020603050405020304" pitchFamily="18" charset="0"/>
                <a:ea typeface="宋体" pitchFamily="2" charset="-122"/>
              </a:rPr>
              <a:t>bin</a:t>
            </a:r>
            <a:r>
              <a:rPr lang="zh-CN" altLang="en-US" sz="2400">
                <a:solidFill>
                  <a:schemeClr val="tx1"/>
                </a:solidFill>
                <a:latin typeface="Times New Roman" panose="02020603050405020304" pitchFamily="18" charset="0"/>
                <a:ea typeface="宋体" pitchFamily="2" charset="-122"/>
              </a:rPr>
              <a:t>/</a:t>
            </a:r>
            <a:r>
              <a:rPr lang="x-none" altLang="zh-CN" sz="2400">
                <a:solidFill>
                  <a:schemeClr val="tx1"/>
                </a:solidFill>
                <a:latin typeface="Times New Roman" panose="02020603050405020304" pitchFamily="18" charset="0"/>
                <a:ea typeface="宋体" pitchFamily="2" charset="-122"/>
              </a:rPr>
              <a:t>ls</a:t>
            </a:r>
            <a:r>
              <a:rPr lang="en-US" altLang="zh-CN" sz="2400">
                <a:solidFill>
                  <a:schemeClr val="tx1"/>
                </a:solidFill>
                <a:latin typeface="Times New Roman" panose="02020603050405020304" pitchFamily="18" charset="0"/>
                <a:ea typeface="宋体" pitchFamily="2" charset="-122"/>
              </a:rPr>
              <a:t>”, </a:t>
            </a:r>
            <a:r>
              <a:rPr lang="x-none" altLang="en-US" sz="2400">
                <a:solidFill>
                  <a:schemeClr val="tx1"/>
                </a:solidFill>
                <a:latin typeface="Times New Roman" panose="02020603050405020304" pitchFamily="18" charset="0"/>
                <a:ea typeface="宋体" pitchFamily="2" charset="-122"/>
              </a:rPr>
              <a:t>arg0</a:t>
            </a:r>
            <a:r>
              <a:rPr lang="en-US" altLang="zh-CN" sz="2400">
                <a:solidFill>
                  <a:schemeClr val="tx1"/>
                </a:solidFill>
                <a:latin typeface="Times New Roman" panose="02020603050405020304" pitchFamily="18" charset="0"/>
                <a:ea typeface="宋体" pitchFamily="2" charset="-122"/>
              </a:rPr>
              <a:t>,</a:t>
            </a:r>
            <a:r>
              <a:rPr lang="x-none" altLang="en-US" sz="2400">
                <a:solidFill>
                  <a:schemeClr val="tx1"/>
                </a:solidFill>
                <a:latin typeface="Times New Roman" panose="02020603050405020304" pitchFamily="18" charset="0"/>
                <a:ea typeface="宋体" pitchFamily="2" charset="-122"/>
              </a:rPr>
              <a:t>arg1</a:t>
            </a:r>
            <a:r>
              <a:rPr lang="en-US" altLang="zh-CN" sz="2400">
                <a:solidFill>
                  <a:schemeClr val="tx1"/>
                </a:solidFill>
                <a:latin typeface="Times New Roman" panose="02020603050405020304" pitchFamily="18" charset="0"/>
                <a:ea typeface="宋体" pitchFamily="2" charset="-122"/>
              </a:rPr>
              <a:t>,</a:t>
            </a:r>
            <a:r>
              <a:rPr lang="x-none" altLang="en-US" sz="2400">
                <a:solidFill>
                  <a:schemeClr val="tx1"/>
                </a:solidFill>
                <a:latin typeface="Times New Roman" panose="02020603050405020304" pitchFamily="18" charset="0"/>
                <a:ea typeface="宋体" pitchFamily="2" charset="-122"/>
              </a:rPr>
              <a:t>arg2</a:t>
            </a:r>
            <a:r>
              <a:rPr lang="en-US" altLang="zh-CN" sz="2400">
                <a:solidFill>
                  <a:schemeClr val="tx1"/>
                </a:solidFill>
                <a:latin typeface="Times New Roman" panose="02020603050405020304" pitchFamily="18" charset="0"/>
                <a:ea typeface="宋体" pitchFamily="2" charset="-122"/>
              </a:rPr>
              <a:t>, </a:t>
            </a:r>
            <a:r>
              <a:rPr lang="x-none" altLang="en-US" sz="2400">
                <a:solidFill>
                  <a:schemeClr val="tx1"/>
                </a:solidFill>
                <a:latin typeface="Times New Roman" panose="02020603050405020304" pitchFamily="18" charset="0"/>
                <a:ea typeface="宋体" pitchFamily="2" charset="-122"/>
              </a:rPr>
              <a:t>NULL</a:t>
            </a:r>
            <a:r>
              <a:rPr lang="en-US" altLang="zh-CN" sz="2400">
                <a:solidFill>
                  <a:schemeClr val="tx1"/>
                </a:solidFill>
                <a:latin typeface="Times New Roman" panose="02020603050405020304" pitchFamily="18" charset="0"/>
                <a:ea typeface="宋体" pitchFamily="2" charset="-122"/>
              </a:rPr>
              <a:t>);</a:t>
            </a:r>
            <a:endParaRPr lang="en-US" altLang="zh-CN" sz="2400">
              <a:solidFill>
                <a:schemeClr val="tx1"/>
              </a:solidFill>
              <a:latin typeface="Times New Roman" panose="02020603050405020304" pitchFamily="18" charset="0"/>
              <a:ea typeface="宋体" pitchFamily="2" charset="-122"/>
            </a:endParaRPr>
          </a:p>
          <a:p>
            <a:pPr lvl="0">
              <a:lnSpc>
                <a:spcPct val="120000"/>
              </a:lnSpc>
              <a:spcBef>
                <a:spcPct val="20000"/>
              </a:spcBef>
              <a:buClr>
                <a:schemeClr val="tx1"/>
              </a:buClr>
              <a:buNone/>
            </a:pPr>
            <a:r>
              <a:rPr lang="en-US" altLang="zh-CN" sz="2400">
                <a:solidFill>
                  <a:schemeClr val="tx1"/>
                </a:solidFill>
                <a:latin typeface="Times New Roman" panose="02020603050405020304" pitchFamily="18" charset="0"/>
                <a:ea typeface="宋体" pitchFamily="2" charset="-122"/>
              </a:rPr>
              <a:t>               execvp(“</a:t>
            </a:r>
            <a:r>
              <a:rPr lang="x-none" altLang="en-US" sz="2400">
                <a:solidFill>
                  <a:schemeClr val="tx1"/>
                </a:solidFill>
                <a:latin typeface="Times New Roman" panose="02020603050405020304" pitchFamily="18" charset="0"/>
                <a:ea typeface="宋体" pitchFamily="2" charset="-122"/>
              </a:rPr>
              <a:t>ls</a:t>
            </a:r>
            <a:r>
              <a:rPr lang="en-US" altLang="zh-CN" sz="2400">
                <a:solidFill>
                  <a:schemeClr val="tx1"/>
                </a:solidFill>
                <a:latin typeface="Times New Roman" panose="02020603050405020304" pitchFamily="18" charset="0"/>
                <a:ea typeface="宋体" pitchFamily="2" charset="-122"/>
              </a:rPr>
              <a:t>”, arg</a:t>
            </a:r>
            <a:r>
              <a:rPr lang="x-none" altLang="en-US" sz="2400">
                <a:solidFill>
                  <a:schemeClr val="tx1"/>
                </a:solidFill>
                <a:latin typeface="Times New Roman" panose="02020603050405020304" pitchFamily="18" charset="0"/>
                <a:ea typeface="宋体" pitchFamily="2" charset="-122"/>
              </a:rPr>
              <a:t>[]</a:t>
            </a:r>
            <a:r>
              <a:rPr lang="en-US" altLang="zh-CN" sz="2400">
                <a:solidFill>
                  <a:schemeClr val="tx1"/>
                </a:solidFill>
                <a:latin typeface="Times New Roman" panose="02020603050405020304" pitchFamily="18" charset="0"/>
                <a:ea typeface="宋体" pitchFamily="2" charset="-122"/>
              </a:rPr>
              <a:t>)</a:t>
            </a:r>
            <a:r>
              <a:rPr lang="x-none" altLang="en-US" sz="2400">
                <a:solidFill>
                  <a:schemeClr val="tx1"/>
                </a:solidFill>
                <a:latin typeface="Times New Roman" panose="02020603050405020304" pitchFamily="18" charset="0"/>
                <a:ea typeface="宋体" pitchFamily="2" charset="-122"/>
              </a:rPr>
              <a:t>;</a:t>
            </a:r>
            <a:endParaRPr lang="x-none" altLang="en-US" sz="2400">
              <a:solidFill>
                <a:schemeClr val="tx1"/>
              </a:solidFill>
              <a:latin typeface="Times New Roman" panose="02020603050405020304" pitchFamily="18" charset="0"/>
              <a:ea typeface="宋体" pitchFamily="2" charset="-122"/>
            </a:endParaRPr>
          </a:p>
        </p:txBody>
      </p:sp>
      <p:sp>
        <p:nvSpPr>
          <p:cNvPr id="97283" name="矩形 97282"/>
          <p:cNvSpPr/>
          <p:nvPr/>
        </p:nvSpPr>
        <p:spPr>
          <a:xfrm>
            <a:off x="990600" y="3200400"/>
            <a:ext cx="3048000" cy="3200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main()</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    if(fork()==0)</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    {    printf(“a”);</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          execlp(“file1”,0);</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          printf(“b”);</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    }</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    printf(“c”);</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p:txBody>
      </p:sp>
      <p:sp>
        <p:nvSpPr>
          <p:cNvPr id="97284" name="矩形 97283"/>
          <p:cNvSpPr/>
          <p:nvPr/>
        </p:nvSpPr>
        <p:spPr>
          <a:xfrm>
            <a:off x="4343400" y="3352800"/>
            <a:ext cx="2133600" cy="1905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nSpc>
                <a:spcPct val="110000"/>
              </a:lnSpc>
              <a:spcBef>
                <a:spcPct val="10000"/>
              </a:spcBef>
            </a:pPr>
            <a:r>
              <a:rPr lang="en-US" altLang="zh-CN" sz="2000" b="0">
                <a:solidFill>
                  <a:srgbClr val="FF0000"/>
                </a:solidFill>
                <a:latin typeface="Times New Roman" panose="02020603050405020304" pitchFamily="18" charset="0"/>
                <a:ea typeface="宋体" pitchFamily="2" charset="-122"/>
              </a:rPr>
              <a:t>file1:</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main()</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     printf(“d”);</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a:t>
            </a:r>
            <a:endParaRPr lang="en-US" altLang="zh-CN" sz="2000" b="0">
              <a:solidFill>
                <a:schemeClr val="tx1"/>
              </a:solidFill>
              <a:latin typeface="Times New Roman" panose="02020603050405020304" pitchFamily="18" charset="0"/>
              <a:ea typeface="宋体" pitchFamily="2" charset="-122"/>
            </a:endParaRPr>
          </a:p>
        </p:txBody>
      </p:sp>
      <p:sp>
        <p:nvSpPr>
          <p:cNvPr id="97285" name="矩形 97284"/>
          <p:cNvSpPr/>
          <p:nvPr/>
        </p:nvSpPr>
        <p:spPr>
          <a:xfrm>
            <a:off x="7010400" y="3429000"/>
            <a:ext cx="1524000" cy="2590800"/>
          </a:xfrm>
          <a:prstGeom prst="rect">
            <a:avLst/>
          </a:prstGeom>
          <a:solidFill>
            <a:srgbClr val="CCFF33"/>
          </a:solidFill>
          <a:ln w="9525" cap="flat" cmpd="sng">
            <a:solidFill>
              <a:schemeClr val="tx1"/>
            </a:solidFill>
            <a:prstDash val="solid"/>
            <a:miter/>
            <a:headEnd type="none" w="med" len="med"/>
            <a:tailEnd type="none" w="med" len="med"/>
          </a:ln>
        </p:spPr>
        <p:txBody>
          <a:bodyPr wrap="none" anchor="ctr"/>
          <a:p>
            <a:pPr lvl="0"/>
            <a:r>
              <a:rPr lang="en-US" altLang="zh-CN" sz="2800">
                <a:solidFill>
                  <a:srgbClr val="FF0000"/>
                </a:solidFill>
                <a:latin typeface="Times New Roman" panose="02020603050405020304" pitchFamily="18" charset="0"/>
                <a:ea typeface="宋体" pitchFamily="2" charset="-122"/>
              </a:rPr>
              <a:t>acd?</a:t>
            </a:r>
            <a:endParaRPr lang="en-US" altLang="zh-CN" sz="2800">
              <a:solidFill>
                <a:srgbClr val="FF0000"/>
              </a:solidFill>
              <a:latin typeface="Times New Roman" panose="02020603050405020304" pitchFamily="18" charset="0"/>
              <a:ea typeface="宋体" pitchFamily="2" charset="-122"/>
            </a:endParaRPr>
          </a:p>
          <a:p>
            <a:pPr lvl="0"/>
            <a:r>
              <a:rPr lang="en-US" altLang="zh-CN" sz="2800">
                <a:solidFill>
                  <a:srgbClr val="FF0000"/>
                </a:solidFill>
                <a:latin typeface="Times New Roman" panose="02020603050405020304" pitchFamily="18" charset="0"/>
                <a:ea typeface="宋体" pitchFamily="2" charset="-122"/>
              </a:rPr>
              <a:t>cad?</a:t>
            </a:r>
            <a:endParaRPr lang="en-US" altLang="zh-CN" sz="2800">
              <a:solidFill>
                <a:srgbClr val="FF0000"/>
              </a:solidFill>
              <a:latin typeface="Times New Roman" panose="02020603050405020304" pitchFamily="18" charset="0"/>
              <a:ea typeface="宋体" pitchFamily="2" charset="-122"/>
            </a:endParaRPr>
          </a:p>
          <a:p>
            <a:pPr lvl="0"/>
            <a:r>
              <a:rPr lang="en-US" altLang="zh-CN" sz="2800">
                <a:solidFill>
                  <a:srgbClr val="FF0000"/>
                </a:solidFill>
                <a:latin typeface="Times New Roman" panose="02020603050405020304" pitchFamily="18" charset="0"/>
                <a:ea typeface="宋体" pitchFamily="2" charset="-122"/>
              </a:rPr>
              <a:t>adc?</a:t>
            </a:r>
            <a:endParaRPr lang="en-US" altLang="zh-CN" sz="2800">
              <a:solidFill>
                <a:srgbClr val="FF0000"/>
              </a:solidFill>
              <a:latin typeface="Times New Roman" panose="02020603050405020304" pitchFamily="18" charset="0"/>
              <a:ea typeface="宋体" pitchFamily="2" charset="-122"/>
            </a:endParaRPr>
          </a:p>
          <a:p>
            <a:pPr lvl="0"/>
            <a:r>
              <a:rPr lang="en-US" altLang="zh-CN" sz="2800">
                <a:solidFill>
                  <a:srgbClr val="FF0000"/>
                </a:solidFill>
                <a:latin typeface="Times New Roman" panose="02020603050405020304" pitchFamily="18" charset="0"/>
                <a:ea typeface="宋体" pitchFamily="2" charset="-122"/>
              </a:rPr>
              <a:t>abdc?</a:t>
            </a:r>
            <a:endParaRPr lang="en-US" altLang="zh-CN" sz="2800">
              <a:solidFill>
                <a:srgbClr val="FF0000"/>
              </a:solidFill>
              <a:latin typeface="Times New Roman" panose="02020603050405020304" pitchFamily="18" charset="0"/>
              <a:ea typeface="宋体" pitchFamily="2" charset="-122"/>
            </a:endParaRPr>
          </a:p>
          <a:p>
            <a:pPr lvl="0"/>
            <a:r>
              <a:rPr lang="en-US" altLang="zh-CN" sz="2800">
                <a:solidFill>
                  <a:srgbClr val="FF0000"/>
                </a:solidFill>
                <a:latin typeface="Times New Roman" panose="02020603050405020304" pitchFamily="18" charset="0"/>
                <a:ea typeface="宋体" pitchFamily="2" charset="-122"/>
              </a:rPr>
              <a:t>adbcc?</a:t>
            </a:r>
            <a:endParaRPr lang="en-US" altLang="zh-CN" sz="2800" b="0">
              <a:solidFill>
                <a:schemeClr val="tx1"/>
              </a:solidFill>
              <a:latin typeface="Times New Roman" panose="02020603050405020304" pitchFamily="18" charset="0"/>
              <a:ea typeface="宋体" pitchFamily="2" charset="-122"/>
            </a:endParaRPr>
          </a:p>
        </p:txBody>
      </p:sp>
      <p:sp>
        <p:nvSpPr>
          <p:cNvPr id="97286" name="矩形 97285"/>
          <p:cNvSpPr/>
          <p:nvPr/>
        </p:nvSpPr>
        <p:spPr>
          <a:xfrm>
            <a:off x="668655" y="446405"/>
            <a:ext cx="7250430" cy="65087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en-US" altLang="zh-CN" sz="2800" b="1" strike="noStrike" noProof="1">
                <a:solidFill>
                  <a:srgbClr val="A50021"/>
                </a:solidFill>
                <a:latin typeface="Times New Roman" panose="02020603050405020304" pitchFamily="18" charset="0"/>
                <a:ea typeface="宋体" pitchFamily="2" charset="-122"/>
                <a:cs typeface="+mn-ea"/>
              </a:rPr>
              <a:t>(4) exec-</a:t>
            </a:r>
            <a:r>
              <a:rPr lang="zh-CN" altLang="en-US" sz="2800" b="1" strike="noStrike" noProof="1">
                <a:solidFill>
                  <a:srgbClr val="A50021"/>
                </a:solidFill>
                <a:latin typeface="Times New Roman" panose="02020603050405020304" pitchFamily="18" charset="0"/>
                <a:ea typeface="宋体" pitchFamily="2" charset="-122"/>
                <a:cs typeface="+mn-ea"/>
              </a:rPr>
              <a:t>执行文件，启动新程序运行</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111622" name="文本框 97286"/>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73</a:t>
            </a:r>
            <a:endParaRPr lang="en-US" altLang="zh-CN" b="0">
              <a:solidFill>
                <a:schemeClr val="tx2"/>
              </a:solidFill>
              <a:latin typeface="Times New Roman" panose="02020603050405020304" pitchFamily="18" charset="0"/>
              <a:ea typeface="宋体" pitchFamily="2" charset="-122"/>
            </a:endParaRPr>
          </a:p>
        </p:txBody>
      </p:sp>
      <p:sp>
        <p:nvSpPr>
          <p:cNvPr id="97288" name="矩形 9728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操作系统的并发</a:t>
            </a:r>
            <a:r>
              <a:rPr lang="zh-CN" altLang="en-US" sz="2400" b="0" strike="noStrike" noProof="1">
                <a:latin typeface="Arial" panose="020B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286"/>
                                        </p:tgtEl>
                                        <p:attrNameLst>
                                          <p:attrName>style.visibility</p:attrName>
                                        </p:attrNameLst>
                                      </p:cBhvr>
                                      <p:to>
                                        <p:strVal val="visible"/>
                                      </p:to>
                                    </p:set>
                                    <p:anim calcmode="lin" valueType="num">
                                      <p:cBhvr additive="base">
                                        <p:cTn id="7" dur="500" fill="hold"/>
                                        <p:tgtEl>
                                          <p:spTgt spid="97286"/>
                                        </p:tgtEl>
                                        <p:attrNameLst>
                                          <p:attrName>ppt_x</p:attrName>
                                        </p:attrNameLst>
                                      </p:cBhvr>
                                      <p:tavLst>
                                        <p:tav tm="0">
                                          <p:val>
                                            <p:strVal val="0-#ppt_w/2"/>
                                          </p:val>
                                        </p:tav>
                                        <p:tav tm="100000">
                                          <p:val>
                                            <p:strVal val="#ppt_x"/>
                                          </p:val>
                                        </p:tav>
                                      </p:tavLst>
                                    </p:anim>
                                    <p:anim calcmode="lin" valueType="num">
                                      <p:cBhvr additive="base">
                                        <p:cTn id="8" dur="500" fill="hold"/>
                                        <p:tgtEl>
                                          <p:spTgt spid="972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282">
                                            <p:txEl>
                                              <p:charRg st="0" end="2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7282">
                                            <p:txEl>
                                              <p:charRg st="22" end="5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7282">
                                            <p:txEl>
                                              <p:charRg st="51" end="8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7282">
                                            <p:txEl>
                                              <p:charRg st="87" end="12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97283"/>
                                        </p:tgtEl>
                                        <p:attrNameLst>
                                          <p:attrName>style.visibility</p:attrName>
                                        </p:attrNameLst>
                                      </p:cBhvr>
                                      <p:to>
                                        <p:strVal val="visible"/>
                                      </p:to>
                                    </p:set>
                                    <p:anim calcmode="lin" valueType="num">
                                      <p:cBhvr additive="base">
                                        <p:cTn id="29" dur="500" fill="hold"/>
                                        <p:tgtEl>
                                          <p:spTgt spid="97283"/>
                                        </p:tgtEl>
                                        <p:attrNameLst>
                                          <p:attrName>ppt_x</p:attrName>
                                        </p:attrNameLst>
                                      </p:cBhvr>
                                      <p:tavLst>
                                        <p:tav tm="0">
                                          <p:val>
                                            <p:strVal val="0-#ppt_w/2"/>
                                          </p:val>
                                        </p:tav>
                                        <p:tav tm="100000">
                                          <p:val>
                                            <p:strVal val="#ppt_x"/>
                                          </p:val>
                                        </p:tav>
                                      </p:tavLst>
                                    </p:anim>
                                    <p:anim calcmode="lin" valueType="num">
                                      <p:cBhvr additive="base">
                                        <p:cTn id="30" dur="500" fill="hold"/>
                                        <p:tgtEl>
                                          <p:spTgt spid="9728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97284"/>
                                        </p:tgtEl>
                                        <p:attrNameLst>
                                          <p:attrName>style.visibility</p:attrName>
                                        </p:attrNameLst>
                                      </p:cBhvr>
                                      <p:to>
                                        <p:strVal val="visible"/>
                                      </p:to>
                                    </p:set>
                                    <p:animEffect transition="in" filter="wipe(left)">
                                      <p:cBhvr>
                                        <p:cTn id="35" dur="500"/>
                                        <p:tgtEl>
                                          <p:spTgt spid="97284"/>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3" fill="hold" grpId="0" nodeType="clickEffect">
                                  <p:stCondLst>
                                    <p:cond delay="0"/>
                                  </p:stCondLst>
                                  <p:iterate type="lt">
                                    <p:tmPct val="100000"/>
                                  </p:iterate>
                                  <p:childTnLst>
                                    <p:set>
                                      <p:cBhvr>
                                        <p:cTn id="39" dur="1" fill="hold">
                                          <p:stCondLst>
                                            <p:cond delay="0"/>
                                          </p:stCondLst>
                                        </p:cTn>
                                        <p:tgtEl>
                                          <p:spTgt spid="97285">
                                            <p:txEl>
                                              <p:charRg st="4294967295" end="4294967295"/>
                                            </p:txEl>
                                          </p:spTgt>
                                        </p:tgtEl>
                                        <p:attrNameLst>
                                          <p:attrName>style.visibility</p:attrName>
                                        </p:attrNameLst>
                                      </p:cBhvr>
                                      <p:to>
                                        <p:strVal val="visible"/>
                                      </p:to>
                                    </p:set>
                                    <p:anim calcmode="lin" valueType="num">
                                      <p:cBhvr additive="base">
                                        <p:cTn id="40" dur="75" fill="hold"/>
                                        <p:tgtEl>
                                          <p:spTgt spid="97285">
                                            <p:txEl>
                                              <p:charRg st="4294967295" end="4294967295"/>
                                            </p:txEl>
                                          </p:spTgt>
                                        </p:tgtEl>
                                        <p:attrNameLst>
                                          <p:attrName>ppt_x</p:attrName>
                                        </p:attrNameLst>
                                      </p:cBhvr>
                                      <p:tavLst>
                                        <p:tav tm="0">
                                          <p:val>
                                            <p:strVal val="1+#ppt_w/2"/>
                                          </p:val>
                                        </p:tav>
                                        <p:tav tm="100000">
                                          <p:val>
                                            <p:strVal val="#ppt_x"/>
                                          </p:val>
                                        </p:tav>
                                      </p:tavLst>
                                    </p:anim>
                                    <p:anim calcmode="lin" valueType="num">
                                      <p:cBhvr additive="base">
                                        <p:cTn id="41" dur="75" fill="hold"/>
                                        <p:tgtEl>
                                          <p:spTgt spid="97285">
                                            <p:txEl>
                                              <p:charRg st="4294967295" end="4294967295"/>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3" name="LASER.WAV"/>
                                        </p:tgtEl>
                                      </p:cMediaNode>
                                    </p:audio>
                                  </p:subTnLst>
                                </p:cTn>
                              </p:par>
                            </p:childTnLst>
                          </p:cTn>
                        </p:par>
                      </p:childTnLst>
                    </p:cTn>
                  </p:par>
                  <p:par>
                    <p:cTn id="42" fill="hold">
                      <p:stCondLst>
                        <p:cond delay="indefinite"/>
                      </p:stCondLst>
                      <p:childTnLst>
                        <p:par>
                          <p:cTn id="43" fill="hold">
                            <p:stCondLst>
                              <p:cond delay="0"/>
                            </p:stCondLst>
                            <p:childTnLst>
                              <p:par>
                                <p:cTn id="44" presetID="2" presetClass="entr" presetSubtype="3" fill="hold" grpId="0" nodeType="clickEffect">
                                  <p:stCondLst>
                                    <p:cond delay="0"/>
                                  </p:stCondLst>
                                  <p:iterate type="lt">
                                    <p:tmPct val="100000"/>
                                  </p:iterate>
                                  <p:childTnLst>
                                    <p:set>
                                      <p:cBhvr>
                                        <p:cTn id="45" dur="1" fill="hold">
                                          <p:stCondLst>
                                            <p:cond delay="0"/>
                                          </p:stCondLst>
                                        </p:cTn>
                                        <p:tgtEl>
                                          <p:spTgt spid="97285">
                                            <p:txEl>
                                              <p:charRg st="0" end="5"/>
                                            </p:txEl>
                                          </p:spTgt>
                                        </p:tgtEl>
                                        <p:attrNameLst>
                                          <p:attrName>style.visibility</p:attrName>
                                        </p:attrNameLst>
                                      </p:cBhvr>
                                      <p:to>
                                        <p:strVal val="visible"/>
                                      </p:to>
                                    </p:set>
                                    <p:anim calcmode="lin" valueType="num">
                                      <p:cBhvr additive="base">
                                        <p:cTn id="46" dur="75" fill="hold"/>
                                        <p:tgtEl>
                                          <p:spTgt spid="97285">
                                            <p:txEl>
                                              <p:charRg st="0" end="5"/>
                                            </p:txEl>
                                          </p:spTgt>
                                        </p:tgtEl>
                                        <p:attrNameLst>
                                          <p:attrName>ppt_x</p:attrName>
                                        </p:attrNameLst>
                                      </p:cBhvr>
                                      <p:tavLst>
                                        <p:tav tm="0">
                                          <p:val>
                                            <p:strVal val="1+#ppt_w/2"/>
                                          </p:val>
                                        </p:tav>
                                        <p:tav tm="100000">
                                          <p:val>
                                            <p:strVal val="#ppt_x"/>
                                          </p:val>
                                        </p:tav>
                                      </p:tavLst>
                                    </p:anim>
                                    <p:anim calcmode="lin" valueType="num">
                                      <p:cBhvr additive="base">
                                        <p:cTn id="47" dur="75" fill="hold"/>
                                        <p:tgtEl>
                                          <p:spTgt spid="97285">
                                            <p:txEl>
                                              <p:charRg st="0" end="5"/>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44"/>
                                            </p:cond>
                                          </p:stCondLst>
                                          <p:endCondLst>
                                            <p:cond evt="onStopAudio" delay="0">
                                              <p:tgtEl>
                                                <p:sldTgt/>
                                              </p:tgtEl>
                                            </p:cond>
                                          </p:endCondLst>
                                        </p:cTn>
                                        <p:tgtEl>
                                          <p:sndTgt r:embed="rId3" name="LASER.WAV"/>
                                        </p:tgtEl>
                                      </p:cMediaNode>
                                    </p:audio>
                                  </p:subTnLst>
                                </p:cTn>
                              </p:par>
                            </p:childTnLst>
                          </p:cTn>
                        </p:par>
                      </p:childTnLst>
                    </p:cTn>
                  </p:par>
                  <p:par>
                    <p:cTn id="48" fill="hold">
                      <p:stCondLst>
                        <p:cond delay="indefinite"/>
                      </p:stCondLst>
                      <p:childTnLst>
                        <p:par>
                          <p:cTn id="49" fill="hold">
                            <p:stCondLst>
                              <p:cond delay="0"/>
                            </p:stCondLst>
                            <p:childTnLst>
                              <p:par>
                                <p:cTn id="50" presetID="2" presetClass="entr" presetSubtype="3" fill="hold" grpId="0" nodeType="clickEffect">
                                  <p:stCondLst>
                                    <p:cond delay="0"/>
                                  </p:stCondLst>
                                  <p:iterate type="lt">
                                    <p:tmPct val="100000"/>
                                  </p:iterate>
                                  <p:childTnLst>
                                    <p:set>
                                      <p:cBhvr>
                                        <p:cTn id="51" dur="1" fill="hold">
                                          <p:stCondLst>
                                            <p:cond delay="0"/>
                                          </p:stCondLst>
                                        </p:cTn>
                                        <p:tgtEl>
                                          <p:spTgt spid="97285">
                                            <p:txEl>
                                              <p:charRg st="5" end="10"/>
                                            </p:txEl>
                                          </p:spTgt>
                                        </p:tgtEl>
                                        <p:attrNameLst>
                                          <p:attrName>style.visibility</p:attrName>
                                        </p:attrNameLst>
                                      </p:cBhvr>
                                      <p:to>
                                        <p:strVal val="visible"/>
                                      </p:to>
                                    </p:set>
                                    <p:anim calcmode="lin" valueType="num">
                                      <p:cBhvr additive="base">
                                        <p:cTn id="52" dur="75" fill="hold"/>
                                        <p:tgtEl>
                                          <p:spTgt spid="97285">
                                            <p:txEl>
                                              <p:charRg st="5" end="10"/>
                                            </p:txEl>
                                          </p:spTgt>
                                        </p:tgtEl>
                                        <p:attrNameLst>
                                          <p:attrName>ppt_x</p:attrName>
                                        </p:attrNameLst>
                                      </p:cBhvr>
                                      <p:tavLst>
                                        <p:tav tm="0">
                                          <p:val>
                                            <p:strVal val="1+#ppt_w/2"/>
                                          </p:val>
                                        </p:tav>
                                        <p:tav tm="100000">
                                          <p:val>
                                            <p:strVal val="#ppt_x"/>
                                          </p:val>
                                        </p:tav>
                                      </p:tavLst>
                                    </p:anim>
                                    <p:anim calcmode="lin" valueType="num">
                                      <p:cBhvr additive="base">
                                        <p:cTn id="53" dur="75" fill="hold"/>
                                        <p:tgtEl>
                                          <p:spTgt spid="97285">
                                            <p:txEl>
                                              <p:charRg st="5" end="1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0"/>
                                            </p:cond>
                                          </p:stCondLst>
                                          <p:endCondLst>
                                            <p:cond evt="onStopAudio" delay="0">
                                              <p:tgtEl>
                                                <p:sldTgt/>
                                              </p:tgtEl>
                                            </p:cond>
                                          </p:endCondLst>
                                        </p:cTn>
                                        <p:tgtEl>
                                          <p:sndTgt r:embed="rId3" name="LASER.WAV"/>
                                        </p:tgtEl>
                                      </p:cMediaNode>
                                    </p:audio>
                                  </p:subTnLst>
                                </p:cTn>
                              </p:par>
                            </p:childTnLst>
                          </p:cTn>
                        </p:par>
                      </p:childTnLst>
                    </p:cTn>
                  </p:par>
                  <p:par>
                    <p:cTn id="54" fill="hold">
                      <p:stCondLst>
                        <p:cond delay="indefinite"/>
                      </p:stCondLst>
                      <p:childTnLst>
                        <p:par>
                          <p:cTn id="55" fill="hold">
                            <p:stCondLst>
                              <p:cond delay="0"/>
                            </p:stCondLst>
                            <p:childTnLst>
                              <p:par>
                                <p:cTn id="56" presetID="2" presetClass="entr" presetSubtype="3" fill="hold" grpId="0" nodeType="clickEffect">
                                  <p:stCondLst>
                                    <p:cond delay="0"/>
                                  </p:stCondLst>
                                  <p:iterate type="lt">
                                    <p:tmPct val="100000"/>
                                  </p:iterate>
                                  <p:childTnLst>
                                    <p:set>
                                      <p:cBhvr>
                                        <p:cTn id="57" dur="1" fill="hold">
                                          <p:stCondLst>
                                            <p:cond delay="0"/>
                                          </p:stCondLst>
                                        </p:cTn>
                                        <p:tgtEl>
                                          <p:spTgt spid="97285">
                                            <p:txEl>
                                              <p:charRg st="10" end="15"/>
                                            </p:txEl>
                                          </p:spTgt>
                                        </p:tgtEl>
                                        <p:attrNameLst>
                                          <p:attrName>style.visibility</p:attrName>
                                        </p:attrNameLst>
                                      </p:cBhvr>
                                      <p:to>
                                        <p:strVal val="visible"/>
                                      </p:to>
                                    </p:set>
                                    <p:anim calcmode="lin" valueType="num">
                                      <p:cBhvr additive="base">
                                        <p:cTn id="58" dur="75" fill="hold"/>
                                        <p:tgtEl>
                                          <p:spTgt spid="97285">
                                            <p:txEl>
                                              <p:charRg st="10" end="15"/>
                                            </p:txEl>
                                          </p:spTgt>
                                        </p:tgtEl>
                                        <p:attrNameLst>
                                          <p:attrName>ppt_x</p:attrName>
                                        </p:attrNameLst>
                                      </p:cBhvr>
                                      <p:tavLst>
                                        <p:tav tm="0">
                                          <p:val>
                                            <p:strVal val="1+#ppt_w/2"/>
                                          </p:val>
                                        </p:tav>
                                        <p:tav tm="100000">
                                          <p:val>
                                            <p:strVal val="#ppt_x"/>
                                          </p:val>
                                        </p:tav>
                                      </p:tavLst>
                                    </p:anim>
                                    <p:anim calcmode="lin" valueType="num">
                                      <p:cBhvr additive="base">
                                        <p:cTn id="59" dur="75" fill="hold"/>
                                        <p:tgtEl>
                                          <p:spTgt spid="97285">
                                            <p:txEl>
                                              <p:charRg st="10" end="15"/>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6"/>
                                            </p:cond>
                                          </p:stCondLst>
                                          <p:endCondLst>
                                            <p:cond evt="onStopAudio" delay="0">
                                              <p:tgtEl>
                                                <p:sldTgt/>
                                              </p:tgtEl>
                                            </p:cond>
                                          </p:endCondLst>
                                        </p:cTn>
                                        <p:tgtEl>
                                          <p:sndTgt r:embed="rId3" name="LASER.WAV"/>
                                        </p:tgtEl>
                                      </p:cMediaNode>
                                    </p:audio>
                                  </p:subTnLst>
                                </p:cTn>
                              </p:par>
                            </p:childTnLst>
                          </p:cTn>
                        </p:par>
                      </p:childTnLst>
                    </p:cTn>
                  </p:par>
                  <p:par>
                    <p:cTn id="60" fill="hold">
                      <p:stCondLst>
                        <p:cond delay="indefinite"/>
                      </p:stCondLst>
                      <p:childTnLst>
                        <p:par>
                          <p:cTn id="61" fill="hold">
                            <p:stCondLst>
                              <p:cond delay="0"/>
                            </p:stCondLst>
                            <p:childTnLst>
                              <p:par>
                                <p:cTn id="62" presetID="2" presetClass="entr" presetSubtype="3" fill="hold" grpId="0" nodeType="clickEffect">
                                  <p:stCondLst>
                                    <p:cond delay="0"/>
                                  </p:stCondLst>
                                  <p:iterate type="lt">
                                    <p:tmPct val="100000"/>
                                  </p:iterate>
                                  <p:childTnLst>
                                    <p:set>
                                      <p:cBhvr>
                                        <p:cTn id="63" dur="1" fill="hold">
                                          <p:stCondLst>
                                            <p:cond delay="0"/>
                                          </p:stCondLst>
                                        </p:cTn>
                                        <p:tgtEl>
                                          <p:spTgt spid="97285">
                                            <p:txEl>
                                              <p:charRg st="15" end="21"/>
                                            </p:txEl>
                                          </p:spTgt>
                                        </p:tgtEl>
                                        <p:attrNameLst>
                                          <p:attrName>style.visibility</p:attrName>
                                        </p:attrNameLst>
                                      </p:cBhvr>
                                      <p:to>
                                        <p:strVal val="visible"/>
                                      </p:to>
                                    </p:set>
                                    <p:anim calcmode="lin" valueType="num">
                                      <p:cBhvr additive="base">
                                        <p:cTn id="64" dur="75" fill="hold"/>
                                        <p:tgtEl>
                                          <p:spTgt spid="97285">
                                            <p:txEl>
                                              <p:charRg st="15" end="21"/>
                                            </p:txEl>
                                          </p:spTgt>
                                        </p:tgtEl>
                                        <p:attrNameLst>
                                          <p:attrName>ppt_x</p:attrName>
                                        </p:attrNameLst>
                                      </p:cBhvr>
                                      <p:tavLst>
                                        <p:tav tm="0">
                                          <p:val>
                                            <p:strVal val="1+#ppt_w/2"/>
                                          </p:val>
                                        </p:tav>
                                        <p:tav tm="100000">
                                          <p:val>
                                            <p:strVal val="#ppt_x"/>
                                          </p:val>
                                        </p:tav>
                                      </p:tavLst>
                                    </p:anim>
                                    <p:anim calcmode="lin" valueType="num">
                                      <p:cBhvr additive="base">
                                        <p:cTn id="65" dur="75" fill="hold"/>
                                        <p:tgtEl>
                                          <p:spTgt spid="97285">
                                            <p:txEl>
                                              <p:charRg st="15" end="21"/>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62"/>
                                            </p:cond>
                                          </p:stCondLst>
                                          <p:endCondLst>
                                            <p:cond evt="onStopAudio" delay="0">
                                              <p:tgtEl>
                                                <p:sldTgt/>
                                              </p:tgtEl>
                                            </p:cond>
                                          </p:endCondLst>
                                        </p:cTn>
                                        <p:tgtEl>
                                          <p:sndTgt r:embed="rId3" name="LASER.WAV"/>
                                        </p:tgtEl>
                                      </p:cMediaNode>
                                    </p:audio>
                                  </p:subTnLst>
                                </p:cTn>
                              </p:par>
                            </p:childTnLst>
                          </p:cTn>
                        </p:par>
                      </p:childTnLst>
                    </p:cTn>
                  </p:par>
                  <p:par>
                    <p:cTn id="66" fill="hold">
                      <p:stCondLst>
                        <p:cond delay="indefinite"/>
                      </p:stCondLst>
                      <p:childTnLst>
                        <p:par>
                          <p:cTn id="67" fill="hold">
                            <p:stCondLst>
                              <p:cond delay="0"/>
                            </p:stCondLst>
                            <p:childTnLst>
                              <p:par>
                                <p:cTn id="68" presetID="2" presetClass="entr" presetSubtype="3" fill="hold" grpId="0" nodeType="clickEffect">
                                  <p:stCondLst>
                                    <p:cond delay="0"/>
                                  </p:stCondLst>
                                  <p:iterate type="lt">
                                    <p:tmPct val="100000"/>
                                  </p:iterate>
                                  <p:childTnLst>
                                    <p:set>
                                      <p:cBhvr>
                                        <p:cTn id="69" dur="1" fill="hold">
                                          <p:stCondLst>
                                            <p:cond delay="0"/>
                                          </p:stCondLst>
                                        </p:cTn>
                                        <p:tgtEl>
                                          <p:spTgt spid="97285">
                                            <p:txEl>
                                              <p:charRg st="21" end="28"/>
                                            </p:txEl>
                                          </p:spTgt>
                                        </p:tgtEl>
                                        <p:attrNameLst>
                                          <p:attrName>style.visibility</p:attrName>
                                        </p:attrNameLst>
                                      </p:cBhvr>
                                      <p:to>
                                        <p:strVal val="visible"/>
                                      </p:to>
                                    </p:set>
                                    <p:anim calcmode="lin" valueType="num">
                                      <p:cBhvr additive="base">
                                        <p:cTn id="70" dur="75" fill="hold"/>
                                        <p:tgtEl>
                                          <p:spTgt spid="97285">
                                            <p:txEl>
                                              <p:charRg st="21" end="28"/>
                                            </p:txEl>
                                          </p:spTgt>
                                        </p:tgtEl>
                                        <p:attrNameLst>
                                          <p:attrName>ppt_x</p:attrName>
                                        </p:attrNameLst>
                                      </p:cBhvr>
                                      <p:tavLst>
                                        <p:tav tm="0">
                                          <p:val>
                                            <p:strVal val="1+#ppt_w/2"/>
                                          </p:val>
                                        </p:tav>
                                        <p:tav tm="100000">
                                          <p:val>
                                            <p:strVal val="#ppt_x"/>
                                          </p:val>
                                        </p:tav>
                                      </p:tavLst>
                                    </p:anim>
                                    <p:anim calcmode="lin" valueType="num">
                                      <p:cBhvr additive="base">
                                        <p:cTn id="71" dur="75" fill="hold"/>
                                        <p:tgtEl>
                                          <p:spTgt spid="97285">
                                            <p:txEl>
                                              <p:charRg st="21" end="28"/>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68"/>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uiExpand="1" build="p"/>
      <p:bldP spid="97283" grpId="0" bldLvl="0" animBg="1"/>
      <p:bldP spid="97284" grpId="0" bldLvl="0" animBg="1"/>
      <p:bldP spid="97285" grpId="0" build="p"/>
      <p:bldP spid="97286"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矩形 100353"/>
          <p:cNvSpPr/>
          <p:nvPr/>
        </p:nvSpPr>
        <p:spPr>
          <a:xfrm>
            <a:off x="152400" y="598488"/>
            <a:ext cx="8318500" cy="72517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3.  </a:t>
            </a:r>
            <a:r>
              <a:rPr lang="zh-CN" altLang="en-US" b="1" strike="noStrike" noProof="1">
                <a:solidFill>
                  <a:srgbClr val="990000"/>
                </a:solidFill>
                <a:latin typeface="Times New Roman" panose="02020603050405020304" pitchFamily="18" charset="0"/>
                <a:ea typeface="宋体" pitchFamily="2" charset="-122"/>
                <a:cs typeface="+mn-ea"/>
              </a:rPr>
              <a:t>等待进程终止及其应用</a:t>
            </a:r>
            <a:endParaRPr lang="zh-CN" altLang="en-US" b="1" strike="noStrike" noProof="1">
              <a:solidFill>
                <a:srgbClr val="990000"/>
              </a:solidFill>
              <a:latin typeface="Times New Roman" panose="02020603050405020304" pitchFamily="18" charset="0"/>
              <a:ea typeface="宋体" pitchFamily="2" charset="-122"/>
            </a:endParaRPr>
          </a:p>
        </p:txBody>
      </p:sp>
      <p:sp>
        <p:nvSpPr>
          <p:cNvPr id="100355" name="矩形 100354"/>
          <p:cNvSpPr/>
          <p:nvPr/>
        </p:nvSpPr>
        <p:spPr>
          <a:xfrm>
            <a:off x="387350" y="1263650"/>
            <a:ext cx="8415338" cy="108394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(1) 等待进程/线程终止</a:t>
            </a:r>
            <a:r>
              <a:rPr lang="zh-CN" altLang="en-US" sz="2400" strike="noStrike" noProof="1" dirty="0">
                <a:solidFill>
                  <a:schemeClr val="tx1"/>
                </a:solidFill>
                <a:latin typeface="Times New Roman" panose="02020603050405020304" pitchFamily="18" charset="0"/>
                <a:ea typeface="宋体" pitchFamily="2" charset="-122"/>
                <a:cs typeface="+mn-ea"/>
              </a:rPr>
              <a:t>       </a:t>
            </a:r>
            <a:endParaRPr lang="zh-CN" altLang="en-US" sz="2400" strike="noStrike" noProof="1" dirty="0">
              <a:solidFill>
                <a:schemeClr val="tx1"/>
              </a:solidFill>
              <a:latin typeface="Times New Roman" panose="02020603050405020304" pitchFamily="18" charset="0"/>
              <a:ea typeface="宋体" pitchFamily="2" charset="-122"/>
            </a:endParaRPr>
          </a:p>
          <a:p>
            <a:pPr marL="533400" lvl="0" indent="-533400" algn="just" fontAlgn="base">
              <a:buNone/>
            </a:pPr>
            <a:r>
              <a:rPr lang="zh-CN" altLang="en-US" sz="2400" strike="noStrike" noProof="1" dirty="0">
                <a:solidFill>
                  <a:schemeClr val="tx1"/>
                </a:solidFill>
                <a:latin typeface="Times New Roman" panose="02020603050405020304" pitchFamily="18" charset="0"/>
                <a:ea typeface="宋体" pitchFamily="2" charset="-122"/>
                <a:cs typeface="+mn-ea"/>
              </a:rPr>
              <a:t>       wait(); </a:t>
            </a:r>
            <a:r>
              <a:rPr lang="x-none" altLang="zh-CN" sz="2400" strike="noStrike" noProof="1" dirty="0">
                <a:solidFill>
                  <a:schemeClr val="tx1"/>
                </a:solidFill>
                <a:latin typeface="Times New Roman" panose="02020603050405020304" pitchFamily="18" charset="0"/>
                <a:ea typeface="宋体" pitchFamily="2" charset="-122"/>
                <a:cs typeface="+mn-ea"/>
              </a:rPr>
              <a:t>	</a:t>
            </a:r>
            <a:r>
              <a:rPr lang="zh-CN" altLang="en-US" sz="2400" strike="noStrike" noProof="1" dirty="0">
                <a:solidFill>
                  <a:schemeClr val="tx1"/>
                </a:solidFill>
                <a:latin typeface="Times New Roman" panose="02020603050405020304" pitchFamily="18" charset="0"/>
                <a:ea typeface="宋体" pitchFamily="2" charset="-122"/>
                <a:cs typeface="+mn-ea"/>
              </a:rPr>
              <a:t> waitpid(); </a:t>
            </a:r>
            <a:endParaRPr lang="zh-CN" altLang="en-US" sz="2400" strike="noStrike" noProof="1" dirty="0">
              <a:solidFill>
                <a:schemeClr val="tx1"/>
              </a:solidFill>
              <a:latin typeface="Times New Roman" panose="02020603050405020304" pitchFamily="18" charset="0"/>
              <a:ea typeface="宋体" pitchFamily="2" charset="-122"/>
            </a:endParaRPr>
          </a:p>
        </p:txBody>
      </p:sp>
      <p:sp>
        <p:nvSpPr>
          <p:cNvPr id="100356" name="矩形 100355"/>
          <p:cNvSpPr/>
          <p:nvPr/>
        </p:nvSpPr>
        <p:spPr>
          <a:xfrm>
            <a:off x="352425" y="2456180"/>
            <a:ext cx="8470900" cy="37449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① </a:t>
            </a:r>
            <a:r>
              <a:rPr lang="en-US" altLang="zh-CN" sz="2400" b="1" strike="noStrike" noProof="1">
                <a:solidFill>
                  <a:srgbClr val="000099"/>
                </a:solidFill>
                <a:latin typeface="Times New Roman" panose="02020603050405020304" pitchFamily="18" charset="0"/>
                <a:ea typeface="宋体" pitchFamily="2" charset="-122"/>
                <a:cs typeface="+mn-ea"/>
              </a:rPr>
              <a:t>wait() </a:t>
            </a:r>
            <a:r>
              <a:rPr lang="zh-CN" altLang="en-US" sz="2400" b="1" strike="noStrike" noProof="1">
                <a:solidFill>
                  <a:srgbClr val="000099"/>
                </a:solidFill>
                <a:latin typeface="Times New Roman" panose="02020603050405020304" pitchFamily="18" charset="0"/>
                <a:ea typeface="宋体" pitchFamily="2" charset="-122"/>
                <a:cs typeface="+mn-ea"/>
              </a:rPr>
              <a:t>语法格式</a:t>
            </a:r>
            <a:endParaRPr lang="zh-CN" altLang="en-US" sz="2400" b="1" strike="noStrike" noProof="1">
              <a:solidFill>
                <a:srgbClr val="000099"/>
              </a:solidFill>
              <a:latin typeface="Times New Roman" panose="02020603050405020304" pitchFamily="18" charset="0"/>
              <a:ea typeface="宋体" pitchFamily="2" charset="-122"/>
              <a:cs typeface="+mn-ea"/>
            </a:endParaRPr>
          </a:p>
          <a:p>
            <a:pPr marL="533400" lvl="0" indent="-533400" algn="l" fontAlgn="base">
              <a:lnSpc>
                <a:spcPct val="130000"/>
              </a:lnSpc>
              <a:buNone/>
            </a:pPr>
            <a:r>
              <a:rPr lang="en-US" altLang="zh-CN" sz="2400" b="1" strike="noStrike" noProof="1">
                <a:solidFill>
                  <a:schemeClr val="tx1"/>
                </a:solidFill>
                <a:latin typeface="Times New Roman" panose="02020603050405020304" pitchFamily="18" charset="0"/>
                <a:ea typeface="宋体" pitchFamily="2" charset="-122"/>
                <a:cs typeface="+mn-ea"/>
              </a:rPr>
              <a:t>	</a:t>
            </a:r>
            <a:r>
              <a:rPr lang="en-US" altLang="zh-CN" sz="2400" b="1" strike="noStrike" noProof="1">
                <a:solidFill>
                  <a:schemeClr val="tx1"/>
                </a:solidFill>
                <a:effectLst/>
                <a:latin typeface="Times New Roman" panose="02020603050405020304" pitchFamily="18" charset="0"/>
                <a:ea typeface="宋体" pitchFamily="2" charset="-122"/>
                <a:cs typeface="+mn-ea"/>
              </a:rPr>
              <a:t>int status;</a:t>
            </a:r>
            <a:endParaRPr lang="en-US" altLang="zh-CN" sz="2400" b="1" strike="noStrike" noProof="1">
              <a:solidFill>
                <a:schemeClr val="tx1"/>
              </a:solidFill>
              <a:effectLst/>
              <a:latin typeface="Times New Roman" panose="02020603050405020304" pitchFamily="18" charset="0"/>
              <a:ea typeface="宋体" pitchFamily="2" charset="-122"/>
              <a:cs typeface="+mn-ea"/>
            </a:endParaRPr>
          </a:p>
          <a:p>
            <a:pPr marL="533400" lvl="0" indent="-533400" algn="l" fontAlgn="base">
              <a:lnSpc>
                <a:spcPct val="130000"/>
              </a:lnSpc>
              <a:buNone/>
            </a:pPr>
            <a:r>
              <a:rPr lang="en-US" altLang="zh-CN" sz="2400" b="1" strike="noStrike" noProof="1">
                <a:solidFill>
                  <a:schemeClr val="tx1"/>
                </a:solidFill>
                <a:effectLst/>
                <a:latin typeface="Times New Roman" panose="02020603050405020304" pitchFamily="18" charset="0"/>
                <a:ea typeface="宋体" pitchFamily="2" charset="-122"/>
                <a:cs typeface="+mn-ea"/>
              </a:rPr>
              <a:t>	pid=wait(&amp;status);</a:t>
            </a:r>
            <a:endParaRPr lang="en-US" altLang="zh-CN"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r>
              <a:rPr lang="en-US" altLang="zh-CN" sz="2400" b="1"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wait()</a:t>
            </a:r>
            <a:r>
              <a:rPr lang="zh-CN" altLang="en-US" sz="2400" strike="noStrike" noProof="1">
                <a:solidFill>
                  <a:schemeClr val="tx1"/>
                </a:solidFill>
                <a:latin typeface="Times New Roman" panose="02020603050405020304" pitchFamily="18" charset="0"/>
                <a:ea typeface="宋体" pitchFamily="2" charset="-122"/>
                <a:cs typeface="+mn-ea"/>
              </a:rPr>
              <a:t>函数使父进程暂停执行，直到它的一个子进程结束为止，该函数的返回值是终止运行的子进程的</a:t>
            </a:r>
            <a:r>
              <a:rPr lang="en-US" altLang="zh-CN" sz="2400" strike="noStrike" noProof="1">
                <a:solidFill>
                  <a:schemeClr val="tx1"/>
                </a:solidFill>
                <a:latin typeface="Times New Roman" panose="02020603050405020304" pitchFamily="18" charset="0"/>
                <a:ea typeface="宋体" pitchFamily="2" charset="-122"/>
                <a:cs typeface="+mn-ea"/>
              </a:rPr>
              <a:t>PID</a:t>
            </a:r>
            <a:r>
              <a:rPr lang="zh-CN" altLang="en-US" sz="2400" strike="noStrike" noProof="1">
                <a:solidFill>
                  <a:schemeClr val="tx1"/>
                </a:solidFill>
                <a:latin typeface="Times New Roman" panose="02020603050405020304" pitchFamily="18" charset="0"/>
                <a:ea typeface="宋体" pitchFamily="2" charset="-122"/>
                <a:cs typeface="+mn-ea"/>
              </a:rPr>
              <a:t>。参数</a:t>
            </a:r>
            <a:r>
              <a:rPr lang="en-US" altLang="zh-CN" sz="2400" strike="noStrike" noProof="1">
                <a:solidFill>
                  <a:schemeClr val="tx1"/>
                </a:solidFill>
                <a:latin typeface="Times New Roman" panose="02020603050405020304" pitchFamily="18" charset="0"/>
                <a:ea typeface="宋体" pitchFamily="2" charset="-122"/>
                <a:cs typeface="+mn-ea"/>
              </a:rPr>
              <a:t>status</a:t>
            </a:r>
            <a:r>
              <a:rPr lang="zh-CN" altLang="en-US" sz="2400" strike="noStrike" noProof="1">
                <a:solidFill>
                  <a:schemeClr val="tx1"/>
                </a:solidFill>
                <a:latin typeface="Times New Roman" panose="02020603050405020304" pitchFamily="18" charset="0"/>
                <a:ea typeface="宋体" pitchFamily="2" charset="-122"/>
                <a:cs typeface="+mn-ea"/>
              </a:rPr>
              <a:t>所指向的变量存放子进程的退出码，即从子进程的</a:t>
            </a:r>
            <a:r>
              <a:rPr lang="en-US" altLang="zh-CN" sz="2400" strike="noStrike" noProof="1">
                <a:solidFill>
                  <a:schemeClr val="tx1"/>
                </a:solidFill>
                <a:latin typeface="Times New Roman" panose="02020603050405020304" pitchFamily="18" charset="0"/>
                <a:ea typeface="宋体" pitchFamily="2" charset="-122"/>
                <a:cs typeface="+mn-ea"/>
              </a:rPr>
              <a:t>main</a:t>
            </a:r>
            <a:r>
              <a:rPr lang="zh-CN" altLang="en-US" sz="2400" strike="noStrike" noProof="1">
                <a:solidFill>
                  <a:schemeClr val="tx1"/>
                </a:solidFill>
                <a:latin typeface="Times New Roman" panose="02020603050405020304" pitchFamily="18" charset="0"/>
                <a:ea typeface="宋体" pitchFamily="2" charset="-122"/>
                <a:cs typeface="+mn-ea"/>
              </a:rPr>
              <a:t>函数返回的值或子进程中调用</a:t>
            </a:r>
            <a:r>
              <a:rPr lang="en-US" altLang="zh-CN" sz="2400" strike="noStrike" noProof="1">
                <a:solidFill>
                  <a:schemeClr val="tx1"/>
                </a:solidFill>
                <a:latin typeface="Times New Roman" panose="02020603050405020304" pitchFamily="18" charset="0"/>
                <a:ea typeface="宋体" pitchFamily="2" charset="-122"/>
                <a:cs typeface="+mn-ea"/>
              </a:rPr>
              <a:t>exit()</a:t>
            </a:r>
            <a:r>
              <a:rPr lang="zh-CN" altLang="en-US" sz="2400" strike="noStrike" noProof="1">
                <a:solidFill>
                  <a:schemeClr val="tx1"/>
                </a:solidFill>
                <a:latin typeface="Times New Roman" panose="02020603050405020304" pitchFamily="18" charset="0"/>
                <a:ea typeface="宋体" pitchFamily="2" charset="-122"/>
                <a:cs typeface="+mn-ea"/>
              </a:rPr>
              <a:t>函数的参数。</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14692" name="文本框 100356"/>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76</a:t>
            </a:r>
            <a:endParaRPr lang="en-US" altLang="zh-CN" b="0">
              <a:solidFill>
                <a:schemeClr val="tx2"/>
              </a:solidFill>
              <a:latin typeface="Times New Roman" panose="02020603050405020304" pitchFamily="18" charset="0"/>
              <a:ea typeface="宋体" pitchFamily="2" charset="-122"/>
            </a:endParaRPr>
          </a:p>
        </p:txBody>
      </p:sp>
      <p:sp>
        <p:nvSpPr>
          <p:cNvPr id="100358" name="矩形 10035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操作系统的并发</a:t>
            </a:r>
            <a:r>
              <a:rPr lang="zh-CN" altLang="en-US" sz="2400" b="0" strike="noStrike" noProof="1">
                <a:latin typeface="Arial" panose="020B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0354">
                                            <p:txEl>
                                              <p:charRg st="0" end="19"/>
                                            </p:txEl>
                                          </p:spTgt>
                                        </p:tgtEl>
                                        <p:attrNameLst>
                                          <p:attrName>style.visibility</p:attrName>
                                        </p:attrNameLst>
                                      </p:cBhvr>
                                      <p:to>
                                        <p:strVal val="visible"/>
                                      </p:to>
                                    </p:set>
                                    <p:anim calcmode="lin" valueType="num">
                                      <p:cBhvr additive="base">
                                        <p:cTn id="7" dur="1000" fill="hold"/>
                                        <p:tgtEl>
                                          <p:spTgt spid="100354">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0354">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03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0356"/>
                                        </p:tgtEl>
                                        <p:attrNameLst>
                                          <p:attrName>style.visibility</p:attrName>
                                        </p:attrNameLst>
                                      </p:cBhvr>
                                      <p:to>
                                        <p:strVal val="visible"/>
                                      </p:to>
                                    </p:set>
                                    <p:anim calcmode="lin" valueType="num">
                                      <p:cBhvr additive="base">
                                        <p:cTn id="17" dur="500" fill="hold"/>
                                        <p:tgtEl>
                                          <p:spTgt spid="100356"/>
                                        </p:tgtEl>
                                        <p:attrNameLst>
                                          <p:attrName>ppt_x</p:attrName>
                                        </p:attrNameLst>
                                      </p:cBhvr>
                                      <p:tavLst>
                                        <p:tav tm="0">
                                          <p:val>
                                            <p:strVal val="#ppt_x"/>
                                          </p:val>
                                        </p:tav>
                                        <p:tav tm="100000">
                                          <p:val>
                                            <p:strVal val="#ppt_x"/>
                                          </p:val>
                                        </p:tav>
                                      </p:tavLst>
                                    </p:anim>
                                    <p:anim calcmode="lin" valueType="num">
                                      <p:cBhvr additive="base">
                                        <p:cTn id="18" dur="500" fill="hold"/>
                                        <p:tgtEl>
                                          <p:spTgt spid="1003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build="p"/>
      <p:bldP spid="100355" grpId="0"/>
      <p:bldP spid="100356"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矩形 101377"/>
          <p:cNvSpPr/>
          <p:nvPr/>
        </p:nvSpPr>
        <p:spPr>
          <a:xfrm>
            <a:off x="155575" y="690563"/>
            <a:ext cx="8267700" cy="26844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effectLst/>
                <a:latin typeface="Times New Roman" panose="02020603050405020304" pitchFamily="18" charset="0"/>
                <a:ea typeface="宋体" pitchFamily="2" charset="-122"/>
                <a:cs typeface="+mn-ea"/>
              </a:rPr>
              <a:t>② </a:t>
            </a:r>
            <a:r>
              <a:rPr lang="en-US" altLang="zh-CN" sz="2400" b="1" strike="noStrike" noProof="1">
                <a:solidFill>
                  <a:srgbClr val="000099"/>
                </a:solidFill>
                <a:effectLst/>
                <a:latin typeface="Times New Roman" panose="02020603050405020304" pitchFamily="18" charset="0"/>
                <a:ea typeface="宋体" pitchFamily="2" charset="-122"/>
                <a:cs typeface="+mn-ea"/>
              </a:rPr>
              <a:t>waitpid() </a:t>
            </a:r>
            <a:r>
              <a:rPr lang="zh-CN" altLang="en-US" sz="2400" b="1" strike="noStrike" noProof="1">
                <a:solidFill>
                  <a:srgbClr val="000099"/>
                </a:solidFill>
                <a:effectLst/>
                <a:latin typeface="Times New Roman" panose="02020603050405020304" pitchFamily="18" charset="0"/>
                <a:ea typeface="宋体" pitchFamily="2" charset="-122"/>
                <a:cs typeface="+mn-ea"/>
              </a:rPr>
              <a:t>语法格式</a:t>
            </a:r>
            <a:endParaRPr lang="zh-CN" altLang="en-US" sz="2400" b="1" strike="noStrike" noProof="1">
              <a:solidFill>
                <a:srgbClr val="000099"/>
              </a:solidFill>
              <a:effectLst/>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chemeClr val="tx1"/>
                </a:solidFill>
                <a:latin typeface="Times New Roman" panose="02020603050405020304" pitchFamily="18" charset="0"/>
                <a:ea typeface="宋体" pitchFamily="2" charset="-122"/>
                <a:cs typeface="+mn-ea"/>
              </a:rPr>
              <a:t>     </a:t>
            </a:r>
            <a:r>
              <a:rPr lang="en-US" altLang="zh-CN" sz="2400" b="1" strike="noStrike" noProof="1">
                <a:solidFill>
                  <a:schemeClr val="tx1"/>
                </a:solidFill>
                <a:latin typeface="Times New Roman" panose="02020603050405020304" pitchFamily="18" charset="0"/>
                <a:ea typeface="宋体" pitchFamily="2" charset="-122"/>
                <a:cs typeface="+mn-ea"/>
              </a:rPr>
              <a:t>waitpid(pid_t pid,int * status,int options)</a:t>
            </a:r>
            <a:endParaRPr lang="en-US" altLang="zh-CN" sz="2400" b="1"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b="1"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用来等待子进程的结束，但它用于等待某个特定进程结束。参数</a:t>
            </a:r>
            <a:r>
              <a:rPr lang="en-US" altLang="zh-CN" sz="2400" strike="noStrike" noProof="1">
                <a:solidFill>
                  <a:schemeClr val="tx1"/>
                </a:solidFill>
                <a:latin typeface="Times New Roman" panose="02020603050405020304" pitchFamily="18" charset="0"/>
                <a:ea typeface="宋体" pitchFamily="2" charset="-122"/>
                <a:cs typeface="+mn-ea"/>
              </a:rPr>
              <a:t>pid</a:t>
            </a:r>
            <a:r>
              <a:rPr lang="zh-CN" altLang="en-US" sz="2400" strike="noStrike" noProof="1">
                <a:solidFill>
                  <a:schemeClr val="tx1"/>
                </a:solidFill>
                <a:latin typeface="Times New Roman" panose="02020603050405020304" pitchFamily="18" charset="0"/>
                <a:ea typeface="宋体" pitchFamily="2" charset="-122"/>
                <a:cs typeface="+mn-ea"/>
              </a:rPr>
              <a:t>指明要等待的子进程的</a:t>
            </a:r>
            <a:r>
              <a:rPr lang="en-US" altLang="zh-CN" sz="2400" strike="noStrike" noProof="1">
                <a:solidFill>
                  <a:schemeClr val="tx1"/>
                </a:solidFill>
                <a:latin typeface="Times New Roman" panose="02020603050405020304" pitchFamily="18" charset="0"/>
                <a:ea typeface="宋体" pitchFamily="2" charset="-122"/>
                <a:cs typeface="+mn-ea"/>
              </a:rPr>
              <a:t>PID</a:t>
            </a:r>
            <a:r>
              <a:rPr lang="zh-CN" altLang="en-US" sz="2400" strike="noStrike" noProof="1">
                <a:solidFill>
                  <a:schemeClr val="tx1"/>
                </a:solidFill>
                <a:latin typeface="Times New Roman" panose="02020603050405020304" pitchFamily="18" charset="0"/>
                <a:ea typeface="宋体" pitchFamily="2" charset="-122"/>
                <a:cs typeface="+mn-ea"/>
              </a:rPr>
              <a:t>，参数</a:t>
            </a:r>
            <a:r>
              <a:rPr lang="en-US" altLang="zh-CN" sz="2400" strike="noStrike" noProof="1">
                <a:solidFill>
                  <a:schemeClr val="tx1"/>
                </a:solidFill>
                <a:latin typeface="Times New Roman" panose="02020603050405020304" pitchFamily="18" charset="0"/>
                <a:ea typeface="宋体" pitchFamily="2" charset="-122"/>
                <a:cs typeface="+mn-ea"/>
              </a:rPr>
              <a:t>status</a:t>
            </a:r>
            <a:r>
              <a:rPr lang="zh-CN" altLang="en-US" sz="2400" strike="noStrike" noProof="1">
                <a:solidFill>
                  <a:schemeClr val="tx1"/>
                </a:solidFill>
                <a:latin typeface="Times New Roman" panose="02020603050405020304" pitchFamily="18" charset="0"/>
                <a:ea typeface="宋体" pitchFamily="2" charset="-122"/>
                <a:cs typeface="+mn-ea"/>
              </a:rPr>
              <a:t>的含义与</a:t>
            </a:r>
            <a:r>
              <a:rPr lang="en-US" altLang="zh-CN" sz="2400" strike="noStrike" noProof="1">
                <a:solidFill>
                  <a:schemeClr val="tx1"/>
                </a:solidFill>
                <a:latin typeface="Times New Roman" panose="02020603050405020304" pitchFamily="18" charset="0"/>
                <a:ea typeface="宋体" pitchFamily="2" charset="-122"/>
                <a:cs typeface="+mn-ea"/>
              </a:rPr>
              <a:t>wait()</a:t>
            </a:r>
            <a:r>
              <a:rPr lang="zh-CN" altLang="en-US" sz="2400" strike="noStrike" noProof="1">
                <a:solidFill>
                  <a:schemeClr val="tx1"/>
                </a:solidFill>
                <a:latin typeface="Times New Roman" panose="02020603050405020304" pitchFamily="18" charset="0"/>
                <a:ea typeface="宋体" pitchFamily="2" charset="-122"/>
                <a:cs typeface="+mn-ea"/>
              </a:rPr>
              <a:t>函数中的</a:t>
            </a:r>
            <a:r>
              <a:rPr lang="en-US" altLang="zh-CN" sz="2400" strike="noStrike" noProof="1">
                <a:solidFill>
                  <a:schemeClr val="tx1"/>
                </a:solidFill>
                <a:latin typeface="Times New Roman" panose="02020603050405020304" pitchFamily="18" charset="0"/>
                <a:ea typeface="宋体" pitchFamily="2" charset="-122"/>
                <a:cs typeface="+mn-ea"/>
              </a:rPr>
              <a:t>status</a:t>
            </a:r>
            <a:r>
              <a:rPr lang="zh-CN" altLang="en-US" sz="2400" strike="noStrike" noProof="1">
                <a:solidFill>
                  <a:schemeClr val="tx1"/>
                </a:solidFill>
                <a:latin typeface="Times New Roman" panose="02020603050405020304" pitchFamily="18" charset="0"/>
                <a:ea typeface="宋体" pitchFamily="2" charset="-122"/>
                <a:cs typeface="+mn-ea"/>
              </a:rPr>
              <a:t>相同。</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15714" name="文本框 101378"/>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77</a:t>
            </a:r>
            <a:endParaRPr lang="en-US" altLang="zh-CN" b="0">
              <a:solidFill>
                <a:schemeClr val="tx2"/>
              </a:solidFill>
              <a:latin typeface="Times New Roman" panose="02020603050405020304" pitchFamily="18" charset="0"/>
              <a:ea typeface="宋体" pitchFamily="2" charset="-122"/>
            </a:endParaRPr>
          </a:p>
        </p:txBody>
      </p:sp>
      <p:sp>
        <p:nvSpPr>
          <p:cNvPr id="101380" name="矩形 10137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操作系统的并发</a:t>
            </a:r>
            <a:r>
              <a:rPr lang="zh-CN" altLang="en-US" sz="2400" b="0" strike="noStrike" noProof="1">
                <a:latin typeface="Arial" panose="020B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378"/>
                                        </p:tgtEl>
                                        <p:attrNameLst>
                                          <p:attrName>style.visibility</p:attrName>
                                        </p:attrNameLst>
                                      </p:cBhvr>
                                      <p:to>
                                        <p:strVal val="visible"/>
                                      </p:to>
                                    </p:set>
                                    <p:anim calcmode="lin" valueType="num">
                                      <p:cBhvr additive="base">
                                        <p:cTn id="7" dur="500" fill="hold"/>
                                        <p:tgtEl>
                                          <p:spTgt spid="101378"/>
                                        </p:tgtEl>
                                        <p:attrNameLst>
                                          <p:attrName>ppt_x</p:attrName>
                                        </p:attrNameLst>
                                      </p:cBhvr>
                                      <p:tavLst>
                                        <p:tav tm="0">
                                          <p:val>
                                            <p:strVal val="0-#ppt_w/2"/>
                                          </p:val>
                                        </p:tav>
                                        <p:tav tm="100000">
                                          <p:val>
                                            <p:strVal val="#ppt_x"/>
                                          </p:val>
                                        </p:tav>
                                      </p:tavLst>
                                    </p:anim>
                                    <p:anim calcmode="lin" valueType="num">
                                      <p:cBhvr additive="base">
                                        <p:cTn id="8" dur="500" fill="hold"/>
                                        <p:tgtEl>
                                          <p:spTgt spid="1013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文本占位符 102401"/>
          <p:cNvSpPr>
            <a:spLocks noGrp="1"/>
          </p:cNvSpPr>
          <p:nvPr>
            <p:ph idx="1"/>
          </p:nvPr>
        </p:nvSpPr>
        <p:spPr>
          <a:xfrm>
            <a:off x="2085975" y="1630363"/>
            <a:ext cx="5757863" cy="4875213"/>
          </a:xfrm>
        </p:spPr>
        <p:txBody>
          <a:bodyPr wrap="square">
            <a:spAutoFit/>
          </a:bodyPr>
          <a:p>
            <a:pPr lvl="0">
              <a:lnSpc>
                <a:spcPct val="110000"/>
              </a:lnSpc>
              <a:spcBef>
                <a:spcPct val="10000"/>
              </a:spcBef>
              <a:buNone/>
            </a:pPr>
            <a:r>
              <a:rPr lang="zh-CN" altLang="en-US" sz="2400">
                <a:solidFill>
                  <a:schemeClr val="tx1"/>
                </a:solidFill>
                <a:latin typeface="Times New Roman" panose="02020603050405020304" pitchFamily="18" charset="0"/>
                <a:ea typeface="宋体" pitchFamily="2" charset="-122"/>
              </a:rPr>
              <a:t>   </a:t>
            </a:r>
            <a:r>
              <a:rPr lang="en-US" altLang="zh-CN" sz="2400">
                <a:solidFill>
                  <a:schemeClr val="tx1"/>
                </a:solidFill>
                <a:latin typeface="Times New Roman" panose="02020603050405020304" pitchFamily="18" charset="0"/>
                <a:ea typeface="宋体" pitchFamily="2" charset="-122"/>
              </a:rPr>
              <a:t>main( )</a:t>
            </a:r>
            <a:endParaRPr lang="en-US" altLang="zh-CN" sz="2400">
              <a:solidFill>
                <a:schemeClr val="tx1"/>
              </a:solidFill>
              <a:latin typeface="Times New Roman" panose="02020603050405020304" pitchFamily="18" charset="0"/>
              <a:ea typeface="宋体" pitchFamily="2" charset="-122"/>
            </a:endParaRPr>
          </a:p>
          <a:p>
            <a:pPr lvl="0">
              <a:lnSpc>
                <a:spcPct val="110000"/>
              </a:lnSpc>
              <a:spcBef>
                <a:spcPct val="10000"/>
              </a:spcBef>
              <a:buClr>
                <a:schemeClr val="tx1"/>
              </a:buClr>
              <a:buNone/>
            </a:pPr>
            <a:r>
              <a:rPr lang="en-US" altLang="zh-CN" sz="2400">
                <a:solidFill>
                  <a:schemeClr val="tx1"/>
                </a:solidFill>
                <a:latin typeface="Times New Roman" panose="02020603050405020304" pitchFamily="18" charset="0"/>
                <a:ea typeface="宋体" pitchFamily="2" charset="-122"/>
              </a:rPr>
              <a:t>   { int  n;</a:t>
            </a:r>
            <a:endParaRPr lang="en-US" altLang="zh-CN" sz="2400">
              <a:solidFill>
                <a:schemeClr val="tx1"/>
              </a:solidFill>
              <a:latin typeface="Times New Roman" panose="02020603050405020304" pitchFamily="18" charset="0"/>
              <a:ea typeface="宋体" pitchFamily="2" charset="-122"/>
            </a:endParaRPr>
          </a:p>
          <a:p>
            <a:pPr lvl="0">
              <a:lnSpc>
                <a:spcPct val="110000"/>
              </a:lnSpc>
              <a:spcBef>
                <a:spcPct val="10000"/>
              </a:spcBef>
              <a:buClr>
                <a:schemeClr val="tx1"/>
              </a:buClr>
              <a:buNone/>
            </a:pPr>
            <a:r>
              <a:rPr lang="en-US" altLang="zh-CN" sz="2400">
                <a:solidFill>
                  <a:schemeClr val="tx1"/>
                </a:solidFill>
                <a:latin typeface="Times New Roman" panose="02020603050405020304" pitchFamily="18" charset="0"/>
                <a:ea typeface="宋体" pitchFamily="2" charset="-122"/>
              </a:rPr>
              <a:t>      ….</a:t>
            </a:r>
            <a:endParaRPr lang="en-US" altLang="zh-CN" sz="2400">
              <a:solidFill>
                <a:schemeClr val="tx1"/>
              </a:solidFill>
              <a:latin typeface="Times New Roman" panose="02020603050405020304" pitchFamily="18" charset="0"/>
              <a:ea typeface="宋体" pitchFamily="2" charset="-122"/>
            </a:endParaRPr>
          </a:p>
          <a:p>
            <a:pPr lvl="0">
              <a:lnSpc>
                <a:spcPct val="110000"/>
              </a:lnSpc>
              <a:spcBef>
                <a:spcPct val="10000"/>
              </a:spcBef>
              <a:buClr>
                <a:schemeClr val="tx1"/>
              </a:buClr>
              <a:buNone/>
            </a:pPr>
            <a:r>
              <a:rPr lang="en-US" altLang="zh-CN" sz="2400">
                <a:solidFill>
                  <a:schemeClr val="tx1"/>
                </a:solidFill>
                <a:latin typeface="Times New Roman" panose="02020603050405020304" pitchFamily="18" charset="0"/>
                <a:ea typeface="宋体" pitchFamily="2" charset="-122"/>
              </a:rPr>
              <a:t>      if(fork()==0)</a:t>
            </a:r>
            <a:endParaRPr lang="en-US" altLang="zh-CN" sz="2400">
              <a:solidFill>
                <a:schemeClr val="tx1"/>
              </a:solidFill>
              <a:latin typeface="Times New Roman" panose="02020603050405020304" pitchFamily="18" charset="0"/>
              <a:ea typeface="宋体" pitchFamily="2" charset="-122"/>
            </a:endParaRPr>
          </a:p>
          <a:p>
            <a:pPr lvl="0">
              <a:lnSpc>
                <a:spcPct val="110000"/>
              </a:lnSpc>
              <a:spcBef>
                <a:spcPct val="10000"/>
              </a:spcBef>
              <a:buClr>
                <a:schemeClr val="tx1"/>
              </a:buClr>
              <a:buNone/>
            </a:pPr>
            <a:r>
              <a:rPr lang="en-US" altLang="zh-CN" sz="2400">
                <a:solidFill>
                  <a:schemeClr val="tx1"/>
                </a:solidFill>
                <a:latin typeface="Times New Roman" panose="02020603050405020304" pitchFamily="18" charset="0"/>
                <a:ea typeface="宋体" pitchFamily="2" charset="-122"/>
              </a:rPr>
              <a:t>        {printf(“a”);</a:t>
            </a:r>
            <a:endParaRPr lang="en-US" altLang="zh-CN" sz="2400">
              <a:solidFill>
                <a:schemeClr val="tx1"/>
              </a:solidFill>
              <a:latin typeface="Times New Roman" panose="02020603050405020304" pitchFamily="18" charset="0"/>
              <a:ea typeface="宋体" pitchFamily="2" charset="-122"/>
            </a:endParaRPr>
          </a:p>
          <a:p>
            <a:pPr lvl="0">
              <a:lnSpc>
                <a:spcPct val="110000"/>
              </a:lnSpc>
              <a:spcBef>
                <a:spcPct val="10000"/>
              </a:spcBef>
              <a:buClr>
                <a:schemeClr val="tx1"/>
              </a:buClr>
              <a:buNone/>
            </a:pPr>
            <a:r>
              <a:rPr lang="en-US" altLang="zh-CN" sz="2400">
                <a:solidFill>
                  <a:schemeClr val="tx1"/>
                </a:solidFill>
                <a:latin typeface="Times New Roman" panose="02020603050405020304" pitchFamily="18" charset="0"/>
                <a:ea typeface="宋体" pitchFamily="2" charset="-122"/>
              </a:rPr>
              <a:t>          exit(0);</a:t>
            </a:r>
            <a:endParaRPr lang="en-US" altLang="zh-CN" sz="2400">
              <a:solidFill>
                <a:schemeClr val="tx1"/>
              </a:solidFill>
              <a:latin typeface="Times New Roman" panose="02020603050405020304" pitchFamily="18" charset="0"/>
              <a:ea typeface="宋体" pitchFamily="2" charset="-122"/>
            </a:endParaRPr>
          </a:p>
          <a:p>
            <a:pPr lvl="0">
              <a:lnSpc>
                <a:spcPct val="110000"/>
              </a:lnSpc>
              <a:spcBef>
                <a:spcPct val="10000"/>
              </a:spcBef>
              <a:buClr>
                <a:schemeClr val="tx1"/>
              </a:buClr>
              <a:buNone/>
            </a:pPr>
            <a:r>
              <a:rPr lang="en-US" altLang="zh-CN" sz="2400">
                <a:solidFill>
                  <a:schemeClr val="tx1"/>
                </a:solidFill>
                <a:latin typeface="Times New Roman" panose="02020603050405020304" pitchFamily="18" charset="0"/>
                <a:ea typeface="宋体" pitchFamily="2" charset="-122"/>
              </a:rPr>
              <a:t>          </a:t>
            </a:r>
            <a:endParaRPr lang="en-US" altLang="zh-CN" sz="2400">
              <a:solidFill>
                <a:schemeClr val="tx1"/>
              </a:solidFill>
              <a:latin typeface="Times New Roman" panose="02020603050405020304" pitchFamily="18" charset="0"/>
              <a:ea typeface="宋体" pitchFamily="2" charset="-122"/>
            </a:endParaRPr>
          </a:p>
          <a:p>
            <a:pPr lvl="0">
              <a:lnSpc>
                <a:spcPct val="110000"/>
              </a:lnSpc>
              <a:spcBef>
                <a:spcPct val="10000"/>
              </a:spcBef>
              <a:buClr>
                <a:schemeClr val="tx1"/>
              </a:buClr>
              <a:buNone/>
            </a:pPr>
            <a:r>
              <a:rPr lang="en-US" altLang="zh-CN" sz="2400">
                <a:solidFill>
                  <a:schemeClr val="tx1"/>
                </a:solidFill>
                <a:latin typeface="Times New Roman" panose="02020603050405020304" pitchFamily="18" charset="0"/>
                <a:ea typeface="宋体" pitchFamily="2" charset="-122"/>
              </a:rPr>
              <a:t>         }</a:t>
            </a:r>
            <a:endParaRPr lang="en-US" altLang="zh-CN" sz="2400">
              <a:solidFill>
                <a:schemeClr val="tx1"/>
              </a:solidFill>
              <a:latin typeface="Times New Roman" panose="02020603050405020304" pitchFamily="18" charset="0"/>
              <a:ea typeface="宋体" pitchFamily="2" charset="-122"/>
            </a:endParaRPr>
          </a:p>
          <a:p>
            <a:pPr lvl="0">
              <a:lnSpc>
                <a:spcPct val="110000"/>
              </a:lnSpc>
              <a:spcBef>
                <a:spcPct val="10000"/>
              </a:spcBef>
              <a:buClr>
                <a:schemeClr val="tx1"/>
              </a:buClr>
              <a:buNone/>
            </a:pPr>
            <a:r>
              <a:rPr lang="en-US" altLang="zh-CN" sz="2400">
                <a:solidFill>
                  <a:schemeClr val="tx1"/>
                </a:solidFill>
                <a:latin typeface="Times New Roman" panose="02020603050405020304" pitchFamily="18" charset="0"/>
                <a:ea typeface="宋体" pitchFamily="2" charset="-122"/>
              </a:rPr>
              <a:t>     wait(&amp;n);</a:t>
            </a:r>
            <a:endParaRPr lang="en-US" altLang="zh-CN" sz="2400">
              <a:solidFill>
                <a:schemeClr val="tx1"/>
              </a:solidFill>
              <a:latin typeface="Times New Roman" panose="02020603050405020304" pitchFamily="18" charset="0"/>
              <a:ea typeface="宋体" pitchFamily="2" charset="-122"/>
            </a:endParaRPr>
          </a:p>
          <a:p>
            <a:pPr lvl="0">
              <a:lnSpc>
                <a:spcPct val="110000"/>
              </a:lnSpc>
              <a:spcBef>
                <a:spcPct val="10000"/>
              </a:spcBef>
              <a:buClr>
                <a:schemeClr val="tx1"/>
              </a:buClr>
              <a:buNone/>
            </a:pPr>
            <a:r>
              <a:rPr lang="en-US" altLang="zh-CN" sz="2400">
                <a:solidFill>
                  <a:schemeClr val="tx1"/>
                </a:solidFill>
                <a:latin typeface="Times New Roman" panose="02020603050405020304" pitchFamily="18" charset="0"/>
                <a:ea typeface="宋体" pitchFamily="2" charset="-122"/>
              </a:rPr>
              <a:t>     printf(“b”);</a:t>
            </a:r>
            <a:endParaRPr lang="en-US" altLang="zh-CN" sz="2400">
              <a:solidFill>
                <a:schemeClr val="tx1"/>
              </a:solidFill>
              <a:latin typeface="Times New Roman" panose="02020603050405020304" pitchFamily="18" charset="0"/>
              <a:ea typeface="宋体" pitchFamily="2" charset="-122"/>
            </a:endParaRPr>
          </a:p>
          <a:p>
            <a:pPr lvl="0">
              <a:lnSpc>
                <a:spcPct val="110000"/>
              </a:lnSpc>
              <a:spcBef>
                <a:spcPct val="10000"/>
              </a:spcBef>
              <a:buClr>
                <a:schemeClr val="tx1"/>
              </a:buClr>
              <a:buNone/>
            </a:pPr>
            <a:r>
              <a:rPr lang="en-US" altLang="zh-CN" sz="2400">
                <a:solidFill>
                  <a:schemeClr val="tx1"/>
                </a:solidFill>
                <a:latin typeface="Times New Roman" panose="02020603050405020304" pitchFamily="18" charset="0"/>
                <a:ea typeface="宋体" pitchFamily="2" charset="-122"/>
              </a:rPr>
              <a:t>    }</a:t>
            </a:r>
            <a:endParaRPr lang="en-US" altLang="zh-CN" sz="2400">
              <a:solidFill>
                <a:schemeClr val="tx1"/>
              </a:solidFill>
              <a:latin typeface="Times New Roman" panose="02020603050405020304" pitchFamily="18" charset="0"/>
              <a:ea typeface="宋体" pitchFamily="2" charset="-122"/>
            </a:endParaRPr>
          </a:p>
        </p:txBody>
      </p:sp>
      <p:sp>
        <p:nvSpPr>
          <p:cNvPr id="102403" name="矩形标注 102402"/>
          <p:cNvSpPr/>
          <p:nvPr/>
        </p:nvSpPr>
        <p:spPr>
          <a:xfrm>
            <a:off x="5038725" y="4186238"/>
            <a:ext cx="2590800" cy="685800"/>
          </a:xfrm>
          <a:prstGeom prst="wedgeRectCallout">
            <a:avLst>
              <a:gd name="adj1" fmla="val -112931"/>
              <a:gd name="adj2" fmla="val -231"/>
            </a:avLst>
          </a:prstGeom>
          <a:solidFill>
            <a:srgbClr val="CCFF33"/>
          </a:solidFill>
          <a:ln w="9525" cap="flat" cmpd="sng">
            <a:solidFill>
              <a:schemeClr val="tx1"/>
            </a:solidFill>
            <a:prstDash val="solid"/>
            <a:miter/>
            <a:headEnd type="none" w="med" len="med"/>
            <a:tailEnd type="none" w="med" len="med"/>
          </a:ln>
        </p:spPr>
        <p:txBody>
          <a:bodyPr wrap="none" anchor="ctr"/>
          <a:p>
            <a:pPr lvl="0" algn="ctr"/>
            <a:r>
              <a:rPr lang="en-US" altLang="zh-CN" sz="2800" b="0">
                <a:solidFill>
                  <a:srgbClr val="000000"/>
                </a:solidFill>
                <a:latin typeface="Arial" panose="020B0604020202020204" pitchFamily="34" charset="0"/>
                <a:ea typeface="宋体" pitchFamily="2" charset="-122"/>
              </a:rPr>
              <a:t>printf(“c”);</a:t>
            </a:r>
            <a:endParaRPr lang="en-US" altLang="zh-CN" sz="1800" b="0">
              <a:solidFill>
                <a:schemeClr val="tx1"/>
              </a:solidFill>
              <a:latin typeface="Arial" panose="020B0604020202020204" pitchFamily="34" charset="0"/>
              <a:ea typeface="宋体" pitchFamily="2" charset="-122"/>
            </a:endParaRPr>
          </a:p>
        </p:txBody>
      </p:sp>
      <p:sp>
        <p:nvSpPr>
          <p:cNvPr id="102404" name="矩形 102403"/>
          <p:cNvSpPr/>
          <p:nvPr/>
        </p:nvSpPr>
        <p:spPr>
          <a:xfrm>
            <a:off x="2944813" y="4308475"/>
            <a:ext cx="1524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marL="914400" lvl="0" indent="-340995" algn="ctr">
              <a:lnSpc>
                <a:spcPct val="120000"/>
              </a:lnSpc>
              <a:buClr>
                <a:schemeClr val="tx2"/>
              </a:buClr>
              <a:buSzPct val="95000"/>
              <a:buFont typeface="Wingdings" panose="05000000000000000000" pitchFamily="2" charset="2"/>
              <a:buBlip>
                <a:blip r:embed="rId1"/>
              </a:buBlip>
            </a:pPr>
            <a:endParaRPr lang="zh-CN" altLang="en-US" dirty="0">
              <a:latin typeface="Arial" panose="020B0604020202020204" pitchFamily="34" charset="0"/>
              <a:ea typeface="宋体" pitchFamily="2" charset="-122"/>
            </a:endParaRPr>
          </a:p>
        </p:txBody>
      </p:sp>
      <p:sp>
        <p:nvSpPr>
          <p:cNvPr id="102405" name="矩形 102404"/>
          <p:cNvSpPr/>
          <p:nvPr/>
        </p:nvSpPr>
        <p:spPr>
          <a:xfrm>
            <a:off x="663575" y="463550"/>
            <a:ext cx="8355013" cy="12001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en-US" altLang="zh-CN" sz="2800" b="1" strike="noStrike" noProof="1">
                <a:solidFill>
                  <a:srgbClr val="A50021"/>
                </a:solidFill>
                <a:latin typeface="Times New Roman" panose="02020603050405020304" pitchFamily="18" charset="0"/>
                <a:ea typeface="宋体" pitchFamily="2" charset="-122"/>
                <a:cs typeface="+mn-ea"/>
              </a:rPr>
              <a:t>(2) wait--</a:t>
            </a:r>
            <a:r>
              <a:rPr lang="zh-CN" altLang="en-US" sz="2800" b="1" strike="noStrike" noProof="1">
                <a:solidFill>
                  <a:srgbClr val="A50021"/>
                </a:solidFill>
                <a:latin typeface="Times New Roman" panose="02020603050405020304" pitchFamily="18" charset="0"/>
                <a:ea typeface="宋体" pitchFamily="2" charset="-122"/>
                <a:cs typeface="+mn-ea"/>
              </a:rPr>
              <a:t>等待子进程结束 与 </a:t>
            </a:r>
            <a:r>
              <a:rPr lang="en-US" altLang="zh-CN" sz="2800" b="1" strike="noStrike" noProof="1">
                <a:solidFill>
                  <a:srgbClr val="A50021"/>
                </a:solidFill>
                <a:latin typeface="Times New Roman" panose="02020603050405020304" pitchFamily="18" charset="0"/>
                <a:ea typeface="宋体" pitchFamily="2" charset="-122"/>
                <a:cs typeface="+mn-ea"/>
              </a:rPr>
              <a:t>exit---</a:t>
            </a:r>
            <a:r>
              <a:rPr lang="zh-CN" altLang="en-US" sz="2800" b="1" strike="noStrike" noProof="1">
                <a:solidFill>
                  <a:srgbClr val="A50021"/>
                </a:solidFill>
                <a:latin typeface="Times New Roman" panose="02020603050405020304" pitchFamily="18" charset="0"/>
                <a:ea typeface="宋体" pitchFamily="2" charset="-122"/>
                <a:cs typeface="+mn-ea"/>
              </a:rPr>
              <a:t>终止进程的使用方法</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16741" name="文本框 10240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78</a:t>
            </a:r>
            <a:endParaRPr lang="en-US" altLang="zh-CN" b="0">
              <a:solidFill>
                <a:schemeClr val="tx2"/>
              </a:solidFill>
              <a:latin typeface="Times New Roman" panose="02020603050405020304" pitchFamily="18" charset="0"/>
              <a:ea typeface="宋体" pitchFamily="2" charset="-122"/>
            </a:endParaRPr>
          </a:p>
        </p:txBody>
      </p:sp>
      <p:sp>
        <p:nvSpPr>
          <p:cNvPr id="102407" name="矩形 102406"/>
          <p:cNvSpPr/>
          <p:nvPr/>
        </p:nvSpPr>
        <p:spPr>
          <a:xfrm>
            <a:off x="679450" y="1593850"/>
            <a:ext cx="1895475"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zh-CN" altLang="en-US" sz="2400" b="1" strike="noStrike" noProof="1">
                <a:solidFill>
                  <a:srgbClr val="000099"/>
                </a:solidFill>
                <a:latin typeface="Times New Roman" panose="02020603050405020304" pitchFamily="18" charset="0"/>
                <a:ea typeface="宋体" pitchFamily="2" charset="-122"/>
                <a:cs typeface="+mn-ea"/>
              </a:rPr>
              <a:t>① 例</a:t>
            </a:r>
            <a:r>
              <a:rPr lang="en-US" altLang="zh-CN" sz="2400" b="1" strike="noStrike" noProof="1">
                <a:solidFill>
                  <a:srgbClr val="000099"/>
                </a:solidFill>
                <a:latin typeface="Times New Roman" panose="02020603050405020304" pitchFamily="18" charset="0"/>
                <a:ea typeface="宋体" pitchFamily="2" charset="-122"/>
                <a:cs typeface="+mn-ea"/>
              </a:rPr>
              <a:t>1</a:t>
            </a:r>
            <a:r>
              <a:rPr lang="en-US" altLang="zh-CN" sz="2400" strike="noStrike" noProof="1">
                <a:solidFill>
                  <a:schemeClr val="tx1"/>
                </a:solidFill>
                <a:latin typeface="Times New Roman" panose="02020603050405020304" pitchFamily="18" charset="0"/>
                <a:ea typeface="宋体" pitchFamily="2" charset="-122"/>
                <a:cs typeface="+mn-ea"/>
              </a:rPr>
              <a:t>     </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102408" name="矩形 10240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操作系统的并发</a:t>
            </a:r>
            <a:r>
              <a:rPr lang="zh-CN" altLang="en-US" sz="2400" b="0" strike="noStrike" noProof="1">
                <a:latin typeface="Arial" panose="020B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05"/>
                                        </p:tgtEl>
                                        <p:attrNameLst>
                                          <p:attrName>style.visibility</p:attrName>
                                        </p:attrNameLst>
                                      </p:cBhvr>
                                      <p:to>
                                        <p:strVal val="visible"/>
                                      </p:to>
                                    </p:set>
                                    <p:anim calcmode="lin" valueType="num">
                                      <p:cBhvr additive="base">
                                        <p:cTn id="7" dur="500" fill="hold"/>
                                        <p:tgtEl>
                                          <p:spTgt spid="102405"/>
                                        </p:tgtEl>
                                        <p:attrNameLst>
                                          <p:attrName>ppt_x</p:attrName>
                                        </p:attrNameLst>
                                      </p:cBhvr>
                                      <p:tavLst>
                                        <p:tav tm="0">
                                          <p:val>
                                            <p:strVal val="0-#ppt_w/2"/>
                                          </p:val>
                                        </p:tav>
                                        <p:tav tm="100000">
                                          <p:val>
                                            <p:strVal val="#ppt_x"/>
                                          </p:val>
                                        </p:tav>
                                      </p:tavLst>
                                    </p:anim>
                                    <p:anim calcmode="lin" valueType="num">
                                      <p:cBhvr additive="base">
                                        <p:cTn id="8" dur="500" fill="hold"/>
                                        <p:tgtEl>
                                          <p:spTgt spid="10240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07"/>
                                        </p:tgtEl>
                                        <p:attrNameLst>
                                          <p:attrName>style.visibility</p:attrName>
                                        </p:attrNameLst>
                                      </p:cBhvr>
                                      <p:to>
                                        <p:strVal val="visible"/>
                                      </p:to>
                                    </p:set>
                                    <p:anim calcmode="lin" valueType="num">
                                      <p:cBhvr additive="base">
                                        <p:cTn id="13" dur="500" fill="hold"/>
                                        <p:tgtEl>
                                          <p:spTgt spid="102407"/>
                                        </p:tgtEl>
                                        <p:attrNameLst>
                                          <p:attrName>ppt_x</p:attrName>
                                        </p:attrNameLst>
                                      </p:cBhvr>
                                      <p:tavLst>
                                        <p:tav tm="0">
                                          <p:val>
                                            <p:strVal val="0-#ppt_w/2"/>
                                          </p:val>
                                        </p:tav>
                                        <p:tav tm="100000">
                                          <p:val>
                                            <p:strVal val="#ppt_x"/>
                                          </p:val>
                                        </p:tav>
                                      </p:tavLst>
                                    </p:anim>
                                    <p:anim calcmode="lin" valueType="num">
                                      <p:cBhvr additive="base">
                                        <p:cTn id="14" dur="500" fill="hold"/>
                                        <p:tgtEl>
                                          <p:spTgt spid="10240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02">
                                            <p:txEl>
                                              <p:charRg st="0"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02">
                                            <p:txEl>
                                              <p:charRg st="11" end="2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02">
                                            <p:txEl>
                                              <p:charRg st="24" end="3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02">
                                            <p:txEl>
                                              <p:charRg st="33" end="5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402">
                                            <p:txEl>
                                              <p:charRg st="53" end="7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2402">
                                            <p:txEl>
                                              <p:charRg st="75" end="9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2402">
                                            <p:txEl>
                                              <p:charRg st="94" end="10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2402">
                                            <p:txEl>
                                              <p:charRg st="105" end="1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2402">
                                            <p:txEl>
                                              <p:charRg st="116" end="13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2402">
                                            <p:txEl>
                                              <p:charRg st="131" end="14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2402">
                                            <p:txEl>
                                              <p:charRg st="149" end="15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02403"/>
                                        </p:tgtEl>
                                        <p:attrNameLst>
                                          <p:attrName>style.visibility</p:attrName>
                                        </p:attrNameLst>
                                      </p:cBhvr>
                                      <p:to>
                                        <p:strVal val="visible"/>
                                      </p:to>
                                    </p:set>
                                    <p:animEffect transition="in" filter="wipe(left)">
                                      <p:cBhvr>
                                        <p:cTn id="63" dur="500"/>
                                        <p:tgtEl>
                                          <p:spTgt spid="10240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02404"/>
                                        </p:tgtEl>
                                        <p:attrNameLst>
                                          <p:attrName>style.visibility</p:attrName>
                                        </p:attrNameLst>
                                      </p:cBhvr>
                                      <p:to>
                                        <p:strVal val="visible"/>
                                      </p:to>
                                    </p:set>
                                    <p:animEffect transition="in" filter="wipe(left)">
                                      <p:cBhvr>
                                        <p:cTn id="68" dur="500"/>
                                        <p:tgtEl>
                                          <p:spTgt spid="102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uiExpand="1" build="p"/>
      <p:bldP spid="102403" grpId="0" bldLvl="0" animBg="1"/>
      <p:bldP spid="102404" grpId="0" bldLvl="0" animBg="1"/>
      <p:bldP spid="102405" grpId="0"/>
      <p:bldP spid="102407"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文本占位符 103425"/>
          <p:cNvSpPr>
            <a:spLocks noGrp="1"/>
          </p:cNvSpPr>
          <p:nvPr>
            <p:ph idx="1"/>
          </p:nvPr>
        </p:nvSpPr>
        <p:spPr>
          <a:xfrm>
            <a:off x="1863725" y="512445"/>
            <a:ext cx="6638925" cy="5638800"/>
          </a:xfrm>
          <a:ln>
            <a:miter/>
          </a:ln>
        </p:spPr>
        <p:txBody>
          <a:bodyPr wrap="square" anchor="t">
            <a:spAutoFit/>
          </a:bodyPr>
          <a:p>
            <a:pPr lvl="0">
              <a:lnSpc>
                <a:spcPct val="130000"/>
              </a:lnSpc>
              <a:spcBef>
                <a:spcPct val="0"/>
              </a:spcBef>
              <a:buClr>
                <a:schemeClr val="tx1"/>
              </a:buClr>
              <a:buNone/>
            </a:pPr>
            <a:r>
              <a:rPr lang="en-US" altLang="zh-CN" sz="2000" b="1">
                <a:solidFill>
                  <a:schemeClr val="tx1"/>
                </a:solidFill>
                <a:latin typeface="Times New Roman" panose="02020603050405020304" pitchFamily="18" charset="0"/>
                <a:ea typeface="宋体" pitchFamily="2" charset="-122"/>
              </a:rPr>
              <a:t>main() </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en-US" altLang="zh-CN" sz="2000" b="1">
                <a:solidFill>
                  <a:schemeClr val="tx1"/>
                </a:solidFill>
                <a:latin typeface="Times New Roman" panose="02020603050405020304" pitchFamily="18" charset="0"/>
                <a:ea typeface="宋体" pitchFamily="2" charset="-122"/>
              </a:rPr>
              <a:t>{</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int p1,p2,p3,p4,p5,pp1,pp2;</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en-US" altLang="zh-CN" sz="2000" b="1">
                <a:solidFill>
                  <a:schemeClr val="tx1"/>
                </a:solidFill>
                <a:latin typeface="Times New Roman" panose="02020603050405020304" pitchFamily="18" charset="0"/>
                <a:ea typeface="宋体" pitchFamily="2" charset="-122"/>
              </a:rPr>
              <a:t>	printf(“</a:t>
            </a:r>
            <a:r>
              <a:rPr lang="zh-CN" altLang="en-US" sz="2000" b="1">
                <a:solidFill>
                  <a:schemeClr val="tx1"/>
                </a:solidFill>
                <a:latin typeface="Times New Roman" panose="02020603050405020304" pitchFamily="18" charset="0"/>
                <a:ea typeface="宋体" pitchFamily="2" charset="-122"/>
              </a:rPr>
              <a:t>程序开始执行”</a:t>
            </a:r>
            <a:r>
              <a:rPr lang="en-US" altLang="zh-CN" sz="2000" b="1">
                <a:solidFill>
                  <a:schemeClr val="tx1"/>
                </a:solidFill>
                <a:latin typeface="Times New Roman" panose="02020603050405020304" pitchFamily="18" charset="0"/>
                <a:ea typeface="宋体" pitchFamily="2" charset="-122"/>
              </a:rPr>
              <a:t>)</a:t>
            </a:r>
            <a:r>
              <a:rPr lang="zh-CN" altLang="en-US" sz="2000" b="1">
                <a:solidFill>
                  <a:schemeClr val="tx1"/>
                </a:solidFill>
                <a:latin typeface="Times New Roman" panose="02020603050405020304" pitchFamily="18" charset="0"/>
                <a:ea typeface="宋体" pitchFamily="2" charset="-122"/>
              </a:rPr>
              <a:t>；</a:t>
            </a:r>
            <a:endParaRPr lang="zh-CN" altLang="en-US"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zh-CN" altLang="zh-CN"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if ((p1=fork( )== 0</a:t>
            </a: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printf</a:t>
            </a:r>
            <a:r>
              <a:rPr lang="zh-CN" altLang="en-US" sz="2000" b="1">
                <a:solidFill>
                  <a:schemeClr val="tx1"/>
                </a:solidFill>
                <a:latin typeface="Times New Roman" panose="02020603050405020304" pitchFamily="18" charset="0"/>
                <a:ea typeface="宋体" pitchFamily="2" charset="-122"/>
              </a:rPr>
              <a:t>（“进程</a:t>
            </a:r>
            <a:r>
              <a:rPr lang="en-US" altLang="zh-CN" sz="2000" b="1">
                <a:solidFill>
                  <a:schemeClr val="tx1"/>
                </a:solidFill>
                <a:latin typeface="Times New Roman" panose="02020603050405020304" pitchFamily="18" charset="0"/>
                <a:ea typeface="宋体" pitchFamily="2" charset="-122"/>
              </a:rPr>
              <a:t>proc1</a:t>
            </a:r>
            <a:r>
              <a:rPr lang="zh-CN" altLang="en-US" sz="2000" b="1">
                <a:solidFill>
                  <a:schemeClr val="tx1"/>
                </a:solidFill>
                <a:latin typeface="Times New Roman" panose="02020603050405020304" pitchFamily="18" charset="0"/>
                <a:ea typeface="宋体" pitchFamily="2" charset="-122"/>
              </a:rPr>
              <a:t>执行”）；</a:t>
            </a:r>
            <a:endParaRPr lang="zh-CN" altLang="en-US"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zh-CN" altLang="zh-CN"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exit(1);</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en-US" altLang="zh-CN" sz="2000" b="1">
                <a:solidFill>
                  <a:schemeClr val="tx1"/>
                </a:solidFill>
                <a:latin typeface="Times New Roman" panose="02020603050405020304" pitchFamily="18" charset="0"/>
                <a:ea typeface="宋体" pitchFamily="2" charset="-122"/>
              </a:rPr>
              <a:t>	}  else</a:t>
            </a:r>
            <a:endParaRPr lang="x-none" altLang="en-US"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en-US" altLang="zh-CN" sz="2000" b="1">
                <a:solidFill>
                  <a:schemeClr val="tx1"/>
                </a:solidFill>
                <a:latin typeface="Times New Roman" panose="02020603050405020304" pitchFamily="18" charset="0"/>
                <a:ea typeface="宋体" pitchFamily="2" charset="-122"/>
              </a:rPr>
              <a:t>	if ((p2=fork() )== 0</a:t>
            </a: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en-US" altLang="zh-CN" sz="2000" b="1">
                <a:solidFill>
                  <a:schemeClr val="tx1"/>
                </a:solidFill>
                <a:latin typeface="Times New Roman" panose="02020603050405020304" pitchFamily="18" charset="0"/>
                <a:ea typeface="宋体" pitchFamily="2" charset="-122"/>
              </a:rPr>
              <a:t>	 </a:t>
            </a: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printf</a:t>
            </a:r>
            <a:r>
              <a:rPr lang="zh-CN" altLang="en-US" sz="2000" b="1">
                <a:solidFill>
                  <a:schemeClr val="tx1"/>
                </a:solidFill>
                <a:latin typeface="Times New Roman" panose="02020603050405020304" pitchFamily="18" charset="0"/>
                <a:ea typeface="宋体" pitchFamily="2" charset="-122"/>
              </a:rPr>
              <a:t>（“进程</a:t>
            </a:r>
            <a:r>
              <a:rPr lang="en-US" altLang="zh-CN" sz="2000" b="1">
                <a:solidFill>
                  <a:schemeClr val="tx1"/>
                </a:solidFill>
                <a:latin typeface="Times New Roman" panose="02020603050405020304" pitchFamily="18" charset="0"/>
                <a:ea typeface="宋体" pitchFamily="2" charset="-122"/>
              </a:rPr>
              <a:t>proc2</a:t>
            </a:r>
            <a:r>
              <a:rPr lang="zh-CN" altLang="en-US" sz="2000" b="1">
                <a:solidFill>
                  <a:schemeClr val="tx1"/>
                </a:solidFill>
                <a:latin typeface="Times New Roman" panose="02020603050405020304" pitchFamily="18" charset="0"/>
                <a:ea typeface="宋体" pitchFamily="2" charset="-122"/>
              </a:rPr>
              <a:t>执行”）；</a:t>
            </a:r>
            <a:endParaRPr lang="zh-CN" altLang="en-US"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exit(1);</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en-US" altLang="zh-CN" sz="2000" b="1">
                <a:solidFill>
                  <a:schemeClr val="tx1"/>
                </a:solidFill>
                <a:latin typeface="Times New Roman" panose="02020603050405020304" pitchFamily="18" charset="0"/>
                <a:ea typeface="宋体" pitchFamily="2" charset="-122"/>
              </a:rPr>
              <a:t>	}</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x-none"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	pp1=wait(&amp;pp1);  /* </a:t>
            </a:r>
            <a:r>
              <a:rPr lang="zh-CN" altLang="en-US" sz="2000" b="1">
                <a:solidFill>
                  <a:schemeClr val="tx1"/>
                </a:solidFill>
                <a:latin typeface="Times New Roman" panose="02020603050405020304" pitchFamily="18" charset="0"/>
                <a:ea typeface="宋体" pitchFamily="2" charset="-122"/>
              </a:rPr>
              <a:t>等待，直到子进程终止 *</a:t>
            </a:r>
            <a:r>
              <a:rPr lang="en-US" altLang="zh-CN" sz="2000" b="1">
                <a:solidFill>
                  <a:schemeClr val="tx1"/>
                </a:solidFill>
                <a:latin typeface="Times New Roman" panose="02020603050405020304" pitchFamily="18" charset="0"/>
                <a:ea typeface="宋体" pitchFamily="2" charset="-122"/>
              </a:rPr>
              <a:t>/</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en-US" altLang="zh-CN" sz="2000" b="1">
                <a:solidFill>
                  <a:schemeClr val="tx1"/>
                </a:solidFill>
                <a:latin typeface="Times New Roman" panose="02020603050405020304" pitchFamily="18" charset="0"/>
                <a:ea typeface="宋体" pitchFamily="2" charset="-122"/>
              </a:rPr>
              <a:t>	pp2=wait(&amp;pp2);  /* </a:t>
            </a:r>
            <a:r>
              <a:rPr lang="zh-CN" altLang="en-US" sz="2000" b="1">
                <a:solidFill>
                  <a:schemeClr val="tx1"/>
                </a:solidFill>
                <a:latin typeface="Times New Roman" panose="02020603050405020304" pitchFamily="18" charset="0"/>
                <a:ea typeface="宋体" pitchFamily="2" charset="-122"/>
              </a:rPr>
              <a:t>等待，直到子进程终止 *</a:t>
            </a:r>
            <a:r>
              <a:rPr lang="en-US" altLang="zh-CN" sz="2000" b="1">
                <a:solidFill>
                  <a:schemeClr val="tx1"/>
                </a:solidFill>
                <a:latin typeface="Times New Roman" panose="02020603050405020304" pitchFamily="18" charset="0"/>
                <a:ea typeface="宋体" pitchFamily="2" charset="-122"/>
              </a:rPr>
              <a:t>/</a:t>
            </a:r>
            <a:endParaRPr lang="en-US" altLang="zh-CN" sz="2000" b="1">
              <a:solidFill>
                <a:schemeClr val="tx1"/>
              </a:solidFill>
              <a:latin typeface="Times New Roman" panose="02020603050405020304" pitchFamily="18" charset="0"/>
              <a:ea typeface="宋体" pitchFamily="2" charset="-122"/>
            </a:endParaRPr>
          </a:p>
        </p:txBody>
      </p:sp>
      <p:sp>
        <p:nvSpPr>
          <p:cNvPr id="117762" name="文本框 103426"/>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79</a:t>
            </a:r>
            <a:endParaRPr lang="en-US" altLang="zh-CN" b="0">
              <a:solidFill>
                <a:schemeClr val="tx2"/>
              </a:solidFill>
              <a:latin typeface="Times New Roman" panose="02020603050405020304" pitchFamily="18" charset="0"/>
              <a:ea typeface="宋体" pitchFamily="2" charset="-122"/>
            </a:endParaRPr>
          </a:p>
        </p:txBody>
      </p:sp>
      <p:sp>
        <p:nvSpPr>
          <p:cNvPr id="103428" name="矩形 103427"/>
          <p:cNvSpPr/>
          <p:nvPr/>
        </p:nvSpPr>
        <p:spPr>
          <a:xfrm>
            <a:off x="693738" y="450850"/>
            <a:ext cx="7426325" cy="104140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zh-CN" altLang="en-US" sz="2400" b="1" strike="noStrike" noProof="1">
                <a:solidFill>
                  <a:srgbClr val="000099"/>
                </a:solidFill>
                <a:latin typeface="Times New Roman" panose="02020603050405020304" pitchFamily="18" charset="0"/>
                <a:ea typeface="宋体" pitchFamily="2" charset="-122"/>
                <a:cs typeface="+mn-ea"/>
              </a:rPr>
              <a:t>② 例</a:t>
            </a:r>
            <a:r>
              <a:rPr lang="en-US" altLang="zh-CN" sz="2400" b="1" strike="noStrike" noProof="1">
                <a:solidFill>
                  <a:srgbClr val="000099"/>
                </a:solidFill>
                <a:latin typeface="Times New Roman" panose="02020603050405020304" pitchFamily="18" charset="0"/>
                <a:ea typeface="宋体" pitchFamily="2" charset="-122"/>
                <a:cs typeface="+mn-ea"/>
              </a:rPr>
              <a:t>2    </a:t>
            </a:r>
            <a:endParaRPr lang="en-US" altLang="zh-CN"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spcBef>
                <a:spcPct val="0"/>
              </a:spcBef>
              <a:buNone/>
            </a:pPr>
            <a:r>
              <a:rPr lang="en-US" altLang="zh-CN" sz="2400" b="1" strike="noStrike" noProof="1">
                <a:solidFill>
                  <a:srgbClr val="000099"/>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03429" name="矩形 10342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操作系统的并发</a:t>
            </a:r>
            <a:r>
              <a:rPr lang="zh-CN" altLang="en-US" sz="2400" b="0" strike="noStrike" noProof="1">
                <a:latin typeface="Arial" panose="020B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428"/>
                                        </p:tgtEl>
                                        <p:attrNameLst>
                                          <p:attrName>style.visibility</p:attrName>
                                        </p:attrNameLst>
                                      </p:cBhvr>
                                      <p:to>
                                        <p:strVal val="visible"/>
                                      </p:to>
                                    </p:set>
                                    <p:anim calcmode="lin" valueType="num">
                                      <p:cBhvr additive="base">
                                        <p:cTn id="7" dur="500" fill="hold"/>
                                        <p:tgtEl>
                                          <p:spTgt spid="103428"/>
                                        </p:tgtEl>
                                        <p:attrNameLst>
                                          <p:attrName>ppt_x</p:attrName>
                                        </p:attrNameLst>
                                      </p:cBhvr>
                                      <p:tavLst>
                                        <p:tav tm="0">
                                          <p:val>
                                            <p:strVal val="0-#ppt_w/2"/>
                                          </p:val>
                                        </p:tav>
                                        <p:tav tm="100000">
                                          <p:val>
                                            <p:strVal val="#ppt_x"/>
                                          </p:val>
                                        </p:tav>
                                      </p:tavLst>
                                    </p:anim>
                                    <p:anim calcmode="lin" valueType="num">
                                      <p:cBhvr additive="base">
                                        <p:cTn id="8" dur="500" fill="hold"/>
                                        <p:tgtEl>
                                          <p:spTgt spid="1034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3426">
                                            <p:txEl>
                                              <p:charRg st="0"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3426">
                                            <p:txEl>
                                              <p:charRg st="8" end="4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uiExpand="1" build="p"/>
      <p:bldP spid="1034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112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6</a:t>
            </a:r>
            <a:endParaRPr lang="en-US" altLang="zh-CN" b="0">
              <a:solidFill>
                <a:schemeClr val="tx2"/>
              </a:solidFill>
              <a:latin typeface="Times New Roman" panose="02020603050405020304" pitchFamily="18" charset="0"/>
              <a:ea typeface="宋体" pitchFamily="2" charset="-122"/>
            </a:endParaRPr>
          </a:p>
        </p:txBody>
      </p:sp>
      <p:sp>
        <p:nvSpPr>
          <p:cNvPr id="11267" name="矩形 11266"/>
          <p:cNvSpPr/>
          <p:nvPr/>
        </p:nvSpPr>
        <p:spPr>
          <a:xfrm>
            <a:off x="442913" y="644525"/>
            <a:ext cx="8524875" cy="41163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a:t>
            </a:r>
            <a:r>
              <a:rPr lang="x-none" altLang="en-US" sz="2800" b="1" strike="noStrike" noProof="1">
                <a:solidFill>
                  <a:srgbClr val="A50021"/>
                </a:solidFill>
                <a:latin typeface="Times New Roman" panose="02020603050405020304" pitchFamily="18" charset="0"/>
                <a:ea typeface="宋体" pitchFamily="2" charset="-122"/>
                <a:cs typeface="+mn-ea"/>
              </a:rPr>
              <a:t>3</a:t>
            </a:r>
            <a:r>
              <a:rPr lang="en-US" altLang="zh-CN" sz="2800" b="1" strike="noStrike" noProof="1">
                <a:solidFill>
                  <a:srgbClr val="A50021"/>
                </a:solidFill>
                <a:latin typeface="Times New Roman" panose="02020603050405020304" pitchFamily="18" charset="0"/>
                <a:ea typeface="宋体" pitchFamily="2" charset="-122"/>
                <a:cs typeface="+mn-ea"/>
              </a:rPr>
              <a:t>) </a:t>
            </a:r>
            <a:r>
              <a:rPr lang="zh-CN" altLang="en-US" sz="2800" b="1" strike="noStrike" noProof="1">
                <a:solidFill>
                  <a:srgbClr val="A50021"/>
                </a:solidFill>
                <a:latin typeface="Times New Roman" panose="02020603050405020304" pitchFamily="18" charset="0"/>
                <a:ea typeface="宋体" pitchFamily="2" charset="-122"/>
                <a:cs typeface="+mn-ea"/>
              </a:rPr>
              <a:t>什么是程序的并发执行</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800" b="1" strike="noStrike" noProof="1">
                <a:solidFill>
                  <a:srgbClr val="000099"/>
                </a:solidFill>
                <a:latin typeface="Times New Roman" panose="02020603050405020304" pitchFamily="18" charset="0"/>
                <a:ea typeface="宋体" pitchFamily="2" charset="-122"/>
                <a:cs typeface="+mn-ea"/>
              </a:rPr>
              <a:t>①</a:t>
            </a:r>
            <a:r>
              <a:rPr lang="zh-CN" altLang="en-US" sz="2800" b="1" strike="noStrike" noProof="1">
                <a:solidFill>
                  <a:srgbClr val="000099"/>
                </a:solidFill>
                <a:latin typeface="宋体" pitchFamily="2" charset="-122"/>
                <a:ea typeface="宋体" pitchFamily="2" charset="-122"/>
                <a:cs typeface="+mn-ea"/>
              </a:rPr>
              <a:t> </a:t>
            </a:r>
            <a:r>
              <a:rPr lang="zh-CN" altLang="en-US" sz="2800" b="1" strike="noStrike" noProof="1">
                <a:solidFill>
                  <a:srgbClr val="000099"/>
                </a:solidFill>
                <a:latin typeface="Times New Roman" panose="02020603050405020304" pitchFamily="18" charset="0"/>
                <a:ea typeface="宋体" pitchFamily="2" charset="-122"/>
                <a:cs typeface="+mn-ea"/>
              </a:rPr>
              <a:t>定义 </a:t>
            </a:r>
            <a:endParaRPr lang="zh-CN" altLang="en-US" sz="28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8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若干个程序段同时在系统中运行，这些程序段的执行在时间上是</a:t>
            </a:r>
            <a:r>
              <a:rPr lang="zh-CN" altLang="en-US" sz="2400" strike="noStrike" noProof="1" dirty="0">
                <a:solidFill>
                  <a:schemeClr val="tx1"/>
                </a:solidFill>
                <a:effectLst/>
                <a:latin typeface="Times New Roman" panose="02020603050405020304" pitchFamily="18" charset="0"/>
                <a:ea typeface="宋体" pitchFamily="2" charset="-122"/>
                <a:cs typeface="+mn-ea"/>
              </a:rPr>
              <a:t>重叠的</a:t>
            </a:r>
            <a:r>
              <a:rPr lang="zh-CN" altLang="en-US" sz="2400" strike="noStrike" noProof="1">
                <a:solidFill>
                  <a:schemeClr val="tx1"/>
                </a:solidFill>
                <a:effectLst/>
                <a:latin typeface="Times New Roman" panose="02020603050405020304" pitchFamily="18" charset="0"/>
                <a:ea typeface="宋体" pitchFamily="2" charset="-122"/>
                <a:cs typeface="+mn-ea"/>
              </a:rPr>
              <a:t>，一个程序段的执行尚未结束，另一个程序段的执行已经开始</a:t>
            </a:r>
            <a:r>
              <a:rPr lang="zh-CN" altLang="en-US" sz="2400" strike="noStrike" noProof="1" dirty="0">
                <a:solidFill>
                  <a:schemeClr val="tx1"/>
                </a:solidFill>
                <a:effectLst/>
                <a:latin typeface="Times New Roman" panose="02020603050405020304" pitchFamily="18" charset="0"/>
                <a:ea typeface="宋体" pitchFamily="2" charset="-122"/>
                <a:cs typeface="+mn-ea"/>
              </a:rPr>
              <a:t>，即使</a:t>
            </a:r>
            <a:r>
              <a:rPr lang="zh-CN" altLang="en-US" sz="2400" strike="noStrike" noProof="1">
                <a:solidFill>
                  <a:schemeClr val="tx1"/>
                </a:solidFill>
                <a:effectLst/>
                <a:latin typeface="Times New Roman" panose="02020603050405020304" pitchFamily="18" charset="0"/>
                <a:ea typeface="宋体" pitchFamily="2" charset="-122"/>
                <a:cs typeface="+mn-ea"/>
              </a:rPr>
              <a:t>这种重叠是很小的一部分，也称这几个程序段是并发执行的。</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800" b="1" strike="noStrike" noProof="1">
                <a:solidFill>
                  <a:srgbClr val="000099"/>
                </a:solidFill>
                <a:latin typeface="宋体" pitchFamily="2" charset="-122"/>
                <a:ea typeface="宋体" pitchFamily="2" charset="-122"/>
                <a:cs typeface="+mn-ea"/>
              </a:rPr>
              <a:t>② </a:t>
            </a:r>
            <a:r>
              <a:rPr lang="zh-CN" altLang="en-US" sz="2800" b="1" strike="noStrike" noProof="1">
                <a:solidFill>
                  <a:srgbClr val="000099"/>
                </a:solidFill>
                <a:latin typeface="Times New Roman" panose="02020603050405020304" pitchFamily="18" charset="0"/>
                <a:ea typeface="宋体" pitchFamily="2" charset="-122"/>
                <a:cs typeface="+mn-ea"/>
              </a:rPr>
              <a:t>三个并发执行的程</a:t>
            </a:r>
            <a:r>
              <a:rPr lang="zh-CN" altLang="en-US" sz="2800" b="1" strike="noStrike" noProof="1" dirty="0">
                <a:solidFill>
                  <a:srgbClr val="000099"/>
                </a:solidFill>
                <a:latin typeface="Times New Roman" panose="02020603050405020304" pitchFamily="18" charset="0"/>
                <a:ea typeface="宋体" pitchFamily="2" charset="-122"/>
                <a:cs typeface="+mn-ea"/>
              </a:rPr>
              <a:t>序段</a:t>
            </a:r>
            <a:endParaRPr lang="zh-CN" altLang="en-US" sz="2800" b="1" strike="noStrike" noProof="1" dirty="0">
              <a:solidFill>
                <a:srgbClr val="000099"/>
              </a:solidFill>
              <a:latin typeface="Times New Roman" panose="02020603050405020304" pitchFamily="18" charset="0"/>
              <a:ea typeface="宋体" pitchFamily="2" charset="-122"/>
            </a:endParaRPr>
          </a:p>
        </p:txBody>
      </p:sp>
      <p:grpSp>
        <p:nvGrpSpPr>
          <p:cNvPr id="15363" name="组合 11276"/>
          <p:cNvGrpSpPr/>
          <p:nvPr/>
        </p:nvGrpSpPr>
        <p:grpSpPr>
          <a:xfrm>
            <a:off x="5211763" y="4087813"/>
            <a:ext cx="2636837" cy="1931987"/>
            <a:chOff x="3123" y="2215"/>
            <a:chExt cx="1661" cy="1217"/>
          </a:xfrm>
        </p:grpSpPr>
        <p:grpSp>
          <p:nvGrpSpPr>
            <p:cNvPr id="15364" name="组合 11267"/>
            <p:cNvGrpSpPr/>
            <p:nvPr/>
          </p:nvGrpSpPr>
          <p:grpSpPr>
            <a:xfrm>
              <a:off x="3123" y="2215"/>
              <a:ext cx="1661" cy="768"/>
              <a:chOff x="0" y="0"/>
              <a:chExt cx="1661" cy="768"/>
            </a:xfrm>
          </p:grpSpPr>
          <p:sp>
            <p:nvSpPr>
              <p:cNvPr id="15365" name="直接连接符 11268"/>
              <p:cNvSpPr/>
              <p:nvPr/>
            </p:nvSpPr>
            <p:spPr>
              <a:xfrm>
                <a:off x="597" y="493"/>
                <a:ext cx="1064" cy="0"/>
              </a:xfrm>
              <a:prstGeom prst="line">
                <a:avLst/>
              </a:prstGeom>
              <a:ln w="38100" cap="flat" cmpd="sng">
                <a:solidFill>
                  <a:srgbClr val="000000"/>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15366" name="直接连接符 11269"/>
              <p:cNvSpPr/>
              <p:nvPr/>
            </p:nvSpPr>
            <p:spPr>
              <a:xfrm>
                <a:off x="0" y="768"/>
                <a:ext cx="787" cy="0"/>
              </a:xfrm>
              <a:prstGeom prst="line">
                <a:avLst/>
              </a:prstGeom>
              <a:ln w="38100" cap="flat" cmpd="sng">
                <a:solidFill>
                  <a:srgbClr val="000000"/>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15367" name="文本框 11270"/>
              <p:cNvSpPr txBox="1"/>
              <p:nvPr/>
            </p:nvSpPr>
            <p:spPr>
              <a:xfrm>
                <a:off x="552" y="0"/>
                <a:ext cx="154" cy="14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endParaRPr lang="en-US" altLang="zh-CN" sz="1600">
                  <a:solidFill>
                    <a:schemeClr val="tx1"/>
                  </a:solidFill>
                  <a:latin typeface="Times New Roman" panose="02020603050405020304" pitchFamily="18" charset="0"/>
                  <a:ea typeface="宋体" pitchFamily="2" charset="-122"/>
                </a:endParaRPr>
              </a:p>
            </p:txBody>
          </p:sp>
          <p:sp>
            <p:nvSpPr>
              <p:cNvPr id="15368" name="文本框 11271"/>
              <p:cNvSpPr txBox="1"/>
              <p:nvPr/>
            </p:nvSpPr>
            <p:spPr>
              <a:xfrm>
                <a:off x="1092" y="283"/>
                <a:ext cx="154" cy="14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Q</a:t>
                </a:r>
                <a:endParaRPr lang="en-US" altLang="zh-CN" sz="1600">
                  <a:solidFill>
                    <a:schemeClr val="tx1"/>
                  </a:solidFill>
                  <a:latin typeface="Times New Roman" panose="02020603050405020304" pitchFamily="18" charset="0"/>
                  <a:ea typeface="宋体" pitchFamily="2" charset="-122"/>
                </a:endParaRPr>
              </a:p>
            </p:txBody>
          </p:sp>
          <p:sp>
            <p:nvSpPr>
              <p:cNvPr id="15369" name="文本框 11272"/>
              <p:cNvSpPr txBox="1"/>
              <p:nvPr/>
            </p:nvSpPr>
            <p:spPr>
              <a:xfrm>
                <a:off x="263" y="540"/>
                <a:ext cx="155" cy="14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R</a:t>
                </a:r>
                <a:endParaRPr lang="en-US" altLang="zh-CN" sz="1600">
                  <a:solidFill>
                    <a:schemeClr val="tx1"/>
                  </a:solidFill>
                  <a:latin typeface="Times New Roman" panose="02020603050405020304" pitchFamily="18" charset="0"/>
                  <a:ea typeface="宋体" pitchFamily="2" charset="-122"/>
                </a:endParaRPr>
              </a:p>
            </p:txBody>
          </p:sp>
          <p:sp>
            <p:nvSpPr>
              <p:cNvPr id="15370" name="直接连接符 11273"/>
              <p:cNvSpPr/>
              <p:nvPr/>
            </p:nvSpPr>
            <p:spPr>
              <a:xfrm>
                <a:off x="162" y="230"/>
                <a:ext cx="975" cy="0"/>
              </a:xfrm>
              <a:prstGeom prst="line">
                <a:avLst/>
              </a:prstGeom>
              <a:ln w="3810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grpSp>
        <p:sp>
          <p:nvSpPr>
            <p:cNvPr id="15371" name="文本框 11274"/>
            <p:cNvSpPr txBox="1"/>
            <p:nvPr/>
          </p:nvSpPr>
          <p:spPr>
            <a:xfrm>
              <a:off x="3437" y="3189"/>
              <a:ext cx="925" cy="24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三个并发进程</a:t>
              </a:r>
              <a:endParaRPr lang="zh-CN" altLang="en-US" sz="1600" b="0">
                <a:solidFill>
                  <a:schemeClr val="tx1"/>
                </a:solidFill>
                <a:latin typeface="Times New Roman" panose="02020603050405020304" pitchFamily="18" charset="0"/>
                <a:ea typeface="宋体" pitchFamily="2" charset="-122"/>
              </a:endParaRPr>
            </a:p>
          </p:txBody>
        </p:sp>
      </p:grpSp>
      <p:sp>
        <p:nvSpPr>
          <p:cNvPr id="11276" name="矩形 1127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进程的引入</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267">
                                            <p:txEl>
                                              <p:charRg st="0" end="15"/>
                                            </p:txEl>
                                          </p:spTgt>
                                        </p:tgtEl>
                                        <p:attrNameLst>
                                          <p:attrName>style.visibility</p:attrName>
                                        </p:attrNameLst>
                                      </p:cBhvr>
                                      <p:to>
                                        <p:strVal val="visible"/>
                                      </p:to>
                                    </p:set>
                                    <p:anim calcmode="lin" valueType="num">
                                      <p:cBhvr additive="base">
                                        <p:cTn id="7" dur="500" fill="hold"/>
                                        <p:tgtEl>
                                          <p:spTgt spid="11267">
                                            <p:txEl>
                                              <p:charRg st="0" end="1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7">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267">
                                            <p:txEl>
                                              <p:charRg st="15" end="21"/>
                                            </p:txEl>
                                          </p:spTgt>
                                        </p:tgtEl>
                                        <p:attrNameLst>
                                          <p:attrName>style.visibility</p:attrName>
                                        </p:attrNameLst>
                                      </p:cBhvr>
                                      <p:to>
                                        <p:strVal val="visible"/>
                                      </p:to>
                                    </p:set>
                                    <p:anim calcmode="lin" valueType="num">
                                      <p:cBhvr additive="base">
                                        <p:cTn id="13" dur="500" fill="hold"/>
                                        <p:tgtEl>
                                          <p:spTgt spid="11267">
                                            <p:txEl>
                                              <p:charRg st="15" end="2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7">
                                            <p:txEl>
                                              <p:charRg st="15" end="2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charRg st="21" end="116"/>
                                            </p:txEl>
                                          </p:spTgt>
                                        </p:tgtEl>
                                        <p:attrNameLst>
                                          <p:attrName>style.visibility</p:attrName>
                                        </p:attrNameLst>
                                      </p:cBhvr>
                                      <p:to>
                                        <p:strVal val="visible"/>
                                      </p:to>
                                    </p:set>
                                    <p:anim calcmode="lin" valueType="num">
                                      <p:cBhvr additive="base">
                                        <p:cTn id="19" dur="500" fill="hold"/>
                                        <p:tgtEl>
                                          <p:spTgt spid="11267">
                                            <p:txEl>
                                              <p:charRg st="21" end="11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charRg st="21" end="11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1267">
                                            <p:txEl>
                                              <p:charRg st="116" end="129"/>
                                            </p:txEl>
                                          </p:spTgt>
                                        </p:tgtEl>
                                        <p:attrNameLst>
                                          <p:attrName>style.visibility</p:attrName>
                                        </p:attrNameLst>
                                      </p:cBhvr>
                                      <p:to>
                                        <p:strVal val="visible"/>
                                      </p:to>
                                    </p:set>
                                    <p:anim calcmode="lin" valueType="num">
                                      <p:cBhvr additive="base">
                                        <p:cTn id="25" dur="500" fill="hold"/>
                                        <p:tgtEl>
                                          <p:spTgt spid="11267">
                                            <p:txEl>
                                              <p:charRg st="116" end="129"/>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267">
                                            <p:txEl>
                                              <p:charRg st="116" end="12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文本占位符 104449"/>
          <p:cNvSpPr>
            <a:spLocks noGrp="1"/>
          </p:cNvSpPr>
          <p:nvPr>
            <p:ph idx="1"/>
          </p:nvPr>
        </p:nvSpPr>
        <p:spPr>
          <a:xfrm>
            <a:off x="1487488" y="720725"/>
            <a:ext cx="7119938" cy="5480050"/>
          </a:xfrm>
          <a:ln>
            <a:miter/>
          </a:ln>
        </p:spPr>
        <p:txBody>
          <a:bodyPr wrap="square" anchor="t">
            <a:spAutoFit/>
          </a:bodyPr>
          <a:p>
            <a:pPr lvl="0">
              <a:lnSpc>
                <a:spcPct val="130000"/>
              </a:lnSpc>
              <a:spcBef>
                <a:spcPct val="0"/>
              </a:spcBef>
              <a:buNone/>
            </a:pPr>
            <a:r>
              <a:rPr lang="zh-CN" altLang="zh-CN"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if ((p3=fork())== 0</a:t>
            </a:r>
            <a:r>
              <a:rPr lang="zh-CN" altLang="en-US" sz="2000" b="1">
                <a:solidFill>
                  <a:schemeClr val="tx1"/>
                </a:solidFill>
                <a:latin typeface="Times New Roman" panose="02020603050405020304" pitchFamily="18" charset="0"/>
                <a:ea typeface="宋体" pitchFamily="2" charset="-122"/>
              </a:rPr>
              <a:t>）</a:t>
            </a:r>
            <a:r>
              <a:rPr lang="en-US" altLang="zh-CN" sz="2000" b="1">
                <a:solidFill>
                  <a:schemeClr val="tx1"/>
                </a:solidFill>
                <a:latin typeface="Times New Roman" panose="02020603050405020304" pitchFamily="18" charset="0"/>
                <a:ea typeface="宋体" pitchFamily="2" charset="-122"/>
              </a:rPr>
              <a:t>{</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en-US" sz="2000" b="1">
                <a:solidFill>
                  <a:schemeClr val="tx1"/>
                </a:solidFill>
                <a:latin typeface="Times New Roman" panose="02020603050405020304" pitchFamily="18" charset="0"/>
                <a:ea typeface="宋体" pitchFamily="2" charset="-122"/>
              </a:rPr>
              <a:t>		p</a:t>
            </a:r>
            <a:r>
              <a:rPr lang="en-US" altLang="zh-CN" sz="2000" b="1">
                <a:solidFill>
                  <a:schemeClr val="tx1"/>
                </a:solidFill>
                <a:latin typeface="Times New Roman" panose="02020603050405020304" pitchFamily="18" charset="0"/>
                <a:ea typeface="宋体" pitchFamily="2" charset="-122"/>
              </a:rPr>
              <a:t>rintf</a:t>
            </a:r>
            <a:r>
              <a:rPr lang="zh-CN" altLang="en-US" sz="2000" b="1">
                <a:solidFill>
                  <a:schemeClr val="tx1"/>
                </a:solidFill>
                <a:latin typeface="Times New Roman" panose="02020603050405020304" pitchFamily="18" charset="0"/>
                <a:ea typeface="宋体" pitchFamily="2" charset="-122"/>
              </a:rPr>
              <a:t>（“进程</a:t>
            </a:r>
            <a:r>
              <a:rPr lang="en-US" altLang="zh-CN" sz="2000" b="1">
                <a:solidFill>
                  <a:schemeClr val="tx1"/>
                </a:solidFill>
                <a:latin typeface="Times New Roman" panose="02020603050405020304" pitchFamily="18" charset="0"/>
                <a:ea typeface="宋体" pitchFamily="2" charset="-122"/>
              </a:rPr>
              <a:t>proc3</a:t>
            </a:r>
            <a:r>
              <a:rPr lang="zh-CN" altLang="en-US" sz="2000" b="1">
                <a:solidFill>
                  <a:schemeClr val="tx1"/>
                </a:solidFill>
                <a:latin typeface="Times New Roman" panose="02020603050405020304" pitchFamily="18" charset="0"/>
                <a:ea typeface="宋体" pitchFamily="2" charset="-122"/>
              </a:rPr>
              <a:t>执行”）；</a:t>
            </a:r>
            <a:endParaRPr lang="zh-CN" altLang="en-US"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zh-CN"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  else </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if</a:t>
            </a:r>
            <a:r>
              <a:rPr lang="zh-CN" altLang="en-US" sz="2000" b="1">
                <a:solidFill>
                  <a:schemeClr val="tx1"/>
                </a:solidFill>
                <a:latin typeface="Times New Roman" panose="02020603050405020304" pitchFamily="18" charset="0"/>
                <a:ea typeface="宋体" pitchFamily="2" charset="-122"/>
              </a:rPr>
              <a:t>（</a:t>
            </a:r>
            <a:r>
              <a:rPr lang="en-US" altLang="zh-CN" sz="2000" b="1">
                <a:solidFill>
                  <a:schemeClr val="tx1"/>
                </a:solidFill>
                <a:latin typeface="Times New Roman" panose="02020603050405020304" pitchFamily="18" charset="0"/>
                <a:ea typeface="宋体" pitchFamily="2" charset="-122"/>
              </a:rPr>
              <a:t>(p4=fork</a:t>
            </a:r>
            <a:r>
              <a:rPr lang="zh-CN" altLang="en-US" sz="2000" b="1">
                <a:solidFill>
                  <a:schemeClr val="tx1"/>
                </a:solidFill>
                <a:latin typeface="Times New Roman" panose="02020603050405020304" pitchFamily="18" charset="0"/>
                <a:ea typeface="宋体" pitchFamily="2" charset="-122"/>
              </a:rPr>
              <a:t>（）</a:t>
            </a:r>
            <a:r>
              <a:rPr lang="en-US" altLang="zh-CN" sz="2000" b="1">
                <a:solidFill>
                  <a:schemeClr val="tx1"/>
                </a:solidFill>
                <a:latin typeface="Times New Roman" panose="02020603050405020304" pitchFamily="18" charset="0"/>
                <a:ea typeface="宋体" pitchFamily="2" charset="-122"/>
              </a:rPr>
              <a:t>)== 0</a:t>
            </a: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printf</a:t>
            </a:r>
            <a:r>
              <a:rPr lang="zh-CN" altLang="en-US" sz="2000" b="1">
                <a:solidFill>
                  <a:schemeClr val="tx1"/>
                </a:solidFill>
                <a:latin typeface="Times New Roman" panose="02020603050405020304" pitchFamily="18" charset="0"/>
                <a:ea typeface="宋体" pitchFamily="2" charset="-122"/>
              </a:rPr>
              <a:t>（“进程</a:t>
            </a:r>
            <a:r>
              <a:rPr lang="en-US" altLang="zh-CN" sz="2000" b="1">
                <a:solidFill>
                  <a:schemeClr val="tx1"/>
                </a:solidFill>
                <a:latin typeface="Times New Roman" panose="02020603050405020304" pitchFamily="18" charset="0"/>
                <a:ea typeface="宋体" pitchFamily="2" charset="-122"/>
              </a:rPr>
              <a:t>proc4</a:t>
            </a:r>
            <a:r>
              <a:rPr lang="zh-CN" altLang="en-US" sz="2000" b="1">
                <a:solidFill>
                  <a:schemeClr val="tx1"/>
                </a:solidFill>
                <a:latin typeface="Times New Roman" panose="02020603050405020304" pitchFamily="18" charset="0"/>
                <a:ea typeface="宋体" pitchFamily="2" charset="-122"/>
              </a:rPr>
              <a:t>执行”）；</a:t>
            </a:r>
            <a:endParaRPr lang="zh-CN" altLang="en-US"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zh-CN"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 else</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if</a:t>
            </a:r>
            <a:r>
              <a:rPr lang="zh-CN" altLang="en-US" sz="2000" b="1">
                <a:solidFill>
                  <a:schemeClr val="tx1"/>
                </a:solidFill>
                <a:latin typeface="Times New Roman" panose="02020603050405020304" pitchFamily="18" charset="0"/>
                <a:ea typeface="宋体" pitchFamily="2" charset="-122"/>
              </a:rPr>
              <a:t>（</a:t>
            </a:r>
            <a:r>
              <a:rPr lang="en-US" altLang="zh-CN" sz="2000" b="1">
                <a:solidFill>
                  <a:schemeClr val="tx1"/>
                </a:solidFill>
                <a:latin typeface="Times New Roman" panose="02020603050405020304" pitchFamily="18" charset="0"/>
                <a:ea typeface="宋体" pitchFamily="2" charset="-122"/>
              </a:rPr>
              <a:t>(p5=fork</a:t>
            </a:r>
            <a:r>
              <a:rPr lang="zh-CN" altLang="en-US" sz="2000" b="1">
                <a:solidFill>
                  <a:schemeClr val="tx1"/>
                </a:solidFill>
                <a:latin typeface="Times New Roman" panose="02020603050405020304" pitchFamily="18" charset="0"/>
                <a:ea typeface="宋体" pitchFamily="2" charset="-122"/>
              </a:rPr>
              <a:t>（）</a:t>
            </a:r>
            <a:r>
              <a:rPr lang="en-US" altLang="zh-CN" sz="2000" b="1">
                <a:solidFill>
                  <a:schemeClr val="tx1"/>
                </a:solidFill>
                <a:latin typeface="Times New Roman" panose="02020603050405020304" pitchFamily="18" charset="0"/>
                <a:ea typeface="宋体" pitchFamily="2" charset="-122"/>
              </a:rPr>
              <a:t>)== 0</a:t>
            </a: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printf</a:t>
            </a:r>
            <a:r>
              <a:rPr lang="zh-CN" altLang="en-US" sz="2000" b="1">
                <a:solidFill>
                  <a:schemeClr val="tx1"/>
                </a:solidFill>
                <a:latin typeface="Times New Roman" panose="02020603050405020304" pitchFamily="18" charset="0"/>
                <a:ea typeface="宋体" pitchFamily="2" charset="-122"/>
              </a:rPr>
              <a:t>（“进程</a:t>
            </a:r>
            <a:r>
              <a:rPr lang="en-US" altLang="zh-CN" sz="2000" b="1">
                <a:solidFill>
                  <a:schemeClr val="tx1"/>
                </a:solidFill>
                <a:latin typeface="Times New Roman" panose="02020603050405020304" pitchFamily="18" charset="0"/>
                <a:ea typeface="宋体" pitchFamily="2" charset="-122"/>
              </a:rPr>
              <a:t>proc5</a:t>
            </a:r>
            <a:r>
              <a:rPr lang="zh-CN" altLang="en-US" sz="2000" b="1">
                <a:solidFill>
                  <a:schemeClr val="tx1"/>
                </a:solidFill>
                <a:latin typeface="Times New Roman" panose="02020603050405020304" pitchFamily="18" charset="0"/>
                <a:ea typeface="宋体" pitchFamily="2" charset="-122"/>
              </a:rPr>
              <a:t>执行”）；</a:t>
            </a:r>
            <a:endParaRPr lang="zh-CN" altLang="en-US"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zh-CN"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exit(1);</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printf(“</a:t>
            </a:r>
            <a:r>
              <a:rPr lang="zh-CN" altLang="en-US" sz="2000" b="1">
                <a:solidFill>
                  <a:schemeClr val="tx1"/>
                </a:solidFill>
                <a:latin typeface="Times New Roman" panose="02020603050405020304" pitchFamily="18" charset="0"/>
                <a:ea typeface="宋体" pitchFamily="2" charset="-122"/>
              </a:rPr>
              <a:t>整个程序终止“</a:t>
            </a:r>
            <a:r>
              <a:rPr lang="en-US" altLang="zh-CN" sz="2000" b="1">
                <a:solidFill>
                  <a:schemeClr val="tx1"/>
                </a:solidFill>
                <a:latin typeface="Times New Roman" panose="02020603050405020304" pitchFamily="18" charset="0"/>
                <a:ea typeface="宋体" pitchFamily="2" charset="-122"/>
              </a:rPr>
              <a:t>)</a:t>
            </a:r>
            <a:r>
              <a:rPr lang="zh-CN" altLang="en-US" sz="2000" b="1">
                <a:solidFill>
                  <a:schemeClr val="tx1"/>
                </a:solidFill>
                <a:latin typeface="Times New Roman" panose="02020603050405020304" pitchFamily="18" charset="0"/>
                <a:ea typeface="宋体" pitchFamily="2" charset="-122"/>
              </a:rPr>
              <a:t>；</a:t>
            </a:r>
            <a:endParaRPr lang="zh-CN" altLang="en-US"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zh-CN"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exit(0);</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en-US" altLang="zh-CN" sz="2000" b="1">
                <a:solidFill>
                  <a:schemeClr val="tx1"/>
                </a:solidFill>
                <a:latin typeface="Times New Roman" panose="02020603050405020304" pitchFamily="18" charset="0"/>
                <a:ea typeface="宋体" pitchFamily="2" charset="-122"/>
              </a:rPr>
              <a:t>} </a:t>
            </a:r>
            <a:endParaRPr lang="en-US" altLang="zh-CN" sz="2000" b="1">
              <a:solidFill>
                <a:schemeClr val="tx1"/>
              </a:solidFill>
              <a:latin typeface="Times New Roman" panose="02020603050405020304" pitchFamily="18" charset="0"/>
              <a:ea typeface="宋体" pitchFamily="2" charset="-122"/>
            </a:endParaRPr>
          </a:p>
        </p:txBody>
      </p:sp>
      <p:sp>
        <p:nvSpPr>
          <p:cNvPr id="118786" name="文本框 104450"/>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80</a:t>
            </a:r>
            <a:endParaRPr lang="en-US" altLang="zh-CN" b="0">
              <a:solidFill>
                <a:schemeClr val="tx2"/>
              </a:solidFill>
              <a:latin typeface="Times New Roman" panose="02020603050405020304" pitchFamily="18" charset="0"/>
              <a:ea typeface="宋体" pitchFamily="2" charset="-122"/>
            </a:endParaRPr>
          </a:p>
        </p:txBody>
      </p:sp>
      <p:sp>
        <p:nvSpPr>
          <p:cNvPr id="104452" name="矩形 10445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操作系统的并发</a:t>
            </a:r>
            <a:r>
              <a:rPr lang="zh-CN" altLang="en-US" sz="2400" b="0" strike="noStrike" noProof="1">
                <a:latin typeface="Arial" panose="020B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文本占位符 105473"/>
          <p:cNvSpPr>
            <a:spLocks noGrp="1"/>
          </p:cNvSpPr>
          <p:nvPr>
            <p:ph idx="1"/>
          </p:nvPr>
        </p:nvSpPr>
        <p:spPr>
          <a:xfrm>
            <a:off x="1171575" y="1306513"/>
            <a:ext cx="7802563" cy="3487738"/>
          </a:xfrm>
        </p:spPr>
        <p:txBody>
          <a:bodyPr wrap="square">
            <a:spAutoFit/>
          </a:bodyPr>
          <a:p>
            <a:pPr lvl="0">
              <a:lnSpc>
                <a:spcPct val="130000"/>
              </a:lnSpc>
              <a:buNone/>
            </a:pPr>
            <a:r>
              <a:rPr lang="en-US" altLang="zh-CN" sz="2400">
                <a:solidFill>
                  <a:schemeClr val="tx1"/>
                </a:solidFill>
                <a:latin typeface="Times New Roman" panose="02020603050405020304" pitchFamily="18" charset="0"/>
                <a:ea typeface="宋体" pitchFamily="2" charset="-122"/>
              </a:rPr>
              <a:t>a. </a:t>
            </a:r>
            <a:r>
              <a:rPr lang="zh-CN" altLang="en-US" sz="2400">
                <a:solidFill>
                  <a:schemeClr val="tx1"/>
                </a:solidFill>
                <a:latin typeface="宋体" pitchFamily="2" charset="-122"/>
                <a:ea typeface="宋体" pitchFamily="2" charset="-122"/>
              </a:rPr>
              <a:t>画出描述子进程执行先后次序的进程流图。</a:t>
            </a:r>
            <a:r>
              <a:rPr lang="en-US" altLang="zh-CN" sz="2400">
                <a:solidFill>
                  <a:schemeClr val="tx1"/>
                </a:solidFill>
                <a:latin typeface="宋体" pitchFamily="2" charset="-122"/>
                <a:ea typeface="宋体" pitchFamily="2" charset="-122"/>
              </a:rPr>
              <a:t>(</a:t>
            </a:r>
            <a:r>
              <a:rPr lang="zh-CN" altLang="en-US" sz="2400">
                <a:solidFill>
                  <a:schemeClr val="tx1"/>
                </a:solidFill>
                <a:latin typeface="宋体" pitchFamily="2" charset="-122"/>
                <a:ea typeface="宋体" pitchFamily="2" charset="-122"/>
              </a:rPr>
              <a:t>各进程</a:t>
            </a:r>
            <a:endParaRPr lang="zh-CN" altLang="en-US" sz="2400">
              <a:solidFill>
                <a:schemeClr val="tx1"/>
              </a:solidFill>
              <a:latin typeface="宋体" pitchFamily="2" charset="-122"/>
              <a:ea typeface="宋体" pitchFamily="2" charset="-122"/>
            </a:endParaRPr>
          </a:p>
          <a:p>
            <a:pPr lvl="0">
              <a:lnSpc>
                <a:spcPct val="130000"/>
              </a:lnSpc>
              <a:buNone/>
            </a:pPr>
            <a:r>
              <a:rPr lang="zh-CN" altLang="en-US" sz="2400">
                <a:solidFill>
                  <a:schemeClr val="tx1"/>
                </a:solidFill>
                <a:latin typeface="宋体" pitchFamily="2" charset="-122"/>
                <a:ea typeface="宋体" pitchFamily="2" charset="-122"/>
              </a:rPr>
              <a:t>  分别用其对应的函数名或包含其进程号的符号名标识</a:t>
            </a:r>
            <a:r>
              <a:rPr lang="en-US" altLang="zh-CN" sz="2400">
                <a:solidFill>
                  <a:schemeClr val="tx1"/>
                </a:solidFill>
                <a:latin typeface="宋体" pitchFamily="2" charset="-122"/>
                <a:ea typeface="宋体" pitchFamily="2" charset="-122"/>
              </a:rPr>
              <a:t>)</a:t>
            </a:r>
            <a:r>
              <a:rPr lang="zh-CN" altLang="en-US" sz="2400">
                <a:solidFill>
                  <a:schemeClr val="tx1"/>
                </a:solidFill>
                <a:latin typeface="宋体" pitchFamily="2" charset="-122"/>
                <a:ea typeface="宋体" pitchFamily="2" charset="-122"/>
              </a:rPr>
              <a:t>。</a:t>
            </a:r>
            <a:endParaRPr lang="zh-CN" altLang="en-US" sz="2400">
              <a:solidFill>
                <a:schemeClr val="tx1"/>
              </a:solidFill>
              <a:latin typeface="宋体" pitchFamily="2" charset="-122"/>
              <a:ea typeface="宋体" pitchFamily="2" charset="-122"/>
            </a:endParaRPr>
          </a:p>
          <a:p>
            <a:pPr lvl="0">
              <a:lnSpc>
                <a:spcPct val="130000"/>
              </a:lnSpc>
              <a:buNone/>
            </a:pPr>
            <a:r>
              <a:rPr lang="en-US" altLang="zh-CN" sz="2400">
                <a:solidFill>
                  <a:schemeClr val="tx1"/>
                </a:solidFill>
                <a:latin typeface="Times New Roman" panose="02020603050405020304" pitchFamily="18" charset="0"/>
                <a:ea typeface="宋体" pitchFamily="2" charset="-122"/>
              </a:rPr>
              <a:t>b. </a:t>
            </a:r>
            <a:r>
              <a:rPr lang="zh-CN" altLang="en-US" sz="2400">
                <a:solidFill>
                  <a:schemeClr val="tx1"/>
                </a:solidFill>
                <a:latin typeface="宋体" pitchFamily="2" charset="-122"/>
                <a:ea typeface="宋体" pitchFamily="2" charset="-122"/>
              </a:rPr>
              <a:t>这个程序执行时最多可能有几个进程同时存在？同时</a:t>
            </a:r>
            <a:endParaRPr lang="zh-CN" altLang="en-US" sz="2400">
              <a:solidFill>
                <a:schemeClr val="tx1"/>
              </a:solidFill>
              <a:latin typeface="宋体" pitchFamily="2" charset="-122"/>
              <a:ea typeface="宋体" pitchFamily="2" charset="-122"/>
            </a:endParaRPr>
          </a:p>
          <a:p>
            <a:pPr lvl="0">
              <a:lnSpc>
                <a:spcPct val="130000"/>
              </a:lnSpc>
              <a:buNone/>
            </a:pPr>
            <a:r>
              <a:rPr lang="zh-CN" altLang="en-US" sz="2400">
                <a:solidFill>
                  <a:schemeClr val="tx1"/>
                </a:solidFill>
                <a:latin typeface="宋体" pitchFamily="2" charset="-122"/>
                <a:ea typeface="宋体" pitchFamily="2" charset="-122"/>
              </a:rPr>
              <a:t>  存在的进程数最多时分别是哪几个进程？</a:t>
            </a:r>
            <a:endParaRPr lang="zh-CN" altLang="en-US" sz="2400">
              <a:solidFill>
                <a:schemeClr val="tx1"/>
              </a:solidFill>
              <a:latin typeface="宋体" pitchFamily="2" charset="-122"/>
              <a:ea typeface="宋体" pitchFamily="2" charset="-122"/>
            </a:endParaRPr>
          </a:p>
          <a:p>
            <a:pPr lvl="0">
              <a:lnSpc>
                <a:spcPct val="130000"/>
              </a:lnSpc>
              <a:buNone/>
            </a:pPr>
            <a:r>
              <a:rPr lang="en-US" altLang="zh-CN" sz="2400">
                <a:solidFill>
                  <a:schemeClr val="tx1"/>
                </a:solidFill>
                <a:latin typeface="Times New Roman" panose="02020603050405020304" pitchFamily="18" charset="0"/>
                <a:ea typeface="宋体" pitchFamily="2" charset="-122"/>
              </a:rPr>
              <a:t>c.  </a:t>
            </a:r>
            <a:r>
              <a:rPr lang="zh-CN" altLang="en-US" sz="2400">
                <a:solidFill>
                  <a:schemeClr val="tx1"/>
                </a:solidFill>
                <a:latin typeface="宋体" pitchFamily="2" charset="-122"/>
                <a:ea typeface="宋体" pitchFamily="2" charset="-122"/>
              </a:rPr>
              <a:t>程序执行时，“整个程序终止”被输出几次？分别是</a:t>
            </a:r>
            <a:endParaRPr lang="zh-CN" altLang="en-US" sz="2400">
              <a:solidFill>
                <a:schemeClr val="tx1"/>
              </a:solidFill>
              <a:latin typeface="宋体" pitchFamily="2" charset="-122"/>
              <a:ea typeface="宋体" pitchFamily="2" charset="-122"/>
            </a:endParaRPr>
          </a:p>
          <a:p>
            <a:pPr lvl="0">
              <a:lnSpc>
                <a:spcPct val="130000"/>
              </a:lnSpc>
              <a:buNone/>
            </a:pPr>
            <a:r>
              <a:rPr lang="zh-CN" altLang="en-US" sz="2400">
                <a:solidFill>
                  <a:schemeClr val="tx1"/>
                </a:solidFill>
                <a:latin typeface="宋体" pitchFamily="2" charset="-122"/>
                <a:ea typeface="宋体" pitchFamily="2" charset="-122"/>
              </a:rPr>
              <a:t>  哪些进程输出的？</a:t>
            </a:r>
            <a:endParaRPr lang="zh-CN" altLang="en-US" sz="2400">
              <a:solidFill>
                <a:schemeClr val="tx1"/>
              </a:solidFill>
              <a:latin typeface="宋体" pitchFamily="2" charset="-122"/>
              <a:ea typeface="宋体" pitchFamily="2" charset="-122"/>
            </a:endParaRPr>
          </a:p>
        </p:txBody>
      </p:sp>
      <p:sp>
        <p:nvSpPr>
          <p:cNvPr id="105475" name="矩形 105474"/>
          <p:cNvSpPr/>
          <p:nvPr/>
        </p:nvSpPr>
        <p:spPr>
          <a:xfrm>
            <a:off x="835025" y="635000"/>
            <a:ext cx="5160963"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en-US" altLang="zh-CN" sz="2400" b="1" strike="noStrike" noProof="1">
                <a:solidFill>
                  <a:schemeClr val="tx1"/>
                </a:solidFill>
                <a:latin typeface="宋体" pitchFamily="2" charset="-122"/>
                <a:ea typeface="宋体" pitchFamily="2" charset="-122"/>
                <a:cs typeface="+mn-ea"/>
              </a:rPr>
              <a:t>ⅱ </a:t>
            </a:r>
            <a:r>
              <a:rPr lang="zh-CN" altLang="en-US" sz="2400" b="1" strike="noStrike" noProof="1">
                <a:solidFill>
                  <a:schemeClr val="tx1"/>
                </a:solidFill>
                <a:latin typeface="Times New Roman" panose="02020603050405020304" pitchFamily="18" charset="0"/>
                <a:ea typeface="宋体" pitchFamily="2" charset="-122"/>
                <a:cs typeface="+mn-ea"/>
              </a:rPr>
              <a:t>试回答如下问题</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19811" name="文本框 10547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81</a:t>
            </a:r>
            <a:endParaRPr lang="en-US" altLang="zh-CN" b="0">
              <a:solidFill>
                <a:schemeClr val="tx2"/>
              </a:solidFill>
              <a:latin typeface="Times New Roman" panose="02020603050405020304" pitchFamily="18" charset="0"/>
              <a:ea typeface="宋体" pitchFamily="2" charset="-122"/>
            </a:endParaRPr>
          </a:p>
        </p:txBody>
      </p:sp>
      <p:sp>
        <p:nvSpPr>
          <p:cNvPr id="105477" name="矩形 105476"/>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操作系统的并发</a:t>
            </a:r>
            <a:r>
              <a:rPr lang="zh-CN" altLang="en-US" sz="2400" b="0" strike="noStrike" noProof="1">
                <a:latin typeface="Arial" panose="020B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475"/>
                                        </p:tgtEl>
                                        <p:attrNameLst>
                                          <p:attrName>style.visibility</p:attrName>
                                        </p:attrNameLst>
                                      </p:cBhvr>
                                      <p:to>
                                        <p:strVal val="visible"/>
                                      </p:to>
                                    </p:set>
                                    <p:anim calcmode="lin" valueType="num">
                                      <p:cBhvr additive="base">
                                        <p:cTn id="7" dur="500" fill="hold"/>
                                        <p:tgtEl>
                                          <p:spTgt spid="105475"/>
                                        </p:tgtEl>
                                        <p:attrNameLst>
                                          <p:attrName>ppt_x</p:attrName>
                                        </p:attrNameLst>
                                      </p:cBhvr>
                                      <p:tavLst>
                                        <p:tav tm="0">
                                          <p:val>
                                            <p:strVal val="0-#ppt_w/2"/>
                                          </p:val>
                                        </p:tav>
                                        <p:tav tm="100000">
                                          <p:val>
                                            <p:strVal val="#ppt_x"/>
                                          </p:val>
                                        </p:tav>
                                      </p:tavLst>
                                    </p:anim>
                                    <p:anim calcmode="lin" valueType="num">
                                      <p:cBhvr additive="base">
                                        <p:cTn id="8" dur="500" fill="hold"/>
                                        <p:tgtEl>
                                          <p:spTgt spid="1054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5474">
                                            <p:txEl>
                                              <p:charRg st="0" end="27"/>
                                            </p:txEl>
                                          </p:spTgt>
                                        </p:tgtEl>
                                        <p:attrNameLst>
                                          <p:attrName>style.visibility</p:attrName>
                                        </p:attrNameLst>
                                      </p:cBhvr>
                                      <p:to>
                                        <p:strVal val="visible"/>
                                      </p:to>
                                    </p:set>
                                    <p:anim calcmode="lin" valueType="num">
                                      <p:cBhvr additive="base">
                                        <p:cTn id="13" dur="500" fill="hold"/>
                                        <p:tgtEl>
                                          <p:spTgt spid="105474">
                                            <p:txEl>
                                              <p:charRg st="0" end="2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5474">
                                            <p:txEl>
                                              <p:charRg st="0" end="2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5474">
                                            <p:txEl>
                                              <p:charRg st="27" end="55"/>
                                            </p:txEl>
                                          </p:spTgt>
                                        </p:tgtEl>
                                        <p:attrNameLst>
                                          <p:attrName>style.visibility</p:attrName>
                                        </p:attrNameLst>
                                      </p:cBhvr>
                                      <p:to>
                                        <p:strVal val="visible"/>
                                      </p:to>
                                    </p:set>
                                    <p:anim calcmode="lin" valueType="num">
                                      <p:cBhvr additive="base">
                                        <p:cTn id="17" dur="500" fill="hold"/>
                                        <p:tgtEl>
                                          <p:spTgt spid="105474">
                                            <p:txEl>
                                              <p:charRg st="27" end="5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5474">
                                            <p:txEl>
                                              <p:charRg st="27" end="5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5474">
                                            <p:txEl>
                                              <p:charRg st="55" end="82"/>
                                            </p:txEl>
                                          </p:spTgt>
                                        </p:tgtEl>
                                        <p:attrNameLst>
                                          <p:attrName>style.visibility</p:attrName>
                                        </p:attrNameLst>
                                      </p:cBhvr>
                                      <p:to>
                                        <p:strVal val="visible"/>
                                      </p:to>
                                    </p:set>
                                    <p:anim calcmode="lin" valueType="num">
                                      <p:cBhvr additive="base">
                                        <p:cTn id="21" dur="500" fill="hold"/>
                                        <p:tgtEl>
                                          <p:spTgt spid="105474">
                                            <p:txEl>
                                              <p:charRg st="55" end="8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5474">
                                            <p:txEl>
                                              <p:charRg st="55" end="8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5474">
                                            <p:txEl>
                                              <p:charRg st="82" end="103"/>
                                            </p:txEl>
                                          </p:spTgt>
                                        </p:tgtEl>
                                        <p:attrNameLst>
                                          <p:attrName>style.visibility</p:attrName>
                                        </p:attrNameLst>
                                      </p:cBhvr>
                                      <p:to>
                                        <p:strVal val="visible"/>
                                      </p:to>
                                    </p:set>
                                    <p:anim calcmode="lin" valueType="num">
                                      <p:cBhvr additive="base">
                                        <p:cTn id="25" dur="500" fill="hold"/>
                                        <p:tgtEl>
                                          <p:spTgt spid="105474">
                                            <p:txEl>
                                              <p:charRg st="82" end="10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5474">
                                            <p:txEl>
                                              <p:charRg st="82" end="10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5474">
                                            <p:txEl>
                                              <p:charRg st="103" end="131"/>
                                            </p:txEl>
                                          </p:spTgt>
                                        </p:tgtEl>
                                        <p:attrNameLst>
                                          <p:attrName>style.visibility</p:attrName>
                                        </p:attrNameLst>
                                      </p:cBhvr>
                                      <p:to>
                                        <p:strVal val="visible"/>
                                      </p:to>
                                    </p:set>
                                    <p:anim calcmode="lin" valueType="num">
                                      <p:cBhvr additive="base">
                                        <p:cTn id="29" dur="500" fill="hold"/>
                                        <p:tgtEl>
                                          <p:spTgt spid="105474">
                                            <p:txEl>
                                              <p:charRg st="103" end="13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5474">
                                            <p:txEl>
                                              <p:charRg st="103" end="13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5474">
                                            <p:txEl>
                                              <p:charRg st="131" end="142"/>
                                            </p:txEl>
                                          </p:spTgt>
                                        </p:tgtEl>
                                        <p:attrNameLst>
                                          <p:attrName>style.visibility</p:attrName>
                                        </p:attrNameLst>
                                      </p:cBhvr>
                                      <p:to>
                                        <p:strVal val="visible"/>
                                      </p:to>
                                    </p:set>
                                    <p:anim calcmode="lin" valueType="num">
                                      <p:cBhvr additive="base">
                                        <p:cTn id="33" dur="500" fill="hold"/>
                                        <p:tgtEl>
                                          <p:spTgt spid="105474">
                                            <p:txEl>
                                              <p:charRg st="131" end="14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5474">
                                            <p:txEl>
                                              <p:charRg st="131" end="14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文本占位符 106497"/>
          <p:cNvSpPr>
            <a:spLocks noGrp="1"/>
          </p:cNvSpPr>
          <p:nvPr>
            <p:ph idx="1"/>
          </p:nvPr>
        </p:nvSpPr>
        <p:spPr>
          <a:xfrm>
            <a:off x="949325" y="4610100"/>
            <a:ext cx="7808913" cy="1149350"/>
          </a:xfrm>
        </p:spPr>
        <p:txBody>
          <a:bodyPr wrap="square">
            <a:spAutoFit/>
          </a:bodyPr>
          <a:p>
            <a:pPr lvl="0">
              <a:lnSpc>
                <a:spcPct val="130000"/>
              </a:lnSpc>
              <a:buNone/>
            </a:pPr>
            <a:r>
              <a:rPr lang="en-US" altLang="zh-CN" sz="2400">
                <a:solidFill>
                  <a:schemeClr val="tx1"/>
                </a:solidFill>
                <a:latin typeface="Times New Roman" panose="02020603050405020304" pitchFamily="18" charset="0"/>
                <a:ea typeface="宋体" pitchFamily="2" charset="-122"/>
              </a:rPr>
              <a:t>b</a:t>
            </a:r>
            <a:r>
              <a:rPr lang="en-US" altLang="zh-CN" sz="2400">
                <a:solidFill>
                  <a:schemeClr val="tx1"/>
                </a:solidFill>
                <a:latin typeface="宋体" pitchFamily="2" charset="-122"/>
                <a:ea typeface="宋体" pitchFamily="2" charset="-122"/>
              </a:rPr>
              <a:t>.</a:t>
            </a:r>
            <a:r>
              <a:rPr lang="en-US" altLang="zh-CN" sz="2400">
                <a:solidFill>
                  <a:schemeClr val="tx1"/>
                </a:solidFill>
                <a:latin typeface="Times New Roman" panose="02020603050405020304" pitchFamily="18" charset="0"/>
                <a:ea typeface="宋体" pitchFamily="2" charset="-122"/>
              </a:rPr>
              <a:t> </a:t>
            </a:r>
            <a:r>
              <a:rPr lang="zh-CN" altLang="en-US" sz="2400">
                <a:solidFill>
                  <a:schemeClr val="tx1"/>
                </a:solidFill>
                <a:latin typeface="Times New Roman" panose="02020603050405020304" pitchFamily="18" charset="0"/>
                <a:ea typeface="宋体" pitchFamily="2" charset="-122"/>
              </a:rPr>
              <a:t>最多</a:t>
            </a:r>
            <a:r>
              <a:rPr lang="en-US" altLang="zh-CN" sz="2400">
                <a:solidFill>
                  <a:schemeClr val="tx1"/>
                </a:solidFill>
                <a:latin typeface="Times New Roman" panose="02020603050405020304" pitchFamily="18" charset="0"/>
                <a:ea typeface="宋体" pitchFamily="2" charset="-122"/>
              </a:rPr>
              <a:t>4</a:t>
            </a:r>
            <a:r>
              <a:rPr lang="zh-CN" altLang="en-US" sz="2400">
                <a:solidFill>
                  <a:schemeClr val="tx1"/>
                </a:solidFill>
                <a:latin typeface="Times New Roman" panose="02020603050405020304" pitchFamily="18" charset="0"/>
                <a:ea typeface="宋体" pitchFamily="2" charset="-122"/>
              </a:rPr>
              <a:t>个进程同时存在，分别是</a:t>
            </a:r>
            <a:r>
              <a:rPr lang="en-US" altLang="zh-CN" sz="2400">
                <a:solidFill>
                  <a:schemeClr val="tx1"/>
                </a:solidFill>
                <a:latin typeface="Times New Roman" panose="02020603050405020304" pitchFamily="18" charset="0"/>
                <a:ea typeface="宋体" pitchFamily="2" charset="-122"/>
              </a:rPr>
              <a:t>main</a:t>
            </a:r>
            <a:r>
              <a:rPr lang="zh-CN" altLang="en-US" sz="2400">
                <a:solidFill>
                  <a:schemeClr val="tx1"/>
                </a:solidFill>
                <a:latin typeface="Times New Roman" panose="02020603050405020304" pitchFamily="18" charset="0"/>
                <a:ea typeface="宋体" pitchFamily="2" charset="-122"/>
              </a:rPr>
              <a:t>、</a:t>
            </a:r>
            <a:r>
              <a:rPr lang="en-US" altLang="zh-CN" sz="2400">
                <a:solidFill>
                  <a:schemeClr val="tx1"/>
                </a:solidFill>
                <a:latin typeface="Times New Roman" panose="02020603050405020304" pitchFamily="18" charset="0"/>
                <a:ea typeface="宋体" pitchFamily="2" charset="-122"/>
              </a:rPr>
              <a:t>p3</a:t>
            </a:r>
            <a:r>
              <a:rPr lang="zh-CN" altLang="en-US" sz="2400">
                <a:solidFill>
                  <a:schemeClr val="tx1"/>
                </a:solidFill>
                <a:latin typeface="Times New Roman" panose="02020603050405020304" pitchFamily="18" charset="0"/>
                <a:ea typeface="宋体" pitchFamily="2" charset="-122"/>
              </a:rPr>
              <a:t>、</a:t>
            </a:r>
            <a:r>
              <a:rPr lang="en-US" altLang="zh-CN" sz="2400">
                <a:solidFill>
                  <a:schemeClr val="tx1"/>
                </a:solidFill>
                <a:latin typeface="Times New Roman" panose="02020603050405020304" pitchFamily="18" charset="0"/>
                <a:ea typeface="宋体" pitchFamily="2" charset="-122"/>
              </a:rPr>
              <a:t>p4</a:t>
            </a:r>
            <a:r>
              <a:rPr lang="zh-CN" altLang="en-US" sz="2400">
                <a:solidFill>
                  <a:schemeClr val="tx1"/>
                </a:solidFill>
                <a:latin typeface="Times New Roman" panose="02020603050405020304" pitchFamily="18" charset="0"/>
                <a:ea typeface="宋体" pitchFamily="2" charset="-122"/>
              </a:rPr>
              <a:t>、</a:t>
            </a:r>
            <a:r>
              <a:rPr lang="en-US" altLang="zh-CN" sz="2400">
                <a:solidFill>
                  <a:schemeClr val="tx1"/>
                </a:solidFill>
                <a:latin typeface="Times New Roman" panose="02020603050405020304" pitchFamily="18" charset="0"/>
                <a:ea typeface="宋体" pitchFamily="2" charset="-122"/>
              </a:rPr>
              <a:t>p5 </a:t>
            </a:r>
            <a:r>
              <a:rPr lang="zh-CN" altLang="en-US" sz="2400">
                <a:solidFill>
                  <a:schemeClr val="tx1"/>
                </a:solidFill>
                <a:latin typeface="Times New Roman" panose="02020603050405020304" pitchFamily="18" charset="0"/>
                <a:ea typeface="宋体" pitchFamily="2" charset="-122"/>
              </a:rPr>
              <a:t>。</a:t>
            </a:r>
            <a:endParaRPr lang="zh-CN" altLang="en-US" sz="2400">
              <a:solidFill>
                <a:schemeClr val="tx1"/>
              </a:solidFill>
              <a:latin typeface="Times New Roman" panose="02020603050405020304" pitchFamily="18" charset="0"/>
              <a:ea typeface="宋体" pitchFamily="2" charset="-122"/>
            </a:endParaRPr>
          </a:p>
          <a:p>
            <a:pPr lvl="0">
              <a:lnSpc>
                <a:spcPct val="130000"/>
              </a:lnSpc>
              <a:buNone/>
            </a:pPr>
            <a:r>
              <a:rPr lang="en-US" altLang="zh-CN" sz="2400">
                <a:solidFill>
                  <a:schemeClr val="tx1"/>
                </a:solidFill>
                <a:latin typeface="Times New Roman" panose="02020603050405020304" pitchFamily="18" charset="0"/>
                <a:ea typeface="宋体" pitchFamily="2" charset="-122"/>
              </a:rPr>
              <a:t>c.   3</a:t>
            </a:r>
            <a:r>
              <a:rPr lang="zh-CN" altLang="en-US" sz="2400">
                <a:solidFill>
                  <a:schemeClr val="tx1"/>
                </a:solidFill>
                <a:latin typeface="Times New Roman" panose="02020603050405020304" pitchFamily="18" charset="0"/>
                <a:ea typeface="宋体" pitchFamily="2" charset="-122"/>
              </a:rPr>
              <a:t>次，</a:t>
            </a:r>
            <a:r>
              <a:rPr lang="en-US" altLang="zh-CN" sz="2400">
                <a:solidFill>
                  <a:schemeClr val="tx1"/>
                </a:solidFill>
                <a:latin typeface="Times New Roman" panose="02020603050405020304" pitchFamily="18" charset="0"/>
                <a:ea typeface="宋体" pitchFamily="2" charset="-122"/>
              </a:rPr>
              <a:t>main</a:t>
            </a:r>
            <a:r>
              <a:rPr lang="zh-CN" altLang="en-US" sz="2400">
                <a:solidFill>
                  <a:schemeClr val="tx1"/>
                </a:solidFill>
                <a:latin typeface="Times New Roman" panose="02020603050405020304" pitchFamily="18" charset="0"/>
                <a:ea typeface="宋体" pitchFamily="2" charset="-122"/>
              </a:rPr>
              <a:t>、</a:t>
            </a:r>
            <a:r>
              <a:rPr lang="en-US" altLang="zh-CN" sz="2400">
                <a:solidFill>
                  <a:schemeClr val="tx1"/>
                </a:solidFill>
                <a:latin typeface="Times New Roman" panose="02020603050405020304" pitchFamily="18" charset="0"/>
                <a:ea typeface="宋体" pitchFamily="2" charset="-122"/>
              </a:rPr>
              <a:t>p3</a:t>
            </a:r>
            <a:r>
              <a:rPr lang="zh-CN" altLang="en-US" sz="2400">
                <a:solidFill>
                  <a:schemeClr val="tx1"/>
                </a:solidFill>
                <a:latin typeface="Times New Roman" panose="02020603050405020304" pitchFamily="18" charset="0"/>
                <a:ea typeface="宋体" pitchFamily="2" charset="-122"/>
              </a:rPr>
              <a:t>、</a:t>
            </a:r>
            <a:r>
              <a:rPr lang="en-US" altLang="zh-CN" sz="2400">
                <a:solidFill>
                  <a:schemeClr val="tx1"/>
                </a:solidFill>
                <a:latin typeface="Times New Roman" panose="02020603050405020304" pitchFamily="18" charset="0"/>
                <a:ea typeface="宋体" pitchFamily="2" charset="-122"/>
              </a:rPr>
              <a:t>p4 </a:t>
            </a:r>
            <a:r>
              <a:rPr lang="zh-CN" altLang="en-US" sz="2400">
                <a:solidFill>
                  <a:schemeClr val="tx1"/>
                </a:solidFill>
                <a:latin typeface="Times New Roman" panose="02020603050405020304" pitchFamily="18" charset="0"/>
                <a:ea typeface="宋体" pitchFamily="2" charset="-122"/>
              </a:rPr>
              <a:t>。</a:t>
            </a:r>
            <a:endParaRPr lang="zh-CN" altLang="en-US" sz="2400">
              <a:solidFill>
                <a:schemeClr val="tx1"/>
              </a:solidFill>
              <a:latin typeface="Times New Roman" panose="02020603050405020304" pitchFamily="18" charset="0"/>
              <a:ea typeface="宋体" pitchFamily="2" charset="-122"/>
            </a:endParaRPr>
          </a:p>
        </p:txBody>
      </p:sp>
      <p:sp>
        <p:nvSpPr>
          <p:cNvPr id="106499" name="矩形 106498"/>
          <p:cNvSpPr/>
          <p:nvPr/>
        </p:nvSpPr>
        <p:spPr>
          <a:xfrm>
            <a:off x="806450" y="635000"/>
            <a:ext cx="7658100"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en-US" altLang="zh-CN" sz="2400" b="1" strike="noStrike" noProof="1">
                <a:solidFill>
                  <a:schemeClr val="tx1"/>
                </a:solidFill>
                <a:latin typeface="宋体" pitchFamily="2" charset="-122"/>
                <a:ea typeface="宋体" pitchFamily="2" charset="-122"/>
                <a:cs typeface="+mn-ea"/>
              </a:rPr>
              <a:t>ⅲ </a:t>
            </a:r>
            <a:r>
              <a:rPr lang="zh-CN" altLang="en-US" sz="2400" b="1" strike="noStrike" noProof="1">
                <a:solidFill>
                  <a:schemeClr val="tx1"/>
                </a:solidFill>
                <a:latin typeface="Times New Roman" panose="02020603050405020304" pitchFamily="18" charset="0"/>
                <a:ea typeface="宋体" pitchFamily="2" charset="-122"/>
                <a:cs typeface="+mn-ea"/>
              </a:rPr>
              <a:t>问题答案</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06500" name="矩形 106499"/>
          <p:cNvSpPr/>
          <p:nvPr/>
        </p:nvSpPr>
        <p:spPr>
          <a:xfrm>
            <a:off x="1157288" y="1206500"/>
            <a:ext cx="938213"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a.</a:t>
            </a:r>
            <a:endParaRPr lang="en-US" altLang="zh-CN" sz="2400" strike="noStrike" noProof="1">
              <a:solidFill>
                <a:schemeClr val="tx1"/>
              </a:solidFill>
              <a:latin typeface="Times New Roman" panose="02020603050405020304" pitchFamily="18" charset="0"/>
              <a:ea typeface="宋体" pitchFamily="2" charset="-122"/>
            </a:endParaRPr>
          </a:p>
        </p:txBody>
      </p:sp>
      <p:grpSp>
        <p:nvGrpSpPr>
          <p:cNvPr id="106501" name="组合 106500"/>
          <p:cNvGrpSpPr/>
          <p:nvPr/>
        </p:nvGrpSpPr>
        <p:grpSpPr>
          <a:xfrm>
            <a:off x="2593975" y="1465263"/>
            <a:ext cx="1414463" cy="2516187"/>
            <a:chOff x="0" y="0"/>
            <a:chExt cx="891" cy="1585"/>
          </a:xfrm>
        </p:grpSpPr>
        <p:sp>
          <p:nvSpPr>
            <p:cNvPr id="120837" name="文本框 106501"/>
            <p:cNvSpPr txBox="1"/>
            <p:nvPr/>
          </p:nvSpPr>
          <p:spPr>
            <a:xfrm>
              <a:off x="0" y="837"/>
              <a:ext cx="212" cy="259"/>
            </a:xfrm>
            <a:prstGeom prst="rect">
              <a:avLst/>
            </a:prstGeom>
            <a:solidFill>
              <a:srgbClr val="FFFFFF"/>
            </a:solidFill>
            <a:ln w="9525">
              <a:noFill/>
              <a:miter/>
            </a:ln>
          </p:spPr>
          <p:txBody>
            <a:bodyPr lIns="0" tIns="0" rIns="0" bIns="0" anchor="t"/>
            <a:p>
              <a:pPr lvl="0" algn="just"/>
              <a:r>
                <a:rPr lang="en-US" altLang="zh-CN" sz="1600" b="0">
                  <a:solidFill>
                    <a:schemeClr val="tx1"/>
                  </a:solidFill>
                  <a:latin typeface="Times New Roman" panose="02020603050405020304" pitchFamily="18" charset="0"/>
                  <a:ea typeface="宋体" pitchFamily="2" charset="-122"/>
                </a:rPr>
                <a:t>p</a:t>
              </a:r>
              <a:r>
                <a:rPr lang="en-US" altLang="zh-CN" b="0">
                  <a:solidFill>
                    <a:schemeClr val="tx1"/>
                  </a:solidFill>
                  <a:latin typeface="Times New Roman" panose="02020603050405020304" pitchFamily="18" charset="0"/>
                  <a:ea typeface="宋体" pitchFamily="2" charset="-122"/>
                </a:rPr>
                <a:t>3</a:t>
              </a:r>
              <a:endParaRPr lang="en-US" altLang="zh-CN" b="0">
                <a:solidFill>
                  <a:schemeClr val="tx1"/>
                </a:solidFill>
                <a:latin typeface="Times New Roman" panose="02020603050405020304" pitchFamily="18" charset="0"/>
                <a:ea typeface="宋体" pitchFamily="2" charset="-122"/>
              </a:endParaRPr>
            </a:p>
          </p:txBody>
        </p:sp>
        <p:sp>
          <p:nvSpPr>
            <p:cNvPr id="120838" name="文本框 106502"/>
            <p:cNvSpPr txBox="1"/>
            <p:nvPr/>
          </p:nvSpPr>
          <p:spPr>
            <a:xfrm>
              <a:off x="256" y="980"/>
              <a:ext cx="212" cy="259"/>
            </a:xfrm>
            <a:prstGeom prst="rect">
              <a:avLst/>
            </a:prstGeom>
            <a:solidFill>
              <a:srgbClr val="FFFFFF"/>
            </a:solidFill>
            <a:ln w="9525">
              <a:noFill/>
              <a:miter/>
            </a:ln>
          </p:spPr>
          <p:txBody>
            <a:bodyPr lIns="0" tIns="0" rIns="0" bIns="0" anchor="t"/>
            <a:p>
              <a:pPr lvl="0" algn="just"/>
              <a:r>
                <a:rPr lang="en-US" altLang="zh-CN" sz="1600" b="0">
                  <a:solidFill>
                    <a:schemeClr val="tx1"/>
                  </a:solidFill>
                  <a:latin typeface="Times New Roman" panose="02020603050405020304" pitchFamily="18" charset="0"/>
                  <a:ea typeface="宋体" pitchFamily="2" charset="-122"/>
                </a:rPr>
                <a:t>p</a:t>
              </a:r>
              <a:r>
                <a:rPr lang="en-US" altLang="zh-CN" b="0">
                  <a:solidFill>
                    <a:schemeClr val="tx1"/>
                  </a:solidFill>
                  <a:latin typeface="Times New Roman" panose="02020603050405020304" pitchFamily="18" charset="0"/>
                  <a:ea typeface="宋体" pitchFamily="2" charset="-122"/>
                </a:rPr>
                <a:t>4</a:t>
              </a:r>
              <a:r>
                <a:rPr lang="en-US" altLang="zh-CN" sz="1600" b="0" baseline="-25000">
                  <a:solidFill>
                    <a:schemeClr val="tx1"/>
                  </a:solidFill>
                  <a:latin typeface="Times New Roman" panose="02020603050405020304" pitchFamily="18" charset="0"/>
                  <a:ea typeface="宋体" pitchFamily="2" charset="-122"/>
                </a:rPr>
                <a:t> </a:t>
              </a:r>
              <a:endParaRPr lang="en-US" altLang="zh-CN" sz="1600" b="0">
                <a:solidFill>
                  <a:schemeClr val="tx1"/>
                </a:solidFill>
                <a:latin typeface="Times New Roman" panose="02020603050405020304" pitchFamily="18" charset="0"/>
                <a:ea typeface="宋体" pitchFamily="2" charset="-122"/>
              </a:endParaRPr>
            </a:p>
          </p:txBody>
        </p:sp>
        <p:sp>
          <p:nvSpPr>
            <p:cNvPr id="120839" name="椭圆 106503"/>
            <p:cNvSpPr/>
            <p:nvPr/>
          </p:nvSpPr>
          <p:spPr>
            <a:xfrm>
              <a:off x="336" y="1435"/>
              <a:ext cx="154" cy="150"/>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t"/>
            <a:p>
              <a:pPr lvl="0" algn="ctr">
                <a:lnSpc>
                  <a:spcPct val="96000"/>
                </a:lnSpc>
              </a:pPr>
              <a:r>
                <a:rPr lang="en-US" altLang="zh-CN" b="0">
                  <a:solidFill>
                    <a:schemeClr val="tx1"/>
                  </a:solidFill>
                  <a:latin typeface="Arial" panose="020B0604020202020204" pitchFamily="34" charset="0"/>
                  <a:ea typeface="宋体" pitchFamily="2" charset="-122"/>
                </a:rPr>
                <a:t>F</a:t>
              </a:r>
              <a:endParaRPr lang="en-US" altLang="zh-CN" sz="2800" b="0">
                <a:solidFill>
                  <a:schemeClr val="tx1"/>
                </a:solidFill>
                <a:latin typeface="Arial" panose="020B0604020202020204" pitchFamily="34" charset="0"/>
                <a:ea typeface="宋体" pitchFamily="2" charset="-122"/>
              </a:endParaRPr>
            </a:p>
          </p:txBody>
        </p:sp>
        <p:sp>
          <p:nvSpPr>
            <p:cNvPr id="120840" name="文本框 106504"/>
            <p:cNvSpPr txBox="1"/>
            <p:nvPr/>
          </p:nvSpPr>
          <p:spPr>
            <a:xfrm>
              <a:off x="10" y="386"/>
              <a:ext cx="212" cy="204"/>
            </a:xfrm>
            <a:prstGeom prst="rect">
              <a:avLst/>
            </a:prstGeom>
            <a:solidFill>
              <a:srgbClr val="FFFFFF"/>
            </a:solidFill>
            <a:ln w="9525">
              <a:noFill/>
              <a:miter/>
            </a:ln>
          </p:spPr>
          <p:txBody>
            <a:bodyPr lIns="0" tIns="0" rIns="0" bIns="0" anchor="t"/>
            <a:p>
              <a:pPr lvl="0" algn="just"/>
              <a:r>
                <a:rPr lang="en-US" altLang="zh-CN" sz="1600" b="0">
                  <a:solidFill>
                    <a:schemeClr val="tx1"/>
                  </a:solidFill>
                  <a:latin typeface="Times New Roman" panose="02020603050405020304" pitchFamily="18" charset="0"/>
                  <a:ea typeface="宋体" pitchFamily="2" charset="-122"/>
                </a:rPr>
                <a:t>p</a:t>
              </a:r>
              <a:r>
                <a:rPr lang="en-US" altLang="zh-CN" b="0">
                  <a:solidFill>
                    <a:schemeClr val="tx1"/>
                  </a:solidFill>
                  <a:latin typeface="Times New Roman" panose="02020603050405020304" pitchFamily="18" charset="0"/>
                  <a:ea typeface="宋体" pitchFamily="2" charset="-122"/>
                </a:rPr>
                <a:t>2</a:t>
              </a:r>
              <a:endParaRPr lang="en-US" altLang="zh-CN" b="0">
                <a:solidFill>
                  <a:schemeClr val="tx1"/>
                </a:solidFill>
                <a:latin typeface="Times New Roman" panose="02020603050405020304" pitchFamily="18" charset="0"/>
                <a:ea typeface="宋体" pitchFamily="2" charset="-122"/>
              </a:endParaRPr>
            </a:p>
          </p:txBody>
        </p:sp>
        <p:sp>
          <p:nvSpPr>
            <p:cNvPr id="120841" name="直接连接符 106505"/>
            <p:cNvSpPr/>
            <p:nvPr/>
          </p:nvSpPr>
          <p:spPr>
            <a:xfrm>
              <a:off x="415" y="165"/>
              <a:ext cx="2" cy="608"/>
            </a:xfrm>
            <a:prstGeom prst="line">
              <a:avLst/>
            </a:prstGeom>
            <a:ln w="1270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20842" name="椭圆 106506"/>
            <p:cNvSpPr/>
            <p:nvPr/>
          </p:nvSpPr>
          <p:spPr>
            <a:xfrm>
              <a:off x="399" y="767"/>
              <a:ext cx="40" cy="43"/>
            </a:xfrm>
            <a:prstGeom prst="ellipse">
              <a:avLst/>
            </a:prstGeom>
            <a:solidFill>
              <a:srgbClr val="FFFFFF"/>
            </a:solidFill>
            <a:ln w="9525"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dirty="0">
                <a:latin typeface="Arial" panose="020B0604020202020204" pitchFamily="34" charset="0"/>
                <a:ea typeface="宋体" pitchFamily="2" charset="-122"/>
              </a:endParaRPr>
            </a:p>
          </p:txBody>
        </p:sp>
        <p:sp>
          <p:nvSpPr>
            <p:cNvPr id="120843" name="直接连接符 106507"/>
            <p:cNvSpPr/>
            <p:nvPr/>
          </p:nvSpPr>
          <p:spPr>
            <a:xfrm flipH="1">
              <a:off x="408" y="811"/>
              <a:ext cx="5" cy="630"/>
            </a:xfrm>
            <a:prstGeom prst="line">
              <a:avLst/>
            </a:prstGeom>
            <a:ln w="1270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20844" name="椭圆 106508"/>
            <p:cNvSpPr/>
            <p:nvPr/>
          </p:nvSpPr>
          <p:spPr>
            <a:xfrm>
              <a:off x="334" y="0"/>
              <a:ext cx="154" cy="150"/>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t"/>
            <a:p>
              <a:pPr lvl="0" algn="ctr">
                <a:lnSpc>
                  <a:spcPct val="96000"/>
                </a:lnSpc>
              </a:pPr>
              <a:r>
                <a:rPr lang="en-US" altLang="zh-CN" b="0">
                  <a:solidFill>
                    <a:schemeClr val="tx1"/>
                  </a:solidFill>
                  <a:latin typeface="Arial" panose="020B0604020202020204" pitchFamily="34" charset="0"/>
                  <a:ea typeface="宋体" pitchFamily="2" charset="-122"/>
                </a:rPr>
                <a:t>S</a:t>
              </a:r>
              <a:endParaRPr lang="en-US" altLang="zh-CN" sz="2800" b="0">
                <a:solidFill>
                  <a:schemeClr val="tx1"/>
                </a:solidFill>
                <a:latin typeface="Arial" panose="020B0604020202020204" pitchFamily="34" charset="0"/>
                <a:ea typeface="宋体" pitchFamily="2" charset="-122"/>
              </a:endParaRPr>
            </a:p>
          </p:txBody>
        </p:sp>
        <p:sp>
          <p:nvSpPr>
            <p:cNvPr id="120845" name="任意多边形 106509"/>
            <p:cNvSpPr/>
            <p:nvPr/>
          </p:nvSpPr>
          <p:spPr>
            <a:xfrm flipH="1">
              <a:off x="184" y="158"/>
              <a:ext cx="228" cy="621"/>
            </a:xfrm>
            <a:custGeom>
              <a:avLst/>
              <a:gdLst/>
              <a:ahLst/>
              <a:cxnLst>
                <a:cxn ang="180">
                  <a:pos x="0" y="26"/>
                </a:cxn>
                <a:cxn ang="90">
                  <a:pos x="1111" y="43199"/>
                </a:cxn>
                <a:cxn ang="90">
                  <a:pos x="1079" y="21600"/>
                </a:cxn>
              </a:cxnLst>
              <a:pathLst>
                <a:path w="22679" h="43200" fill="none">
                  <a:moveTo>
                    <a:pt x="0" y="26"/>
                  </a:moveTo>
                  <a:cubicBezTo>
                    <a:pt x="357" y="8"/>
                    <a:pt x="717" y="-1"/>
                    <a:pt x="1079" y="-1"/>
                  </a:cubicBezTo>
                  <a:cubicBezTo>
                    <a:pt x="13008" y="-1"/>
                    <a:pt x="22679" y="9670"/>
                    <a:pt x="22679" y="21599"/>
                  </a:cubicBezTo>
                  <a:cubicBezTo>
                    <a:pt x="22679" y="33518"/>
                    <a:pt x="13026" y="43182"/>
                    <a:pt x="1111" y="43199"/>
                  </a:cubicBezTo>
                </a:path>
                <a:path w="22679" h="43200" stroke="0">
                  <a:moveTo>
                    <a:pt x="0" y="26"/>
                  </a:moveTo>
                  <a:cubicBezTo>
                    <a:pt x="357" y="8"/>
                    <a:pt x="717" y="-1"/>
                    <a:pt x="1079" y="-1"/>
                  </a:cubicBezTo>
                  <a:cubicBezTo>
                    <a:pt x="13008" y="-1"/>
                    <a:pt x="22679" y="9670"/>
                    <a:pt x="22679" y="21599"/>
                  </a:cubicBezTo>
                  <a:cubicBezTo>
                    <a:pt x="22679" y="33518"/>
                    <a:pt x="13026" y="43182"/>
                    <a:pt x="1111" y="43199"/>
                  </a:cubicBezTo>
                  <a:lnTo>
                    <a:pt x="1079" y="21600"/>
                  </a:lnTo>
                  <a:close/>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20846" name="任意多边形 106510"/>
            <p:cNvSpPr/>
            <p:nvPr/>
          </p:nvSpPr>
          <p:spPr>
            <a:xfrm flipH="1">
              <a:off x="165" y="802"/>
              <a:ext cx="227" cy="621"/>
            </a:xfrm>
            <a:custGeom>
              <a:avLst/>
              <a:gdLst/>
              <a:ahLst/>
              <a:cxnLst>
                <a:cxn ang="180">
                  <a:pos x="0" y="26"/>
                </a:cxn>
                <a:cxn ang="90">
                  <a:pos x="1111" y="43199"/>
                </a:cxn>
                <a:cxn ang="90">
                  <a:pos x="1079" y="21600"/>
                </a:cxn>
              </a:cxnLst>
              <a:pathLst>
                <a:path w="22679" h="43200" fill="none">
                  <a:moveTo>
                    <a:pt x="0" y="26"/>
                  </a:moveTo>
                  <a:cubicBezTo>
                    <a:pt x="357" y="8"/>
                    <a:pt x="717" y="-1"/>
                    <a:pt x="1079" y="-1"/>
                  </a:cubicBezTo>
                  <a:cubicBezTo>
                    <a:pt x="13008" y="-1"/>
                    <a:pt x="22679" y="9670"/>
                    <a:pt x="22679" y="21599"/>
                  </a:cubicBezTo>
                  <a:cubicBezTo>
                    <a:pt x="22679" y="33518"/>
                    <a:pt x="13026" y="43182"/>
                    <a:pt x="1111" y="43199"/>
                  </a:cubicBezTo>
                </a:path>
                <a:path w="22679" h="43200" stroke="0">
                  <a:moveTo>
                    <a:pt x="0" y="26"/>
                  </a:moveTo>
                  <a:cubicBezTo>
                    <a:pt x="357" y="8"/>
                    <a:pt x="717" y="-1"/>
                    <a:pt x="1079" y="-1"/>
                  </a:cubicBezTo>
                  <a:cubicBezTo>
                    <a:pt x="13008" y="-1"/>
                    <a:pt x="22679" y="9670"/>
                    <a:pt x="22679" y="21599"/>
                  </a:cubicBezTo>
                  <a:cubicBezTo>
                    <a:pt x="22679" y="33518"/>
                    <a:pt x="13026" y="43182"/>
                    <a:pt x="1111" y="43199"/>
                  </a:cubicBezTo>
                  <a:lnTo>
                    <a:pt x="1079" y="21600"/>
                  </a:lnTo>
                  <a:close/>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20847" name="任意多边形 106511"/>
            <p:cNvSpPr/>
            <p:nvPr/>
          </p:nvSpPr>
          <p:spPr>
            <a:xfrm>
              <a:off x="444" y="802"/>
              <a:ext cx="180" cy="621"/>
            </a:xfrm>
            <a:custGeom>
              <a:avLst/>
              <a:gdLst/>
              <a:ahLst/>
              <a:cxnLst>
                <a:cxn ang="180">
                  <a:pos x="0" y="26"/>
                </a:cxn>
                <a:cxn ang="90">
                  <a:pos x="1111" y="43199"/>
                </a:cxn>
                <a:cxn ang="90">
                  <a:pos x="1079" y="21600"/>
                </a:cxn>
              </a:cxnLst>
              <a:pathLst>
                <a:path w="22679" h="43200" fill="none">
                  <a:moveTo>
                    <a:pt x="0" y="26"/>
                  </a:moveTo>
                  <a:cubicBezTo>
                    <a:pt x="357" y="8"/>
                    <a:pt x="717" y="-1"/>
                    <a:pt x="1079" y="-1"/>
                  </a:cubicBezTo>
                  <a:cubicBezTo>
                    <a:pt x="13008" y="-1"/>
                    <a:pt x="22679" y="9670"/>
                    <a:pt x="22679" y="21599"/>
                  </a:cubicBezTo>
                  <a:cubicBezTo>
                    <a:pt x="22679" y="33518"/>
                    <a:pt x="13026" y="43182"/>
                    <a:pt x="1111" y="43199"/>
                  </a:cubicBezTo>
                </a:path>
                <a:path w="22679" h="43200" stroke="0">
                  <a:moveTo>
                    <a:pt x="0" y="26"/>
                  </a:moveTo>
                  <a:cubicBezTo>
                    <a:pt x="357" y="8"/>
                    <a:pt x="717" y="-1"/>
                    <a:pt x="1079" y="-1"/>
                  </a:cubicBezTo>
                  <a:cubicBezTo>
                    <a:pt x="13008" y="-1"/>
                    <a:pt x="22679" y="9670"/>
                    <a:pt x="22679" y="21599"/>
                  </a:cubicBezTo>
                  <a:cubicBezTo>
                    <a:pt x="22679" y="33518"/>
                    <a:pt x="13026" y="43182"/>
                    <a:pt x="1111" y="43199"/>
                  </a:cubicBezTo>
                  <a:lnTo>
                    <a:pt x="1079" y="21600"/>
                  </a:lnTo>
                  <a:close/>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20848" name="文本框 106512"/>
            <p:cNvSpPr txBox="1"/>
            <p:nvPr/>
          </p:nvSpPr>
          <p:spPr>
            <a:xfrm>
              <a:off x="512" y="368"/>
              <a:ext cx="212" cy="204"/>
            </a:xfrm>
            <a:prstGeom prst="rect">
              <a:avLst/>
            </a:prstGeom>
            <a:solidFill>
              <a:srgbClr val="FFFFFF"/>
            </a:solidFill>
            <a:ln w="9525">
              <a:noFill/>
              <a:miter/>
            </a:ln>
          </p:spPr>
          <p:txBody>
            <a:bodyPr lIns="0" tIns="0" rIns="0" bIns="0" anchor="t"/>
            <a:p>
              <a:pPr lvl="0" algn="just"/>
              <a:r>
                <a:rPr lang="en-US" altLang="zh-CN" sz="1600" b="0">
                  <a:solidFill>
                    <a:schemeClr val="tx1"/>
                  </a:solidFill>
                  <a:latin typeface="Times New Roman" panose="02020603050405020304" pitchFamily="18" charset="0"/>
                  <a:ea typeface="宋体" pitchFamily="2" charset="-122"/>
                </a:rPr>
                <a:t>p</a:t>
              </a:r>
              <a:r>
                <a:rPr lang="en-US" altLang="zh-CN" b="0">
                  <a:solidFill>
                    <a:schemeClr val="tx1"/>
                  </a:solidFill>
                  <a:latin typeface="Times New Roman" panose="02020603050405020304" pitchFamily="18" charset="0"/>
                  <a:ea typeface="宋体" pitchFamily="2" charset="-122"/>
                </a:rPr>
                <a:t>1</a:t>
              </a:r>
              <a:endParaRPr lang="en-US" altLang="zh-CN" b="0">
                <a:solidFill>
                  <a:schemeClr val="tx1"/>
                </a:solidFill>
                <a:latin typeface="Times New Roman" panose="02020603050405020304" pitchFamily="18" charset="0"/>
                <a:ea typeface="宋体" pitchFamily="2" charset="-122"/>
              </a:endParaRPr>
            </a:p>
          </p:txBody>
        </p:sp>
        <p:sp>
          <p:nvSpPr>
            <p:cNvPr id="120849" name="文本框 106513"/>
            <p:cNvSpPr txBox="1"/>
            <p:nvPr/>
          </p:nvSpPr>
          <p:spPr>
            <a:xfrm>
              <a:off x="679" y="1214"/>
              <a:ext cx="212" cy="313"/>
            </a:xfrm>
            <a:prstGeom prst="rect">
              <a:avLst/>
            </a:prstGeom>
            <a:solidFill>
              <a:srgbClr val="FFFFFF"/>
            </a:solidFill>
            <a:ln w="9525">
              <a:noFill/>
              <a:miter/>
            </a:ln>
          </p:spPr>
          <p:txBody>
            <a:bodyPr lIns="0" tIns="0" rIns="0" bIns="0" anchor="t"/>
            <a:p>
              <a:pPr lvl="0" algn="just"/>
              <a:r>
                <a:rPr lang="en-US" altLang="zh-CN" sz="1600" b="0">
                  <a:solidFill>
                    <a:schemeClr val="tx1"/>
                  </a:solidFill>
                  <a:latin typeface="Times New Roman" panose="02020603050405020304" pitchFamily="18" charset="0"/>
                  <a:ea typeface="宋体" pitchFamily="2" charset="-122"/>
                </a:rPr>
                <a:t>p</a:t>
              </a:r>
              <a:r>
                <a:rPr lang="en-US" altLang="zh-CN" b="0">
                  <a:solidFill>
                    <a:schemeClr val="tx1"/>
                  </a:solidFill>
                  <a:latin typeface="Times New Roman" panose="02020603050405020304" pitchFamily="18" charset="0"/>
                  <a:ea typeface="宋体" pitchFamily="2" charset="-122"/>
                </a:rPr>
                <a:t>5</a:t>
              </a:r>
              <a:endParaRPr lang="en-US" altLang="zh-CN" b="0">
                <a:solidFill>
                  <a:schemeClr val="tx1"/>
                </a:solidFill>
                <a:latin typeface="Times New Roman" panose="02020603050405020304" pitchFamily="18" charset="0"/>
                <a:ea typeface="宋体" pitchFamily="2" charset="-122"/>
              </a:endParaRPr>
            </a:p>
          </p:txBody>
        </p:sp>
      </p:grpSp>
      <p:sp>
        <p:nvSpPr>
          <p:cNvPr id="120850" name="文本框 106514"/>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82</a:t>
            </a:r>
            <a:endParaRPr lang="en-US" altLang="zh-CN" b="0">
              <a:solidFill>
                <a:schemeClr val="tx2"/>
              </a:solidFill>
              <a:latin typeface="Times New Roman" panose="02020603050405020304" pitchFamily="18" charset="0"/>
              <a:ea typeface="宋体" pitchFamily="2" charset="-122"/>
            </a:endParaRPr>
          </a:p>
        </p:txBody>
      </p:sp>
      <p:sp>
        <p:nvSpPr>
          <p:cNvPr id="106516" name="文本框 106515"/>
          <p:cNvSpPr txBox="1"/>
          <p:nvPr/>
        </p:nvSpPr>
        <p:spPr>
          <a:xfrm>
            <a:off x="2057400" y="4105275"/>
            <a:ext cx="2498725"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子进程进程执行的流图图</a:t>
            </a:r>
            <a:endParaRPr lang="zh-CN" altLang="en-US" sz="1600" b="0">
              <a:solidFill>
                <a:schemeClr val="tx1"/>
              </a:solidFill>
              <a:latin typeface="Times New Roman" panose="02020603050405020304" pitchFamily="18" charset="0"/>
              <a:ea typeface="宋体" pitchFamily="2" charset="-122"/>
            </a:endParaRPr>
          </a:p>
        </p:txBody>
      </p:sp>
      <p:sp>
        <p:nvSpPr>
          <p:cNvPr id="106517" name="矩形 106516"/>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操作系统的并发</a:t>
            </a:r>
            <a:r>
              <a:rPr lang="zh-CN" altLang="en-US" sz="2400" b="0" strike="noStrike" noProof="1">
                <a:latin typeface="Arial" panose="020B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499"/>
                                        </p:tgtEl>
                                        <p:attrNameLst>
                                          <p:attrName>style.visibility</p:attrName>
                                        </p:attrNameLst>
                                      </p:cBhvr>
                                      <p:to>
                                        <p:strVal val="visible"/>
                                      </p:to>
                                    </p:set>
                                    <p:anim calcmode="lin" valueType="num">
                                      <p:cBhvr additive="base">
                                        <p:cTn id="7" dur="500" fill="hold"/>
                                        <p:tgtEl>
                                          <p:spTgt spid="106499"/>
                                        </p:tgtEl>
                                        <p:attrNameLst>
                                          <p:attrName>ppt_x</p:attrName>
                                        </p:attrNameLst>
                                      </p:cBhvr>
                                      <p:tavLst>
                                        <p:tav tm="0">
                                          <p:val>
                                            <p:strVal val="0-#ppt_w/2"/>
                                          </p:val>
                                        </p:tav>
                                        <p:tav tm="100000">
                                          <p:val>
                                            <p:strVal val="#ppt_x"/>
                                          </p:val>
                                        </p:tav>
                                      </p:tavLst>
                                    </p:anim>
                                    <p:anim calcmode="lin" valueType="num">
                                      <p:cBhvr additive="base">
                                        <p:cTn id="8" dur="500" fill="hold"/>
                                        <p:tgtEl>
                                          <p:spTgt spid="1064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5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06501"/>
                                        </p:tgtEl>
                                        <p:attrNameLst>
                                          <p:attrName>style.visibility</p:attrName>
                                        </p:attrNameLst>
                                      </p:cBhvr>
                                      <p:to>
                                        <p:strVal val="visible"/>
                                      </p:to>
                                    </p:set>
                                    <p:anim calcmode="lin" valueType="num">
                                      <p:cBhvr additive="base">
                                        <p:cTn id="17" dur="500" fill="hold"/>
                                        <p:tgtEl>
                                          <p:spTgt spid="106501"/>
                                        </p:tgtEl>
                                        <p:attrNameLst>
                                          <p:attrName>ppt_x</p:attrName>
                                        </p:attrNameLst>
                                      </p:cBhvr>
                                      <p:tavLst>
                                        <p:tav tm="0">
                                          <p:val>
                                            <p:strVal val="1+#ppt_w/2"/>
                                          </p:val>
                                        </p:tav>
                                        <p:tav tm="100000">
                                          <p:val>
                                            <p:strVal val="#ppt_x"/>
                                          </p:val>
                                        </p:tav>
                                      </p:tavLst>
                                    </p:anim>
                                    <p:anim calcmode="lin" valueType="num">
                                      <p:cBhvr additive="base">
                                        <p:cTn id="18" dur="500" fill="hold"/>
                                        <p:tgtEl>
                                          <p:spTgt spid="10650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5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6498">
                                            <p:txEl>
                                              <p:charRg st="0" end="33"/>
                                            </p:txEl>
                                          </p:spTgt>
                                        </p:tgtEl>
                                        <p:attrNameLst>
                                          <p:attrName>style.visibility</p:attrName>
                                        </p:attrNameLst>
                                      </p:cBhvr>
                                      <p:to>
                                        <p:strVal val="visible"/>
                                      </p:to>
                                    </p:set>
                                    <p:anim calcmode="lin" valueType="num">
                                      <p:cBhvr additive="base">
                                        <p:cTn id="27" dur="500" fill="hold"/>
                                        <p:tgtEl>
                                          <p:spTgt spid="106498">
                                            <p:txEl>
                                              <p:charRg st="0" end="3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6498">
                                            <p:txEl>
                                              <p:charRg st="0" end="3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6498">
                                            <p:txEl>
                                              <p:charRg st="33" end="54"/>
                                            </p:txEl>
                                          </p:spTgt>
                                        </p:tgtEl>
                                        <p:attrNameLst>
                                          <p:attrName>style.visibility</p:attrName>
                                        </p:attrNameLst>
                                      </p:cBhvr>
                                      <p:to>
                                        <p:strVal val="visible"/>
                                      </p:to>
                                    </p:set>
                                    <p:anim calcmode="lin" valueType="num">
                                      <p:cBhvr additive="base">
                                        <p:cTn id="33" dur="500" fill="hold"/>
                                        <p:tgtEl>
                                          <p:spTgt spid="106498">
                                            <p:txEl>
                                              <p:charRg st="33" end="5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6498">
                                            <p:txEl>
                                              <p:charRg st="33" end="5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build="p"/>
      <p:bldP spid="106499" grpId="0"/>
      <p:bldP spid="106500" grpId="0"/>
      <p:bldP spid="106516"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文本占位符 107521"/>
          <p:cNvSpPr>
            <a:spLocks noGrp="1"/>
          </p:cNvSpPr>
          <p:nvPr>
            <p:ph idx="1"/>
          </p:nvPr>
        </p:nvSpPr>
        <p:spPr>
          <a:xfrm>
            <a:off x="3276600" y="703263"/>
            <a:ext cx="4243388" cy="5880100"/>
          </a:xfrm>
        </p:spPr>
        <p:txBody>
          <a:bodyPr>
            <a:spAutoFit/>
          </a:bodyPr>
          <a:p>
            <a:pPr lvl="0">
              <a:lnSpc>
                <a:spcPct val="70000"/>
              </a:lnSpc>
              <a:buNone/>
            </a:pPr>
            <a:r>
              <a:rPr lang="zh-CN" altLang="en-US" sz="2000">
                <a:ea typeface="宋体" pitchFamily="2" charset="-122"/>
              </a:rPr>
              <a:t>	</a:t>
            </a:r>
            <a:r>
              <a:rPr lang="en-US" altLang="zh-CN" sz="2000">
                <a:solidFill>
                  <a:schemeClr val="tx1"/>
                </a:solidFill>
                <a:latin typeface="Times New Roman" panose="02020603050405020304" pitchFamily="18" charset="0"/>
                <a:ea typeface="宋体" pitchFamily="2" charset="-122"/>
              </a:rPr>
              <a:t>#include  &lt;sys/types.h&gt;</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#include  &lt;sys/wait.h&gt;</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int  main ()</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pid_t  pid;</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int status;</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pid=fork();</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if  (pid==0) {</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p</a:t>
            </a:r>
            <a:r>
              <a:rPr lang="en-US" altLang="zh-CN" sz="1600">
                <a:solidFill>
                  <a:schemeClr val="tx1"/>
                </a:solidFill>
                <a:latin typeface="Times New Roman" panose="02020603050405020304" pitchFamily="18" charset="0"/>
                <a:ea typeface="宋体" pitchFamily="2" charset="-122"/>
              </a:rPr>
              <a:t>6</a:t>
            </a:r>
            <a:r>
              <a:rPr lang="en-US" altLang="zh-CN" sz="2000">
                <a:solidFill>
                  <a:schemeClr val="tx1"/>
                </a:solidFill>
                <a:latin typeface="Times New Roman" panose="02020603050405020304" pitchFamily="18" charset="0"/>
                <a:ea typeface="宋体" pitchFamily="2" charset="-122"/>
              </a:rPr>
              <a:t>()</a:t>
            </a:r>
            <a:r>
              <a:rPr lang="zh-CN" altLang="en-US" sz="2000">
                <a:solidFill>
                  <a:schemeClr val="tx1"/>
                </a:solidFill>
                <a:latin typeface="Times New Roman" panose="02020603050405020304" pitchFamily="18" charset="0"/>
                <a:ea typeface="宋体" pitchFamily="2" charset="-122"/>
              </a:rPr>
              <a:t>；</a:t>
            </a:r>
            <a:r>
              <a:rPr lang="en-US" altLang="zh-CN" sz="2000">
                <a:solidFill>
                  <a:schemeClr val="tx1"/>
                </a:solidFill>
                <a:latin typeface="Times New Roman" panose="02020603050405020304" pitchFamily="18" charset="0"/>
                <a:ea typeface="宋体" pitchFamily="2" charset="-122"/>
              </a:rPr>
              <a:t>exit();</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 else {</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pid=fork();</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if  (pid==0 )  {</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p</a:t>
            </a:r>
            <a:r>
              <a:rPr lang="en-US" altLang="zh-CN" sz="1600">
                <a:solidFill>
                  <a:schemeClr val="tx1"/>
                </a:solidFill>
                <a:latin typeface="Times New Roman" panose="02020603050405020304" pitchFamily="18" charset="0"/>
                <a:ea typeface="宋体" pitchFamily="2" charset="-122"/>
              </a:rPr>
              <a:t>5</a:t>
            </a:r>
            <a:r>
              <a:rPr lang="en-US" altLang="zh-CN" sz="2000">
                <a:solidFill>
                  <a:schemeClr val="tx1"/>
                </a:solidFill>
                <a:latin typeface="Times New Roman" panose="02020603050405020304" pitchFamily="18" charset="0"/>
                <a:ea typeface="宋体" pitchFamily="2" charset="-122"/>
              </a:rPr>
              <a:t>()</a:t>
            </a:r>
            <a:r>
              <a:rPr lang="zh-CN" altLang="en-US" sz="2000">
                <a:solidFill>
                  <a:schemeClr val="tx1"/>
                </a:solidFill>
                <a:latin typeface="Times New Roman" panose="02020603050405020304" pitchFamily="18" charset="0"/>
                <a:ea typeface="宋体" pitchFamily="2" charset="-122"/>
              </a:rPr>
              <a:t>；</a:t>
            </a:r>
            <a:r>
              <a:rPr lang="en-US" altLang="zh-CN" sz="2000">
                <a:solidFill>
                  <a:schemeClr val="tx1"/>
                </a:solidFill>
                <a:latin typeface="Times New Roman" panose="02020603050405020304" pitchFamily="18" charset="0"/>
                <a:ea typeface="宋体" pitchFamily="2" charset="-122"/>
              </a:rPr>
              <a:t>exit();</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wait(&amp;status);</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wait(&amp;status);</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p</a:t>
            </a:r>
            <a:r>
              <a:rPr lang="en-US" altLang="zh-CN" sz="1600">
                <a:solidFill>
                  <a:schemeClr val="tx1"/>
                </a:solidFill>
                <a:latin typeface="Times New Roman" panose="02020603050405020304" pitchFamily="18" charset="0"/>
                <a:ea typeface="宋体" pitchFamily="2" charset="-122"/>
              </a:rPr>
              <a:t>7</a:t>
            </a:r>
            <a:r>
              <a:rPr lang="en-US" altLang="zh-CN" sz="2000">
                <a:solidFill>
                  <a:schemeClr val="tx1"/>
                </a:solidFill>
                <a:latin typeface="Times New Roman" panose="02020603050405020304" pitchFamily="18" charset="0"/>
                <a:ea typeface="宋体" pitchFamily="2" charset="-122"/>
              </a:rPr>
              <a:t>()</a:t>
            </a:r>
            <a:r>
              <a:rPr lang="zh-CN" altLang="en-US" sz="2000">
                <a:solidFill>
                  <a:schemeClr val="tx1"/>
                </a:solidFill>
                <a:latin typeface="Times New Roman" panose="02020603050405020304" pitchFamily="18" charset="0"/>
                <a:ea typeface="宋体" pitchFamily="2" charset="-122"/>
              </a:rPr>
              <a:t>；</a:t>
            </a:r>
            <a:endParaRPr lang="zh-CN" altLang="en-US" sz="2000">
              <a:solidFill>
                <a:schemeClr val="tx1"/>
              </a:solidFill>
              <a:latin typeface="Times New Roman" panose="02020603050405020304" pitchFamily="18" charset="0"/>
              <a:ea typeface="宋体" pitchFamily="2" charset="-122"/>
            </a:endParaRPr>
          </a:p>
          <a:p>
            <a:pPr lvl="0">
              <a:lnSpc>
                <a:spcPct val="70000"/>
              </a:lnSpc>
              <a:buNone/>
            </a:pP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a:t>
            </a:r>
            <a:endParaRPr lang="en-US" altLang="zh-CN" sz="2000">
              <a:solidFill>
                <a:schemeClr val="tx1"/>
              </a:solidFill>
              <a:latin typeface="Times New Roman" panose="02020603050405020304" pitchFamily="18" charset="0"/>
              <a:ea typeface="宋体" pitchFamily="2" charset="-122"/>
            </a:endParaRPr>
          </a:p>
        </p:txBody>
      </p:sp>
      <p:sp>
        <p:nvSpPr>
          <p:cNvPr id="121858" name="文本框 107522"/>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83</a:t>
            </a:r>
            <a:endParaRPr lang="en-US" altLang="zh-CN" b="0">
              <a:solidFill>
                <a:schemeClr val="tx2"/>
              </a:solidFill>
              <a:latin typeface="Times New Roman" panose="02020603050405020304" pitchFamily="18" charset="0"/>
              <a:ea typeface="宋体" pitchFamily="2" charset="-122"/>
            </a:endParaRPr>
          </a:p>
        </p:txBody>
      </p:sp>
      <p:sp>
        <p:nvSpPr>
          <p:cNvPr id="107524" name="矩形 107523"/>
          <p:cNvSpPr/>
          <p:nvPr/>
        </p:nvSpPr>
        <p:spPr>
          <a:xfrm>
            <a:off x="677863" y="635000"/>
            <a:ext cx="2622550"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zh-CN" altLang="en-US" sz="2400" b="1" strike="noStrike" noProof="1">
                <a:solidFill>
                  <a:srgbClr val="000099"/>
                </a:solidFill>
                <a:latin typeface="宋体" pitchFamily="2" charset="-122"/>
                <a:ea typeface="宋体" pitchFamily="2" charset="-122"/>
                <a:cs typeface="+mn-ea"/>
              </a:rPr>
              <a:t>③ </a:t>
            </a:r>
            <a:r>
              <a:rPr lang="zh-CN" altLang="en-US" sz="2400" b="1" strike="noStrike" noProof="1">
                <a:solidFill>
                  <a:srgbClr val="000099"/>
                </a:solidFill>
                <a:latin typeface="Times New Roman" panose="02020603050405020304" pitchFamily="18" charset="0"/>
                <a:ea typeface="宋体" pitchFamily="2" charset="-122"/>
                <a:cs typeface="+mn-ea"/>
              </a:rPr>
              <a:t>应用实例</a:t>
            </a:r>
            <a:r>
              <a:rPr lang="en-US" altLang="zh-CN" sz="2400" b="1" strike="noStrike" noProof="1">
                <a:solidFill>
                  <a:srgbClr val="000099"/>
                </a:solidFill>
                <a:latin typeface="Times New Roman" panose="02020603050405020304" pitchFamily="18" charset="0"/>
                <a:ea typeface="宋体" pitchFamily="2" charset="-122"/>
                <a:cs typeface="+mn-ea"/>
              </a:rPr>
              <a:t>1</a:t>
            </a:r>
            <a:r>
              <a:rPr lang="en-US" altLang="zh-CN" sz="2400" strike="noStrike" noProof="1">
                <a:solidFill>
                  <a:schemeClr val="tx1"/>
                </a:solidFill>
                <a:latin typeface="Times New Roman" panose="02020603050405020304" pitchFamily="18" charset="0"/>
                <a:ea typeface="宋体" pitchFamily="2" charset="-122"/>
                <a:cs typeface="+mn-ea"/>
              </a:rPr>
              <a:t>       </a:t>
            </a:r>
            <a:endParaRPr lang="en-US" altLang="zh-CN" sz="2400" strike="noStrike" noProof="1">
              <a:solidFill>
                <a:schemeClr val="tx1"/>
              </a:solidFill>
              <a:latin typeface="Times New Roman" panose="02020603050405020304" pitchFamily="18" charset="0"/>
              <a:ea typeface="宋体" pitchFamily="2" charset="-122"/>
            </a:endParaRPr>
          </a:p>
        </p:txBody>
      </p:sp>
      <p:grpSp>
        <p:nvGrpSpPr>
          <p:cNvPr id="107525" name="组合 107524"/>
          <p:cNvGrpSpPr/>
          <p:nvPr/>
        </p:nvGrpSpPr>
        <p:grpSpPr>
          <a:xfrm>
            <a:off x="1011238" y="1609725"/>
            <a:ext cx="2057400" cy="2708275"/>
            <a:chOff x="0" y="0"/>
            <a:chExt cx="1087" cy="1707"/>
          </a:xfrm>
        </p:grpSpPr>
        <p:sp>
          <p:nvSpPr>
            <p:cNvPr id="121861" name="椭圆 107525"/>
            <p:cNvSpPr/>
            <p:nvPr/>
          </p:nvSpPr>
          <p:spPr>
            <a:xfrm>
              <a:off x="234" y="279"/>
              <a:ext cx="576" cy="624"/>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dirty="0">
                <a:latin typeface="Arial" panose="020B0604020202020204" pitchFamily="34" charset="0"/>
                <a:ea typeface="宋体" pitchFamily="2" charset="-122"/>
              </a:endParaRPr>
            </a:p>
          </p:txBody>
        </p:sp>
        <p:sp>
          <p:nvSpPr>
            <p:cNvPr id="121862" name="直接连接符 107526"/>
            <p:cNvSpPr/>
            <p:nvPr/>
          </p:nvSpPr>
          <p:spPr>
            <a:xfrm>
              <a:off x="378" y="867"/>
              <a:ext cx="103" cy="36"/>
            </a:xfrm>
            <a:prstGeom prst="line">
              <a:avLst/>
            </a:prstGeom>
            <a:ln w="28575" cap="flat" cmpd="sng">
              <a:solidFill>
                <a:srgbClr val="000000"/>
              </a:solidFill>
              <a:prstDash val="solid"/>
              <a:round/>
              <a:headEnd type="none" w="med" len="med"/>
              <a:tailEnd type="triangle" w="sm" len="sm"/>
            </a:ln>
          </p:spPr>
          <p:txBody>
            <a:bodyPr anchor="t"/>
            <a:p>
              <a:pPr lvl="0"/>
              <a:endParaRPr lang="zh-CN" altLang="en-US">
                <a:latin typeface="Arial" panose="020B0604020202020204" pitchFamily="34" charset="0"/>
                <a:ea typeface="宋体" pitchFamily="2" charset="-122"/>
              </a:endParaRPr>
            </a:p>
          </p:txBody>
        </p:sp>
        <p:sp>
          <p:nvSpPr>
            <p:cNvPr id="121863" name="直接连接符 107527"/>
            <p:cNvSpPr/>
            <p:nvPr/>
          </p:nvSpPr>
          <p:spPr>
            <a:xfrm flipH="1">
              <a:off x="559" y="867"/>
              <a:ext cx="107" cy="36"/>
            </a:xfrm>
            <a:prstGeom prst="line">
              <a:avLst/>
            </a:prstGeom>
            <a:ln w="28575" cap="flat" cmpd="sng">
              <a:solidFill>
                <a:srgbClr val="000000"/>
              </a:solidFill>
              <a:prstDash val="solid"/>
              <a:round/>
              <a:headEnd type="none" w="med" len="med"/>
              <a:tailEnd type="triangle" w="sm" len="sm"/>
            </a:ln>
          </p:spPr>
          <p:txBody>
            <a:bodyPr anchor="t"/>
            <a:p>
              <a:pPr lvl="0"/>
              <a:endParaRPr lang="zh-CN" altLang="en-US">
                <a:latin typeface="Arial" panose="020B0604020202020204" pitchFamily="34" charset="0"/>
                <a:ea typeface="宋体" pitchFamily="2" charset="-122"/>
              </a:endParaRPr>
            </a:p>
          </p:txBody>
        </p:sp>
        <p:sp>
          <p:nvSpPr>
            <p:cNvPr id="121864" name="椭圆 107528"/>
            <p:cNvSpPr/>
            <p:nvPr/>
          </p:nvSpPr>
          <p:spPr>
            <a:xfrm>
              <a:off x="383" y="21"/>
              <a:ext cx="283" cy="25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dirty="0">
                <a:latin typeface="Arial" panose="020B0604020202020204" pitchFamily="34" charset="0"/>
                <a:ea typeface="宋体" pitchFamily="2" charset="-122"/>
              </a:endParaRPr>
            </a:p>
          </p:txBody>
        </p:sp>
        <p:sp>
          <p:nvSpPr>
            <p:cNvPr id="121865" name="文本框 107529"/>
            <p:cNvSpPr txBox="1"/>
            <p:nvPr/>
          </p:nvSpPr>
          <p:spPr>
            <a:xfrm>
              <a:off x="405" y="0"/>
              <a:ext cx="240" cy="306"/>
            </a:xfrm>
            <a:prstGeom prst="rect">
              <a:avLst/>
            </a:prstGeom>
            <a:noFill/>
            <a:ln w="9525">
              <a:noFill/>
              <a:miter/>
            </a:ln>
          </p:spPr>
          <p:txBody>
            <a:bodyPr anchor="t"/>
            <a:p>
              <a:pPr lvl="0" algn="just"/>
              <a:r>
                <a:rPr lang="zh-CN" altLang="en-US" sz="1800">
                  <a:solidFill>
                    <a:schemeClr val="tx1"/>
                  </a:solidFill>
                  <a:latin typeface="Arial" panose="020B0604020202020204" pitchFamily="34" charset="0"/>
                  <a:ea typeface="宋体" pitchFamily="2" charset="-122"/>
                </a:rPr>
                <a:t> </a:t>
              </a:r>
              <a:r>
                <a:rPr lang="en-US" altLang="zh-CN" sz="2000" b="0">
                  <a:solidFill>
                    <a:schemeClr val="tx1"/>
                  </a:solidFill>
                  <a:latin typeface="Times New Roman" panose="02020603050405020304" pitchFamily="18" charset="0"/>
                  <a:ea typeface="宋体" pitchFamily="2" charset="-122"/>
                </a:rPr>
                <a:t>s</a:t>
              </a:r>
              <a:endParaRPr lang="en-US" altLang="zh-CN" sz="2000" b="0">
                <a:solidFill>
                  <a:schemeClr val="tx1"/>
                </a:solidFill>
                <a:latin typeface="Times New Roman" panose="02020603050405020304" pitchFamily="18" charset="0"/>
                <a:ea typeface="宋体" pitchFamily="2" charset="-122"/>
              </a:endParaRPr>
            </a:p>
          </p:txBody>
        </p:sp>
        <p:sp>
          <p:nvSpPr>
            <p:cNvPr id="121866" name="椭圆 107530"/>
            <p:cNvSpPr/>
            <p:nvPr/>
          </p:nvSpPr>
          <p:spPr>
            <a:xfrm>
              <a:off x="383" y="1413"/>
              <a:ext cx="283" cy="25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dirty="0">
                <a:latin typeface="Arial" panose="020B0604020202020204" pitchFamily="34" charset="0"/>
                <a:ea typeface="宋体" pitchFamily="2" charset="-122"/>
              </a:endParaRPr>
            </a:p>
          </p:txBody>
        </p:sp>
        <p:sp>
          <p:nvSpPr>
            <p:cNvPr id="121867" name="文本框 107531"/>
            <p:cNvSpPr txBox="1"/>
            <p:nvPr/>
          </p:nvSpPr>
          <p:spPr>
            <a:xfrm>
              <a:off x="414" y="1401"/>
              <a:ext cx="240" cy="306"/>
            </a:xfrm>
            <a:prstGeom prst="rect">
              <a:avLst/>
            </a:prstGeom>
            <a:noFill/>
            <a:ln w="9525">
              <a:noFill/>
              <a:miter/>
            </a:ln>
          </p:spPr>
          <p:txBody>
            <a:bodyPr anchor="t"/>
            <a:p>
              <a:pPr lvl="0" algn="just"/>
              <a:r>
                <a:rPr lang="zh-CN" altLang="en-US" sz="900" b="0">
                  <a:solidFill>
                    <a:schemeClr val="tx1"/>
                  </a:solidFill>
                  <a:latin typeface="Arial" panose="020B0604020202020204" pitchFamily="34" charset="0"/>
                  <a:ea typeface="宋体" pitchFamily="2" charset="-122"/>
                </a:rPr>
                <a:t> </a:t>
              </a:r>
              <a:r>
                <a:rPr lang="en-US" altLang="zh-CN" sz="2000" b="0">
                  <a:solidFill>
                    <a:schemeClr val="tx1"/>
                  </a:solidFill>
                  <a:latin typeface="Times New Roman" panose="02020603050405020304" pitchFamily="18" charset="0"/>
                  <a:ea typeface="宋体" pitchFamily="2" charset="-122"/>
                </a:rPr>
                <a:t>f</a:t>
              </a:r>
              <a:endParaRPr lang="en-US" altLang="zh-CN" sz="2000" b="0">
                <a:solidFill>
                  <a:schemeClr val="tx1"/>
                </a:solidFill>
                <a:latin typeface="Times New Roman" panose="02020603050405020304" pitchFamily="18" charset="0"/>
                <a:ea typeface="宋体" pitchFamily="2" charset="-122"/>
              </a:endParaRPr>
            </a:p>
          </p:txBody>
        </p:sp>
        <p:sp>
          <p:nvSpPr>
            <p:cNvPr id="121868" name="文本框 107532"/>
            <p:cNvSpPr txBox="1"/>
            <p:nvPr/>
          </p:nvSpPr>
          <p:spPr>
            <a:xfrm>
              <a:off x="0" y="309"/>
              <a:ext cx="282" cy="340"/>
            </a:xfrm>
            <a:prstGeom prst="rect">
              <a:avLst/>
            </a:prstGeom>
            <a:noFill/>
            <a:ln w="9525">
              <a:noFill/>
              <a:miter/>
            </a:ln>
          </p:spPr>
          <p:txBody>
            <a:bodyPr anchor="t"/>
            <a:p>
              <a:pPr lvl="0" algn="just"/>
              <a:r>
                <a:rPr lang="en-US" altLang="zh-CN" sz="2000" b="0">
                  <a:solidFill>
                    <a:schemeClr val="tx1"/>
                  </a:solidFill>
                  <a:latin typeface="Times New Roman" panose="02020603050405020304" pitchFamily="18" charset="0"/>
                  <a:ea typeface="宋体" pitchFamily="2" charset="-122"/>
                </a:rPr>
                <a:t>p</a:t>
              </a:r>
              <a:r>
                <a:rPr lang="en-US" altLang="zh-CN" sz="1600" b="0">
                  <a:solidFill>
                    <a:schemeClr val="tx1"/>
                  </a:solidFill>
                  <a:latin typeface="Times New Roman" panose="02020603050405020304" pitchFamily="18" charset="0"/>
                  <a:ea typeface="宋体" pitchFamily="2" charset="-122"/>
                </a:rPr>
                <a:t>5</a:t>
              </a:r>
              <a:endParaRPr lang="en-US" altLang="zh-CN" sz="1600" b="0">
                <a:solidFill>
                  <a:schemeClr val="tx1"/>
                </a:solidFill>
                <a:latin typeface="Times New Roman" panose="02020603050405020304" pitchFamily="18" charset="0"/>
                <a:ea typeface="宋体" pitchFamily="2" charset="-122"/>
              </a:endParaRPr>
            </a:p>
          </p:txBody>
        </p:sp>
        <p:sp>
          <p:nvSpPr>
            <p:cNvPr id="121869" name="直接连接符 107533"/>
            <p:cNvSpPr/>
            <p:nvPr/>
          </p:nvSpPr>
          <p:spPr>
            <a:xfrm>
              <a:off x="528" y="903"/>
              <a:ext cx="0" cy="528"/>
            </a:xfrm>
            <a:prstGeom prst="line">
              <a:avLst/>
            </a:prstGeom>
            <a:ln w="9525" cap="flat" cmpd="sng">
              <a:solidFill>
                <a:schemeClr val="tx1"/>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sp>
          <p:nvSpPr>
            <p:cNvPr id="121870" name="文本框 107534"/>
            <p:cNvSpPr txBox="1"/>
            <p:nvPr/>
          </p:nvSpPr>
          <p:spPr>
            <a:xfrm>
              <a:off x="805" y="310"/>
              <a:ext cx="282" cy="340"/>
            </a:xfrm>
            <a:prstGeom prst="rect">
              <a:avLst/>
            </a:prstGeom>
            <a:noFill/>
            <a:ln w="9525">
              <a:noFill/>
              <a:miter/>
            </a:ln>
          </p:spPr>
          <p:txBody>
            <a:bodyPr anchor="t"/>
            <a:p>
              <a:pPr lvl="0" algn="just"/>
              <a:r>
                <a:rPr lang="en-US" altLang="zh-CN" sz="2000" b="0">
                  <a:solidFill>
                    <a:schemeClr val="tx1"/>
                  </a:solidFill>
                  <a:latin typeface="Times New Roman" panose="02020603050405020304" pitchFamily="18" charset="0"/>
                  <a:ea typeface="宋体" pitchFamily="2" charset="-122"/>
                </a:rPr>
                <a:t>p</a:t>
              </a:r>
              <a:r>
                <a:rPr lang="en-US" altLang="zh-CN" sz="1600" b="0">
                  <a:solidFill>
                    <a:schemeClr val="tx1"/>
                  </a:solidFill>
                  <a:latin typeface="Times New Roman" panose="02020603050405020304" pitchFamily="18" charset="0"/>
                  <a:ea typeface="宋体" pitchFamily="2" charset="-122"/>
                </a:rPr>
                <a:t>6</a:t>
              </a:r>
              <a:endParaRPr lang="en-US" altLang="zh-CN" sz="1600" b="0">
                <a:solidFill>
                  <a:schemeClr val="tx1"/>
                </a:solidFill>
                <a:latin typeface="Times New Roman" panose="02020603050405020304" pitchFamily="18" charset="0"/>
                <a:ea typeface="宋体" pitchFamily="2" charset="-122"/>
              </a:endParaRPr>
            </a:p>
          </p:txBody>
        </p:sp>
        <p:sp>
          <p:nvSpPr>
            <p:cNvPr id="121871" name="文本框 107535"/>
            <p:cNvSpPr txBox="1"/>
            <p:nvPr/>
          </p:nvSpPr>
          <p:spPr>
            <a:xfrm>
              <a:off x="256" y="977"/>
              <a:ext cx="282" cy="340"/>
            </a:xfrm>
            <a:prstGeom prst="rect">
              <a:avLst/>
            </a:prstGeom>
            <a:noFill/>
            <a:ln w="9525">
              <a:noFill/>
              <a:miter/>
            </a:ln>
          </p:spPr>
          <p:txBody>
            <a:bodyPr anchor="t"/>
            <a:p>
              <a:pPr lvl="0" algn="just"/>
              <a:r>
                <a:rPr lang="en-US" altLang="zh-CN" sz="2000" b="0">
                  <a:solidFill>
                    <a:schemeClr val="tx1"/>
                  </a:solidFill>
                  <a:latin typeface="Times New Roman" panose="02020603050405020304" pitchFamily="18" charset="0"/>
                  <a:ea typeface="宋体" pitchFamily="2" charset="-122"/>
                </a:rPr>
                <a:t>p</a:t>
              </a:r>
              <a:r>
                <a:rPr lang="en-US" altLang="zh-CN" sz="1600" b="0">
                  <a:solidFill>
                    <a:schemeClr val="tx1"/>
                  </a:solidFill>
                  <a:latin typeface="Times New Roman" panose="02020603050405020304" pitchFamily="18" charset="0"/>
                  <a:ea typeface="宋体" pitchFamily="2" charset="-122"/>
                </a:rPr>
                <a:t>7</a:t>
              </a:r>
              <a:endParaRPr lang="en-US" altLang="zh-CN" sz="1600" b="0">
                <a:solidFill>
                  <a:schemeClr val="tx1"/>
                </a:solidFill>
                <a:latin typeface="Times New Roman" panose="02020603050405020304" pitchFamily="18" charset="0"/>
                <a:ea typeface="宋体" pitchFamily="2" charset="-122"/>
              </a:endParaRPr>
            </a:p>
          </p:txBody>
        </p:sp>
      </p:grpSp>
      <p:sp>
        <p:nvSpPr>
          <p:cNvPr id="107537" name="文本框 107536"/>
          <p:cNvSpPr txBox="1"/>
          <p:nvPr/>
        </p:nvSpPr>
        <p:spPr>
          <a:xfrm>
            <a:off x="1195388" y="4508500"/>
            <a:ext cx="1512887" cy="679450"/>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en-US" altLang="zh-CN" sz="1600" b="0">
                <a:solidFill>
                  <a:schemeClr val="tx1"/>
                </a:solidFill>
                <a:latin typeface="Times New Roman" panose="02020603050405020304" pitchFamily="18" charset="0"/>
                <a:ea typeface="宋体" pitchFamily="2" charset="-122"/>
              </a:rPr>
              <a:t>3</a:t>
            </a:r>
            <a:r>
              <a:rPr lang="zh-CN" altLang="en-US" sz="1600" b="0">
                <a:solidFill>
                  <a:schemeClr val="tx1"/>
                </a:solidFill>
                <a:latin typeface="Times New Roman" panose="02020603050405020304" pitchFamily="18" charset="0"/>
                <a:ea typeface="宋体" pitchFamily="2" charset="-122"/>
              </a:rPr>
              <a:t>个合作进程</a:t>
            </a:r>
            <a:endParaRPr lang="zh-CN" altLang="en-US" sz="1600" b="0">
              <a:solidFill>
                <a:schemeClr val="tx1"/>
              </a:solidFill>
              <a:latin typeface="Times New Roman" panose="02020603050405020304" pitchFamily="18" charset="0"/>
              <a:ea typeface="宋体" pitchFamily="2" charset="-122"/>
            </a:endParaRPr>
          </a:p>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 的进程流图</a:t>
            </a:r>
            <a:endParaRPr lang="zh-CN" altLang="en-US" sz="1600" b="0">
              <a:solidFill>
                <a:schemeClr val="tx1"/>
              </a:solidFill>
              <a:latin typeface="Times New Roman" panose="02020603050405020304" pitchFamily="18" charset="0"/>
              <a:ea typeface="宋体" pitchFamily="2" charset="-122"/>
            </a:endParaRPr>
          </a:p>
        </p:txBody>
      </p:sp>
      <p:sp>
        <p:nvSpPr>
          <p:cNvPr id="107538" name="矩形 10753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操作系统的并发</a:t>
            </a:r>
            <a:r>
              <a:rPr lang="zh-CN" altLang="en-US" sz="2400" b="0" strike="noStrike" noProof="1">
                <a:latin typeface="Arial" panose="020B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524"/>
                                        </p:tgtEl>
                                        <p:attrNameLst>
                                          <p:attrName>style.visibility</p:attrName>
                                        </p:attrNameLst>
                                      </p:cBhvr>
                                      <p:to>
                                        <p:strVal val="visible"/>
                                      </p:to>
                                    </p:set>
                                    <p:anim calcmode="lin" valueType="num">
                                      <p:cBhvr additive="base">
                                        <p:cTn id="7" dur="500" fill="hold"/>
                                        <p:tgtEl>
                                          <p:spTgt spid="107524"/>
                                        </p:tgtEl>
                                        <p:attrNameLst>
                                          <p:attrName>ppt_x</p:attrName>
                                        </p:attrNameLst>
                                      </p:cBhvr>
                                      <p:tavLst>
                                        <p:tav tm="0">
                                          <p:val>
                                            <p:strVal val="0-#ppt_w/2"/>
                                          </p:val>
                                        </p:tav>
                                        <p:tav tm="100000">
                                          <p:val>
                                            <p:strVal val="#ppt_x"/>
                                          </p:val>
                                        </p:tav>
                                      </p:tavLst>
                                    </p:anim>
                                    <p:anim calcmode="lin" valueType="num">
                                      <p:cBhvr additive="base">
                                        <p:cTn id="8" dur="500" fill="hold"/>
                                        <p:tgtEl>
                                          <p:spTgt spid="1075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7525"/>
                                        </p:tgtEl>
                                        <p:attrNameLst>
                                          <p:attrName>style.visibility</p:attrName>
                                        </p:attrNameLst>
                                      </p:cBhvr>
                                      <p:to>
                                        <p:strVal val="visible"/>
                                      </p:to>
                                    </p:set>
                                    <p:anim calcmode="lin" valueType="num">
                                      <p:cBhvr additive="base">
                                        <p:cTn id="13" dur="500" fill="hold"/>
                                        <p:tgtEl>
                                          <p:spTgt spid="107525"/>
                                        </p:tgtEl>
                                        <p:attrNameLst>
                                          <p:attrName>ppt_x</p:attrName>
                                        </p:attrNameLst>
                                      </p:cBhvr>
                                      <p:tavLst>
                                        <p:tav tm="0">
                                          <p:val>
                                            <p:strVal val="#ppt_x"/>
                                          </p:val>
                                        </p:tav>
                                        <p:tav tm="100000">
                                          <p:val>
                                            <p:strVal val="#ppt_x"/>
                                          </p:val>
                                        </p:tav>
                                      </p:tavLst>
                                    </p:anim>
                                    <p:anim calcmode="lin" valueType="num">
                                      <p:cBhvr additive="base">
                                        <p:cTn id="14" dur="500" fill="hold"/>
                                        <p:tgtEl>
                                          <p:spTgt spid="1075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75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7522">
                                            <p:txEl>
                                              <p:charRg st="0" end="2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7522">
                                            <p:txEl>
                                              <p:charRg st="25" end="4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7522">
                                            <p:txEl>
                                              <p:charRg st="49" end="6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7522">
                                            <p:txEl>
                                              <p:charRg st="63" end="6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7522">
                                            <p:txEl>
                                              <p:charRg st="66" end="8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7522">
                                            <p:txEl>
                                              <p:charRg st="84" end="10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7522">
                                            <p:txEl>
                                              <p:charRg st="102" end="12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7522">
                                            <p:txEl>
                                              <p:charRg st="120" end="14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7522">
                                            <p:txEl>
                                              <p:charRg st="141" end="16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7522">
                                            <p:txEl>
                                              <p:charRg st="165" end="18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7522">
                                            <p:txEl>
                                              <p:charRg st="188" end="20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7522">
                                            <p:txEl>
                                              <p:charRg st="206" end="22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7522">
                                            <p:txEl>
                                              <p:charRg st="229" end="25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7522">
                                            <p:txEl>
                                              <p:charRg st="252" end="26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7522">
                                            <p:txEl>
                                              <p:charRg st="260" end="27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07522">
                                            <p:txEl>
                                              <p:charRg st="276" end="305"/>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7522">
                                            <p:txEl>
                                              <p:charRg st="305" end="334"/>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07522">
                                            <p:txEl>
                                              <p:charRg st="334" end="35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7522">
                                            <p:txEl>
                                              <p:charRg st="354" end="36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build="p"/>
      <p:bldP spid="107524" grpId="0"/>
      <p:bldP spid="107537"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文本占位符 110593"/>
          <p:cNvSpPr>
            <a:spLocks noGrp="1"/>
          </p:cNvSpPr>
          <p:nvPr>
            <p:ph idx="1"/>
          </p:nvPr>
        </p:nvSpPr>
        <p:spPr>
          <a:xfrm>
            <a:off x="150813" y="1196975"/>
            <a:ext cx="8809038" cy="1674813"/>
          </a:xfrm>
        </p:spPr>
        <p:txBody>
          <a:bodyPr wrap="square">
            <a:spAutoFit/>
          </a:bodyPr>
          <a:p>
            <a:pPr lvl="0">
              <a:lnSpc>
                <a:spcPct val="130000"/>
              </a:lnSpc>
              <a:buNone/>
            </a:pPr>
            <a:r>
              <a:rPr lang="zh-CN" altLang="en-US">
                <a:ea typeface="宋体" pitchFamily="2" charset="-122"/>
              </a:rPr>
              <a:t>     </a:t>
            </a:r>
            <a:r>
              <a:rPr lang="en-US" altLang="zh-CN" sz="2400">
                <a:solidFill>
                  <a:schemeClr val="tx1"/>
                </a:solidFill>
                <a:latin typeface="Times New Roman" panose="02020603050405020304" pitchFamily="18" charset="0"/>
                <a:ea typeface="宋体" pitchFamily="2" charset="-122"/>
              </a:rPr>
              <a:t>Linux</a:t>
            </a:r>
            <a:r>
              <a:rPr lang="zh-CN" altLang="en-US" sz="2400">
                <a:solidFill>
                  <a:schemeClr val="tx1"/>
                </a:solidFill>
                <a:latin typeface="Times New Roman" panose="02020603050405020304" pitchFamily="18" charset="0"/>
                <a:ea typeface="宋体" pitchFamily="2" charset="-122"/>
              </a:rPr>
              <a:t>信号量函数在通用的信号量数组上进行操作，而不是在一个单一的信号量上进行操作。这些系统调用主要包括：</a:t>
            </a:r>
            <a:r>
              <a:rPr lang="en-US" altLang="zh-CN" sz="2400">
                <a:solidFill>
                  <a:schemeClr val="tx1"/>
                </a:solidFill>
                <a:latin typeface="Times New Roman" panose="02020603050405020304" pitchFamily="18" charset="0"/>
                <a:ea typeface="宋体" pitchFamily="2" charset="-122"/>
              </a:rPr>
              <a:t>semget</a:t>
            </a:r>
            <a:r>
              <a:rPr lang="zh-CN" altLang="en-US" sz="2400">
                <a:solidFill>
                  <a:schemeClr val="tx1"/>
                </a:solidFill>
                <a:latin typeface="Times New Roman" panose="02020603050405020304" pitchFamily="18" charset="0"/>
                <a:ea typeface="宋体" pitchFamily="2" charset="-122"/>
              </a:rPr>
              <a:t>、</a:t>
            </a:r>
            <a:r>
              <a:rPr lang="en-US" altLang="zh-CN" sz="2400">
                <a:solidFill>
                  <a:schemeClr val="tx1"/>
                </a:solidFill>
                <a:latin typeface="Times New Roman" panose="02020603050405020304" pitchFamily="18" charset="0"/>
                <a:ea typeface="宋体" pitchFamily="2" charset="-122"/>
              </a:rPr>
              <a:t>semop</a:t>
            </a:r>
            <a:r>
              <a:rPr lang="zh-CN" altLang="en-US" sz="2400">
                <a:solidFill>
                  <a:schemeClr val="tx1"/>
                </a:solidFill>
                <a:latin typeface="Times New Roman" panose="02020603050405020304" pitchFamily="18" charset="0"/>
                <a:ea typeface="宋体" pitchFamily="2" charset="-122"/>
              </a:rPr>
              <a:t>和</a:t>
            </a:r>
            <a:r>
              <a:rPr lang="en-US" altLang="zh-CN" sz="2400">
                <a:solidFill>
                  <a:schemeClr val="tx1"/>
                </a:solidFill>
                <a:latin typeface="Times New Roman" panose="02020603050405020304" pitchFamily="18" charset="0"/>
                <a:ea typeface="宋体" pitchFamily="2" charset="-122"/>
              </a:rPr>
              <a:t>semctl</a:t>
            </a:r>
            <a:r>
              <a:rPr lang="zh-CN" altLang="en-US" sz="2400">
                <a:solidFill>
                  <a:schemeClr val="tx1"/>
                </a:solidFill>
                <a:latin typeface="Times New Roman" panose="02020603050405020304" pitchFamily="18" charset="0"/>
                <a:ea typeface="宋体" pitchFamily="2" charset="-122"/>
              </a:rPr>
              <a:t>。</a:t>
            </a:r>
            <a:endParaRPr lang="zh-CN" altLang="en-US" sz="2400">
              <a:solidFill>
                <a:schemeClr val="tx1"/>
              </a:solidFill>
              <a:latin typeface="Times New Roman" panose="02020603050405020304" pitchFamily="18" charset="0"/>
              <a:ea typeface="宋体" pitchFamily="2" charset="-122"/>
            </a:endParaRPr>
          </a:p>
        </p:txBody>
      </p:sp>
      <p:sp>
        <p:nvSpPr>
          <p:cNvPr id="110595" name="矩形 110594"/>
          <p:cNvSpPr/>
          <p:nvPr/>
        </p:nvSpPr>
        <p:spPr>
          <a:xfrm>
            <a:off x="166688" y="555625"/>
            <a:ext cx="8318500" cy="7254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4.  </a:t>
            </a:r>
            <a:r>
              <a:rPr lang="zh-CN" altLang="en-US" b="1" strike="noStrike" noProof="1">
                <a:solidFill>
                  <a:srgbClr val="990000"/>
                </a:solidFill>
                <a:latin typeface="Times New Roman" panose="02020603050405020304" pitchFamily="18" charset="0"/>
                <a:ea typeface="宋体" pitchFamily="2" charset="-122"/>
                <a:cs typeface="+mn-ea"/>
              </a:rPr>
              <a:t>信号量及其使用方法</a:t>
            </a:r>
            <a:endParaRPr lang="zh-CN" altLang="en-US" b="1" strike="noStrike" noProof="1">
              <a:solidFill>
                <a:srgbClr val="990000"/>
              </a:solidFill>
              <a:latin typeface="Times New Roman" panose="02020603050405020304" pitchFamily="18" charset="0"/>
              <a:ea typeface="宋体" pitchFamily="2" charset="-122"/>
            </a:endParaRPr>
          </a:p>
        </p:txBody>
      </p:sp>
      <p:sp>
        <p:nvSpPr>
          <p:cNvPr id="110596" name="矩形 110595"/>
          <p:cNvSpPr/>
          <p:nvPr/>
        </p:nvSpPr>
        <p:spPr>
          <a:xfrm>
            <a:off x="663575" y="2949575"/>
            <a:ext cx="4462463" cy="6477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信号量的创建</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110597" name="矩形 110596"/>
          <p:cNvSpPr/>
          <p:nvPr/>
        </p:nvSpPr>
        <p:spPr>
          <a:xfrm>
            <a:off x="687388" y="3633788"/>
            <a:ext cx="8281988"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创建一个新的信号量或是获得一个已存在的信号量键值。</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24933" name="文本框 11059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86</a:t>
            </a:r>
            <a:endParaRPr lang="en-US" altLang="zh-CN" b="0">
              <a:solidFill>
                <a:schemeClr val="tx2"/>
              </a:solidFill>
              <a:latin typeface="Times New Roman" panose="02020603050405020304" pitchFamily="18" charset="0"/>
              <a:ea typeface="宋体" pitchFamily="2" charset="-122"/>
            </a:endParaRPr>
          </a:p>
        </p:txBody>
      </p:sp>
      <p:sp>
        <p:nvSpPr>
          <p:cNvPr id="110599" name="矩形 11059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操作系统的并发</a:t>
            </a:r>
            <a:r>
              <a:rPr lang="zh-CN" altLang="en-US" sz="2400" b="0" strike="noStrike" noProof="1">
                <a:latin typeface="Arial" panose="020B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5">
                                            <p:txEl>
                                              <p:charRg st="0" end="14"/>
                                            </p:txEl>
                                          </p:spTgt>
                                        </p:tgtEl>
                                        <p:attrNameLst>
                                          <p:attrName>style.visibility</p:attrName>
                                        </p:attrNameLst>
                                      </p:cBhvr>
                                      <p:to>
                                        <p:strVal val="visible"/>
                                      </p:to>
                                    </p:set>
                                    <p:anim calcmode="lin" valueType="num">
                                      <p:cBhvr additive="base">
                                        <p:cTn id="7" dur="1000" fill="hold"/>
                                        <p:tgtEl>
                                          <p:spTgt spid="110595">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0595">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0594">
                                            <p:txEl>
                                              <p:charRg st="0" end="80"/>
                                            </p:txEl>
                                          </p:spTgt>
                                        </p:tgtEl>
                                        <p:attrNameLst>
                                          <p:attrName>style.visibility</p:attrName>
                                        </p:attrNameLst>
                                      </p:cBhvr>
                                      <p:to>
                                        <p:strVal val="visible"/>
                                      </p:to>
                                    </p:set>
                                    <p:anim calcmode="lin" valueType="num">
                                      <p:cBhvr additive="base">
                                        <p:cTn id="13" dur="500" fill="hold"/>
                                        <p:tgtEl>
                                          <p:spTgt spid="110594">
                                            <p:txEl>
                                              <p:charRg st="0" end="8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0594">
                                            <p:txEl>
                                              <p:charRg st="0" end="8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05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0597"/>
                                        </p:tgtEl>
                                        <p:attrNameLst>
                                          <p:attrName>style.visibility</p:attrName>
                                        </p:attrNameLst>
                                      </p:cBhvr>
                                      <p:to>
                                        <p:strVal val="visible"/>
                                      </p:to>
                                    </p:set>
                                    <p:anim calcmode="lin" valueType="num">
                                      <p:cBhvr additive="base">
                                        <p:cTn id="23" dur="500" fill="hold"/>
                                        <p:tgtEl>
                                          <p:spTgt spid="110597"/>
                                        </p:tgtEl>
                                        <p:attrNameLst>
                                          <p:attrName>ppt_x</p:attrName>
                                        </p:attrNameLst>
                                      </p:cBhvr>
                                      <p:tavLst>
                                        <p:tav tm="0">
                                          <p:val>
                                            <p:strVal val="#ppt_x"/>
                                          </p:val>
                                        </p:tav>
                                        <p:tav tm="100000">
                                          <p:val>
                                            <p:strVal val="#ppt_x"/>
                                          </p:val>
                                        </p:tav>
                                      </p:tavLst>
                                    </p:anim>
                                    <p:anim calcmode="lin" valueType="num">
                                      <p:cBhvr additive="base">
                                        <p:cTn id="24" dur="500" fill="hold"/>
                                        <p:tgtEl>
                                          <p:spTgt spid="1105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build="p"/>
      <p:bldP spid="110595" grpId="0" build="p"/>
      <p:bldP spid="110596" grpId="0"/>
      <p:bldP spid="110597"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文本占位符 111617"/>
          <p:cNvSpPr>
            <a:spLocks noGrp="1"/>
          </p:cNvSpPr>
          <p:nvPr>
            <p:ph idx="1"/>
          </p:nvPr>
        </p:nvSpPr>
        <p:spPr>
          <a:xfrm>
            <a:off x="619125" y="1679575"/>
            <a:ext cx="7950200" cy="4583113"/>
          </a:xfrm>
        </p:spPr>
        <p:txBody>
          <a:bodyPr wrap="square">
            <a:spAutoFit/>
          </a:bodyPr>
          <a:p>
            <a:pPr lvl="0">
              <a:lnSpc>
                <a:spcPct val="130000"/>
              </a:lnSpc>
              <a:buNone/>
            </a:pPr>
            <a:r>
              <a:rPr lang="en-US" altLang="zh-CN" sz="2400">
                <a:solidFill>
                  <a:schemeClr val="tx1"/>
                </a:solidFill>
                <a:latin typeface="宋体" pitchFamily="2" charset="-122"/>
                <a:ea typeface="宋体" pitchFamily="2" charset="-122"/>
              </a:rPr>
              <a:t>ⅰ </a:t>
            </a:r>
            <a:r>
              <a:rPr lang="zh-CN" altLang="en-US" sz="2400">
                <a:solidFill>
                  <a:schemeClr val="tx1"/>
                </a:solidFill>
                <a:latin typeface="Times New Roman" panose="02020603050405020304" pitchFamily="18" charset="0"/>
                <a:ea typeface="宋体" pitchFamily="2" charset="-122"/>
              </a:rPr>
              <a:t>参数</a:t>
            </a:r>
            <a:r>
              <a:rPr lang="en-US" altLang="zh-CN" sz="2400">
                <a:solidFill>
                  <a:schemeClr val="tx1"/>
                </a:solidFill>
                <a:latin typeface="Times New Roman" panose="02020603050405020304" pitchFamily="18" charset="0"/>
                <a:ea typeface="宋体" pitchFamily="2" charset="-122"/>
              </a:rPr>
              <a:t>key</a:t>
            </a:r>
            <a:r>
              <a:rPr lang="zh-CN" altLang="en-US" sz="2400">
                <a:solidFill>
                  <a:schemeClr val="tx1"/>
                </a:solidFill>
                <a:latin typeface="Times New Roman" panose="02020603050405020304" pitchFamily="18" charset="0"/>
                <a:ea typeface="宋体" pitchFamily="2" charset="-122"/>
              </a:rPr>
              <a:t>是一个用来允许多个进程访问相同信号量的整数值，它们通过相同的</a:t>
            </a:r>
            <a:r>
              <a:rPr lang="en-US" altLang="zh-CN" sz="2400">
                <a:solidFill>
                  <a:schemeClr val="tx1"/>
                </a:solidFill>
                <a:latin typeface="Times New Roman" panose="02020603050405020304" pitchFamily="18" charset="0"/>
                <a:ea typeface="宋体" pitchFamily="2" charset="-122"/>
              </a:rPr>
              <a:t>key</a:t>
            </a:r>
            <a:r>
              <a:rPr lang="zh-CN" altLang="en-US" sz="2400">
                <a:solidFill>
                  <a:schemeClr val="tx1"/>
                </a:solidFill>
                <a:latin typeface="Times New Roman" panose="02020603050405020304" pitchFamily="18" charset="0"/>
                <a:ea typeface="宋体" pitchFamily="2" charset="-122"/>
              </a:rPr>
              <a:t>值来调用</a:t>
            </a:r>
            <a:r>
              <a:rPr lang="en-US" altLang="zh-CN" sz="2400">
                <a:solidFill>
                  <a:schemeClr val="tx1"/>
                </a:solidFill>
                <a:latin typeface="Times New Roman" panose="02020603050405020304" pitchFamily="18" charset="0"/>
                <a:ea typeface="宋体" pitchFamily="2" charset="-122"/>
              </a:rPr>
              <a:t>semget</a:t>
            </a:r>
            <a:r>
              <a:rPr lang="zh-CN" altLang="en-US" sz="2400">
                <a:solidFill>
                  <a:schemeClr val="tx1"/>
                </a:solidFill>
                <a:latin typeface="Times New Roman" panose="02020603050405020304" pitchFamily="18" charset="0"/>
                <a:ea typeface="宋体" pitchFamily="2" charset="-122"/>
              </a:rPr>
              <a:t>。</a:t>
            </a:r>
            <a:endParaRPr lang="zh-CN" altLang="en-US" sz="2400">
              <a:solidFill>
                <a:schemeClr val="tx1"/>
              </a:solidFill>
              <a:latin typeface="Times New Roman" panose="02020603050405020304" pitchFamily="18" charset="0"/>
              <a:ea typeface="宋体" pitchFamily="2" charset="-122"/>
            </a:endParaRPr>
          </a:p>
          <a:p>
            <a:pPr lvl="0">
              <a:lnSpc>
                <a:spcPct val="130000"/>
              </a:lnSpc>
              <a:buNone/>
            </a:pPr>
            <a:r>
              <a:rPr lang="en-US" altLang="zh-CN" sz="2400">
                <a:solidFill>
                  <a:schemeClr val="tx1"/>
                </a:solidFill>
                <a:latin typeface="宋体" pitchFamily="2" charset="-122"/>
                <a:ea typeface="宋体" pitchFamily="2" charset="-122"/>
              </a:rPr>
              <a:t>ⅱ </a:t>
            </a:r>
            <a:r>
              <a:rPr lang="zh-CN" altLang="en-US" sz="2400">
                <a:solidFill>
                  <a:schemeClr val="tx1"/>
                </a:solidFill>
                <a:latin typeface="Times New Roman" panose="02020603050405020304" pitchFamily="18" charset="0"/>
                <a:ea typeface="宋体" pitchFamily="2" charset="-122"/>
              </a:rPr>
              <a:t>参数</a:t>
            </a:r>
            <a:r>
              <a:rPr lang="en-US" altLang="zh-CN" sz="2400">
                <a:solidFill>
                  <a:schemeClr val="tx1"/>
                </a:solidFill>
                <a:latin typeface="Times New Roman" panose="02020603050405020304" pitchFamily="18" charset="0"/>
                <a:ea typeface="宋体" pitchFamily="2" charset="-122"/>
              </a:rPr>
              <a:t>num_sems</a:t>
            </a:r>
            <a:r>
              <a:rPr lang="zh-CN" altLang="en-US" sz="2400">
                <a:solidFill>
                  <a:schemeClr val="tx1"/>
                </a:solidFill>
                <a:latin typeface="Times New Roman" panose="02020603050405020304" pitchFamily="18" charset="0"/>
                <a:ea typeface="宋体" pitchFamily="2" charset="-122"/>
              </a:rPr>
              <a:t>参数是所需要的信号量数目。</a:t>
            </a:r>
            <a:r>
              <a:rPr lang="en-US" altLang="zh-CN" sz="2400">
                <a:solidFill>
                  <a:schemeClr val="tx1"/>
                </a:solidFill>
                <a:latin typeface="Times New Roman" panose="02020603050405020304" pitchFamily="18" charset="0"/>
                <a:ea typeface="宋体" pitchFamily="2" charset="-122"/>
              </a:rPr>
              <a:t>Semget</a:t>
            </a:r>
            <a:r>
              <a:rPr lang="zh-CN" altLang="en-US" sz="2400">
                <a:solidFill>
                  <a:schemeClr val="tx1"/>
                </a:solidFill>
                <a:latin typeface="Times New Roman" panose="02020603050405020304" pitchFamily="18" charset="0"/>
                <a:ea typeface="宋体" pitchFamily="2" charset="-122"/>
              </a:rPr>
              <a:t>创建的是一个信号量数组，数组元素的个数即为</a:t>
            </a:r>
            <a:r>
              <a:rPr lang="en-US" altLang="zh-CN" sz="2400">
                <a:solidFill>
                  <a:schemeClr val="tx1"/>
                </a:solidFill>
                <a:latin typeface="Times New Roman" panose="02020603050405020304" pitchFamily="18" charset="0"/>
                <a:ea typeface="宋体" pitchFamily="2" charset="-122"/>
              </a:rPr>
              <a:t>num_sems</a:t>
            </a:r>
            <a:r>
              <a:rPr lang="zh-CN" altLang="en-US" sz="2400">
                <a:solidFill>
                  <a:schemeClr val="tx1"/>
                </a:solidFill>
                <a:latin typeface="Times New Roman" panose="02020603050405020304" pitchFamily="18" charset="0"/>
                <a:ea typeface="宋体" pitchFamily="2" charset="-122"/>
              </a:rPr>
              <a:t>。</a:t>
            </a:r>
            <a:endParaRPr lang="zh-CN" altLang="en-US" sz="2400">
              <a:solidFill>
                <a:schemeClr val="tx1"/>
              </a:solidFill>
              <a:latin typeface="Times New Roman" panose="02020603050405020304" pitchFamily="18" charset="0"/>
              <a:ea typeface="宋体" pitchFamily="2" charset="-122"/>
            </a:endParaRPr>
          </a:p>
          <a:p>
            <a:pPr lvl="0">
              <a:lnSpc>
                <a:spcPct val="130000"/>
              </a:lnSpc>
              <a:buNone/>
            </a:pPr>
            <a:r>
              <a:rPr lang="en-US" altLang="zh-CN" sz="2400">
                <a:solidFill>
                  <a:schemeClr val="tx1"/>
                </a:solidFill>
                <a:latin typeface="宋体" pitchFamily="2" charset="-122"/>
                <a:ea typeface="宋体" pitchFamily="2" charset="-122"/>
              </a:rPr>
              <a:t>ⅲ </a:t>
            </a:r>
            <a:r>
              <a:rPr lang="en-US" altLang="zh-CN" sz="2400">
                <a:solidFill>
                  <a:schemeClr val="tx1"/>
                </a:solidFill>
                <a:latin typeface="Times New Roman" panose="02020603050405020304" pitchFamily="18" charset="0"/>
                <a:ea typeface="宋体" pitchFamily="2" charset="-122"/>
              </a:rPr>
              <a:t>sem_flags</a:t>
            </a:r>
            <a:r>
              <a:rPr lang="zh-CN" altLang="en-US" sz="2400">
                <a:solidFill>
                  <a:schemeClr val="tx1"/>
                </a:solidFill>
                <a:latin typeface="Times New Roman" panose="02020603050405020304" pitchFamily="18" charset="0"/>
                <a:ea typeface="宋体" pitchFamily="2" charset="-122"/>
              </a:rPr>
              <a:t>参数是一个标记集合，与</a:t>
            </a:r>
            <a:r>
              <a:rPr lang="en-US" altLang="zh-CN" sz="2400">
                <a:solidFill>
                  <a:schemeClr val="tx1"/>
                </a:solidFill>
                <a:latin typeface="Times New Roman" panose="02020603050405020304" pitchFamily="18" charset="0"/>
                <a:ea typeface="宋体" pitchFamily="2" charset="-122"/>
              </a:rPr>
              <a:t>open</a:t>
            </a:r>
            <a:r>
              <a:rPr lang="zh-CN" altLang="en-US" sz="2400">
                <a:solidFill>
                  <a:schemeClr val="tx1"/>
                </a:solidFill>
                <a:latin typeface="Times New Roman" panose="02020603050405020304" pitchFamily="18" charset="0"/>
                <a:ea typeface="宋体" pitchFamily="2" charset="-122"/>
              </a:rPr>
              <a:t>函数的标记十分类似。低九位是信号的权限，其作用与文件权限类似。另外，这些标记可以与 </a:t>
            </a:r>
            <a:r>
              <a:rPr lang="en-US" altLang="zh-CN" sz="2400">
                <a:solidFill>
                  <a:schemeClr val="tx1"/>
                </a:solidFill>
                <a:latin typeface="Times New Roman" panose="02020603050405020304" pitchFamily="18" charset="0"/>
                <a:ea typeface="宋体" pitchFamily="2" charset="-122"/>
              </a:rPr>
              <a:t>IPC_CREAT</a:t>
            </a:r>
            <a:r>
              <a:rPr lang="zh-CN" altLang="en-US" sz="2400">
                <a:solidFill>
                  <a:schemeClr val="tx1"/>
                </a:solidFill>
                <a:latin typeface="Times New Roman" panose="02020603050405020304" pitchFamily="18" charset="0"/>
                <a:ea typeface="宋体" pitchFamily="2" charset="-122"/>
              </a:rPr>
              <a:t>进行或操作来创建新的信号量。一般用：</a:t>
            </a:r>
            <a:r>
              <a:rPr lang="en-US" altLang="zh-CN" sz="2400">
                <a:solidFill>
                  <a:schemeClr val="tx1"/>
                </a:solidFill>
                <a:latin typeface="Times New Roman" panose="02020603050405020304" pitchFamily="18" charset="0"/>
                <a:ea typeface="宋体" pitchFamily="2" charset="-122"/>
              </a:rPr>
              <a:t>IPC_CREAT | 0666</a:t>
            </a:r>
            <a:endParaRPr lang="en-US" altLang="zh-CN" sz="2400">
              <a:solidFill>
                <a:schemeClr val="tx1"/>
              </a:solidFill>
              <a:latin typeface="Times New Roman" panose="02020603050405020304" pitchFamily="18" charset="0"/>
              <a:ea typeface="宋体" pitchFamily="2" charset="-122"/>
            </a:endParaRPr>
          </a:p>
        </p:txBody>
      </p:sp>
      <p:sp>
        <p:nvSpPr>
          <p:cNvPr id="111619" name="矩形 111618"/>
          <p:cNvSpPr/>
          <p:nvPr/>
        </p:nvSpPr>
        <p:spPr>
          <a:xfrm>
            <a:off x="674688" y="549275"/>
            <a:ext cx="7697788" cy="10414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int semget(key_t key, int num_sems, int sem_flags)</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25955" name="文本框 11161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87</a:t>
            </a:r>
            <a:endParaRPr lang="en-US" altLang="zh-CN" b="0">
              <a:solidFill>
                <a:schemeClr val="tx2"/>
              </a:solidFill>
              <a:latin typeface="Times New Roman" panose="02020603050405020304" pitchFamily="18" charset="0"/>
              <a:ea typeface="宋体" pitchFamily="2" charset="-122"/>
            </a:endParaRPr>
          </a:p>
        </p:txBody>
      </p:sp>
      <p:sp>
        <p:nvSpPr>
          <p:cNvPr id="111621" name="矩形 11162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操作系统的并发</a:t>
            </a:r>
            <a:r>
              <a:rPr lang="zh-CN" altLang="en-US" sz="2400" b="0" strike="noStrike" noProof="1">
                <a:latin typeface="Arial" panose="020B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1619"/>
                                        </p:tgtEl>
                                        <p:attrNameLst>
                                          <p:attrName>style.visibility</p:attrName>
                                        </p:attrNameLst>
                                      </p:cBhvr>
                                      <p:to>
                                        <p:strVal val="visible"/>
                                      </p:to>
                                    </p:set>
                                    <p:anim calcmode="lin" valueType="num">
                                      <p:cBhvr additive="base">
                                        <p:cTn id="7" dur="500" fill="hold"/>
                                        <p:tgtEl>
                                          <p:spTgt spid="111619"/>
                                        </p:tgtEl>
                                        <p:attrNameLst>
                                          <p:attrName>ppt_x</p:attrName>
                                        </p:attrNameLst>
                                      </p:cBhvr>
                                      <p:tavLst>
                                        <p:tav tm="0">
                                          <p:val>
                                            <p:strVal val="0-#ppt_w/2"/>
                                          </p:val>
                                        </p:tav>
                                        <p:tav tm="100000">
                                          <p:val>
                                            <p:strVal val="#ppt_x"/>
                                          </p:val>
                                        </p:tav>
                                      </p:tavLst>
                                    </p:anim>
                                    <p:anim calcmode="lin" valueType="num">
                                      <p:cBhvr additive="base">
                                        <p:cTn id="8" dur="500" fill="hold"/>
                                        <p:tgtEl>
                                          <p:spTgt spid="1116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1618">
                                            <p:txEl>
                                              <p:charRg st="0" end="5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1618">
                                            <p:txEl>
                                              <p:charRg st="52" end="11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1618">
                                            <p:txEl>
                                              <p:charRg st="114" end="22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build="p"/>
      <p:bldP spid="111619"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矩形 112641"/>
          <p:cNvSpPr/>
          <p:nvPr/>
        </p:nvSpPr>
        <p:spPr>
          <a:xfrm>
            <a:off x="677863" y="534988"/>
            <a:ext cx="4462463" cy="6477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信号量的控制</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112643" name="矩形 112642"/>
          <p:cNvSpPr/>
          <p:nvPr/>
        </p:nvSpPr>
        <p:spPr>
          <a:xfrm>
            <a:off x="925513" y="1149350"/>
            <a:ext cx="7504112" cy="968375"/>
          </a:xfrm>
          <a:prstGeom prst="rect">
            <a:avLst/>
          </a:prstGeom>
          <a:noFill/>
          <a:ln w="9525">
            <a:noFill/>
            <a:miter/>
          </a:ln>
        </p:spPr>
        <p:txBody>
          <a:bodyPr wrap="square" anchor="t">
            <a:spAutoFit/>
          </a:bodyPr>
          <a:p>
            <a:pPr marL="533400" lvl="0" indent="-533400">
              <a:lnSpc>
                <a:spcPct val="120000"/>
              </a:lnSpc>
              <a:spcBef>
                <a:spcPct val="20000"/>
              </a:spcBef>
              <a:buClr>
                <a:schemeClr val="tx2"/>
              </a:buClr>
              <a:buSzPct val="95000"/>
              <a:buFont typeface="Wingdings" panose="05000000000000000000" pitchFamily="2" charset="2"/>
              <a:buNone/>
            </a:pPr>
            <a:r>
              <a:rPr lang="en-US" altLang="zh-CN" sz="2400">
                <a:solidFill>
                  <a:schemeClr val="tx1"/>
                </a:solidFill>
                <a:latin typeface="Times New Roman" panose="02020603050405020304" pitchFamily="18" charset="0"/>
                <a:ea typeface="宋体" pitchFamily="2" charset="-122"/>
              </a:rPr>
              <a:t>int semctl(int sem_id, int sem_num, int command, ...)</a:t>
            </a:r>
            <a:endParaRPr lang="en-US" altLang="zh-CN" sz="2400">
              <a:solidFill>
                <a:schemeClr val="tx1"/>
              </a:solidFill>
              <a:latin typeface="Times New Roman" panose="02020603050405020304" pitchFamily="18" charset="0"/>
              <a:ea typeface="宋体" pitchFamily="2" charset="-122"/>
            </a:endParaRPr>
          </a:p>
        </p:txBody>
      </p:sp>
      <p:sp>
        <p:nvSpPr>
          <p:cNvPr id="112644" name="矩形 112643"/>
          <p:cNvSpPr/>
          <p:nvPr/>
        </p:nvSpPr>
        <p:spPr>
          <a:xfrm>
            <a:off x="706438" y="2292350"/>
            <a:ext cx="8008938" cy="423862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lnSpc>
                <a:spcPct val="130000"/>
              </a:lnSpc>
              <a:spcBef>
                <a:spcPct val="20000"/>
              </a:spcBef>
              <a:buNone/>
            </a:pPr>
            <a:r>
              <a:rPr lang="zh-CN" altLang="en-US" sz="2400" strike="noStrike" noProof="1" dirty="0">
                <a:solidFill>
                  <a:schemeClr val="tx1"/>
                </a:solidFill>
                <a:latin typeface="宋体" pitchFamily="2" charset="-122"/>
                <a:ea typeface="宋体" pitchFamily="2" charset="-122"/>
                <a:cs typeface="+mn-ea"/>
              </a:rPr>
              <a:t>ⅰ </a:t>
            </a:r>
            <a:r>
              <a:rPr lang="en-US" altLang="x-none" sz="2400" strike="noStrike" noProof="1" err="1">
                <a:solidFill>
                  <a:schemeClr val="tx1"/>
                </a:solidFill>
                <a:latin typeface="Times New Roman" panose="02020603050405020304" pitchFamily="18" charset="0"/>
                <a:ea typeface="宋体" pitchFamily="2" charset="-122"/>
                <a:cs typeface="+mn-ea"/>
              </a:rPr>
              <a:t>参数</a:t>
            </a:r>
            <a:r>
              <a:rPr lang="zh-CN" altLang="en-US" sz="2400" strike="noStrike" noProof="1" dirty="0">
                <a:solidFill>
                  <a:schemeClr val="tx1"/>
                </a:solidFill>
                <a:latin typeface="Times New Roman" panose="02020603050405020304" pitchFamily="18" charset="0"/>
                <a:ea typeface="宋体" pitchFamily="2" charset="-122"/>
                <a:cs typeface="+mn-ea"/>
              </a:rPr>
              <a:t>sem_id，是由semget所获得的信号量标识符。</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spcBef>
                <a:spcPct val="20000"/>
              </a:spcBef>
              <a:buClr>
                <a:schemeClr val="tx1"/>
              </a:buClr>
              <a:buNone/>
            </a:pPr>
            <a:r>
              <a:rPr lang="zh-CN" altLang="en-US" sz="2400" strike="noStrike" noProof="1" dirty="0">
                <a:solidFill>
                  <a:schemeClr val="tx1"/>
                </a:solidFill>
                <a:latin typeface="宋体" pitchFamily="2" charset="-122"/>
                <a:ea typeface="宋体" pitchFamily="2" charset="-122"/>
                <a:cs typeface="+mn-ea"/>
              </a:rPr>
              <a:t>ⅱ </a:t>
            </a:r>
            <a:r>
              <a:rPr lang="zh-CN" altLang="en-US" sz="2400" strike="noStrike" noProof="1" dirty="0">
                <a:solidFill>
                  <a:schemeClr val="tx1"/>
                </a:solidFill>
                <a:latin typeface="Times New Roman" panose="02020603050405020304" pitchFamily="18" charset="0"/>
                <a:ea typeface="宋体" pitchFamily="2" charset="-122"/>
                <a:cs typeface="+mn-ea"/>
              </a:rPr>
              <a:t>参数sem_num参数是信号量数组元素的下标，即指定</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spcBef>
                <a:spcPct val="20000"/>
              </a:spcBef>
              <a:buClr>
                <a:schemeClr val="tx1"/>
              </a:buClr>
              <a:buNone/>
            </a:pPr>
            <a:r>
              <a:rPr lang="zh-CN" altLang="en-US" sz="2400" strike="noStrike" noProof="1" dirty="0">
                <a:solidFill>
                  <a:schemeClr val="tx1"/>
                </a:solidFill>
                <a:latin typeface="Times New Roman" panose="02020603050405020304" pitchFamily="18" charset="0"/>
                <a:ea typeface="宋体" pitchFamily="2" charset="-122"/>
                <a:cs typeface="+mn-ea"/>
              </a:rPr>
              <a:t>      对第几个信号量进行控制。</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spcBef>
                <a:spcPct val="20000"/>
              </a:spcBef>
              <a:buClr>
                <a:schemeClr val="tx1"/>
              </a:buClr>
              <a:buNone/>
            </a:pPr>
            <a:r>
              <a:rPr lang="zh-CN" altLang="en-US" sz="2400" strike="noStrike" noProof="1" dirty="0">
                <a:solidFill>
                  <a:schemeClr val="tx1"/>
                </a:solidFill>
                <a:latin typeface="宋体" pitchFamily="2" charset="-122"/>
                <a:ea typeface="宋体" pitchFamily="2" charset="-122"/>
                <a:cs typeface="+mn-ea"/>
              </a:rPr>
              <a:t>ⅲ </a:t>
            </a:r>
            <a:r>
              <a:rPr lang="zh-CN" altLang="en-US" sz="2400" strike="noStrike" noProof="1" dirty="0">
                <a:solidFill>
                  <a:schemeClr val="tx1"/>
                </a:solidFill>
                <a:latin typeface="Times New Roman" panose="02020603050405020304" pitchFamily="18" charset="0"/>
                <a:ea typeface="宋体" pitchFamily="2" charset="-122"/>
                <a:cs typeface="+mn-ea"/>
              </a:rPr>
              <a:t>command参数是要执行的动作，有多个不同的ommand</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spcBef>
                <a:spcPct val="20000"/>
              </a:spcBef>
              <a:buClr>
                <a:schemeClr val="tx1"/>
              </a:buClr>
              <a:buNone/>
            </a:pPr>
            <a:r>
              <a:rPr lang="zh-CN" altLang="en-US" sz="2400" strike="noStrike" noProof="1" dirty="0">
                <a:solidFill>
                  <a:schemeClr val="tx1"/>
                </a:solidFill>
                <a:latin typeface="Times New Roman" panose="02020603050405020304" pitchFamily="18" charset="0"/>
                <a:ea typeface="宋体" pitchFamily="2" charset="-122"/>
                <a:cs typeface="+mn-ea"/>
              </a:rPr>
              <a:t>      值可以用于semctl。常用的两个command值为:</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spcBef>
                <a:spcPct val="20000"/>
              </a:spcBef>
              <a:buClr>
                <a:schemeClr val="tx1"/>
              </a:buClr>
              <a:buNone/>
            </a:pPr>
            <a:r>
              <a:rPr lang="zh-CN" altLang="en-US" sz="2400" strike="noStrike" noProof="1" dirty="0">
                <a:solidFill>
                  <a:schemeClr val="tx1"/>
                </a:solidFill>
                <a:latin typeface="Times New Roman" panose="02020603050405020304" pitchFamily="18" charset="0"/>
                <a:ea typeface="宋体" pitchFamily="2" charset="-122"/>
                <a:cs typeface="+mn-ea"/>
              </a:rPr>
              <a:t>      </a:t>
            </a:r>
            <a:r>
              <a:rPr lang="zh-CN" altLang="en-US" sz="2000" strike="noStrike" noProof="1" dirty="0">
                <a:solidFill>
                  <a:schemeClr val="tx1"/>
                </a:solidFill>
                <a:latin typeface="Times New Roman" panose="02020603050405020304" pitchFamily="18" charset="0"/>
                <a:ea typeface="宋体" pitchFamily="2" charset="-122"/>
                <a:cs typeface="+mn-ea"/>
              </a:rPr>
              <a:t>SETVAL:      用于为信号量赋初值，其值通过第四个参数指定。</a:t>
            </a:r>
            <a:endParaRPr lang="zh-CN" altLang="en-US" sz="2000" strike="noStrike" noProof="1" dirty="0">
              <a:solidFill>
                <a:schemeClr val="tx1"/>
              </a:solidFill>
              <a:latin typeface="Times New Roman" panose="02020603050405020304" pitchFamily="18" charset="0"/>
              <a:ea typeface="宋体" pitchFamily="2" charset="-122"/>
            </a:endParaRPr>
          </a:p>
          <a:p>
            <a:pPr lvl="0" fontAlgn="base">
              <a:lnSpc>
                <a:spcPct val="130000"/>
              </a:lnSpc>
              <a:spcBef>
                <a:spcPct val="20000"/>
              </a:spcBef>
              <a:buNone/>
            </a:pPr>
            <a:r>
              <a:rPr lang="zh-CN" altLang="en-US" sz="2000" strike="noStrike" noProof="1" dirty="0">
                <a:solidFill>
                  <a:schemeClr val="tx1"/>
                </a:solidFill>
                <a:latin typeface="Times New Roman" panose="02020603050405020304" pitchFamily="18" charset="0"/>
                <a:ea typeface="宋体" pitchFamily="2" charset="-122"/>
                <a:cs typeface="+mn-ea"/>
              </a:rPr>
              <a:t>       IPC_RMID：当信号量不再需要时用于删除一个信号量标识。</a:t>
            </a:r>
            <a:endParaRPr lang="zh-CN" altLang="en-US" sz="2000" strike="noStrike" noProof="1" dirty="0">
              <a:solidFill>
                <a:schemeClr val="tx1"/>
              </a:solidFill>
              <a:latin typeface="Times New Roman" panose="02020603050405020304" pitchFamily="18" charset="0"/>
              <a:ea typeface="宋体" pitchFamily="2" charset="-122"/>
            </a:endParaRPr>
          </a:p>
        </p:txBody>
      </p:sp>
      <p:sp>
        <p:nvSpPr>
          <p:cNvPr id="126980" name="文本框 112644"/>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88</a:t>
            </a:r>
            <a:endParaRPr lang="en-US" altLang="zh-CN" b="0">
              <a:solidFill>
                <a:schemeClr val="tx2"/>
              </a:solidFill>
              <a:latin typeface="Times New Roman" panose="02020603050405020304" pitchFamily="18" charset="0"/>
              <a:ea typeface="宋体" pitchFamily="2" charset="-122"/>
            </a:endParaRPr>
          </a:p>
        </p:txBody>
      </p:sp>
      <p:sp>
        <p:nvSpPr>
          <p:cNvPr id="112646" name="矩形 11264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操作系统的并发</a:t>
            </a:r>
            <a:r>
              <a:rPr lang="zh-CN" altLang="en-US" sz="2400" b="0" strike="noStrike" noProof="1">
                <a:latin typeface="Arial" panose="020B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12643"/>
                                        </p:tgtEl>
                                        <p:attrNameLst>
                                          <p:attrName>style.visibility</p:attrName>
                                        </p:attrNameLst>
                                      </p:cBhvr>
                                      <p:to>
                                        <p:strVal val="visible"/>
                                      </p:to>
                                    </p:set>
                                    <p:anim calcmode="lin" valueType="num">
                                      <p:cBhvr additive="base">
                                        <p:cTn id="11" dur="500" fill="hold"/>
                                        <p:tgtEl>
                                          <p:spTgt spid="112643"/>
                                        </p:tgtEl>
                                        <p:attrNameLst>
                                          <p:attrName>ppt_x</p:attrName>
                                        </p:attrNameLst>
                                      </p:cBhvr>
                                      <p:tavLst>
                                        <p:tav tm="0">
                                          <p:val>
                                            <p:strVal val="0-#ppt_w/2"/>
                                          </p:val>
                                        </p:tav>
                                        <p:tav tm="100000">
                                          <p:val>
                                            <p:strVal val="#ppt_x"/>
                                          </p:val>
                                        </p:tav>
                                      </p:tavLst>
                                    </p:anim>
                                    <p:anim calcmode="lin" valueType="num">
                                      <p:cBhvr additive="base">
                                        <p:cTn id="12" dur="500" fill="hold"/>
                                        <p:tgtEl>
                                          <p:spTgt spid="11264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26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p:bldP spid="112643" grpId="0"/>
      <p:bldP spid="112644"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7" name="矩形 113666"/>
          <p:cNvSpPr/>
          <p:nvPr/>
        </p:nvSpPr>
        <p:spPr>
          <a:xfrm>
            <a:off x="469900" y="868363"/>
            <a:ext cx="4462463" cy="6477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信号量的操作</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113668" name="矩形 113667"/>
          <p:cNvSpPr/>
          <p:nvPr/>
        </p:nvSpPr>
        <p:spPr>
          <a:xfrm>
            <a:off x="757238" y="1677988"/>
            <a:ext cx="7697788" cy="15176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① 原型</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b="1" strike="noStrike" noProof="1">
                <a:solidFill>
                  <a:schemeClr val="tx1"/>
                </a:solidFill>
                <a:latin typeface="Times New Roman" panose="02020603050405020304" pitchFamily="18" charset="0"/>
                <a:ea typeface="宋体" pitchFamily="2" charset="-122"/>
                <a:cs typeface="+mn-ea"/>
              </a:rPr>
              <a:t>int semop(int sem_id, struct sembuf *sem_ops, size_t num_sem_ops)</a:t>
            </a:r>
            <a:endParaRPr lang="en-US" altLang="zh-CN" sz="2400" b="1" strike="noStrike" noProof="1">
              <a:solidFill>
                <a:schemeClr val="tx1"/>
              </a:solidFill>
              <a:latin typeface="Times New Roman" panose="02020603050405020304" pitchFamily="18" charset="0"/>
              <a:ea typeface="宋体" pitchFamily="2" charset="-122"/>
            </a:endParaRPr>
          </a:p>
        </p:txBody>
      </p:sp>
      <p:sp>
        <p:nvSpPr>
          <p:cNvPr id="128003" name="文本框 113668"/>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89</a:t>
            </a:r>
            <a:endParaRPr lang="en-US" altLang="zh-CN" b="0">
              <a:solidFill>
                <a:schemeClr val="tx2"/>
              </a:solidFill>
              <a:latin typeface="Times New Roman" panose="02020603050405020304" pitchFamily="18" charset="0"/>
              <a:ea typeface="宋体" pitchFamily="2" charset="-122"/>
            </a:endParaRPr>
          </a:p>
        </p:txBody>
      </p:sp>
      <p:sp>
        <p:nvSpPr>
          <p:cNvPr id="113670" name="矩形 11366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操作系统的并发</a:t>
            </a:r>
            <a:r>
              <a:rPr lang="zh-CN" altLang="en-US" sz="2400" b="0" strike="noStrike" noProof="1">
                <a:latin typeface="Arial" panose="020B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13668"/>
                                        </p:tgtEl>
                                        <p:attrNameLst>
                                          <p:attrName>style.visibility</p:attrName>
                                        </p:attrNameLst>
                                      </p:cBhvr>
                                      <p:to>
                                        <p:strVal val="visible"/>
                                      </p:to>
                                    </p:set>
                                    <p:anim calcmode="lin" valueType="num">
                                      <p:cBhvr additive="base">
                                        <p:cTn id="11" dur="500" fill="hold"/>
                                        <p:tgtEl>
                                          <p:spTgt spid="113668"/>
                                        </p:tgtEl>
                                        <p:attrNameLst>
                                          <p:attrName>ppt_x</p:attrName>
                                        </p:attrNameLst>
                                      </p:cBhvr>
                                      <p:tavLst>
                                        <p:tav tm="0">
                                          <p:val>
                                            <p:strVal val="#ppt_x"/>
                                          </p:val>
                                        </p:tav>
                                        <p:tav tm="100000">
                                          <p:val>
                                            <p:strVal val="#ppt_x"/>
                                          </p:val>
                                        </p:tav>
                                      </p:tavLst>
                                    </p:anim>
                                    <p:anim calcmode="lin" valueType="num">
                                      <p:cBhvr additive="base">
                                        <p:cTn id="12" dur="500" fill="hold"/>
                                        <p:tgtEl>
                                          <p:spTgt spid="1136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p:bldP spid="113668"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矩形 114689"/>
          <p:cNvSpPr/>
          <p:nvPr/>
        </p:nvSpPr>
        <p:spPr>
          <a:xfrm>
            <a:off x="381000" y="752158"/>
            <a:ext cx="8023225" cy="51308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lnSpc>
                <a:spcPct val="130000"/>
              </a:lnSpc>
              <a:buNone/>
            </a:pPr>
            <a:r>
              <a:rPr lang="zh-CN" altLang="en-US" sz="2400" strike="noStrike" noProof="1" dirty="0">
                <a:solidFill>
                  <a:schemeClr val="tx1"/>
                </a:solidFill>
                <a:latin typeface="宋体" pitchFamily="2" charset="-122"/>
                <a:ea typeface="宋体" pitchFamily="2" charset="-122"/>
                <a:cs typeface="+mn-ea"/>
              </a:rPr>
              <a:t>ⅰ </a:t>
            </a:r>
            <a:r>
              <a:rPr lang="en-US" altLang="x-none" sz="2400" strike="noStrike" noProof="1" err="1">
                <a:solidFill>
                  <a:schemeClr val="tx1"/>
                </a:solidFill>
                <a:latin typeface="Times New Roman" panose="02020603050405020304" pitchFamily="18" charset="0"/>
                <a:ea typeface="宋体" pitchFamily="2" charset="-122"/>
                <a:cs typeface="+mn-ea"/>
              </a:rPr>
              <a:t>参数</a:t>
            </a:r>
            <a:r>
              <a:rPr lang="zh-CN" altLang="en-US" sz="2400" strike="noStrike" noProof="1" dirty="0">
                <a:solidFill>
                  <a:schemeClr val="tx1"/>
                </a:solidFill>
                <a:latin typeface="Times New Roman" panose="02020603050405020304" pitchFamily="18" charset="0"/>
                <a:ea typeface="宋体" pitchFamily="2" charset="-122"/>
                <a:cs typeface="+mn-ea"/>
              </a:rPr>
              <a:t>sem_id，是由semget函数所返回的信号量标识符。</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buNone/>
            </a:pPr>
            <a:r>
              <a:rPr lang="zh-CN" altLang="en-US" sz="2400" strike="noStrike" noProof="1" dirty="0">
                <a:solidFill>
                  <a:schemeClr val="tx1"/>
                </a:solidFill>
                <a:latin typeface="宋体" pitchFamily="2" charset="-122"/>
                <a:ea typeface="宋体" pitchFamily="2" charset="-122"/>
                <a:cs typeface="+mn-ea"/>
              </a:rPr>
              <a:t>ⅱ </a:t>
            </a:r>
            <a:r>
              <a:rPr lang="zh-CN" altLang="en-US" sz="2400" strike="noStrike" noProof="1" dirty="0">
                <a:solidFill>
                  <a:schemeClr val="tx1"/>
                </a:solidFill>
                <a:latin typeface="Times New Roman" panose="02020603050405020304" pitchFamily="18" charset="0"/>
                <a:ea typeface="宋体" pitchFamily="2" charset="-122"/>
                <a:cs typeface="+mn-ea"/>
              </a:rPr>
              <a:t>参数sem_ops是一个指向结构数组的指针，该结构定义如下：</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buNone/>
            </a:pPr>
            <a:r>
              <a:rPr lang="zh-CN" altLang="en-US" sz="2400" strike="noStrike" noProof="1" dirty="0">
                <a:solidFill>
                  <a:schemeClr val="tx1"/>
                </a:solidFill>
                <a:latin typeface="Times New Roman" panose="02020603050405020304" pitchFamily="18" charset="0"/>
                <a:ea typeface="宋体" pitchFamily="2" charset="-122"/>
                <a:cs typeface="+mn-ea"/>
              </a:rPr>
              <a:t>		struct sembuf {</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buNone/>
            </a:pPr>
            <a:r>
              <a:rPr lang="zh-CN" altLang="en-US" sz="2400" strike="noStrike" noProof="1" dirty="0">
                <a:solidFill>
                  <a:schemeClr val="tx1"/>
                </a:solidFill>
                <a:latin typeface="Times New Roman" panose="02020603050405020304" pitchFamily="18" charset="0"/>
                <a:ea typeface="宋体" pitchFamily="2" charset="-122"/>
                <a:cs typeface="+mn-ea"/>
              </a:rPr>
              <a:t>			short sem_num;  //数组下标</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buNone/>
            </a:pPr>
            <a:r>
              <a:rPr lang="zh-CN" altLang="en-US" sz="2400" strike="noStrike" noProof="1" dirty="0">
                <a:solidFill>
                  <a:schemeClr val="tx1"/>
                </a:solidFill>
                <a:latin typeface="Times New Roman" panose="02020603050405020304" pitchFamily="18" charset="0"/>
                <a:ea typeface="宋体" pitchFamily="2" charset="-122"/>
                <a:cs typeface="+mn-ea"/>
              </a:rPr>
              <a:t>		    	short sem_op;	//操作，-1或+1</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buNone/>
            </a:pPr>
            <a:r>
              <a:rPr lang="zh-CN" altLang="en-US" sz="2400" strike="noStrike" noProof="1" dirty="0">
                <a:solidFill>
                  <a:schemeClr val="tx1"/>
                </a:solidFill>
                <a:latin typeface="Times New Roman" panose="02020603050405020304" pitchFamily="18" charset="0"/>
                <a:ea typeface="宋体" pitchFamily="2" charset="-122"/>
                <a:cs typeface="+mn-ea"/>
              </a:rPr>
              <a:t>		    	short sem_flg;	//0</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buNone/>
            </a:pPr>
            <a:r>
              <a:rPr lang="zh-CN" altLang="en-US" sz="2400" strike="noStrike" noProof="1" dirty="0">
                <a:solidFill>
                  <a:schemeClr val="tx1"/>
                </a:solidFill>
                <a:latin typeface="Times New Roman" panose="02020603050405020304" pitchFamily="18" charset="0"/>
                <a:ea typeface="宋体" pitchFamily="2" charset="-122"/>
                <a:cs typeface="+mn-ea"/>
              </a:rPr>
              <a:t>		}</a:t>
            </a:r>
            <a:endParaRPr lang="zh-CN" altLang="en-US" sz="2400" strike="noStrike" noProof="1" dirty="0">
              <a:solidFill>
                <a:schemeClr val="tx1"/>
              </a:solidFill>
              <a:latin typeface="Times New Roman" panose="02020603050405020304" pitchFamily="18" charset="0"/>
              <a:ea typeface="宋体" pitchFamily="2" charset="-122"/>
              <a:cs typeface="+mn-ea"/>
            </a:endParaRPr>
          </a:p>
          <a:p>
            <a:pPr lvl="0" fontAlgn="base">
              <a:lnSpc>
                <a:spcPct val="130000"/>
              </a:lnSpc>
              <a:buNone/>
            </a:pPr>
            <a:r>
              <a:rPr lang="zh-CN" altLang="en-US" sz="2400" strike="noStrike" noProof="1" dirty="0">
                <a:solidFill>
                  <a:schemeClr val="tx1"/>
                </a:solidFill>
                <a:latin typeface="宋体" pitchFamily="2" charset="-122"/>
                <a:ea typeface="宋体" pitchFamily="2" charset="-122"/>
                <a:cs typeface="+mn-ea"/>
                <a:sym typeface="+mn-ea"/>
              </a:rPr>
              <a:t>ⅲ </a:t>
            </a:r>
            <a:r>
              <a:rPr lang="zh-CN" altLang="en-US" sz="2400" strike="noStrike" noProof="1" dirty="0">
                <a:solidFill>
                  <a:schemeClr val="tx1"/>
                </a:solidFill>
                <a:latin typeface="Times New Roman" panose="02020603050405020304" pitchFamily="18" charset="0"/>
                <a:ea typeface="宋体" pitchFamily="2" charset="-122"/>
                <a:cs typeface="+mn-ea"/>
                <a:sym typeface="+mn-ea"/>
              </a:rPr>
              <a:t>num_sem_ops 操作次数，一般为1</a:t>
            </a:r>
            <a:endParaRPr lang="zh-CN" altLang="en-US" sz="2400" strike="noStrike" noProof="1" dirty="0">
              <a:solidFill>
                <a:schemeClr val="tx1"/>
              </a:solidFill>
              <a:latin typeface="Times New Roman" panose="02020603050405020304" pitchFamily="18" charset="0"/>
              <a:ea typeface="宋体" pitchFamily="2" charset="-122"/>
            </a:endParaRPr>
          </a:p>
        </p:txBody>
      </p:sp>
      <p:sp>
        <p:nvSpPr>
          <p:cNvPr id="129026" name="文本框 114690"/>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90</a:t>
            </a:r>
            <a:endParaRPr lang="en-US" altLang="zh-CN" b="0">
              <a:solidFill>
                <a:schemeClr val="tx2"/>
              </a:solidFill>
              <a:latin typeface="Times New Roman" panose="02020603050405020304" pitchFamily="18" charset="0"/>
              <a:ea typeface="宋体" pitchFamily="2" charset="-122"/>
            </a:endParaRPr>
          </a:p>
        </p:txBody>
      </p:sp>
      <p:sp>
        <p:nvSpPr>
          <p:cNvPr id="114692" name="矩形 11469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操作系统的并发</a:t>
            </a:r>
            <a:r>
              <a:rPr lang="zh-CN" altLang="en-US" sz="2400" b="0" strike="noStrike" noProof="1">
                <a:latin typeface="Arial" panose="020B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矩形 115713"/>
          <p:cNvSpPr/>
          <p:nvPr/>
        </p:nvSpPr>
        <p:spPr>
          <a:xfrm>
            <a:off x="674688" y="606425"/>
            <a:ext cx="4300538"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② </a:t>
            </a:r>
            <a:r>
              <a:rPr lang="en-US" altLang="zh-CN" sz="2400" b="1" strike="noStrike" noProof="1">
                <a:solidFill>
                  <a:srgbClr val="000099"/>
                </a:solidFill>
                <a:latin typeface="Times New Roman" panose="02020603050405020304" pitchFamily="18" charset="0"/>
                <a:ea typeface="宋体" pitchFamily="2" charset="-122"/>
                <a:cs typeface="+mn-ea"/>
              </a:rPr>
              <a:t>P</a:t>
            </a:r>
            <a:r>
              <a:rPr lang="zh-CN" altLang="en-US" sz="2400" b="1" strike="noStrike" noProof="1">
                <a:solidFill>
                  <a:srgbClr val="000099"/>
                </a:solidFill>
                <a:latin typeface="Times New Roman" panose="02020603050405020304" pitchFamily="18" charset="0"/>
                <a:ea typeface="宋体" pitchFamily="2" charset="-122"/>
                <a:cs typeface="+mn-ea"/>
              </a:rPr>
              <a:t>操作</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15715" name="矩形 115714"/>
          <p:cNvSpPr/>
          <p:nvPr/>
        </p:nvSpPr>
        <p:spPr>
          <a:xfrm>
            <a:off x="231775" y="1204913"/>
            <a:ext cx="8631238" cy="4656138"/>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void P(int semid,int index)</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struct sembuf sem;	</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sem.sem_num = index;</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sem.sem_op = -1;	</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sem.sem_flg = 0;	//</a:t>
            </a:r>
            <a:r>
              <a:rPr lang="zh-CN" altLang="en-US" sz="2400" strike="noStrike" noProof="1">
                <a:solidFill>
                  <a:schemeClr val="tx1"/>
                </a:solidFill>
                <a:latin typeface="Times New Roman" panose="02020603050405020304" pitchFamily="18" charset="0"/>
                <a:ea typeface="宋体" pitchFamily="2" charset="-122"/>
                <a:cs typeface="+mn-ea"/>
              </a:rPr>
              <a:t>操作标记：</a:t>
            </a:r>
            <a:r>
              <a:rPr lang="en-US" altLang="zh-CN" sz="2400" strike="noStrike" noProof="1">
                <a:solidFill>
                  <a:schemeClr val="tx1"/>
                </a:solidFill>
                <a:latin typeface="Times New Roman" panose="02020603050405020304" pitchFamily="18" charset="0"/>
                <a:ea typeface="宋体" pitchFamily="2" charset="-122"/>
                <a:cs typeface="+mn-ea"/>
              </a:rPr>
              <a:t>0</a:t>
            </a:r>
            <a:r>
              <a:rPr lang="zh-CN" altLang="en-US" sz="2400" strike="noStrike" noProof="1">
                <a:solidFill>
                  <a:schemeClr val="tx1"/>
                </a:solidFill>
                <a:latin typeface="Times New Roman" panose="02020603050405020304" pitchFamily="18" charset="0"/>
                <a:ea typeface="宋体" pitchFamily="2" charset="-122"/>
                <a:cs typeface="+mn-ea"/>
              </a:rPr>
              <a:t>或</a:t>
            </a:r>
            <a:r>
              <a:rPr lang="en-US" altLang="zh-CN" sz="2400" strike="noStrike" noProof="1">
                <a:solidFill>
                  <a:schemeClr val="tx1"/>
                </a:solidFill>
                <a:latin typeface="Times New Roman" panose="02020603050405020304" pitchFamily="18" charset="0"/>
                <a:ea typeface="宋体" pitchFamily="2" charset="-122"/>
                <a:cs typeface="+mn-ea"/>
              </a:rPr>
              <a:t>IPC_NOWAIT</a:t>
            </a:r>
            <a:r>
              <a:rPr lang="zh-CN" altLang="en-US" sz="2400" strike="noStrike" noProof="1">
                <a:solidFill>
                  <a:schemeClr val="tx1"/>
                </a:solidFill>
                <a:latin typeface="Times New Roman" panose="02020603050405020304" pitchFamily="18" charset="0"/>
                <a:ea typeface="宋体" pitchFamily="2" charset="-122"/>
                <a:cs typeface="+mn-ea"/>
              </a:rPr>
              <a:t>等	</a:t>
            </a:r>
            <a:endParaRPr lang="zh-CN" altLang="en-US"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semop(semid,&amp;sem,1);	//1:</a:t>
            </a:r>
            <a:r>
              <a:rPr lang="zh-CN" altLang="en-US" sz="2400" strike="noStrike" noProof="1">
                <a:solidFill>
                  <a:schemeClr val="tx1"/>
                </a:solidFill>
                <a:latin typeface="Times New Roman" panose="02020603050405020304" pitchFamily="18" charset="0"/>
                <a:ea typeface="宋体" pitchFamily="2" charset="-122"/>
                <a:cs typeface="+mn-ea"/>
              </a:rPr>
              <a:t>表示执行命令的个数</a:t>
            </a:r>
            <a:endParaRPr lang="zh-CN" altLang="en-US"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return;</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130051" name="文本框 11571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91</a:t>
            </a:r>
            <a:endParaRPr lang="en-US" altLang="zh-CN" b="0">
              <a:solidFill>
                <a:schemeClr val="tx2"/>
              </a:solidFill>
              <a:latin typeface="Times New Roman" panose="02020603050405020304" pitchFamily="18" charset="0"/>
              <a:ea typeface="宋体" pitchFamily="2" charset="-122"/>
            </a:endParaRPr>
          </a:p>
        </p:txBody>
      </p:sp>
      <p:sp>
        <p:nvSpPr>
          <p:cNvPr id="115717" name="矩形 115716"/>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操作系统的并发</a:t>
            </a:r>
            <a:r>
              <a:rPr lang="zh-CN" altLang="en-US" sz="2400" b="0" strike="noStrike" noProof="1">
                <a:latin typeface="Arial" panose="020B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5714"/>
                                        </p:tgtEl>
                                        <p:attrNameLst>
                                          <p:attrName>style.visibility</p:attrName>
                                        </p:attrNameLst>
                                      </p:cBhvr>
                                      <p:to>
                                        <p:strVal val="visible"/>
                                      </p:to>
                                    </p:set>
                                    <p:anim calcmode="lin" valueType="num">
                                      <p:cBhvr additive="base">
                                        <p:cTn id="7" dur="500" fill="hold"/>
                                        <p:tgtEl>
                                          <p:spTgt spid="115714"/>
                                        </p:tgtEl>
                                        <p:attrNameLst>
                                          <p:attrName>ppt_x</p:attrName>
                                        </p:attrNameLst>
                                      </p:cBhvr>
                                      <p:tavLst>
                                        <p:tav tm="0">
                                          <p:val>
                                            <p:strVal val="#ppt_x"/>
                                          </p:val>
                                        </p:tav>
                                        <p:tav tm="100000">
                                          <p:val>
                                            <p:strVal val="#ppt_x"/>
                                          </p:val>
                                        </p:tav>
                                      </p:tavLst>
                                    </p:anim>
                                    <p:anim calcmode="lin" valueType="num">
                                      <p:cBhvr additive="base">
                                        <p:cTn id="8" dur="500" fill="hold"/>
                                        <p:tgtEl>
                                          <p:spTgt spid="1157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57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p:bldP spid="1157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文本框 15155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6</a:t>
            </a:r>
            <a:endParaRPr lang="en-US" altLang="zh-CN" b="0">
              <a:solidFill>
                <a:schemeClr val="tx2"/>
              </a:solidFill>
              <a:latin typeface="Times New Roman" panose="02020603050405020304" pitchFamily="18" charset="0"/>
              <a:ea typeface="宋体" pitchFamily="2" charset="-122"/>
            </a:endParaRPr>
          </a:p>
        </p:txBody>
      </p:sp>
      <p:sp>
        <p:nvSpPr>
          <p:cNvPr id="151555" name="矩形 151554"/>
          <p:cNvSpPr/>
          <p:nvPr/>
        </p:nvSpPr>
        <p:spPr>
          <a:xfrm>
            <a:off x="442913" y="644525"/>
            <a:ext cx="6426200" cy="6461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a:t>
            </a:r>
            <a:r>
              <a:rPr lang="x-none" altLang="en-US" sz="2800" b="1" strike="noStrike" noProof="1">
                <a:solidFill>
                  <a:srgbClr val="A50021"/>
                </a:solidFill>
                <a:latin typeface="Times New Roman" panose="02020603050405020304" pitchFamily="18" charset="0"/>
                <a:ea typeface="宋体" pitchFamily="2" charset="-122"/>
                <a:cs typeface="+mn-ea"/>
              </a:rPr>
              <a:t>4</a:t>
            </a:r>
            <a:r>
              <a:rPr lang="en-US" altLang="zh-CN" sz="2800" b="1" strike="noStrike" noProof="1">
                <a:solidFill>
                  <a:srgbClr val="A50021"/>
                </a:solidFill>
                <a:latin typeface="Times New Roman" panose="02020603050405020304" pitchFamily="18" charset="0"/>
                <a:ea typeface="宋体" pitchFamily="2" charset="-122"/>
                <a:cs typeface="+mn-ea"/>
              </a:rPr>
              <a:t>)</a:t>
            </a:r>
            <a:r>
              <a:rPr lang="zh-CN" altLang="en-US" sz="2800" b="1" strike="noStrike" noProof="1" dirty="0">
                <a:solidFill>
                  <a:srgbClr val="A50021"/>
                </a:solidFill>
                <a:latin typeface="Times New Roman" panose="02020603050405020304" pitchFamily="18" charset="0"/>
                <a:ea typeface="宋体" pitchFamily="2" charset="-122"/>
                <a:cs typeface="+mn-ea"/>
              </a:rPr>
              <a:t>并发程序的描述</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151556" name="矩形 15155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进程的引入</a:t>
            </a:r>
            <a:endParaRPr lang="zh-CN" altLang="en-US" sz="2400" strike="noStrike" noProof="1">
              <a:ea typeface="宋体" pitchFamily="2" charset="-122"/>
            </a:endParaRPr>
          </a:p>
        </p:txBody>
      </p:sp>
      <p:sp>
        <p:nvSpPr>
          <p:cNvPr id="151557" name="矩形 151556"/>
          <p:cNvSpPr/>
          <p:nvPr/>
        </p:nvSpPr>
        <p:spPr>
          <a:xfrm>
            <a:off x="443230" y="1445895"/>
            <a:ext cx="8209280" cy="4398645"/>
          </a:xfrm>
          <a:prstGeom prst="rect">
            <a:avLst/>
          </a:prstGeom>
          <a:noFill/>
          <a:ln w="9525">
            <a:noFill/>
          </a:ln>
        </p:spPr>
        <p:txBody>
          <a:bodyPr/>
          <a:p>
            <a:pPr marL="571500" lvl="0" indent="-571500">
              <a:lnSpc>
                <a:spcPct val="90000"/>
              </a:lnSpc>
              <a:spcBef>
                <a:spcPct val="30000"/>
              </a:spcBef>
              <a:buClr>
                <a:schemeClr val="tx2"/>
              </a:buClr>
              <a:buSzPct val="95000"/>
              <a:buFont typeface="Wingdings" panose="05000000000000000000" pitchFamily="2" charset="2"/>
              <a:buNone/>
            </a:pPr>
            <a:r>
              <a:rPr lang="zh-CN" altLang="en-US" sz="2800" b="0">
                <a:solidFill>
                  <a:schemeClr val="tx1"/>
                </a:solidFill>
                <a:effectLst>
                  <a:outerShdw blurRad="38100" dist="38100" dir="2700000">
                    <a:srgbClr val="FFFFFF"/>
                  </a:outerShdw>
                </a:effectLst>
                <a:latin typeface="+mn-ea"/>
                <a:ea typeface="+mn-ea"/>
              </a:rPr>
              <a:t>把一个程序设计成若干个可同时执行的程序模块</a:t>
            </a:r>
            <a:r>
              <a:rPr lang="x-none" altLang="zh-CN" sz="2800" b="0">
                <a:solidFill>
                  <a:schemeClr val="tx1"/>
                </a:solidFill>
                <a:effectLst>
                  <a:outerShdw blurRad="38100" dist="38100" dir="2700000">
                    <a:srgbClr val="FFFFFF"/>
                  </a:outerShdw>
                </a:effectLst>
                <a:latin typeface="+mn-ea"/>
                <a:ea typeface="+mn-ea"/>
              </a:rPr>
              <a:t>，</a:t>
            </a:r>
            <a:endParaRPr lang="x-none" altLang="zh-CN" sz="2800" b="0">
              <a:solidFill>
                <a:schemeClr val="tx1"/>
              </a:solidFill>
              <a:effectLst>
                <a:outerShdw blurRad="38100" dist="38100" dir="2700000">
                  <a:srgbClr val="FFFFFF"/>
                </a:outerShdw>
              </a:effectLst>
              <a:latin typeface="+mn-ea"/>
              <a:ea typeface="+mn-ea"/>
            </a:endParaRPr>
          </a:p>
          <a:p>
            <a:pPr marL="571500" lvl="0" indent="-571500">
              <a:lnSpc>
                <a:spcPct val="90000"/>
              </a:lnSpc>
              <a:spcBef>
                <a:spcPct val="30000"/>
              </a:spcBef>
              <a:buClr>
                <a:schemeClr val="tx2"/>
              </a:buClr>
              <a:buSzPct val="95000"/>
              <a:buFont typeface="Wingdings" panose="05000000000000000000" pitchFamily="2" charset="2"/>
              <a:buNone/>
            </a:pPr>
            <a:r>
              <a:rPr lang="zh-CN" altLang="en-US" sz="2800" b="0">
                <a:solidFill>
                  <a:schemeClr val="tx1"/>
                </a:solidFill>
                <a:effectLst>
                  <a:outerShdw blurRad="38100" dist="38100" dir="2700000">
                    <a:srgbClr val="FFFFFF"/>
                  </a:outerShdw>
                </a:effectLst>
                <a:latin typeface="Times New Roman" panose="02020603050405020304" pitchFamily="18" charset="0"/>
              </a:rPr>
              <a:t>用下面语句表示并发执行这些程序段：</a:t>
            </a:r>
            <a:endParaRPr lang="zh-CN" altLang="en-US" sz="2800" b="0">
              <a:solidFill>
                <a:schemeClr val="tx1"/>
              </a:solidFill>
              <a:effectLst>
                <a:outerShdw blurRad="38100" dist="38100" dir="2700000">
                  <a:srgbClr val="FFFFFF"/>
                </a:outerShdw>
              </a:effectLst>
              <a:latin typeface="Times New Roman" panose="02020603050405020304" pitchFamily="18" charset="0"/>
            </a:endParaRPr>
          </a:p>
          <a:p>
            <a:pPr marL="571500" lvl="0" indent="-571500">
              <a:lnSpc>
                <a:spcPct val="90000"/>
              </a:lnSpc>
              <a:spcBef>
                <a:spcPct val="30000"/>
              </a:spcBef>
              <a:buClr>
                <a:schemeClr val="tx2"/>
              </a:buClr>
              <a:buSzPct val="95000"/>
              <a:buFont typeface="Wingdings" panose="05000000000000000000" pitchFamily="2" charset="2"/>
              <a:buNone/>
            </a:pPr>
            <a:r>
              <a:rPr lang="zh-CN" altLang="en-US" sz="2800" b="0">
                <a:solidFill>
                  <a:schemeClr val="tx1"/>
                </a:solidFill>
                <a:effectLst>
                  <a:outerShdw blurRad="38100" dist="38100" dir="2700000">
                    <a:srgbClr val="FFFFFF"/>
                  </a:outerShdw>
                </a:effectLst>
                <a:latin typeface="Times New Roman" panose="02020603050405020304" pitchFamily="18" charset="0"/>
              </a:rPr>
              <a:t>	</a:t>
            </a:r>
            <a:r>
              <a:rPr lang="en-US" altLang="zh-CN" sz="2800" b="0">
                <a:solidFill>
                  <a:schemeClr val="tx1"/>
                </a:solidFill>
                <a:effectLst>
                  <a:outerShdw blurRad="38100" dist="38100" dir="2700000">
                    <a:srgbClr val="FFFFFF"/>
                  </a:outerShdw>
                </a:effectLst>
                <a:latin typeface="Times New Roman" panose="02020603050405020304" pitchFamily="18" charset="0"/>
              </a:rPr>
              <a:t>cobegin</a:t>
            </a:r>
            <a:endParaRPr lang="en-US" altLang="zh-CN" sz="2800" b="0">
              <a:solidFill>
                <a:schemeClr val="tx1"/>
              </a:solidFill>
              <a:effectLst>
                <a:outerShdw blurRad="38100" dist="38100" dir="2700000">
                  <a:srgbClr val="FFFFFF"/>
                </a:outerShdw>
              </a:effectLst>
              <a:latin typeface="Times New Roman" panose="02020603050405020304" pitchFamily="18" charset="0"/>
            </a:endParaRPr>
          </a:p>
          <a:p>
            <a:pPr marL="571500" lvl="0" indent="-571500">
              <a:lnSpc>
                <a:spcPct val="90000"/>
              </a:lnSpc>
              <a:spcBef>
                <a:spcPct val="30000"/>
              </a:spcBef>
              <a:buClr>
                <a:schemeClr val="tx2"/>
              </a:buClr>
              <a:buSzPct val="95000"/>
              <a:buFont typeface="Wingdings" panose="05000000000000000000" pitchFamily="2" charset="2"/>
              <a:buNone/>
            </a:pPr>
            <a:r>
              <a:rPr lang="en-US" altLang="zh-CN" sz="2800" b="0">
                <a:solidFill>
                  <a:schemeClr val="tx1"/>
                </a:solidFill>
                <a:effectLst>
                  <a:outerShdw blurRad="38100" dist="38100" dir="2700000">
                    <a:srgbClr val="FFFFFF"/>
                  </a:outerShdw>
                </a:effectLst>
                <a:latin typeface="Times New Roman" panose="02020603050405020304" pitchFamily="18" charset="0"/>
              </a:rPr>
              <a:t>		S</a:t>
            </a:r>
            <a:r>
              <a:rPr lang="en-US" altLang="zh-CN" sz="2800" b="0" baseline="-25000">
                <a:solidFill>
                  <a:schemeClr val="tx1"/>
                </a:solidFill>
                <a:effectLst>
                  <a:outerShdw blurRad="38100" dist="38100" dir="2700000">
                    <a:srgbClr val="FFFFFF"/>
                  </a:outerShdw>
                </a:effectLst>
                <a:latin typeface="Times New Roman" panose="02020603050405020304" pitchFamily="18" charset="0"/>
              </a:rPr>
              <a:t>1</a:t>
            </a:r>
            <a:r>
              <a:rPr lang="zh-CN" altLang="en-US" sz="2800" b="0">
                <a:solidFill>
                  <a:schemeClr val="tx1"/>
                </a:solidFill>
                <a:effectLst>
                  <a:outerShdw blurRad="38100" dist="38100" dir="2700000">
                    <a:srgbClr val="FFFFFF"/>
                  </a:outerShdw>
                </a:effectLst>
                <a:latin typeface="Times New Roman" panose="02020603050405020304" pitchFamily="18" charset="0"/>
              </a:rPr>
              <a:t>；</a:t>
            </a:r>
            <a:r>
              <a:rPr lang="en-US" altLang="zh-CN" sz="2800" b="0">
                <a:solidFill>
                  <a:schemeClr val="tx1"/>
                </a:solidFill>
                <a:effectLst>
                  <a:outerShdw blurRad="38100" dist="38100" dir="2700000">
                    <a:srgbClr val="FFFFFF"/>
                  </a:outerShdw>
                </a:effectLst>
                <a:latin typeface="Times New Roman" panose="02020603050405020304" pitchFamily="18" charset="0"/>
              </a:rPr>
              <a:t>S</a:t>
            </a:r>
            <a:r>
              <a:rPr lang="en-US" altLang="zh-CN" sz="2800" b="0" baseline="-25000">
                <a:solidFill>
                  <a:schemeClr val="tx1"/>
                </a:solidFill>
                <a:effectLst>
                  <a:outerShdw blurRad="38100" dist="38100" dir="2700000">
                    <a:srgbClr val="FFFFFF"/>
                  </a:outerShdw>
                </a:effectLst>
                <a:latin typeface="Times New Roman" panose="02020603050405020304" pitchFamily="18" charset="0"/>
              </a:rPr>
              <a:t>2</a:t>
            </a:r>
            <a:r>
              <a:rPr lang="zh-CN" altLang="en-US" sz="2800" b="0">
                <a:solidFill>
                  <a:schemeClr val="tx1"/>
                </a:solidFill>
                <a:effectLst>
                  <a:outerShdw blurRad="38100" dist="38100" dir="2700000">
                    <a:srgbClr val="FFFFFF"/>
                  </a:outerShdw>
                </a:effectLst>
                <a:latin typeface="Times New Roman" panose="02020603050405020304" pitchFamily="18" charset="0"/>
              </a:rPr>
              <a:t>；</a:t>
            </a:r>
            <a:r>
              <a:rPr lang="en-US" altLang="zh-CN" sz="2800" b="0">
                <a:solidFill>
                  <a:schemeClr val="tx1"/>
                </a:solidFill>
                <a:effectLst>
                  <a:outerShdw blurRad="38100" dist="38100" dir="2700000">
                    <a:srgbClr val="FFFFFF"/>
                  </a:outerShdw>
                </a:effectLst>
                <a:latin typeface="Times New Roman" panose="02020603050405020304" pitchFamily="18" charset="0"/>
              </a:rPr>
              <a:t>…  </a:t>
            </a:r>
            <a:r>
              <a:rPr lang="zh-CN" altLang="en-US" sz="2800" b="0">
                <a:solidFill>
                  <a:schemeClr val="tx1"/>
                </a:solidFill>
                <a:effectLst>
                  <a:outerShdw blurRad="38100" dist="38100" dir="2700000">
                    <a:srgbClr val="FFFFFF"/>
                  </a:outerShdw>
                </a:effectLst>
                <a:latin typeface="Times New Roman" panose="02020603050405020304" pitchFamily="18" charset="0"/>
              </a:rPr>
              <a:t>；</a:t>
            </a:r>
            <a:r>
              <a:rPr lang="en-US" altLang="zh-CN" sz="2800" b="0">
                <a:solidFill>
                  <a:schemeClr val="tx1"/>
                </a:solidFill>
                <a:effectLst>
                  <a:outerShdw blurRad="38100" dist="38100" dir="2700000">
                    <a:srgbClr val="FFFFFF"/>
                  </a:outerShdw>
                </a:effectLst>
                <a:latin typeface="Times New Roman" panose="02020603050405020304" pitchFamily="18" charset="0"/>
              </a:rPr>
              <a:t>S</a:t>
            </a:r>
            <a:r>
              <a:rPr lang="en-US" altLang="zh-CN" sz="2800" b="0" baseline="-25000">
                <a:solidFill>
                  <a:schemeClr val="tx1"/>
                </a:solidFill>
                <a:effectLst>
                  <a:outerShdw blurRad="38100" dist="38100" dir="2700000">
                    <a:srgbClr val="FFFFFF"/>
                  </a:outerShdw>
                </a:effectLst>
                <a:latin typeface="Times New Roman" panose="02020603050405020304" pitchFamily="18" charset="0"/>
              </a:rPr>
              <a:t>n</a:t>
            </a:r>
            <a:endParaRPr lang="en-US" altLang="zh-CN" sz="2800" b="0" baseline="-25000">
              <a:solidFill>
                <a:schemeClr val="tx1"/>
              </a:solidFill>
              <a:effectLst>
                <a:outerShdw blurRad="38100" dist="38100" dir="2700000">
                  <a:srgbClr val="FFFFFF"/>
                </a:outerShdw>
              </a:effectLst>
              <a:latin typeface="Times New Roman" panose="02020603050405020304" pitchFamily="18" charset="0"/>
            </a:endParaRPr>
          </a:p>
          <a:p>
            <a:pPr marL="571500" lvl="0" indent="-571500">
              <a:lnSpc>
                <a:spcPct val="90000"/>
              </a:lnSpc>
              <a:spcBef>
                <a:spcPct val="30000"/>
              </a:spcBef>
              <a:buClr>
                <a:schemeClr val="tx2"/>
              </a:buClr>
              <a:buSzPct val="95000"/>
              <a:buFont typeface="Wingdings" panose="05000000000000000000" pitchFamily="2" charset="2"/>
              <a:buNone/>
            </a:pPr>
            <a:r>
              <a:rPr lang="en-US" altLang="zh-CN" sz="2800" b="0">
                <a:solidFill>
                  <a:schemeClr val="tx1"/>
                </a:solidFill>
                <a:effectLst>
                  <a:outerShdw blurRad="38100" dist="38100" dir="2700000">
                    <a:srgbClr val="FFFFFF"/>
                  </a:outerShdw>
                </a:effectLst>
                <a:latin typeface="Times New Roman" panose="02020603050405020304" pitchFamily="18" charset="0"/>
              </a:rPr>
              <a:t>	coend</a:t>
            </a:r>
            <a:endParaRPr lang="en-US" altLang="zh-CN" sz="2800" b="0">
              <a:solidFill>
                <a:schemeClr val="tx1"/>
              </a:solidFill>
              <a:effectLst>
                <a:outerShdw blurRad="38100" dist="38100" dir="2700000">
                  <a:srgbClr val="FFFFFF"/>
                </a:outerShdw>
              </a:effectLst>
              <a:latin typeface="Times New Roman" panose="02020603050405020304" pitchFamily="18" charset="0"/>
            </a:endParaRPr>
          </a:p>
          <a:p>
            <a:pPr marL="571500" lvl="0" indent="-571500" algn="just">
              <a:lnSpc>
                <a:spcPct val="90000"/>
              </a:lnSpc>
              <a:spcBef>
                <a:spcPct val="30000"/>
              </a:spcBef>
              <a:buClr>
                <a:schemeClr val="tx2"/>
              </a:buClr>
              <a:buSzPct val="95000"/>
              <a:buFont typeface="Wingdings" panose="05000000000000000000" pitchFamily="2" charset="2"/>
              <a:buNone/>
            </a:pPr>
            <a:r>
              <a:rPr lang="en-US" altLang="zh-CN" sz="2800" b="0">
                <a:solidFill>
                  <a:schemeClr val="tx1"/>
                </a:solidFill>
                <a:effectLst>
                  <a:outerShdw blurRad="38100" dist="38100" dir="2700000">
                    <a:srgbClr val="FFFFFF"/>
                  </a:outerShdw>
                </a:effectLst>
                <a:latin typeface="Times New Roman" panose="02020603050405020304" pitchFamily="18" charset="0"/>
              </a:rPr>
              <a:t>	</a:t>
            </a:r>
            <a:r>
              <a:rPr lang="zh-CN" altLang="en-US" sz="2800" b="0">
                <a:solidFill>
                  <a:schemeClr val="tx1"/>
                </a:solidFill>
                <a:effectLst>
                  <a:outerShdw blurRad="38100" dist="38100" dir="2700000">
                    <a:srgbClr val="FFFFFF"/>
                  </a:outerShdw>
                </a:effectLst>
                <a:latin typeface="Times New Roman" panose="02020603050405020304" pitchFamily="18" charset="0"/>
              </a:rPr>
              <a:t>表示程序段（函数）</a:t>
            </a:r>
            <a:r>
              <a:rPr lang="en-US" altLang="zh-CN" sz="2800" b="0">
                <a:solidFill>
                  <a:schemeClr val="tx1"/>
                </a:solidFill>
                <a:effectLst>
                  <a:outerShdw blurRad="38100" dist="38100" dir="2700000">
                    <a:srgbClr val="FFFFFF"/>
                  </a:outerShdw>
                </a:effectLst>
                <a:latin typeface="Times New Roman" panose="02020603050405020304" pitchFamily="18" charset="0"/>
              </a:rPr>
              <a:t>S</a:t>
            </a:r>
            <a:r>
              <a:rPr lang="en-US" altLang="zh-CN" sz="2800" b="0" baseline="-25000">
                <a:solidFill>
                  <a:schemeClr val="tx1"/>
                </a:solidFill>
                <a:effectLst>
                  <a:outerShdw blurRad="38100" dist="38100" dir="2700000">
                    <a:srgbClr val="FFFFFF"/>
                  </a:outerShdw>
                </a:effectLst>
                <a:latin typeface="Times New Roman" panose="02020603050405020304" pitchFamily="18" charset="0"/>
              </a:rPr>
              <a:t>1</a:t>
            </a:r>
            <a:r>
              <a:rPr lang="zh-CN" altLang="en-US" sz="2800" b="0">
                <a:solidFill>
                  <a:schemeClr val="tx1"/>
                </a:solidFill>
                <a:effectLst>
                  <a:outerShdw blurRad="38100" dist="38100" dir="2700000">
                    <a:srgbClr val="FFFFFF"/>
                  </a:outerShdw>
                </a:effectLst>
                <a:latin typeface="Times New Roman" panose="02020603050405020304" pitchFamily="18" charset="0"/>
              </a:rPr>
              <a:t>，</a:t>
            </a:r>
            <a:r>
              <a:rPr lang="en-US" altLang="zh-CN" sz="2800" b="0">
                <a:solidFill>
                  <a:schemeClr val="tx1"/>
                </a:solidFill>
                <a:effectLst>
                  <a:outerShdw blurRad="38100" dist="38100" dir="2700000">
                    <a:srgbClr val="FFFFFF"/>
                  </a:outerShdw>
                </a:effectLst>
                <a:latin typeface="Times New Roman" panose="02020603050405020304" pitchFamily="18" charset="0"/>
              </a:rPr>
              <a:t>S</a:t>
            </a:r>
            <a:r>
              <a:rPr lang="en-US" altLang="zh-CN" sz="2800" b="0" baseline="-25000">
                <a:solidFill>
                  <a:schemeClr val="tx1"/>
                </a:solidFill>
                <a:effectLst>
                  <a:outerShdw blurRad="38100" dist="38100" dir="2700000">
                    <a:srgbClr val="FFFFFF"/>
                  </a:outerShdw>
                </a:effectLst>
                <a:latin typeface="Times New Roman" panose="02020603050405020304" pitchFamily="18" charset="0"/>
              </a:rPr>
              <a:t>2</a:t>
            </a:r>
            <a:r>
              <a:rPr lang="zh-CN" altLang="en-US" sz="2800" b="0">
                <a:solidFill>
                  <a:schemeClr val="tx1"/>
                </a:solidFill>
                <a:effectLst>
                  <a:outerShdw blurRad="38100" dist="38100" dir="2700000">
                    <a:srgbClr val="FFFFFF"/>
                  </a:outerShdw>
                </a:effectLst>
                <a:latin typeface="Times New Roman" panose="02020603050405020304" pitchFamily="18" charset="0"/>
              </a:rPr>
              <a:t>，</a:t>
            </a:r>
            <a:r>
              <a:rPr lang="en-US" altLang="zh-CN" sz="2800" b="0">
                <a:solidFill>
                  <a:schemeClr val="tx1"/>
                </a:solidFill>
                <a:effectLst>
                  <a:outerShdw blurRad="38100" dist="38100" dir="2700000">
                    <a:srgbClr val="FFFFFF"/>
                  </a:outerShdw>
                </a:effectLst>
                <a:latin typeface="Times New Roman" panose="02020603050405020304" pitchFamily="18" charset="0"/>
                <a:sym typeface="MT Extra" pitchFamily="18" charset="2"/>
              </a:rPr>
              <a:t>…</a:t>
            </a:r>
            <a:r>
              <a:rPr lang="zh-CN" altLang="en-US" sz="2800" b="0">
                <a:solidFill>
                  <a:schemeClr val="tx1"/>
                </a:solidFill>
                <a:effectLst>
                  <a:outerShdw blurRad="38100" dist="38100" dir="2700000">
                    <a:srgbClr val="FFFFFF"/>
                  </a:outerShdw>
                </a:effectLst>
                <a:latin typeface="Times New Roman" panose="02020603050405020304" pitchFamily="18" charset="0"/>
              </a:rPr>
              <a:t>，</a:t>
            </a:r>
            <a:r>
              <a:rPr lang="en-US" altLang="zh-CN" sz="2800" b="0">
                <a:solidFill>
                  <a:schemeClr val="tx1"/>
                </a:solidFill>
                <a:effectLst>
                  <a:outerShdw blurRad="38100" dist="38100" dir="2700000">
                    <a:srgbClr val="FFFFFF"/>
                  </a:outerShdw>
                </a:effectLst>
                <a:latin typeface="Times New Roman" panose="02020603050405020304" pitchFamily="18" charset="0"/>
              </a:rPr>
              <a:t>S</a:t>
            </a:r>
            <a:r>
              <a:rPr lang="en-US" altLang="zh-CN" sz="2800" b="0" baseline="-25000">
                <a:solidFill>
                  <a:schemeClr val="tx1"/>
                </a:solidFill>
                <a:effectLst>
                  <a:outerShdw blurRad="38100" dist="38100" dir="2700000">
                    <a:srgbClr val="FFFFFF"/>
                  </a:outerShdw>
                </a:effectLst>
                <a:latin typeface="Times New Roman" panose="02020603050405020304" pitchFamily="18" charset="0"/>
              </a:rPr>
              <a:t>n</a:t>
            </a:r>
            <a:r>
              <a:rPr lang="zh-CN" altLang="en-US" sz="2800" b="0">
                <a:solidFill>
                  <a:schemeClr val="tx1"/>
                </a:solidFill>
                <a:effectLst>
                  <a:outerShdw blurRad="38100" dist="38100" dir="2700000">
                    <a:srgbClr val="FFFFFF"/>
                  </a:outerShdw>
                </a:effectLst>
                <a:latin typeface="Times New Roman" panose="02020603050405020304" pitchFamily="18" charset="0"/>
              </a:rPr>
              <a:t>可以并发执行。并发执行意味着各个程序段以不可预知的次序运行。</a:t>
            </a:r>
            <a:endParaRPr lang="zh-CN" altLang="en-US" sz="2800" b="0">
              <a:solidFill>
                <a:schemeClr val="tx1"/>
              </a:solidFill>
              <a:effectLst>
                <a:outerShdw blurRad="38100" dist="38100" dir="2700000">
                  <a:srgbClr val="FFFFFF"/>
                </a:outerShdw>
              </a:effectLst>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1555">
                                            <p:txEl>
                                              <p:charRg st="0" end="11"/>
                                            </p:txEl>
                                          </p:spTgt>
                                        </p:tgtEl>
                                        <p:attrNameLst>
                                          <p:attrName>style.visibility</p:attrName>
                                        </p:attrNameLst>
                                      </p:cBhvr>
                                      <p:to>
                                        <p:strVal val="visible"/>
                                      </p:to>
                                    </p:set>
                                    <p:anim calcmode="lin" valueType="num">
                                      <p:cBhvr additive="base">
                                        <p:cTn id="7" dur="500" fill="hold"/>
                                        <p:tgtEl>
                                          <p:spTgt spid="151555">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1555">
                                            <p:txEl>
                                              <p:charRg st="0"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矩形 116737"/>
          <p:cNvSpPr/>
          <p:nvPr/>
        </p:nvSpPr>
        <p:spPr>
          <a:xfrm>
            <a:off x="660400" y="606425"/>
            <a:ext cx="7697788"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③ </a:t>
            </a:r>
            <a:r>
              <a:rPr lang="en-US" altLang="zh-CN" sz="2400" b="1" strike="noStrike" noProof="1">
                <a:solidFill>
                  <a:srgbClr val="000099"/>
                </a:solidFill>
                <a:latin typeface="Times New Roman" panose="02020603050405020304" pitchFamily="18" charset="0"/>
                <a:ea typeface="宋体" pitchFamily="2" charset="-122"/>
                <a:cs typeface="+mn-ea"/>
              </a:rPr>
              <a:t>V</a:t>
            </a:r>
            <a:r>
              <a:rPr lang="zh-CN" altLang="en-US" sz="2400" b="1" strike="noStrike" noProof="1">
                <a:solidFill>
                  <a:srgbClr val="000099"/>
                </a:solidFill>
                <a:latin typeface="Times New Roman" panose="02020603050405020304" pitchFamily="18" charset="0"/>
                <a:ea typeface="宋体" pitchFamily="2" charset="-122"/>
                <a:cs typeface="+mn-ea"/>
              </a:rPr>
              <a:t>操作</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16739" name="矩形 116738"/>
          <p:cNvSpPr/>
          <p:nvPr/>
        </p:nvSpPr>
        <p:spPr>
          <a:xfrm>
            <a:off x="1135063" y="1219200"/>
            <a:ext cx="7007225" cy="465582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void V(int semid,int index)</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struct sembuf sem;	</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sem.sem_num = index;</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sem.sem_op =  1;</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sem.sem_flg = 0;	</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semop(semid,&amp;sem,1);	</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return;</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131075" name="文本框 11673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92</a:t>
            </a:r>
            <a:endParaRPr lang="en-US" altLang="zh-CN" b="0">
              <a:solidFill>
                <a:schemeClr val="tx2"/>
              </a:solidFill>
              <a:latin typeface="Times New Roman" panose="02020603050405020304" pitchFamily="18" charset="0"/>
              <a:ea typeface="宋体" pitchFamily="2" charset="-122"/>
            </a:endParaRPr>
          </a:p>
        </p:txBody>
      </p:sp>
      <p:sp>
        <p:nvSpPr>
          <p:cNvPr id="116741" name="矩形 11674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操作系统的并发</a:t>
            </a:r>
            <a:r>
              <a:rPr lang="zh-CN" altLang="en-US" sz="2400" b="0" strike="noStrike" noProof="1">
                <a:latin typeface="Arial" panose="020B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6738"/>
                                        </p:tgtEl>
                                        <p:attrNameLst>
                                          <p:attrName>style.visibility</p:attrName>
                                        </p:attrNameLst>
                                      </p:cBhvr>
                                      <p:to>
                                        <p:strVal val="visible"/>
                                      </p:to>
                                    </p:set>
                                    <p:anim calcmode="lin" valueType="num">
                                      <p:cBhvr additive="base">
                                        <p:cTn id="7" dur="500" fill="hold"/>
                                        <p:tgtEl>
                                          <p:spTgt spid="116738"/>
                                        </p:tgtEl>
                                        <p:attrNameLst>
                                          <p:attrName>ppt_x</p:attrName>
                                        </p:attrNameLst>
                                      </p:cBhvr>
                                      <p:tavLst>
                                        <p:tav tm="0">
                                          <p:val>
                                            <p:strVal val="#ppt_x"/>
                                          </p:val>
                                        </p:tav>
                                        <p:tav tm="100000">
                                          <p:val>
                                            <p:strVal val="#ppt_x"/>
                                          </p:val>
                                        </p:tav>
                                      </p:tavLst>
                                    </p:anim>
                                    <p:anim calcmode="lin" valueType="num">
                                      <p:cBhvr additive="base">
                                        <p:cTn id="8" dur="500" fill="hold"/>
                                        <p:tgtEl>
                                          <p:spTgt spid="1167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67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p:bldP spid="116739"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矩形 117761"/>
          <p:cNvSpPr/>
          <p:nvPr/>
        </p:nvSpPr>
        <p:spPr>
          <a:xfrm>
            <a:off x="180975" y="612775"/>
            <a:ext cx="8318500" cy="7254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5.  </a:t>
            </a:r>
            <a:r>
              <a:rPr lang="zh-CN" altLang="en-US" b="1" strike="noStrike" noProof="1">
                <a:solidFill>
                  <a:srgbClr val="990000"/>
                </a:solidFill>
                <a:latin typeface="Times New Roman" panose="02020603050405020304" pitchFamily="18" charset="0"/>
                <a:ea typeface="宋体" pitchFamily="2" charset="-122"/>
                <a:cs typeface="+mn-ea"/>
              </a:rPr>
              <a:t>共享内存</a:t>
            </a:r>
            <a:endParaRPr lang="zh-CN" altLang="en-US" b="1" strike="noStrike" noProof="1">
              <a:solidFill>
                <a:srgbClr val="990000"/>
              </a:solidFill>
              <a:latin typeface="Times New Roman" panose="02020603050405020304" pitchFamily="18" charset="0"/>
              <a:ea typeface="宋体" pitchFamily="2" charset="-122"/>
            </a:endParaRPr>
          </a:p>
        </p:txBody>
      </p:sp>
      <p:sp>
        <p:nvSpPr>
          <p:cNvPr id="117763" name="矩形 117762"/>
          <p:cNvSpPr/>
          <p:nvPr/>
        </p:nvSpPr>
        <p:spPr>
          <a:xfrm>
            <a:off x="344488" y="1374775"/>
            <a:ext cx="8466138" cy="29845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功能</a:t>
            </a:r>
            <a:r>
              <a:rPr lang="zh-CN" altLang="en-US" sz="2400" b="1" strike="noStrike" noProof="1">
                <a:solidFill>
                  <a:srgbClr val="000099"/>
                </a:solidFill>
                <a:latin typeface="Times New Roman" panose="02020603050405020304" pitchFamily="18" charset="0"/>
                <a:ea typeface="宋体" pitchFamily="2" charset="-122"/>
                <a:cs typeface="+mn-ea"/>
              </a:rPr>
              <a:t>       </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algn="just"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共享内存允许两个或更多进程访问同一块内存，就如同</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algn="just"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malloc() </a:t>
            </a:r>
            <a:r>
              <a:rPr lang="zh-CN" altLang="en-US" sz="2400" strike="noStrike" noProof="1">
                <a:solidFill>
                  <a:schemeClr val="tx1"/>
                </a:solidFill>
                <a:latin typeface="Times New Roman" panose="02020603050405020304" pitchFamily="18" charset="0"/>
                <a:ea typeface="宋体" pitchFamily="2" charset="-122"/>
                <a:cs typeface="+mn-ea"/>
              </a:rPr>
              <a:t>函数向不同进程返回了指向同一个物理内存区</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algn="just"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域的指针。当一个进程改变了这块地址中的内容的时候，</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algn="just"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其它进程都会察觉到这个更改。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32099" name="文本框 11776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93</a:t>
            </a:r>
            <a:endParaRPr lang="en-US" altLang="zh-CN" b="0">
              <a:solidFill>
                <a:schemeClr val="tx2"/>
              </a:solidFill>
              <a:latin typeface="Times New Roman" panose="02020603050405020304" pitchFamily="18" charset="0"/>
              <a:ea typeface="宋体" pitchFamily="2" charset="-122"/>
            </a:endParaRPr>
          </a:p>
        </p:txBody>
      </p:sp>
      <p:sp>
        <p:nvSpPr>
          <p:cNvPr id="117765" name="矩形 11776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操作系统的并发</a:t>
            </a:r>
            <a:r>
              <a:rPr lang="zh-CN" altLang="en-US" sz="2400" b="0" strike="noStrike" noProof="1">
                <a:latin typeface="Arial" panose="020B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762">
                                            <p:txEl>
                                              <p:charRg st="0" end="9"/>
                                            </p:txEl>
                                          </p:spTgt>
                                        </p:tgtEl>
                                        <p:attrNameLst>
                                          <p:attrName>style.visibility</p:attrName>
                                        </p:attrNameLst>
                                      </p:cBhvr>
                                      <p:to>
                                        <p:strVal val="visible"/>
                                      </p:to>
                                    </p:set>
                                    <p:anim calcmode="lin" valueType="num">
                                      <p:cBhvr additive="base">
                                        <p:cTn id="7" dur="1000" fill="hold"/>
                                        <p:tgtEl>
                                          <p:spTgt spid="117762">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7762">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77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build="p"/>
      <p:bldP spid="117763"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矩形 118785"/>
          <p:cNvSpPr/>
          <p:nvPr/>
        </p:nvSpPr>
        <p:spPr>
          <a:xfrm>
            <a:off x="663575" y="677863"/>
            <a:ext cx="8480425" cy="478028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共享内存创建</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algn="just"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int shmget(key_t key,int size,int shmflg)</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其中：</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Clr>
                <a:schemeClr val="tx1"/>
              </a:buClr>
              <a:buFont typeface="Wingdings" panose="05000000000000000000" pitchFamily="2" charset="2"/>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zh-CN" altLang="en-US" sz="2400" b="1" strike="noStrike" noProof="1">
                <a:solidFill>
                  <a:srgbClr val="000099"/>
                </a:solidFill>
                <a:latin typeface="宋体" pitchFamily="2" charset="-122"/>
                <a:ea typeface="宋体" pitchFamily="2" charset="-122"/>
                <a:cs typeface="+mn-ea"/>
              </a:rPr>
              <a:t>①</a:t>
            </a:r>
            <a:r>
              <a:rPr lang="zh-CN" altLang="en-US" sz="2400" strike="noStrike" noProof="1">
                <a:solidFill>
                  <a:schemeClr val="tx1"/>
                </a:solidFill>
                <a:latin typeface="宋体" pitchFamily="2" charset="-122"/>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key: </a:t>
            </a:r>
            <a:r>
              <a:rPr lang="zh-CN" altLang="en-US" sz="2400" strike="noStrike" noProof="1">
                <a:solidFill>
                  <a:schemeClr val="tx1"/>
                </a:solidFill>
                <a:latin typeface="Times New Roman" panose="02020603050405020304" pitchFamily="18" charset="0"/>
                <a:ea typeface="宋体" pitchFamily="2" charset="-122"/>
                <a:cs typeface="+mn-ea"/>
              </a:rPr>
              <a:t>键值，多个需要使用此共享内存的进程用相同的</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Clr>
                <a:schemeClr val="tx1"/>
              </a:buClr>
              <a:buFont typeface="Wingdings" panose="05000000000000000000" pitchFamily="2" charset="2"/>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key</a:t>
            </a:r>
            <a:r>
              <a:rPr lang="zh-CN" altLang="en-US" sz="2400" strike="noStrike" noProof="1">
                <a:solidFill>
                  <a:schemeClr val="tx1"/>
                </a:solidFill>
                <a:latin typeface="Times New Roman" panose="02020603050405020304" pitchFamily="18" charset="0"/>
                <a:ea typeface="宋体" pitchFamily="2" charset="-122"/>
                <a:cs typeface="+mn-ea"/>
              </a:rPr>
              <a:t>来创建</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Clr>
                <a:schemeClr val="tx1"/>
              </a:buClr>
              <a:buFont typeface="Wingdings" panose="05000000000000000000" pitchFamily="2" charset="2"/>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zh-CN" altLang="en-US" sz="2400" b="1" strike="noStrike" noProof="1">
                <a:solidFill>
                  <a:srgbClr val="000099"/>
                </a:solidFill>
                <a:latin typeface="宋体" pitchFamily="2" charset="-122"/>
                <a:ea typeface="宋体" pitchFamily="2" charset="-122"/>
                <a:cs typeface="+mn-ea"/>
              </a:rPr>
              <a:t>②</a:t>
            </a:r>
            <a:r>
              <a:rPr lang="zh-CN" altLang="en-US" sz="2400" strike="noStrike" noProof="1">
                <a:solidFill>
                  <a:schemeClr val="tx1"/>
                </a:solidFill>
                <a:latin typeface="宋体" pitchFamily="2" charset="-122"/>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shmflg: IPC_CREAT|0666 </a:t>
            </a:r>
            <a:endParaRPr lang="en-US" altLang="zh-CN"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Clr>
                <a:schemeClr val="tx1"/>
              </a:buClr>
              <a:buFont typeface="Wingdings" panose="05000000000000000000" pitchFamily="2" charset="2"/>
              <a:buNone/>
            </a:pPr>
            <a:endParaRPr lang="en-US" altLang="zh-CN"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Clr>
                <a:schemeClr val="tx1"/>
              </a:buClr>
              <a:buFont typeface="Wingdings" panose="05000000000000000000" pitchFamily="2" charset="2"/>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rgbClr val="FF0000"/>
                </a:solidFill>
                <a:effectLst/>
                <a:latin typeface="Times New Roman" panose="02020603050405020304" pitchFamily="18" charset="0"/>
                <a:ea typeface="宋体" pitchFamily="2" charset="-122"/>
                <a:cs typeface="+mn-ea"/>
              </a:rPr>
              <a:t>int shmid = </a:t>
            </a:r>
            <a:r>
              <a:rPr lang="en-US" altLang="zh-CN" sz="2400">
                <a:solidFill>
                  <a:srgbClr val="FF0000"/>
                </a:solidFill>
                <a:effectLst/>
                <a:latin typeface="Times New Roman" panose="02020603050405020304" pitchFamily="18" charset="0"/>
                <a:cs typeface="+mn-ea"/>
                <a:sym typeface="+mn-ea"/>
              </a:rPr>
              <a:t>shmget(300,4096,IPC_CREAT|0666);</a:t>
            </a:r>
            <a:endParaRPr lang="en-US" altLang="zh-CN" sz="2400" strike="noStrike" noProof="1">
              <a:solidFill>
                <a:srgbClr val="FF0000"/>
              </a:solidFill>
              <a:effectLst/>
              <a:latin typeface="Times New Roman" panose="02020603050405020304" pitchFamily="18" charset="0"/>
              <a:ea typeface="宋体" pitchFamily="2" charset="-122"/>
              <a:cs typeface="+mn-ea"/>
              <a:sym typeface="+mn-ea"/>
            </a:endParaRPr>
          </a:p>
        </p:txBody>
      </p:sp>
      <p:sp>
        <p:nvSpPr>
          <p:cNvPr id="133122" name="文本框 118786"/>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94</a:t>
            </a:r>
            <a:endParaRPr lang="en-US" altLang="zh-CN" b="0">
              <a:solidFill>
                <a:schemeClr val="tx2"/>
              </a:solidFill>
              <a:latin typeface="Times New Roman" panose="02020603050405020304" pitchFamily="18" charset="0"/>
              <a:ea typeface="宋体" pitchFamily="2" charset="-122"/>
            </a:endParaRPr>
          </a:p>
        </p:txBody>
      </p:sp>
      <p:sp>
        <p:nvSpPr>
          <p:cNvPr id="118788" name="矩形 11878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操作系统的并发</a:t>
            </a:r>
            <a:r>
              <a:rPr lang="zh-CN" altLang="en-US" sz="2400" b="0" strike="noStrike" noProof="1">
                <a:latin typeface="Arial" panose="020B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8786">
                                            <p:txEl>
                                              <p:charRg st="0" end="18"/>
                                            </p:txEl>
                                          </p:spTgt>
                                        </p:tgtEl>
                                        <p:attrNameLst>
                                          <p:attrName>style.visibility</p:attrName>
                                        </p:attrNameLst>
                                      </p:cBhvr>
                                      <p:to>
                                        <p:strVal val="visible"/>
                                      </p:to>
                                    </p:set>
                                    <p:anim calcmode="lin" valueType="num">
                                      <p:cBhvr additive="base">
                                        <p:cTn id="7" dur="500" fill="hold"/>
                                        <p:tgtEl>
                                          <p:spTgt spid="118786">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8786">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8786">
                                            <p:txEl>
                                              <p:charRg st="18" end="67"/>
                                            </p:txEl>
                                          </p:spTgt>
                                        </p:tgtEl>
                                        <p:attrNameLst>
                                          <p:attrName>style.visibility</p:attrName>
                                        </p:attrNameLst>
                                      </p:cBhvr>
                                      <p:to>
                                        <p:strVal val="visible"/>
                                      </p:to>
                                    </p:set>
                                    <p:anim calcmode="lin" valueType="num">
                                      <p:cBhvr additive="base">
                                        <p:cTn id="13" dur="500" fill="hold"/>
                                        <p:tgtEl>
                                          <p:spTgt spid="118786">
                                            <p:txEl>
                                              <p:charRg st="18" end="6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8786">
                                            <p:txEl>
                                              <p:charRg st="18" end="6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8786">
                                            <p:txEl>
                                              <p:charRg st="67" end="78"/>
                                            </p:txEl>
                                          </p:spTgt>
                                        </p:tgtEl>
                                        <p:attrNameLst>
                                          <p:attrName>style.visibility</p:attrName>
                                        </p:attrNameLst>
                                      </p:cBhvr>
                                      <p:to>
                                        <p:strVal val="visible"/>
                                      </p:to>
                                    </p:set>
                                    <p:anim calcmode="lin" valueType="num">
                                      <p:cBhvr additive="base">
                                        <p:cTn id="17" dur="500" fill="hold"/>
                                        <p:tgtEl>
                                          <p:spTgt spid="118786">
                                            <p:txEl>
                                              <p:charRg st="67" end="7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8786">
                                            <p:txEl>
                                              <p:charRg st="67" end="7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8786">
                                            <p:txEl>
                                              <p:charRg st="78" end="108"/>
                                            </p:txEl>
                                          </p:spTgt>
                                        </p:tgtEl>
                                        <p:attrNameLst>
                                          <p:attrName>style.visibility</p:attrName>
                                        </p:attrNameLst>
                                      </p:cBhvr>
                                      <p:to>
                                        <p:strVal val="visible"/>
                                      </p:to>
                                    </p:set>
                                    <p:anim calcmode="lin" valueType="num">
                                      <p:cBhvr additive="base">
                                        <p:cTn id="21" dur="500" fill="hold"/>
                                        <p:tgtEl>
                                          <p:spTgt spid="118786">
                                            <p:txEl>
                                              <p:charRg st="78" end="10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8786">
                                            <p:txEl>
                                              <p:charRg st="78" end="10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8786">
                                            <p:txEl>
                                              <p:charRg st="108" end="128"/>
                                            </p:txEl>
                                          </p:spTgt>
                                        </p:tgtEl>
                                        <p:attrNameLst>
                                          <p:attrName>style.visibility</p:attrName>
                                        </p:attrNameLst>
                                      </p:cBhvr>
                                      <p:to>
                                        <p:strVal val="visible"/>
                                      </p:to>
                                    </p:set>
                                    <p:anim calcmode="lin" valueType="num">
                                      <p:cBhvr additive="base">
                                        <p:cTn id="25" dur="500" fill="hold"/>
                                        <p:tgtEl>
                                          <p:spTgt spid="118786">
                                            <p:txEl>
                                              <p:charRg st="108" end="12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8786">
                                            <p:txEl>
                                              <p:charRg st="108" end="12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8786">
                                            <p:txEl>
                                              <p:charRg st="128" end="156"/>
                                            </p:txEl>
                                          </p:spTgt>
                                        </p:tgtEl>
                                        <p:attrNameLst>
                                          <p:attrName>style.visibility</p:attrName>
                                        </p:attrNameLst>
                                      </p:cBhvr>
                                      <p:to>
                                        <p:strVal val="visible"/>
                                      </p:to>
                                    </p:set>
                                    <p:anim calcmode="lin" valueType="num">
                                      <p:cBhvr additive="base">
                                        <p:cTn id="29" dur="500" fill="hold"/>
                                        <p:tgtEl>
                                          <p:spTgt spid="118786">
                                            <p:txEl>
                                              <p:charRg st="128" end="15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8786">
                                            <p:txEl>
                                              <p:charRg st="128" end="15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18786">
                                            <p:txEl>
                                              <p:charRg st="6" end="6"/>
                                            </p:txEl>
                                          </p:spTgt>
                                        </p:tgtEl>
                                        <p:attrNameLst>
                                          <p:attrName>style.visibility</p:attrName>
                                        </p:attrNameLst>
                                      </p:cBhvr>
                                      <p:to>
                                        <p:strVal val="visible"/>
                                      </p:to>
                                    </p:set>
                                    <p:anim calcmode="lin" valueType="num">
                                      <p:cBhvr additive="base">
                                        <p:cTn id="33" dur="500" fill="hold"/>
                                        <p:tgtEl>
                                          <p:spTgt spid="118786">
                                            <p:txEl>
                                              <p:char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8786">
                                            <p:txEl>
                                              <p:char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矩形 119809"/>
          <p:cNvSpPr/>
          <p:nvPr/>
        </p:nvSpPr>
        <p:spPr>
          <a:xfrm>
            <a:off x="369888" y="649288"/>
            <a:ext cx="8466138" cy="574103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共享内存绑定</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algn="just"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int shmat ( int shmid, char *shmaddr, int shmflg)</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其中：</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Clr>
                <a:schemeClr val="tx1"/>
              </a:buClr>
              <a:buFont typeface="Wingdings" panose="05000000000000000000" pitchFamily="2" charset="2"/>
              <a:buNone/>
            </a:pPr>
            <a:r>
              <a:rPr lang="zh-CN" altLang="en-US" sz="2400" b="1" strike="noStrike" noProof="1">
                <a:solidFill>
                  <a:srgbClr val="000099"/>
                </a:solidFill>
                <a:latin typeface="宋体" pitchFamily="2" charset="-122"/>
                <a:ea typeface="宋体" pitchFamily="2" charset="-122"/>
                <a:cs typeface="+mn-ea"/>
              </a:rPr>
              <a:t>①</a:t>
            </a:r>
            <a:r>
              <a:rPr lang="zh-CN" altLang="en-US" sz="2400" strike="noStrike" noProof="1">
                <a:solidFill>
                  <a:schemeClr val="tx1"/>
                </a:solidFill>
                <a:latin typeface="宋体" pitchFamily="2" charset="-122"/>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shmid:</a:t>
            </a:r>
            <a:r>
              <a:rPr lang="zh-CN" altLang="en-US" sz="2400" strike="noStrike" noProof="1">
                <a:solidFill>
                  <a:schemeClr val="tx1"/>
                </a:solidFill>
                <a:latin typeface="Times New Roman" panose="02020603050405020304" pitchFamily="18" charset="0"/>
                <a:ea typeface="宋体" pitchFamily="2" charset="-122"/>
                <a:cs typeface="+mn-ea"/>
              </a:rPr>
              <a:t>共享内存句柄，</a:t>
            </a:r>
            <a:r>
              <a:rPr lang="en-US" altLang="zh-CN" sz="2400" strike="noStrike" noProof="1">
                <a:solidFill>
                  <a:schemeClr val="tx1"/>
                </a:solidFill>
                <a:latin typeface="Times New Roman" panose="02020603050405020304" pitchFamily="18" charset="0"/>
                <a:ea typeface="宋体" pitchFamily="2" charset="-122"/>
                <a:cs typeface="+mn-ea"/>
              </a:rPr>
              <a:t>shmget</a:t>
            </a:r>
            <a:r>
              <a:rPr lang="zh-CN" altLang="en-US" sz="2400" strike="noStrike" noProof="1">
                <a:solidFill>
                  <a:schemeClr val="tx1"/>
                </a:solidFill>
                <a:latin typeface="Times New Roman" panose="02020603050405020304" pitchFamily="18" charset="0"/>
                <a:ea typeface="宋体" pitchFamily="2" charset="-122"/>
                <a:cs typeface="+mn-ea"/>
              </a:rPr>
              <a:t>调用的返回值；</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Clr>
                <a:schemeClr val="tx1"/>
              </a:buClr>
              <a:buFont typeface="Wingdings" panose="05000000000000000000" pitchFamily="2" charset="2"/>
              <a:buNone/>
            </a:pPr>
            <a:r>
              <a:rPr lang="zh-CN" altLang="en-US" sz="2400" b="1" strike="noStrike" noProof="1">
                <a:solidFill>
                  <a:srgbClr val="000099"/>
                </a:solidFill>
                <a:latin typeface="宋体" pitchFamily="2" charset="-122"/>
                <a:ea typeface="宋体" pitchFamily="2" charset="-122"/>
                <a:cs typeface="+mn-ea"/>
              </a:rPr>
              <a:t>② </a:t>
            </a:r>
            <a:r>
              <a:rPr lang="en-US" altLang="zh-CN" sz="2400" strike="noStrike" noProof="1">
                <a:solidFill>
                  <a:schemeClr val="tx1"/>
                </a:solidFill>
                <a:latin typeface="Times New Roman" panose="02020603050405020304" pitchFamily="18" charset="0"/>
                <a:ea typeface="宋体" pitchFamily="2" charset="-122"/>
                <a:cs typeface="+mn-ea"/>
              </a:rPr>
              <a:t>shmaddr:</a:t>
            </a:r>
            <a:r>
              <a:rPr lang="zh-CN" altLang="en-US" sz="2400" strike="noStrike" noProof="1">
                <a:solidFill>
                  <a:schemeClr val="tx1"/>
                </a:solidFill>
                <a:latin typeface="Times New Roman" panose="02020603050405020304" pitchFamily="18" charset="0"/>
                <a:ea typeface="宋体" pitchFamily="2" charset="-122"/>
                <a:cs typeface="+mn-ea"/>
              </a:rPr>
              <a:t>一般用</a:t>
            </a:r>
            <a:r>
              <a:rPr lang="en-US" altLang="zh-CN" sz="2400" strike="noStrike" noProof="1">
                <a:solidFill>
                  <a:schemeClr val="tx1"/>
                </a:solidFill>
                <a:latin typeface="Times New Roman" panose="02020603050405020304" pitchFamily="18" charset="0"/>
                <a:ea typeface="宋体" pitchFamily="2" charset="-122"/>
                <a:cs typeface="+mn-ea"/>
              </a:rPr>
              <a:t>NUL;</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Clr>
                <a:schemeClr val="tx1"/>
              </a:buClr>
              <a:buFont typeface="Wingdings" panose="05000000000000000000" pitchFamily="2" charset="2"/>
              <a:buNone/>
            </a:pPr>
            <a:r>
              <a:rPr lang="en-US" altLang="zh-CN" sz="2400" b="1" strike="noStrike" noProof="1">
                <a:solidFill>
                  <a:srgbClr val="000099"/>
                </a:solidFill>
                <a:latin typeface="宋体" pitchFamily="2" charset="-122"/>
                <a:ea typeface="宋体" pitchFamily="2" charset="-122"/>
                <a:cs typeface="+mn-ea"/>
              </a:rPr>
              <a:t>③</a:t>
            </a:r>
            <a:r>
              <a:rPr lang="en-US" altLang="zh-CN" sz="2400" strike="noStrike" noProof="1">
                <a:solidFill>
                  <a:schemeClr val="tx1"/>
                </a:solidFill>
                <a:latin typeface="Times New Roman" panose="02020603050405020304" pitchFamily="18" charset="0"/>
                <a:ea typeface="宋体" pitchFamily="2" charset="-122"/>
                <a:cs typeface="+mn-ea"/>
              </a:rPr>
              <a:t> shmflg: SHM_R|SHM_W</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Clr>
                <a:schemeClr val="tx1"/>
              </a:buClr>
              <a:buFont typeface="Wingdings" panose="05000000000000000000" pitchFamily="2" charset="2"/>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rgbClr val="FF0000"/>
                </a:solidFill>
                <a:effectLst/>
                <a:latin typeface="Times New Roman" panose="02020603050405020304" pitchFamily="18" charset="0"/>
                <a:ea typeface="宋体" pitchFamily="2" charset="-122"/>
                <a:cs typeface="+mn-ea"/>
              </a:rPr>
              <a:t>p = (char *)shmat(shmid,NULL,SHM_R|SHM_W)</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Clr>
                <a:schemeClr val="tx1"/>
              </a:buClr>
              <a:buFont typeface="Wingdings" panose="05000000000000000000" pitchFamily="2" charset="2"/>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一旦绑定，对共享内存的操作即转化为对</a:t>
            </a:r>
            <a:r>
              <a:rPr lang="x-none" altLang="zh-CN" sz="2400" strike="noStrike" noProof="1">
                <a:solidFill>
                  <a:schemeClr val="tx1"/>
                </a:solidFill>
                <a:latin typeface="Times New Roman" panose="02020603050405020304" pitchFamily="18" charset="0"/>
                <a:ea typeface="宋体" pitchFamily="2" charset="-122"/>
                <a:cs typeface="+mn-ea"/>
              </a:rPr>
              <a:t>指针</a:t>
            </a:r>
            <a:r>
              <a:rPr lang="en-US" altLang="x-none" sz="2400" strike="noStrike" noProof="1">
                <a:solidFill>
                  <a:schemeClr val="tx1"/>
                </a:solidFill>
                <a:latin typeface="Times New Roman" panose="02020603050405020304" pitchFamily="18" charset="0"/>
                <a:ea typeface="宋体" pitchFamily="2" charset="-122"/>
                <a:cs typeface="+mn-ea"/>
              </a:rPr>
              <a:t>p</a:t>
            </a:r>
            <a:r>
              <a:rPr lang="zh-CN" altLang="en-US" sz="2400" strike="noStrike" noProof="1">
                <a:solidFill>
                  <a:schemeClr val="tx1"/>
                </a:solidFill>
                <a:latin typeface="Times New Roman" panose="02020603050405020304" pitchFamily="18" charset="0"/>
                <a:ea typeface="宋体" pitchFamily="2" charset="-122"/>
                <a:cs typeface="+mn-ea"/>
              </a:rPr>
              <a:t>的操作。</a:t>
            </a:r>
            <a:endParaRPr lang="zh-CN" altLang="en-US"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20000"/>
              </a:lnSpc>
              <a:spcBef>
                <a:spcPct val="20000"/>
              </a:spcBef>
              <a:buClr>
                <a:schemeClr val="tx1"/>
              </a:buClr>
              <a:buFont typeface="Wingdings" panose="05000000000000000000" pitchFamily="2" charset="2"/>
              <a:buNone/>
            </a:pP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Clr>
                <a:schemeClr val="tx1"/>
              </a:buClr>
              <a:buFont typeface="Wingdings" panose="05000000000000000000" pitchFamily="2" charset="2"/>
              <a:buNone/>
            </a:pPr>
            <a:r>
              <a:rPr lang="zh-CN" altLang="en-US" sz="2400" strike="noStrike" noProof="1">
                <a:solidFill>
                  <a:schemeClr val="tx1"/>
                </a:solidFill>
                <a:latin typeface="Times New Roman" panose="02020603050405020304" pitchFamily="18" charset="0"/>
                <a:ea typeface="宋体" pitchFamily="2" charset="-122"/>
              </a:rPr>
              <a:t>      解除绑定</a:t>
            </a:r>
            <a:r>
              <a:rPr lang="en-US" altLang="zh-CN" sz="2400" strike="noStrike" noProof="1">
                <a:solidFill>
                  <a:schemeClr val="tx1"/>
                </a:solidFill>
                <a:latin typeface="Times New Roman" panose="02020603050405020304" pitchFamily="18" charset="0"/>
                <a:ea typeface="宋体" pitchFamily="2" charset="-122"/>
              </a:rPr>
              <a:t>:   </a:t>
            </a:r>
            <a:r>
              <a:rPr lang="en-US" altLang="zh-CN" sz="2400" strike="noStrike" noProof="1">
                <a:solidFill>
                  <a:srgbClr val="FF0000"/>
                </a:solidFill>
                <a:effectLst/>
                <a:latin typeface="Times New Roman" panose="02020603050405020304" pitchFamily="18" charset="0"/>
                <a:ea typeface="宋体" pitchFamily="2" charset="-122"/>
              </a:rPr>
              <a:t>shmdt(p)</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134146" name="文本框 119810"/>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95</a:t>
            </a:r>
            <a:endParaRPr lang="en-US" altLang="zh-CN" b="0">
              <a:solidFill>
                <a:schemeClr val="tx2"/>
              </a:solidFill>
              <a:latin typeface="Times New Roman" panose="02020603050405020304" pitchFamily="18" charset="0"/>
              <a:ea typeface="宋体" pitchFamily="2" charset="-122"/>
            </a:endParaRPr>
          </a:p>
        </p:txBody>
      </p:sp>
      <p:sp>
        <p:nvSpPr>
          <p:cNvPr id="119812" name="矩形 11981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操作系统的并发</a:t>
            </a:r>
            <a:r>
              <a:rPr lang="zh-CN" altLang="en-US" sz="2400" b="0" strike="noStrike" noProof="1">
                <a:latin typeface="Arial" panose="020B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矩形 120833"/>
          <p:cNvSpPr/>
          <p:nvPr/>
        </p:nvSpPr>
        <p:spPr>
          <a:xfrm>
            <a:off x="677863" y="677863"/>
            <a:ext cx="7888288" cy="478028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(4) </a:t>
            </a:r>
            <a:r>
              <a:rPr lang="zh-CN" altLang="en-US" sz="2800" b="1" strike="noStrike" noProof="1">
                <a:solidFill>
                  <a:srgbClr val="A50021"/>
                </a:solidFill>
                <a:latin typeface="Times New Roman" panose="02020603050405020304" pitchFamily="18" charset="0"/>
                <a:ea typeface="宋体" pitchFamily="2" charset="-122"/>
                <a:cs typeface="+mn-ea"/>
              </a:rPr>
              <a:t>共享内存的释放</a:t>
            </a:r>
            <a:r>
              <a:rPr lang="zh-CN" altLang="en-US" sz="2400" b="1" strike="noStrike" noProof="1">
                <a:solidFill>
                  <a:srgbClr val="000099"/>
                </a:solidFill>
                <a:latin typeface="Times New Roman" panose="02020603050405020304" pitchFamily="18" charset="0"/>
                <a:ea typeface="宋体" pitchFamily="2" charset="-122"/>
                <a:cs typeface="+mn-ea"/>
              </a:rPr>
              <a:t>       </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algn="just"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系统调用格式：</a:t>
            </a:r>
            <a:r>
              <a:rPr lang="en-US" altLang="zh-CN" sz="2400" strike="noStrike" noProof="1">
                <a:solidFill>
                  <a:schemeClr val="tx1"/>
                </a:solidFill>
                <a:latin typeface="Times New Roman" panose="02020603050405020304" pitchFamily="18" charset="0"/>
                <a:ea typeface="宋体" pitchFamily="2" charset="-122"/>
                <a:cs typeface="+mn-ea"/>
              </a:rPr>
              <a:t>int  shmctl(shmid,cmd,buf);</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其中：</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Clr>
                <a:schemeClr val="tx1"/>
              </a:buClr>
              <a:buFont typeface="Wingdings" panose="05000000000000000000" pitchFamily="2" charset="2"/>
              <a:buNone/>
            </a:pPr>
            <a:r>
              <a:rPr lang="en-US" altLang="zh-CN" sz="2400" strike="noStrike" noProof="1">
                <a:solidFill>
                  <a:schemeClr val="tx1"/>
                </a:solidFill>
                <a:latin typeface="Times New Roman" panose="02020603050405020304" pitchFamily="18" charset="0"/>
                <a:ea typeface="宋体" pitchFamily="2" charset="-122"/>
                <a:cs typeface="+mn-ea"/>
              </a:rPr>
              <a:t>	shmid:</a:t>
            </a:r>
            <a:r>
              <a:rPr lang="zh-CN" altLang="en-US" sz="2400" strike="noStrike" noProof="1">
                <a:solidFill>
                  <a:schemeClr val="tx1"/>
                </a:solidFill>
                <a:latin typeface="Times New Roman" panose="02020603050405020304" pitchFamily="18" charset="0"/>
                <a:ea typeface="宋体" pitchFamily="2" charset="-122"/>
                <a:cs typeface="+mn-ea"/>
              </a:rPr>
              <a:t>共享内存句柄，</a:t>
            </a:r>
            <a:r>
              <a:rPr lang="en-US" altLang="zh-CN" sz="2400" strike="noStrike" noProof="1">
                <a:solidFill>
                  <a:schemeClr val="tx1"/>
                </a:solidFill>
                <a:latin typeface="Times New Roman" panose="02020603050405020304" pitchFamily="18" charset="0"/>
                <a:ea typeface="宋体" pitchFamily="2" charset="-122"/>
                <a:cs typeface="+mn-ea"/>
              </a:rPr>
              <a:t>shmget</a:t>
            </a:r>
            <a:r>
              <a:rPr lang="zh-CN" altLang="en-US" sz="2400" strike="noStrike" noProof="1">
                <a:solidFill>
                  <a:schemeClr val="tx1"/>
                </a:solidFill>
                <a:latin typeface="Times New Roman" panose="02020603050405020304" pitchFamily="18" charset="0"/>
                <a:ea typeface="宋体" pitchFamily="2" charset="-122"/>
                <a:cs typeface="+mn-ea"/>
              </a:rPr>
              <a:t>调用的返回值；</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Clr>
                <a:schemeClr val="tx1"/>
              </a:buClr>
              <a:buFont typeface="Wingdings" panose="05000000000000000000" pitchFamily="2" charset="2"/>
              <a:buNone/>
            </a:pPr>
            <a:r>
              <a:rPr lang="en-US" altLang="zh-CN" sz="2400" strike="noStrike" noProof="1">
                <a:solidFill>
                  <a:schemeClr val="tx1"/>
                </a:solidFill>
                <a:latin typeface="Times New Roman" panose="02020603050405020304" pitchFamily="18" charset="0"/>
                <a:ea typeface="宋体" pitchFamily="2" charset="-122"/>
                <a:cs typeface="+mn-ea"/>
              </a:rPr>
              <a:t>	cmd:</a:t>
            </a:r>
            <a:r>
              <a:rPr lang="zh-CN" altLang="en-US" sz="2400" strike="noStrike" noProof="1">
                <a:solidFill>
                  <a:schemeClr val="tx1"/>
                </a:solidFill>
                <a:latin typeface="Times New Roman" panose="02020603050405020304" pitchFamily="18" charset="0"/>
                <a:ea typeface="宋体" pitchFamily="2" charset="-122"/>
                <a:cs typeface="+mn-ea"/>
              </a:rPr>
              <a:t>操作命令，</a:t>
            </a:r>
            <a:r>
              <a:rPr lang="en-US" altLang="zh-CN" sz="2400" strike="noStrike" noProof="1">
                <a:solidFill>
                  <a:schemeClr val="tx1"/>
                </a:solidFill>
                <a:latin typeface="Times New Roman" panose="02020603050405020304" pitchFamily="18" charset="0"/>
                <a:ea typeface="宋体" pitchFamily="2" charset="-122"/>
                <a:cs typeface="+mn-ea"/>
              </a:rPr>
              <a:t>IPC_RMID</a:t>
            </a:r>
            <a:endParaRPr lang="x-none" altLang="en-US"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Clr>
                <a:schemeClr val="tx1"/>
              </a:buClr>
              <a:buFont typeface="Wingdings" panose="05000000000000000000" pitchFamily="2" charset="2"/>
              <a:buNone/>
            </a:pPr>
            <a:r>
              <a:rPr lang="en-US" altLang="x-none" sz="2400" strike="noStrike" noProof="1">
                <a:solidFill>
                  <a:schemeClr val="tx1"/>
                </a:solidFill>
                <a:latin typeface="Times New Roman" panose="02020603050405020304" pitchFamily="18" charset="0"/>
                <a:ea typeface="宋体" pitchFamily="2" charset="-122"/>
                <a:cs typeface="+mn-ea"/>
              </a:rPr>
              <a:t>	b</a:t>
            </a:r>
            <a:r>
              <a:rPr lang="x-none" altLang="en-US" sz="2400" strike="noStrike" noProof="1">
                <a:solidFill>
                  <a:schemeClr val="tx1"/>
                </a:solidFill>
                <a:latin typeface="Times New Roman" panose="02020603050405020304" pitchFamily="18" charset="0"/>
                <a:ea typeface="宋体" pitchFamily="2" charset="-122"/>
                <a:cs typeface="+mn-ea"/>
              </a:rPr>
              <a:t>uf：操作参数 struct shmid_ds *buf;</a:t>
            </a:r>
            <a:endParaRPr lang="x-none" altLang="en-US"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Clr>
                <a:schemeClr val="tx1"/>
              </a:buClr>
              <a:buFont typeface="Wingdings" panose="05000000000000000000" pitchFamily="2" charset="2"/>
              <a:buNone/>
            </a:pPr>
            <a:endParaRPr lang="en-US" altLang="zh-CN" sz="2400">
              <a:solidFill>
                <a:srgbClr val="FF0000"/>
              </a:solidFill>
              <a:effectLst/>
              <a:latin typeface="Times New Roman" panose="02020603050405020304" pitchFamily="18" charset="0"/>
              <a:cs typeface="+mn-ea"/>
              <a:sym typeface="+mn-ea"/>
            </a:endParaRPr>
          </a:p>
          <a:p>
            <a:pPr marL="533400" lvl="0" indent="-533400" fontAlgn="base">
              <a:lnSpc>
                <a:spcPct val="130000"/>
              </a:lnSpc>
              <a:buClr>
                <a:schemeClr val="tx1"/>
              </a:buClr>
              <a:buFont typeface="Wingdings" panose="05000000000000000000" pitchFamily="2" charset="2"/>
              <a:buNone/>
            </a:pPr>
            <a:r>
              <a:rPr lang="en-US" altLang="zh-CN" sz="2400">
                <a:solidFill>
                  <a:srgbClr val="FF0000"/>
                </a:solidFill>
                <a:effectLst/>
                <a:latin typeface="Times New Roman" panose="02020603050405020304" pitchFamily="18" charset="0"/>
                <a:cs typeface="+mn-ea"/>
                <a:sym typeface="+mn-ea"/>
              </a:rPr>
              <a:t>	shmctl(shmid, IPC_RMID, </a:t>
            </a:r>
            <a:r>
              <a:rPr lang="x-none" altLang="en-US" sz="2400">
                <a:solidFill>
                  <a:srgbClr val="FF0000"/>
                </a:solidFill>
                <a:effectLst/>
                <a:latin typeface="Times New Roman" panose="02020603050405020304" pitchFamily="18" charset="0"/>
                <a:cs typeface="+mn-ea"/>
                <a:sym typeface="+mn-ea"/>
              </a:rPr>
              <a:t>NULL</a:t>
            </a:r>
            <a:r>
              <a:rPr lang="en-US" altLang="zh-CN" sz="2400">
                <a:solidFill>
                  <a:srgbClr val="FF0000"/>
                </a:solidFill>
                <a:effectLst/>
                <a:latin typeface="Times New Roman" panose="02020603050405020304" pitchFamily="18" charset="0"/>
                <a:cs typeface="+mn-ea"/>
                <a:sym typeface="+mn-ea"/>
              </a:rPr>
              <a:t>)</a:t>
            </a:r>
            <a:r>
              <a:rPr lang="x-none" altLang="en-US" sz="2400">
                <a:solidFill>
                  <a:srgbClr val="FF0000"/>
                </a:solidFill>
                <a:effectLst/>
                <a:latin typeface="Times New Roman" panose="02020603050405020304" pitchFamily="18" charset="0"/>
                <a:cs typeface="+mn-ea"/>
                <a:sym typeface="+mn-ea"/>
              </a:rPr>
              <a:t>;</a:t>
            </a:r>
            <a:endParaRPr lang="x-none" altLang="en-US" sz="2400" strike="noStrike" noProof="1">
              <a:solidFill>
                <a:srgbClr val="FF0000"/>
              </a:solidFill>
              <a:effectLst/>
              <a:latin typeface="Times New Roman" panose="02020603050405020304" pitchFamily="18" charset="0"/>
              <a:ea typeface="宋体" pitchFamily="2" charset="-122"/>
              <a:cs typeface="+mn-ea"/>
              <a:sym typeface="+mn-ea"/>
            </a:endParaRPr>
          </a:p>
        </p:txBody>
      </p:sp>
      <p:sp>
        <p:nvSpPr>
          <p:cNvPr id="135170" name="文本框 120834"/>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96</a:t>
            </a:r>
            <a:endParaRPr lang="en-US" altLang="zh-CN" b="0">
              <a:solidFill>
                <a:schemeClr val="tx2"/>
              </a:solidFill>
              <a:latin typeface="Times New Roman" panose="02020603050405020304" pitchFamily="18" charset="0"/>
              <a:ea typeface="宋体" pitchFamily="2" charset="-122"/>
            </a:endParaRPr>
          </a:p>
        </p:txBody>
      </p:sp>
      <p:sp>
        <p:nvSpPr>
          <p:cNvPr id="120836" name="矩形 12083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操作系统的并发</a:t>
            </a:r>
            <a:r>
              <a:rPr lang="zh-CN" altLang="en-US" sz="2400" b="0" strike="noStrike" noProof="1">
                <a:latin typeface="Arial" panose="020B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矩形 81921"/>
          <p:cNvSpPr/>
          <p:nvPr/>
        </p:nvSpPr>
        <p:spPr>
          <a:xfrm>
            <a:off x="414338" y="806450"/>
            <a:ext cx="7696200" cy="177292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r>
              <a:rPr lang="zh-CN" altLang="en-US" sz="4000" b="1" strike="noStrike" noProof="1" dirty="0">
                <a:solidFill>
                  <a:srgbClr val="990033"/>
                </a:solidFill>
                <a:latin typeface="Arial" panose="020B0604020202020204" pitchFamily="34" charset="0"/>
                <a:ea typeface="宋体" pitchFamily="2" charset="-122"/>
                <a:cs typeface="+mn-ea"/>
              </a:rPr>
              <a:t>线程概念及特点</a:t>
            </a:r>
            <a:endParaRPr lang="zh-CN" altLang="en-US" sz="4000" b="1" strike="noStrike" noProof="1" dirty="0">
              <a:solidFill>
                <a:srgbClr val="990033"/>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x-none" altLang="zh-CN" sz="1600" b="1" strike="noStrike" noProof="1" dirty="0">
              <a:solidFill>
                <a:srgbClr val="FF9900"/>
              </a:solidFill>
              <a:ea typeface="宋体" pitchFamily="2" charset="-122"/>
            </a:endParaRPr>
          </a:p>
          <a:p>
            <a:pPr marL="533400" lvl="0" indent="-533400" fontAlgn="base">
              <a:lnSpc>
                <a:spcPct val="120000"/>
              </a:lnSpc>
              <a:spcBef>
                <a:spcPct val="0"/>
              </a:spcBef>
              <a:buFont typeface="Wingdings" panose="05000000000000000000" pitchFamily="2" charset="2"/>
              <a:buNone/>
            </a:pPr>
            <a:r>
              <a:rPr lang="zh-CN" altLang="en-US" sz="3600" b="1" strike="noStrike" noProof="1" dirty="0">
                <a:solidFill>
                  <a:srgbClr val="990033"/>
                </a:solidFill>
                <a:latin typeface="Arial" panose="020B0604020202020204" pitchFamily="34" charset="0"/>
                <a:ea typeface="宋体" pitchFamily="2" charset="-122"/>
                <a:cs typeface="+mn-ea"/>
                <a:sym typeface="+mn-ea"/>
              </a:rPr>
              <a:t>引入多线程技术的动机</a:t>
            </a:r>
            <a:r>
              <a:rPr lang="zh-CN" altLang="en-US" sz="3600" b="1" strike="noStrike" noProof="1" dirty="0">
                <a:solidFill>
                  <a:srgbClr val="990033"/>
                </a:solidFill>
                <a:latin typeface="Arial" panose="020B0604020202020204" pitchFamily="34" charset="0"/>
                <a:ea typeface="宋体" pitchFamily="2" charset="-122"/>
                <a:cs typeface="+mn-ea"/>
              </a:rPr>
              <a:t>：</a:t>
            </a:r>
            <a:endParaRPr lang="zh-CN" altLang="en-US" sz="3600" b="1" strike="noStrike" noProof="1" dirty="0">
              <a:solidFill>
                <a:srgbClr val="990033"/>
              </a:solidFill>
              <a:ea typeface="宋体" pitchFamily="2" charset="-122"/>
            </a:endParaRPr>
          </a:p>
        </p:txBody>
      </p:sp>
      <p:graphicFrame>
        <p:nvGraphicFramePr>
          <p:cNvPr id="93186" name="内容占位符 81922"/>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2" name="" r:id="rId2" imgW="838200" imgH="647700" progId="Paint.Picture">
                  <p:embed/>
                </p:oleObj>
              </mc:Choice>
              <mc:Fallback>
                <p:oleObj name="" r:id="rId2" imgW="838200" imgH="647700" progId="Paint.Picture">
                  <p:embed/>
                  <p:pic>
                    <p:nvPicPr>
                      <p:cNvPr id="0" name="图片 3081"/>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81924" name="矩形 8192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线程概念及特点</a:t>
            </a:r>
            <a:endParaRPr lang="zh-CN" altLang="en-US" sz="2400" strike="noStrike" noProof="1">
              <a:ea typeface="宋体" pitchFamily="2" charset="-122"/>
            </a:endParaRPr>
          </a:p>
        </p:txBody>
      </p:sp>
      <p:sp>
        <p:nvSpPr>
          <p:cNvPr id="93188" name="文本框 81924"/>
          <p:cNvSpPr txBox="1"/>
          <p:nvPr/>
        </p:nvSpPr>
        <p:spPr>
          <a:xfrm>
            <a:off x="734378" y="2720658"/>
            <a:ext cx="7531100" cy="2748915"/>
          </a:xfrm>
          <a:prstGeom prst="rect">
            <a:avLst/>
          </a:prstGeom>
          <a:noFill/>
          <a:ln w="9525">
            <a:noFill/>
            <a:miter/>
          </a:ln>
        </p:spPr>
        <p:txBody>
          <a:bodyPr wrap="none" anchor="t">
            <a:spAutoFit/>
          </a:bodyPr>
          <a:p>
            <a:pPr lvl="0">
              <a:lnSpc>
                <a:spcPct val="120000"/>
              </a:lnSpc>
              <a:buClr>
                <a:schemeClr val="tx2"/>
              </a:buClr>
              <a:buFont typeface="Wingdings" panose="05000000000000000000" pitchFamily="2" charset="2"/>
              <a:buChar char="Ø"/>
            </a:pPr>
            <a:r>
              <a:rPr lang="zh-CN" altLang="en-US" sz="3200">
                <a:solidFill>
                  <a:schemeClr val="tx1"/>
                </a:solidFill>
                <a:latin typeface="Arial" panose="020B0604020202020204" pitchFamily="34" charset="0"/>
                <a:ea typeface="宋体" pitchFamily="2" charset="-122"/>
              </a:rPr>
              <a:t>单线程结构的进程带来的并发效率问题</a:t>
            </a:r>
            <a:endParaRPr lang="zh-CN" altLang="en-US" sz="3200">
              <a:solidFill>
                <a:schemeClr val="tx1"/>
              </a:solidFill>
              <a:latin typeface="Arial" panose="020B0604020202020204" pitchFamily="34" charset="0"/>
              <a:ea typeface="宋体" pitchFamily="2" charset="-122"/>
            </a:endParaRPr>
          </a:p>
          <a:p>
            <a:pPr lvl="1" indent="0">
              <a:lnSpc>
                <a:spcPct val="120000"/>
              </a:lnSpc>
              <a:buClr>
                <a:schemeClr val="tx2"/>
              </a:buClr>
              <a:buFont typeface="Wingdings" panose="05000000000000000000" pitchFamily="2" charset="2"/>
              <a:buChar char="Ø"/>
            </a:pPr>
            <a:r>
              <a:rPr lang="zh-CN" altLang="en-US" sz="2800">
                <a:solidFill>
                  <a:schemeClr val="tx1"/>
                </a:solidFill>
                <a:latin typeface="Arial" panose="020B0604020202020204" pitchFamily="34" charset="0"/>
                <a:ea typeface="宋体" pitchFamily="2" charset="-122"/>
              </a:rPr>
              <a:t>进程切换开销大</a:t>
            </a:r>
            <a:endParaRPr lang="zh-CN" altLang="en-US" sz="2800">
              <a:solidFill>
                <a:schemeClr val="tx1"/>
              </a:solidFill>
              <a:latin typeface="Arial" panose="020B0604020202020204" pitchFamily="34" charset="0"/>
              <a:ea typeface="宋体" pitchFamily="2" charset="-122"/>
            </a:endParaRPr>
          </a:p>
          <a:p>
            <a:pPr lvl="1" indent="0">
              <a:lnSpc>
                <a:spcPct val="120000"/>
              </a:lnSpc>
              <a:buClr>
                <a:schemeClr val="tx2"/>
              </a:buClr>
              <a:buFont typeface="Wingdings" panose="05000000000000000000" pitchFamily="2" charset="2"/>
              <a:buChar char="Ø"/>
            </a:pPr>
            <a:r>
              <a:rPr lang="zh-CN" altLang="en-US" sz="2800">
                <a:solidFill>
                  <a:schemeClr val="tx1"/>
                </a:solidFill>
                <a:latin typeface="Arial" panose="020B0604020202020204" pitchFamily="34" charset="0"/>
                <a:ea typeface="宋体" pitchFamily="2" charset="-122"/>
              </a:rPr>
              <a:t>进程通信代价大</a:t>
            </a:r>
            <a:endParaRPr lang="zh-CN" altLang="en-US" sz="2800">
              <a:solidFill>
                <a:schemeClr val="tx1"/>
              </a:solidFill>
              <a:latin typeface="Arial" panose="020B0604020202020204" pitchFamily="34" charset="0"/>
              <a:ea typeface="宋体" pitchFamily="2" charset="-122"/>
            </a:endParaRPr>
          </a:p>
          <a:p>
            <a:pPr lvl="1" indent="0">
              <a:lnSpc>
                <a:spcPct val="120000"/>
              </a:lnSpc>
              <a:buClr>
                <a:schemeClr val="tx2"/>
              </a:buClr>
              <a:buFont typeface="Wingdings" panose="05000000000000000000" pitchFamily="2" charset="2"/>
              <a:buChar char="Ø"/>
            </a:pPr>
            <a:r>
              <a:rPr lang="zh-CN" altLang="en-US" sz="2800">
                <a:solidFill>
                  <a:schemeClr val="tx1"/>
                </a:solidFill>
                <a:latin typeface="Arial" panose="020B0604020202020204" pitchFamily="34" charset="0"/>
                <a:ea typeface="宋体" pitchFamily="2" charset="-122"/>
              </a:rPr>
              <a:t>进程之间的并发性粒度较粗，并发度不高</a:t>
            </a:r>
            <a:endParaRPr lang="zh-CN" altLang="en-US" sz="2800">
              <a:solidFill>
                <a:schemeClr val="tx1"/>
              </a:solidFill>
              <a:latin typeface="Arial" panose="020B0604020202020204" pitchFamily="34" charset="0"/>
              <a:ea typeface="宋体" pitchFamily="2" charset="-122"/>
            </a:endParaRPr>
          </a:p>
          <a:p>
            <a:pPr lvl="1" indent="0">
              <a:lnSpc>
                <a:spcPct val="120000"/>
              </a:lnSpc>
              <a:buClr>
                <a:schemeClr val="tx2"/>
              </a:buClr>
              <a:buFont typeface="Wingdings" panose="05000000000000000000" pitchFamily="2" charset="2"/>
              <a:buChar char="Ø"/>
            </a:pPr>
            <a:r>
              <a:rPr lang="zh-CN" altLang="en-US" sz="2800">
                <a:solidFill>
                  <a:schemeClr val="tx1"/>
                </a:solidFill>
                <a:latin typeface="Arial" panose="020B0604020202020204" pitchFamily="34" charset="0"/>
                <a:ea typeface="宋体" pitchFamily="2" charset="-122"/>
              </a:rPr>
              <a:t>不满足客户</a:t>
            </a:r>
            <a:r>
              <a:rPr lang="en-US" altLang="zh-CN" sz="2800">
                <a:solidFill>
                  <a:schemeClr val="tx1"/>
                </a:solidFill>
                <a:latin typeface="Arial" panose="020B0604020202020204" pitchFamily="34" charset="0"/>
                <a:ea typeface="宋体" pitchFamily="2" charset="-122"/>
              </a:rPr>
              <a:t>/</a:t>
            </a:r>
            <a:r>
              <a:rPr lang="zh-CN" altLang="en-US" sz="2800">
                <a:solidFill>
                  <a:schemeClr val="tx1"/>
                </a:solidFill>
                <a:latin typeface="Arial" panose="020B0604020202020204" pitchFamily="34" charset="0"/>
                <a:ea typeface="宋体" pitchFamily="2" charset="-122"/>
              </a:rPr>
              <a:t>服务器计算的要求</a:t>
            </a:r>
            <a:endParaRPr lang="zh-CN" altLang="en-US" sz="2800">
              <a:solidFill>
                <a:schemeClr val="tx1"/>
              </a:solidFill>
              <a:latin typeface="Arial" panose="020B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2">
                                            <p:txEl>
                                              <p:charRg st="0" end="8"/>
                                            </p:txEl>
                                          </p:spTgt>
                                        </p:tgtEl>
                                        <p:attrNameLst>
                                          <p:attrName>style.visibility</p:attrName>
                                        </p:attrNameLst>
                                      </p:cBhvr>
                                      <p:to>
                                        <p:strVal val="visible"/>
                                      </p:to>
                                    </p:set>
                                    <p:anim calcmode="lin" valueType="num">
                                      <p:cBhvr additive="base">
                                        <p:cTn id="7" dur="1000" fill="hold"/>
                                        <p:tgtEl>
                                          <p:spTgt spid="81922">
                                            <p:txEl>
                                              <p:charRg st="0"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1922">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22">
                                            <p:txEl>
                                              <p:charRg st="9" end="18"/>
                                            </p:txEl>
                                          </p:spTgt>
                                        </p:tgtEl>
                                        <p:attrNameLst>
                                          <p:attrName>style.visibility</p:attrName>
                                        </p:attrNameLst>
                                      </p:cBhvr>
                                      <p:to>
                                        <p:strVal val="visible"/>
                                      </p:to>
                                    </p:set>
                                    <p:anim calcmode="lin" valueType="num">
                                      <p:cBhvr additive="base">
                                        <p:cTn id="13" dur="1000" fill="hold"/>
                                        <p:tgtEl>
                                          <p:spTgt spid="81922">
                                            <p:txEl>
                                              <p:charRg st="9" end="18"/>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81922">
                                            <p:txEl>
                                              <p:charRg st="9" end="1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标题 105473"/>
          <p:cNvSpPr>
            <a:spLocks noGrp="1"/>
          </p:cNvSpPr>
          <p:nvPr>
            <p:ph type="title"/>
          </p:nvPr>
        </p:nvSpPr>
        <p:spPr>
          <a:xfrm>
            <a:off x="317500" y="735013"/>
            <a:ext cx="8637588" cy="749300"/>
          </a:xfrm>
        </p:spPr>
        <p:txBody>
          <a:bodyPr anchor="b">
            <a:spAutoFit/>
          </a:bodyPr>
          <a:p>
            <a:pPr marL="533400" lvl="0" indent="-533400">
              <a:lnSpc>
                <a:spcPct val="120000"/>
              </a:lnSpc>
              <a:buClr>
                <a:schemeClr val="tx2"/>
              </a:buClr>
              <a:buSzPct val="95000"/>
              <a:buFont typeface="Wingdings" panose="05000000000000000000" pitchFamily="2" charset="2"/>
              <a:buChar char="•"/>
            </a:pPr>
            <a:r>
              <a:rPr lang="zh-CN" altLang="en-US" sz="3600" dirty="0">
                <a:solidFill>
                  <a:srgbClr val="990033"/>
                </a:solidFill>
                <a:ea typeface="宋体" pitchFamily="2" charset="-122"/>
              </a:rPr>
              <a:t>1. 引入多线程技术的动机（续）</a:t>
            </a:r>
            <a:endParaRPr lang="zh-CN" altLang="en-US" sz="3600" dirty="0">
              <a:solidFill>
                <a:srgbClr val="990033"/>
              </a:solidFill>
              <a:ea typeface="宋体" pitchFamily="2" charset="-122"/>
            </a:endParaRPr>
          </a:p>
        </p:txBody>
      </p:sp>
      <p:sp>
        <p:nvSpPr>
          <p:cNvPr id="94210" name="文本占位符 105474"/>
          <p:cNvSpPr>
            <a:spLocks noGrp="1"/>
          </p:cNvSpPr>
          <p:nvPr>
            <p:ph idx="1"/>
          </p:nvPr>
        </p:nvSpPr>
        <p:spPr>
          <a:xfrm>
            <a:off x="395288" y="1803400"/>
            <a:ext cx="8374063" cy="2901315"/>
          </a:xfrm>
          <a:ln>
            <a:miter/>
          </a:ln>
        </p:spPr>
        <p:txBody>
          <a:bodyPr wrap="square" anchor="t">
            <a:spAutoFit/>
          </a:bodyPr>
          <a:p>
            <a:pPr algn="just" fontAlgn="base"/>
            <a:r>
              <a:rPr lang="zh-CN" altLang="en-US" strike="noStrike" noProof="1">
                <a:solidFill>
                  <a:schemeClr val="tx1"/>
                </a:solidFill>
                <a:effectLst/>
                <a:latin typeface="Times New Roman" panose="02020603050405020304" pitchFamily="18" charset="0"/>
              </a:rPr>
              <a:t>操作系统中引入进程的目的是为了使多个程序并发执行，以改善资源使用率和提高系统效率，</a:t>
            </a:r>
            <a:endParaRPr lang="zh-CN" altLang="en-US" strike="noStrike" noProof="1">
              <a:solidFill>
                <a:schemeClr val="tx1"/>
              </a:solidFill>
              <a:effectLst/>
              <a:latin typeface="Times New Roman" panose="02020603050405020304" pitchFamily="18" charset="0"/>
            </a:endParaRPr>
          </a:p>
          <a:p>
            <a:pPr algn="just" fontAlgn="base"/>
            <a:r>
              <a:rPr lang="zh-CN" altLang="en-US" strike="noStrike" noProof="1">
                <a:solidFill>
                  <a:schemeClr val="tx1"/>
                </a:solidFill>
                <a:effectLst/>
                <a:latin typeface="Times New Roman" panose="02020603050405020304" pitchFamily="18" charset="0"/>
              </a:rPr>
              <a:t>操作系统中再引入线程，则是为了减少程序并发执行时所付出的时空开销，使得并发粒度更细、并发性更好。</a:t>
            </a:r>
            <a:endParaRPr lang="zh-CN" altLang="en-US" strike="noStrike" noProof="1">
              <a:solidFill>
                <a:schemeClr val="tx1"/>
              </a:solidFill>
              <a:effectLst/>
              <a:latin typeface="Times New Roman" panose="02020603050405020304" pitchFamily="18" charset="0"/>
            </a:endParaRPr>
          </a:p>
        </p:txBody>
      </p:sp>
      <p:sp>
        <p:nvSpPr>
          <p:cNvPr id="94211" name="页脚占位符 1"/>
          <p:cNvSpPr/>
          <p:nvPr>
            <p:ph type="ftr" sz="quarter"/>
          </p:nvPr>
        </p:nvSpPr>
        <p:spPr>
          <a:xfrm>
            <a:off x="6108700" y="6343650"/>
            <a:ext cx="2895600" cy="457200"/>
          </a:xfrm>
          <a:prstGeom prst="rect">
            <a:avLst/>
          </a:prstGeom>
          <a:noFill/>
          <a:ln w="9525">
            <a:noFill/>
            <a:miter/>
          </a:ln>
        </p:spPr>
        <p:txBody>
          <a:bodyPr anchor="b"/>
          <a:p>
            <a:pPr lvl="0"/>
            <a:fld id="{9A0DB2DC-4C9A-4742-B13C-FB6460FD3503}" type="slidenum">
              <a:rPr lang="zh-CN" altLang="en-US"/>
            </a:fld>
            <a:r>
              <a:rPr lang="en-US" altLang="zh-CN"/>
              <a:t>/130</a:t>
            </a:r>
            <a:endParaRPr lang="en-US" altLang="zh-CN"/>
          </a:p>
        </p:txBody>
      </p:sp>
    </p:spTree>
  </p:cSld>
  <p:clrMapOvr>
    <a:masterClrMapping/>
  </p:clrMapOvr>
  <p:transition>
    <p:fad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82945"/>
          <p:cNvSpPr>
            <a:spLocks noGrp="1"/>
          </p:cNvSpPr>
          <p:nvPr>
            <p:ph type="title"/>
          </p:nvPr>
        </p:nvSpPr>
        <p:spPr>
          <a:xfrm>
            <a:off x="363538" y="595313"/>
            <a:ext cx="8393113" cy="639763"/>
          </a:xfrm>
        </p:spPr>
        <p:txBody>
          <a:bodyPr>
            <a:spAutoFit/>
          </a:bodyPr>
          <a:p>
            <a:pPr lvl="0"/>
            <a:r>
              <a:rPr lang="zh-CN" altLang="en-US" sz="4000" b="0">
                <a:latin typeface="Times New Roman" panose="02020603050405020304" pitchFamily="18" charset="0"/>
                <a:ea typeface="宋体" pitchFamily="2" charset="-122"/>
              </a:rPr>
              <a:t> </a:t>
            </a:r>
            <a:r>
              <a:rPr lang="zh-CN" altLang="en-US" sz="4000" b="0">
                <a:solidFill>
                  <a:srgbClr val="990033"/>
                </a:solidFill>
                <a:latin typeface="Times New Roman" panose="02020603050405020304" pitchFamily="18" charset="0"/>
                <a:ea typeface="宋体" pitchFamily="2" charset="-122"/>
              </a:rPr>
              <a:t>解决问题的思路</a:t>
            </a:r>
            <a:endParaRPr lang="zh-CN" altLang="en-US" sz="4000" b="0">
              <a:solidFill>
                <a:srgbClr val="990033"/>
              </a:solidFill>
              <a:latin typeface="Times New Roman" panose="02020603050405020304" pitchFamily="18" charset="0"/>
              <a:ea typeface="宋体" pitchFamily="2" charset="-122"/>
            </a:endParaRPr>
          </a:p>
        </p:txBody>
      </p:sp>
      <p:sp>
        <p:nvSpPr>
          <p:cNvPr id="95234" name="文本占位符 82946"/>
          <p:cNvSpPr>
            <a:spLocks noGrp="1"/>
          </p:cNvSpPr>
          <p:nvPr>
            <p:ph idx="1"/>
          </p:nvPr>
        </p:nvSpPr>
        <p:spPr>
          <a:xfrm>
            <a:off x="366713" y="1625600"/>
            <a:ext cx="8208963" cy="3833495"/>
          </a:xfrm>
          <a:ln>
            <a:miter/>
          </a:ln>
        </p:spPr>
        <p:txBody>
          <a:bodyPr wrap="square" anchor="t">
            <a:spAutoFit/>
          </a:bodyPr>
          <a:p>
            <a:pPr lvl="0">
              <a:lnSpc>
                <a:spcPct val="100000"/>
              </a:lnSpc>
              <a:buChar char="Ø"/>
            </a:pPr>
            <a:r>
              <a:rPr lang="zh-CN" altLang="en-US">
                <a:solidFill>
                  <a:schemeClr val="tx1"/>
                </a:solidFill>
                <a:effectLst/>
                <a:latin typeface="Times New Roman" panose="02020603050405020304" pitchFamily="18" charset="0"/>
                <a:ea typeface="宋体" pitchFamily="2" charset="-122"/>
              </a:rPr>
              <a:t>把进程的两项功能－－“独立分配资源”与“被调度分派执行”分离开来，</a:t>
            </a:r>
            <a:endParaRPr lang="zh-CN" altLang="en-US">
              <a:solidFill>
                <a:schemeClr val="tx1"/>
              </a:solidFill>
              <a:effectLst/>
              <a:latin typeface="Times New Roman" panose="02020603050405020304" pitchFamily="18" charset="0"/>
              <a:ea typeface="宋体" pitchFamily="2" charset="-122"/>
            </a:endParaRPr>
          </a:p>
          <a:p>
            <a:pPr lvl="0">
              <a:lnSpc>
                <a:spcPct val="100000"/>
              </a:lnSpc>
              <a:buChar char="Ø"/>
            </a:pPr>
            <a:r>
              <a:rPr lang="zh-CN" altLang="en-US">
                <a:solidFill>
                  <a:schemeClr val="tx1"/>
                </a:solidFill>
                <a:effectLst/>
                <a:latin typeface="Times New Roman" panose="02020603050405020304" pitchFamily="18" charset="0"/>
                <a:ea typeface="宋体" pitchFamily="2" charset="-122"/>
              </a:rPr>
              <a:t>进程作为系统资源的分配单位，不需要频繁地切换；</a:t>
            </a:r>
            <a:endParaRPr lang="zh-CN" altLang="en-US">
              <a:solidFill>
                <a:schemeClr val="tx1"/>
              </a:solidFill>
              <a:effectLst/>
              <a:latin typeface="Times New Roman" panose="02020603050405020304" pitchFamily="18" charset="0"/>
              <a:ea typeface="宋体" pitchFamily="2" charset="-122"/>
            </a:endParaRPr>
          </a:p>
          <a:p>
            <a:pPr lvl="0">
              <a:lnSpc>
                <a:spcPct val="100000"/>
              </a:lnSpc>
              <a:buChar char="Ø"/>
            </a:pPr>
            <a:r>
              <a:rPr lang="zh-CN" altLang="en-US">
                <a:solidFill>
                  <a:schemeClr val="tx1"/>
                </a:solidFill>
                <a:effectLst/>
                <a:latin typeface="Times New Roman" panose="02020603050405020304" pitchFamily="18" charset="0"/>
                <a:ea typeface="宋体" pitchFamily="2" charset="-122"/>
              </a:rPr>
              <a:t>线程作为系统任务调度的基本单位，能轻装运行，会被频繁地调度和切换，在这种指导思想下，产生了线程的概念。</a:t>
            </a:r>
            <a:endParaRPr lang="zh-CN" altLang="en-US">
              <a:solidFill>
                <a:schemeClr val="tx1"/>
              </a:solidFill>
              <a:effectLst/>
              <a:latin typeface="Times New Roman" panose="02020603050405020304" pitchFamily="18" charset="0"/>
              <a:ea typeface="宋体" pitchFamily="2" charset="-122"/>
            </a:endParaRPr>
          </a:p>
        </p:txBody>
      </p:sp>
    </p:spTree>
  </p:cSld>
  <p:clrMapOvr>
    <a:masterClrMapping/>
  </p:clrMapOvr>
  <p:transition>
    <p:fade/>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文本框 8396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64</a:t>
            </a:r>
            <a:endParaRPr lang="en-US" altLang="zh-CN" b="0">
              <a:solidFill>
                <a:schemeClr val="tx2"/>
              </a:solidFill>
              <a:latin typeface="Times New Roman" panose="02020603050405020304" pitchFamily="18" charset="0"/>
              <a:ea typeface="宋体" pitchFamily="2" charset="-122"/>
            </a:endParaRPr>
          </a:p>
        </p:txBody>
      </p:sp>
      <p:sp>
        <p:nvSpPr>
          <p:cNvPr id="83971" name="矩形 83970"/>
          <p:cNvSpPr/>
          <p:nvPr/>
        </p:nvSpPr>
        <p:spPr>
          <a:xfrm>
            <a:off x="271463" y="492125"/>
            <a:ext cx="5197475" cy="7254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1.</a:t>
            </a:r>
            <a:r>
              <a:rPr lang="en-US" altLang="zh-CN" b="1" strike="noStrike" noProof="1">
                <a:solidFill>
                  <a:srgbClr val="990000"/>
                </a:solidFill>
                <a:latin typeface="Arial" panose="020B0604020202020204" pitchFamily="34" charset="0"/>
                <a:ea typeface="宋体" pitchFamily="2" charset="-122"/>
                <a:cs typeface="+mn-ea"/>
              </a:rPr>
              <a:t> </a:t>
            </a:r>
            <a:r>
              <a:rPr lang="zh-CN" altLang="en-US" b="1" strike="noStrike" noProof="1">
                <a:solidFill>
                  <a:srgbClr val="990000"/>
                </a:solidFill>
                <a:latin typeface="Arial" panose="020B0604020202020204" pitchFamily="34" charset="0"/>
                <a:ea typeface="宋体" pitchFamily="2" charset="-122"/>
                <a:cs typeface="+mn-ea"/>
              </a:rPr>
              <a:t>什么是线程</a:t>
            </a:r>
            <a:endParaRPr lang="zh-CN" altLang="en-US" b="1" strike="noStrike" noProof="1">
              <a:solidFill>
                <a:srgbClr val="990000"/>
              </a:solidFill>
              <a:ea typeface="宋体" pitchFamily="2" charset="-122"/>
            </a:endParaRPr>
          </a:p>
        </p:txBody>
      </p:sp>
      <p:sp>
        <p:nvSpPr>
          <p:cNvPr id="83972" name="矩形 83971"/>
          <p:cNvSpPr/>
          <p:nvPr/>
        </p:nvSpPr>
        <p:spPr>
          <a:xfrm>
            <a:off x="366713" y="1127125"/>
            <a:ext cx="8462963" cy="515556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线程定义</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chemeClr val="tx1"/>
                </a:solidFill>
                <a:effectLst/>
                <a:latin typeface="Times New Roman" panose="02020603050405020304" pitchFamily="18" charset="0"/>
                <a:ea typeface="宋体" pitchFamily="2" charset="-122"/>
                <a:cs typeface="+mn-ea"/>
              </a:rPr>
              <a:t>线程是比进程更小的活动单位，它是进程中的一个执行路径（执行分支）。一个进程可以有多条执行路径，即多个可以独立活动的单位。</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spcBef>
                <a:spcPct val="25000"/>
              </a:spcBef>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线程可以这样来描述</a:t>
            </a:r>
            <a:endParaRPr lang="zh-CN" altLang="en-US" sz="2800" b="1" strike="noStrike" noProof="1">
              <a:solidFill>
                <a:srgbClr val="A50021"/>
              </a:solidFill>
              <a:latin typeface="Times New Roman" panose="02020603050405020304" pitchFamily="18" charset="0"/>
              <a:ea typeface="宋体" pitchFamily="2" charset="-122"/>
              <a:cs typeface="+mn-ea"/>
            </a:endParaRPr>
          </a:p>
          <a:p>
            <a:pPr marL="533400" lvl="0" indent="-533400" fontAlgn="base">
              <a:lnSpc>
                <a:spcPct val="130000"/>
              </a:lnSpc>
              <a:spcBef>
                <a:spcPct val="25000"/>
              </a:spcBef>
              <a:buFont typeface="Arial" panose="020B0604020202020204" pitchFamily="34" charset="0"/>
              <a:buChar char="•"/>
            </a:pPr>
            <a:r>
              <a:rPr lang="zh-CN" altLang="en-US" sz="2400" b="1">
                <a:solidFill>
                  <a:schemeClr val="tx1"/>
                </a:solidFill>
                <a:effectLst/>
                <a:latin typeface="Times New Roman" panose="02020603050405020304" pitchFamily="18" charset="0"/>
                <a:cs typeface="+mn-cs"/>
                <a:sym typeface="+mn-ea"/>
              </a:rPr>
              <a:t>进程中的一条执行路径；</a:t>
            </a:r>
            <a:r>
              <a:rPr lang="zh-CN" altLang="en-US" sz="2400">
                <a:solidFill>
                  <a:schemeClr val="tx1"/>
                </a:solidFill>
                <a:latin typeface="Times New Roman" panose="02020603050405020304" pitchFamily="18" charset="0"/>
                <a:cs typeface="+mn-cs"/>
                <a:sym typeface="+mn-ea"/>
              </a:rPr>
              <a:t> </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algn="l" fontAlgn="base">
              <a:lnSpc>
                <a:spcPct val="130000"/>
              </a:lnSpc>
              <a:spcBef>
                <a:spcPct val="25000"/>
              </a:spcBef>
              <a:buFont typeface="Arial" panose="020B0604020202020204" pitchFamily="34" charset="0"/>
              <a:buChar char="•"/>
            </a:pPr>
            <a:r>
              <a:rPr lang="zh-CN" altLang="en-US" sz="2400" b="1">
                <a:solidFill>
                  <a:schemeClr val="tx1"/>
                </a:solidFill>
                <a:effectLst/>
                <a:latin typeface="Times New Roman" panose="02020603050405020304" pitchFamily="18" charset="0"/>
                <a:cs typeface="+mn-cs"/>
                <a:sym typeface="+mn-ea"/>
              </a:rPr>
              <a:t>它有自己私用的运行栈和处理机执行环境 ；</a:t>
            </a:r>
            <a:endParaRPr lang="zh-CN" altLang="en-US" sz="2400" b="1" strike="noStrike" noProof="1">
              <a:solidFill>
                <a:schemeClr val="tx1"/>
              </a:solidFill>
              <a:effectLst/>
              <a:latin typeface="Times New Roman" panose="02020603050405020304" pitchFamily="18" charset="0"/>
              <a:cs typeface="+mn-cs"/>
            </a:endParaRPr>
          </a:p>
          <a:p>
            <a:pPr marL="533400" lvl="0" indent="-533400" algn="l" fontAlgn="base">
              <a:lnSpc>
                <a:spcPct val="130000"/>
              </a:lnSpc>
              <a:spcBef>
                <a:spcPct val="25000"/>
              </a:spcBef>
              <a:buFont typeface="Arial" panose="020B0604020202020204" pitchFamily="34" charset="0"/>
              <a:buChar char="•"/>
            </a:pPr>
            <a:r>
              <a:rPr lang="zh-CN" altLang="en-US" sz="2400" b="1">
                <a:solidFill>
                  <a:schemeClr val="tx1"/>
                </a:solidFill>
                <a:effectLst/>
                <a:latin typeface="Times New Roman" panose="02020603050405020304" pitchFamily="18" charset="0"/>
                <a:cs typeface="+mn-cs"/>
                <a:sym typeface="+mn-ea"/>
              </a:rPr>
              <a:t>它与其他线程共享分配给进程的内存、文件等资源；</a:t>
            </a:r>
            <a:endParaRPr lang="zh-CN" altLang="en-US" sz="2400" b="1" strike="noStrike" noProof="1">
              <a:solidFill>
                <a:schemeClr val="tx1"/>
              </a:solidFill>
              <a:effectLst/>
              <a:latin typeface="Times New Roman" panose="02020603050405020304" pitchFamily="18" charset="0"/>
              <a:cs typeface="+mn-cs"/>
            </a:endParaRPr>
          </a:p>
          <a:p>
            <a:pPr marL="533400" lvl="0" indent="-533400" algn="l" fontAlgn="base">
              <a:lnSpc>
                <a:spcPct val="130000"/>
              </a:lnSpc>
              <a:spcBef>
                <a:spcPct val="25000"/>
              </a:spcBef>
              <a:buFont typeface="Arial" panose="020B0604020202020204" pitchFamily="34" charset="0"/>
              <a:buChar char="•"/>
            </a:pPr>
            <a:r>
              <a:rPr lang="zh-CN" altLang="en-US" sz="2400" b="1">
                <a:solidFill>
                  <a:schemeClr val="tx1"/>
                </a:solidFill>
                <a:effectLst/>
                <a:latin typeface="Times New Roman" panose="02020603050405020304" pitchFamily="18" charset="0"/>
                <a:cs typeface="+mn-cs"/>
                <a:sym typeface="+mn-ea"/>
              </a:rPr>
              <a:t>它是单个进程所创建的许多个同时存在的线程中的一个。</a:t>
            </a:r>
            <a:endParaRPr lang="zh-CN" altLang="en-US" sz="2400" b="1" strike="noStrike" noProof="1">
              <a:solidFill>
                <a:schemeClr val="tx1"/>
              </a:solidFill>
              <a:latin typeface="Times New Roman" panose="02020603050405020304" pitchFamily="18" charset="0"/>
              <a:ea typeface="宋体" pitchFamily="2" charset="-122"/>
              <a:cs typeface="+mn-cs"/>
              <a:sym typeface="+mn-ea"/>
            </a:endParaRPr>
          </a:p>
        </p:txBody>
      </p:sp>
      <p:sp>
        <p:nvSpPr>
          <p:cNvPr id="83973" name="矩形 8397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线程概念及特点</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1">
                                            <p:txEl>
                                              <p:charRg st="0" end="9"/>
                                            </p:txEl>
                                          </p:spTgt>
                                        </p:tgtEl>
                                        <p:attrNameLst>
                                          <p:attrName>style.visibility</p:attrName>
                                        </p:attrNameLst>
                                      </p:cBhvr>
                                      <p:to>
                                        <p:strVal val="visible"/>
                                      </p:to>
                                    </p:set>
                                    <p:anim calcmode="lin" valueType="num">
                                      <p:cBhvr additive="base">
                                        <p:cTn id="7" dur="1000" fill="hold"/>
                                        <p:tgtEl>
                                          <p:spTgt spid="83971">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3971">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972">
                                            <p:txEl>
                                              <p:charRg st="0" end="9"/>
                                            </p:txEl>
                                          </p:spTgt>
                                        </p:tgtEl>
                                        <p:attrNameLst>
                                          <p:attrName>style.visibility</p:attrName>
                                        </p:attrNameLst>
                                      </p:cBhvr>
                                      <p:to>
                                        <p:strVal val="visible"/>
                                      </p:to>
                                    </p:set>
                                    <p:anim calcmode="lin" valueType="num">
                                      <p:cBhvr additive="base">
                                        <p:cTn id="13" dur="1000" fill="hold"/>
                                        <p:tgtEl>
                                          <p:spTgt spid="83972">
                                            <p:txEl>
                                              <p:charRg st="0" end="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83972">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3972">
                                            <p:txEl>
                                              <p:charRg st="9" end="41"/>
                                            </p:txEl>
                                          </p:spTgt>
                                        </p:tgtEl>
                                        <p:attrNameLst>
                                          <p:attrName>style.visibility</p:attrName>
                                        </p:attrNameLst>
                                      </p:cBhvr>
                                      <p:to>
                                        <p:strVal val="visible"/>
                                      </p:to>
                                    </p:set>
                                    <p:anim calcmode="lin" valueType="num">
                                      <p:cBhvr additive="base">
                                        <p:cTn id="19" dur="500" fill="hold"/>
                                        <p:tgtEl>
                                          <p:spTgt spid="83972">
                                            <p:txEl>
                                              <p:charRg st="9" end="4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3972">
                                            <p:txEl>
                                              <p:charRg st="9" end="4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3972">
                                            <p:txEl>
                                              <p:charRg st="50" end="64"/>
                                            </p:txEl>
                                          </p:spTgt>
                                        </p:tgtEl>
                                        <p:attrNameLst>
                                          <p:attrName>style.visibility</p:attrName>
                                        </p:attrNameLst>
                                      </p:cBhvr>
                                      <p:to>
                                        <p:strVal val="visible"/>
                                      </p:to>
                                    </p:set>
                                    <p:anim calcmode="lin" valueType="num">
                                      <p:cBhvr additive="base">
                                        <p:cTn id="25" dur="1000" fill="hold"/>
                                        <p:tgtEl>
                                          <p:spTgt spid="83972">
                                            <p:txEl>
                                              <p:charRg st="50" end="6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83972">
                                            <p:txEl>
                                              <p:charRg st="50" end="6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3972">
                                            <p:txEl>
                                              <p:charRg st="3" end="3"/>
                                            </p:txEl>
                                          </p:spTgt>
                                        </p:tgtEl>
                                        <p:attrNameLst>
                                          <p:attrName>style.visibility</p:attrName>
                                        </p:attrNameLst>
                                      </p:cBhvr>
                                      <p:to>
                                        <p:strVal val="visible"/>
                                      </p:to>
                                    </p:set>
                                    <p:anim calcmode="lin" valueType="num">
                                      <p:cBhvr additive="base">
                                        <p:cTn id="31" dur="1000" fill="hold"/>
                                        <p:tgtEl>
                                          <p:spTgt spid="83972">
                                            <p:txEl>
                                              <p:charRg st="3" end="3"/>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83972">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3972">
                                            <p:txEl>
                                              <p:charRg st="4" end="4"/>
                                            </p:txEl>
                                          </p:spTgt>
                                        </p:tgtEl>
                                        <p:attrNameLst>
                                          <p:attrName>style.visibility</p:attrName>
                                        </p:attrNameLst>
                                      </p:cBhvr>
                                      <p:to>
                                        <p:strVal val="visible"/>
                                      </p:to>
                                    </p:set>
                                    <p:anim calcmode="lin" valueType="num">
                                      <p:cBhvr additive="base">
                                        <p:cTn id="37" dur="1000" fill="hold"/>
                                        <p:tgtEl>
                                          <p:spTgt spid="83972">
                                            <p:txEl>
                                              <p:charRg st="4" end="4"/>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83972">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3972">
                                            <p:txEl>
                                              <p:charRg st="5" end="5"/>
                                            </p:txEl>
                                          </p:spTgt>
                                        </p:tgtEl>
                                        <p:attrNameLst>
                                          <p:attrName>style.visibility</p:attrName>
                                        </p:attrNameLst>
                                      </p:cBhvr>
                                      <p:to>
                                        <p:strVal val="visible"/>
                                      </p:to>
                                    </p:set>
                                    <p:anim calcmode="lin" valueType="num">
                                      <p:cBhvr additive="base">
                                        <p:cTn id="43" dur="1000" fill="hold"/>
                                        <p:tgtEl>
                                          <p:spTgt spid="83972">
                                            <p:txEl>
                                              <p:charRg st="5" end="5"/>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83972">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3972">
                                            <p:txEl>
                                              <p:charRg st="6" end="6"/>
                                            </p:txEl>
                                          </p:spTgt>
                                        </p:tgtEl>
                                        <p:attrNameLst>
                                          <p:attrName>style.visibility</p:attrName>
                                        </p:attrNameLst>
                                      </p:cBhvr>
                                      <p:to>
                                        <p:strVal val="visible"/>
                                      </p:to>
                                    </p:set>
                                    <p:anim calcmode="lin" valueType="num">
                                      <p:cBhvr additive="base">
                                        <p:cTn id="49" dur="1000" fill="hold"/>
                                        <p:tgtEl>
                                          <p:spTgt spid="83972">
                                            <p:txEl>
                                              <p:charRg st="6" end="6"/>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83972">
                                            <p:txEl>
                                              <p:char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P spid="83972"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文本框 8601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65</a:t>
            </a:r>
            <a:endParaRPr lang="en-US" altLang="zh-CN" b="0">
              <a:solidFill>
                <a:schemeClr val="tx2"/>
              </a:solidFill>
              <a:latin typeface="Times New Roman" panose="02020603050405020304" pitchFamily="18" charset="0"/>
              <a:ea typeface="宋体" pitchFamily="2" charset="-122"/>
            </a:endParaRPr>
          </a:p>
        </p:txBody>
      </p:sp>
      <p:sp>
        <p:nvSpPr>
          <p:cNvPr id="86019" name="矩形 8601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线程概念及特点</a:t>
            </a:r>
            <a:endParaRPr lang="zh-CN" altLang="en-US" sz="2400" strike="noStrike" noProof="1">
              <a:ea typeface="宋体" pitchFamily="2" charset="-122"/>
            </a:endParaRPr>
          </a:p>
        </p:txBody>
      </p:sp>
      <p:sp>
        <p:nvSpPr>
          <p:cNvPr id="86020" name="矩形 86019"/>
          <p:cNvSpPr/>
          <p:nvPr/>
        </p:nvSpPr>
        <p:spPr>
          <a:xfrm>
            <a:off x="268288" y="630238"/>
            <a:ext cx="8318500" cy="7254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Arial" panose="020B0604020202020204" pitchFamily="34" charset="0"/>
                <a:ea typeface="宋体" pitchFamily="2" charset="-122"/>
                <a:cs typeface="+mn-ea"/>
              </a:rPr>
              <a:t>线程的特点</a:t>
            </a:r>
            <a:r>
              <a:rPr lang="zh-CN" altLang="en-US" sz="2000" strike="noStrike" noProof="1">
                <a:latin typeface="Times New Roman" panose="02020603050405020304" pitchFamily="18" charset="0"/>
                <a:ea typeface="宋体" pitchFamily="2" charset="-122"/>
                <a:cs typeface="+mn-ea"/>
              </a:rPr>
              <a:t> </a:t>
            </a:r>
            <a:endParaRPr lang="zh-CN" altLang="en-US" sz="2000" strike="noStrike" noProof="1">
              <a:latin typeface="Times New Roman" panose="02020603050405020304" pitchFamily="18" charset="0"/>
              <a:ea typeface="宋体" pitchFamily="2" charset="-122"/>
            </a:endParaRPr>
          </a:p>
        </p:txBody>
      </p:sp>
      <p:sp>
        <p:nvSpPr>
          <p:cNvPr id="86021" name="矩形 86020"/>
          <p:cNvSpPr/>
          <p:nvPr/>
        </p:nvSpPr>
        <p:spPr>
          <a:xfrm>
            <a:off x="-330200" y="1452563"/>
            <a:ext cx="9299575" cy="46561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295400" lvl="2" indent="-381000" fontAlgn="base">
              <a:lnSpc>
                <a:spcPct val="130000"/>
              </a:lnSpc>
            </a:pPr>
            <a:r>
              <a:rPr lang="zh-CN" altLang="en-US" strike="noStrike" noProof="1">
                <a:solidFill>
                  <a:schemeClr val="tx1"/>
                </a:solidFill>
                <a:latin typeface="Times New Roman" panose="02020603050405020304" pitchFamily="18" charset="0"/>
                <a:ea typeface="宋体" pitchFamily="2" charset="-122"/>
                <a:cs typeface="+mn-cs"/>
              </a:rPr>
              <a:t> 线程是比进程更小的活动单位，它是进程中的一个执行路</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buNone/>
            </a:pPr>
            <a:r>
              <a:rPr lang="zh-CN" altLang="en-US" strike="noStrike" noProof="1">
                <a:solidFill>
                  <a:schemeClr val="tx1"/>
                </a:solidFill>
                <a:latin typeface="Times New Roman" panose="02020603050405020304" pitchFamily="18" charset="0"/>
                <a:ea typeface="宋体" pitchFamily="2" charset="-122"/>
                <a:cs typeface="+mn-cs"/>
              </a:rPr>
              <a:t>     径。</a:t>
            </a:r>
            <a:r>
              <a:rPr lang="zh-CN" altLang="en-US" sz="1800" strike="noStrike" noProof="1">
                <a:solidFill>
                  <a:schemeClr val="tx1"/>
                </a:solidFill>
                <a:latin typeface="Times New Roman" panose="02020603050405020304" pitchFamily="18" charset="0"/>
                <a:ea typeface="宋体" pitchFamily="2" charset="-122"/>
                <a:cs typeface="+mn-cs"/>
              </a:rPr>
              <a:t> </a:t>
            </a:r>
            <a:r>
              <a:rPr lang="zh-CN" altLang="en-US" strike="noStrike" noProof="1">
                <a:solidFill>
                  <a:schemeClr val="tx1"/>
                </a:solidFill>
                <a:latin typeface="Times New Roman" panose="02020603050405020304" pitchFamily="18" charset="0"/>
                <a:ea typeface="宋体" pitchFamily="2" charset="-122"/>
                <a:cs typeface="+mn-cs"/>
              </a:rPr>
              <a:t>创建一个线程比创建一个进程开销要小得多。 </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pPr>
            <a:r>
              <a:rPr lang="zh-CN" altLang="en-US" strike="noStrike" noProof="1">
                <a:solidFill>
                  <a:schemeClr val="tx1"/>
                </a:solidFill>
                <a:latin typeface="Times New Roman" panose="02020603050405020304" pitchFamily="18" charset="0"/>
                <a:ea typeface="宋体" pitchFamily="2" charset="-122"/>
                <a:cs typeface="+mn-cs"/>
                <a:sym typeface="Symbol" pitchFamily="18" charset="2"/>
              </a:rPr>
              <a:t> 实现线程间通信十分方便，因为</a:t>
            </a:r>
            <a:r>
              <a:rPr lang="zh-CN" altLang="en-US" strike="noStrike" noProof="1">
                <a:solidFill>
                  <a:schemeClr val="tx1"/>
                </a:solidFill>
                <a:latin typeface="Times New Roman" panose="02020603050405020304" pitchFamily="18" charset="0"/>
                <a:ea typeface="宋体" pitchFamily="2" charset="-122"/>
                <a:cs typeface="+mn-cs"/>
              </a:rPr>
              <a:t>一个进程创建的多个线程</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buNone/>
            </a:pPr>
            <a:r>
              <a:rPr lang="zh-CN" altLang="en-US" strike="noStrike" noProof="1">
                <a:solidFill>
                  <a:schemeClr val="tx1"/>
                </a:solidFill>
                <a:latin typeface="Times New Roman" panose="02020603050405020304" pitchFamily="18" charset="0"/>
                <a:ea typeface="宋体" pitchFamily="2" charset="-122"/>
                <a:cs typeface="+mn-cs"/>
              </a:rPr>
              <a:t>     可以共享地址区域和数据。</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pPr>
            <a:r>
              <a:rPr lang="zh-CN" altLang="en-US" strike="noStrike" noProof="1">
                <a:solidFill>
                  <a:schemeClr val="tx1"/>
                </a:solidFill>
                <a:latin typeface="Times New Roman" panose="02020603050405020304" pitchFamily="18" charset="0"/>
                <a:ea typeface="宋体" pitchFamily="2" charset="-122"/>
                <a:cs typeface="+mn-cs"/>
              </a:rPr>
              <a:t> 线程是一个动态的概念。</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pPr>
            <a:r>
              <a:rPr lang="zh-CN" altLang="en-US" strike="noStrike" noProof="1">
                <a:solidFill>
                  <a:schemeClr val="tx1"/>
                </a:solidFill>
                <a:latin typeface="Times New Roman" panose="02020603050405020304" pitchFamily="18" charset="0"/>
                <a:ea typeface="宋体" pitchFamily="2" charset="-122"/>
                <a:cs typeface="+mn-cs"/>
              </a:rPr>
              <a:t> 在进程内创建多线程，可以提高系统的并行处理能力，加</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buNone/>
            </a:pPr>
            <a:r>
              <a:rPr lang="zh-CN" altLang="en-US" strike="noStrike" noProof="1">
                <a:solidFill>
                  <a:schemeClr val="tx1"/>
                </a:solidFill>
                <a:latin typeface="Times New Roman" panose="02020603050405020304" pitchFamily="18" charset="0"/>
                <a:ea typeface="宋体" pitchFamily="2" charset="-122"/>
                <a:cs typeface="+mn-cs"/>
              </a:rPr>
              <a:t>     快进程的处理速度。。</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pPr>
            <a:endParaRPr lang="zh-CN" altLang="en-US" strike="noStrike" noProof="1">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020">
                                            <p:txEl>
                                              <p:charRg st="0" end="10"/>
                                            </p:txEl>
                                          </p:spTgt>
                                        </p:tgtEl>
                                        <p:attrNameLst>
                                          <p:attrName>style.visibility</p:attrName>
                                        </p:attrNameLst>
                                      </p:cBhvr>
                                      <p:to>
                                        <p:strVal val="visible"/>
                                      </p:to>
                                    </p:set>
                                    <p:anim calcmode="lin" valueType="num">
                                      <p:cBhvr additive="base">
                                        <p:cTn id="7" dur="1000" fill="hold"/>
                                        <p:tgtEl>
                                          <p:spTgt spid="86020">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6020">
                                            <p:txEl>
                                              <p:charRg st="0" end="10"/>
                                            </p:txEl>
                                          </p:spTgt>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6021">
                                            <p:txEl>
                                              <p:charRg st="0" end="27"/>
                                            </p:txEl>
                                          </p:spTgt>
                                        </p:tgtEl>
                                        <p:attrNameLst>
                                          <p:attrName>style.visibility</p:attrName>
                                        </p:attrNameLst>
                                      </p:cBhvr>
                                      <p:to>
                                        <p:strVal val="visible"/>
                                      </p:to>
                                    </p:set>
                                    <p:anim calcmode="lin" valueType="num">
                                      <p:cBhvr additive="base">
                                        <p:cTn id="11" dur="500" fill="hold"/>
                                        <p:tgtEl>
                                          <p:spTgt spid="86021">
                                            <p:txEl>
                                              <p:charRg st="0" end="2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6021">
                                            <p:txEl>
                                              <p:charRg st="0" end="2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6021">
                                            <p:txEl>
                                              <p:charRg st="27" end="57"/>
                                            </p:txEl>
                                          </p:spTgt>
                                        </p:tgtEl>
                                        <p:attrNameLst>
                                          <p:attrName>style.visibility</p:attrName>
                                        </p:attrNameLst>
                                      </p:cBhvr>
                                      <p:to>
                                        <p:strVal val="visible"/>
                                      </p:to>
                                    </p:set>
                                    <p:anim calcmode="lin" valueType="num">
                                      <p:cBhvr additive="base">
                                        <p:cTn id="15" dur="500" fill="hold"/>
                                        <p:tgtEl>
                                          <p:spTgt spid="86021">
                                            <p:txEl>
                                              <p:charRg st="27" end="5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6021">
                                            <p:txEl>
                                              <p:charRg st="27" end="5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6021">
                                            <p:txEl>
                                              <p:charRg st="57" end="84"/>
                                            </p:txEl>
                                          </p:spTgt>
                                        </p:tgtEl>
                                        <p:attrNameLst>
                                          <p:attrName>style.visibility</p:attrName>
                                        </p:attrNameLst>
                                      </p:cBhvr>
                                      <p:to>
                                        <p:strVal val="visible"/>
                                      </p:to>
                                    </p:set>
                                    <p:anim calcmode="lin" valueType="num">
                                      <p:cBhvr additive="base">
                                        <p:cTn id="19" dur="500" fill="hold"/>
                                        <p:tgtEl>
                                          <p:spTgt spid="86021">
                                            <p:txEl>
                                              <p:charRg st="57" end="8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21">
                                            <p:txEl>
                                              <p:charRg st="57" end="8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6021">
                                            <p:txEl>
                                              <p:charRg st="84" end="102"/>
                                            </p:txEl>
                                          </p:spTgt>
                                        </p:tgtEl>
                                        <p:attrNameLst>
                                          <p:attrName>style.visibility</p:attrName>
                                        </p:attrNameLst>
                                      </p:cBhvr>
                                      <p:to>
                                        <p:strVal val="visible"/>
                                      </p:to>
                                    </p:set>
                                    <p:anim calcmode="lin" valueType="num">
                                      <p:cBhvr additive="base">
                                        <p:cTn id="23" dur="500" fill="hold"/>
                                        <p:tgtEl>
                                          <p:spTgt spid="86021">
                                            <p:txEl>
                                              <p:charRg st="84" end="10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6021">
                                            <p:txEl>
                                              <p:charRg st="84" end="10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6021">
                                            <p:txEl>
                                              <p:charRg st="102" end="115"/>
                                            </p:txEl>
                                          </p:spTgt>
                                        </p:tgtEl>
                                        <p:attrNameLst>
                                          <p:attrName>style.visibility</p:attrName>
                                        </p:attrNameLst>
                                      </p:cBhvr>
                                      <p:to>
                                        <p:strVal val="visible"/>
                                      </p:to>
                                    </p:set>
                                    <p:anim calcmode="lin" valueType="num">
                                      <p:cBhvr additive="base">
                                        <p:cTn id="27" dur="500" fill="hold"/>
                                        <p:tgtEl>
                                          <p:spTgt spid="86021">
                                            <p:txEl>
                                              <p:charRg st="102" end="11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6021">
                                            <p:txEl>
                                              <p:charRg st="102" end="11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6021">
                                            <p:txEl>
                                              <p:charRg st="115" end="142"/>
                                            </p:txEl>
                                          </p:spTgt>
                                        </p:tgtEl>
                                        <p:attrNameLst>
                                          <p:attrName>style.visibility</p:attrName>
                                        </p:attrNameLst>
                                      </p:cBhvr>
                                      <p:to>
                                        <p:strVal val="visible"/>
                                      </p:to>
                                    </p:set>
                                    <p:anim calcmode="lin" valueType="num">
                                      <p:cBhvr additive="base">
                                        <p:cTn id="31" dur="500" fill="hold"/>
                                        <p:tgtEl>
                                          <p:spTgt spid="86021">
                                            <p:txEl>
                                              <p:charRg st="115" end="14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6021">
                                            <p:txEl>
                                              <p:charRg st="115" end="14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6021">
                                            <p:txEl>
                                              <p:charRg st="142" end="158"/>
                                            </p:txEl>
                                          </p:spTgt>
                                        </p:tgtEl>
                                        <p:attrNameLst>
                                          <p:attrName>style.visibility</p:attrName>
                                        </p:attrNameLst>
                                      </p:cBhvr>
                                      <p:to>
                                        <p:strVal val="visible"/>
                                      </p:to>
                                    </p:set>
                                    <p:anim calcmode="lin" valueType="num">
                                      <p:cBhvr additive="base">
                                        <p:cTn id="35" dur="500" fill="hold"/>
                                        <p:tgtEl>
                                          <p:spTgt spid="86021">
                                            <p:txEl>
                                              <p:charRg st="142" end="15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6021">
                                            <p:txEl>
                                              <p:charRg st="142" end="15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文本框 15257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6</a:t>
            </a:r>
            <a:endParaRPr lang="en-US" altLang="zh-CN" b="0">
              <a:solidFill>
                <a:schemeClr val="tx2"/>
              </a:solidFill>
              <a:latin typeface="Times New Roman" panose="02020603050405020304" pitchFamily="18" charset="0"/>
              <a:ea typeface="宋体" pitchFamily="2" charset="-122"/>
            </a:endParaRPr>
          </a:p>
        </p:txBody>
      </p:sp>
      <p:sp>
        <p:nvSpPr>
          <p:cNvPr id="152579" name="矩形 152578"/>
          <p:cNvSpPr/>
          <p:nvPr/>
        </p:nvSpPr>
        <p:spPr>
          <a:xfrm>
            <a:off x="442913" y="644525"/>
            <a:ext cx="8524875" cy="557339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并发程序的例子</a:t>
            </a:r>
            <a:r>
              <a:rPr lang="en-US" altLang="zh-CN" sz="2800" b="1" strike="noStrike" noProof="1">
                <a:solidFill>
                  <a:srgbClr val="A50021"/>
                </a:solidFill>
                <a:latin typeface="Times New Roman" panose="02020603050405020304" pitchFamily="18" charset="0"/>
                <a:ea typeface="宋体" pitchFamily="2" charset="-122"/>
                <a:cs typeface="+mn-ea"/>
              </a:rPr>
              <a:t>(1)</a:t>
            </a:r>
            <a:endParaRPr lang="en-US" altLang="zh-CN" sz="2800" b="1" strike="noStrike" noProof="1">
              <a:solidFill>
                <a:srgbClr val="A50021"/>
              </a:solidFill>
              <a:latin typeface="Times New Roman" panose="02020603050405020304" pitchFamily="18" charset="0"/>
              <a:ea typeface="宋体" pitchFamily="2" charset="-122"/>
            </a:endParaRPr>
          </a:p>
          <a:p>
            <a:pPr marL="533400" lvl="0" indent="-533400" fontAlgn="base"/>
            <a:r>
              <a:rPr lang="zh-CN" altLang="en-US" strike="noStrike" noProof="1" dirty="0">
                <a:solidFill>
                  <a:srgbClr val="990033"/>
                </a:solidFill>
                <a:effectLst/>
                <a:latin typeface="Times New Roman" panose="02020603050405020304" pitchFamily="18" charset="0"/>
                <a:ea typeface="宋体" pitchFamily="2" charset="-122"/>
                <a:cs typeface="+mn-ea"/>
              </a:rPr>
              <a:t>誊抄</a:t>
            </a:r>
            <a:r>
              <a:rPr lang="en-US" altLang="zh-CN" strike="noStrike" noProof="1">
                <a:solidFill>
                  <a:srgbClr val="990033"/>
                </a:solidFill>
                <a:effectLst/>
                <a:latin typeface="Times New Roman" panose="02020603050405020304" pitchFamily="18" charset="0"/>
                <a:ea typeface="宋体" pitchFamily="2" charset="-122"/>
                <a:cs typeface="+mn-ea"/>
              </a:rPr>
              <a:t>——</a:t>
            </a:r>
            <a:r>
              <a:rPr lang="zh-CN" altLang="en-US" strike="noStrike" noProof="1" dirty="0">
                <a:solidFill>
                  <a:srgbClr val="990033"/>
                </a:solidFill>
                <a:effectLst/>
                <a:latin typeface="Times New Roman" panose="02020603050405020304" pitchFamily="18" charset="0"/>
                <a:ea typeface="宋体" pitchFamily="2" charset="-122"/>
                <a:cs typeface="+mn-ea"/>
              </a:rPr>
              <a:t>用卡片输入机将一个文本复写到行式打印机。</a:t>
            </a:r>
            <a:endParaRPr lang="zh-CN" altLang="en-US" strike="noStrike" noProof="1" dirty="0">
              <a:solidFill>
                <a:srgbClr val="990033"/>
              </a:solidFill>
              <a:effectLst/>
              <a:latin typeface="Times New Roman" panose="02020603050405020304" pitchFamily="18" charset="0"/>
              <a:ea typeface="宋体" pitchFamily="2" charset="-122"/>
            </a:endParaRPr>
          </a:p>
          <a:p>
            <a:pPr marL="533400" lvl="0" indent="-533400" fontAlgn="base">
              <a:spcBef>
                <a:spcPct val="0"/>
              </a:spcBef>
              <a:buFont typeface="Wingdings" panose="05000000000000000000" pitchFamily="2" charset="2"/>
              <a:buNone/>
            </a:pPr>
            <a:r>
              <a:rPr lang="zh-CN" altLang="en-US" strike="noStrike" noProof="1" dirty="0">
                <a:effectLst/>
                <a:latin typeface="Times New Roman" panose="02020603050405020304" pitchFamily="18" charset="0"/>
                <a:ea typeface="宋体" pitchFamily="2" charset="-122"/>
                <a:cs typeface="+mn-ea"/>
              </a:rPr>
              <a:t>	</a:t>
            </a:r>
            <a:r>
              <a:rPr lang="en-US" altLang="zh-CN" strike="noStrike" noProof="1">
                <a:solidFill>
                  <a:schemeClr val="tx1"/>
                </a:solidFill>
                <a:effectLst/>
                <a:latin typeface="Times New Roman" panose="02020603050405020304" pitchFamily="18" charset="0"/>
                <a:ea typeface="宋体" pitchFamily="2" charset="-122"/>
                <a:cs typeface="+mn-ea"/>
              </a:rPr>
              <a:t>(1) </a:t>
            </a:r>
            <a:r>
              <a:rPr lang="zh-CN" altLang="en-US" strike="noStrike" noProof="1" dirty="0">
                <a:solidFill>
                  <a:schemeClr val="tx1"/>
                </a:solidFill>
                <a:effectLst/>
                <a:latin typeface="Times New Roman" panose="02020603050405020304" pitchFamily="18" charset="0"/>
                <a:ea typeface="宋体" pitchFamily="2" charset="-122"/>
                <a:cs typeface="+mn-ea"/>
              </a:rPr>
              <a:t>循环顺序执行</a:t>
            </a:r>
            <a:endParaRPr lang="zh-CN" altLang="en-US" strike="noStrike" noProof="1" dirty="0">
              <a:solidFill>
                <a:schemeClr val="tx1"/>
              </a:solidFill>
              <a:effectLst/>
              <a:latin typeface="Times New Roman" panose="02020603050405020304" pitchFamily="18" charset="0"/>
              <a:ea typeface="宋体" pitchFamily="2" charset="-122"/>
            </a:endParaRPr>
          </a:p>
          <a:p>
            <a:pPr marL="914400" lvl="1" indent="-457200" fontAlgn="base">
              <a:spcBef>
                <a:spcPct val="0"/>
              </a:spcBef>
              <a:buFont typeface="Wingdings" panose="05000000000000000000" pitchFamily="2" charset="2"/>
              <a:buNone/>
            </a:pPr>
            <a:r>
              <a:rPr lang="zh-CN" altLang="en-US" strike="noStrike" noProof="1" dirty="0">
                <a:effectLst/>
                <a:latin typeface="Times New Roman" panose="02020603050405020304" pitchFamily="18" charset="0"/>
                <a:ea typeface="宋体" pitchFamily="2" charset="-122"/>
                <a:cs typeface="+mn-cs"/>
              </a:rPr>
              <a:t>    </a:t>
            </a:r>
            <a:r>
              <a:rPr lang="en-US" altLang="zh-CN" sz="3200" strike="noStrike" noProof="1">
                <a:solidFill>
                  <a:srgbClr val="990033"/>
                </a:solidFill>
                <a:effectLst/>
                <a:latin typeface="Times New Roman" panose="02020603050405020304" pitchFamily="18" charset="0"/>
                <a:ea typeface="宋体" pitchFamily="2" charset="-122"/>
                <a:cs typeface="+mn-cs"/>
              </a:rPr>
              <a:t>while (</a:t>
            </a:r>
            <a:r>
              <a:rPr lang="zh-CN" altLang="en-US" sz="3200" strike="noStrike" noProof="1" dirty="0">
                <a:solidFill>
                  <a:srgbClr val="990033"/>
                </a:solidFill>
                <a:effectLst/>
                <a:latin typeface="Times New Roman" panose="02020603050405020304" pitchFamily="18" charset="0"/>
                <a:ea typeface="宋体" pitchFamily="2" charset="-122"/>
                <a:cs typeface="+mn-cs"/>
              </a:rPr>
              <a:t>不空</a:t>
            </a:r>
            <a:r>
              <a:rPr lang="en-US" altLang="zh-CN" sz="3200" strike="noStrike" noProof="1">
                <a:solidFill>
                  <a:srgbClr val="990033"/>
                </a:solidFill>
                <a:effectLst/>
                <a:latin typeface="Times New Roman" panose="02020603050405020304" pitchFamily="18" charset="0"/>
                <a:ea typeface="宋体" pitchFamily="2" charset="-122"/>
                <a:cs typeface="+mn-cs"/>
              </a:rPr>
              <a:t>) {</a:t>
            </a:r>
            <a:endParaRPr lang="en-US" altLang="zh-CN" sz="3200" strike="noStrike" noProof="1">
              <a:solidFill>
                <a:srgbClr val="990033"/>
              </a:solidFill>
              <a:effectLst/>
              <a:latin typeface="Times New Roman" panose="02020603050405020304" pitchFamily="18" charset="0"/>
              <a:ea typeface="宋体" pitchFamily="2" charset="-122"/>
            </a:endParaRPr>
          </a:p>
          <a:p>
            <a:pPr marL="914400" lvl="1" indent="-457200" fontAlgn="base">
              <a:spcBef>
                <a:spcPct val="0"/>
              </a:spcBef>
              <a:buFont typeface="Wingdings" panose="05000000000000000000" pitchFamily="2" charset="2"/>
              <a:buNone/>
            </a:pPr>
            <a:r>
              <a:rPr lang="en-US" altLang="zh-CN" sz="3200" strike="noStrike" noProof="1">
                <a:solidFill>
                  <a:srgbClr val="990033"/>
                </a:solidFill>
                <a:effectLst/>
                <a:latin typeface="Times New Roman" panose="02020603050405020304" pitchFamily="18" charset="0"/>
                <a:ea typeface="宋体" pitchFamily="2" charset="-122"/>
                <a:cs typeface="+mn-cs"/>
              </a:rPr>
              <a:t>       INPUT; //</a:t>
            </a:r>
            <a:r>
              <a:rPr lang="zh-CN" altLang="en-US" sz="3200" strike="noStrike" noProof="1" dirty="0">
                <a:solidFill>
                  <a:srgbClr val="990033"/>
                </a:solidFill>
                <a:effectLst/>
                <a:latin typeface="Times New Roman" panose="02020603050405020304" pitchFamily="18" charset="0"/>
                <a:ea typeface="宋体" pitchFamily="2" charset="-122"/>
                <a:cs typeface="+mn-cs"/>
              </a:rPr>
              <a:t>卡片输入机读</a:t>
            </a:r>
            <a:endParaRPr lang="zh-CN" altLang="en-US" sz="3200" strike="noStrike" noProof="1" dirty="0">
              <a:solidFill>
                <a:srgbClr val="990033"/>
              </a:solidFill>
              <a:effectLst/>
              <a:latin typeface="Times New Roman" panose="02020603050405020304" pitchFamily="18" charset="0"/>
              <a:ea typeface="宋体" pitchFamily="2" charset="-122"/>
            </a:endParaRPr>
          </a:p>
          <a:p>
            <a:pPr marL="914400" lvl="1" indent="-457200" fontAlgn="base">
              <a:spcBef>
                <a:spcPct val="0"/>
              </a:spcBef>
              <a:buFont typeface="Wingdings" panose="05000000000000000000" pitchFamily="2" charset="2"/>
              <a:buNone/>
            </a:pPr>
            <a:r>
              <a:rPr lang="en-US" altLang="zh-CN" sz="3200" strike="noStrike" noProof="1">
                <a:solidFill>
                  <a:srgbClr val="990033"/>
                </a:solidFill>
                <a:effectLst/>
                <a:latin typeface="Times New Roman" panose="02020603050405020304" pitchFamily="18" charset="0"/>
                <a:ea typeface="宋体" pitchFamily="2" charset="-122"/>
                <a:cs typeface="+mn-cs"/>
              </a:rPr>
              <a:t>       OUTPUT; //</a:t>
            </a:r>
            <a:r>
              <a:rPr lang="zh-CN" altLang="en-US" sz="3200" strike="noStrike" noProof="1" dirty="0">
                <a:solidFill>
                  <a:srgbClr val="990033"/>
                </a:solidFill>
                <a:effectLst/>
                <a:latin typeface="Times New Roman" panose="02020603050405020304" pitchFamily="18" charset="0"/>
                <a:ea typeface="宋体" pitchFamily="2" charset="-122"/>
                <a:cs typeface="+mn-cs"/>
              </a:rPr>
              <a:t>打印机打印</a:t>
            </a:r>
            <a:endParaRPr lang="zh-CN" altLang="en-US" sz="3200" strike="noStrike" noProof="1" dirty="0">
              <a:solidFill>
                <a:srgbClr val="990033"/>
              </a:solidFill>
              <a:effectLst/>
              <a:latin typeface="Times New Roman" panose="02020603050405020304" pitchFamily="18" charset="0"/>
              <a:ea typeface="宋体" pitchFamily="2" charset="-122"/>
            </a:endParaRPr>
          </a:p>
          <a:p>
            <a:pPr marL="914400" lvl="1" indent="-457200" fontAlgn="base">
              <a:spcBef>
                <a:spcPct val="0"/>
              </a:spcBef>
              <a:buFont typeface="Wingdings" panose="05000000000000000000" pitchFamily="2" charset="2"/>
              <a:buNone/>
            </a:pPr>
            <a:r>
              <a:rPr lang="en-US" altLang="zh-CN" sz="3200" strike="noStrike" noProof="1">
                <a:solidFill>
                  <a:srgbClr val="990033"/>
                </a:solidFill>
                <a:effectLst/>
                <a:latin typeface="Times New Roman" panose="02020603050405020304" pitchFamily="18" charset="0"/>
                <a:ea typeface="宋体" pitchFamily="2" charset="-122"/>
                <a:cs typeface="+mn-cs"/>
              </a:rPr>
              <a:t>    }</a:t>
            </a:r>
            <a:endParaRPr lang="en-US" altLang="zh-CN" sz="3200" strike="noStrike" noProof="1">
              <a:solidFill>
                <a:srgbClr val="990033"/>
              </a:solidFill>
              <a:effectLst/>
              <a:latin typeface="Times New Roman" panose="02020603050405020304" pitchFamily="18" charset="0"/>
              <a:ea typeface="宋体" pitchFamily="2" charset="-122"/>
            </a:endParaRPr>
          </a:p>
          <a:p>
            <a:pPr marL="533400" lvl="0" indent="-533400" fontAlgn="base">
              <a:spcBef>
                <a:spcPct val="0"/>
              </a:spcBef>
              <a:buFont typeface="Wingdings" panose="05000000000000000000" pitchFamily="2" charset="2"/>
              <a:buNone/>
            </a:pPr>
            <a:r>
              <a:rPr lang="en-US" altLang="zh-CN" strike="noStrike" noProof="1">
                <a:effectLst/>
                <a:latin typeface="Times New Roman" panose="02020603050405020304" pitchFamily="18" charset="0"/>
                <a:ea typeface="宋体" pitchFamily="2" charset="-122"/>
                <a:cs typeface="+mn-ea"/>
              </a:rPr>
              <a:t>	</a:t>
            </a:r>
            <a:r>
              <a:rPr lang="zh-CN" altLang="en-US" strike="noStrike" noProof="1" dirty="0">
                <a:solidFill>
                  <a:schemeClr val="tx1"/>
                </a:solidFill>
                <a:effectLst/>
                <a:latin typeface="Times New Roman" panose="02020603050405020304" pitchFamily="18" charset="0"/>
                <a:ea typeface="宋体" pitchFamily="2" charset="-122"/>
                <a:cs typeface="+mn-ea"/>
              </a:rPr>
              <a:t>缺点：未能利用卡片输入机与行式打印机的并行操作能力，造成系统效率低。</a:t>
            </a:r>
            <a:endParaRPr lang="zh-CN" altLang="en-US" b="1" strike="noStrike" noProof="1" dirty="0">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endParaRPr lang="zh-CN" altLang="en-US" b="1" strike="noStrike" noProof="1" dirty="0">
              <a:solidFill>
                <a:schemeClr val="tx1"/>
              </a:solidFill>
              <a:latin typeface="Times New Roman" panose="02020603050405020304" pitchFamily="18" charset="0"/>
              <a:ea typeface="宋体" pitchFamily="2" charset="-122"/>
            </a:endParaRPr>
          </a:p>
        </p:txBody>
      </p:sp>
      <p:sp>
        <p:nvSpPr>
          <p:cNvPr id="152580" name="矩形 15257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进程的引入</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2579">
                                            <p:txEl>
                                              <p:charRg st="0" end="11"/>
                                            </p:txEl>
                                          </p:spTgt>
                                        </p:tgtEl>
                                        <p:attrNameLst>
                                          <p:attrName>style.visibility</p:attrName>
                                        </p:attrNameLst>
                                      </p:cBhvr>
                                      <p:to>
                                        <p:strVal val="visible"/>
                                      </p:to>
                                    </p:set>
                                    <p:anim calcmode="lin" valueType="num">
                                      <p:cBhvr additive="base">
                                        <p:cTn id="7" dur="500" fill="hold"/>
                                        <p:tgtEl>
                                          <p:spTgt spid="152579">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2579">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2579">
                                            <p:txEl>
                                              <p:charRg st="11" end="36"/>
                                            </p:txEl>
                                          </p:spTgt>
                                        </p:tgtEl>
                                        <p:attrNameLst>
                                          <p:attrName>style.visibility</p:attrName>
                                        </p:attrNameLst>
                                      </p:cBhvr>
                                      <p:to>
                                        <p:strVal val="visible"/>
                                      </p:to>
                                    </p:set>
                                    <p:anim calcmode="lin" valueType="num">
                                      <p:cBhvr additive="base">
                                        <p:cTn id="13" dur="500" fill="hold"/>
                                        <p:tgtEl>
                                          <p:spTgt spid="152579">
                                            <p:txEl>
                                              <p:charRg st="11" end="3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2579">
                                            <p:txEl>
                                              <p:charRg st="11" end="3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52579">
                                            <p:txEl>
                                              <p:charRg st="36" end="48"/>
                                            </p:txEl>
                                          </p:spTgt>
                                        </p:tgtEl>
                                        <p:attrNameLst>
                                          <p:attrName>style.visibility</p:attrName>
                                        </p:attrNameLst>
                                      </p:cBhvr>
                                      <p:to>
                                        <p:strVal val="visible"/>
                                      </p:to>
                                    </p:set>
                                    <p:anim calcmode="lin" valueType="num">
                                      <p:cBhvr additive="base">
                                        <p:cTn id="19" dur="500" fill="hold"/>
                                        <p:tgtEl>
                                          <p:spTgt spid="152579">
                                            <p:txEl>
                                              <p:charRg st="36" end="4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2579">
                                            <p:txEl>
                                              <p:charRg st="36" end="48"/>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52579">
                                            <p:txEl>
                                              <p:charRg st="48" end="65"/>
                                            </p:txEl>
                                          </p:spTgt>
                                        </p:tgtEl>
                                        <p:attrNameLst>
                                          <p:attrName>style.visibility</p:attrName>
                                        </p:attrNameLst>
                                      </p:cBhvr>
                                      <p:to>
                                        <p:strVal val="visible"/>
                                      </p:to>
                                    </p:set>
                                    <p:anim calcmode="lin" valueType="num">
                                      <p:cBhvr additive="base">
                                        <p:cTn id="25" dur="500" fill="hold"/>
                                        <p:tgtEl>
                                          <p:spTgt spid="152579">
                                            <p:txEl>
                                              <p:charRg st="48" end="6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2579">
                                            <p:txEl>
                                              <p:charRg st="48" end="6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52579">
                                            <p:txEl>
                                              <p:charRg st="65" end="88"/>
                                            </p:txEl>
                                          </p:spTgt>
                                        </p:tgtEl>
                                        <p:attrNameLst>
                                          <p:attrName>style.visibility</p:attrName>
                                        </p:attrNameLst>
                                      </p:cBhvr>
                                      <p:to>
                                        <p:strVal val="visible"/>
                                      </p:to>
                                    </p:set>
                                    <p:anim calcmode="lin" valueType="num">
                                      <p:cBhvr additive="base">
                                        <p:cTn id="31" dur="500" fill="hold"/>
                                        <p:tgtEl>
                                          <p:spTgt spid="152579">
                                            <p:txEl>
                                              <p:charRg st="65" end="8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2579">
                                            <p:txEl>
                                              <p:charRg st="65" end="8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52579">
                                            <p:txEl>
                                              <p:charRg st="88" end="111"/>
                                            </p:txEl>
                                          </p:spTgt>
                                        </p:tgtEl>
                                        <p:attrNameLst>
                                          <p:attrName>style.visibility</p:attrName>
                                        </p:attrNameLst>
                                      </p:cBhvr>
                                      <p:to>
                                        <p:strVal val="visible"/>
                                      </p:to>
                                    </p:set>
                                    <p:anim calcmode="lin" valueType="num">
                                      <p:cBhvr additive="base">
                                        <p:cTn id="37" dur="500" fill="hold"/>
                                        <p:tgtEl>
                                          <p:spTgt spid="152579">
                                            <p:txEl>
                                              <p:charRg st="88" end="11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2579">
                                            <p:txEl>
                                              <p:charRg st="88" end="11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52579">
                                            <p:txEl>
                                              <p:charRg st="111" end="117"/>
                                            </p:txEl>
                                          </p:spTgt>
                                        </p:tgtEl>
                                        <p:attrNameLst>
                                          <p:attrName>style.visibility</p:attrName>
                                        </p:attrNameLst>
                                      </p:cBhvr>
                                      <p:to>
                                        <p:strVal val="visible"/>
                                      </p:to>
                                    </p:set>
                                    <p:anim calcmode="lin" valueType="num">
                                      <p:cBhvr additive="base">
                                        <p:cTn id="43" dur="500" fill="hold"/>
                                        <p:tgtEl>
                                          <p:spTgt spid="152579">
                                            <p:txEl>
                                              <p:charRg st="111" end="11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52579">
                                            <p:txEl>
                                              <p:charRg st="111" end="11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52579">
                                            <p:txEl>
                                              <p:charRg st="117" end="153"/>
                                            </p:txEl>
                                          </p:spTgt>
                                        </p:tgtEl>
                                        <p:attrNameLst>
                                          <p:attrName>style.visibility</p:attrName>
                                        </p:attrNameLst>
                                      </p:cBhvr>
                                      <p:to>
                                        <p:strVal val="visible"/>
                                      </p:to>
                                    </p:set>
                                    <p:anim calcmode="lin" valueType="num">
                                      <p:cBhvr additive="base">
                                        <p:cTn id="49" dur="500" fill="hold"/>
                                        <p:tgtEl>
                                          <p:spTgt spid="152579">
                                            <p:txEl>
                                              <p:charRg st="117" end="153"/>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52579">
                                            <p:txEl>
                                              <p:charRg st="117" end="15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7042" name="组合 87041"/>
          <p:cNvGrpSpPr/>
          <p:nvPr/>
        </p:nvGrpSpPr>
        <p:grpSpPr>
          <a:xfrm>
            <a:off x="579438" y="1768475"/>
            <a:ext cx="7069137" cy="2490788"/>
            <a:chOff x="0" y="0"/>
            <a:chExt cx="5047" cy="1798"/>
          </a:xfrm>
        </p:grpSpPr>
        <p:grpSp>
          <p:nvGrpSpPr>
            <p:cNvPr id="99330" name="组合 87042"/>
            <p:cNvGrpSpPr/>
            <p:nvPr/>
          </p:nvGrpSpPr>
          <p:grpSpPr>
            <a:xfrm>
              <a:off x="2154" y="0"/>
              <a:ext cx="933" cy="545"/>
              <a:chOff x="0" y="0"/>
              <a:chExt cx="933" cy="545"/>
            </a:xfrm>
          </p:grpSpPr>
          <p:sp>
            <p:nvSpPr>
              <p:cNvPr id="99331" name="椭圆 87043"/>
              <p:cNvSpPr/>
              <p:nvPr/>
            </p:nvSpPr>
            <p:spPr>
              <a:xfrm>
                <a:off x="0" y="0"/>
                <a:ext cx="933" cy="545"/>
              </a:xfrm>
              <a:prstGeom prst="ellipse">
                <a:avLst/>
              </a:prstGeom>
              <a:solidFill>
                <a:srgbClr val="FFFFFF"/>
              </a:solidFill>
              <a:ln w="12700"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99332" name="矩形 87044"/>
              <p:cNvSpPr/>
              <p:nvPr/>
            </p:nvSpPr>
            <p:spPr>
              <a:xfrm>
                <a:off x="167" y="168"/>
                <a:ext cx="630" cy="202"/>
              </a:xfrm>
              <a:prstGeom prst="rect">
                <a:avLst/>
              </a:prstGeom>
              <a:solidFill>
                <a:srgbClr val="FFFFFF"/>
              </a:solidFill>
              <a:ln w="9525">
                <a:noFill/>
                <a:miter/>
              </a:ln>
            </p:spPr>
            <p:txBody>
              <a:bodyPr lIns="12700" tIns="12700" rIns="12700" bIns="12700" anchor="t"/>
              <a:p>
                <a:pPr lvl="0" algn="ctr"/>
                <a:r>
                  <a:rPr lang="zh-CN" altLang="en-US" sz="2000" b="0">
                    <a:solidFill>
                      <a:schemeClr val="tx1"/>
                    </a:solidFill>
                    <a:latin typeface="Times New Roman" panose="02020603050405020304" pitchFamily="18" charset="0"/>
                    <a:ea typeface="宋体" pitchFamily="2" charset="-122"/>
                  </a:rPr>
                  <a:t>运 行</a:t>
                </a:r>
                <a:r>
                  <a:rPr lang="zh-CN" altLang="en-US" sz="1800" b="0">
                    <a:solidFill>
                      <a:schemeClr val="tx1"/>
                    </a:solidFill>
                    <a:latin typeface="Times New Roman" panose="02020603050405020304" pitchFamily="18" charset="0"/>
                    <a:ea typeface="宋体" pitchFamily="2" charset="-122"/>
                  </a:rPr>
                  <a:t> </a:t>
                </a:r>
                <a:endParaRPr lang="zh-CN" altLang="en-US" sz="1800" b="0">
                  <a:solidFill>
                    <a:schemeClr val="tx1"/>
                  </a:solidFill>
                  <a:latin typeface="Times New Roman" panose="02020603050405020304" pitchFamily="18" charset="0"/>
                  <a:ea typeface="宋体" pitchFamily="2" charset="-122"/>
                </a:endParaRPr>
              </a:p>
            </p:txBody>
          </p:sp>
        </p:grpSp>
        <p:sp>
          <p:nvSpPr>
            <p:cNvPr id="99333" name="直接连接符 87045"/>
            <p:cNvSpPr/>
            <p:nvPr/>
          </p:nvSpPr>
          <p:spPr>
            <a:xfrm>
              <a:off x="944" y="1512"/>
              <a:ext cx="373" cy="0"/>
            </a:xfrm>
            <a:prstGeom prst="line">
              <a:avLst/>
            </a:prstGeom>
            <a:ln w="9525" cap="flat" cmpd="sng">
              <a:solidFill>
                <a:srgbClr val="000000"/>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sp>
          <p:nvSpPr>
            <p:cNvPr id="99334" name="直接连接符 87046"/>
            <p:cNvSpPr/>
            <p:nvPr/>
          </p:nvSpPr>
          <p:spPr>
            <a:xfrm flipV="1">
              <a:off x="1808" y="541"/>
              <a:ext cx="677" cy="701"/>
            </a:xfrm>
            <a:prstGeom prst="line">
              <a:avLst/>
            </a:prstGeom>
            <a:ln w="9525" cap="flat" cmpd="sng">
              <a:solidFill>
                <a:srgbClr val="000000"/>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sp>
          <p:nvSpPr>
            <p:cNvPr id="99335" name="直接连接符 87047"/>
            <p:cNvSpPr/>
            <p:nvPr/>
          </p:nvSpPr>
          <p:spPr>
            <a:xfrm>
              <a:off x="2936" y="456"/>
              <a:ext cx="691" cy="810"/>
            </a:xfrm>
            <a:prstGeom prst="line">
              <a:avLst/>
            </a:prstGeom>
            <a:ln w="9525" cap="flat" cmpd="sng">
              <a:solidFill>
                <a:srgbClr val="000000"/>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sp>
          <p:nvSpPr>
            <p:cNvPr id="99336" name="直接连接符 87048"/>
            <p:cNvSpPr/>
            <p:nvPr/>
          </p:nvSpPr>
          <p:spPr>
            <a:xfrm flipH="1">
              <a:off x="2249" y="1513"/>
              <a:ext cx="923" cy="0"/>
            </a:xfrm>
            <a:prstGeom prst="line">
              <a:avLst/>
            </a:prstGeom>
            <a:ln w="9525" cap="flat" cmpd="sng">
              <a:solidFill>
                <a:srgbClr val="000000"/>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sp>
          <p:nvSpPr>
            <p:cNvPr id="99337" name="直接连接符 87049"/>
            <p:cNvSpPr/>
            <p:nvPr/>
          </p:nvSpPr>
          <p:spPr>
            <a:xfrm>
              <a:off x="3084" y="267"/>
              <a:ext cx="1041" cy="163"/>
            </a:xfrm>
            <a:prstGeom prst="line">
              <a:avLst/>
            </a:prstGeom>
            <a:ln w="9525" cap="flat" cmpd="sng">
              <a:solidFill>
                <a:srgbClr val="000000"/>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grpSp>
          <p:nvGrpSpPr>
            <p:cNvPr id="99338" name="组合 87050"/>
            <p:cNvGrpSpPr/>
            <p:nvPr/>
          </p:nvGrpSpPr>
          <p:grpSpPr>
            <a:xfrm>
              <a:off x="4114" y="148"/>
              <a:ext cx="933" cy="545"/>
              <a:chOff x="0" y="0"/>
              <a:chExt cx="933" cy="545"/>
            </a:xfrm>
          </p:grpSpPr>
          <p:sp>
            <p:nvSpPr>
              <p:cNvPr id="99339" name="椭圆 87051"/>
              <p:cNvSpPr/>
              <p:nvPr/>
            </p:nvSpPr>
            <p:spPr>
              <a:xfrm>
                <a:off x="0" y="0"/>
                <a:ext cx="933" cy="545"/>
              </a:xfrm>
              <a:prstGeom prst="ellipse">
                <a:avLst/>
              </a:prstGeom>
              <a:solidFill>
                <a:srgbClr val="FFFFFF"/>
              </a:solidFill>
              <a:ln w="12700"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99340" name="矩形 87052"/>
              <p:cNvSpPr/>
              <p:nvPr/>
            </p:nvSpPr>
            <p:spPr>
              <a:xfrm>
                <a:off x="167" y="168"/>
                <a:ext cx="630" cy="202"/>
              </a:xfrm>
              <a:prstGeom prst="rect">
                <a:avLst/>
              </a:prstGeom>
              <a:solidFill>
                <a:srgbClr val="FFFFFF"/>
              </a:solidFill>
              <a:ln w="9525">
                <a:noFill/>
                <a:miter/>
              </a:ln>
            </p:spPr>
            <p:txBody>
              <a:bodyPr lIns="12700" tIns="12700" rIns="12700" bIns="12700" anchor="t"/>
              <a:p>
                <a:pPr lvl="0" algn="ctr"/>
                <a:r>
                  <a:rPr lang="zh-CN" altLang="en-US" sz="2000" b="0">
                    <a:solidFill>
                      <a:schemeClr val="tx1"/>
                    </a:solidFill>
                    <a:latin typeface="Times New Roman" panose="02020603050405020304" pitchFamily="18" charset="0"/>
                    <a:ea typeface="宋体" pitchFamily="2" charset="-122"/>
                  </a:rPr>
                  <a:t>终止</a:t>
                </a:r>
                <a:r>
                  <a:rPr lang="zh-CN" altLang="en-US" sz="1800" b="0">
                    <a:solidFill>
                      <a:schemeClr val="tx1"/>
                    </a:solidFill>
                    <a:latin typeface="Times New Roman" panose="02020603050405020304" pitchFamily="18" charset="0"/>
                    <a:ea typeface="宋体" pitchFamily="2" charset="-122"/>
                  </a:rPr>
                  <a:t> </a:t>
                </a:r>
                <a:endParaRPr lang="zh-CN" altLang="en-US" sz="1800" b="0">
                  <a:solidFill>
                    <a:schemeClr val="tx1"/>
                  </a:solidFill>
                  <a:latin typeface="Times New Roman" panose="02020603050405020304" pitchFamily="18" charset="0"/>
                  <a:ea typeface="宋体" pitchFamily="2" charset="-122"/>
                </a:endParaRPr>
              </a:p>
            </p:txBody>
          </p:sp>
        </p:grpSp>
        <p:grpSp>
          <p:nvGrpSpPr>
            <p:cNvPr id="99341" name="组合 87053"/>
            <p:cNvGrpSpPr/>
            <p:nvPr/>
          </p:nvGrpSpPr>
          <p:grpSpPr>
            <a:xfrm>
              <a:off x="0" y="1229"/>
              <a:ext cx="933" cy="545"/>
              <a:chOff x="0" y="0"/>
              <a:chExt cx="933" cy="545"/>
            </a:xfrm>
          </p:grpSpPr>
          <p:sp>
            <p:nvSpPr>
              <p:cNvPr id="99342" name="椭圆 87054"/>
              <p:cNvSpPr/>
              <p:nvPr/>
            </p:nvSpPr>
            <p:spPr>
              <a:xfrm>
                <a:off x="0" y="0"/>
                <a:ext cx="933" cy="545"/>
              </a:xfrm>
              <a:prstGeom prst="ellipse">
                <a:avLst/>
              </a:prstGeom>
              <a:solidFill>
                <a:srgbClr val="FFFFFF"/>
              </a:solidFill>
              <a:ln w="12700"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99343" name="矩形 87055"/>
              <p:cNvSpPr/>
              <p:nvPr/>
            </p:nvSpPr>
            <p:spPr>
              <a:xfrm>
                <a:off x="167" y="168"/>
                <a:ext cx="630" cy="202"/>
              </a:xfrm>
              <a:prstGeom prst="rect">
                <a:avLst/>
              </a:prstGeom>
              <a:solidFill>
                <a:srgbClr val="FFFFFF"/>
              </a:solidFill>
              <a:ln w="9525">
                <a:noFill/>
                <a:miter/>
              </a:ln>
            </p:spPr>
            <p:txBody>
              <a:bodyPr lIns="12700" tIns="12700" rIns="12700" bIns="12700" anchor="t"/>
              <a:p>
                <a:pPr lvl="0" algn="ctr"/>
                <a:r>
                  <a:rPr lang="zh-CN" altLang="en-US" sz="2000" b="0">
                    <a:solidFill>
                      <a:schemeClr val="tx1"/>
                    </a:solidFill>
                    <a:latin typeface="Times New Roman" panose="02020603050405020304" pitchFamily="18" charset="0"/>
                    <a:ea typeface="宋体" pitchFamily="2" charset="-122"/>
                  </a:rPr>
                  <a:t>创建</a:t>
                </a:r>
                <a:r>
                  <a:rPr lang="zh-CN" altLang="en-US" sz="1800" b="0">
                    <a:solidFill>
                      <a:schemeClr val="tx1"/>
                    </a:solidFill>
                    <a:latin typeface="Times New Roman" panose="02020603050405020304" pitchFamily="18" charset="0"/>
                    <a:ea typeface="宋体" pitchFamily="2" charset="-122"/>
                  </a:rPr>
                  <a:t> </a:t>
                </a:r>
                <a:endParaRPr lang="zh-CN" altLang="en-US" sz="1800" b="0">
                  <a:solidFill>
                    <a:schemeClr val="tx1"/>
                  </a:solidFill>
                  <a:latin typeface="Times New Roman" panose="02020603050405020304" pitchFamily="18" charset="0"/>
                  <a:ea typeface="宋体" pitchFamily="2" charset="-122"/>
                </a:endParaRPr>
              </a:p>
            </p:txBody>
          </p:sp>
        </p:grpSp>
        <p:grpSp>
          <p:nvGrpSpPr>
            <p:cNvPr id="99344" name="组合 87056"/>
            <p:cNvGrpSpPr/>
            <p:nvPr/>
          </p:nvGrpSpPr>
          <p:grpSpPr>
            <a:xfrm>
              <a:off x="1318" y="1232"/>
              <a:ext cx="933" cy="545"/>
              <a:chOff x="0" y="0"/>
              <a:chExt cx="933" cy="545"/>
            </a:xfrm>
          </p:grpSpPr>
          <p:sp>
            <p:nvSpPr>
              <p:cNvPr id="99345" name="椭圆 87057"/>
              <p:cNvSpPr/>
              <p:nvPr/>
            </p:nvSpPr>
            <p:spPr>
              <a:xfrm>
                <a:off x="0" y="0"/>
                <a:ext cx="933" cy="545"/>
              </a:xfrm>
              <a:prstGeom prst="ellipse">
                <a:avLst/>
              </a:prstGeom>
              <a:solidFill>
                <a:srgbClr val="FFFFFF"/>
              </a:solidFill>
              <a:ln w="12700"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99346" name="矩形 87058"/>
              <p:cNvSpPr/>
              <p:nvPr/>
            </p:nvSpPr>
            <p:spPr>
              <a:xfrm>
                <a:off x="167" y="168"/>
                <a:ext cx="630" cy="202"/>
              </a:xfrm>
              <a:prstGeom prst="rect">
                <a:avLst/>
              </a:prstGeom>
              <a:solidFill>
                <a:srgbClr val="FFFFFF"/>
              </a:solidFill>
              <a:ln w="9525">
                <a:noFill/>
                <a:miter/>
              </a:ln>
            </p:spPr>
            <p:txBody>
              <a:bodyPr lIns="12700" tIns="12700" rIns="12700" bIns="12700" anchor="t"/>
              <a:p>
                <a:pPr lvl="0" algn="ctr"/>
                <a:r>
                  <a:rPr lang="zh-CN" altLang="en-US" sz="2000" b="0">
                    <a:solidFill>
                      <a:schemeClr val="tx1"/>
                    </a:solidFill>
                    <a:latin typeface="Times New Roman" panose="02020603050405020304" pitchFamily="18" charset="0"/>
                    <a:ea typeface="宋体" pitchFamily="2" charset="-122"/>
                  </a:rPr>
                  <a:t>就绪</a:t>
                </a:r>
                <a:r>
                  <a:rPr lang="zh-CN" altLang="en-US" sz="1800" b="0">
                    <a:solidFill>
                      <a:schemeClr val="tx1"/>
                    </a:solidFill>
                    <a:latin typeface="Times New Roman" panose="02020603050405020304" pitchFamily="18" charset="0"/>
                    <a:ea typeface="宋体" pitchFamily="2" charset="-122"/>
                  </a:rPr>
                  <a:t> </a:t>
                </a:r>
                <a:endParaRPr lang="zh-CN" altLang="en-US" sz="1800" b="0">
                  <a:solidFill>
                    <a:schemeClr val="tx1"/>
                  </a:solidFill>
                  <a:latin typeface="Times New Roman" panose="02020603050405020304" pitchFamily="18" charset="0"/>
                  <a:ea typeface="宋体" pitchFamily="2" charset="-122"/>
                </a:endParaRPr>
              </a:p>
            </p:txBody>
          </p:sp>
        </p:grpSp>
        <p:grpSp>
          <p:nvGrpSpPr>
            <p:cNvPr id="99347" name="组合 87059"/>
            <p:cNvGrpSpPr/>
            <p:nvPr/>
          </p:nvGrpSpPr>
          <p:grpSpPr>
            <a:xfrm>
              <a:off x="3192" y="1253"/>
              <a:ext cx="933" cy="545"/>
              <a:chOff x="0" y="0"/>
              <a:chExt cx="933" cy="545"/>
            </a:xfrm>
          </p:grpSpPr>
          <p:sp>
            <p:nvSpPr>
              <p:cNvPr id="99348" name="椭圆 87060"/>
              <p:cNvSpPr/>
              <p:nvPr/>
            </p:nvSpPr>
            <p:spPr>
              <a:xfrm>
                <a:off x="0" y="0"/>
                <a:ext cx="933" cy="545"/>
              </a:xfrm>
              <a:prstGeom prst="ellipse">
                <a:avLst/>
              </a:prstGeom>
              <a:solidFill>
                <a:srgbClr val="FFFFFF"/>
              </a:solidFill>
              <a:ln w="12700"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99349" name="矩形 87061"/>
              <p:cNvSpPr/>
              <p:nvPr/>
            </p:nvSpPr>
            <p:spPr>
              <a:xfrm>
                <a:off x="167" y="168"/>
                <a:ext cx="630" cy="202"/>
              </a:xfrm>
              <a:prstGeom prst="rect">
                <a:avLst/>
              </a:prstGeom>
              <a:solidFill>
                <a:srgbClr val="FFFFFF"/>
              </a:solidFill>
              <a:ln w="9525">
                <a:noFill/>
                <a:miter/>
              </a:ln>
            </p:spPr>
            <p:txBody>
              <a:bodyPr lIns="12700" tIns="12700" rIns="12700" bIns="12700" anchor="t"/>
              <a:p>
                <a:pPr lvl="0" algn="ctr"/>
                <a:r>
                  <a:rPr lang="zh-CN" altLang="en-US" sz="2000" b="0">
                    <a:solidFill>
                      <a:schemeClr val="tx1"/>
                    </a:solidFill>
                    <a:latin typeface="Times New Roman" panose="02020603050405020304" pitchFamily="18" charset="0"/>
                    <a:ea typeface="宋体" pitchFamily="2" charset="-122"/>
                  </a:rPr>
                  <a:t>等待</a:t>
                </a:r>
                <a:r>
                  <a:rPr lang="zh-CN" altLang="en-US" sz="1800" b="0">
                    <a:solidFill>
                      <a:schemeClr val="tx1"/>
                    </a:solidFill>
                    <a:latin typeface="Times New Roman" panose="02020603050405020304" pitchFamily="18" charset="0"/>
                    <a:ea typeface="宋体" pitchFamily="2" charset="-122"/>
                  </a:rPr>
                  <a:t> </a:t>
                </a:r>
                <a:endParaRPr lang="zh-CN" altLang="en-US" sz="1800" b="0">
                  <a:solidFill>
                    <a:schemeClr val="tx1"/>
                  </a:solidFill>
                  <a:latin typeface="Times New Roman" panose="02020603050405020304" pitchFamily="18" charset="0"/>
                  <a:ea typeface="宋体" pitchFamily="2" charset="-122"/>
                </a:endParaRPr>
              </a:p>
            </p:txBody>
          </p:sp>
        </p:grpSp>
      </p:grpSp>
      <p:sp>
        <p:nvSpPr>
          <p:cNvPr id="87063" name="矩形 87062"/>
          <p:cNvSpPr/>
          <p:nvPr/>
        </p:nvSpPr>
        <p:spPr>
          <a:xfrm>
            <a:off x="273050" y="622300"/>
            <a:ext cx="3965575" cy="7254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线程的状态变迁</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87064" name="文本框 87063"/>
          <p:cNvSpPr txBox="1"/>
          <p:nvPr/>
        </p:nvSpPr>
        <p:spPr>
          <a:xfrm>
            <a:off x="3394075" y="4692650"/>
            <a:ext cx="1889125"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线程的状态变迁图</a:t>
            </a:r>
            <a:endParaRPr lang="zh-CN" altLang="en-US" sz="1600" b="0">
              <a:solidFill>
                <a:schemeClr val="tx1"/>
              </a:solidFill>
              <a:latin typeface="Times New Roman" panose="02020603050405020304" pitchFamily="18" charset="0"/>
              <a:ea typeface="宋体" pitchFamily="2" charset="-122"/>
            </a:endParaRPr>
          </a:p>
        </p:txBody>
      </p:sp>
      <p:sp>
        <p:nvSpPr>
          <p:cNvPr id="99352" name="文本框 87064"/>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66</a:t>
            </a:r>
            <a:endParaRPr lang="en-US" altLang="zh-CN" b="0">
              <a:solidFill>
                <a:schemeClr val="tx2"/>
              </a:solidFill>
              <a:latin typeface="Times New Roman" panose="02020603050405020304" pitchFamily="18" charset="0"/>
              <a:ea typeface="宋体" pitchFamily="2" charset="-122"/>
            </a:endParaRPr>
          </a:p>
        </p:txBody>
      </p:sp>
      <p:sp>
        <p:nvSpPr>
          <p:cNvPr id="87066" name="矩形 8706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线程概念及特点</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7063">
                                            <p:txEl>
                                              <p:charRg st="0" end="11"/>
                                            </p:txEl>
                                          </p:spTgt>
                                        </p:tgtEl>
                                        <p:attrNameLst>
                                          <p:attrName>style.visibility</p:attrName>
                                        </p:attrNameLst>
                                      </p:cBhvr>
                                      <p:to>
                                        <p:strVal val="visible"/>
                                      </p:to>
                                    </p:set>
                                    <p:anim calcmode="lin" valueType="num">
                                      <p:cBhvr additive="base">
                                        <p:cTn id="7" dur="500" fill="hold"/>
                                        <p:tgtEl>
                                          <p:spTgt spid="87063">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7063">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7042"/>
                                        </p:tgtEl>
                                        <p:attrNameLst>
                                          <p:attrName>style.visibility</p:attrName>
                                        </p:attrNameLst>
                                      </p:cBhvr>
                                      <p:to>
                                        <p:strVal val="visible"/>
                                      </p:to>
                                    </p:set>
                                    <p:anim calcmode="lin" valueType="num">
                                      <p:cBhvr additive="base">
                                        <p:cTn id="13" dur="500" fill="hold"/>
                                        <p:tgtEl>
                                          <p:spTgt spid="87042"/>
                                        </p:tgtEl>
                                        <p:attrNameLst>
                                          <p:attrName>ppt_x</p:attrName>
                                        </p:attrNameLst>
                                      </p:cBhvr>
                                      <p:tavLst>
                                        <p:tav tm="0">
                                          <p:val>
                                            <p:strVal val="0-#ppt_w/2"/>
                                          </p:val>
                                        </p:tav>
                                        <p:tav tm="100000">
                                          <p:val>
                                            <p:strVal val="#ppt_x"/>
                                          </p:val>
                                        </p:tav>
                                      </p:tavLst>
                                    </p:anim>
                                    <p:anim calcmode="lin" valueType="num">
                                      <p:cBhvr additive="base">
                                        <p:cTn id="14" dur="500" fill="hold"/>
                                        <p:tgtEl>
                                          <p:spTgt spid="8704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870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64" grpId="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标题 110593"/>
          <p:cNvSpPr>
            <a:spLocks noGrp="1"/>
          </p:cNvSpPr>
          <p:nvPr>
            <p:ph type="title"/>
          </p:nvPr>
        </p:nvSpPr>
        <p:spPr>
          <a:xfrm>
            <a:off x="317500" y="838200"/>
            <a:ext cx="8637588" cy="646113"/>
          </a:xfrm>
        </p:spPr>
        <p:txBody>
          <a:bodyPr anchor="b">
            <a:spAutoFit/>
          </a:bodyPr>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a:solidFill>
                  <a:srgbClr val="A50021"/>
                </a:solidFill>
                <a:latin typeface="Times New Roman" panose="02020603050405020304" pitchFamily="18" charset="0"/>
                <a:ea typeface="宋体" pitchFamily="2" charset="-122"/>
              </a:rPr>
              <a:t>进程与线程的关系</a:t>
            </a:r>
            <a:endParaRPr lang="zh-CN" altLang="en-US" sz="2800">
              <a:solidFill>
                <a:srgbClr val="A50021"/>
              </a:solidFill>
              <a:latin typeface="Times New Roman" panose="02020603050405020304" pitchFamily="18" charset="0"/>
              <a:ea typeface="宋体" pitchFamily="2" charset="-122"/>
            </a:endParaRPr>
          </a:p>
        </p:txBody>
      </p:sp>
      <p:pic>
        <p:nvPicPr>
          <p:cNvPr id="100354" name="图片 110594"/>
          <p:cNvPicPr>
            <a:picLocks noChangeAspect="1"/>
          </p:cNvPicPr>
          <p:nvPr/>
        </p:nvPicPr>
        <p:blipFill>
          <a:blip r:embed="rId1"/>
          <a:stretch>
            <a:fillRect/>
          </a:stretch>
        </p:blipFill>
        <p:spPr>
          <a:xfrm>
            <a:off x="1066800" y="1905000"/>
            <a:ext cx="7239000" cy="4191000"/>
          </a:xfrm>
          <a:prstGeom prst="rect">
            <a:avLst/>
          </a:prstGeom>
          <a:noFill/>
          <a:ln w="9525">
            <a:noFill/>
            <a:miter/>
          </a:ln>
        </p:spPr>
      </p:pic>
      <p:sp>
        <p:nvSpPr>
          <p:cNvPr id="100355" name="页脚占位符 1"/>
          <p:cNvSpPr/>
          <p:nvPr>
            <p:ph type="ftr" sz="quarter"/>
          </p:nvPr>
        </p:nvSpPr>
        <p:spPr>
          <a:xfrm>
            <a:off x="6108700" y="6343650"/>
            <a:ext cx="2895600" cy="457200"/>
          </a:xfrm>
          <a:prstGeom prst="rect">
            <a:avLst/>
          </a:prstGeom>
          <a:noFill/>
          <a:ln w="9525">
            <a:noFill/>
            <a:miter/>
          </a:ln>
        </p:spPr>
        <p:txBody>
          <a:bodyPr anchor="b"/>
          <a:p>
            <a:pPr lvl="0"/>
            <a:fld id="{9A0DB2DC-4C9A-4742-B13C-FB6460FD3503}" type="slidenum">
              <a:rPr lang="zh-CN" altLang="en-US"/>
            </a:fld>
            <a:r>
              <a:rPr lang="en-US" altLang="zh-CN"/>
              <a:t>/130</a:t>
            </a:r>
            <a:endParaRPr lang="en-US" altLang="zh-CN"/>
          </a:p>
        </p:txBody>
      </p:sp>
    </p:spTree>
  </p:cSld>
  <p:clrMapOvr>
    <a:masterClrMapping/>
  </p:clrMapOvr>
  <p:transition>
    <p:fade/>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矩形 111617"/>
          <p:cNvSpPr/>
          <p:nvPr/>
        </p:nvSpPr>
        <p:spPr>
          <a:xfrm>
            <a:off x="255905" y="1115695"/>
            <a:ext cx="8604885" cy="5029200"/>
          </a:xfrm>
          <a:prstGeom prst="rect">
            <a:avLst/>
          </a:prstGeom>
          <a:noFill/>
          <a:ln w="9525">
            <a:noFill/>
            <a:miter/>
          </a:ln>
        </p:spPr>
        <p:txBody>
          <a:bodyPr anchor="t"/>
          <a:p>
            <a:pPr marL="381000" lvl="0" indent="-381000" algn="l">
              <a:lnSpc>
                <a:spcPct val="130000"/>
              </a:lnSpc>
              <a:spcBef>
                <a:spcPct val="30000"/>
              </a:spcBef>
              <a:buClr>
                <a:schemeClr val="tx2"/>
              </a:buClr>
              <a:buFont typeface="Wingdings" panose="05000000000000000000" pitchFamily="2" charset="2"/>
              <a:buBlip>
                <a:blip r:embed="rId1"/>
              </a:buBlip>
            </a:pPr>
            <a:r>
              <a:rPr lang="zh-CN" altLang="en-US" sz="2800">
                <a:solidFill>
                  <a:schemeClr val="tx1"/>
                </a:solidFill>
                <a:effectLst/>
                <a:latin typeface="Times New Roman" panose="02020603050405020304" pitchFamily="18" charset="0"/>
                <a:cs typeface="+mn-cs"/>
              </a:rPr>
              <a:t>MS-DOS支持单用户进程，进程是单线程的；</a:t>
            </a:r>
            <a:endParaRPr lang="zh-CN" altLang="en-US" sz="2800">
              <a:solidFill>
                <a:schemeClr val="tx1"/>
              </a:solidFill>
              <a:effectLst/>
              <a:latin typeface="Times New Roman" panose="02020603050405020304" pitchFamily="18" charset="0"/>
              <a:cs typeface="+mn-cs"/>
            </a:endParaRPr>
          </a:p>
          <a:p>
            <a:pPr marL="381000" lvl="0" indent="-381000" algn="l">
              <a:lnSpc>
                <a:spcPct val="130000"/>
              </a:lnSpc>
              <a:spcBef>
                <a:spcPct val="30000"/>
              </a:spcBef>
              <a:buClr>
                <a:schemeClr val="tx2"/>
              </a:buClr>
              <a:buFont typeface="Wingdings" panose="05000000000000000000" pitchFamily="2" charset="2"/>
              <a:buBlip>
                <a:blip r:embed="rId1"/>
              </a:buBlip>
            </a:pPr>
            <a:r>
              <a:rPr lang="zh-CN" altLang="en-US" sz="2800">
                <a:solidFill>
                  <a:schemeClr val="tx1"/>
                </a:solidFill>
                <a:effectLst/>
                <a:latin typeface="Times New Roman" panose="02020603050405020304" pitchFamily="18" charset="0"/>
                <a:cs typeface="+mn-cs"/>
              </a:rPr>
              <a:t>传统UNIX支持多用户进程，进程是单线程的。</a:t>
            </a:r>
            <a:endParaRPr lang="zh-CN" altLang="en-US" sz="2800">
              <a:solidFill>
                <a:schemeClr val="tx1"/>
              </a:solidFill>
              <a:effectLst/>
              <a:latin typeface="Times New Roman" panose="02020603050405020304" pitchFamily="18" charset="0"/>
              <a:cs typeface="+mn-cs"/>
            </a:endParaRPr>
          </a:p>
          <a:p>
            <a:pPr marL="381000" lvl="0" indent="-381000" algn="l">
              <a:lnSpc>
                <a:spcPct val="130000"/>
              </a:lnSpc>
              <a:spcBef>
                <a:spcPct val="30000"/>
              </a:spcBef>
              <a:buClr>
                <a:schemeClr val="tx2"/>
              </a:buClr>
              <a:buFont typeface="Wingdings" panose="05000000000000000000" pitchFamily="2" charset="2"/>
              <a:buBlip>
                <a:blip r:embed="rId1"/>
              </a:buBlip>
            </a:pPr>
            <a:r>
              <a:rPr lang="zh-CN" altLang="en-US" sz="2800">
                <a:solidFill>
                  <a:schemeClr val="tx1"/>
                </a:solidFill>
                <a:effectLst/>
                <a:latin typeface="Times New Roman" panose="02020603050405020304" pitchFamily="18" charset="0"/>
                <a:cs typeface="+mn-cs"/>
              </a:rPr>
              <a:t>很多著名操作系统都支持多进程多线程，如：Solaris 、Mach 、SVR4、OS/390、OS/2、Window、Linux等；</a:t>
            </a:r>
            <a:endParaRPr lang="zh-CN" altLang="en-US" sz="2800">
              <a:solidFill>
                <a:schemeClr val="tx1"/>
              </a:solidFill>
              <a:effectLst/>
              <a:latin typeface="Times New Roman" panose="02020603050405020304" pitchFamily="18" charset="0"/>
              <a:cs typeface="+mn-cs"/>
            </a:endParaRPr>
          </a:p>
          <a:p>
            <a:pPr marL="381000" lvl="0" indent="-381000" algn="l">
              <a:lnSpc>
                <a:spcPct val="130000"/>
              </a:lnSpc>
              <a:spcBef>
                <a:spcPct val="30000"/>
              </a:spcBef>
              <a:buClr>
                <a:schemeClr val="tx2"/>
              </a:buClr>
              <a:buFont typeface="Wingdings" panose="05000000000000000000" pitchFamily="2" charset="2"/>
              <a:buBlip>
                <a:blip r:embed="rId1"/>
              </a:buBlip>
            </a:pPr>
            <a:r>
              <a:rPr lang="zh-CN" altLang="en-US" sz="2800">
                <a:solidFill>
                  <a:schemeClr val="tx1"/>
                </a:solidFill>
                <a:effectLst/>
                <a:latin typeface="Times New Roman" panose="02020603050405020304" pitchFamily="18" charset="0"/>
                <a:cs typeface="+mn-cs"/>
              </a:rPr>
              <a:t>JAVA的虚拟机运行环境则是单进程多线程的例子</a:t>
            </a:r>
            <a:r>
              <a:rPr lang="zh-CN" altLang="en-US" sz="2800" b="0">
                <a:solidFill>
                  <a:schemeClr val="tx1"/>
                </a:solidFill>
                <a:effectLst>
                  <a:outerShdw blurRad="38100" dist="38100" dir="2700000">
                    <a:srgbClr val="000000"/>
                  </a:outerShdw>
                </a:effectLst>
                <a:latin typeface="Times New Roman" panose="02020603050405020304" pitchFamily="18" charset="0"/>
                <a:cs typeface="+mn-cs"/>
              </a:rPr>
              <a:t>。</a:t>
            </a:r>
            <a:endParaRPr lang="zh-CN" altLang="en-US" sz="2800" dirty="0">
              <a:solidFill>
                <a:schemeClr val="tx1"/>
              </a:solidFill>
              <a:latin typeface="方正书宋_GBK" panose="02000000000000000000" charset="-122"/>
              <a:ea typeface="方正书宋_GBK" panose="02000000000000000000" charset="-122"/>
              <a:cs typeface="方正书宋_GBK" panose="02000000000000000000" charset="-122"/>
            </a:endParaRPr>
          </a:p>
        </p:txBody>
      </p:sp>
      <p:sp>
        <p:nvSpPr>
          <p:cNvPr id="101378" name="页脚占位符 1"/>
          <p:cNvSpPr/>
          <p:nvPr>
            <p:ph type="ftr" sz="quarter"/>
          </p:nvPr>
        </p:nvSpPr>
        <p:spPr>
          <a:xfrm>
            <a:off x="6108700" y="6343650"/>
            <a:ext cx="2895600" cy="457200"/>
          </a:xfrm>
          <a:prstGeom prst="rect">
            <a:avLst/>
          </a:prstGeom>
          <a:noFill/>
          <a:ln w="9525">
            <a:noFill/>
            <a:miter/>
          </a:ln>
        </p:spPr>
        <p:txBody>
          <a:bodyPr anchor="b"/>
          <a:p>
            <a:pPr lvl="0"/>
            <a:fld id="{9A0DB2DC-4C9A-4742-B13C-FB6460FD3503}" type="slidenum">
              <a:rPr lang="zh-CN" altLang="en-US"/>
            </a:fld>
            <a:r>
              <a:rPr lang="en-US" altLang="zh-CN"/>
              <a:t>/130</a:t>
            </a:r>
            <a:endParaRPr lang="en-US" altLang="zh-CN"/>
          </a:p>
        </p:txBody>
      </p:sp>
    </p:spTree>
  </p:cSld>
  <p:clrMapOvr>
    <a:masterClrMapping/>
  </p:clrMapOvr>
  <p:transition>
    <p:fade/>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标题 112641"/>
          <p:cNvSpPr>
            <a:spLocks noGrp="1"/>
          </p:cNvSpPr>
          <p:nvPr>
            <p:ph type="title"/>
          </p:nvPr>
        </p:nvSpPr>
        <p:spPr>
          <a:xfrm>
            <a:off x="317500" y="838200"/>
            <a:ext cx="8637588" cy="646113"/>
          </a:xfrm>
        </p:spPr>
        <p:txBody>
          <a:bodyPr anchor="b">
            <a:spAutoFit/>
          </a:bodyPr>
          <a:p>
            <a:pPr lvl="0">
              <a:lnSpc>
                <a:spcPct val="130000"/>
              </a:lnSpc>
              <a:spcBef>
                <a:spcPct val="30000"/>
              </a:spcBef>
              <a:buClr>
                <a:schemeClr val="tx2"/>
              </a:buClr>
              <a:buSzPct val="95000"/>
              <a:buFont typeface="Wingdings" panose="05000000000000000000" pitchFamily="2" charset="2"/>
              <a:buChar char="•"/>
            </a:pPr>
            <a:r>
              <a:rPr lang="zh-CN" altLang="en-US" sz="2800">
                <a:solidFill>
                  <a:srgbClr val="A50021"/>
                </a:solidFill>
                <a:latin typeface="Times New Roman" panose="02020603050405020304" pitchFamily="18" charset="0"/>
                <a:ea typeface="宋体" pitchFamily="2" charset="-122"/>
              </a:rPr>
              <a:t>Linux系统中的pthread</a:t>
            </a:r>
            <a:r>
              <a:rPr lang="zh-CN" altLang="zh-CN" sz="2800">
                <a:solidFill>
                  <a:srgbClr val="A50021"/>
                </a:solidFill>
                <a:latin typeface="Times New Roman" panose="02020603050405020304" pitchFamily="18" charset="0"/>
                <a:ea typeface="宋体" pitchFamily="2" charset="-122"/>
              </a:rPr>
              <a:t>控制</a:t>
            </a:r>
            <a:r>
              <a:rPr lang="zh-CN" altLang="en-US" sz="2800">
                <a:solidFill>
                  <a:srgbClr val="A50021"/>
                </a:solidFill>
                <a:latin typeface="Times New Roman" panose="02020603050405020304" pitchFamily="18" charset="0"/>
                <a:ea typeface="宋体" pitchFamily="2" charset="-122"/>
              </a:rPr>
              <a:t>接口</a:t>
            </a:r>
            <a:endParaRPr lang="zh-CN" altLang="en-US" sz="2800">
              <a:solidFill>
                <a:srgbClr val="A50021"/>
              </a:solidFill>
              <a:latin typeface="Times New Roman" panose="02020603050405020304" pitchFamily="18" charset="0"/>
              <a:ea typeface="宋体" pitchFamily="2" charset="-122"/>
            </a:endParaRPr>
          </a:p>
        </p:txBody>
      </p:sp>
      <p:sp>
        <p:nvSpPr>
          <p:cNvPr id="102402" name="文本占位符 112642"/>
          <p:cNvSpPr>
            <a:spLocks noGrp="1"/>
          </p:cNvSpPr>
          <p:nvPr>
            <p:ph idx="1"/>
          </p:nvPr>
        </p:nvSpPr>
        <p:spPr>
          <a:xfrm>
            <a:off x="277813" y="1746250"/>
            <a:ext cx="8586788" cy="2305685"/>
          </a:xfrm>
          <a:ln>
            <a:miter/>
          </a:ln>
        </p:spPr>
        <p:txBody>
          <a:bodyPr wrap="square" anchor="t">
            <a:spAutoFit/>
          </a:bodyPr>
          <a:p>
            <a:pPr fontAlgn="base">
              <a:buNone/>
            </a:pPr>
            <a:r>
              <a:rPr lang="zh-CN" altLang="en-US" strike="noStrike" noProof="1" dirty="0">
                <a:solidFill>
                  <a:schemeClr val="tx1"/>
                </a:solidFill>
                <a:effectLst/>
                <a:latin typeface="Times New Roman" panose="02020603050405020304" pitchFamily="18" charset="0"/>
              </a:rPr>
              <a:t>pthread_create() </a:t>
            </a:r>
            <a:endParaRPr lang="zh-CN" altLang="en-US" strike="noStrike" noProof="1" dirty="0">
              <a:solidFill>
                <a:schemeClr val="tx1"/>
              </a:solidFill>
              <a:effectLst/>
              <a:latin typeface="Times New Roman" panose="02020603050405020304" pitchFamily="18" charset="0"/>
            </a:endParaRPr>
          </a:p>
          <a:p>
            <a:pPr fontAlgn="base">
              <a:buNone/>
            </a:pPr>
            <a:r>
              <a:rPr lang="zh-CN" altLang="en-US" strike="noStrike" noProof="1" dirty="0">
                <a:solidFill>
                  <a:schemeClr val="tx1"/>
                </a:solidFill>
                <a:effectLst/>
                <a:latin typeface="Times New Roman" panose="02020603050405020304" pitchFamily="18" charset="0"/>
              </a:rPr>
              <a:t>pthread_exit() </a:t>
            </a:r>
            <a:endParaRPr lang="zh-CN" altLang="en-US" strike="noStrike" noProof="1" dirty="0">
              <a:solidFill>
                <a:schemeClr val="tx1"/>
              </a:solidFill>
              <a:effectLst/>
              <a:latin typeface="Times New Roman" panose="02020603050405020304" pitchFamily="18" charset="0"/>
            </a:endParaRPr>
          </a:p>
          <a:p>
            <a:pPr fontAlgn="base">
              <a:buNone/>
            </a:pPr>
            <a:r>
              <a:rPr lang="zh-CN" altLang="en-US" strike="noStrike" noProof="1" dirty="0">
                <a:solidFill>
                  <a:schemeClr val="tx1"/>
                </a:solidFill>
                <a:effectLst/>
                <a:latin typeface="Times New Roman" panose="02020603050405020304" pitchFamily="18" charset="0"/>
              </a:rPr>
              <a:t>pthread_join();</a:t>
            </a:r>
            <a:endParaRPr lang="zh-CN" altLang="en-US" strike="noStrike" noProof="1" dirty="0">
              <a:solidFill>
                <a:schemeClr val="tx1"/>
              </a:solidFill>
              <a:effectLst/>
              <a:latin typeface="Times New Roman" panose="02020603050405020304" pitchFamily="18" charset="0"/>
            </a:endParaRPr>
          </a:p>
          <a:p>
            <a:pPr fontAlgn="base">
              <a:buNone/>
            </a:pPr>
            <a:r>
              <a:rPr lang="zh-CN" altLang="en-US" strike="noStrike" noProof="1" dirty="0">
                <a:solidFill>
                  <a:schemeClr val="tx1"/>
                </a:solidFill>
                <a:effectLst/>
                <a:latin typeface="Times New Roman" panose="02020603050405020304" pitchFamily="18" charset="0"/>
              </a:rPr>
              <a:t>pthread_detach();</a:t>
            </a:r>
            <a:endParaRPr lang="zh-CN" altLang="en-US" strike="noStrike" noProof="1" dirty="0">
              <a:solidFill>
                <a:schemeClr val="tx1"/>
              </a:solidFill>
              <a:effectLst/>
              <a:latin typeface="Times New Roman" panose="02020603050405020304" pitchFamily="18" charset="0"/>
              <a:sym typeface="Arial" panose="020B0604020202020204" pitchFamily="34" charset="0"/>
            </a:endParaRPr>
          </a:p>
        </p:txBody>
      </p:sp>
      <p:sp>
        <p:nvSpPr>
          <p:cNvPr id="102403" name="页脚占位符 1"/>
          <p:cNvSpPr/>
          <p:nvPr>
            <p:ph type="ftr" sz="quarter"/>
          </p:nvPr>
        </p:nvSpPr>
        <p:spPr>
          <a:xfrm>
            <a:off x="6108700" y="6343650"/>
            <a:ext cx="2895600" cy="457200"/>
          </a:xfrm>
          <a:prstGeom prst="rect">
            <a:avLst/>
          </a:prstGeom>
          <a:noFill/>
          <a:ln w="9525">
            <a:noFill/>
            <a:miter/>
          </a:ln>
        </p:spPr>
        <p:txBody>
          <a:bodyPr anchor="b"/>
          <a:p>
            <a:pPr lvl="0"/>
            <a:fld id="{9A0DB2DC-4C9A-4742-B13C-FB6460FD3503}" type="slidenum">
              <a:rPr lang="zh-CN" altLang="en-US"/>
            </a:fld>
            <a:r>
              <a:rPr lang="en-US" altLang="zh-CN"/>
              <a:t>/130</a:t>
            </a:r>
            <a:endParaRPr lang="en-US" altLang="zh-CN"/>
          </a:p>
        </p:txBody>
      </p:sp>
    </p:spTree>
  </p:cSld>
  <p:clrMapOvr>
    <a:masterClrMapping/>
  </p:clrMapOvr>
  <p:transition>
    <p:fade/>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矩形 98305"/>
          <p:cNvSpPr/>
          <p:nvPr/>
        </p:nvSpPr>
        <p:spPr>
          <a:xfrm>
            <a:off x="138113" y="584200"/>
            <a:ext cx="8318500" cy="7254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Arial" panose="020B0604020202020204" pitchFamily="34" charset="0"/>
                <a:ea typeface="宋体" pitchFamily="2" charset="-122"/>
                <a:cs typeface="+mn-ea"/>
              </a:rPr>
              <a:t>创建线程及应用实例</a:t>
            </a:r>
            <a:endParaRPr lang="zh-CN" altLang="en-US" b="1" strike="noStrike" noProof="1">
              <a:solidFill>
                <a:srgbClr val="990000"/>
              </a:solidFill>
              <a:latin typeface="Times New Roman" panose="02020603050405020304" pitchFamily="18" charset="0"/>
              <a:ea typeface="宋体" pitchFamily="2" charset="-122"/>
            </a:endParaRPr>
          </a:p>
        </p:txBody>
      </p:sp>
      <p:sp>
        <p:nvSpPr>
          <p:cNvPr id="98307" name="矩形 98306"/>
          <p:cNvSpPr/>
          <p:nvPr/>
        </p:nvSpPr>
        <p:spPr>
          <a:xfrm>
            <a:off x="647700" y="1250315"/>
            <a:ext cx="7807325" cy="242062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调用形式</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algn="just" fontAlgn="base">
              <a:buNone/>
            </a:pPr>
            <a:r>
              <a:rPr lang="en-US" altLang="zh-CN" sz="2400" strike="noStrike" noProof="1">
                <a:solidFill>
                  <a:schemeClr val="tx1"/>
                </a:solidFill>
                <a:latin typeface="Times New Roman" panose="02020603050405020304" pitchFamily="18" charset="0"/>
                <a:ea typeface="宋体" pitchFamily="2" charset="-122"/>
                <a:cs typeface="+mn-ea"/>
              </a:rPr>
              <a:t>int pthread_create(pthread_t  *tid,</a:t>
            </a:r>
            <a:endParaRPr lang="en-US" altLang="zh-CN" sz="2400" strike="noStrike" noProof="1">
              <a:solidFill>
                <a:schemeClr val="tx1"/>
              </a:solidFill>
              <a:latin typeface="Times New Roman" panose="02020603050405020304" pitchFamily="18" charset="0"/>
              <a:ea typeface="宋体" pitchFamily="2" charset="-122"/>
              <a:cs typeface="+mn-ea"/>
            </a:endParaRPr>
          </a:p>
          <a:p>
            <a:pPr marL="533400" lvl="0" indent="-533400" algn="just" fontAlgn="base">
              <a:buNone/>
            </a:pPr>
            <a:r>
              <a:rPr lang="x-none"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pthread_attr_t *attr,</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x-none"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void *(*start_routine)(void *),</a:t>
            </a:r>
            <a:endParaRPr lang="en-US" altLang="zh-CN" sz="2400" strike="noStrike" noProof="1">
              <a:solidFill>
                <a:schemeClr val="tx1"/>
              </a:solidFill>
              <a:latin typeface="Times New Roman" panose="02020603050405020304" pitchFamily="18" charset="0"/>
              <a:ea typeface="宋体" pitchFamily="2" charset="-122"/>
              <a:cs typeface="+mn-ea"/>
            </a:endParaRPr>
          </a:p>
          <a:p>
            <a:pPr marL="533400" lvl="0" indent="-533400" fontAlgn="base">
              <a:buNone/>
            </a:pPr>
            <a:r>
              <a:rPr lang="x-none"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void *arg);</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112644" name="文本框 98308"/>
          <p:cNvSpPr txBox="1"/>
          <p:nvPr/>
        </p:nvSpPr>
        <p:spPr>
          <a:xfrm>
            <a:off x="781050" y="3786188"/>
            <a:ext cx="7453313" cy="2738120"/>
          </a:xfrm>
          <a:prstGeom prst="rect">
            <a:avLst/>
          </a:prstGeom>
          <a:noFill/>
          <a:ln w="9525">
            <a:noFill/>
            <a:miter/>
          </a:ln>
        </p:spPr>
        <p:txBody>
          <a:bodyPr wrap="square" anchor="t">
            <a:spAutoFit/>
          </a:bodyPr>
          <a:p>
            <a:pPr lvl="0">
              <a:spcBef>
                <a:spcPct val="50000"/>
              </a:spcBef>
            </a:pPr>
            <a:r>
              <a:rPr lang="zh-CN" altLang="en-US" sz="2800">
                <a:solidFill>
                  <a:schemeClr val="tx1"/>
                </a:solidFill>
                <a:latin typeface="Arial" panose="020B0604020202020204" pitchFamily="34" charset="0"/>
                <a:ea typeface="宋体" pitchFamily="2" charset="-122"/>
              </a:rPr>
              <a:t>参数：</a:t>
            </a:r>
            <a:endParaRPr lang="zh-CN" altLang="en-US" sz="2800">
              <a:solidFill>
                <a:schemeClr val="tx1"/>
              </a:solidFill>
              <a:latin typeface="Arial" panose="020B0604020202020204" pitchFamily="34" charset="0"/>
              <a:ea typeface="宋体" pitchFamily="2" charset="-122"/>
            </a:endParaRPr>
          </a:p>
          <a:p>
            <a:pPr lvl="1" indent="0">
              <a:spcBef>
                <a:spcPct val="50000"/>
              </a:spcBef>
            </a:pPr>
            <a:r>
              <a:rPr lang="en-US" altLang="zh-CN" sz="2400" b="0">
                <a:solidFill>
                  <a:schemeClr val="tx1"/>
                </a:solidFill>
                <a:latin typeface="Arial" panose="020B0604020202020204" pitchFamily="34" charset="0"/>
                <a:ea typeface="宋体" pitchFamily="2" charset="-122"/>
              </a:rPr>
              <a:t>tid</a:t>
            </a:r>
            <a:r>
              <a:rPr lang="x-none" altLang="en-US" sz="2400" b="0">
                <a:solidFill>
                  <a:schemeClr val="tx1"/>
                </a:solidFill>
                <a:latin typeface="Arial" panose="020B0604020202020204" pitchFamily="34" charset="0"/>
                <a:ea typeface="宋体" pitchFamily="2" charset="-122"/>
              </a:rPr>
              <a:t>：</a:t>
            </a:r>
            <a:r>
              <a:rPr lang="zh-CN" altLang="en-US" sz="2400" b="0">
                <a:solidFill>
                  <a:schemeClr val="tx1"/>
                </a:solidFill>
                <a:latin typeface="Arial" panose="020B0604020202020204" pitchFamily="34" charset="0"/>
                <a:ea typeface="宋体" pitchFamily="2" charset="-122"/>
              </a:rPr>
              <a:t>指向返回线程标识符的指针 ；</a:t>
            </a:r>
            <a:endParaRPr lang="zh-CN" altLang="en-US" sz="2400" b="0">
              <a:solidFill>
                <a:schemeClr val="tx1"/>
              </a:solidFill>
              <a:latin typeface="Arial" panose="020B0604020202020204" pitchFamily="34" charset="0"/>
              <a:ea typeface="宋体" pitchFamily="2" charset="-122"/>
            </a:endParaRPr>
          </a:p>
          <a:p>
            <a:pPr lvl="1" indent="0">
              <a:spcBef>
                <a:spcPct val="50000"/>
              </a:spcBef>
            </a:pPr>
            <a:r>
              <a:rPr lang="en-US" altLang="zh-CN" sz="2400" b="0">
                <a:solidFill>
                  <a:schemeClr val="tx1"/>
                </a:solidFill>
                <a:latin typeface="Arial" panose="020B0604020202020204" pitchFamily="34" charset="0"/>
                <a:ea typeface="宋体" pitchFamily="2" charset="-122"/>
              </a:rPr>
              <a:t>attr</a:t>
            </a:r>
            <a:r>
              <a:rPr lang="x-none" altLang="en-US" sz="2400" b="0">
                <a:solidFill>
                  <a:schemeClr val="tx1"/>
                </a:solidFill>
                <a:latin typeface="Arial" panose="020B0604020202020204" pitchFamily="34" charset="0"/>
                <a:ea typeface="宋体" pitchFamily="2" charset="-122"/>
              </a:rPr>
              <a:t>：</a:t>
            </a:r>
            <a:r>
              <a:rPr lang="zh-CN" altLang="en-US" sz="2400" b="0">
                <a:solidFill>
                  <a:schemeClr val="tx1"/>
                </a:solidFill>
                <a:latin typeface="Arial" panose="020B0604020202020204" pitchFamily="34" charset="0"/>
                <a:ea typeface="宋体" pitchFamily="2" charset="-122"/>
              </a:rPr>
              <a:t>设置线程属性 ；</a:t>
            </a:r>
            <a:endParaRPr lang="zh-CN" altLang="en-US" sz="2400" b="0">
              <a:solidFill>
                <a:schemeClr val="tx1"/>
              </a:solidFill>
              <a:latin typeface="Arial" panose="020B0604020202020204" pitchFamily="34" charset="0"/>
              <a:ea typeface="宋体" pitchFamily="2" charset="-122"/>
            </a:endParaRPr>
          </a:p>
          <a:p>
            <a:pPr lvl="1" indent="0">
              <a:spcBef>
                <a:spcPct val="50000"/>
              </a:spcBef>
            </a:pPr>
            <a:r>
              <a:rPr lang="en-US" altLang="zh-CN" sz="2400" b="0">
                <a:solidFill>
                  <a:schemeClr val="tx1"/>
                </a:solidFill>
                <a:latin typeface="Arial" panose="020B0604020202020204" pitchFamily="34" charset="0"/>
                <a:ea typeface="宋体" pitchFamily="2" charset="-122"/>
              </a:rPr>
              <a:t>start_routine</a:t>
            </a:r>
            <a:r>
              <a:rPr lang="x-none" altLang="en-US" sz="2400" b="0">
                <a:solidFill>
                  <a:schemeClr val="tx1"/>
                </a:solidFill>
                <a:latin typeface="Arial" panose="020B0604020202020204" pitchFamily="34" charset="0"/>
                <a:ea typeface="宋体" pitchFamily="2" charset="-122"/>
              </a:rPr>
              <a:t>：</a:t>
            </a:r>
            <a:r>
              <a:rPr lang="zh-CN" altLang="en-US" sz="2400" b="0">
                <a:solidFill>
                  <a:schemeClr val="tx1"/>
                </a:solidFill>
                <a:latin typeface="Arial" panose="020B0604020202020204" pitchFamily="34" charset="0"/>
                <a:ea typeface="宋体" pitchFamily="2" charset="-122"/>
              </a:rPr>
              <a:t>线程运行函数地址 ；</a:t>
            </a:r>
            <a:endParaRPr lang="zh-CN" altLang="en-US" sz="2400" b="0">
              <a:solidFill>
                <a:schemeClr val="tx1"/>
              </a:solidFill>
              <a:latin typeface="Arial" panose="020B0604020202020204" pitchFamily="34" charset="0"/>
              <a:ea typeface="宋体" pitchFamily="2" charset="-122"/>
            </a:endParaRPr>
          </a:p>
          <a:p>
            <a:pPr lvl="1" indent="0">
              <a:spcBef>
                <a:spcPct val="50000"/>
              </a:spcBef>
            </a:pPr>
            <a:r>
              <a:rPr lang="en-US" altLang="zh-CN" sz="2400" b="0">
                <a:solidFill>
                  <a:schemeClr val="tx1"/>
                </a:solidFill>
                <a:latin typeface="Arial" panose="020B0604020202020204" pitchFamily="34" charset="0"/>
                <a:ea typeface="宋体" pitchFamily="2" charset="-122"/>
              </a:rPr>
              <a:t>arg</a:t>
            </a:r>
            <a:r>
              <a:rPr lang="x-none" altLang="en-US" sz="2400" b="0">
                <a:solidFill>
                  <a:schemeClr val="tx1"/>
                </a:solidFill>
                <a:latin typeface="Arial" panose="020B0604020202020204" pitchFamily="34" charset="0"/>
                <a:ea typeface="宋体" pitchFamily="2" charset="-122"/>
              </a:rPr>
              <a:t>：</a:t>
            </a:r>
            <a:r>
              <a:rPr lang="zh-CN" altLang="en-US" sz="2400" b="0">
                <a:solidFill>
                  <a:schemeClr val="tx1"/>
                </a:solidFill>
                <a:latin typeface="Arial" panose="020B0604020202020204" pitchFamily="34" charset="0"/>
                <a:ea typeface="宋体" pitchFamily="2" charset="-122"/>
              </a:rPr>
              <a:t>运行函数的参数 。</a:t>
            </a:r>
            <a:endParaRPr lang="zh-CN" altLang="en-US" sz="2400" b="0">
              <a:solidFill>
                <a:schemeClr val="tx1"/>
              </a:solidFill>
              <a:latin typeface="Arial" panose="020B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06">
                                            <p:txEl>
                                              <p:charRg st="0" end="14"/>
                                            </p:txEl>
                                          </p:spTgt>
                                        </p:tgtEl>
                                        <p:attrNameLst>
                                          <p:attrName>style.visibility</p:attrName>
                                        </p:attrNameLst>
                                      </p:cBhvr>
                                      <p:to>
                                        <p:strVal val="visible"/>
                                      </p:to>
                                    </p:set>
                                    <p:anim calcmode="lin" valueType="num">
                                      <p:cBhvr additive="base">
                                        <p:cTn id="7" dur="1000" fill="hold"/>
                                        <p:tgtEl>
                                          <p:spTgt spid="98306">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8306">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83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build="p"/>
      <p:bldP spid="98307"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文本框 101378"/>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77</a:t>
            </a:r>
            <a:endParaRPr lang="en-US" altLang="zh-CN" b="0">
              <a:solidFill>
                <a:schemeClr val="tx2"/>
              </a:solidFill>
              <a:latin typeface="Times New Roman" panose="02020603050405020304" pitchFamily="18" charset="0"/>
              <a:ea typeface="宋体" pitchFamily="2" charset="-122"/>
            </a:endParaRPr>
          </a:p>
        </p:txBody>
      </p:sp>
      <p:sp>
        <p:nvSpPr>
          <p:cNvPr id="101380" name="矩形 10137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操作系统的并发</a:t>
            </a:r>
            <a:r>
              <a:rPr lang="zh-CN" altLang="en-US" sz="2400" b="0" strike="noStrike" noProof="1">
                <a:latin typeface="Arial" panose="020B0604020202020204" pitchFamily="34" charset="0"/>
                <a:ea typeface="宋体" pitchFamily="2" charset="-122"/>
                <a:cs typeface="+mn-ea"/>
              </a:rPr>
              <a:t>机制实例</a:t>
            </a:r>
            <a:endParaRPr lang="zh-CN" altLang="en-US" sz="2400" b="0" strike="noStrike" noProof="1">
              <a:ea typeface="宋体" pitchFamily="2" charset="-122"/>
            </a:endParaRPr>
          </a:p>
        </p:txBody>
      </p:sp>
      <p:sp>
        <p:nvSpPr>
          <p:cNvPr id="115716" name="文本框 101380"/>
          <p:cNvSpPr txBox="1"/>
          <p:nvPr/>
        </p:nvSpPr>
        <p:spPr>
          <a:xfrm>
            <a:off x="491173" y="934085"/>
            <a:ext cx="8021637" cy="3599815"/>
          </a:xfrm>
          <a:prstGeom prst="rect">
            <a:avLst/>
          </a:prstGeom>
          <a:noFill/>
          <a:ln w="9525">
            <a:noFill/>
            <a:miter/>
          </a:ln>
        </p:spPr>
        <p:txBody>
          <a:bodyPr anchor="t">
            <a:spAutoFit/>
          </a:bodyPr>
          <a:p>
            <a:pPr lvl="0">
              <a:buFont typeface="Wingdings" panose="05000000000000000000" pitchFamily="2" charset="2"/>
              <a:buNone/>
            </a:pPr>
            <a:r>
              <a:rPr lang="zh-CN" altLang="en-US" sz="2400" dirty="0">
                <a:solidFill>
                  <a:srgbClr val="FF0000"/>
                </a:solidFill>
                <a:latin typeface="Arial" panose="020B0604020202020204" pitchFamily="34" charset="0"/>
                <a:ea typeface="宋体" pitchFamily="2" charset="-122"/>
              </a:rPr>
              <a:t>线程等待：</a:t>
            </a:r>
            <a:r>
              <a:rPr lang="zh-CN" altLang="en-US" sz="2400" b="0" dirty="0">
                <a:solidFill>
                  <a:srgbClr val="FF0000"/>
                </a:solidFill>
                <a:latin typeface="Arial" panose="020B0604020202020204" pitchFamily="34" charset="0"/>
                <a:ea typeface="宋体" pitchFamily="2" charset="-122"/>
              </a:rPr>
              <a:t>等待一个线程的结束</a:t>
            </a:r>
            <a:endParaRPr lang="zh-CN" altLang="en-US" sz="2400" b="0" dirty="0">
              <a:solidFill>
                <a:srgbClr val="FF0000"/>
              </a:solidFill>
              <a:latin typeface="Arial" panose="020B0604020202020204" pitchFamily="34" charset="0"/>
              <a:ea typeface="宋体" pitchFamily="2" charset="-122"/>
            </a:endParaRPr>
          </a:p>
          <a:p>
            <a:pPr lvl="0">
              <a:buFont typeface="Wingdings" panose="05000000000000000000" pitchFamily="2" charset="2"/>
              <a:buNone/>
            </a:pPr>
            <a:endParaRPr lang="zh-CN" altLang="en-US" sz="2400" dirty="0">
              <a:solidFill>
                <a:srgbClr val="000099"/>
              </a:solidFill>
              <a:latin typeface="Arial" panose="020B0604020202020204" pitchFamily="34" charset="0"/>
              <a:ea typeface="宋体" pitchFamily="2" charset="-122"/>
            </a:endParaRPr>
          </a:p>
          <a:p>
            <a:pPr lvl="0"/>
            <a:r>
              <a:rPr lang="zh-CN" altLang="en-US" sz="1800" dirty="0">
                <a:solidFill>
                  <a:schemeClr val="tx1"/>
                </a:solidFill>
                <a:latin typeface="Arial" panose="020B0604020202020204" pitchFamily="34" charset="0"/>
                <a:ea typeface="宋体" pitchFamily="2" charset="-122"/>
              </a:rPr>
              <a:t>int pthread_join (pthread_t </a:t>
            </a:r>
            <a:r>
              <a:rPr lang="en-US" altLang="zh-CN" sz="1800" dirty="0">
                <a:solidFill>
                  <a:schemeClr val="tx1"/>
                </a:solidFill>
                <a:latin typeface="Arial" panose="020B0604020202020204" pitchFamily="34" charset="0"/>
                <a:ea typeface="宋体" pitchFamily="2" charset="-122"/>
              </a:rPr>
              <a:t>tid</a:t>
            </a:r>
            <a:r>
              <a:rPr lang="zh-CN" altLang="en-US" sz="1800" dirty="0">
                <a:solidFill>
                  <a:schemeClr val="tx1"/>
                </a:solidFill>
                <a:latin typeface="Arial" panose="020B0604020202020204" pitchFamily="34" charset="0"/>
                <a:ea typeface="宋体" pitchFamily="2" charset="-122"/>
              </a:rPr>
              <a:t>, void **thread_return);</a:t>
            </a:r>
            <a:br>
              <a:rPr lang="zh-CN" altLang="en-US" sz="1800" dirty="0">
                <a:solidFill>
                  <a:schemeClr val="tx1"/>
                </a:solidFill>
                <a:latin typeface="Arial" panose="020B0604020202020204" pitchFamily="34" charset="0"/>
                <a:ea typeface="宋体" pitchFamily="2" charset="-122"/>
              </a:rPr>
            </a:br>
            <a:endParaRPr lang="zh-CN" altLang="en-US" sz="1800" dirty="0">
              <a:solidFill>
                <a:schemeClr val="tx1"/>
              </a:solidFill>
              <a:latin typeface="Arial" panose="020B0604020202020204" pitchFamily="34" charset="0"/>
              <a:ea typeface="宋体" pitchFamily="2" charset="-122"/>
            </a:endParaRPr>
          </a:p>
          <a:p>
            <a:pPr lvl="0"/>
            <a:r>
              <a:rPr lang="en-US" altLang="zh-CN" sz="1800" dirty="0">
                <a:solidFill>
                  <a:schemeClr val="tx1"/>
                </a:solidFill>
                <a:latin typeface="Arial" panose="020B0604020202020204" pitchFamily="34" charset="0"/>
                <a:ea typeface="宋体" pitchFamily="2" charset="-122"/>
              </a:rPr>
              <a:t>tid:</a:t>
            </a:r>
            <a:r>
              <a:rPr lang="zh-CN" altLang="en-US" sz="2400" b="0" dirty="0">
                <a:solidFill>
                  <a:schemeClr val="tx1"/>
                </a:solidFill>
                <a:latin typeface="Arial" panose="020B0604020202020204" pitchFamily="34" charset="0"/>
                <a:ea typeface="宋体" pitchFamily="2" charset="-122"/>
              </a:rPr>
              <a:t>等待线程的标识符</a:t>
            </a:r>
            <a:r>
              <a:rPr lang="x-none" altLang="zh-CN" sz="2400" b="0" dirty="0">
                <a:solidFill>
                  <a:schemeClr val="tx1"/>
                </a:solidFill>
                <a:latin typeface="Arial" panose="020B0604020202020204" pitchFamily="34" charset="0"/>
                <a:ea typeface="宋体" pitchFamily="2" charset="-122"/>
              </a:rPr>
              <a:t>；</a:t>
            </a:r>
            <a:endParaRPr lang="x-none" altLang="zh-CN" sz="2400" b="0" dirty="0">
              <a:solidFill>
                <a:schemeClr val="tx1"/>
              </a:solidFill>
              <a:latin typeface="Arial" panose="020B0604020202020204" pitchFamily="34" charset="0"/>
              <a:ea typeface="宋体" pitchFamily="2" charset="-122"/>
            </a:endParaRPr>
          </a:p>
          <a:p>
            <a:pPr lvl="0"/>
            <a:r>
              <a:rPr lang="zh-CN" altLang="en-US" sz="1800" dirty="0">
                <a:solidFill>
                  <a:schemeClr val="tx1"/>
                </a:solidFill>
                <a:latin typeface="Arial" panose="020B0604020202020204" pitchFamily="34" charset="0"/>
                <a:ea typeface="宋体" pitchFamily="2" charset="-122"/>
              </a:rPr>
              <a:t>thread_return</a:t>
            </a:r>
            <a:r>
              <a:rPr lang="en-US" altLang="zh-CN" sz="1800" dirty="0">
                <a:solidFill>
                  <a:schemeClr val="tx1"/>
                </a:solidFill>
                <a:latin typeface="Arial" panose="020B0604020202020204" pitchFamily="34" charset="0"/>
                <a:ea typeface="宋体" pitchFamily="2" charset="-122"/>
              </a:rPr>
              <a:t>:</a:t>
            </a:r>
            <a:r>
              <a:rPr lang="zh-CN" altLang="en-US" sz="2400" b="0" dirty="0">
                <a:solidFill>
                  <a:schemeClr val="tx1"/>
                </a:solidFill>
                <a:latin typeface="Arial" panose="020B0604020202020204" pitchFamily="34" charset="0"/>
                <a:ea typeface="宋体" pitchFamily="2" charset="-122"/>
              </a:rPr>
              <a:t>存储等待线程的返回值。</a:t>
            </a:r>
            <a:endParaRPr lang="zh-CN" altLang="en-US" sz="2400" b="0" dirty="0">
              <a:solidFill>
                <a:schemeClr val="tx1"/>
              </a:solidFill>
              <a:latin typeface="Arial" panose="020B0604020202020204" pitchFamily="34" charset="0"/>
              <a:ea typeface="宋体" pitchFamily="2" charset="-122"/>
            </a:endParaRPr>
          </a:p>
          <a:p>
            <a:pPr lvl="0"/>
            <a:endParaRPr lang="zh-CN" altLang="en-US" sz="2400" b="0" dirty="0">
              <a:solidFill>
                <a:schemeClr val="tx1"/>
              </a:solidFill>
              <a:latin typeface="Arial" panose="020B0604020202020204" pitchFamily="34" charset="0"/>
              <a:ea typeface="宋体" pitchFamily="2" charset="-122"/>
            </a:endParaRPr>
          </a:p>
          <a:p>
            <a:pPr lvl="0"/>
            <a:r>
              <a:rPr lang="zh-CN" altLang="en-US" sz="2400" b="0" dirty="0">
                <a:solidFill>
                  <a:schemeClr val="tx1"/>
                </a:solidFill>
                <a:latin typeface="Arial" panose="020B0604020202020204" pitchFamily="34" charset="0"/>
                <a:ea typeface="宋体" pitchFamily="2" charset="-122"/>
              </a:rPr>
              <a:t>这个函数是一个线程阻塞的函数，调用它的函数将一直等待到被等待的线程结束为止，当函数返回时，被等待线程的资源被收回。</a:t>
            </a:r>
            <a:endParaRPr lang="zh-CN" altLang="en-US" sz="2400" dirty="0">
              <a:latin typeface="Arial" panose="020B0604020202020204" pitchFamily="34" charset="0"/>
              <a:ea typeface="宋体" pitchFamily="2" charset="-122"/>
            </a:endParaRPr>
          </a:p>
        </p:txBody>
      </p:sp>
    </p:spTree>
  </p:cSld>
  <p:clrMapOvr>
    <a:masterClrMapping/>
  </p:clrMapOvr>
  <p:transition>
    <p:fade/>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1" name="文本框 99330"/>
          <p:cNvSpPr txBox="1"/>
          <p:nvPr/>
        </p:nvSpPr>
        <p:spPr>
          <a:xfrm>
            <a:off x="202565" y="554990"/>
            <a:ext cx="6748780" cy="6036945"/>
          </a:xfrm>
          <a:prstGeom prst="rect">
            <a:avLst/>
          </a:prstGeom>
          <a:noFill/>
          <a:ln w="12700" cmpd="sng">
            <a:noFill/>
            <a:prstDash val="solid"/>
            <a:miter/>
          </a:ln>
        </p:spPr>
        <p:txBody>
          <a:bodyPr wrap="square" anchor="t">
            <a:spAutoFit/>
          </a:bodyPr>
          <a:p>
            <a:pPr lvl="0">
              <a:lnSpc>
                <a:spcPct val="110000"/>
              </a:lnSpc>
              <a:spcBef>
                <a:spcPct val="10000"/>
              </a:spcBef>
              <a:buNone/>
            </a:pPr>
            <a:r>
              <a:rPr lang="en-US" altLang="zh-CN" sz="1800">
                <a:solidFill>
                  <a:srgbClr val="A50021"/>
                </a:solidFill>
                <a:latin typeface="Times New Roman" panose="02020603050405020304" pitchFamily="18" charset="0"/>
                <a:sym typeface="+mn-ea"/>
              </a:rPr>
              <a:t>(2) </a:t>
            </a:r>
            <a:r>
              <a:rPr lang="zh-CN" altLang="en-US" sz="1800">
                <a:solidFill>
                  <a:srgbClr val="A50021"/>
                </a:solidFill>
                <a:latin typeface="Times New Roman" panose="02020603050405020304" pitchFamily="18" charset="0"/>
                <a:sym typeface="+mn-ea"/>
              </a:rPr>
              <a:t>程序范例</a:t>
            </a:r>
            <a:r>
              <a:rPr lang="en-US" altLang="zh-CN" sz="1800">
                <a:solidFill>
                  <a:srgbClr val="A50021"/>
                </a:solidFill>
                <a:latin typeface="Times New Roman" panose="02020603050405020304" pitchFamily="18" charset="0"/>
                <a:sym typeface="+mn-ea"/>
              </a:rPr>
              <a:t>1</a:t>
            </a:r>
            <a:r>
              <a:rPr lang="zh-CN" altLang="en-US" sz="1800">
                <a:solidFill>
                  <a:srgbClr val="A50021"/>
                </a:solidFill>
                <a:latin typeface="Times New Roman" panose="02020603050405020304" pitchFamily="18" charset="0"/>
                <a:sym typeface="+mn-ea"/>
              </a:rPr>
              <a:t> </a:t>
            </a:r>
            <a:endParaRPr lang="zh-CN" altLang="en-US" sz="1600" b="1">
              <a:solidFill>
                <a:srgbClr val="A50021"/>
              </a:solidFill>
              <a:latin typeface="Times New Roman" panose="02020603050405020304" pitchFamily="18" charset="0"/>
              <a:ea typeface="宋体" pitchFamily="2" charset="-122"/>
            </a:endParaRPr>
          </a:p>
          <a:p>
            <a:pPr lvl="0">
              <a:lnSpc>
                <a:spcPct val="110000"/>
              </a:lnSpc>
              <a:spcBef>
                <a:spcPct val="10000"/>
              </a:spcBef>
              <a:buNone/>
            </a:pPr>
            <a:r>
              <a:rPr lang="en-US" altLang="zh-CN" sz="1800" b="0">
                <a:solidFill>
                  <a:schemeClr val="tx1"/>
                </a:solidFill>
                <a:effectLst/>
                <a:latin typeface="Times New Roman" panose="02020603050405020304" pitchFamily="18" charset="0"/>
                <a:sym typeface="+mn-ea"/>
              </a:rPr>
              <a:t>#include &lt;stdio.h&gt;</a:t>
            </a:r>
            <a:endParaRPr lang="en-US" altLang="zh-CN" sz="1800" b="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800" b="0">
                <a:solidFill>
                  <a:schemeClr val="tx1"/>
                </a:solidFill>
                <a:effectLst/>
                <a:latin typeface="Times New Roman" panose="02020603050405020304" pitchFamily="18" charset="0"/>
                <a:sym typeface="+mn-ea"/>
              </a:rPr>
              <a:t>#include &lt;stdlib.h&gt;</a:t>
            </a:r>
            <a:endParaRPr lang="en-US" altLang="zh-CN" sz="1800" b="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800" b="0">
                <a:solidFill>
                  <a:schemeClr val="tx1"/>
                </a:solidFill>
                <a:effectLst/>
                <a:latin typeface="Times New Roman" panose="02020603050405020304" pitchFamily="18" charset="0"/>
                <a:sym typeface="+mn-ea"/>
              </a:rPr>
              <a:t>#include &lt;pthread.h&gt;</a:t>
            </a:r>
            <a:endParaRPr lang="en-US" altLang="zh-CN" sz="1800" b="0">
              <a:solidFill>
                <a:schemeClr val="tx1"/>
              </a:solidFill>
              <a:effectLst/>
              <a:latin typeface="Times New Roman" panose="02020603050405020304" pitchFamily="18" charset="0"/>
              <a:sym typeface="+mn-ea"/>
            </a:endParaRPr>
          </a:p>
          <a:p>
            <a:pPr lvl="0">
              <a:lnSpc>
                <a:spcPct val="110000"/>
              </a:lnSpc>
              <a:spcBef>
                <a:spcPct val="10000"/>
              </a:spcBef>
              <a:buNone/>
            </a:pPr>
            <a:endParaRPr lang="en-US" altLang="zh-CN" sz="1800" b="0">
              <a:solidFill>
                <a:schemeClr val="tx1"/>
              </a:solidFill>
              <a:effectLst/>
              <a:latin typeface="Times New Roman" panose="02020603050405020304" pitchFamily="18" charset="0"/>
              <a:sym typeface="+mn-ea"/>
            </a:endParaRPr>
          </a:p>
          <a:p>
            <a:pPr lvl="0">
              <a:lnSpc>
                <a:spcPct val="110000"/>
              </a:lnSpc>
              <a:spcBef>
                <a:spcPct val="10000"/>
              </a:spcBef>
              <a:buNone/>
            </a:pPr>
            <a:r>
              <a:rPr lang="en-US" altLang="zh-CN" sz="1800" b="0">
                <a:solidFill>
                  <a:schemeClr val="tx1"/>
                </a:solidFill>
                <a:latin typeface="Times New Roman" panose="02020603050405020304" pitchFamily="18" charset="0"/>
                <a:ea typeface="宋体" pitchFamily="2" charset="-122"/>
              </a:rPr>
              <a:t>int main(int argc, char *argv[])</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    pthread_t  id;</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    int i,ret;</a:t>
            </a:r>
            <a:endParaRPr lang="en-US" altLang="zh-CN" sz="1800" b="0">
              <a:solidFill>
                <a:schemeClr val="tx1"/>
              </a:solidFill>
              <a:latin typeface="Times New Roman" panose="02020603050405020304" pitchFamily="18" charset="0"/>
              <a:ea typeface="宋体" pitchFamily="2" charset="-122"/>
            </a:endParaRPr>
          </a:p>
          <a:p>
            <a:pPr lvl="0">
              <a:lnSpc>
                <a:spcPct val="90000"/>
              </a:lnSpc>
            </a:pP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    ret = pthread_create(&amp;id, NULL, thread_func, NULL);</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    if(ret != 0) {</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       printf ("create thread error\n");</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       exit (1);</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    }</a:t>
            </a:r>
            <a:endParaRPr lang="en-US" altLang="zh-CN" sz="1800" b="0">
              <a:solidFill>
                <a:schemeClr val="tx1"/>
              </a:solidFill>
              <a:latin typeface="Times New Roman" panose="02020603050405020304" pitchFamily="18" charset="0"/>
              <a:ea typeface="宋体" pitchFamily="2" charset="-122"/>
            </a:endParaRPr>
          </a:p>
          <a:p>
            <a:pPr lvl="0">
              <a:lnSpc>
                <a:spcPct val="90000"/>
              </a:lnSpc>
            </a:pP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    for(i=0;i&lt;3;i++) </a:t>
            </a:r>
            <a:r>
              <a:rPr lang="x-none" altLang="en-US" sz="1800" b="0">
                <a:solidFill>
                  <a:schemeClr val="tx1"/>
                </a:solidFill>
                <a:latin typeface="Times New Roman" panose="02020603050405020304" pitchFamily="18" charset="0"/>
                <a:ea typeface="宋体" pitchFamily="2" charset="-122"/>
              </a:rPr>
              <a:t>{</a:t>
            </a:r>
            <a:endParaRPr lang="x-none" altLang="en-US" sz="1800" b="0">
              <a:solidFill>
                <a:schemeClr val="tx1"/>
              </a:solidFill>
              <a:latin typeface="Times New Roman" panose="02020603050405020304" pitchFamily="18" charset="0"/>
              <a:ea typeface="宋体" pitchFamily="2" charset="-122"/>
            </a:endParaRPr>
          </a:p>
          <a:p>
            <a:pPr lvl="0">
              <a:lnSpc>
                <a:spcPct val="90000"/>
              </a:lnSpc>
            </a:pPr>
            <a:r>
              <a:rPr lang="x-none" altLang="en-US" sz="1800" b="0">
                <a:solidFill>
                  <a:schemeClr val="tx1"/>
                </a:solidFill>
                <a:latin typeface="Times New Roman" panose="02020603050405020304" pitchFamily="18" charset="0"/>
                <a:ea typeface="宋体" pitchFamily="2" charset="-122"/>
              </a:rPr>
              <a:t>        </a:t>
            </a:r>
            <a:r>
              <a:rPr lang="en-US" altLang="zh-CN" sz="1800" b="0">
                <a:solidFill>
                  <a:schemeClr val="tx1"/>
                </a:solidFill>
                <a:latin typeface="Times New Roman" panose="02020603050405020304" pitchFamily="18" charset="0"/>
                <a:ea typeface="宋体" pitchFamily="2" charset="-122"/>
              </a:rPr>
              <a:t>printf("This is the main thread.\n");</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x-none" altLang="en-US" sz="1800" b="0">
                <a:solidFill>
                  <a:schemeClr val="tx1"/>
                </a:solidFill>
                <a:latin typeface="Times New Roman" panose="02020603050405020304" pitchFamily="18" charset="0"/>
                <a:ea typeface="宋体" pitchFamily="2" charset="-122"/>
              </a:rPr>
              <a:t>    }</a:t>
            </a:r>
            <a:endParaRPr lang="x-none" altLang="en-US"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    pthread_join(id,NULL);</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    return (0);</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a:t>
            </a:r>
            <a:endParaRPr lang="en-US" altLang="zh-CN" sz="1800" b="0">
              <a:solidFill>
                <a:schemeClr val="tx1"/>
              </a:solidFill>
              <a:latin typeface="Times New Roman" panose="02020603050405020304" pitchFamily="18" charset="0"/>
              <a:ea typeface="宋体" pitchFamily="2" charset="-122"/>
            </a:endParaRPr>
          </a:p>
        </p:txBody>
      </p:sp>
      <p:sp>
        <p:nvSpPr>
          <p:cNvPr id="113668" name="文本框 99332"/>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75</a:t>
            </a:r>
            <a:endParaRPr lang="en-US" altLang="zh-CN" b="0">
              <a:solidFill>
                <a:schemeClr val="tx2"/>
              </a:solidFill>
              <a:latin typeface="Times New Roman" panose="02020603050405020304" pitchFamily="18" charset="0"/>
              <a:ea typeface="宋体" pitchFamily="2" charset="-122"/>
            </a:endParaRPr>
          </a:p>
        </p:txBody>
      </p:sp>
      <p:sp>
        <p:nvSpPr>
          <p:cNvPr id="99334" name="矩形 9933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操作系统的并发</a:t>
            </a:r>
            <a:r>
              <a:rPr lang="zh-CN" altLang="en-US" sz="2400" b="0" strike="noStrike" noProof="1">
                <a:latin typeface="Arial" panose="020B0604020202020204" pitchFamily="34" charset="0"/>
                <a:ea typeface="宋体" pitchFamily="2" charset="-122"/>
                <a:cs typeface="+mn-ea"/>
              </a:rPr>
              <a:t>机制实例</a:t>
            </a:r>
            <a:endParaRPr lang="zh-CN" altLang="en-US" sz="2400" b="0" strike="noStrike" noProof="1">
              <a:ea typeface="宋体" pitchFamily="2" charset="-122"/>
            </a:endParaRPr>
          </a:p>
        </p:txBody>
      </p:sp>
      <p:sp>
        <p:nvSpPr>
          <p:cNvPr id="99330" name="文本占位符 99329"/>
          <p:cNvSpPr>
            <a:spLocks noGrp="1"/>
          </p:cNvSpPr>
          <p:nvPr>
            <p:ph idx="1"/>
          </p:nvPr>
        </p:nvSpPr>
        <p:spPr>
          <a:xfrm>
            <a:off x="4762500" y="814070"/>
            <a:ext cx="3905250" cy="2426335"/>
          </a:xfrm>
          <a:ln w="12700" cmpd="sng">
            <a:solidFill>
              <a:schemeClr val="tx1"/>
            </a:solidFill>
            <a:prstDash val="solid"/>
          </a:ln>
        </p:spPr>
        <p:txBody>
          <a:bodyPr wrap="square">
            <a:spAutoFit/>
          </a:bodyPr>
          <a:p>
            <a:pPr lvl="0">
              <a:lnSpc>
                <a:spcPct val="110000"/>
              </a:lnSpc>
              <a:spcBef>
                <a:spcPct val="10000"/>
              </a:spcBef>
              <a:buNone/>
            </a:pPr>
            <a:r>
              <a:rPr lang="en-US" altLang="zh-CN" sz="1600">
                <a:solidFill>
                  <a:schemeClr val="tx1"/>
                </a:solidFill>
                <a:effectLst/>
                <a:latin typeface="Times New Roman" panose="02020603050405020304" pitchFamily="18" charset="0"/>
                <a:ea typeface="宋体" pitchFamily="2" charset="-122"/>
              </a:rPr>
              <a:t>void </a:t>
            </a:r>
            <a:r>
              <a:rPr lang="zh-CN" altLang="en-US" sz="1600">
                <a:solidFill>
                  <a:schemeClr val="tx1"/>
                </a:solidFill>
                <a:effectLst/>
                <a:latin typeface="Times New Roman" panose="02020603050405020304" pitchFamily="18" charset="0"/>
                <a:ea typeface="宋体" pitchFamily="2" charset="-122"/>
              </a:rPr>
              <a:t>* </a:t>
            </a:r>
            <a:r>
              <a:rPr lang="en-US" altLang="zh-CN" sz="1600">
                <a:solidFill>
                  <a:schemeClr val="tx1"/>
                </a:solidFill>
                <a:effectLst/>
                <a:latin typeface="Times New Roman" panose="02020603050405020304" pitchFamily="18" charset="0"/>
                <a:ea typeface="宋体" pitchFamily="2" charset="-122"/>
              </a:rPr>
              <a:t>thread_func (void</a:t>
            </a:r>
            <a:r>
              <a:rPr lang="zh-CN" altLang="en-US" sz="1600">
                <a:solidFill>
                  <a:schemeClr val="tx1"/>
                </a:solidFill>
                <a:effectLst/>
                <a:latin typeface="Times New Roman" panose="02020603050405020304" pitchFamily="18" charset="0"/>
                <a:ea typeface="宋体" pitchFamily="2" charset="-122"/>
              </a:rPr>
              <a:t>* arg</a:t>
            </a:r>
            <a:r>
              <a:rPr lang="en-US" altLang="zh-CN" sz="1600">
                <a:solidFill>
                  <a:schemeClr val="tx1"/>
                </a:solidFill>
                <a:effectLst/>
                <a:latin typeface="Times New Roman" panose="02020603050405020304" pitchFamily="18" charset="0"/>
                <a:ea typeface="宋体" pitchFamily="2" charset="-122"/>
              </a:rPr>
              <a:t>)</a:t>
            </a:r>
            <a:endParaRPr lang="en-US" altLang="zh-CN"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600">
                <a:solidFill>
                  <a:schemeClr val="tx1"/>
                </a:solidFill>
                <a:effectLst/>
                <a:latin typeface="Times New Roman" panose="02020603050405020304" pitchFamily="18" charset="0"/>
                <a:ea typeface="宋体" pitchFamily="2" charset="-122"/>
              </a:rPr>
              <a:t>{</a:t>
            </a:r>
            <a:endParaRPr lang="en-US" altLang="zh-CN"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600">
                <a:solidFill>
                  <a:schemeClr val="tx1"/>
                </a:solidFill>
                <a:effectLst/>
                <a:latin typeface="Times New Roman" panose="02020603050405020304" pitchFamily="18" charset="0"/>
                <a:ea typeface="宋体" pitchFamily="2" charset="-122"/>
              </a:rPr>
              <a:t>    int i;</a:t>
            </a:r>
            <a:endParaRPr lang="en-US" altLang="zh-CN"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600">
                <a:solidFill>
                  <a:schemeClr val="tx1"/>
                </a:solidFill>
                <a:effectLst/>
                <a:latin typeface="Times New Roman" panose="02020603050405020304" pitchFamily="18" charset="0"/>
                <a:ea typeface="宋体" pitchFamily="2" charset="-122"/>
              </a:rPr>
              <a:t>    for(i=0;i&lt;3;i++) </a:t>
            </a:r>
            <a:r>
              <a:rPr lang="x-none" altLang="en-US" sz="1600">
                <a:solidFill>
                  <a:schemeClr val="tx1"/>
                </a:solidFill>
                <a:effectLst/>
                <a:latin typeface="Times New Roman" panose="02020603050405020304" pitchFamily="18" charset="0"/>
                <a:ea typeface="宋体" pitchFamily="2" charset="-122"/>
              </a:rPr>
              <a:t>{</a:t>
            </a:r>
            <a:endParaRPr lang="x-none" altLang="en-US"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600">
                <a:solidFill>
                  <a:schemeClr val="tx1"/>
                </a:solidFill>
                <a:effectLst/>
                <a:latin typeface="Times New Roman" panose="02020603050405020304" pitchFamily="18" charset="0"/>
                <a:ea typeface="宋体" pitchFamily="2" charset="-122"/>
              </a:rPr>
              <a:t>        printf("This is a thread.\n");</a:t>
            </a:r>
            <a:endParaRPr lang="en-US" altLang="zh-CN"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x-none" altLang="en-US" sz="1600">
                <a:solidFill>
                  <a:schemeClr val="tx1"/>
                </a:solidFill>
                <a:effectLst/>
                <a:latin typeface="Times New Roman" panose="02020603050405020304" pitchFamily="18" charset="0"/>
                <a:ea typeface="宋体" pitchFamily="2" charset="-122"/>
              </a:rPr>
              <a:t>    }</a:t>
            </a:r>
            <a:endParaRPr lang="x-none" altLang="en-US"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zh-CN" altLang="en-US" sz="1600">
                <a:solidFill>
                  <a:schemeClr val="tx1"/>
                </a:solidFill>
                <a:effectLst/>
                <a:latin typeface="Times New Roman" panose="02020603050405020304" pitchFamily="18" charset="0"/>
                <a:ea typeface="宋体" pitchFamily="2" charset="-122"/>
              </a:rPr>
              <a:t>    return NULL;</a:t>
            </a:r>
            <a:endParaRPr lang="zh-CN" altLang="en-US"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600">
                <a:solidFill>
                  <a:schemeClr val="tx1"/>
                </a:solidFill>
                <a:effectLst/>
                <a:latin typeface="Times New Roman" panose="02020603050405020304" pitchFamily="18" charset="0"/>
                <a:ea typeface="宋体" pitchFamily="2" charset="-122"/>
              </a:rPr>
              <a:t>}</a:t>
            </a:r>
            <a:r>
              <a:rPr lang="en-US" altLang="zh-CN" sz="1600">
                <a:ea typeface="宋体" pitchFamily="2" charset="-122"/>
              </a:rPr>
              <a:t>	</a:t>
            </a:r>
            <a:endParaRPr lang="en-US" altLang="zh-CN" sz="160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9330">
                                            <p:txEl>
                                              <p:charRg st="119" end="145"/>
                                            </p:txEl>
                                          </p:spTgt>
                                        </p:tgtEl>
                                        <p:attrNameLst>
                                          <p:attrName>style.visibility</p:attrName>
                                        </p:attrNameLst>
                                      </p:cBhvr>
                                      <p:to>
                                        <p:strVal val="visible"/>
                                      </p:to>
                                    </p:set>
                                    <p:anim calcmode="lin" valueType="num">
                                      <p:cBhvr additive="base">
                                        <p:cTn id="7" dur="500" fill="hold"/>
                                        <p:tgtEl>
                                          <p:spTgt spid="99330">
                                            <p:txEl>
                                              <p:charRg st="119" end="14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0">
                                            <p:txEl>
                                              <p:charRg st="119" end="14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9330">
                                            <p:txEl>
                                              <p:charRg st="145" end="155"/>
                                            </p:txEl>
                                          </p:spTgt>
                                        </p:tgtEl>
                                        <p:attrNameLst>
                                          <p:attrName>style.visibility</p:attrName>
                                        </p:attrNameLst>
                                      </p:cBhvr>
                                      <p:to>
                                        <p:strVal val="visible"/>
                                      </p:to>
                                    </p:set>
                                    <p:anim calcmode="lin" valueType="num">
                                      <p:cBhvr additive="base">
                                        <p:cTn id="11" dur="500" fill="hold"/>
                                        <p:tgtEl>
                                          <p:spTgt spid="99330">
                                            <p:txEl>
                                              <p:charRg st="145" end="15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9330">
                                            <p:txEl>
                                              <p:charRg st="145" end="15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9330">
                                            <p:txEl>
                                              <p:charRg st="2" end="2"/>
                                            </p:txEl>
                                          </p:spTgt>
                                        </p:tgtEl>
                                        <p:attrNameLst>
                                          <p:attrName>style.visibility</p:attrName>
                                        </p:attrNameLst>
                                      </p:cBhvr>
                                      <p:to>
                                        <p:strVal val="visible"/>
                                      </p:to>
                                    </p:set>
                                    <p:anim calcmode="lin" valueType="num">
                                      <p:cBhvr additive="base">
                                        <p:cTn id="15" dur="500" fill="hold"/>
                                        <p:tgtEl>
                                          <p:spTgt spid="99330">
                                            <p:txEl>
                                              <p:char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9330">
                                            <p:txEl>
                                              <p:char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9330">
                                            <p:txEl>
                                              <p:charRg st="171" end="197"/>
                                            </p:txEl>
                                          </p:spTgt>
                                        </p:tgtEl>
                                        <p:attrNameLst>
                                          <p:attrName>style.visibility</p:attrName>
                                        </p:attrNameLst>
                                      </p:cBhvr>
                                      <p:to>
                                        <p:strVal val="visible"/>
                                      </p:to>
                                    </p:set>
                                    <p:anim calcmode="lin" valueType="num">
                                      <p:cBhvr additive="base">
                                        <p:cTn id="19" dur="500" fill="hold"/>
                                        <p:tgtEl>
                                          <p:spTgt spid="99330">
                                            <p:txEl>
                                              <p:charRg st="171" end="19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9330">
                                            <p:txEl>
                                              <p:charRg st="171" end="19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9330">
                                            <p:txEl>
                                              <p:charRg st="197" end="230"/>
                                            </p:txEl>
                                          </p:spTgt>
                                        </p:tgtEl>
                                        <p:attrNameLst>
                                          <p:attrName>style.visibility</p:attrName>
                                        </p:attrNameLst>
                                      </p:cBhvr>
                                      <p:to>
                                        <p:strVal val="visible"/>
                                      </p:to>
                                    </p:set>
                                    <p:anim calcmode="lin" valueType="num">
                                      <p:cBhvr additive="base">
                                        <p:cTn id="23" dur="500" fill="hold"/>
                                        <p:tgtEl>
                                          <p:spTgt spid="99330">
                                            <p:txEl>
                                              <p:charRg st="197" end="23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9330">
                                            <p:txEl>
                                              <p:charRg st="197" end="23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9330">
                                            <p:txEl>
                                              <p:charRg st="10" end="10"/>
                                            </p:txEl>
                                          </p:spTgt>
                                        </p:tgtEl>
                                        <p:attrNameLst>
                                          <p:attrName>style.visibility</p:attrName>
                                        </p:attrNameLst>
                                      </p:cBhvr>
                                      <p:to>
                                        <p:strVal val="visible"/>
                                      </p:to>
                                    </p:set>
                                    <p:anim calcmode="lin" valueType="num">
                                      <p:cBhvr additive="base">
                                        <p:cTn id="27" dur="500" fill="hold"/>
                                        <p:tgtEl>
                                          <p:spTgt spid="99330">
                                            <p:txEl>
                                              <p:char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9330">
                                            <p:txEl>
                                              <p:char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9330">
                                            <p:txEl>
                                              <p:charRg st="10" end="10"/>
                                            </p:txEl>
                                          </p:spTgt>
                                        </p:tgtEl>
                                        <p:attrNameLst>
                                          <p:attrName>style.visibility</p:attrName>
                                        </p:attrNameLst>
                                      </p:cBhvr>
                                      <p:to>
                                        <p:strVal val="visible"/>
                                      </p:to>
                                    </p:set>
                                    <p:anim calcmode="lin" valueType="num">
                                      <p:cBhvr additive="base">
                                        <p:cTn id="31" dur="500" fill="hold"/>
                                        <p:tgtEl>
                                          <p:spTgt spid="99330">
                                            <p:txEl>
                                              <p:char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9330">
                                            <p:txEl>
                                              <p:charRg st="10" end="1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9330">
                                            <p:txEl>
                                              <p:charRg st="259" end="270"/>
                                            </p:txEl>
                                          </p:spTgt>
                                        </p:tgtEl>
                                        <p:attrNameLst>
                                          <p:attrName>style.visibility</p:attrName>
                                        </p:attrNameLst>
                                      </p:cBhvr>
                                      <p:to>
                                        <p:strVal val="visible"/>
                                      </p:to>
                                    </p:set>
                                    <p:anim calcmode="lin" valueType="num">
                                      <p:cBhvr additive="base">
                                        <p:cTn id="35" dur="500" fill="hold"/>
                                        <p:tgtEl>
                                          <p:spTgt spid="99330">
                                            <p:txEl>
                                              <p:charRg st="259" end="27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9330">
                                            <p:txEl>
                                              <p:charRg st="259" end="27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9331"/>
                                        </p:tgtEl>
                                        <p:attrNameLst>
                                          <p:attrName>style.visibility</p:attrName>
                                        </p:attrNameLst>
                                      </p:cBhvr>
                                      <p:to>
                                        <p:strVal val="visible"/>
                                      </p:to>
                                    </p:set>
                                    <p:anim calcmode="lin" valueType="num">
                                      <p:cBhvr additive="base">
                                        <p:cTn id="41" dur="500" fill="hold"/>
                                        <p:tgtEl>
                                          <p:spTgt spid="99331"/>
                                        </p:tgtEl>
                                        <p:attrNameLst>
                                          <p:attrName>ppt_x</p:attrName>
                                        </p:attrNameLst>
                                      </p:cBhvr>
                                      <p:tavLst>
                                        <p:tav tm="0">
                                          <p:val>
                                            <p:strVal val="#ppt_x"/>
                                          </p:val>
                                        </p:tav>
                                        <p:tav tm="100000">
                                          <p:val>
                                            <p:strVal val="#ppt_x"/>
                                          </p:val>
                                        </p:tav>
                                      </p:tavLst>
                                    </p:anim>
                                    <p:anim calcmode="lin" valueType="num">
                                      <p:cBhvr additive="base">
                                        <p:cTn id="42" dur="500" fill="hold"/>
                                        <p:tgtEl>
                                          <p:spTgt spid="993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ldLvl="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1" name="文本框 99330"/>
          <p:cNvSpPr txBox="1"/>
          <p:nvPr/>
        </p:nvSpPr>
        <p:spPr>
          <a:xfrm>
            <a:off x="202565" y="638810"/>
            <a:ext cx="7124065" cy="5906135"/>
          </a:xfrm>
          <a:prstGeom prst="rect">
            <a:avLst/>
          </a:prstGeom>
          <a:noFill/>
          <a:ln w="12700" cmpd="sng">
            <a:noFill/>
            <a:prstDash val="solid"/>
            <a:miter/>
          </a:ln>
        </p:spPr>
        <p:txBody>
          <a:bodyPr wrap="square" anchor="t">
            <a:spAutoFit/>
          </a:bodyPr>
          <a:p>
            <a:pPr lvl="0">
              <a:lnSpc>
                <a:spcPct val="110000"/>
              </a:lnSpc>
              <a:spcBef>
                <a:spcPct val="10000"/>
              </a:spcBef>
              <a:buNone/>
            </a:pPr>
            <a:r>
              <a:rPr lang="en-US" altLang="zh-CN" sz="1800">
                <a:solidFill>
                  <a:srgbClr val="A50021"/>
                </a:solidFill>
                <a:latin typeface="Times New Roman" panose="02020603050405020304" pitchFamily="18" charset="0"/>
                <a:sym typeface="+mn-ea"/>
              </a:rPr>
              <a:t>(2) </a:t>
            </a:r>
            <a:r>
              <a:rPr lang="zh-CN" altLang="en-US" sz="1800">
                <a:solidFill>
                  <a:srgbClr val="A50021"/>
                </a:solidFill>
                <a:latin typeface="Times New Roman" panose="02020603050405020304" pitchFamily="18" charset="0"/>
                <a:sym typeface="+mn-ea"/>
              </a:rPr>
              <a:t>程序范例</a:t>
            </a:r>
            <a:r>
              <a:rPr lang="en-US" altLang="zh-CN" sz="1800">
                <a:solidFill>
                  <a:srgbClr val="A50021"/>
                </a:solidFill>
                <a:latin typeface="Times New Roman" panose="02020603050405020304" pitchFamily="18" charset="0"/>
                <a:sym typeface="+mn-ea"/>
              </a:rPr>
              <a:t>2</a:t>
            </a:r>
            <a:r>
              <a:rPr lang="zh-CN" altLang="en-US" sz="1800">
                <a:solidFill>
                  <a:srgbClr val="A50021"/>
                </a:solidFill>
                <a:latin typeface="Times New Roman" panose="02020603050405020304" pitchFamily="18" charset="0"/>
                <a:sym typeface="+mn-ea"/>
              </a:rPr>
              <a:t> </a:t>
            </a:r>
            <a:endParaRPr lang="zh-CN" altLang="en-US" sz="1600" b="1">
              <a:solidFill>
                <a:srgbClr val="A50021"/>
              </a:solidFill>
              <a:latin typeface="Times New Roman" panose="02020603050405020304" pitchFamily="18" charset="0"/>
              <a:ea typeface="宋体" pitchFamily="2" charset="-122"/>
            </a:endParaRPr>
          </a:p>
          <a:p>
            <a:pPr lvl="0">
              <a:lnSpc>
                <a:spcPct val="110000"/>
              </a:lnSpc>
              <a:spcBef>
                <a:spcPct val="10000"/>
              </a:spcBef>
              <a:buNone/>
            </a:pPr>
            <a:r>
              <a:rPr lang="en-US" altLang="zh-CN" sz="1800" b="0">
                <a:solidFill>
                  <a:schemeClr val="tx1"/>
                </a:solidFill>
                <a:effectLst/>
                <a:latin typeface="Times New Roman" panose="02020603050405020304" pitchFamily="18" charset="0"/>
                <a:sym typeface="+mn-ea"/>
              </a:rPr>
              <a:t>#include &lt;stdio.h&gt;</a:t>
            </a:r>
            <a:endParaRPr lang="en-US" altLang="zh-CN" sz="1800" b="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800" b="0">
                <a:solidFill>
                  <a:schemeClr val="tx1"/>
                </a:solidFill>
                <a:effectLst/>
                <a:latin typeface="Times New Roman" panose="02020603050405020304" pitchFamily="18" charset="0"/>
                <a:sym typeface="+mn-ea"/>
              </a:rPr>
              <a:t>#include &lt;stdlib.h&gt;</a:t>
            </a:r>
            <a:endParaRPr lang="en-US" altLang="zh-CN" sz="1800" b="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800" b="0">
                <a:solidFill>
                  <a:schemeClr val="tx1"/>
                </a:solidFill>
                <a:effectLst/>
                <a:latin typeface="Times New Roman" panose="02020603050405020304" pitchFamily="18" charset="0"/>
                <a:sym typeface="+mn-ea"/>
              </a:rPr>
              <a:t>#include &lt;pthread.h&gt;</a:t>
            </a:r>
            <a:endParaRPr lang="en-US" altLang="zh-CN" sz="1800" b="0">
              <a:solidFill>
                <a:schemeClr val="tx1"/>
              </a:solidFill>
              <a:effectLst/>
              <a:latin typeface="Times New Roman" panose="02020603050405020304" pitchFamily="18" charset="0"/>
              <a:sym typeface="+mn-ea"/>
            </a:endParaRPr>
          </a:p>
          <a:p>
            <a:pPr lvl="0">
              <a:lnSpc>
                <a:spcPct val="110000"/>
              </a:lnSpc>
              <a:spcBef>
                <a:spcPct val="10000"/>
              </a:spcBef>
              <a:buNone/>
            </a:pPr>
            <a:r>
              <a:rPr lang="en-US" altLang="zh-CN" sz="1800">
                <a:solidFill>
                  <a:srgbClr val="FF0000"/>
                </a:solidFill>
                <a:effectLst/>
                <a:latin typeface="Times New Roman" panose="02020603050405020304" pitchFamily="18" charset="0"/>
                <a:sym typeface="+mn-ea"/>
              </a:rPr>
              <a:t>int A=0;</a:t>
            </a:r>
            <a:endParaRPr lang="en-US" altLang="zh-CN" sz="1800" b="0">
              <a:solidFill>
                <a:schemeClr val="tx1"/>
              </a:solidFill>
              <a:effectLst/>
              <a:latin typeface="Times New Roman" panose="02020603050405020304" pitchFamily="18" charset="0"/>
              <a:sym typeface="+mn-ea"/>
            </a:endParaRPr>
          </a:p>
          <a:p>
            <a:pPr lvl="0">
              <a:lnSpc>
                <a:spcPct val="110000"/>
              </a:lnSpc>
              <a:spcBef>
                <a:spcPct val="10000"/>
              </a:spcBef>
              <a:buNone/>
            </a:pPr>
            <a:r>
              <a:rPr lang="en-US" altLang="zh-CN" sz="1800" b="0">
                <a:solidFill>
                  <a:schemeClr val="tx1"/>
                </a:solidFill>
                <a:latin typeface="Times New Roman" panose="02020603050405020304" pitchFamily="18" charset="0"/>
                <a:ea typeface="宋体" pitchFamily="2" charset="-122"/>
              </a:rPr>
              <a:t>int main(int argc, char *argv[])</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a:t>
            </a:r>
            <a:endParaRPr lang="en-US" altLang="zh-CN" sz="1800" b="0">
              <a:solidFill>
                <a:schemeClr val="tx1"/>
              </a:solidFill>
              <a:latin typeface="Times New Roman" panose="02020603050405020304" pitchFamily="18" charset="0"/>
              <a:ea typeface="宋体" pitchFamily="2" charset="-122"/>
            </a:endParaRPr>
          </a:p>
          <a:p>
            <a:pPr fontAlgn="base">
              <a:buNone/>
            </a:pPr>
            <a:r>
              <a:rPr lang="en-US" altLang="zh-CN" sz="1800">
                <a:solidFill>
                  <a:schemeClr val="tx1"/>
                </a:solidFill>
                <a:effectLst/>
                <a:latin typeface="Times New Roman" panose="02020603050405020304" pitchFamily="18" charset="0"/>
                <a:sym typeface="+mn-ea"/>
              </a:rPr>
              <a:t>    if (fork()==0) {</a:t>
            </a:r>
            <a:endParaRPr lang="en-US" altLang="zh-CN" sz="1800" strike="noStrike" noProof="1">
              <a:solidFill>
                <a:schemeClr val="tx1"/>
              </a:solidFill>
              <a:effectLst/>
              <a:latin typeface="Times New Roman" panose="02020603050405020304" pitchFamily="18" charset="0"/>
              <a:ea typeface="宋体" pitchFamily="2" charset="-122"/>
            </a:endParaRPr>
          </a:p>
          <a:p>
            <a:pPr fontAlgn="base">
              <a:buNone/>
            </a:pPr>
            <a:r>
              <a:rPr lang="x-none" altLang="en-US" sz="1800">
                <a:solidFill>
                  <a:schemeClr val="tx1"/>
                </a:solidFill>
                <a:effectLst/>
                <a:latin typeface="Times New Roman" panose="02020603050405020304" pitchFamily="18" charset="0"/>
                <a:sym typeface="+mn-ea"/>
              </a:rPr>
              <a:t>	</a:t>
            </a:r>
            <a:r>
              <a:rPr lang="en-US" altLang="zh-CN" sz="1800">
                <a:solidFill>
                  <a:srgbClr val="FF0000"/>
                </a:solidFill>
                <a:effectLst/>
                <a:latin typeface="Times New Roman" panose="02020603050405020304" pitchFamily="18" charset="0"/>
                <a:sym typeface="+mn-ea"/>
              </a:rPr>
              <a:t>printf("A in son process is %d\n", A);</a:t>
            </a:r>
            <a:endParaRPr lang="en-US" altLang="zh-CN" sz="1800" strike="noStrike" noProof="1">
              <a:solidFill>
                <a:srgbClr val="FF0000"/>
              </a:solidFill>
              <a:effectLst/>
              <a:latin typeface="Times New Roman" panose="02020603050405020304" pitchFamily="18" charset="0"/>
              <a:ea typeface="宋体" pitchFamily="2" charset="-122"/>
            </a:endParaRPr>
          </a:p>
          <a:p>
            <a:pPr fontAlgn="base">
              <a:buNone/>
            </a:pPr>
            <a:r>
              <a:rPr lang="x-none" altLang="en-US" sz="1800">
                <a:solidFill>
                  <a:srgbClr val="FF0000"/>
                </a:solidFill>
                <a:effectLst/>
                <a:latin typeface="Times New Roman" panose="02020603050405020304" pitchFamily="18" charset="0"/>
                <a:sym typeface="+mn-ea"/>
              </a:rPr>
              <a:t>	</a:t>
            </a:r>
            <a:r>
              <a:rPr lang="en-US" altLang="zh-CN" sz="1800">
                <a:solidFill>
                  <a:srgbClr val="FF0000"/>
                </a:solidFill>
                <a:effectLst/>
                <a:latin typeface="Times New Roman" panose="02020603050405020304" pitchFamily="18" charset="0"/>
                <a:sym typeface="+mn-ea"/>
              </a:rPr>
              <a:t>A=100;</a:t>
            </a:r>
            <a:endParaRPr lang="en-US" altLang="zh-CN" sz="1800" strike="noStrike" noProof="1">
              <a:solidFill>
                <a:srgbClr val="FF0000"/>
              </a:solidFill>
              <a:effectLst/>
              <a:latin typeface="Times New Roman" panose="02020603050405020304" pitchFamily="18" charset="0"/>
              <a:ea typeface="宋体" pitchFamily="2" charset="-122"/>
            </a:endParaRPr>
          </a:p>
          <a:p>
            <a:pPr fontAlgn="base">
              <a:buNone/>
            </a:pPr>
            <a:r>
              <a:rPr lang="x-none" altLang="en-US" sz="1800">
                <a:solidFill>
                  <a:srgbClr val="FF0000"/>
                </a:solidFill>
                <a:effectLst/>
                <a:latin typeface="Times New Roman" panose="02020603050405020304" pitchFamily="18" charset="0"/>
                <a:sym typeface="+mn-ea"/>
              </a:rPr>
              <a:t>	</a:t>
            </a:r>
            <a:r>
              <a:rPr lang="en-US" altLang="zh-CN" sz="1800">
                <a:solidFill>
                  <a:srgbClr val="FF0000"/>
                </a:solidFill>
                <a:effectLst/>
                <a:latin typeface="Times New Roman" panose="02020603050405020304" pitchFamily="18" charset="0"/>
                <a:sym typeface="+mn-ea"/>
              </a:rPr>
              <a:t>exit(0);</a:t>
            </a:r>
            <a:endParaRPr lang="en-US" altLang="zh-CN" sz="1800" strike="noStrike" noProof="1">
              <a:solidFill>
                <a:srgbClr val="FF0000"/>
              </a:solidFill>
              <a:effectLst/>
              <a:latin typeface="Times New Roman" panose="02020603050405020304" pitchFamily="18" charset="0"/>
              <a:ea typeface="宋体" pitchFamily="2" charset="-122"/>
            </a:endParaRPr>
          </a:p>
          <a:p>
            <a:pPr fontAlgn="base">
              <a:buNone/>
            </a:pPr>
            <a:r>
              <a:rPr lang="en-US" altLang="zh-CN" sz="1800">
                <a:solidFill>
                  <a:schemeClr val="tx1"/>
                </a:solidFill>
                <a:effectLst/>
                <a:latin typeface="Times New Roman" panose="02020603050405020304" pitchFamily="18" charset="0"/>
                <a:sym typeface="+mn-ea"/>
              </a:rPr>
              <a:t>    }</a:t>
            </a:r>
            <a:endParaRPr lang="en-US" altLang="zh-CN" sz="1800">
              <a:solidFill>
                <a:schemeClr val="tx1"/>
              </a:solidFill>
              <a:effectLst/>
              <a:latin typeface="Times New Roman" panose="02020603050405020304" pitchFamily="18" charset="0"/>
              <a:sym typeface="+mn-ea"/>
            </a:endParaRPr>
          </a:p>
          <a:p>
            <a:pPr fontAlgn="base">
              <a:buNone/>
            </a:pPr>
            <a:r>
              <a:rPr lang="en-US" altLang="zh-CN" sz="1800">
                <a:solidFill>
                  <a:schemeClr val="tx1"/>
                </a:solidFill>
                <a:effectLst/>
                <a:latin typeface="Times New Roman" panose="02020603050405020304" pitchFamily="18" charset="0"/>
                <a:sym typeface="+mn-ea"/>
              </a:rPr>
              <a:t>    wait(</a:t>
            </a:r>
            <a:r>
              <a:rPr lang="x-none" altLang="en-US" sz="1800">
                <a:solidFill>
                  <a:schemeClr val="tx1"/>
                </a:solidFill>
                <a:effectLst/>
                <a:latin typeface="Times New Roman" panose="02020603050405020304" pitchFamily="18" charset="0"/>
                <a:sym typeface="+mn-ea"/>
              </a:rPr>
              <a:t>NULL</a:t>
            </a:r>
            <a:r>
              <a:rPr lang="en-US" altLang="zh-CN" sz="1800">
                <a:solidFill>
                  <a:schemeClr val="tx1"/>
                </a:solidFill>
                <a:effectLst/>
                <a:latin typeface="Times New Roman" panose="02020603050405020304" pitchFamily="18" charset="0"/>
                <a:sym typeface="+mn-ea"/>
              </a:rPr>
              <a:t>);</a:t>
            </a:r>
            <a:endParaRPr lang="en-US" altLang="zh-CN" sz="1800">
              <a:solidFill>
                <a:schemeClr val="tx1"/>
              </a:solidFill>
              <a:effectLst/>
              <a:latin typeface="Times New Roman" panose="02020603050405020304" pitchFamily="18" charset="0"/>
              <a:sym typeface="+mn-ea"/>
            </a:endParaRPr>
          </a:p>
          <a:p>
            <a:pPr fontAlgn="base">
              <a:buNone/>
            </a:pPr>
            <a:endParaRPr lang="en-US" altLang="zh-CN" sz="1800" strike="noStrike" noProof="1">
              <a:solidFill>
                <a:schemeClr val="tx1"/>
              </a:solidFill>
              <a:effectLst/>
              <a:latin typeface="Times New Roman" panose="02020603050405020304" pitchFamily="18" charset="0"/>
              <a:ea typeface="宋体" pitchFamily="2" charset="-122"/>
            </a:endParaRPr>
          </a:p>
          <a:p>
            <a:pPr fontAlgn="base">
              <a:buNone/>
            </a:pPr>
            <a:r>
              <a:rPr lang="en-US" altLang="zh-CN" sz="1800">
                <a:solidFill>
                  <a:schemeClr val="tx1"/>
                </a:solidFill>
                <a:effectLst/>
                <a:latin typeface="Times New Roman" panose="02020603050405020304" pitchFamily="18" charset="0"/>
                <a:sym typeface="+mn-ea"/>
              </a:rPr>
              <a:t>    pthread_t  p1;</a:t>
            </a:r>
            <a:endParaRPr lang="en-US" altLang="zh-CN" sz="1800" strike="noStrike" noProof="1">
              <a:solidFill>
                <a:schemeClr val="tx1"/>
              </a:solidFill>
              <a:effectLst/>
              <a:latin typeface="Times New Roman" panose="02020603050405020304" pitchFamily="18" charset="0"/>
              <a:ea typeface="宋体" pitchFamily="2" charset="-122"/>
            </a:endParaRPr>
          </a:p>
          <a:p>
            <a:pPr fontAlgn="base">
              <a:buNone/>
            </a:pPr>
            <a:r>
              <a:rPr lang="en-US" altLang="zh-CN" sz="1800">
                <a:solidFill>
                  <a:schemeClr val="tx1"/>
                </a:solidFill>
                <a:effectLst/>
                <a:latin typeface="Times New Roman" panose="02020603050405020304" pitchFamily="18" charset="0"/>
                <a:sym typeface="+mn-ea"/>
              </a:rPr>
              <a:t>    pthread_create(&amp;p1, NULL, </a:t>
            </a:r>
            <a:r>
              <a:rPr lang="x-none" altLang="en-US" sz="1800">
                <a:solidFill>
                  <a:schemeClr val="tx1"/>
                </a:solidFill>
                <a:effectLst/>
                <a:latin typeface="Times New Roman" panose="02020603050405020304" pitchFamily="18" charset="0"/>
                <a:sym typeface="+mn-ea"/>
              </a:rPr>
              <a:t>thread_func</a:t>
            </a:r>
            <a:r>
              <a:rPr lang="en-US" altLang="zh-CN" sz="1800">
                <a:solidFill>
                  <a:schemeClr val="tx1"/>
                </a:solidFill>
                <a:effectLst/>
                <a:latin typeface="Times New Roman" panose="02020603050405020304" pitchFamily="18" charset="0"/>
                <a:sym typeface="+mn-ea"/>
              </a:rPr>
              <a:t>, NULL);</a:t>
            </a:r>
            <a:endParaRPr lang="en-US" altLang="zh-CN" sz="1800" strike="noStrike" noProof="1">
              <a:solidFill>
                <a:schemeClr val="tx1"/>
              </a:solidFill>
              <a:effectLst/>
              <a:latin typeface="Times New Roman" panose="02020603050405020304" pitchFamily="18" charset="0"/>
              <a:ea typeface="宋体" pitchFamily="2" charset="-122"/>
            </a:endParaRPr>
          </a:p>
          <a:p>
            <a:pPr fontAlgn="base">
              <a:buNone/>
            </a:pPr>
            <a:r>
              <a:rPr lang="en-US" altLang="zh-CN" sz="1800">
                <a:solidFill>
                  <a:schemeClr val="tx1"/>
                </a:solidFill>
                <a:effectLst/>
                <a:latin typeface="Times New Roman" panose="02020603050405020304" pitchFamily="18" charset="0"/>
                <a:sym typeface="+mn-ea"/>
              </a:rPr>
              <a:t>    pthread_join(p1,NULL);</a:t>
            </a:r>
            <a:endParaRPr lang="en-US" altLang="zh-CN" sz="1800">
              <a:solidFill>
                <a:schemeClr val="tx1"/>
              </a:solidFill>
              <a:effectLst/>
              <a:latin typeface="Times New Roman" panose="02020603050405020304" pitchFamily="18" charset="0"/>
              <a:sym typeface="+mn-ea"/>
            </a:endParaRPr>
          </a:p>
          <a:p>
            <a:pPr fontAlgn="base">
              <a:buNone/>
            </a:pPr>
            <a:endParaRPr lang="en-US" altLang="zh-CN" sz="1800" strike="noStrike" noProof="1">
              <a:solidFill>
                <a:schemeClr val="tx1"/>
              </a:solidFill>
              <a:effectLst/>
              <a:latin typeface="Times New Roman" panose="02020603050405020304" pitchFamily="18" charset="0"/>
              <a:ea typeface="宋体" pitchFamily="2" charset="-122"/>
            </a:endParaRPr>
          </a:p>
          <a:p>
            <a:pPr fontAlgn="base">
              <a:buNone/>
            </a:pPr>
            <a:r>
              <a:rPr lang="en-US" altLang="zh-CN" sz="1800">
                <a:solidFill>
                  <a:srgbClr val="FF0000"/>
                </a:solidFill>
                <a:effectLst/>
                <a:latin typeface="Times New Roman" panose="02020603050405020304" pitchFamily="18" charset="0"/>
                <a:sym typeface="+mn-ea"/>
              </a:rPr>
              <a:t>    printf("A in father process is %d\n",A);</a:t>
            </a:r>
            <a:endParaRPr lang="en-US" altLang="zh-CN" sz="1800" strike="noStrike" noProof="1">
              <a:solidFill>
                <a:srgbClr val="FF0000"/>
              </a:solidFill>
              <a:effectLst/>
              <a:latin typeface="Times New Roman" panose="02020603050405020304" pitchFamily="18" charset="0"/>
              <a:ea typeface="宋体" pitchFamily="2" charset="-122"/>
            </a:endParaRPr>
          </a:p>
          <a:p>
            <a:pPr fontAlgn="base">
              <a:buNone/>
            </a:pPr>
            <a:r>
              <a:rPr lang="en-US" altLang="zh-CN" sz="1800">
                <a:solidFill>
                  <a:schemeClr val="tx1"/>
                </a:solidFill>
                <a:effectLst/>
                <a:latin typeface="Times New Roman" panose="02020603050405020304" pitchFamily="18" charset="0"/>
                <a:sym typeface="+mn-ea"/>
              </a:rPr>
              <a:t>}</a:t>
            </a:r>
            <a:endParaRPr lang="en-US" altLang="zh-CN" sz="1800" b="0">
              <a:solidFill>
                <a:schemeClr val="tx1"/>
              </a:solidFill>
              <a:latin typeface="Times New Roman" panose="02020603050405020304" pitchFamily="18" charset="0"/>
              <a:ea typeface="宋体" pitchFamily="2" charset="-122"/>
            </a:endParaRPr>
          </a:p>
        </p:txBody>
      </p:sp>
      <p:sp>
        <p:nvSpPr>
          <p:cNvPr id="113668" name="文本框 99332"/>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75</a:t>
            </a:r>
            <a:endParaRPr lang="en-US" altLang="zh-CN" b="0">
              <a:solidFill>
                <a:schemeClr val="tx2"/>
              </a:solidFill>
              <a:latin typeface="Times New Roman" panose="02020603050405020304" pitchFamily="18" charset="0"/>
              <a:ea typeface="宋体" pitchFamily="2" charset="-122"/>
            </a:endParaRPr>
          </a:p>
        </p:txBody>
      </p:sp>
      <p:sp>
        <p:nvSpPr>
          <p:cNvPr id="99334" name="矩形 9933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操作系统的并发</a:t>
            </a:r>
            <a:r>
              <a:rPr lang="zh-CN" altLang="en-US" sz="2400" b="0" strike="noStrike" noProof="1">
                <a:latin typeface="Arial" panose="020B0604020202020204" pitchFamily="34" charset="0"/>
                <a:ea typeface="宋体" pitchFamily="2" charset="-122"/>
                <a:cs typeface="+mn-ea"/>
              </a:rPr>
              <a:t>机制实例</a:t>
            </a:r>
            <a:endParaRPr lang="zh-CN" altLang="en-US" sz="2400" b="0" strike="noStrike" noProof="1">
              <a:ea typeface="宋体" pitchFamily="2" charset="-122"/>
            </a:endParaRPr>
          </a:p>
        </p:txBody>
      </p:sp>
      <p:sp>
        <p:nvSpPr>
          <p:cNvPr id="99330" name="文本占位符 99329"/>
          <p:cNvSpPr>
            <a:spLocks noGrp="1"/>
          </p:cNvSpPr>
          <p:nvPr>
            <p:ph idx="1"/>
          </p:nvPr>
        </p:nvSpPr>
        <p:spPr>
          <a:xfrm>
            <a:off x="4265295" y="905510"/>
            <a:ext cx="4588510" cy="1836420"/>
          </a:xfrm>
          <a:ln w="12700" cmpd="sng">
            <a:solidFill>
              <a:schemeClr val="tx1"/>
            </a:solidFill>
            <a:prstDash val="solid"/>
          </a:ln>
        </p:spPr>
        <p:txBody>
          <a:bodyPr wrap="square">
            <a:spAutoFit/>
          </a:bodyPr>
          <a:p>
            <a:pPr lvl="0">
              <a:lnSpc>
                <a:spcPct val="110000"/>
              </a:lnSpc>
              <a:spcBef>
                <a:spcPct val="10000"/>
              </a:spcBef>
              <a:buNone/>
            </a:pPr>
            <a:r>
              <a:rPr lang="en-US" altLang="zh-CN" sz="1600">
                <a:solidFill>
                  <a:schemeClr val="tx1"/>
                </a:solidFill>
                <a:effectLst/>
                <a:latin typeface="Times New Roman" panose="02020603050405020304" pitchFamily="18" charset="0"/>
                <a:ea typeface="宋体" pitchFamily="2" charset="-122"/>
              </a:rPr>
              <a:t>void </a:t>
            </a:r>
            <a:r>
              <a:rPr lang="zh-CN" altLang="en-US" sz="1600">
                <a:solidFill>
                  <a:schemeClr val="tx1"/>
                </a:solidFill>
                <a:effectLst/>
                <a:latin typeface="Times New Roman" panose="02020603050405020304" pitchFamily="18" charset="0"/>
                <a:ea typeface="宋体" pitchFamily="2" charset="-122"/>
              </a:rPr>
              <a:t>* </a:t>
            </a:r>
            <a:r>
              <a:rPr lang="en-US" altLang="zh-CN" sz="1600">
                <a:solidFill>
                  <a:schemeClr val="tx1"/>
                </a:solidFill>
                <a:effectLst/>
                <a:latin typeface="Times New Roman" panose="02020603050405020304" pitchFamily="18" charset="0"/>
                <a:ea typeface="宋体" pitchFamily="2" charset="-122"/>
              </a:rPr>
              <a:t>thread_func(void</a:t>
            </a:r>
            <a:r>
              <a:rPr lang="zh-CN" altLang="en-US" sz="1600">
                <a:solidFill>
                  <a:schemeClr val="tx1"/>
                </a:solidFill>
                <a:effectLst/>
                <a:latin typeface="Times New Roman" panose="02020603050405020304" pitchFamily="18" charset="0"/>
                <a:ea typeface="宋体" pitchFamily="2" charset="-122"/>
              </a:rPr>
              <a:t>* arg</a:t>
            </a:r>
            <a:r>
              <a:rPr lang="en-US" altLang="zh-CN" sz="1600">
                <a:solidFill>
                  <a:schemeClr val="tx1"/>
                </a:solidFill>
                <a:effectLst/>
                <a:latin typeface="Times New Roman" panose="02020603050405020304" pitchFamily="18" charset="0"/>
                <a:ea typeface="宋体" pitchFamily="2" charset="-122"/>
              </a:rPr>
              <a:t>)</a:t>
            </a:r>
            <a:endParaRPr lang="en-US" altLang="zh-CN"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600">
                <a:solidFill>
                  <a:schemeClr val="tx1"/>
                </a:solidFill>
                <a:effectLst/>
                <a:latin typeface="Times New Roman" panose="02020603050405020304" pitchFamily="18" charset="0"/>
                <a:ea typeface="宋体" pitchFamily="2" charset="-122"/>
              </a:rPr>
              <a:t>{</a:t>
            </a:r>
            <a:endParaRPr lang="en-US" altLang="zh-CN"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600">
                <a:solidFill>
                  <a:schemeClr val="tx1"/>
                </a:solidFill>
                <a:effectLst/>
                <a:latin typeface="Times New Roman" panose="02020603050405020304" pitchFamily="18" charset="0"/>
                <a:ea typeface="宋体" pitchFamily="2" charset="-122"/>
              </a:rPr>
              <a:t>    </a:t>
            </a:r>
            <a:r>
              <a:rPr lang="en-US" altLang="zh-CN" sz="1600" b="1">
                <a:solidFill>
                  <a:srgbClr val="FF0000"/>
                </a:solidFill>
                <a:effectLst/>
                <a:latin typeface="Times New Roman" panose="02020603050405020304" pitchFamily="18" charset="0"/>
                <a:ea typeface="宋体" pitchFamily="2" charset="-122"/>
              </a:rPr>
              <a:t>printf("A in thread is %d\n", A);</a:t>
            </a:r>
            <a:endParaRPr lang="en-US" altLang="zh-CN" sz="1600" b="1">
              <a:solidFill>
                <a:srgbClr val="FF0000"/>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600" b="1">
                <a:solidFill>
                  <a:srgbClr val="FF0000"/>
                </a:solidFill>
                <a:effectLst/>
                <a:latin typeface="Times New Roman" panose="02020603050405020304" pitchFamily="18" charset="0"/>
                <a:ea typeface="宋体" pitchFamily="2" charset="-122"/>
              </a:rPr>
              <a:t>    A += 1;</a:t>
            </a:r>
            <a:endParaRPr lang="en-US" altLang="zh-CN"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zh-CN" altLang="en-US" sz="1600">
                <a:solidFill>
                  <a:schemeClr val="tx1"/>
                </a:solidFill>
                <a:effectLst/>
                <a:latin typeface="Times New Roman" panose="02020603050405020304" pitchFamily="18" charset="0"/>
                <a:ea typeface="宋体" pitchFamily="2" charset="-122"/>
              </a:rPr>
              <a:t>    return NULL;</a:t>
            </a:r>
            <a:endParaRPr lang="zh-CN" altLang="en-US"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600">
                <a:solidFill>
                  <a:schemeClr val="tx1"/>
                </a:solidFill>
                <a:effectLst/>
                <a:latin typeface="Times New Roman" panose="02020603050405020304" pitchFamily="18" charset="0"/>
                <a:ea typeface="宋体" pitchFamily="2" charset="-122"/>
              </a:rPr>
              <a:t>}</a:t>
            </a:r>
            <a:r>
              <a:rPr lang="en-US" altLang="zh-CN" sz="1600">
                <a:ea typeface="宋体" pitchFamily="2" charset="-122"/>
              </a:rPr>
              <a:t>	</a:t>
            </a:r>
            <a:endParaRPr lang="en-US" altLang="zh-CN" sz="160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9330">
                                            <p:txEl>
                                              <p:charRg st="119" end="145"/>
                                            </p:txEl>
                                          </p:spTgt>
                                        </p:tgtEl>
                                        <p:attrNameLst>
                                          <p:attrName>style.visibility</p:attrName>
                                        </p:attrNameLst>
                                      </p:cBhvr>
                                      <p:to>
                                        <p:strVal val="visible"/>
                                      </p:to>
                                    </p:set>
                                    <p:anim calcmode="lin" valueType="num">
                                      <p:cBhvr additive="base">
                                        <p:cTn id="7" dur="500" fill="hold"/>
                                        <p:tgtEl>
                                          <p:spTgt spid="99330">
                                            <p:txEl>
                                              <p:charRg st="119" end="14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0">
                                            <p:txEl>
                                              <p:charRg st="119" end="14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9330">
                                            <p:txEl>
                                              <p:charRg st="145" end="155"/>
                                            </p:txEl>
                                          </p:spTgt>
                                        </p:tgtEl>
                                        <p:attrNameLst>
                                          <p:attrName>style.visibility</p:attrName>
                                        </p:attrNameLst>
                                      </p:cBhvr>
                                      <p:to>
                                        <p:strVal val="visible"/>
                                      </p:to>
                                    </p:set>
                                    <p:anim calcmode="lin" valueType="num">
                                      <p:cBhvr additive="base">
                                        <p:cTn id="11" dur="500" fill="hold"/>
                                        <p:tgtEl>
                                          <p:spTgt spid="99330">
                                            <p:txEl>
                                              <p:charRg st="145" end="15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9330">
                                            <p:txEl>
                                              <p:charRg st="145" end="15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9330">
                                            <p:txEl>
                                              <p:charRg st="2" end="2"/>
                                            </p:txEl>
                                          </p:spTgt>
                                        </p:tgtEl>
                                        <p:attrNameLst>
                                          <p:attrName>style.visibility</p:attrName>
                                        </p:attrNameLst>
                                      </p:cBhvr>
                                      <p:to>
                                        <p:strVal val="visible"/>
                                      </p:to>
                                    </p:set>
                                    <p:anim calcmode="lin" valueType="num">
                                      <p:cBhvr additive="base">
                                        <p:cTn id="15" dur="500" fill="hold"/>
                                        <p:tgtEl>
                                          <p:spTgt spid="99330">
                                            <p:txEl>
                                              <p:char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9330">
                                            <p:txEl>
                                              <p:char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9330">
                                            <p:txEl>
                                              <p:charRg st="171" end="197"/>
                                            </p:txEl>
                                          </p:spTgt>
                                        </p:tgtEl>
                                        <p:attrNameLst>
                                          <p:attrName>style.visibility</p:attrName>
                                        </p:attrNameLst>
                                      </p:cBhvr>
                                      <p:to>
                                        <p:strVal val="visible"/>
                                      </p:to>
                                    </p:set>
                                    <p:anim calcmode="lin" valueType="num">
                                      <p:cBhvr additive="base">
                                        <p:cTn id="19" dur="500" fill="hold"/>
                                        <p:tgtEl>
                                          <p:spTgt spid="99330">
                                            <p:txEl>
                                              <p:charRg st="171" end="19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9330">
                                            <p:txEl>
                                              <p:charRg st="171" end="19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9330">
                                            <p:txEl>
                                              <p:charRg st="197" end="230"/>
                                            </p:txEl>
                                          </p:spTgt>
                                        </p:tgtEl>
                                        <p:attrNameLst>
                                          <p:attrName>style.visibility</p:attrName>
                                        </p:attrNameLst>
                                      </p:cBhvr>
                                      <p:to>
                                        <p:strVal val="visible"/>
                                      </p:to>
                                    </p:set>
                                    <p:anim calcmode="lin" valueType="num">
                                      <p:cBhvr additive="base">
                                        <p:cTn id="23" dur="500" fill="hold"/>
                                        <p:tgtEl>
                                          <p:spTgt spid="99330">
                                            <p:txEl>
                                              <p:charRg st="197" end="23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9330">
                                            <p:txEl>
                                              <p:charRg st="197" end="23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9330">
                                            <p:txEl>
                                              <p:charRg st="10" end="10"/>
                                            </p:txEl>
                                          </p:spTgt>
                                        </p:tgtEl>
                                        <p:attrNameLst>
                                          <p:attrName>style.visibility</p:attrName>
                                        </p:attrNameLst>
                                      </p:cBhvr>
                                      <p:to>
                                        <p:strVal val="visible"/>
                                      </p:to>
                                    </p:set>
                                    <p:anim calcmode="lin" valueType="num">
                                      <p:cBhvr additive="base">
                                        <p:cTn id="27" dur="500" fill="hold"/>
                                        <p:tgtEl>
                                          <p:spTgt spid="99330">
                                            <p:txEl>
                                              <p:char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9330">
                                            <p:txEl>
                                              <p:char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9330">
                                            <p:txEl>
                                              <p:charRg st="10" end="10"/>
                                            </p:txEl>
                                          </p:spTgt>
                                        </p:tgtEl>
                                        <p:attrNameLst>
                                          <p:attrName>style.visibility</p:attrName>
                                        </p:attrNameLst>
                                      </p:cBhvr>
                                      <p:to>
                                        <p:strVal val="visible"/>
                                      </p:to>
                                    </p:set>
                                    <p:anim calcmode="lin" valueType="num">
                                      <p:cBhvr additive="base">
                                        <p:cTn id="31" dur="500" fill="hold"/>
                                        <p:tgtEl>
                                          <p:spTgt spid="99330">
                                            <p:txEl>
                                              <p:char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9330">
                                            <p:txEl>
                                              <p:charRg st="10" end="1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9330">
                                            <p:txEl>
                                              <p:charRg st="259" end="270"/>
                                            </p:txEl>
                                          </p:spTgt>
                                        </p:tgtEl>
                                        <p:attrNameLst>
                                          <p:attrName>style.visibility</p:attrName>
                                        </p:attrNameLst>
                                      </p:cBhvr>
                                      <p:to>
                                        <p:strVal val="visible"/>
                                      </p:to>
                                    </p:set>
                                    <p:anim calcmode="lin" valueType="num">
                                      <p:cBhvr additive="base">
                                        <p:cTn id="35" dur="500" fill="hold"/>
                                        <p:tgtEl>
                                          <p:spTgt spid="99330">
                                            <p:txEl>
                                              <p:charRg st="259" end="27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9330">
                                            <p:txEl>
                                              <p:charRg st="259" end="27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9331"/>
                                        </p:tgtEl>
                                        <p:attrNameLst>
                                          <p:attrName>style.visibility</p:attrName>
                                        </p:attrNameLst>
                                      </p:cBhvr>
                                      <p:to>
                                        <p:strVal val="visible"/>
                                      </p:to>
                                    </p:set>
                                    <p:anim calcmode="lin" valueType="num">
                                      <p:cBhvr additive="base">
                                        <p:cTn id="41" dur="500" fill="hold"/>
                                        <p:tgtEl>
                                          <p:spTgt spid="99331"/>
                                        </p:tgtEl>
                                        <p:attrNameLst>
                                          <p:attrName>ppt_x</p:attrName>
                                        </p:attrNameLst>
                                      </p:cBhvr>
                                      <p:tavLst>
                                        <p:tav tm="0">
                                          <p:val>
                                            <p:strVal val="#ppt_x"/>
                                          </p:val>
                                        </p:tav>
                                        <p:tav tm="100000">
                                          <p:val>
                                            <p:strVal val="#ppt_x"/>
                                          </p:val>
                                        </p:tav>
                                      </p:tavLst>
                                    </p:anim>
                                    <p:anim calcmode="lin" valueType="num">
                                      <p:cBhvr additive="base">
                                        <p:cTn id="42" dur="500" fill="hold"/>
                                        <p:tgtEl>
                                          <p:spTgt spid="993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ldLvl="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标题 112641"/>
          <p:cNvSpPr>
            <a:spLocks noGrp="1"/>
          </p:cNvSpPr>
          <p:nvPr>
            <p:ph type="title"/>
          </p:nvPr>
        </p:nvSpPr>
        <p:spPr>
          <a:xfrm>
            <a:off x="317500" y="529590"/>
            <a:ext cx="7919720" cy="650875"/>
          </a:xfrm>
        </p:spPr>
        <p:txBody>
          <a:bodyPr wrap="square" anchor="b">
            <a:spAutoFit/>
          </a:bodyPr>
          <a:p>
            <a:pPr lvl="0">
              <a:lnSpc>
                <a:spcPct val="130000"/>
              </a:lnSpc>
              <a:spcBef>
                <a:spcPct val="30000"/>
              </a:spcBef>
              <a:buClr>
                <a:schemeClr val="tx2"/>
              </a:buClr>
              <a:buSzPct val="95000"/>
              <a:buFont typeface="Wingdings" panose="05000000000000000000" pitchFamily="2" charset="2"/>
              <a:buChar char="•"/>
            </a:pPr>
            <a:r>
              <a:rPr lang="zh-CN" altLang="en-US" sz="2800">
                <a:solidFill>
                  <a:srgbClr val="A50021"/>
                </a:solidFill>
                <a:latin typeface="Times New Roman" panose="02020603050405020304" pitchFamily="18" charset="0"/>
                <a:ea typeface="宋体" pitchFamily="2" charset="-122"/>
              </a:rPr>
              <a:t>Linux系统中的</a:t>
            </a:r>
            <a:r>
              <a:rPr lang="x-none" altLang="zh-CN" sz="2800">
                <a:solidFill>
                  <a:srgbClr val="A50021"/>
                </a:solidFill>
                <a:latin typeface="Times New Roman" panose="02020603050405020304" pitchFamily="18" charset="0"/>
                <a:ea typeface="宋体" pitchFamily="2" charset="-122"/>
              </a:rPr>
              <a:t>线程</a:t>
            </a:r>
            <a:r>
              <a:rPr lang="zh-CN" altLang="x-none" sz="2800">
                <a:solidFill>
                  <a:srgbClr val="A50021"/>
                </a:solidFill>
                <a:latin typeface="Times New Roman" panose="02020603050405020304" pitchFamily="18" charset="0"/>
                <a:ea typeface="宋体" pitchFamily="2" charset="-122"/>
              </a:rPr>
              <a:t>互斥</a:t>
            </a:r>
            <a:r>
              <a:rPr lang="en-US" altLang="zh-CN" sz="2800">
                <a:solidFill>
                  <a:srgbClr val="A50021"/>
                </a:solidFill>
                <a:latin typeface="Times New Roman" panose="02020603050405020304" pitchFamily="18" charset="0"/>
                <a:ea typeface="宋体" pitchFamily="2" charset="-122"/>
              </a:rPr>
              <a:t>/</a:t>
            </a:r>
            <a:r>
              <a:rPr lang="x-none" altLang="zh-CN" sz="2800">
                <a:solidFill>
                  <a:srgbClr val="A50021"/>
                </a:solidFill>
                <a:latin typeface="Times New Roman" panose="02020603050405020304" pitchFamily="18" charset="0"/>
                <a:ea typeface="宋体" pitchFamily="2" charset="-122"/>
              </a:rPr>
              <a:t>同步</a:t>
            </a:r>
            <a:r>
              <a:rPr lang="zh-CN" altLang="en-US" sz="2800">
                <a:solidFill>
                  <a:srgbClr val="A50021"/>
                </a:solidFill>
                <a:latin typeface="Times New Roman" panose="02020603050405020304" pitchFamily="18" charset="0"/>
                <a:ea typeface="宋体" pitchFamily="2" charset="-122"/>
              </a:rPr>
              <a:t>接口</a:t>
            </a:r>
            <a:endParaRPr lang="zh-CN" altLang="en-US" sz="2800">
              <a:solidFill>
                <a:srgbClr val="A50021"/>
              </a:solidFill>
              <a:latin typeface="Times New Roman" panose="02020603050405020304" pitchFamily="18" charset="0"/>
              <a:ea typeface="宋体" pitchFamily="2" charset="-122"/>
            </a:endParaRPr>
          </a:p>
        </p:txBody>
      </p:sp>
      <p:sp>
        <p:nvSpPr>
          <p:cNvPr id="102402" name="文本占位符 112642"/>
          <p:cNvSpPr>
            <a:spLocks noGrp="1"/>
          </p:cNvSpPr>
          <p:nvPr>
            <p:ph idx="1"/>
          </p:nvPr>
        </p:nvSpPr>
        <p:spPr>
          <a:xfrm>
            <a:off x="572135" y="1311910"/>
            <a:ext cx="7990205" cy="4847590"/>
          </a:xfrm>
          <a:ln w="9525">
            <a:noFill/>
            <a:miter/>
          </a:ln>
        </p:spPr>
        <p:txBody>
          <a:bodyPr wrap="square" anchor="t">
            <a:spAutoFit/>
          </a:bodyPr>
          <a:p>
            <a:pPr fontAlgn="base">
              <a:buNone/>
            </a:pPr>
            <a:r>
              <a:rPr lang="x-none" altLang="zh-CN" sz="2400" strike="noStrike" noProof="1" dirty="0">
                <a:solidFill>
                  <a:schemeClr val="tx1"/>
                </a:solidFill>
                <a:effectLst/>
                <a:latin typeface="Times New Roman" panose="02020603050405020304" pitchFamily="18" charset="0"/>
              </a:rPr>
              <a:t>信号量</a:t>
            </a:r>
            <a:r>
              <a:rPr lang="en-US" altLang="x-none" sz="2400" strike="noStrike" noProof="1" dirty="0">
                <a:solidFill>
                  <a:schemeClr val="tx1"/>
                </a:solidFill>
                <a:effectLst/>
                <a:latin typeface="Times New Roman" panose="02020603050405020304" pitchFamily="18" charset="0"/>
              </a:rPr>
              <a:t>sem</a:t>
            </a:r>
            <a:r>
              <a:rPr lang="x-none" altLang="zh-CN" sz="2400" strike="noStrike" noProof="1" dirty="0">
                <a:solidFill>
                  <a:schemeClr val="tx1"/>
                </a:solidFill>
                <a:effectLst/>
                <a:latin typeface="Times New Roman" panose="02020603050405020304" pitchFamily="18" charset="0"/>
              </a:rPr>
              <a:t>仍然可以使用；</a:t>
            </a:r>
            <a:endParaRPr lang="x-none" altLang="zh-CN" sz="2400" b="1" strike="noStrike" noProof="1" dirty="0">
              <a:solidFill>
                <a:schemeClr val="tx1"/>
              </a:solidFill>
              <a:effectLst/>
              <a:latin typeface="Times New Roman" panose="02020603050405020304" pitchFamily="18" charset="0"/>
            </a:endParaRPr>
          </a:p>
          <a:p>
            <a:pPr fontAlgn="base">
              <a:buNone/>
            </a:pPr>
            <a:endParaRPr lang="x-none" altLang="zh-CN" sz="2400" b="1" strike="noStrike" noProof="1" dirty="0">
              <a:solidFill>
                <a:schemeClr val="tx1"/>
              </a:solidFill>
              <a:effectLst/>
              <a:latin typeface="Times New Roman" panose="02020603050405020304" pitchFamily="18" charset="0"/>
            </a:endParaRPr>
          </a:p>
          <a:p>
            <a:pPr fontAlgn="base">
              <a:buNone/>
            </a:pPr>
            <a:r>
              <a:rPr lang="zh-CN" altLang="en-US" sz="2400" dirty="0">
                <a:solidFill>
                  <a:schemeClr val="tx1"/>
                </a:solidFill>
                <a:effectLst/>
                <a:latin typeface="Times New Roman" panose="02020603050405020304" pitchFamily="18" charset="0"/>
                <a:sym typeface="+mn-ea"/>
              </a:rPr>
              <a:t>pthread_spin_</a:t>
            </a:r>
            <a:r>
              <a:rPr lang="x-none" altLang="zh-CN" sz="2400" dirty="0">
                <a:solidFill>
                  <a:schemeClr val="tx1"/>
                </a:solidFill>
                <a:effectLst/>
                <a:latin typeface="Times New Roman" panose="02020603050405020304" pitchFamily="18" charset="0"/>
                <a:sym typeface="+mn-ea"/>
              </a:rPr>
              <a:t>init/destroy</a:t>
            </a:r>
            <a:r>
              <a:rPr lang="en-US" altLang="x-none" sz="2400" dirty="0">
                <a:solidFill>
                  <a:schemeClr val="tx1"/>
                </a:solidFill>
                <a:effectLst/>
                <a:latin typeface="Times New Roman" panose="02020603050405020304" pitchFamily="18" charset="0"/>
                <a:sym typeface="+mn-ea"/>
              </a:rPr>
              <a:t>( )</a:t>
            </a:r>
            <a:endParaRPr lang="x-none" altLang="zh-CN" sz="2400" strike="noStrike" noProof="1" dirty="0">
              <a:solidFill>
                <a:schemeClr val="tx1"/>
              </a:solidFill>
              <a:effectLst/>
              <a:latin typeface="Times New Roman" panose="02020603050405020304" pitchFamily="18" charset="0"/>
              <a:sym typeface="+mn-ea"/>
            </a:endParaRPr>
          </a:p>
          <a:p>
            <a:pPr fontAlgn="base">
              <a:buNone/>
            </a:pPr>
            <a:r>
              <a:rPr lang="zh-CN" altLang="en-US" sz="2400" strike="noStrike" noProof="1" dirty="0">
                <a:solidFill>
                  <a:schemeClr val="tx1"/>
                </a:solidFill>
                <a:effectLst/>
                <a:latin typeface="Times New Roman" panose="02020603050405020304" pitchFamily="18" charset="0"/>
              </a:rPr>
              <a:t>pthread_spin_lock/unlock</a:t>
            </a:r>
            <a:r>
              <a:rPr lang="en-US" altLang="x-none" sz="2400" dirty="0">
                <a:solidFill>
                  <a:schemeClr val="tx1"/>
                </a:solidFill>
                <a:effectLst/>
                <a:latin typeface="Times New Roman" panose="02020603050405020304" pitchFamily="18" charset="0"/>
                <a:sym typeface="+mn-ea"/>
              </a:rPr>
              <a:t>( )</a:t>
            </a:r>
            <a:endParaRPr lang="en-US" altLang="x-none" sz="2400" dirty="0">
              <a:solidFill>
                <a:schemeClr val="tx1"/>
              </a:solidFill>
              <a:effectLst/>
              <a:latin typeface="Times New Roman" panose="02020603050405020304" pitchFamily="18" charset="0"/>
              <a:sym typeface="+mn-ea"/>
            </a:endParaRPr>
          </a:p>
          <a:p>
            <a:pPr fontAlgn="base">
              <a:buNone/>
            </a:pPr>
            <a:endParaRPr lang="zh-CN" altLang="en-US" sz="2400" strike="noStrike" noProof="1" dirty="0">
              <a:solidFill>
                <a:schemeClr val="tx1"/>
              </a:solidFill>
              <a:effectLst/>
              <a:latin typeface="Times New Roman" panose="02020603050405020304" pitchFamily="18" charset="0"/>
            </a:endParaRPr>
          </a:p>
          <a:p>
            <a:pPr fontAlgn="base">
              <a:buNone/>
            </a:pPr>
            <a:r>
              <a:rPr lang="zh-CN" altLang="en-US" sz="2400" dirty="0">
                <a:solidFill>
                  <a:schemeClr val="tx1"/>
                </a:solidFill>
                <a:effectLst/>
                <a:latin typeface="Times New Roman" panose="02020603050405020304" pitchFamily="18" charset="0"/>
                <a:sym typeface="Arial" panose="020B0604020202020204" pitchFamily="34" charset="0"/>
              </a:rPr>
              <a:t>pthread_mutex_</a:t>
            </a:r>
            <a:r>
              <a:rPr lang="x-none" altLang="zh-CN" sz="2400" dirty="0">
                <a:solidFill>
                  <a:schemeClr val="tx1"/>
                </a:solidFill>
                <a:effectLst/>
                <a:latin typeface="Times New Roman" panose="02020603050405020304" pitchFamily="18" charset="0"/>
                <a:sym typeface="Arial" panose="020B0604020202020204" pitchFamily="34" charset="0"/>
              </a:rPr>
              <a:t>init/destroy</a:t>
            </a:r>
            <a:r>
              <a:rPr lang="en-US" altLang="x-none" sz="2400" dirty="0">
                <a:solidFill>
                  <a:schemeClr val="tx1"/>
                </a:solidFill>
                <a:effectLst/>
                <a:latin typeface="Times New Roman" panose="02020603050405020304" pitchFamily="18" charset="0"/>
                <a:sym typeface="+mn-ea"/>
              </a:rPr>
              <a:t>( )</a:t>
            </a:r>
            <a:endParaRPr lang="x-none" altLang="zh-CN" sz="2400" strike="noStrike" noProof="1" dirty="0">
              <a:solidFill>
                <a:schemeClr val="tx1"/>
              </a:solidFill>
              <a:effectLst/>
              <a:latin typeface="Times New Roman" panose="02020603050405020304" pitchFamily="18" charset="0"/>
              <a:sym typeface="Arial" panose="020B0604020202020204" pitchFamily="34" charset="0"/>
            </a:endParaRPr>
          </a:p>
          <a:p>
            <a:pPr fontAlgn="base">
              <a:buNone/>
            </a:pPr>
            <a:r>
              <a:rPr lang="zh-CN" altLang="en-US" sz="2400" strike="noStrike" noProof="1" dirty="0">
                <a:solidFill>
                  <a:schemeClr val="tx1"/>
                </a:solidFill>
                <a:effectLst/>
                <a:latin typeface="Times New Roman" panose="02020603050405020304" pitchFamily="18" charset="0"/>
                <a:sym typeface="Arial" panose="020B0604020202020204" pitchFamily="34" charset="0"/>
              </a:rPr>
              <a:t>pthread_mutex_lock/unlock</a:t>
            </a:r>
            <a:r>
              <a:rPr lang="en-US" altLang="x-none" sz="2400" dirty="0">
                <a:solidFill>
                  <a:schemeClr val="tx1"/>
                </a:solidFill>
                <a:effectLst/>
                <a:latin typeface="Times New Roman" panose="02020603050405020304" pitchFamily="18" charset="0"/>
                <a:sym typeface="+mn-ea"/>
              </a:rPr>
              <a:t>( )</a:t>
            </a:r>
            <a:endParaRPr lang="en-US" altLang="x-none" sz="2400" dirty="0">
              <a:solidFill>
                <a:schemeClr val="tx1"/>
              </a:solidFill>
              <a:effectLst/>
              <a:latin typeface="Times New Roman" panose="02020603050405020304" pitchFamily="18" charset="0"/>
              <a:sym typeface="+mn-ea"/>
            </a:endParaRPr>
          </a:p>
          <a:p>
            <a:pPr fontAlgn="base">
              <a:buNone/>
            </a:pPr>
            <a:endParaRPr lang="zh-CN" altLang="en-US" sz="2400" strike="noStrike" noProof="1" dirty="0">
              <a:solidFill>
                <a:schemeClr val="tx1"/>
              </a:solidFill>
              <a:effectLst/>
              <a:latin typeface="Times New Roman" panose="02020603050405020304" pitchFamily="18" charset="0"/>
              <a:sym typeface="Arial" panose="020B0604020202020204" pitchFamily="34" charset="0"/>
            </a:endParaRPr>
          </a:p>
          <a:p>
            <a:pPr fontAlgn="base">
              <a:lnSpc>
                <a:spcPct val="90000"/>
              </a:lnSpc>
              <a:buNone/>
            </a:pPr>
            <a:r>
              <a:rPr lang="zh-CN" altLang="en-US" sz="2400" dirty="0">
                <a:solidFill>
                  <a:schemeClr val="tx1"/>
                </a:solidFill>
                <a:effectLst/>
                <a:latin typeface="Times New Roman" panose="02020603050405020304" pitchFamily="18" charset="0"/>
                <a:sym typeface="Arial" panose="020B0604020202020204" pitchFamily="34" charset="0"/>
              </a:rPr>
              <a:t>pthread_cond_</a:t>
            </a:r>
            <a:r>
              <a:rPr lang="x-none" altLang="zh-CN" sz="2400" dirty="0">
                <a:solidFill>
                  <a:schemeClr val="tx1"/>
                </a:solidFill>
                <a:effectLst/>
                <a:latin typeface="Times New Roman" panose="02020603050405020304" pitchFamily="18" charset="0"/>
                <a:sym typeface="Arial" panose="020B0604020202020204" pitchFamily="34" charset="0"/>
              </a:rPr>
              <a:t>init/destroy</a:t>
            </a:r>
            <a:r>
              <a:rPr lang="en-US" altLang="x-none" sz="2400" dirty="0">
                <a:solidFill>
                  <a:schemeClr val="tx1"/>
                </a:solidFill>
                <a:effectLst/>
                <a:latin typeface="Times New Roman" panose="02020603050405020304" pitchFamily="18" charset="0"/>
                <a:sym typeface="+mn-ea"/>
              </a:rPr>
              <a:t>( )</a:t>
            </a:r>
            <a:endParaRPr lang="x-none" altLang="zh-CN" sz="2400" strike="noStrike" noProof="1" dirty="0">
              <a:solidFill>
                <a:schemeClr val="tx1"/>
              </a:solidFill>
              <a:effectLst/>
              <a:latin typeface="Times New Roman" panose="02020603050405020304" pitchFamily="18" charset="0"/>
              <a:sym typeface="Arial" panose="020B0604020202020204" pitchFamily="34" charset="0"/>
            </a:endParaRPr>
          </a:p>
          <a:p>
            <a:pPr fontAlgn="base">
              <a:buNone/>
            </a:pPr>
            <a:r>
              <a:rPr lang="zh-CN" altLang="en-US" sz="2400" strike="noStrike" noProof="1" dirty="0">
                <a:solidFill>
                  <a:schemeClr val="tx1"/>
                </a:solidFill>
                <a:effectLst/>
                <a:latin typeface="Times New Roman" panose="02020603050405020304" pitchFamily="18" charset="0"/>
                <a:sym typeface="Arial" panose="020B0604020202020204" pitchFamily="34" charset="0"/>
              </a:rPr>
              <a:t>pthread_cond_wait</a:t>
            </a:r>
            <a:r>
              <a:rPr lang="en-US" altLang="x-none" sz="2400" dirty="0">
                <a:solidFill>
                  <a:schemeClr val="tx1"/>
                </a:solidFill>
                <a:effectLst/>
                <a:latin typeface="Times New Roman" panose="02020603050405020304" pitchFamily="18" charset="0"/>
                <a:sym typeface="+mn-ea"/>
              </a:rPr>
              <a:t>( )</a:t>
            </a:r>
            <a:endParaRPr lang="zh-CN" altLang="en-US" sz="2400" strike="noStrike" noProof="1" dirty="0">
              <a:solidFill>
                <a:schemeClr val="tx1"/>
              </a:solidFill>
              <a:effectLst/>
              <a:latin typeface="Times New Roman" panose="02020603050405020304" pitchFamily="18" charset="0"/>
              <a:sym typeface="Arial" panose="020B0604020202020204" pitchFamily="34" charset="0"/>
            </a:endParaRPr>
          </a:p>
          <a:p>
            <a:pPr fontAlgn="base">
              <a:buNone/>
            </a:pPr>
            <a:r>
              <a:rPr lang="zh-CN" altLang="en-US" sz="2400" dirty="0">
                <a:solidFill>
                  <a:schemeClr val="tx1"/>
                </a:solidFill>
                <a:effectLst/>
                <a:latin typeface="Times New Roman" panose="02020603050405020304" pitchFamily="18" charset="0"/>
                <a:sym typeface="Arial" panose="020B0604020202020204" pitchFamily="34" charset="0"/>
              </a:rPr>
              <a:t>pthread_cond_</a:t>
            </a:r>
            <a:r>
              <a:rPr lang="zh-CN" altLang="en-US" sz="2400" strike="noStrike" noProof="1" dirty="0">
                <a:solidFill>
                  <a:schemeClr val="tx1"/>
                </a:solidFill>
                <a:effectLst/>
                <a:latin typeface="Times New Roman" panose="02020603050405020304" pitchFamily="18" charset="0"/>
                <a:sym typeface="Arial" panose="020B0604020202020204" pitchFamily="34" charset="0"/>
              </a:rPr>
              <a:t>signal/broadcast</a:t>
            </a:r>
            <a:r>
              <a:rPr lang="en-US" altLang="x-none" sz="2400" dirty="0">
                <a:solidFill>
                  <a:schemeClr val="tx1"/>
                </a:solidFill>
                <a:effectLst/>
                <a:latin typeface="Times New Roman" panose="02020603050405020304" pitchFamily="18" charset="0"/>
                <a:sym typeface="+mn-ea"/>
              </a:rPr>
              <a:t>( )</a:t>
            </a:r>
            <a:endParaRPr lang="zh-CN" altLang="en-US" sz="2400" strike="noStrike" noProof="1" dirty="0">
              <a:solidFill>
                <a:schemeClr val="tx1"/>
              </a:solidFill>
              <a:effectLst/>
              <a:latin typeface="Times New Roman" panose="02020603050405020304" pitchFamily="18" charset="0"/>
              <a:sym typeface="Arial" panose="020B0604020202020204" pitchFamily="34" charset="0"/>
            </a:endParaRPr>
          </a:p>
        </p:txBody>
      </p:sp>
      <p:sp>
        <p:nvSpPr>
          <p:cNvPr id="102403" name="页脚占位符 1"/>
          <p:cNvSpPr/>
          <p:nvPr>
            <p:ph type="ftr" sz="quarter"/>
          </p:nvPr>
        </p:nvSpPr>
        <p:spPr>
          <a:xfrm>
            <a:off x="6108700" y="6343650"/>
            <a:ext cx="2895600" cy="457200"/>
          </a:xfrm>
          <a:prstGeom prst="rect">
            <a:avLst/>
          </a:prstGeom>
          <a:noFill/>
          <a:ln w="9525">
            <a:noFill/>
            <a:miter/>
          </a:ln>
        </p:spPr>
        <p:txBody>
          <a:bodyPr anchor="b"/>
          <a:p>
            <a:pPr lvl="0"/>
            <a:fld id="{9A0DB2DC-4C9A-4742-B13C-FB6460FD3503}" type="slidenum">
              <a:rPr lang="zh-CN" altLang="en-US"/>
            </a:fld>
            <a:r>
              <a:rPr lang="en-US" altLang="zh-CN"/>
              <a:t>/130</a:t>
            </a:r>
            <a:endParaRPr lang="en-US" altLang="zh-CN"/>
          </a:p>
        </p:txBody>
      </p:sp>
    </p:spTree>
  </p:cSld>
  <p:clrMapOvr>
    <a:masterClrMapping/>
  </p:clrMapOvr>
  <p:transition>
    <p:fade/>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文本框 5120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41</a:t>
            </a:r>
            <a:endParaRPr lang="en-US" altLang="zh-CN" b="0">
              <a:solidFill>
                <a:schemeClr val="tx2"/>
              </a:solidFill>
              <a:latin typeface="Times New Roman" panose="02020603050405020304" pitchFamily="18" charset="0"/>
              <a:ea typeface="宋体" pitchFamily="2" charset="-122"/>
            </a:endParaRPr>
          </a:p>
        </p:txBody>
      </p:sp>
      <p:sp>
        <p:nvSpPr>
          <p:cNvPr id="51203" name="矩形 51202"/>
          <p:cNvSpPr/>
          <p:nvPr/>
        </p:nvSpPr>
        <p:spPr>
          <a:xfrm>
            <a:off x="274320" y="631825"/>
            <a:ext cx="8555355" cy="463931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条件变量 </a:t>
            </a:r>
            <a:r>
              <a:rPr lang="en-US" altLang="zh-CN" sz="2800" b="1" strike="noStrike" noProof="1">
                <a:solidFill>
                  <a:srgbClr val="A50021"/>
                </a:solidFill>
                <a:latin typeface="Times New Roman" panose="02020603050405020304" pitchFamily="18" charset="0"/>
                <a:ea typeface="宋体" pitchFamily="2" charset="-122"/>
                <a:cs typeface="+mn-ea"/>
              </a:rPr>
              <a:t>condition variable</a:t>
            </a:r>
            <a:endParaRPr lang="en-US" altLang="zh-CN" sz="2800" b="1" strike="noStrike" noProof="1">
              <a:solidFill>
                <a:srgbClr val="A50021"/>
              </a:solidFill>
              <a:latin typeface="Times New Roman" panose="02020603050405020304" pitchFamily="18" charset="0"/>
              <a:ea typeface="宋体" pitchFamily="2" charset="-122"/>
              <a:cs typeface="+mn-ea"/>
            </a:endParaRPr>
          </a:p>
          <a:p>
            <a:pPr marL="457200" lvl="0" indent="-4572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cs"/>
              </a:rPr>
              <a:t>条件变量经常和一个锁（</a:t>
            </a:r>
            <a:r>
              <a:rPr lang="en-US" altLang="zh-CN" sz="2400" strike="noStrike" noProof="1">
                <a:solidFill>
                  <a:schemeClr val="tx1"/>
                </a:solidFill>
                <a:latin typeface="Times New Roman" panose="02020603050405020304" pitchFamily="18" charset="0"/>
                <a:ea typeface="宋体" pitchFamily="2" charset="-122"/>
                <a:cs typeface="+mn-cs"/>
              </a:rPr>
              <a:t>pthread_mutex_t</a:t>
            </a:r>
            <a:r>
              <a:rPr lang="zh-CN" altLang="en-US" sz="2400" strike="noStrike" noProof="1">
                <a:solidFill>
                  <a:schemeClr val="tx1"/>
                </a:solidFill>
                <a:latin typeface="Times New Roman" panose="02020603050405020304" pitchFamily="18" charset="0"/>
                <a:ea typeface="宋体" pitchFamily="2" charset="-122"/>
                <a:cs typeface="+mn-cs"/>
              </a:rPr>
              <a:t>）配合使用，</a:t>
            </a:r>
            <a:endParaRPr lang="zh-CN" altLang="en-US" sz="2400" strike="noStrike" noProof="1">
              <a:solidFill>
                <a:schemeClr val="tx1"/>
              </a:solidFill>
              <a:latin typeface="Times New Roman" panose="02020603050405020304" pitchFamily="18" charset="0"/>
              <a:ea typeface="宋体" pitchFamily="2" charset="-122"/>
              <a:cs typeface="+mn-cs"/>
            </a:endParaRPr>
          </a:p>
          <a:p>
            <a:pPr marL="457200" lvl="0" indent="-4572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cs"/>
              </a:rPr>
              <a:t>内部比较简单，就是</a:t>
            </a:r>
            <a:r>
              <a:rPr lang="zh-CN" altLang="en-US" sz="2400">
                <a:solidFill>
                  <a:schemeClr val="tx1"/>
                </a:solidFill>
                <a:latin typeface="Times New Roman" panose="02020603050405020304" pitchFamily="18" charset="0"/>
                <a:cs typeface="+mn-cs"/>
                <a:sym typeface="+mn-ea"/>
              </a:rPr>
              <a:t>一个初始状态为空的等待进程的队列</a:t>
            </a:r>
            <a:r>
              <a:rPr lang="zh-CN" altLang="en-US" sz="2400" strike="noStrike" noProof="1">
                <a:solidFill>
                  <a:schemeClr val="tx1"/>
                </a:solidFill>
                <a:latin typeface="Times New Roman" panose="02020603050405020304" pitchFamily="18" charset="0"/>
                <a:ea typeface="宋体" pitchFamily="2" charset="-122"/>
                <a:cs typeface="+mn-cs"/>
              </a:rPr>
              <a:t>。</a:t>
            </a:r>
            <a:endParaRPr lang="zh-CN" altLang="en-US" sz="274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endParaRPr lang="zh-CN" altLang="en-US" sz="2000" b="1"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初始化：</a:t>
            </a:r>
            <a:endParaRPr lang="en-US" altLang="zh-CN" sz="2000" b="1"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phread_cond_t  c=PTHREAD_COND_INITIALIZER;</a:t>
            </a:r>
            <a:endParaRPr lang="en-US" altLang="zh-CN" sz="2000" b="1"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a:t>
            </a:r>
            <a:r>
              <a:rPr lang="zh-CN" altLang="en-US" sz="2000" b="1" strike="noStrike" noProof="1">
                <a:solidFill>
                  <a:schemeClr val="tx1"/>
                </a:solidFill>
                <a:effectLst/>
                <a:latin typeface="Times New Roman" panose="02020603050405020304" pitchFamily="18" charset="0"/>
                <a:ea typeface="宋体" pitchFamily="2" charset="-122"/>
                <a:cs typeface="+mn-ea"/>
              </a:rPr>
              <a:t>或者</a:t>
            </a:r>
            <a:endParaRPr lang="zh-CN" altLang="en-US" sz="2000" b="1"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a:solidFill>
                  <a:schemeClr val="tx1"/>
                </a:solidFill>
                <a:effectLst/>
                <a:latin typeface="Times New Roman" panose="02020603050405020304" pitchFamily="18" charset="0"/>
                <a:cs typeface="+mn-ea"/>
                <a:sym typeface="+mn-ea"/>
              </a:rPr>
              <a:t>phread_cond_t  c;</a:t>
            </a:r>
            <a:endParaRPr lang="zh-CN" altLang="en-US" sz="2000" b="1"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pthread_cond_init(&amp;t</a:t>
            </a:r>
            <a:r>
              <a:rPr lang="zh-CN" altLang="en-US" sz="2000" b="1" strike="noStrike" noProof="1">
                <a:solidFill>
                  <a:schemeClr val="tx1"/>
                </a:solidFill>
                <a:effectLst/>
                <a:latin typeface="Times New Roman" panose="02020603050405020304" pitchFamily="18" charset="0"/>
                <a:ea typeface="宋体" pitchFamily="2" charset="-122"/>
                <a:cs typeface="+mn-ea"/>
              </a:rPr>
              <a:t>，</a:t>
            </a:r>
            <a:r>
              <a:rPr lang="en-US" altLang="zh-CN" sz="2000" b="1" strike="noStrike" noProof="1">
                <a:solidFill>
                  <a:schemeClr val="tx1"/>
                </a:solidFill>
                <a:effectLst/>
                <a:latin typeface="Times New Roman" panose="02020603050405020304" pitchFamily="18" charset="0"/>
                <a:ea typeface="宋体" pitchFamily="2" charset="-122"/>
                <a:cs typeface="+mn-ea"/>
              </a:rPr>
              <a:t>NULL);</a:t>
            </a:r>
            <a:endParaRPr lang="en-US" altLang="zh-CN" sz="2000" b="1" strike="noStrike" noProof="1">
              <a:solidFill>
                <a:schemeClr val="tx1"/>
              </a:solidFill>
              <a:effectLst/>
              <a:latin typeface="Times New Roman" panose="02020603050405020304" pitchFamily="18" charset="0"/>
              <a:ea typeface="宋体" pitchFamily="2" charset="-122"/>
              <a:cs typeface="+mn-ea"/>
            </a:endParaRPr>
          </a:p>
        </p:txBody>
      </p:sp>
      <p:sp>
        <p:nvSpPr>
          <p:cNvPr id="51204" name="矩形 5120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进程同步机构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3">
                                            <p:txEl>
                                              <p:charRg st="150" end="187"/>
                                            </p:txEl>
                                          </p:spTgt>
                                        </p:tgtEl>
                                        <p:attrNameLst>
                                          <p:attrName>style.visibility</p:attrName>
                                        </p:attrNameLst>
                                      </p:cBhvr>
                                      <p:to>
                                        <p:strVal val="visible"/>
                                      </p:to>
                                    </p:set>
                                    <p:anim calcmode="lin" valueType="num">
                                      <p:cBhvr additive="base">
                                        <p:cTn id="7" dur="500" fill="hold"/>
                                        <p:tgtEl>
                                          <p:spTgt spid="51203">
                                            <p:txEl>
                                              <p:charRg st="150" end="18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charRg st="150" end="18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03">
                                            <p:txEl>
                                              <p:charRg st="187" end="225"/>
                                            </p:txEl>
                                          </p:spTgt>
                                        </p:tgtEl>
                                        <p:attrNameLst>
                                          <p:attrName>style.visibility</p:attrName>
                                        </p:attrNameLst>
                                      </p:cBhvr>
                                      <p:to>
                                        <p:strVal val="visible"/>
                                      </p:to>
                                    </p:set>
                                    <p:anim calcmode="lin" valueType="num">
                                      <p:cBhvr additive="base">
                                        <p:cTn id="11" dur="500" fill="hold"/>
                                        <p:tgtEl>
                                          <p:spTgt spid="51203">
                                            <p:txEl>
                                              <p:charRg st="187" end="22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03">
                                            <p:txEl>
                                              <p:charRg st="187" end="22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1203">
                                            <p:txEl>
                                              <p:charRg st="225" end="270"/>
                                            </p:txEl>
                                          </p:spTgt>
                                        </p:tgtEl>
                                        <p:attrNameLst>
                                          <p:attrName>style.visibility</p:attrName>
                                        </p:attrNameLst>
                                      </p:cBhvr>
                                      <p:to>
                                        <p:strVal val="visible"/>
                                      </p:to>
                                    </p:set>
                                    <p:anim calcmode="lin" valueType="num">
                                      <p:cBhvr additive="base">
                                        <p:cTn id="17" dur="500" fill="hold"/>
                                        <p:tgtEl>
                                          <p:spTgt spid="51203">
                                            <p:txEl>
                                              <p:charRg st="225" end="27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203">
                                            <p:txEl>
                                              <p:charRg st="225" end="27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1203">
                                            <p:txEl>
                                              <p:charRg st="270" end="297"/>
                                            </p:txEl>
                                          </p:spTgt>
                                        </p:tgtEl>
                                        <p:attrNameLst>
                                          <p:attrName>style.visibility</p:attrName>
                                        </p:attrNameLst>
                                      </p:cBhvr>
                                      <p:to>
                                        <p:strVal val="visible"/>
                                      </p:to>
                                    </p:set>
                                    <p:anim calcmode="lin" valueType="num">
                                      <p:cBhvr additive="base">
                                        <p:cTn id="21" dur="500" fill="hold"/>
                                        <p:tgtEl>
                                          <p:spTgt spid="51203">
                                            <p:txEl>
                                              <p:charRg st="270" end="29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1203">
                                            <p:txEl>
                                              <p:charRg st="270" end="29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文本框 15462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6</a:t>
            </a:r>
            <a:endParaRPr lang="en-US" altLang="zh-CN" b="0">
              <a:solidFill>
                <a:schemeClr val="tx2"/>
              </a:solidFill>
              <a:latin typeface="Times New Roman" panose="02020603050405020304" pitchFamily="18" charset="0"/>
              <a:ea typeface="宋体" pitchFamily="2" charset="-122"/>
            </a:endParaRPr>
          </a:p>
        </p:txBody>
      </p:sp>
      <p:sp>
        <p:nvSpPr>
          <p:cNvPr id="154627" name="矩形 154626"/>
          <p:cNvSpPr/>
          <p:nvPr/>
        </p:nvSpPr>
        <p:spPr>
          <a:xfrm>
            <a:off x="442913" y="644525"/>
            <a:ext cx="8524875" cy="57213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并发程序的例子</a:t>
            </a:r>
            <a:r>
              <a:rPr lang="en-US" altLang="zh-CN" sz="2800" b="1" strike="noStrike" noProof="1">
                <a:solidFill>
                  <a:srgbClr val="A50021"/>
                </a:solidFill>
                <a:latin typeface="Times New Roman" panose="02020603050405020304" pitchFamily="18" charset="0"/>
                <a:ea typeface="宋体" pitchFamily="2" charset="-122"/>
                <a:cs typeface="+mn-ea"/>
              </a:rPr>
              <a:t>(2)</a:t>
            </a:r>
            <a:endParaRPr lang="en-US" altLang="zh-CN" sz="2800" b="1" strike="noStrike" noProof="1">
              <a:solidFill>
                <a:srgbClr val="A50021"/>
              </a:solidFill>
              <a:latin typeface="Times New Roman" panose="02020603050405020304" pitchFamily="18" charset="0"/>
              <a:ea typeface="宋体" pitchFamily="2" charset="-122"/>
            </a:endParaRPr>
          </a:p>
          <a:p>
            <a:pPr marL="533400" lvl="0" indent="-533400" fontAlgn="base">
              <a:spcBef>
                <a:spcPct val="0"/>
              </a:spcBef>
              <a:buFont typeface="Wingdings" panose="05000000000000000000" pitchFamily="2" charset="2"/>
              <a:buNone/>
            </a:pPr>
            <a:r>
              <a:rPr lang="zh-CN" altLang="en-US" strike="noStrike" noProof="1" dirty="0">
                <a:solidFill>
                  <a:schemeClr val="tx1"/>
                </a:solidFill>
                <a:effectLst/>
                <a:latin typeface="Times New Roman" panose="02020603050405020304" pitchFamily="18" charset="0"/>
                <a:ea typeface="宋体" pitchFamily="2" charset="-122"/>
                <a:cs typeface="+mn-ea"/>
              </a:rPr>
              <a:t>基于一个缓冲区的并发誊抄方案</a:t>
            </a:r>
            <a:endParaRPr lang="zh-CN" altLang="en-US" strike="noStrike" noProof="1" dirty="0">
              <a:solidFill>
                <a:schemeClr val="tx1"/>
              </a:solidFill>
              <a:effectLst/>
              <a:latin typeface="Times New Roman" panose="02020603050405020304" pitchFamily="18" charset="0"/>
              <a:ea typeface="宋体" pitchFamily="2" charset="-122"/>
            </a:endParaRPr>
          </a:p>
          <a:p>
            <a:pPr marL="533400" lvl="0" indent="-533400" fontAlgn="base"/>
            <a:r>
              <a:rPr lang="zh-CN" altLang="en-US" strike="noStrike" noProof="1" dirty="0">
                <a:solidFill>
                  <a:schemeClr val="tx1"/>
                </a:solidFill>
                <a:effectLst/>
                <a:latin typeface="Times New Roman" panose="02020603050405020304" pitchFamily="18" charset="0"/>
                <a:ea typeface="宋体" pitchFamily="2" charset="-122"/>
                <a:cs typeface="+mn-ea"/>
              </a:rPr>
              <a:t>卡片输入机  </a:t>
            </a:r>
            <a:r>
              <a:rPr lang="en-US" altLang="zh-CN" strike="noStrike" noProof="1" dirty="0">
                <a:solidFill>
                  <a:schemeClr val="tx1"/>
                </a:solidFill>
                <a:effectLst/>
                <a:latin typeface="Times New Roman" panose="02020603050405020304" pitchFamily="18" charset="0"/>
                <a:ea typeface="宋体" pitchFamily="2" charset="-122"/>
                <a:cs typeface="+mn-ea"/>
              </a:rPr>
              <a:t>--&gt;</a:t>
            </a:r>
            <a:r>
              <a:rPr lang="zh-CN" altLang="en-US" strike="noStrike" noProof="1" dirty="0">
                <a:solidFill>
                  <a:schemeClr val="tx1"/>
                </a:solidFill>
                <a:effectLst/>
                <a:latin typeface="Times New Roman" panose="02020603050405020304" pitchFamily="18" charset="0"/>
                <a:ea typeface="宋体" pitchFamily="2" charset="-122"/>
                <a:cs typeface="+mn-ea"/>
                <a:sym typeface="Wingdings" panose="05000000000000000000" pitchFamily="2" charset="2"/>
              </a:rPr>
              <a:t>  缓冲区  </a:t>
            </a:r>
            <a:r>
              <a:rPr lang="en-US" altLang="zh-CN" strike="noStrike" noProof="1" dirty="0">
                <a:solidFill>
                  <a:schemeClr val="tx1"/>
                </a:solidFill>
                <a:effectLst/>
                <a:latin typeface="Times New Roman" panose="02020603050405020304" pitchFamily="18" charset="0"/>
                <a:ea typeface="宋体" pitchFamily="2" charset="-122"/>
                <a:cs typeface="+mn-ea"/>
                <a:sym typeface="Wingdings" panose="05000000000000000000" pitchFamily="2" charset="2"/>
              </a:rPr>
              <a:t>--&gt;</a:t>
            </a:r>
            <a:r>
              <a:rPr lang="zh-CN" altLang="en-US" strike="noStrike" noProof="1" dirty="0">
                <a:solidFill>
                  <a:schemeClr val="tx1"/>
                </a:solidFill>
                <a:effectLst/>
                <a:latin typeface="Times New Roman" panose="02020603050405020304" pitchFamily="18" charset="0"/>
                <a:ea typeface="宋体" pitchFamily="2" charset="-122"/>
                <a:cs typeface="+mn-ea"/>
                <a:sym typeface="Wingdings" panose="05000000000000000000" pitchFamily="2" charset="2"/>
              </a:rPr>
              <a:t> 行式打印机</a:t>
            </a:r>
            <a:r>
              <a:rPr lang="zh-CN" altLang="en-US" strike="noStrike" noProof="1" dirty="0">
                <a:effectLst/>
                <a:latin typeface="Times New Roman" panose="02020603050405020304" pitchFamily="18" charset="0"/>
                <a:ea typeface="宋体" pitchFamily="2" charset="-122"/>
                <a:cs typeface="+mn-ea"/>
                <a:sym typeface="Wingdings" panose="05000000000000000000" pitchFamily="2" charset="2"/>
              </a:rPr>
              <a:t> </a:t>
            </a:r>
            <a:endParaRPr lang="zh-CN" altLang="en-US" strike="noStrike" noProof="1" dirty="0">
              <a:effectLst/>
              <a:latin typeface="Times New Roman" panose="02020603050405020304" pitchFamily="18" charset="0"/>
              <a:ea typeface="宋体" pitchFamily="2" charset="-122"/>
              <a:sym typeface="Wingdings" panose="05000000000000000000" pitchFamily="2" charset="2"/>
            </a:endParaRPr>
          </a:p>
          <a:p>
            <a:pPr marL="533400" lvl="0" indent="-533400" fontAlgn="base"/>
            <a:r>
              <a:rPr lang="zh-CN" altLang="en-US" strike="noStrike" noProof="1" dirty="0">
                <a:solidFill>
                  <a:srgbClr val="990033"/>
                </a:solidFill>
                <a:effectLst/>
                <a:latin typeface="Times New Roman" panose="02020603050405020304" pitchFamily="18" charset="0"/>
                <a:ea typeface="宋体" pitchFamily="2" charset="-122"/>
                <a:cs typeface="+mn-ea"/>
              </a:rPr>
              <a:t>输入程序</a:t>
            </a:r>
            <a:r>
              <a:rPr lang="en-US" altLang="zh-CN" strike="noStrike" noProof="1">
                <a:solidFill>
                  <a:srgbClr val="990033"/>
                </a:solidFill>
                <a:effectLst/>
                <a:latin typeface="Times New Roman" panose="02020603050405020304" pitchFamily="18" charset="0"/>
                <a:ea typeface="宋体" pitchFamily="2" charset="-122"/>
                <a:cs typeface="+mn-ea"/>
              </a:rPr>
              <a:t>I</a:t>
            </a:r>
            <a:r>
              <a:rPr lang="zh-CN" altLang="en-US" strike="noStrike" noProof="1" dirty="0">
                <a:solidFill>
                  <a:srgbClr val="990033"/>
                </a:solidFill>
                <a:effectLst/>
                <a:latin typeface="Times New Roman" panose="02020603050405020304" pitchFamily="18" charset="0"/>
                <a:ea typeface="宋体" pitchFamily="2" charset="-122"/>
                <a:cs typeface="+mn-ea"/>
              </a:rPr>
              <a:t>：		         输出程序</a:t>
            </a:r>
            <a:r>
              <a:rPr lang="en-US" altLang="zh-CN" strike="noStrike" noProof="1">
                <a:solidFill>
                  <a:srgbClr val="990033"/>
                </a:solidFill>
                <a:effectLst/>
                <a:latin typeface="Times New Roman" panose="02020603050405020304" pitchFamily="18" charset="0"/>
                <a:ea typeface="宋体" pitchFamily="2" charset="-122"/>
                <a:cs typeface="+mn-ea"/>
              </a:rPr>
              <a:t>O</a:t>
            </a:r>
            <a:r>
              <a:rPr lang="zh-CN" altLang="en-US" strike="noStrike" noProof="1" dirty="0">
                <a:solidFill>
                  <a:srgbClr val="990033"/>
                </a:solidFill>
                <a:effectLst/>
                <a:latin typeface="Times New Roman" panose="02020603050405020304" pitchFamily="18" charset="0"/>
                <a:ea typeface="宋体" pitchFamily="2" charset="-122"/>
                <a:cs typeface="+mn-ea"/>
              </a:rPr>
              <a:t>：</a:t>
            </a:r>
            <a:endParaRPr lang="zh-CN" altLang="en-US" strike="noStrike" noProof="1" dirty="0">
              <a:solidFill>
                <a:srgbClr val="990033"/>
              </a:solidFill>
              <a:effectLst/>
              <a:latin typeface="Times New Roman" panose="02020603050405020304" pitchFamily="18" charset="0"/>
              <a:ea typeface="宋体" pitchFamily="2" charset="-122"/>
            </a:endParaRPr>
          </a:p>
          <a:p>
            <a:pPr marL="533400" lvl="0" indent="-533400" fontAlgn="base">
              <a:spcBef>
                <a:spcPct val="0"/>
              </a:spcBef>
              <a:buFont typeface="Wingdings" panose="05000000000000000000" pitchFamily="2" charset="2"/>
              <a:buNone/>
            </a:pPr>
            <a:r>
              <a:rPr lang="zh-CN" altLang="en-US" strike="noStrike" noProof="1" dirty="0">
                <a:solidFill>
                  <a:srgbClr val="990033"/>
                </a:solidFill>
                <a:effectLst/>
                <a:latin typeface="Times New Roman" panose="02020603050405020304" pitchFamily="18" charset="0"/>
                <a:ea typeface="宋体" pitchFamily="2" charset="-122"/>
                <a:cs typeface="+mn-ea"/>
              </a:rPr>
              <a:t>	</a:t>
            </a:r>
            <a:r>
              <a:rPr lang="en-US" altLang="zh-CN" strike="noStrike" noProof="1">
                <a:solidFill>
                  <a:srgbClr val="990033"/>
                </a:solidFill>
                <a:effectLst/>
                <a:latin typeface="Times New Roman" panose="02020603050405020304" pitchFamily="18" charset="0"/>
                <a:ea typeface="宋体" pitchFamily="2" charset="-122"/>
                <a:cs typeface="+mn-ea"/>
              </a:rPr>
              <a:t>while (</a:t>
            </a:r>
            <a:r>
              <a:rPr lang="zh-CN" altLang="en-US" strike="noStrike" noProof="1" dirty="0">
                <a:solidFill>
                  <a:srgbClr val="990033"/>
                </a:solidFill>
                <a:effectLst/>
                <a:latin typeface="Times New Roman" panose="02020603050405020304" pitchFamily="18" charset="0"/>
                <a:ea typeface="宋体" pitchFamily="2" charset="-122"/>
                <a:cs typeface="+mn-ea"/>
              </a:rPr>
              <a:t>不空</a:t>
            </a:r>
            <a:r>
              <a:rPr lang="en-US" altLang="zh-CN" strike="noStrike" noProof="1">
                <a:solidFill>
                  <a:srgbClr val="990033"/>
                </a:solidFill>
                <a:effectLst/>
                <a:latin typeface="Times New Roman" panose="02020603050405020304" pitchFamily="18" charset="0"/>
                <a:ea typeface="宋体" pitchFamily="2" charset="-122"/>
                <a:cs typeface="+mn-ea"/>
              </a:rPr>
              <a:t>) {	         while (</a:t>
            </a:r>
            <a:r>
              <a:rPr lang="zh-CN" altLang="en-US" strike="noStrike" noProof="1" dirty="0">
                <a:solidFill>
                  <a:srgbClr val="990033"/>
                </a:solidFill>
                <a:effectLst/>
                <a:latin typeface="Times New Roman" panose="02020603050405020304" pitchFamily="18" charset="0"/>
                <a:ea typeface="宋体" pitchFamily="2" charset="-122"/>
                <a:cs typeface="+mn-ea"/>
              </a:rPr>
              <a:t>未结束</a:t>
            </a:r>
            <a:r>
              <a:rPr lang="en-US" altLang="zh-CN" strike="noStrike" noProof="1">
                <a:solidFill>
                  <a:srgbClr val="990033"/>
                </a:solidFill>
                <a:effectLst/>
                <a:latin typeface="Times New Roman" panose="02020603050405020304" pitchFamily="18" charset="0"/>
                <a:ea typeface="宋体" pitchFamily="2" charset="-122"/>
                <a:cs typeface="+mn-ea"/>
              </a:rPr>
              <a:t>) {</a:t>
            </a:r>
            <a:endParaRPr lang="en-US" altLang="zh-CN" strike="noStrike" noProof="1">
              <a:solidFill>
                <a:srgbClr val="990033"/>
              </a:solidFill>
              <a:effectLst/>
              <a:latin typeface="Times New Roman" panose="02020603050405020304" pitchFamily="18" charset="0"/>
              <a:ea typeface="宋体" pitchFamily="2" charset="-122"/>
            </a:endParaRPr>
          </a:p>
          <a:p>
            <a:pPr marL="533400" lvl="0" indent="-533400" fontAlgn="base">
              <a:spcBef>
                <a:spcPct val="0"/>
              </a:spcBef>
              <a:buFont typeface="Wingdings" panose="05000000000000000000" pitchFamily="2" charset="2"/>
              <a:buNone/>
            </a:pPr>
            <a:r>
              <a:rPr lang="en-US" altLang="zh-CN" strike="noStrike" noProof="1">
                <a:solidFill>
                  <a:srgbClr val="990033"/>
                </a:solidFill>
                <a:effectLst/>
                <a:latin typeface="Times New Roman" panose="02020603050405020304" pitchFamily="18" charset="0"/>
                <a:ea typeface="宋体" pitchFamily="2" charset="-122"/>
                <a:cs typeface="+mn-ea"/>
              </a:rPr>
              <a:t>         INPUT;			    RECEIVE;</a:t>
            </a:r>
            <a:endParaRPr lang="en-US" altLang="zh-CN" strike="noStrike" noProof="1">
              <a:solidFill>
                <a:srgbClr val="990033"/>
              </a:solidFill>
              <a:effectLst/>
              <a:latin typeface="Times New Roman" panose="02020603050405020304" pitchFamily="18" charset="0"/>
              <a:ea typeface="宋体" pitchFamily="2" charset="-122"/>
            </a:endParaRPr>
          </a:p>
          <a:p>
            <a:pPr marL="533400" lvl="0" indent="-533400" fontAlgn="base">
              <a:spcBef>
                <a:spcPct val="0"/>
              </a:spcBef>
              <a:buFont typeface="Wingdings" panose="05000000000000000000" pitchFamily="2" charset="2"/>
              <a:buNone/>
            </a:pPr>
            <a:r>
              <a:rPr lang="en-US" altLang="zh-CN" strike="noStrike" noProof="1">
                <a:solidFill>
                  <a:srgbClr val="990033"/>
                </a:solidFill>
                <a:effectLst/>
                <a:latin typeface="Times New Roman" panose="02020603050405020304" pitchFamily="18" charset="0"/>
                <a:ea typeface="宋体" pitchFamily="2" charset="-122"/>
                <a:cs typeface="+mn-ea"/>
              </a:rPr>
              <a:t>         SEND;			    OUTPUT;</a:t>
            </a:r>
            <a:endParaRPr lang="en-US" altLang="zh-CN" strike="noStrike" noProof="1">
              <a:solidFill>
                <a:srgbClr val="990033"/>
              </a:solidFill>
              <a:effectLst/>
              <a:latin typeface="Times New Roman" panose="02020603050405020304" pitchFamily="18" charset="0"/>
              <a:ea typeface="宋体" pitchFamily="2" charset="-122"/>
            </a:endParaRPr>
          </a:p>
          <a:p>
            <a:pPr marL="533400" lvl="0" indent="-533400" fontAlgn="base">
              <a:spcBef>
                <a:spcPct val="0"/>
              </a:spcBef>
              <a:buFont typeface="Wingdings" panose="05000000000000000000" pitchFamily="2" charset="2"/>
              <a:buNone/>
            </a:pPr>
            <a:r>
              <a:rPr lang="en-US" altLang="zh-CN" strike="noStrike" noProof="1">
                <a:solidFill>
                  <a:srgbClr val="990033"/>
                </a:solidFill>
                <a:effectLst/>
                <a:latin typeface="Times New Roman" panose="02020603050405020304" pitchFamily="18" charset="0"/>
                <a:ea typeface="宋体" pitchFamily="2" charset="-122"/>
                <a:cs typeface="+mn-ea"/>
              </a:rPr>
              <a:t>	 }				   }</a:t>
            </a:r>
            <a:endParaRPr lang="en-US" altLang="zh-CN" strike="noStrike" noProof="1">
              <a:solidFill>
                <a:srgbClr val="990033"/>
              </a:solidFill>
              <a:effectLst/>
              <a:latin typeface="Times New Roman" panose="02020603050405020304" pitchFamily="18" charset="0"/>
              <a:ea typeface="宋体" pitchFamily="2" charset="-122"/>
            </a:endParaRPr>
          </a:p>
          <a:p>
            <a:pPr marL="533400" lvl="0" indent="-533400" fontAlgn="base">
              <a:spcBef>
                <a:spcPct val="0"/>
              </a:spcBef>
              <a:buFont typeface="Wingdings" panose="05000000000000000000" pitchFamily="2" charset="2"/>
              <a:buNone/>
            </a:pPr>
            <a:r>
              <a:rPr lang="en-US" altLang="zh-CN" strike="noStrike" noProof="1">
                <a:effectLst/>
                <a:latin typeface="Times New Roman" panose="02020603050405020304" pitchFamily="18" charset="0"/>
                <a:ea typeface="宋体" pitchFamily="2" charset="-122"/>
                <a:cs typeface="+mn-ea"/>
              </a:rPr>
              <a:t>	</a:t>
            </a:r>
            <a:r>
              <a:rPr lang="zh-CN" altLang="en-US" strike="noStrike" noProof="1" dirty="0">
                <a:solidFill>
                  <a:schemeClr val="tx1"/>
                </a:solidFill>
                <a:effectLst/>
                <a:latin typeface="Times New Roman" panose="02020603050405020304" pitchFamily="18" charset="0"/>
                <a:ea typeface="宋体" pitchFamily="2" charset="-122"/>
                <a:cs typeface="+mn-ea"/>
              </a:rPr>
              <a:t>问题：提高了誊抄效率，但是可能出现结果不正确（可能出现什么错误？请考虑）。</a:t>
            </a:r>
            <a:endParaRPr lang="zh-CN" altLang="en-US" b="1" strike="noStrike" noProof="1" dirty="0">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endParaRPr lang="zh-CN" altLang="en-US" b="1" strike="noStrike" noProof="1" dirty="0">
              <a:solidFill>
                <a:schemeClr val="tx1"/>
              </a:solidFill>
              <a:latin typeface="Times New Roman" panose="02020603050405020304" pitchFamily="18" charset="0"/>
              <a:ea typeface="宋体" pitchFamily="2" charset="-122"/>
            </a:endParaRPr>
          </a:p>
        </p:txBody>
      </p:sp>
      <p:sp>
        <p:nvSpPr>
          <p:cNvPr id="154628" name="矩形 15462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进程的引入</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4627">
                                            <p:txEl>
                                              <p:charRg st="0" end="11"/>
                                            </p:txEl>
                                          </p:spTgt>
                                        </p:tgtEl>
                                        <p:attrNameLst>
                                          <p:attrName>style.visibility</p:attrName>
                                        </p:attrNameLst>
                                      </p:cBhvr>
                                      <p:to>
                                        <p:strVal val="visible"/>
                                      </p:to>
                                    </p:set>
                                    <p:anim calcmode="lin" valueType="num">
                                      <p:cBhvr additive="base">
                                        <p:cTn id="7" dur="500" fill="hold"/>
                                        <p:tgtEl>
                                          <p:spTgt spid="154627">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4627">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4627">
                                            <p:txEl>
                                              <p:charRg st="11" end="26"/>
                                            </p:txEl>
                                          </p:spTgt>
                                        </p:tgtEl>
                                        <p:attrNameLst>
                                          <p:attrName>style.visibility</p:attrName>
                                        </p:attrNameLst>
                                      </p:cBhvr>
                                      <p:to>
                                        <p:strVal val="visible"/>
                                      </p:to>
                                    </p:set>
                                    <p:anim calcmode="lin" valueType="num">
                                      <p:cBhvr additive="base">
                                        <p:cTn id="13" dur="500" fill="hold"/>
                                        <p:tgtEl>
                                          <p:spTgt spid="154627">
                                            <p:txEl>
                                              <p:charRg st="11" end="2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4627">
                                            <p:txEl>
                                              <p:charRg st="11" end="2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54627">
                                            <p:txEl>
                                              <p:charRg st="26" end="53"/>
                                            </p:txEl>
                                          </p:spTgt>
                                        </p:tgtEl>
                                        <p:attrNameLst>
                                          <p:attrName>style.visibility</p:attrName>
                                        </p:attrNameLst>
                                      </p:cBhvr>
                                      <p:to>
                                        <p:strVal val="visible"/>
                                      </p:to>
                                    </p:set>
                                    <p:anim calcmode="lin" valueType="num">
                                      <p:cBhvr additive="base">
                                        <p:cTn id="19" dur="500" fill="hold"/>
                                        <p:tgtEl>
                                          <p:spTgt spid="154627">
                                            <p:txEl>
                                              <p:charRg st="26" end="5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4627">
                                            <p:txEl>
                                              <p:charRg st="26" end="5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54627">
                                            <p:txEl>
                                              <p:charRg st="53" end="68"/>
                                            </p:txEl>
                                          </p:spTgt>
                                        </p:tgtEl>
                                        <p:attrNameLst>
                                          <p:attrName>style.visibility</p:attrName>
                                        </p:attrNameLst>
                                      </p:cBhvr>
                                      <p:to>
                                        <p:strVal val="visible"/>
                                      </p:to>
                                    </p:set>
                                    <p:anim calcmode="lin" valueType="num">
                                      <p:cBhvr additive="base">
                                        <p:cTn id="25" dur="500" fill="hold"/>
                                        <p:tgtEl>
                                          <p:spTgt spid="154627">
                                            <p:txEl>
                                              <p:charRg st="53" end="68"/>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4627">
                                            <p:txEl>
                                              <p:charRg st="53" end="68"/>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54627">
                                            <p:txEl>
                                              <p:charRg st="68" end="96"/>
                                            </p:txEl>
                                          </p:spTgt>
                                        </p:tgtEl>
                                        <p:attrNameLst>
                                          <p:attrName>style.visibility</p:attrName>
                                        </p:attrNameLst>
                                      </p:cBhvr>
                                      <p:to>
                                        <p:strVal val="visible"/>
                                      </p:to>
                                    </p:set>
                                    <p:anim calcmode="lin" valueType="num">
                                      <p:cBhvr additive="base">
                                        <p:cTn id="31" dur="500" fill="hold"/>
                                        <p:tgtEl>
                                          <p:spTgt spid="154627">
                                            <p:txEl>
                                              <p:charRg st="68" end="9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4627">
                                            <p:txEl>
                                              <p:charRg st="68" end="9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54627">
                                            <p:txEl>
                                              <p:charRg st="96" end="127"/>
                                            </p:txEl>
                                          </p:spTgt>
                                        </p:tgtEl>
                                        <p:attrNameLst>
                                          <p:attrName>style.visibility</p:attrName>
                                        </p:attrNameLst>
                                      </p:cBhvr>
                                      <p:to>
                                        <p:strVal val="visible"/>
                                      </p:to>
                                    </p:set>
                                    <p:anim calcmode="lin" valueType="num">
                                      <p:cBhvr additive="base">
                                        <p:cTn id="37" dur="500" fill="hold"/>
                                        <p:tgtEl>
                                          <p:spTgt spid="154627">
                                            <p:txEl>
                                              <p:charRg st="96" end="12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4627">
                                            <p:txEl>
                                              <p:charRg st="96" end="12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54627">
                                            <p:txEl>
                                              <p:charRg st="127" end="156"/>
                                            </p:txEl>
                                          </p:spTgt>
                                        </p:tgtEl>
                                        <p:attrNameLst>
                                          <p:attrName>style.visibility</p:attrName>
                                        </p:attrNameLst>
                                      </p:cBhvr>
                                      <p:to>
                                        <p:strVal val="visible"/>
                                      </p:to>
                                    </p:set>
                                    <p:anim calcmode="lin" valueType="num">
                                      <p:cBhvr additive="base">
                                        <p:cTn id="43" dur="500" fill="hold"/>
                                        <p:tgtEl>
                                          <p:spTgt spid="154627">
                                            <p:txEl>
                                              <p:charRg st="127" end="15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54627">
                                            <p:txEl>
                                              <p:charRg st="127" end="15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54627">
                                            <p:txEl>
                                              <p:charRg st="156" end="166"/>
                                            </p:txEl>
                                          </p:spTgt>
                                        </p:tgtEl>
                                        <p:attrNameLst>
                                          <p:attrName>style.visibility</p:attrName>
                                        </p:attrNameLst>
                                      </p:cBhvr>
                                      <p:to>
                                        <p:strVal val="visible"/>
                                      </p:to>
                                    </p:set>
                                    <p:anim calcmode="lin" valueType="num">
                                      <p:cBhvr additive="base">
                                        <p:cTn id="49" dur="500" fill="hold"/>
                                        <p:tgtEl>
                                          <p:spTgt spid="154627">
                                            <p:txEl>
                                              <p:charRg st="156" end="16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54627">
                                            <p:txEl>
                                              <p:charRg st="156" end="16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54627">
                                            <p:txEl>
                                              <p:charRg st="166" end="205"/>
                                            </p:txEl>
                                          </p:spTgt>
                                        </p:tgtEl>
                                        <p:attrNameLst>
                                          <p:attrName>style.visibility</p:attrName>
                                        </p:attrNameLst>
                                      </p:cBhvr>
                                      <p:to>
                                        <p:strVal val="visible"/>
                                      </p:to>
                                    </p:set>
                                    <p:anim calcmode="lin" valueType="num">
                                      <p:cBhvr additive="base">
                                        <p:cTn id="55" dur="500" fill="hold"/>
                                        <p:tgtEl>
                                          <p:spTgt spid="154627">
                                            <p:txEl>
                                              <p:charRg st="166" end="205"/>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54627">
                                            <p:txEl>
                                              <p:charRg st="166" end="20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7" name="矩形 52226"/>
          <p:cNvSpPr/>
          <p:nvPr/>
        </p:nvSpPr>
        <p:spPr>
          <a:xfrm>
            <a:off x="36830" y="563880"/>
            <a:ext cx="8774430" cy="89154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000" dirty="0">
                <a:solidFill>
                  <a:schemeClr val="tx1"/>
                </a:solidFill>
                <a:effectLst/>
                <a:latin typeface="Times New Roman" panose="02020603050405020304" pitchFamily="18" charset="0"/>
                <a:sym typeface="Arial" panose="020B0604020202020204" pitchFamily="34" charset="0"/>
              </a:rPr>
              <a:t>pthread_cond_wait</a:t>
            </a:r>
            <a:r>
              <a:rPr lang="en-US" altLang="x-none" sz="2000" dirty="0">
                <a:solidFill>
                  <a:schemeClr val="tx1"/>
                </a:solidFill>
                <a:effectLst/>
                <a:latin typeface="Times New Roman" panose="02020603050405020304" pitchFamily="18" charset="0"/>
                <a:sym typeface="+mn-ea"/>
              </a:rPr>
              <a:t>(	pthread_cond_t *cond,</a:t>
            </a:r>
            <a:endParaRPr lang="en-US" altLang="x-none" sz="2000" dirty="0">
              <a:solidFill>
                <a:schemeClr val="tx1"/>
              </a:solidFill>
              <a:effectLst/>
              <a:latin typeface="Times New Roman" panose="02020603050405020304" pitchFamily="18" charset="0"/>
              <a:sym typeface="+mn-ea"/>
            </a:endParaRPr>
          </a:p>
          <a:p>
            <a:pPr marL="533400" lvl="0" indent="-533400" fontAlgn="base">
              <a:lnSpc>
                <a:spcPct val="120000"/>
              </a:lnSpc>
              <a:spcBef>
                <a:spcPct val="20000"/>
              </a:spcBef>
              <a:buNone/>
            </a:pPr>
            <a:r>
              <a:rPr lang="en-US" altLang="x-none" sz="2000" dirty="0">
                <a:solidFill>
                  <a:schemeClr val="tx1"/>
                </a:solidFill>
                <a:effectLst/>
                <a:latin typeface="Times New Roman" panose="02020603050405020304" pitchFamily="18" charset="0"/>
                <a:sym typeface="+mn-ea"/>
              </a:rPr>
              <a:t>				pthread_mutex_t *mutex )</a:t>
            </a:r>
            <a:endParaRPr lang="en-US" altLang="x-none" sz="2000" b="1" strike="noStrike" noProof="1" dirty="0">
              <a:solidFill>
                <a:schemeClr val="tx1"/>
              </a:solidFill>
              <a:effectLst/>
              <a:latin typeface="Times New Roman" panose="02020603050405020304" pitchFamily="18" charset="0"/>
              <a:ea typeface="宋体" pitchFamily="2" charset="-122"/>
              <a:sym typeface="+mn-ea"/>
            </a:endParaRPr>
          </a:p>
        </p:txBody>
      </p:sp>
      <p:sp>
        <p:nvSpPr>
          <p:cNvPr id="52229" name="矩形 52228"/>
          <p:cNvSpPr/>
          <p:nvPr/>
        </p:nvSpPr>
        <p:spPr>
          <a:xfrm>
            <a:off x="189230" y="1722755"/>
            <a:ext cx="4256405" cy="46037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l" fontAlgn="base">
              <a:lnSpc>
                <a:spcPct val="120000"/>
              </a:lnSpc>
              <a:spcBef>
                <a:spcPct val="20000"/>
              </a:spcBef>
              <a:buNone/>
            </a:pPr>
            <a:r>
              <a:rPr lang="zh-CN" altLang="en-US" sz="2000" b="1">
                <a:solidFill>
                  <a:srgbClr val="C00000"/>
                </a:solidFill>
                <a:effectLst/>
                <a:latin typeface="Times New Roman" panose="02020603050405020304" pitchFamily="18" charset="0"/>
                <a:cs typeface="+mn-ea"/>
                <a:sym typeface="+mn-ea"/>
              </a:rPr>
              <a:t>该函数表示条件没有满足，等待。</a:t>
            </a:r>
            <a:endParaRPr lang="zh-CN" altLang="en-US" sz="2000" strike="noStrike" noProof="1">
              <a:solidFill>
                <a:srgbClr val="C00000"/>
              </a:solidFill>
              <a:effectLst/>
              <a:latin typeface="Times New Roman" panose="02020603050405020304" pitchFamily="18" charset="0"/>
              <a:ea typeface="宋体" pitchFamily="2" charset="-122"/>
              <a:cs typeface="+mn-ea"/>
            </a:endParaRPr>
          </a:p>
        </p:txBody>
      </p:sp>
      <p:sp>
        <p:nvSpPr>
          <p:cNvPr id="52253" name="矩形 5225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进程同步机构</a:t>
            </a:r>
            <a:endParaRPr lang="zh-CN" altLang="en-US" sz="2400" strike="noStrike" noProof="1">
              <a:ea typeface="宋体" pitchFamily="2" charset="-122"/>
            </a:endParaRPr>
          </a:p>
        </p:txBody>
      </p:sp>
      <p:grpSp>
        <p:nvGrpSpPr>
          <p:cNvPr id="3" name="组合 2"/>
          <p:cNvGrpSpPr/>
          <p:nvPr/>
        </p:nvGrpSpPr>
        <p:grpSpPr>
          <a:xfrm>
            <a:off x="5082540" y="1106805"/>
            <a:ext cx="3919855" cy="3585845"/>
            <a:chOff x="4194" y="3120"/>
            <a:chExt cx="6173" cy="5647"/>
          </a:xfrm>
        </p:grpSpPr>
        <p:sp>
          <p:nvSpPr>
            <p:cNvPr id="66566" name="直接连接符 52230"/>
            <p:cNvSpPr/>
            <p:nvPr/>
          </p:nvSpPr>
          <p:spPr>
            <a:xfrm>
              <a:off x="7275" y="7712"/>
              <a:ext cx="0" cy="46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66567" name="直接连接符 52231"/>
            <p:cNvSpPr/>
            <p:nvPr/>
          </p:nvSpPr>
          <p:spPr>
            <a:xfrm>
              <a:off x="7275" y="6697"/>
              <a:ext cx="0" cy="46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66568" name="直接连接符 52232"/>
            <p:cNvSpPr/>
            <p:nvPr/>
          </p:nvSpPr>
          <p:spPr>
            <a:xfrm>
              <a:off x="7302" y="4582"/>
              <a:ext cx="0" cy="458"/>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52234" name="圆角矩形 52233"/>
            <p:cNvSpPr/>
            <p:nvPr/>
          </p:nvSpPr>
          <p:spPr>
            <a:xfrm>
              <a:off x="6564" y="3120"/>
              <a:ext cx="1428" cy="540"/>
            </a:xfrm>
            <a:prstGeom prst="roundRect">
              <a:avLst>
                <a:gd name="adj" fmla="val 16667"/>
              </a:avLst>
            </a:prstGeom>
            <a:solidFill>
              <a:srgbClr val="CCECFF"/>
            </a:solidFill>
            <a:ln w="19050" cap="flat" cmpd="sng">
              <a:solidFill>
                <a:srgbClr val="000000"/>
              </a:solidFill>
              <a:prstDash val="solid"/>
              <a:headEnd type="none" w="med" len="med"/>
              <a:tailEnd type="none" w="med" len="med"/>
            </a:ln>
          </p:spPr>
          <p:txBody>
            <a:bodyPr/>
            <a:p>
              <a:pPr lvl="0" algn="ctr">
                <a:lnSpc>
                  <a:spcPct val="120000"/>
                </a:lnSpc>
                <a:buClr>
                  <a:schemeClr val="tx2"/>
                </a:buClr>
                <a:buSzPct val="95000"/>
                <a:buFont typeface="Wingdings" panose="05000000000000000000" pitchFamily="2" charset="2"/>
              </a:pPr>
              <a:r>
                <a:rPr lang="zh-CN" altLang="en-US" sz="1600">
                  <a:solidFill>
                    <a:schemeClr val="tx1"/>
                  </a:solidFill>
                  <a:latin typeface="Times New Roman" panose="02020603050405020304" pitchFamily="18" charset="0"/>
                  <a:sym typeface="+mn-ea"/>
                </a:rPr>
                <a:t>入 口</a:t>
              </a:r>
              <a:endParaRPr lang="zh-CN" altLang="en-US" sz="1600" b="1" strike="noStrike" noProof="1" dirty="0">
                <a:solidFill>
                  <a:schemeClr val="tx1"/>
                </a:solidFill>
                <a:effectLst>
                  <a:outerShdw blurRad="38100" dist="38100" dir="2700000">
                    <a:srgbClr val="000000"/>
                  </a:outerShdw>
                </a:effectLst>
                <a:latin typeface="Times New Roman" panose="02020603050405020304" pitchFamily="18" charset="0"/>
                <a:ea typeface="宋体" pitchFamily="2" charset="-122"/>
                <a:sym typeface="+mn-ea"/>
              </a:endParaRPr>
            </a:p>
          </p:txBody>
        </p:sp>
        <p:sp>
          <p:nvSpPr>
            <p:cNvPr id="66571" name="文本框 52235"/>
            <p:cNvSpPr txBox="1"/>
            <p:nvPr/>
          </p:nvSpPr>
          <p:spPr>
            <a:xfrm>
              <a:off x="4549" y="4097"/>
              <a:ext cx="5459" cy="533"/>
            </a:xfrm>
            <a:prstGeom prst="rect">
              <a:avLst/>
            </a:prstGeom>
            <a:solidFill>
              <a:srgbClr val="CCECFF"/>
            </a:solidFill>
            <a:ln w="19050" cap="flat" cmpd="sng">
              <a:solidFill>
                <a:srgbClr val="000000"/>
              </a:solidFill>
              <a:prstDash val="solid"/>
              <a:miter/>
              <a:headEnd type="none" w="med" len="med"/>
              <a:tailEnd type="none" w="med" len="med"/>
            </a:ln>
          </p:spPr>
          <p:txBody>
            <a:bodyPr anchor="t"/>
            <a:p>
              <a:pPr lvl="0" algn="ctr"/>
              <a:r>
                <a:rPr lang="zh-CN" altLang="en-US" sz="1600">
                  <a:solidFill>
                    <a:schemeClr val="tx1"/>
                  </a:solidFill>
                  <a:latin typeface="Times New Roman" panose="02020603050405020304" pitchFamily="18" charset="0"/>
                  <a:sym typeface="+mn-ea"/>
                </a:rPr>
                <a:t>入</a:t>
              </a:r>
              <a:r>
                <a:rPr lang="en-US" altLang="zh-CN" sz="1600">
                  <a:solidFill>
                    <a:schemeClr val="tx1"/>
                  </a:solidFill>
                  <a:latin typeface="Times New Roman" panose="02020603050405020304" pitchFamily="18" charset="0"/>
                  <a:sym typeface="+mn-ea"/>
                </a:rPr>
                <a:t>cond</a:t>
              </a:r>
              <a:r>
                <a:rPr lang="zh-CN" altLang="en-US" sz="1600">
                  <a:solidFill>
                    <a:schemeClr val="tx1"/>
                  </a:solidFill>
                  <a:latin typeface="Times New Roman" panose="02020603050405020304" pitchFamily="18" charset="0"/>
                  <a:sym typeface="+mn-ea"/>
                </a:rPr>
                <a:t>等待队列，置“等待状态”</a:t>
              </a:r>
              <a:endParaRPr lang="en-US" altLang="zh-CN" sz="1600">
                <a:solidFill>
                  <a:schemeClr val="tx1"/>
                </a:solidFill>
                <a:latin typeface="Times New Roman" panose="02020603050405020304" pitchFamily="18" charset="0"/>
                <a:ea typeface="宋体" pitchFamily="2" charset="-122"/>
                <a:sym typeface="+mn-ea"/>
              </a:endParaRPr>
            </a:p>
          </p:txBody>
        </p:sp>
        <p:sp>
          <p:nvSpPr>
            <p:cNvPr id="52239" name="圆角矩形 52238"/>
            <p:cNvSpPr/>
            <p:nvPr/>
          </p:nvSpPr>
          <p:spPr>
            <a:xfrm>
              <a:off x="6151" y="6132"/>
              <a:ext cx="2225" cy="621"/>
            </a:xfrm>
            <a:prstGeom prst="roundRect">
              <a:avLst>
                <a:gd name="adj" fmla="val 16667"/>
              </a:avLst>
            </a:prstGeom>
            <a:solidFill>
              <a:srgbClr val="CCECFF"/>
            </a:solidFill>
            <a:ln w="19050" cap="flat" cmpd="sng">
              <a:solidFill>
                <a:srgbClr val="000000"/>
              </a:solidFill>
              <a:prstDash val="solid"/>
              <a:headEnd type="none" w="med" len="med"/>
              <a:tailEnd type="none" w="med" len="med"/>
            </a:ln>
          </p:spPr>
          <p:txBody>
            <a:bodyPr/>
            <a:p>
              <a:pPr lvl="0" algn="ctr">
                <a:lnSpc>
                  <a:spcPct val="120000"/>
                </a:lnSpc>
                <a:buClr>
                  <a:schemeClr val="tx2"/>
                </a:buClr>
                <a:buSzPct val="95000"/>
              </a:pPr>
              <a:r>
                <a:rPr lang="zh-CN" altLang="en-US" sz="1600">
                  <a:solidFill>
                    <a:schemeClr val="tx1"/>
                  </a:solidFill>
                  <a:latin typeface="Times New Roman" panose="02020603050405020304" pitchFamily="18" charset="0"/>
                  <a:sym typeface="+mn-ea"/>
                </a:rPr>
                <a:t>转进程调度</a:t>
              </a:r>
              <a:endParaRPr lang="zh-CN" altLang="en-US" sz="1600" b="1" strike="noStrike" noProof="1" dirty="0">
                <a:solidFill>
                  <a:schemeClr val="tx1"/>
                </a:solidFill>
                <a:effectLst>
                  <a:outerShdw blurRad="38100" dist="38100" dir="2700000">
                    <a:srgbClr val="000000"/>
                  </a:outerShdw>
                </a:effectLst>
                <a:latin typeface="Times New Roman" panose="02020603050405020304" pitchFamily="18" charset="0"/>
                <a:ea typeface="宋体" pitchFamily="2" charset="-122"/>
                <a:sym typeface="+mn-ea"/>
              </a:endParaRPr>
            </a:p>
          </p:txBody>
        </p:sp>
        <p:sp>
          <p:nvSpPr>
            <p:cNvPr id="52242" name="圆角矩形 52241"/>
            <p:cNvSpPr/>
            <p:nvPr/>
          </p:nvSpPr>
          <p:spPr>
            <a:xfrm>
              <a:off x="6564" y="8172"/>
              <a:ext cx="1428" cy="595"/>
            </a:xfrm>
            <a:prstGeom prst="roundRect">
              <a:avLst>
                <a:gd name="adj" fmla="val 16667"/>
              </a:avLst>
            </a:prstGeom>
            <a:solidFill>
              <a:srgbClr val="CCECFF"/>
            </a:solidFill>
            <a:ln w="19050" cap="flat" cmpd="sng">
              <a:solidFill>
                <a:srgbClr val="000000"/>
              </a:solidFill>
              <a:prstDash val="solid"/>
              <a:headEnd type="none" w="med" len="med"/>
              <a:tailEnd type="none" w="med" len="med"/>
            </a:ln>
          </p:spPr>
          <p:txBody>
            <a:bodyPr/>
            <a:p>
              <a:pPr lvl="0" algn="ctr">
                <a:lnSpc>
                  <a:spcPct val="120000"/>
                </a:lnSpc>
                <a:buClr>
                  <a:schemeClr val="tx2"/>
                </a:buClr>
                <a:buSzPct val="95000"/>
                <a:buFont typeface="Wingdings" panose="05000000000000000000" pitchFamily="2" charset="2"/>
              </a:pPr>
              <a:r>
                <a:rPr lang="zh-CN" altLang="en-US" sz="1600">
                  <a:solidFill>
                    <a:schemeClr val="tx1"/>
                  </a:solidFill>
                  <a:latin typeface="Times New Roman" panose="02020603050405020304" pitchFamily="18" charset="0"/>
                  <a:sym typeface="+mn-ea"/>
                </a:rPr>
                <a:t>返 回</a:t>
              </a:r>
              <a:endParaRPr lang="zh-CN" altLang="en-US" sz="1600" b="1" strike="noStrike" noProof="1" dirty="0">
                <a:solidFill>
                  <a:schemeClr val="tx1"/>
                </a:solidFill>
                <a:effectLst>
                  <a:outerShdw blurRad="38100" dist="38100" dir="2700000">
                    <a:srgbClr val="000000"/>
                  </a:outerShdw>
                </a:effectLst>
                <a:latin typeface="Times New Roman" panose="02020603050405020304" pitchFamily="18" charset="0"/>
                <a:ea typeface="宋体" pitchFamily="2" charset="-122"/>
                <a:sym typeface="+mn-ea"/>
              </a:endParaRPr>
            </a:p>
          </p:txBody>
        </p:sp>
        <p:sp>
          <p:nvSpPr>
            <p:cNvPr id="66579" name="文本框 52243"/>
            <p:cNvSpPr txBox="1"/>
            <p:nvPr/>
          </p:nvSpPr>
          <p:spPr>
            <a:xfrm>
              <a:off x="4194" y="7177"/>
              <a:ext cx="6153" cy="595"/>
            </a:xfrm>
            <a:prstGeom prst="rect">
              <a:avLst/>
            </a:prstGeom>
            <a:solidFill>
              <a:srgbClr val="CCECFF"/>
            </a:solidFill>
            <a:ln w="19050" cap="flat" cmpd="sng">
              <a:solidFill>
                <a:srgbClr val="000000"/>
              </a:solidFill>
              <a:prstDash val="solid"/>
              <a:miter/>
              <a:headEnd type="none" w="med" len="med"/>
              <a:tailEnd type="none" w="med" len="med"/>
            </a:ln>
          </p:spPr>
          <p:txBody>
            <a:bodyPr anchor="t"/>
            <a:p>
              <a:pPr lvl="0" algn="ctr"/>
              <a:r>
                <a:rPr lang="en-US" altLang="zh-CN" sz="1600">
                  <a:solidFill>
                    <a:schemeClr val="tx1"/>
                  </a:solidFill>
                  <a:latin typeface="Times New Roman" panose="02020603050405020304" pitchFamily="18" charset="0"/>
                  <a:ea typeface="宋体" pitchFamily="2" charset="-122"/>
                </a:rPr>
                <a:t>pthread_mutex_lock(mutex)</a:t>
              </a:r>
              <a:endParaRPr lang="en-US" altLang="zh-CN" sz="1600">
                <a:solidFill>
                  <a:schemeClr val="tx1"/>
                </a:solidFill>
                <a:latin typeface="Times New Roman" panose="02020603050405020304" pitchFamily="18" charset="0"/>
                <a:ea typeface="宋体" pitchFamily="2" charset="-122"/>
              </a:endParaRPr>
            </a:p>
          </p:txBody>
        </p:sp>
        <p:sp>
          <p:nvSpPr>
            <p:cNvPr id="66583" name="直接连接符 52247"/>
            <p:cNvSpPr/>
            <p:nvPr/>
          </p:nvSpPr>
          <p:spPr>
            <a:xfrm>
              <a:off x="7275" y="3660"/>
              <a:ext cx="0" cy="46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66584" name="直接连接符 52248"/>
            <p:cNvSpPr/>
            <p:nvPr/>
          </p:nvSpPr>
          <p:spPr>
            <a:xfrm>
              <a:off x="7275" y="5685"/>
              <a:ext cx="0" cy="46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2" name="文本框 52243"/>
            <p:cNvSpPr txBox="1"/>
            <p:nvPr/>
          </p:nvSpPr>
          <p:spPr>
            <a:xfrm>
              <a:off x="4214" y="5061"/>
              <a:ext cx="6153" cy="595"/>
            </a:xfrm>
            <a:prstGeom prst="rect">
              <a:avLst/>
            </a:prstGeom>
            <a:solidFill>
              <a:srgbClr val="CCECFF"/>
            </a:solidFill>
            <a:ln w="19050" cap="flat" cmpd="sng">
              <a:solidFill>
                <a:srgbClr val="000000"/>
              </a:solidFill>
              <a:prstDash val="solid"/>
              <a:miter/>
              <a:headEnd type="none" w="med" len="med"/>
              <a:tailEnd type="none" w="med" len="med"/>
            </a:ln>
          </p:spPr>
          <p:txBody>
            <a:bodyPr anchor="t"/>
            <a:p>
              <a:pPr lvl="0" algn="ctr"/>
              <a:r>
                <a:rPr lang="en-US" altLang="zh-CN" sz="1600">
                  <a:solidFill>
                    <a:schemeClr val="tx1"/>
                  </a:solidFill>
                  <a:latin typeface="Times New Roman" panose="02020603050405020304" pitchFamily="18" charset="0"/>
                  <a:ea typeface="宋体" pitchFamily="2" charset="-122"/>
                </a:rPr>
                <a:t>pthread_mutex_unlock(mutex)</a:t>
              </a:r>
              <a:endParaRPr lang="en-US" altLang="zh-CN" sz="1600">
                <a:solidFill>
                  <a:schemeClr val="tx1"/>
                </a:solidFill>
                <a:latin typeface="Times New Roman" panose="02020603050405020304" pitchFamily="18" charset="0"/>
                <a:ea typeface="宋体" pitchFamily="2" charset="-122"/>
              </a:endParaRPr>
            </a:p>
          </p:txBody>
        </p:sp>
      </p:grpSp>
      <p:sp>
        <p:nvSpPr>
          <p:cNvPr id="4" name="矩形 3"/>
          <p:cNvSpPr/>
          <p:nvPr/>
        </p:nvSpPr>
        <p:spPr>
          <a:xfrm>
            <a:off x="240665" y="4823460"/>
            <a:ext cx="8483600" cy="175323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000" dirty="0">
                <a:solidFill>
                  <a:schemeClr val="tx1"/>
                </a:solidFill>
                <a:effectLst/>
                <a:latin typeface="Times New Roman" panose="02020603050405020304" pitchFamily="18" charset="0"/>
                <a:sym typeface="Arial" panose="020B0604020202020204" pitchFamily="34" charset="0"/>
              </a:rPr>
              <a:t>pthread_cond_signal</a:t>
            </a:r>
            <a:r>
              <a:rPr lang="en-US" altLang="zh-CN" sz="2000" dirty="0">
                <a:solidFill>
                  <a:schemeClr val="tx1"/>
                </a:solidFill>
                <a:effectLst/>
                <a:latin typeface="Times New Roman" panose="02020603050405020304" pitchFamily="18" charset="0"/>
                <a:sym typeface="Arial" panose="020B0604020202020204" pitchFamily="34" charset="0"/>
              </a:rPr>
              <a:t>/</a:t>
            </a:r>
            <a:r>
              <a:rPr lang="zh-CN" altLang="en-US" sz="2000" dirty="0">
                <a:solidFill>
                  <a:schemeClr val="tx1"/>
                </a:solidFill>
                <a:effectLst/>
                <a:latin typeface="Times New Roman" panose="02020603050405020304" pitchFamily="18" charset="0"/>
                <a:sym typeface="Arial" panose="020B0604020202020204" pitchFamily="34" charset="0"/>
              </a:rPr>
              <a:t>broadcast</a:t>
            </a:r>
            <a:r>
              <a:rPr lang="en-US" altLang="x-none" sz="2000" dirty="0">
                <a:solidFill>
                  <a:schemeClr val="tx1"/>
                </a:solidFill>
                <a:effectLst/>
                <a:latin typeface="Times New Roman" panose="02020603050405020304" pitchFamily="18" charset="0"/>
                <a:sym typeface="+mn-ea"/>
              </a:rPr>
              <a:t>( pthread_cond_t *cond )</a:t>
            </a:r>
            <a:endParaRPr lang="en-US" altLang="x-none" sz="2000" dirty="0">
              <a:solidFill>
                <a:schemeClr val="tx1"/>
              </a:solidFill>
              <a:effectLst/>
              <a:latin typeface="Times New Roman" panose="02020603050405020304" pitchFamily="18" charset="0"/>
              <a:sym typeface="+mn-ea"/>
            </a:endParaRPr>
          </a:p>
          <a:p>
            <a:pPr marL="533400" lvl="0" indent="-533400" fontAlgn="base">
              <a:lnSpc>
                <a:spcPct val="120000"/>
              </a:lnSpc>
              <a:spcBef>
                <a:spcPct val="20000"/>
              </a:spcBef>
              <a:buNone/>
            </a:pPr>
            <a:r>
              <a:rPr lang="zh-CN" altLang="en-US" sz="2000" b="1">
                <a:solidFill>
                  <a:srgbClr val="C00000"/>
                </a:solidFill>
                <a:effectLst/>
                <a:latin typeface="Times New Roman" panose="02020603050405020304" pitchFamily="18" charset="0"/>
                <a:cs typeface="+mn-ea"/>
                <a:sym typeface="+mn-ea"/>
              </a:rPr>
              <a:t>唤醒该条件变量上等待的进程。</a:t>
            </a:r>
            <a:endParaRPr lang="zh-CN" altLang="en-US" sz="20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en-US" altLang="zh-CN" sz="2000">
                <a:solidFill>
                  <a:schemeClr val="tx1"/>
                </a:solidFill>
                <a:effectLst/>
                <a:latin typeface="Times New Roman" panose="02020603050405020304" pitchFamily="18" charset="0"/>
                <a:cs typeface="+mn-ea"/>
                <a:sym typeface="+mn-ea"/>
              </a:rPr>
              <a:t>1</a:t>
            </a:r>
            <a:r>
              <a:rPr lang="zh-CN" altLang="en-US" sz="2000">
                <a:solidFill>
                  <a:schemeClr val="tx1"/>
                </a:solidFill>
                <a:effectLst/>
                <a:latin typeface="Times New Roman" panose="02020603050405020304" pitchFamily="18" charset="0"/>
                <a:cs typeface="+mn-ea"/>
                <a:sym typeface="+mn-ea"/>
              </a:rPr>
              <a:t>、如果这时没有进程等待，什么都不做；</a:t>
            </a:r>
            <a:endParaRPr lang="zh-CN" altLang="en-US" sz="20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en-US" altLang="zh-CN" sz="2000">
                <a:solidFill>
                  <a:schemeClr val="tx1"/>
                </a:solidFill>
                <a:effectLst/>
                <a:latin typeface="Times New Roman" panose="02020603050405020304" pitchFamily="18" charset="0"/>
                <a:cs typeface="+mn-ea"/>
                <a:sym typeface="+mn-ea"/>
              </a:rPr>
              <a:t>2</a:t>
            </a:r>
            <a:r>
              <a:rPr lang="zh-CN" altLang="en-US" sz="2000">
                <a:solidFill>
                  <a:schemeClr val="tx1"/>
                </a:solidFill>
                <a:effectLst/>
                <a:latin typeface="Times New Roman" panose="02020603050405020304" pitchFamily="18" charset="0"/>
                <a:cs typeface="+mn-ea"/>
                <a:sym typeface="+mn-ea"/>
              </a:rPr>
              <a:t>、</a:t>
            </a:r>
            <a:r>
              <a:rPr lang="en-US" altLang="zh-CN" sz="2000">
                <a:solidFill>
                  <a:schemeClr val="tx1"/>
                </a:solidFill>
                <a:effectLst/>
                <a:latin typeface="Times New Roman" panose="02020603050405020304" pitchFamily="18" charset="0"/>
                <a:cs typeface="+mn-ea"/>
                <a:sym typeface="+mn-ea"/>
              </a:rPr>
              <a:t>signal </a:t>
            </a:r>
            <a:r>
              <a:rPr lang="zh-CN" altLang="en-US" sz="2000">
                <a:solidFill>
                  <a:schemeClr val="tx1"/>
                </a:solidFill>
                <a:effectLst/>
                <a:latin typeface="Times New Roman" panose="02020603050405020304" pitchFamily="18" charset="0"/>
                <a:cs typeface="+mn-ea"/>
                <a:sym typeface="+mn-ea"/>
              </a:rPr>
              <a:t>唤醒等待队列中的第一个进程，</a:t>
            </a:r>
            <a:r>
              <a:rPr lang="zh-CN" altLang="en-US" sz="2000" dirty="0">
                <a:solidFill>
                  <a:schemeClr val="tx1"/>
                </a:solidFill>
                <a:effectLst/>
                <a:latin typeface="Times New Roman" panose="02020603050405020304" pitchFamily="18" charset="0"/>
                <a:sym typeface="Arial" panose="020B0604020202020204" pitchFamily="34" charset="0"/>
              </a:rPr>
              <a:t>broadcast </a:t>
            </a:r>
            <a:r>
              <a:rPr lang="zh-CN" altLang="en-US" sz="2000">
                <a:solidFill>
                  <a:schemeClr val="tx1"/>
                </a:solidFill>
                <a:effectLst/>
                <a:latin typeface="Times New Roman" panose="02020603050405020304" pitchFamily="18" charset="0"/>
                <a:cs typeface="+mn-ea"/>
                <a:sym typeface="+mn-ea"/>
              </a:rPr>
              <a:t>唤醒所有进程；</a:t>
            </a:r>
            <a:endParaRPr lang="zh-CN" altLang="en-US" sz="2000" b="1" strike="noStrike" noProof="1">
              <a:solidFill>
                <a:srgbClr val="A5002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7">
                                            <p:txEl>
                                              <p:charRg st="0" end="9"/>
                                            </p:txEl>
                                          </p:spTgt>
                                        </p:tgtEl>
                                        <p:attrNameLst>
                                          <p:attrName>style.visibility</p:attrName>
                                        </p:attrNameLst>
                                      </p:cBhvr>
                                      <p:to>
                                        <p:strVal val="visible"/>
                                      </p:to>
                                    </p:set>
                                    <p:anim calcmode="lin" valueType="num">
                                      <p:cBhvr additive="base">
                                        <p:cTn id="7" dur="1000" fill="hold"/>
                                        <p:tgtEl>
                                          <p:spTgt spid="52227">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2227">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227">
                                            <p:txEl>
                                              <p:charRg st="1" end="1"/>
                                            </p:txEl>
                                          </p:spTgt>
                                        </p:tgtEl>
                                        <p:attrNameLst>
                                          <p:attrName>style.visibility</p:attrName>
                                        </p:attrNameLst>
                                      </p:cBhvr>
                                      <p:to>
                                        <p:strVal val="visible"/>
                                      </p:to>
                                    </p:set>
                                    <p:anim calcmode="lin" valueType="num">
                                      <p:cBhvr additive="base">
                                        <p:cTn id="13" dur="1000" fill="hold"/>
                                        <p:tgtEl>
                                          <p:spTgt spid="52227">
                                            <p:txEl>
                                              <p:char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2227">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229"/>
                                        </p:tgtEl>
                                        <p:attrNameLst>
                                          <p:attrName>style.visibility</p:attrName>
                                        </p:attrNameLst>
                                      </p:cBhvr>
                                      <p:to>
                                        <p:strVal val="visible"/>
                                      </p:to>
                                    </p:set>
                                    <p:anim calcmode="lin" valueType="num">
                                      <p:cBhvr additive="base">
                                        <p:cTn id="19" dur="500" fill="hold"/>
                                        <p:tgtEl>
                                          <p:spTgt spid="52229"/>
                                        </p:tgtEl>
                                        <p:attrNameLst>
                                          <p:attrName>ppt_x</p:attrName>
                                        </p:attrNameLst>
                                      </p:cBhvr>
                                      <p:tavLst>
                                        <p:tav tm="0">
                                          <p:val>
                                            <p:strVal val="0-#ppt_w/2"/>
                                          </p:val>
                                        </p:tav>
                                        <p:tav tm="100000">
                                          <p:val>
                                            <p:strVal val="#ppt_x"/>
                                          </p:val>
                                        </p:tav>
                                      </p:tavLst>
                                    </p:anim>
                                    <p:anim calcmode="lin" valueType="num">
                                      <p:cBhvr additive="base">
                                        <p:cTn id="20" dur="500" fill="hold"/>
                                        <p:tgtEl>
                                          <p:spTgt spid="522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P spid="52229"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文本框 624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51</a:t>
            </a:r>
            <a:endParaRPr lang="en-US" altLang="zh-CN" b="0">
              <a:solidFill>
                <a:schemeClr val="tx2"/>
              </a:solidFill>
              <a:latin typeface="Times New Roman" panose="02020603050405020304" pitchFamily="18" charset="0"/>
              <a:ea typeface="宋体" pitchFamily="2" charset="-122"/>
            </a:endParaRPr>
          </a:p>
        </p:txBody>
      </p:sp>
      <p:grpSp>
        <p:nvGrpSpPr>
          <p:cNvPr id="62467" name="组合 62466"/>
          <p:cNvGrpSpPr/>
          <p:nvPr/>
        </p:nvGrpSpPr>
        <p:grpSpPr>
          <a:xfrm>
            <a:off x="6948805" y="856615"/>
            <a:ext cx="1920875" cy="2289175"/>
            <a:chOff x="0" y="0"/>
            <a:chExt cx="969" cy="1443"/>
          </a:xfrm>
        </p:grpSpPr>
        <p:sp>
          <p:nvSpPr>
            <p:cNvPr id="77827" name="椭圆 62467"/>
            <p:cNvSpPr/>
            <p:nvPr/>
          </p:nvSpPr>
          <p:spPr>
            <a:xfrm>
              <a:off x="180" y="652"/>
              <a:ext cx="531" cy="551"/>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77828" name="直接连接符 62468"/>
            <p:cNvSpPr/>
            <p:nvPr/>
          </p:nvSpPr>
          <p:spPr>
            <a:xfrm flipH="1">
              <a:off x="471" y="1180"/>
              <a:ext cx="98" cy="32"/>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77829" name="直接连接符 62469"/>
            <p:cNvSpPr/>
            <p:nvPr/>
          </p:nvSpPr>
          <p:spPr>
            <a:xfrm>
              <a:off x="451" y="229"/>
              <a:ext cx="0" cy="423"/>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77830" name="文本框 62470"/>
            <p:cNvSpPr txBox="1"/>
            <p:nvPr/>
          </p:nvSpPr>
          <p:spPr>
            <a:xfrm>
              <a:off x="0" y="688"/>
              <a:ext cx="260" cy="2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b</a:t>
              </a:r>
              <a:endParaRPr lang="en-US" altLang="zh-CN" sz="1600">
                <a:solidFill>
                  <a:schemeClr val="tx1"/>
                </a:solidFill>
                <a:latin typeface="Times New Roman" panose="02020603050405020304" pitchFamily="18" charset="0"/>
                <a:ea typeface="宋体" pitchFamily="2" charset="-122"/>
              </a:endParaRPr>
            </a:p>
          </p:txBody>
        </p:sp>
        <p:sp>
          <p:nvSpPr>
            <p:cNvPr id="77831" name="文本框 62471"/>
            <p:cNvSpPr txBox="1"/>
            <p:nvPr/>
          </p:nvSpPr>
          <p:spPr>
            <a:xfrm>
              <a:off x="692" y="695"/>
              <a:ext cx="277" cy="243"/>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c</a:t>
              </a:r>
              <a:endParaRPr lang="en-US" altLang="zh-CN" sz="1600">
                <a:solidFill>
                  <a:schemeClr val="tx1"/>
                </a:solidFill>
                <a:latin typeface="Times New Roman" panose="02020603050405020304" pitchFamily="18" charset="0"/>
                <a:ea typeface="宋体" pitchFamily="2" charset="-122"/>
              </a:endParaRPr>
            </a:p>
          </p:txBody>
        </p:sp>
        <p:sp>
          <p:nvSpPr>
            <p:cNvPr id="77832" name="文本框 62472"/>
            <p:cNvSpPr txBox="1"/>
            <p:nvPr/>
          </p:nvSpPr>
          <p:spPr>
            <a:xfrm>
              <a:off x="185" y="271"/>
              <a:ext cx="260" cy="2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a</a:t>
              </a:r>
              <a:endParaRPr lang="en-US" altLang="zh-CN" sz="1600">
                <a:solidFill>
                  <a:schemeClr val="tx1"/>
                </a:solidFill>
                <a:latin typeface="Times New Roman" panose="02020603050405020304" pitchFamily="18" charset="0"/>
                <a:ea typeface="宋体" pitchFamily="2" charset="-122"/>
              </a:endParaRPr>
            </a:p>
          </p:txBody>
        </p:sp>
        <p:grpSp>
          <p:nvGrpSpPr>
            <p:cNvPr id="77833" name="组合 62473"/>
            <p:cNvGrpSpPr/>
            <p:nvPr/>
          </p:nvGrpSpPr>
          <p:grpSpPr>
            <a:xfrm>
              <a:off x="319" y="1215"/>
              <a:ext cx="265" cy="228"/>
              <a:chOff x="0" y="0"/>
              <a:chExt cx="265" cy="228"/>
            </a:xfrm>
          </p:grpSpPr>
          <p:sp>
            <p:nvSpPr>
              <p:cNvPr id="77834" name="椭圆 62474"/>
              <p:cNvSpPr/>
              <p:nvPr/>
            </p:nvSpPr>
            <p:spPr>
              <a:xfrm>
                <a:off x="5" y="0"/>
                <a:ext cx="260"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77835" name="文本框 62475"/>
              <p:cNvSpPr txBox="1"/>
              <p:nvPr/>
            </p:nvSpPr>
            <p:spPr>
              <a:xfrm>
                <a:off x="0" y="3"/>
                <a:ext cx="221" cy="20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grpSp>
          <p:nvGrpSpPr>
            <p:cNvPr id="77836" name="组合 62476"/>
            <p:cNvGrpSpPr/>
            <p:nvPr/>
          </p:nvGrpSpPr>
          <p:grpSpPr>
            <a:xfrm>
              <a:off x="314" y="0"/>
              <a:ext cx="261" cy="228"/>
              <a:chOff x="0" y="0"/>
              <a:chExt cx="261" cy="228"/>
            </a:xfrm>
          </p:grpSpPr>
          <p:sp>
            <p:nvSpPr>
              <p:cNvPr id="77837" name="椭圆 62477"/>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77838" name="文本框 62478"/>
              <p:cNvSpPr txBox="1"/>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sp>
          <p:nvSpPr>
            <p:cNvPr id="77839" name="直接连接符 62479"/>
            <p:cNvSpPr/>
            <p:nvPr/>
          </p:nvSpPr>
          <p:spPr>
            <a:xfrm>
              <a:off x="344" y="1179"/>
              <a:ext cx="95" cy="32"/>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grpSp>
      <p:sp>
        <p:nvSpPr>
          <p:cNvPr id="62481" name="矩形 62480"/>
          <p:cNvSpPr/>
          <p:nvPr/>
        </p:nvSpPr>
        <p:spPr>
          <a:xfrm>
            <a:off x="165100" y="558800"/>
            <a:ext cx="6176010" cy="588518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pthread_mutex_t m=</a:t>
            </a:r>
            <a:r>
              <a:rPr lang="en-US" altLang="zh-CN" sz="1600" b="1">
                <a:solidFill>
                  <a:schemeClr val="tx1"/>
                </a:solidFill>
                <a:effectLst/>
                <a:latin typeface="Times New Roman" panose="02020603050405020304" pitchFamily="18" charset="0"/>
                <a:cs typeface="+mn-ea"/>
                <a:sym typeface="+mn-ea"/>
              </a:rPr>
              <a:t>PTHREAD_MUTEX_INITIALIZER</a:t>
            </a: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pthread_cond_t c=</a:t>
            </a:r>
            <a:r>
              <a:rPr lang="en-US" altLang="zh-CN" sz="1600" b="1">
                <a:solidFill>
                  <a:schemeClr val="tx1"/>
                </a:solidFill>
                <a:effectLst/>
                <a:latin typeface="Times New Roman" panose="02020603050405020304" pitchFamily="18" charset="0"/>
                <a:cs typeface="+mn-ea"/>
                <a:sym typeface="+mn-ea"/>
              </a:rPr>
              <a:t>PTHREAD_COND_INITIALIZER</a:t>
            </a: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a:solidFill>
                  <a:schemeClr val="tx1"/>
                </a:solidFill>
                <a:effectLst/>
                <a:latin typeface="Times New Roman" panose="02020603050405020304" pitchFamily="18" charset="0"/>
                <a:cs typeface="+mn-ea"/>
                <a:sym typeface="+mn-ea"/>
              </a:rPr>
              <a:t>int  s=0;</a:t>
            </a:r>
            <a:r>
              <a:rPr lang="zh-CN" altLang="en-US" sz="1600" b="1">
                <a:solidFill>
                  <a:schemeClr val="tx1"/>
                </a:solidFill>
                <a:effectLst/>
                <a:latin typeface="Times New Roman" panose="02020603050405020304" pitchFamily="18" charset="0"/>
                <a:cs typeface="+mn-ea"/>
                <a:sym typeface="+mn-ea"/>
              </a:rPr>
              <a:t> ∕*表示</a:t>
            </a:r>
            <a:r>
              <a:rPr lang="en-US" altLang="zh-CN" sz="1600" b="1">
                <a:solidFill>
                  <a:schemeClr val="tx1"/>
                </a:solidFill>
                <a:effectLst/>
                <a:latin typeface="Times New Roman" panose="02020603050405020304" pitchFamily="18" charset="0"/>
                <a:cs typeface="+mn-ea"/>
                <a:sym typeface="+mn-ea"/>
              </a:rPr>
              <a:t>pa</a:t>
            </a:r>
            <a:r>
              <a:rPr lang="zh-CN" altLang="en-US" sz="1600" b="1">
                <a:solidFill>
                  <a:schemeClr val="tx1"/>
                </a:solidFill>
                <a:effectLst/>
                <a:latin typeface="Times New Roman" panose="02020603050405020304" pitchFamily="18" charset="0"/>
                <a:cs typeface="+mn-ea"/>
                <a:sym typeface="+mn-ea"/>
              </a:rPr>
              <a:t>进程是否执行完*∕</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main(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cobegin</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c</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coend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1600" b="1" strike="noStrike" noProof="1">
                <a:solidFill>
                  <a:schemeClr val="tx1"/>
                </a:solidFill>
                <a:effectLst/>
                <a:latin typeface="Times New Roman" panose="02020603050405020304" pitchFamily="18" charset="0"/>
                <a:ea typeface="宋体" pitchFamily="2" charset="-122"/>
                <a:cs typeface="+mn-ea"/>
              </a:rPr>
              <a:t>( )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lock(m);</a:t>
            </a:r>
            <a:endParaRPr lang="zh-CN" altLang="en-US" sz="1600" b="1" strike="noStrike" noProof="1">
              <a:solidFill>
                <a:schemeClr val="tx1"/>
              </a:solidFill>
              <a:effectLst/>
              <a:latin typeface="Times New Roman" panose="02020603050405020304" pitchFamily="18" charset="0"/>
              <a:ea typeface="宋体" pitchFamily="2" charset="-122"/>
              <a:sym typeface="MT Extra" pitchFamily="18" charset="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s=1;</a:t>
            </a:r>
            <a:endParaRPr lang="zh-CN" altLang="en-US"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broadcast(c);</a:t>
            </a:r>
            <a:endParaRPr lang="zh-CN" altLang="en-US" sz="1600" b="1" strike="noStrike" noProof="1">
              <a:solidFill>
                <a:schemeClr val="tx1"/>
              </a:solidFill>
              <a:effectLst/>
              <a:latin typeface="Times New Roman" panose="02020603050405020304" pitchFamily="18" charset="0"/>
              <a:ea typeface="宋体" pitchFamily="2" charset="-122"/>
              <a:cs typeface="+mn-ea"/>
              <a:sym typeface="MT Extra" pitchFamily="18" charset="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sym typeface="MT Extra" pitchFamily="18" charset="2"/>
              </a:rPr>
              <a:t>    </a:t>
            </a:r>
            <a:r>
              <a:rPr lang="en-US" altLang="zh-CN" sz="1600" b="1" strike="noStrike" noProof="1">
                <a:solidFill>
                  <a:schemeClr val="tx1"/>
                </a:solidFill>
                <a:effectLst/>
                <a:latin typeface="Times New Roman" panose="02020603050405020304" pitchFamily="18" charset="0"/>
                <a:ea typeface="宋体" pitchFamily="2" charset="-122"/>
                <a:cs typeface="+mn-ea"/>
                <a:sym typeface="MT Extra" pitchFamily="18" charset="2"/>
              </a:rPr>
              <a:t>unlock(m);</a:t>
            </a:r>
            <a:endParaRPr lang="zh-CN" altLang="en-US" sz="1600" b="1" strike="noStrike" noProof="1">
              <a:solidFill>
                <a:schemeClr val="tx1"/>
              </a:solidFill>
              <a:effectLst/>
              <a:latin typeface="Times New Roman" panose="02020603050405020304" pitchFamily="18" charset="0"/>
              <a:ea typeface="宋体" pitchFamily="2" charset="-122"/>
              <a:sym typeface="MT Extra" pitchFamily="18" charset="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1600" strike="noStrike" noProof="1">
              <a:solidFill>
                <a:schemeClr val="tx1"/>
              </a:solidFill>
              <a:latin typeface="Times New Roman" panose="02020603050405020304" pitchFamily="18" charset="0"/>
              <a:ea typeface="宋体" pitchFamily="2" charset="-122"/>
            </a:endParaRPr>
          </a:p>
        </p:txBody>
      </p:sp>
      <p:sp>
        <p:nvSpPr>
          <p:cNvPr id="62483" name="矩形 62482"/>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
        <p:nvSpPr>
          <p:cNvPr id="2" name="文本框 1"/>
          <p:cNvSpPr txBox="1"/>
          <p:nvPr/>
        </p:nvSpPr>
        <p:spPr>
          <a:xfrm>
            <a:off x="2483485" y="3337560"/>
            <a:ext cx="3001645" cy="1814830"/>
          </a:xfrm>
          <a:prstGeom prst="rect">
            <a:avLst/>
          </a:prstGeom>
          <a:noFill/>
          <a:ln w="12700">
            <a:solidFill>
              <a:schemeClr val="tx1"/>
            </a:solidFill>
          </a:ln>
        </p:spPr>
        <p:txBody>
          <a:bodyPr wrap="square" rtlCol="0" anchor="t">
            <a:spAutoFit/>
          </a:bodyPr>
          <a:p>
            <a:r>
              <a:rPr lang="en-US" altLang="zh-CN" sz="1600">
                <a:solidFill>
                  <a:schemeClr val="tx1"/>
                </a:solidFill>
                <a:effectLst/>
                <a:latin typeface="Times New Roman" panose="02020603050405020304" pitchFamily="18" charset="0"/>
                <a:cs typeface="+mn-ea"/>
                <a:sym typeface="+mn-ea"/>
              </a:rPr>
              <a:t>p</a:t>
            </a:r>
            <a:r>
              <a:rPr lang="en-US" altLang="zh-CN" sz="1600" baseline="-25000">
                <a:solidFill>
                  <a:schemeClr val="tx1"/>
                </a:solidFill>
                <a:effectLst/>
                <a:latin typeface="Times New Roman" panose="02020603050405020304" pitchFamily="18" charset="0"/>
                <a:cs typeface="+mn-ea"/>
                <a:sym typeface="+mn-ea"/>
              </a:rPr>
              <a:t>b</a:t>
            </a:r>
            <a:r>
              <a:rPr lang="en-US" altLang="zh-CN" sz="1600">
                <a:solidFill>
                  <a:schemeClr val="tx1"/>
                </a:solidFill>
                <a:effectLst/>
                <a:latin typeface="Times New Roman" panose="02020603050405020304" pitchFamily="18" charset="0"/>
                <a:cs typeface="+mn-ea"/>
                <a:sym typeface="+mn-ea"/>
              </a:rPr>
              <a:t>( )</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n-ea"/>
              </a:rPr>
              <a:t>{</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T Extra" pitchFamily="18" charset="2"/>
              </a:rPr>
              <a:t>    lock</a:t>
            </a:r>
            <a:r>
              <a:rPr lang="en-US" altLang="zh-CN" sz="1600">
                <a:solidFill>
                  <a:schemeClr val="tx1"/>
                </a:solidFill>
                <a:effectLst/>
                <a:latin typeface="Times New Roman" panose="02020603050405020304" pitchFamily="18" charset="0"/>
                <a:cs typeface="+mn-ea"/>
                <a:sym typeface="+mn-ea"/>
              </a:rPr>
              <a:t>(m);</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n-ea"/>
              </a:rPr>
              <a:t>    if(s==0) wait(c, m);</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n-ea"/>
              </a:rPr>
              <a:t>    unlock(m);</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n-ea"/>
              </a:rPr>
              <a:t>    ......</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n-ea"/>
              </a:rPr>
              <a:t>}</a:t>
            </a:r>
            <a:r>
              <a:rPr lang="en-US" altLang="zh-CN">
                <a:solidFill>
                  <a:schemeClr val="tx1"/>
                </a:solidFill>
                <a:effectLst/>
                <a:latin typeface="Times New Roman" panose="02020603050405020304" pitchFamily="18" charset="0"/>
                <a:cs typeface="+mn-ea"/>
                <a:sym typeface="+mn-ea"/>
              </a:rPr>
              <a:t> </a:t>
            </a:r>
            <a:endParaRPr lang="zh-CN" altLang="en-US"/>
          </a:p>
        </p:txBody>
      </p:sp>
      <p:sp>
        <p:nvSpPr>
          <p:cNvPr id="3" name="文本框 2"/>
          <p:cNvSpPr txBox="1"/>
          <p:nvPr/>
        </p:nvSpPr>
        <p:spPr>
          <a:xfrm>
            <a:off x="5788025" y="3337560"/>
            <a:ext cx="3001645" cy="1814830"/>
          </a:xfrm>
          <a:prstGeom prst="rect">
            <a:avLst/>
          </a:prstGeom>
          <a:noFill/>
          <a:ln w="12700">
            <a:solidFill>
              <a:schemeClr val="tx1"/>
            </a:solidFill>
          </a:ln>
        </p:spPr>
        <p:txBody>
          <a:bodyPr wrap="square" rtlCol="0" anchor="t">
            <a:spAutoFit/>
          </a:bodyPr>
          <a:p>
            <a:r>
              <a:rPr lang="en-US" altLang="zh-CN" sz="1600">
                <a:solidFill>
                  <a:schemeClr val="tx1"/>
                </a:solidFill>
                <a:effectLst/>
                <a:latin typeface="Times New Roman" panose="02020603050405020304" pitchFamily="18" charset="0"/>
                <a:cs typeface="+mn-ea"/>
                <a:sym typeface="+mn-ea"/>
              </a:rPr>
              <a:t>p</a:t>
            </a:r>
            <a:r>
              <a:rPr lang="en-US" altLang="zh-CN" sz="1600" baseline="-25000">
                <a:solidFill>
                  <a:schemeClr val="tx1"/>
                </a:solidFill>
                <a:effectLst/>
                <a:latin typeface="Times New Roman" panose="02020603050405020304" pitchFamily="18" charset="0"/>
                <a:cs typeface="+mn-ea"/>
                <a:sym typeface="+mn-ea"/>
              </a:rPr>
              <a:t>c</a:t>
            </a:r>
            <a:r>
              <a:rPr lang="en-US" altLang="zh-CN" sz="1600">
                <a:solidFill>
                  <a:schemeClr val="tx1"/>
                </a:solidFill>
                <a:effectLst/>
                <a:latin typeface="Times New Roman" panose="02020603050405020304" pitchFamily="18" charset="0"/>
                <a:cs typeface="+mn-ea"/>
                <a:sym typeface="+mn-ea"/>
              </a:rPr>
              <a:t>( )</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n-ea"/>
              </a:rPr>
              <a:t>{</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T Extra" pitchFamily="18" charset="2"/>
              </a:rPr>
              <a:t>    lock</a:t>
            </a:r>
            <a:r>
              <a:rPr lang="en-US" altLang="zh-CN" sz="1600">
                <a:solidFill>
                  <a:schemeClr val="tx1"/>
                </a:solidFill>
                <a:effectLst/>
                <a:latin typeface="Times New Roman" panose="02020603050405020304" pitchFamily="18" charset="0"/>
                <a:cs typeface="+mn-ea"/>
                <a:sym typeface="+mn-ea"/>
              </a:rPr>
              <a:t>(m);</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n-ea"/>
              </a:rPr>
              <a:t>    if(s==0) wait(c, m);</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n-ea"/>
              </a:rPr>
              <a:t>    unlock(m);</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n-ea"/>
              </a:rPr>
              <a:t>    ......</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n-ea"/>
              </a:rPr>
              <a:t>} </a:t>
            </a:r>
            <a:endParaRPr lang="en-US" altLang="zh-CN" sz="1600">
              <a:solidFill>
                <a:schemeClr val="tx1"/>
              </a:solidFill>
              <a:effectLst/>
              <a:latin typeface="Times New Roman" panose="02020603050405020304" pitchFamily="18" charset="0"/>
              <a:cs typeface="+mn-ea"/>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additive="base">
                                        <p:cTn id="7" dur="500" fill="hold"/>
                                        <p:tgtEl>
                                          <p:spTgt spid="62467"/>
                                        </p:tgtEl>
                                        <p:attrNameLst>
                                          <p:attrName>ppt_x</p:attrName>
                                        </p:attrNameLst>
                                      </p:cBhvr>
                                      <p:tavLst>
                                        <p:tav tm="0">
                                          <p:val>
                                            <p:strVal val="1+#ppt_w/2"/>
                                          </p:val>
                                        </p:tav>
                                        <p:tav tm="100000">
                                          <p:val>
                                            <p:strVal val="#ppt_x"/>
                                          </p:val>
                                        </p:tav>
                                      </p:tavLst>
                                    </p:anim>
                                    <p:anim calcmode="lin" valueType="num">
                                      <p:cBhvr additive="base">
                                        <p:cTn id="8" dur="500" fill="hold"/>
                                        <p:tgtEl>
                                          <p:spTgt spid="624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481"/>
                                        </p:tgtEl>
                                        <p:attrNameLst>
                                          <p:attrName>style.visibility</p:attrName>
                                        </p:attrNameLst>
                                      </p:cBhvr>
                                      <p:to>
                                        <p:strVal val="visible"/>
                                      </p:to>
                                    </p:set>
                                    <p:anim calcmode="lin" valueType="num">
                                      <p:cBhvr additive="base">
                                        <p:cTn id="13" dur="500" fill="hold"/>
                                        <p:tgtEl>
                                          <p:spTgt spid="62481"/>
                                        </p:tgtEl>
                                        <p:attrNameLst>
                                          <p:attrName>ppt_x</p:attrName>
                                        </p:attrNameLst>
                                      </p:cBhvr>
                                      <p:tavLst>
                                        <p:tav tm="0">
                                          <p:val>
                                            <p:strVal val="0-#ppt_w/2"/>
                                          </p:val>
                                        </p:tav>
                                        <p:tav tm="100000">
                                          <p:val>
                                            <p:strVal val="#ppt_x"/>
                                          </p:val>
                                        </p:tav>
                                      </p:tavLst>
                                    </p:anim>
                                    <p:anim calcmode="lin" valueType="num">
                                      <p:cBhvr additive="base">
                                        <p:cTn id="14" dur="500" fill="hold"/>
                                        <p:tgtEl>
                                          <p:spTgt spid="624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1"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文本框 665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55</a:t>
            </a:r>
            <a:endParaRPr lang="en-US" altLang="zh-CN" b="0">
              <a:solidFill>
                <a:schemeClr val="tx2"/>
              </a:solidFill>
              <a:latin typeface="Times New Roman" panose="02020603050405020304" pitchFamily="18" charset="0"/>
              <a:ea typeface="宋体" pitchFamily="2" charset="-122"/>
            </a:endParaRPr>
          </a:p>
        </p:txBody>
      </p:sp>
      <p:sp>
        <p:nvSpPr>
          <p:cNvPr id="66563" name="矩形 66562"/>
          <p:cNvSpPr/>
          <p:nvPr/>
        </p:nvSpPr>
        <p:spPr>
          <a:xfrm>
            <a:off x="213360" y="557530"/>
            <a:ext cx="7220585" cy="3123565"/>
          </a:xfrm>
          <a:prstGeom prst="rect">
            <a:avLst/>
          </a:prstGeom>
          <a:noFill/>
          <a:ln w="9525">
            <a:noFill/>
            <a:miter/>
          </a:ln>
        </p:spPr>
        <p:txBody>
          <a:bodyPr wrap="square" anchor="t">
            <a:spAutoFit/>
          </a:bodyPr>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int s=0; </a:t>
            </a:r>
            <a:r>
              <a:rPr lang="zh-CN" altLang="en-US">
                <a:solidFill>
                  <a:schemeClr val="tx1"/>
                </a:solidFill>
                <a:latin typeface="Times New Roman" panose="02020603050405020304" pitchFamily="18" charset="0"/>
                <a:sym typeface="+mn-ea"/>
              </a:rPr>
              <a:t>∕*表示</a:t>
            </a:r>
            <a:r>
              <a:rPr lang="en-US" altLang="zh-CN">
                <a:solidFill>
                  <a:schemeClr val="tx1"/>
                </a:solidFill>
                <a:latin typeface="Times New Roman" panose="02020603050405020304" pitchFamily="18" charset="0"/>
                <a:sym typeface="+mn-ea"/>
              </a:rPr>
              <a:t>buf</a:t>
            </a:r>
            <a:r>
              <a:rPr lang="zh-CN" altLang="en-US">
                <a:solidFill>
                  <a:schemeClr val="tx1"/>
                </a:solidFill>
                <a:latin typeface="Times New Roman" panose="02020603050405020304" pitchFamily="18" charset="0"/>
                <a:sym typeface="+mn-ea"/>
              </a:rPr>
              <a:t>中有无信息*∕</a:t>
            </a:r>
            <a:endParaRPr lang="zh-CN" altLang="en-US">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a:solidFill>
                  <a:schemeClr val="tx1"/>
                </a:solidFill>
                <a:effectLst/>
                <a:latin typeface="Times New Roman" panose="02020603050405020304" pitchFamily="18" charset="0"/>
                <a:cs typeface="+mn-ea"/>
                <a:sym typeface="+mn-ea"/>
              </a:rPr>
              <a:t>pthread_mutex_t m=PTHREAD_MUTEX_INITIALIZER;</a:t>
            </a:r>
            <a:endParaRPr lang="en-US" altLang="zh-CN">
              <a:solidFill>
                <a:schemeClr val="tx1"/>
              </a:solidFill>
              <a:effectLst/>
              <a:latin typeface="Times New Roman" panose="02020603050405020304" pitchFamily="18" charset="0"/>
              <a:cs typeface="+mn-ea"/>
              <a:sym typeface="+mn-ea"/>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a:solidFill>
                  <a:schemeClr val="tx1"/>
                </a:solidFill>
                <a:effectLst/>
                <a:latin typeface="Times New Roman" panose="02020603050405020304" pitchFamily="18" charset="0"/>
                <a:cs typeface="+mn-ea"/>
                <a:sym typeface="+mn-ea"/>
              </a:rPr>
              <a:t>pthread_cond_t c1=PTHREAD_COND_INITIALIZER; </a:t>
            </a:r>
            <a:endParaRPr lang="en-US" altLang="zh-CN">
              <a:solidFill>
                <a:schemeClr val="tx1"/>
              </a:solidFill>
              <a:effectLst/>
              <a:latin typeface="Times New Roman" panose="02020603050405020304" pitchFamily="18" charset="0"/>
              <a:cs typeface="+mn-ea"/>
              <a:sym typeface="+mn-ea"/>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a:solidFill>
                  <a:schemeClr val="tx1"/>
                </a:solidFill>
                <a:effectLst/>
                <a:latin typeface="Times New Roman" panose="02020603050405020304" pitchFamily="18" charset="0"/>
                <a:cs typeface="+mn-ea"/>
                <a:sym typeface="+mn-ea"/>
              </a:rPr>
              <a:t>pthread_cond_t c2=PTHREAD_COND_INITIALIZER; </a:t>
            </a:r>
            <a:endParaRPr lang="en-US" altLang="zh-CN">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main( )</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a:t>
            </a:r>
            <a:endParaRPr lang="en-US" altLang="zh-CN">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    cobegin</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        cp( )</a:t>
            </a:r>
            <a:r>
              <a:rPr lang="zh-CN" altLang="en-US">
                <a:solidFill>
                  <a:schemeClr val="tx1"/>
                </a:solidFill>
                <a:latin typeface="Times New Roman" panose="02020603050405020304" pitchFamily="18" charset="0"/>
                <a:ea typeface="宋体" pitchFamily="2" charset="-122"/>
              </a:rPr>
              <a:t>；</a:t>
            </a:r>
            <a:r>
              <a:rPr lang="en-US" altLang="zh-CN">
                <a:solidFill>
                  <a:schemeClr val="tx1"/>
                </a:solidFill>
                <a:latin typeface="Times New Roman" panose="02020603050405020304" pitchFamily="18" charset="0"/>
                <a:ea typeface="宋体" pitchFamily="2" charset="-122"/>
              </a:rPr>
              <a:t>iop( )</a:t>
            </a:r>
            <a:r>
              <a:rPr lang="zh-CN" altLang="en-US">
                <a:solidFill>
                  <a:schemeClr val="tx1"/>
                </a:solidFill>
                <a:latin typeface="Times New Roman" panose="02020603050405020304" pitchFamily="18" charset="0"/>
                <a:ea typeface="宋体" pitchFamily="2" charset="-122"/>
              </a:rPr>
              <a:t>；</a:t>
            </a:r>
            <a:endParaRPr lang="zh-CN" altLang="en-US">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    coend</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endParaRPr lang="en-US" altLang="zh-CN">
              <a:solidFill>
                <a:schemeClr val="tx1"/>
              </a:solidFill>
              <a:latin typeface="Times New Roman" panose="02020603050405020304" pitchFamily="18" charset="0"/>
              <a:ea typeface="宋体" pitchFamily="2" charset="-122"/>
            </a:endParaRPr>
          </a:p>
        </p:txBody>
      </p:sp>
      <p:grpSp>
        <p:nvGrpSpPr>
          <p:cNvPr id="66564" name="组合 66563"/>
          <p:cNvGrpSpPr/>
          <p:nvPr/>
        </p:nvGrpSpPr>
        <p:grpSpPr>
          <a:xfrm>
            <a:off x="6348730" y="709930"/>
            <a:ext cx="2649538" cy="1620838"/>
            <a:chOff x="0" y="0"/>
            <a:chExt cx="1669" cy="1021"/>
          </a:xfrm>
        </p:grpSpPr>
        <p:sp>
          <p:nvSpPr>
            <p:cNvPr id="82948" name="直接连接符 66564"/>
            <p:cNvSpPr/>
            <p:nvPr/>
          </p:nvSpPr>
          <p:spPr>
            <a:xfrm flipV="1">
              <a:off x="823" y="343"/>
              <a:ext cx="384" cy="410"/>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82949" name="直接连接符 66565"/>
            <p:cNvSpPr/>
            <p:nvPr/>
          </p:nvSpPr>
          <p:spPr>
            <a:xfrm>
              <a:off x="272" y="327"/>
              <a:ext cx="384" cy="381"/>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66567" name="文本框 66566"/>
            <p:cNvSpPr txBox="1"/>
            <p:nvPr/>
          </p:nvSpPr>
          <p:spPr>
            <a:xfrm>
              <a:off x="292" y="719"/>
              <a:ext cx="906" cy="302"/>
            </a:xfrm>
            <a:prstGeom prst="rect">
              <a:avLst/>
            </a:prstGeom>
            <a:solidFill>
              <a:srgbClr val="CCECFF"/>
            </a:solidFill>
            <a:ln w="9525" cap="flat" cmpd="sng">
              <a:solidFill>
                <a:srgbClr val="000000"/>
              </a:solidFill>
              <a:prstDash val="solid"/>
              <a:miter/>
              <a:headEnd type="none" w="med" len="med"/>
              <a:tailEnd type="none" w="med" len="med"/>
            </a:ln>
          </p:spPr>
          <p:txBody>
            <a:bodyPr/>
            <a:p>
              <a:pPr lvl="0" algn="just" fontAlgn="base">
                <a:lnSpc>
                  <a:spcPct val="150000"/>
                </a:lnSpc>
                <a:spcBef>
                  <a:spcPct val="50000"/>
                </a:spcBef>
              </a:pPr>
              <a:r>
                <a:rPr lang="zh-CN" altLang="en-US" sz="1600" b="0" strike="noStrike" noProof="1">
                  <a:solidFill>
                    <a:schemeClr val="tx1"/>
                  </a:solidFill>
                  <a:latin typeface="Times New Roman" panose="02020603050405020304" pitchFamily="18" charset="0"/>
                  <a:ea typeface="宋体" pitchFamily="2" charset="-122"/>
                  <a:cs typeface="+mn-ea"/>
                </a:rPr>
                <a:t>   </a:t>
              </a:r>
              <a:r>
                <a:rPr lang="zh-CN" altLang="en-US"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缓冲区</a:t>
              </a:r>
              <a:r>
                <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buf</a:t>
              </a:r>
              <a:endPar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endParaRPr>
            </a:p>
          </p:txBody>
        </p:sp>
        <p:sp>
          <p:nvSpPr>
            <p:cNvPr id="82951" name="椭圆 66567"/>
            <p:cNvSpPr/>
            <p:nvPr/>
          </p:nvSpPr>
          <p:spPr>
            <a:xfrm>
              <a:off x="1141" y="0"/>
              <a:ext cx="528"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en-US" altLang="zh-CN" sz="1600">
                  <a:solidFill>
                    <a:schemeClr val="tx1"/>
                  </a:solidFill>
                  <a:latin typeface="Times New Roman" panose="02020603050405020304" pitchFamily="18" charset="0"/>
                  <a:ea typeface="宋体" pitchFamily="2" charset="-122"/>
                </a:rPr>
                <a:t>iop</a:t>
              </a:r>
              <a:endParaRPr lang="en-US" altLang="zh-CN" sz="1600" b="0">
                <a:solidFill>
                  <a:schemeClr val="tx1"/>
                </a:solidFill>
                <a:latin typeface="Times New Roman" panose="02020603050405020304" pitchFamily="18" charset="0"/>
                <a:ea typeface="宋体" pitchFamily="2" charset="-122"/>
              </a:endParaRPr>
            </a:p>
          </p:txBody>
        </p:sp>
        <p:sp>
          <p:nvSpPr>
            <p:cNvPr id="82952" name="椭圆 66568"/>
            <p:cNvSpPr/>
            <p:nvPr/>
          </p:nvSpPr>
          <p:spPr>
            <a:xfrm>
              <a:off x="0" y="0"/>
              <a:ext cx="554"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cp</a:t>
              </a:r>
              <a:endParaRPr lang="en-US" altLang="zh-CN" sz="1600" b="0">
                <a:solidFill>
                  <a:schemeClr val="tx1"/>
                </a:solidFill>
                <a:latin typeface="Times New Roman" panose="02020603050405020304" pitchFamily="18" charset="0"/>
                <a:ea typeface="宋体" pitchFamily="2" charset="-122"/>
              </a:endParaRPr>
            </a:p>
          </p:txBody>
        </p:sp>
      </p:grpSp>
      <p:sp>
        <p:nvSpPr>
          <p:cNvPr id="66571" name="矩形 66570"/>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
        <p:nvSpPr>
          <p:cNvPr id="2" name="文本框 1"/>
          <p:cNvSpPr txBox="1"/>
          <p:nvPr/>
        </p:nvSpPr>
        <p:spPr>
          <a:xfrm>
            <a:off x="5640070" y="2531110"/>
            <a:ext cx="3188335" cy="3682365"/>
          </a:xfrm>
          <a:prstGeom prst="rect">
            <a:avLst/>
          </a:prstGeom>
          <a:noFill/>
          <a:ln w="12700">
            <a:solidFill>
              <a:schemeClr val="tx1"/>
            </a:solidFill>
          </a:ln>
        </p:spPr>
        <p:txBody>
          <a:bodyPr wrap="square" rtlCol="0" anchor="t">
            <a:spAutoFit/>
          </a:bodyPr>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sym typeface="+mn-ea"/>
              </a:rPr>
              <a:t>iop( )</a:t>
            </a:r>
            <a:endParaRPr lang="en-US" altLang="zh-CN">
              <a:solidFill>
                <a:schemeClr val="tx1"/>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sym typeface="+mn-ea"/>
              </a:rPr>
              <a:t>{</a:t>
            </a:r>
            <a:endParaRPr lang="en-US" altLang="zh-CN">
              <a:solidFill>
                <a:schemeClr val="tx1"/>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sym typeface="+mn-ea"/>
              </a:rPr>
              <a:t>    while(打印工作未完成)</a:t>
            </a:r>
            <a:endParaRPr lang="en-US" altLang="zh-CN">
              <a:solidFill>
                <a:schemeClr val="tx1"/>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rPr>
              <a:t>    {</a:t>
            </a:r>
            <a:endParaRPr lang="en-US" altLang="zh-CN">
              <a:solidFill>
                <a:schemeClr val="tx1"/>
              </a:solidFill>
              <a:latin typeface="Times New Roman" panose="02020603050405020304" pitchFamily="18" charset="0"/>
              <a:cs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rPr>
              <a:t>        </a:t>
            </a:r>
            <a:r>
              <a:rPr lang="en-US" altLang="zh-CN">
                <a:solidFill>
                  <a:srgbClr val="C00000"/>
                </a:solidFill>
                <a:latin typeface="Times New Roman" panose="02020603050405020304" pitchFamily="18" charset="0"/>
                <a:cs typeface="+mn-ea"/>
              </a:rPr>
              <a:t>lock(m);</a:t>
            </a:r>
            <a:endParaRPr lang="en-US" altLang="zh-CN">
              <a:solidFill>
                <a:srgbClr val="C00000"/>
              </a:solidFill>
              <a:latin typeface="Times New Roman" panose="02020603050405020304" pitchFamily="18" charset="0"/>
              <a:cs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rgbClr val="C00000"/>
                </a:solidFill>
                <a:latin typeface="Times New Roman" panose="02020603050405020304" pitchFamily="18" charset="0"/>
                <a:cs typeface="+mn-ea"/>
              </a:rPr>
              <a:t>        if(s==0) wait(c2, m);</a:t>
            </a:r>
            <a:endParaRPr lang="en-US" altLang="zh-CN">
              <a:solidFill>
                <a:srgbClr val="C00000"/>
              </a:solidFill>
              <a:latin typeface="Times New Roman" panose="02020603050405020304" pitchFamily="18" charset="0"/>
              <a:cs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rgbClr val="C00000"/>
                </a:solidFill>
                <a:latin typeface="Times New Roman" panose="02020603050405020304" pitchFamily="18" charset="0"/>
                <a:cs typeface="+mn-ea"/>
              </a:rPr>
              <a:t>        </a:t>
            </a:r>
            <a:r>
              <a:rPr lang="en-US" altLang="zh-CN">
                <a:solidFill>
                  <a:srgbClr val="C00000"/>
                </a:solidFill>
                <a:latin typeface="Times New Roman" panose="02020603050405020304" pitchFamily="18" charset="0"/>
                <a:cs typeface="+mn-ea"/>
                <a:sym typeface="+mn-ea"/>
              </a:rPr>
              <a:t>从缓冲区中取一数据;</a:t>
            </a:r>
            <a:endParaRPr lang="en-US" altLang="zh-CN">
              <a:solidFill>
                <a:srgbClr val="C00000"/>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rgbClr val="C00000"/>
                </a:solidFill>
                <a:latin typeface="Times New Roman" panose="02020603050405020304" pitchFamily="18" charset="0"/>
                <a:cs typeface="+mn-ea"/>
                <a:sym typeface="+mn-ea"/>
              </a:rPr>
              <a:t>        s=0;</a:t>
            </a:r>
            <a:endParaRPr lang="en-US" altLang="zh-CN">
              <a:solidFill>
                <a:srgbClr val="C00000"/>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rgbClr val="C00000"/>
                </a:solidFill>
                <a:latin typeface="Times New Roman" panose="02020603050405020304" pitchFamily="18" charset="0"/>
                <a:cs typeface="+mn-ea"/>
                <a:sym typeface="+mn-ea"/>
              </a:rPr>
              <a:t>        signal(c1);</a:t>
            </a:r>
            <a:endParaRPr lang="en-US" altLang="zh-CN">
              <a:solidFill>
                <a:srgbClr val="C00000"/>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rgbClr val="C00000"/>
                </a:solidFill>
                <a:latin typeface="Times New Roman" panose="02020603050405020304" pitchFamily="18" charset="0"/>
                <a:cs typeface="+mn-ea"/>
                <a:sym typeface="+mn-ea"/>
              </a:rPr>
              <a:t>        unlock(m);</a:t>
            </a:r>
            <a:endParaRPr lang="en-US" altLang="zh-CN">
              <a:solidFill>
                <a:schemeClr val="tx1"/>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sym typeface="+mn-ea"/>
              </a:rPr>
              <a:t>        从打印机上输出数据;</a:t>
            </a:r>
            <a:endParaRPr lang="en-US" altLang="zh-CN">
              <a:solidFill>
                <a:schemeClr val="tx1"/>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rPr>
              <a:t>    }</a:t>
            </a:r>
            <a:endParaRPr lang="en-US" altLang="zh-CN">
              <a:solidFill>
                <a:schemeClr val="tx1"/>
              </a:solidFill>
              <a:latin typeface="Times New Roman" panose="02020603050405020304" pitchFamily="18" charset="0"/>
              <a:cs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rPr>
              <a:t>}</a:t>
            </a:r>
            <a:endParaRPr lang="en-US" altLang="zh-CN">
              <a:solidFill>
                <a:schemeClr val="tx1"/>
              </a:solidFill>
              <a:latin typeface="Times New Roman" panose="02020603050405020304" pitchFamily="18" charset="0"/>
              <a:cs typeface="+mn-ea"/>
            </a:endParaRPr>
          </a:p>
        </p:txBody>
      </p:sp>
      <p:sp>
        <p:nvSpPr>
          <p:cNvPr id="3" name="文本框 2"/>
          <p:cNvSpPr txBox="1"/>
          <p:nvPr/>
        </p:nvSpPr>
        <p:spPr>
          <a:xfrm>
            <a:off x="2265680" y="2531110"/>
            <a:ext cx="3122930" cy="3682365"/>
          </a:xfrm>
          <a:prstGeom prst="rect">
            <a:avLst/>
          </a:prstGeom>
          <a:noFill/>
          <a:ln w="12700">
            <a:solidFill>
              <a:schemeClr val="tx1"/>
            </a:solidFill>
          </a:ln>
        </p:spPr>
        <p:txBody>
          <a:bodyPr wrap="square" rtlCol="0" anchor="t">
            <a:spAutoFit/>
          </a:bodyPr>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cp( )</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    while(</a:t>
            </a:r>
            <a:r>
              <a:rPr lang="zh-CN" altLang="en-US">
                <a:solidFill>
                  <a:schemeClr val="tx1"/>
                </a:solidFill>
                <a:latin typeface="Times New Roman" panose="02020603050405020304" pitchFamily="18" charset="0"/>
                <a:sym typeface="+mn-ea"/>
              </a:rPr>
              <a:t>计算未完成</a:t>
            </a:r>
            <a:r>
              <a:rPr lang="en-US" altLang="zh-CN">
                <a:solidFill>
                  <a:schemeClr val="tx1"/>
                </a:solidFill>
                <a:latin typeface="Times New Roman" panose="02020603050405020304" pitchFamily="18" charset="0"/>
                <a:sym typeface="+mn-ea"/>
              </a:rPr>
              <a:t>)</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    {</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        </a:t>
            </a:r>
            <a:r>
              <a:rPr lang="zh-CN" altLang="en-US">
                <a:solidFill>
                  <a:schemeClr val="tx1"/>
                </a:solidFill>
                <a:latin typeface="Times New Roman" panose="02020603050405020304" pitchFamily="18" charset="0"/>
                <a:sym typeface="+mn-ea"/>
              </a:rPr>
              <a:t>计算得到一个结果</a:t>
            </a:r>
            <a:r>
              <a:rPr lang="en-US" altLang="zh-CN">
                <a:solidFill>
                  <a:schemeClr val="tx1"/>
                </a:solidFill>
                <a:latin typeface="Times New Roman" panose="02020603050405020304" pitchFamily="18" charset="0"/>
                <a:sym typeface="+mn-ea"/>
              </a:rPr>
              <a:t>;</a:t>
            </a:r>
            <a:endParaRPr lang="en-US" altLang="zh-CN">
              <a:solidFill>
                <a:schemeClr val="tx1"/>
              </a:solidFill>
              <a:latin typeface="Times New Roman" panose="02020603050405020304" pitchFamily="18" charset="0"/>
              <a:sym typeface="+mn-ea"/>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b="0">
                <a:solidFill>
                  <a:srgbClr val="C00000"/>
                </a:solidFill>
                <a:effectLst/>
                <a:latin typeface="Times New Roman" panose="02020603050405020304" pitchFamily="18" charset="0"/>
                <a:sym typeface="+mn-ea"/>
              </a:rPr>
              <a:t>         </a:t>
            </a:r>
            <a:r>
              <a:rPr lang="en-US" altLang="zh-CN">
                <a:solidFill>
                  <a:srgbClr val="C00000"/>
                </a:solidFill>
                <a:effectLst/>
                <a:latin typeface="Times New Roman" panose="02020603050405020304" pitchFamily="18" charset="0"/>
                <a:sym typeface="+mn-ea"/>
              </a:rPr>
              <a:t>lock(m);</a:t>
            </a:r>
            <a:endParaRPr lang="zh-CN" altLang="en-US">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a:solidFill>
                  <a:srgbClr val="C00000"/>
                </a:solidFill>
                <a:effectLst/>
                <a:latin typeface="Times New Roman" panose="02020603050405020304" pitchFamily="18" charset="0"/>
                <a:sym typeface="+mn-ea"/>
              </a:rPr>
              <a:t>        </a:t>
            </a:r>
            <a:r>
              <a:rPr lang="en-US" altLang="zh-CN">
                <a:solidFill>
                  <a:srgbClr val="C00000"/>
                </a:solidFill>
                <a:effectLst/>
                <a:latin typeface="Times New Roman" panose="02020603050405020304" pitchFamily="18" charset="0"/>
                <a:sym typeface="+mn-ea"/>
              </a:rPr>
              <a:t>if(s==1) wait(c1, m);</a:t>
            </a:r>
            <a:endParaRPr lang="zh-CN" altLang="en-US">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a:solidFill>
                  <a:srgbClr val="C00000"/>
                </a:solidFill>
                <a:effectLst/>
                <a:latin typeface="Times New Roman" panose="02020603050405020304" pitchFamily="18" charset="0"/>
                <a:sym typeface="+mn-ea"/>
              </a:rPr>
              <a:t>        将数据送到缓冲区中</a:t>
            </a:r>
            <a:r>
              <a:rPr lang="en-US" altLang="zh-CN">
                <a:solidFill>
                  <a:srgbClr val="C00000"/>
                </a:solidFill>
                <a:effectLst/>
                <a:latin typeface="Times New Roman" panose="02020603050405020304" pitchFamily="18" charset="0"/>
                <a:sym typeface="+mn-ea"/>
              </a:rPr>
              <a:t>;</a:t>
            </a:r>
            <a:endParaRPr lang="en-US" altLang="zh-CN">
              <a:solidFill>
                <a:srgbClr val="C00000"/>
              </a:solidFill>
              <a:effectLst/>
              <a:latin typeface="Times New Roman" panose="02020603050405020304" pitchFamily="18" charset="0"/>
              <a:sym typeface="+mn-ea"/>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rgbClr val="C00000"/>
                </a:solidFill>
                <a:effectLst/>
                <a:latin typeface="Times New Roman" panose="02020603050405020304" pitchFamily="18" charset="0"/>
                <a:sym typeface="+mn-ea"/>
              </a:rPr>
              <a:t>        s=1;</a:t>
            </a:r>
            <a:endParaRPr lang="en-US" altLang="zh-CN">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rgbClr val="C00000"/>
                </a:solidFill>
                <a:effectLst/>
                <a:latin typeface="Times New Roman" panose="02020603050405020304" pitchFamily="18" charset="0"/>
                <a:sym typeface="+mn-ea"/>
              </a:rPr>
              <a:t>        signal(c2);</a:t>
            </a:r>
            <a:endParaRPr lang="zh-CN" altLang="en-US">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a:solidFill>
                  <a:srgbClr val="C00000"/>
                </a:solidFill>
                <a:effectLst/>
                <a:latin typeface="Times New Roman" panose="02020603050405020304" pitchFamily="18" charset="0"/>
                <a:sym typeface="+mn-ea"/>
              </a:rPr>
              <a:t>        </a:t>
            </a:r>
            <a:r>
              <a:rPr lang="en-US" altLang="zh-CN">
                <a:solidFill>
                  <a:srgbClr val="C00000"/>
                </a:solidFill>
                <a:effectLst/>
                <a:latin typeface="Times New Roman" panose="02020603050405020304" pitchFamily="18" charset="0"/>
                <a:sym typeface="+mn-ea"/>
              </a:rPr>
              <a:t>unlock(m);</a:t>
            </a:r>
            <a:endParaRPr lang="zh-CN" altLang="en-US">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a:solidFill>
                  <a:schemeClr val="tx1"/>
                </a:solidFill>
                <a:latin typeface="Times New Roman" panose="02020603050405020304" pitchFamily="18" charset="0"/>
                <a:sym typeface="+mn-ea"/>
              </a:rPr>
              <a:t>    </a:t>
            </a:r>
            <a:r>
              <a:rPr lang="en-US" altLang="zh-CN">
                <a:solidFill>
                  <a:schemeClr val="tx1"/>
                </a:solidFill>
                <a:latin typeface="Times New Roman" panose="02020603050405020304" pitchFamily="18" charset="0"/>
                <a:sym typeface="+mn-ea"/>
              </a:rPr>
              <a:t>}</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a:t>
            </a:r>
            <a:endParaRPr lang="en-US" altLang="zh-CN">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6564"/>
                                        </p:tgtEl>
                                        <p:attrNameLst>
                                          <p:attrName>style.visibility</p:attrName>
                                        </p:attrNameLst>
                                      </p:cBhvr>
                                      <p:to>
                                        <p:strVal val="visible"/>
                                      </p:to>
                                    </p:set>
                                    <p:anim calcmode="lin" valueType="num">
                                      <p:cBhvr additive="base">
                                        <p:cTn id="7" dur="500" fill="hold"/>
                                        <p:tgtEl>
                                          <p:spTgt spid="66564"/>
                                        </p:tgtEl>
                                        <p:attrNameLst>
                                          <p:attrName>ppt_x</p:attrName>
                                        </p:attrNameLst>
                                      </p:cBhvr>
                                      <p:tavLst>
                                        <p:tav tm="0">
                                          <p:val>
                                            <p:strVal val="1+#ppt_w/2"/>
                                          </p:val>
                                        </p:tav>
                                        <p:tav tm="100000">
                                          <p:val>
                                            <p:strVal val="#ppt_x"/>
                                          </p:val>
                                        </p:tav>
                                      </p:tavLst>
                                    </p:anim>
                                    <p:anim calcmode="lin" valueType="num">
                                      <p:cBhvr additive="base">
                                        <p:cTn id="8" dur="500" fill="hold"/>
                                        <p:tgtEl>
                                          <p:spTgt spid="665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563"/>
                                        </p:tgtEl>
                                        <p:attrNameLst>
                                          <p:attrName>style.visibility</p:attrName>
                                        </p:attrNameLst>
                                      </p:cBhvr>
                                      <p:to>
                                        <p:strVal val="visible"/>
                                      </p:to>
                                    </p:set>
                                    <p:anim calcmode="lin" valueType="num">
                                      <p:cBhvr additive="base">
                                        <p:cTn id="13" dur="500" fill="hold"/>
                                        <p:tgtEl>
                                          <p:spTgt spid="66563"/>
                                        </p:tgtEl>
                                        <p:attrNameLst>
                                          <p:attrName>ppt_x</p:attrName>
                                        </p:attrNameLst>
                                      </p:cBhvr>
                                      <p:tavLst>
                                        <p:tav tm="0">
                                          <p:val>
                                            <p:strVal val="0-#ppt_w/2"/>
                                          </p:val>
                                        </p:tav>
                                        <p:tav tm="100000">
                                          <p:val>
                                            <p:strVal val="#ppt_x"/>
                                          </p:val>
                                        </p:tav>
                                      </p:tavLst>
                                    </p:anim>
                                    <p:anim calcmode="lin" valueType="num">
                                      <p:cBhvr additive="base">
                                        <p:cTn id="14" dur="500" fill="hold"/>
                                        <p:tgtEl>
                                          <p:spTgt spid="66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文本框 665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55</a:t>
            </a:r>
            <a:endParaRPr lang="en-US" altLang="zh-CN" b="0">
              <a:solidFill>
                <a:schemeClr val="tx2"/>
              </a:solidFill>
              <a:latin typeface="Times New Roman" panose="02020603050405020304" pitchFamily="18" charset="0"/>
              <a:ea typeface="宋体" pitchFamily="2" charset="-122"/>
            </a:endParaRPr>
          </a:p>
        </p:txBody>
      </p:sp>
      <p:sp>
        <p:nvSpPr>
          <p:cNvPr id="66563" name="矩形 66562"/>
          <p:cNvSpPr/>
          <p:nvPr/>
        </p:nvSpPr>
        <p:spPr>
          <a:xfrm>
            <a:off x="213360" y="557530"/>
            <a:ext cx="7220585" cy="2844165"/>
          </a:xfrm>
          <a:prstGeom prst="rect">
            <a:avLst/>
          </a:prstGeom>
          <a:noFill/>
          <a:ln w="9525">
            <a:noFill/>
            <a:miter/>
          </a:ln>
        </p:spPr>
        <p:txBody>
          <a:bodyPr wrap="square" anchor="t">
            <a:spAutoFit/>
          </a:bodyPr>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int s=0; </a:t>
            </a:r>
            <a:r>
              <a:rPr lang="zh-CN" altLang="en-US">
                <a:solidFill>
                  <a:schemeClr val="tx1"/>
                </a:solidFill>
                <a:latin typeface="Times New Roman" panose="02020603050405020304" pitchFamily="18" charset="0"/>
                <a:sym typeface="+mn-ea"/>
              </a:rPr>
              <a:t>∕*表示</a:t>
            </a:r>
            <a:r>
              <a:rPr lang="en-US" altLang="zh-CN">
                <a:solidFill>
                  <a:schemeClr val="tx1"/>
                </a:solidFill>
                <a:latin typeface="Times New Roman" panose="02020603050405020304" pitchFamily="18" charset="0"/>
                <a:sym typeface="+mn-ea"/>
              </a:rPr>
              <a:t>buf</a:t>
            </a:r>
            <a:r>
              <a:rPr lang="zh-CN" altLang="en-US">
                <a:solidFill>
                  <a:schemeClr val="tx1"/>
                </a:solidFill>
                <a:latin typeface="Times New Roman" panose="02020603050405020304" pitchFamily="18" charset="0"/>
                <a:sym typeface="+mn-ea"/>
              </a:rPr>
              <a:t>中有无信息*∕</a:t>
            </a:r>
            <a:endParaRPr lang="zh-CN" altLang="en-US">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a:solidFill>
                  <a:schemeClr val="tx1"/>
                </a:solidFill>
                <a:effectLst/>
                <a:latin typeface="Times New Roman" panose="02020603050405020304" pitchFamily="18" charset="0"/>
                <a:cs typeface="+mn-ea"/>
                <a:sym typeface="+mn-ea"/>
              </a:rPr>
              <a:t>pthread_mutex_t m=PTHREAD_MUTEX_INITIALIZER;</a:t>
            </a:r>
            <a:endParaRPr lang="en-US" altLang="zh-CN">
              <a:solidFill>
                <a:schemeClr val="tx1"/>
              </a:solidFill>
              <a:effectLst/>
              <a:latin typeface="Times New Roman" panose="02020603050405020304" pitchFamily="18" charset="0"/>
              <a:cs typeface="+mn-ea"/>
              <a:sym typeface="+mn-ea"/>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a:solidFill>
                  <a:schemeClr val="tx1"/>
                </a:solidFill>
                <a:effectLst/>
                <a:latin typeface="Times New Roman" panose="02020603050405020304" pitchFamily="18" charset="0"/>
                <a:cs typeface="+mn-ea"/>
                <a:sym typeface="+mn-ea"/>
              </a:rPr>
              <a:t>pthread_cond_t c=PTHREAD_COND_INITIALIZER; </a:t>
            </a:r>
            <a:endParaRPr lang="en-US" altLang="zh-CN">
              <a:solidFill>
                <a:schemeClr val="tx1"/>
              </a:solidFill>
              <a:effectLst/>
              <a:latin typeface="Times New Roman" panose="02020603050405020304" pitchFamily="18" charset="0"/>
              <a:cs typeface="+mn-ea"/>
              <a:sym typeface="+mn-ea"/>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main( )</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a:t>
            </a:r>
            <a:endParaRPr lang="en-US" altLang="zh-CN">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    cobegin</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        cp( )</a:t>
            </a:r>
            <a:r>
              <a:rPr lang="zh-CN" altLang="en-US">
                <a:solidFill>
                  <a:schemeClr val="tx1"/>
                </a:solidFill>
                <a:latin typeface="Times New Roman" panose="02020603050405020304" pitchFamily="18" charset="0"/>
                <a:ea typeface="宋体" pitchFamily="2" charset="-122"/>
              </a:rPr>
              <a:t>；</a:t>
            </a:r>
            <a:r>
              <a:rPr lang="en-US" altLang="zh-CN">
                <a:solidFill>
                  <a:schemeClr val="tx1"/>
                </a:solidFill>
                <a:latin typeface="Times New Roman" panose="02020603050405020304" pitchFamily="18" charset="0"/>
                <a:ea typeface="宋体" pitchFamily="2" charset="-122"/>
              </a:rPr>
              <a:t>iop( )</a:t>
            </a:r>
            <a:r>
              <a:rPr lang="zh-CN" altLang="en-US">
                <a:solidFill>
                  <a:schemeClr val="tx1"/>
                </a:solidFill>
                <a:latin typeface="Times New Roman" panose="02020603050405020304" pitchFamily="18" charset="0"/>
                <a:ea typeface="宋体" pitchFamily="2" charset="-122"/>
              </a:rPr>
              <a:t>；</a:t>
            </a:r>
            <a:endParaRPr lang="zh-CN" altLang="en-US">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    coend</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endParaRPr lang="en-US" altLang="zh-CN">
              <a:solidFill>
                <a:schemeClr val="tx1"/>
              </a:solidFill>
              <a:latin typeface="Times New Roman" panose="02020603050405020304" pitchFamily="18" charset="0"/>
              <a:ea typeface="宋体" pitchFamily="2" charset="-122"/>
            </a:endParaRPr>
          </a:p>
        </p:txBody>
      </p:sp>
      <p:grpSp>
        <p:nvGrpSpPr>
          <p:cNvPr id="66564" name="组合 66563"/>
          <p:cNvGrpSpPr/>
          <p:nvPr/>
        </p:nvGrpSpPr>
        <p:grpSpPr>
          <a:xfrm>
            <a:off x="6348730" y="709930"/>
            <a:ext cx="2649538" cy="1620838"/>
            <a:chOff x="0" y="0"/>
            <a:chExt cx="1669" cy="1021"/>
          </a:xfrm>
        </p:grpSpPr>
        <p:sp>
          <p:nvSpPr>
            <p:cNvPr id="82948" name="直接连接符 66564"/>
            <p:cNvSpPr/>
            <p:nvPr/>
          </p:nvSpPr>
          <p:spPr>
            <a:xfrm flipV="1">
              <a:off x="823" y="343"/>
              <a:ext cx="384" cy="410"/>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82949" name="直接连接符 66565"/>
            <p:cNvSpPr/>
            <p:nvPr/>
          </p:nvSpPr>
          <p:spPr>
            <a:xfrm>
              <a:off x="272" y="327"/>
              <a:ext cx="384" cy="381"/>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66567" name="文本框 66566"/>
            <p:cNvSpPr txBox="1"/>
            <p:nvPr/>
          </p:nvSpPr>
          <p:spPr>
            <a:xfrm>
              <a:off x="292" y="719"/>
              <a:ext cx="906" cy="302"/>
            </a:xfrm>
            <a:prstGeom prst="rect">
              <a:avLst/>
            </a:prstGeom>
            <a:solidFill>
              <a:srgbClr val="CCECFF"/>
            </a:solidFill>
            <a:ln w="9525" cap="flat" cmpd="sng">
              <a:solidFill>
                <a:srgbClr val="000000"/>
              </a:solidFill>
              <a:prstDash val="solid"/>
              <a:miter/>
              <a:headEnd type="none" w="med" len="med"/>
              <a:tailEnd type="none" w="med" len="med"/>
            </a:ln>
          </p:spPr>
          <p:txBody>
            <a:bodyPr/>
            <a:p>
              <a:pPr lvl="0" algn="just" fontAlgn="base">
                <a:lnSpc>
                  <a:spcPct val="150000"/>
                </a:lnSpc>
                <a:spcBef>
                  <a:spcPct val="50000"/>
                </a:spcBef>
              </a:pPr>
              <a:r>
                <a:rPr lang="zh-CN" altLang="en-US" sz="1600" b="0" strike="noStrike" noProof="1">
                  <a:solidFill>
                    <a:schemeClr val="tx1"/>
                  </a:solidFill>
                  <a:latin typeface="Times New Roman" panose="02020603050405020304" pitchFamily="18" charset="0"/>
                  <a:ea typeface="宋体" pitchFamily="2" charset="-122"/>
                  <a:cs typeface="+mn-ea"/>
                </a:rPr>
                <a:t>   </a:t>
              </a:r>
              <a:r>
                <a:rPr lang="zh-CN" altLang="en-US"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缓冲区</a:t>
              </a:r>
              <a:r>
                <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buf</a:t>
              </a:r>
              <a:endPar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endParaRPr>
            </a:p>
          </p:txBody>
        </p:sp>
        <p:sp>
          <p:nvSpPr>
            <p:cNvPr id="82951" name="椭圆 66567"/>
            <p:cNvSpPr/>
            <p:nvPr/>
          </p:nvSpPr>
          <p:spPr>
            <a:xfrm>
              <a:off x="1141" y="0"/>
              <a:ext cx="528"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en-US" altLang="zh-CN" sz="1600">
                  <a:solidFill>
                    <a:schemeClr val="tx1"/>
                  </a:solidFill>
                  <a:latin typeface="Times New Roman" panose="02020603050405020304" pitchFamily="18" charset="0"/>
                  <a:ea typeface="宋体" pitchFamily="2" charset="-122"/>
                </a:rPr>
                <a:t>iop</a:t>
              </a:r>
              <a:endParaRPr lang="en-US" altLang="zh-CN" sz="1600" b="0">
                <a:solidFill>
                  <a:schemeClr val="tx1"/>
                </a:solidFill>
                <a:latin typeface="Times New Roman" panose="02020603050405020304" pitchFamily="18" charset="0"/>
                <a:ea typeface="宋体" pitchFamily="2" charset="-122"/>
              </a:endParaRPr>
            </a:p>
          </p:txBody>
        </p:sp>
        <p:sp>
          <p:nvSpPr>
            <p:cNvPr id="82952" name="椭圆 66568"/>
            <p:cNvSpPr/>
            <p:nvPr/>
          </p:nvSpPr>
          <p:spPr>
            <a:xfrm>
              <a:off x="0" y="0"/>
              <a:ext cx="554"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cp</a:t>
              </a:r>
              <a:endParaRPr lang="en-US" altLang="zh-CN" sz="1600" b="0">
                <a:solidFill>
                  <a:schemeClr val="tx1"/>
                </a:solidFill>
                <a:latin typeface="Times New Roman" panose="02020603050405020304" pitchFamily="18" charset="0"/>
                <a:ea typeface="宋体" pitchFamily="2" charset="-122"/>
              </a:endParaRPr>
            </a:p>
          </p:txBody>
        </p:sp>
      </p:grpSp>
      <p:sp>
        <p:nvSpPr>
          <p:cNvPr id="66571" name="矩形 66570"/>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
        <p:nvSpPr>
          <p:cNvPr id="2" name="文本框 1"/>
          <p:cNvSpPr txBox="1"/>
          <p:nvPr/>
        </p:nvSpPr>
        <p:spPr>
          <a:xfrm>
            <a:off x="5640070" y="2531110"/>
            <a:ext cx="3302635" cy="3682365"/>
          </a:xfrm>
          <a:prstGeom prst="rect">
            <a:avLst/>
          </a:prstGeom>
          <a:noFill/>
          <a:ln w="12700">
            <a:solidFill>
              <a:schemeClr val="tx1"/>
            </a:solidFill>
          </a:ln>
        </p:spPr>
        <p:txBody>
          <a:bodyPr wrap="square" rtlCol="0" anchor="t">
            <a:spAutoFit/>
          </a:bodyPr>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sym typeface="+mn-ea"/>
              </a:rPr>
              <a:t>iop( )</a:t>
            </a:r>
            <a:endParaRPr lang="en-US" altLang="zh-CN">
              <a:solidFill>
                <a:schemeClr val="tx1"/>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sym typeface="+mn-ea"/>
              </a:rPr>
              <a:t>{</a:t>
            </a:r>
            <a:endParaRPr lang="en-US" altLang="zh-CN">
              <a:solidFill>
                <a:schemeClr val="tx1"/>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sym typeface="+mn-ea"/>
              </a:rPr>
              <a:t>    while(打印工作未完成)</a:t>
            </a:r>
            <a:endParaRPr lang="en-US" altLang="zh-CN">
              <a:solidFill>
                <a:schemeClr val="tx1"/>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rPr>
              <a:t>    {</a:t>
            </a:r>
            <a:endParaRPr lang="en-US" altLang="zh-CN">
              <a:solidFill>
                <a:schemeClr val="tx1"/>
              </a:solidFill>
              <a:latin typeface="Times New Roman" panose="02020603050405020304" pitchFamily="18" charset="0"/>
              <a:cs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rPr>
              <a:t>        </a:t>
            </a:r>
            <a:r>
              <a:rPr lang="en-US" altLang="zh-CN">
                <a:solidFill>
                  <a:srgbClr val="C00000"/>
                </a:solidFill>
                <a:latin typeface="Times New Roman" panose="02020603050405020304" pitchFamily="18" charset="0"/>
                <a:cs typeface="+mn-ea"/>
              </a:rPr>
              <a:t>lock(m);</a:t>
            </a:r>
            <a:endParaRPr lang="en-US" altLang="zh-CN">
              <a:solidFill>
                <a:srgbClr val="C00000"/>
              </a:solidFill>
              <a:latin typeface="Times New Roman" panose="02020603050405020304" pitchFamily="18" charset="0"/>
              <a:cs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rgbClr val="C00000"/>
                </a:solidFill>
                <a:latin typeface="Times New Roman" panose="02020603050405020304" pitchFamily="18" charset="0"/>
                <a:cs typeface="+mn-ea"/>
              </a:rPr>
              <a:t>        while(s==0) wait(c, m);</a:t>
            </a:r>
            <a:endParaRPr lang="en-US" altLang="zh-CN">
              <a:solidFill>
                <a:srgbClr val="C00000"/>
              </a:solidFill>
              <a:latin typeface="Times New Roman" panose="02020603050405020304" pitchFamily="18" charset="0"/>
              <a:cs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rgbClr val="C00000"/>
                </a:solidFill>
                <a:latin typeface="Times New Roman" panose="02020603050405020304" pitchFamily="18" charset="0"/>
                <a:cs typeface="+mn-ea"/>
              </a:rPr>
              <a:t>        </a:t>
            </a:r>
            <a:r>
              <a:rPr lang="en-US" altLang="zh-CN">
                <a:solidFill>
                  <a:srgbClr val="C00000"/>
                </a:solidFill>
                <a:latin typeface="Times New Roman" panose="02020603050405020304" pitchFamily="18" charset="0"/>
                <a:cs typeface="+mn-ea"/>
                <a:sym typeface="+mn-ea"/>
              </a:rPr>
              <a:t>从缓冲区中取一数据;</a:t>
            </a:r>
            <a:endParaRPr lang="en-US" altLang="zh-CN">
              <a:solidFill>
                <a:srgbClr val="C00000"/>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rgbClr val="C00000"/>
                </a:solidFill>
                <a:latin typeface="Times New Roman" panose="02020603050405020304" pitchFamily="18" charset="0"/>
                <a:cs typeface="+mn-ea"/>
                <a:sym typeface="+mn-ea"/>
              </a:rPr>
              <a:t>        s=0;</a:t>
            </a:r>
            <a:endParaRPr lang="en-US" altLang="zh-CN">
              <a:solidFill>
                <a:srgbClr val="C00000"/>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rgbClr val="C00000"/>
                </a:solidFill>
                <a:latin typeface="Times New Roman" panose="02020603050405020304" pitchFamily="18" charset="0"/>
                <a:cs typeface="+mn-ea"/>
                <a:sym typeface="+mn-ea"/>
              </a:rPr>
              <a:t>        signal(c);</a:t>
            </a:r>
            <a:endParaRPr lang="en-US" altLang="zh-CN">
              <a:solidFill>
                <a:srgbClr val="C00000"/>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rgbClr val="C00000"/>
                </a:solidFill>
                <a:latin typeface="Times New Roman" panose="02020603050405020304" pitchFamily="18" charset="0"/>
                <a:cs typeface="+mn-ea"/>
                <a:sym typeface="+mn-ea"/>
              </a:rPr>
              <a:t>        unlock(m);</a:t>
            </a:r>
            <a:endParaRPr lang="en-US" altLang="zh-CN">
              <a:solidFill>
                <a:schemeClr val="tx1"/>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sym typeface="+mn-ea"/>
              </a:rPr>
              <a:t>        从打印机上输出数据;</a:t>
            </a:r>
            <a:endParaRPr lang="en-US" altLang="zh-CN">
              <a:solidFill>
                <a:schemeClr val="tx1"/>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rPr>
              <a:t>    }</a:t>
            </a:r>
            <a:endParaRPr lang="en-US" altLang="zh-CN">
              <a:solidFill>
                <a:schemeClr val="tx1"/>
              </a:solidFill>
              <a:latin typeface="Times New Roman" panose="02020603050405020304" pitchFamily="18" charset="0"/>
              <a:cs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rPr>
              <a:t>}</a:t>
            </a:r>
            <a:endParaRPr lang="en-US" altLang="zh-CN">
              <a:solidFill>
                <a:schemeClr val="tx1"/>
              </a:solidFill>
              <a:latin typeface="Times New Roman" panose="02020603050405020304" pitchFamily="18" charset="0"/>
              <a:cs typeface="+mn-ea"/>
            </a:endParaRPr>
          </a:p>
        </p:txBody>
      </p:sp>
      <p:sp>
        <p:nvSpPr>
          <p:cNvPr id="3" name="文本框 2"/>
          <p:cNvSpPr txBox="1"/>
          <p:nvPr/>
        </p:nvSpPr>
        <p:spPr>
          <a:xfrm>
            <a:off x="2118995" y="2531110"/>
            <a:ext cx="3269615" cy="3682365"/>
          </a:xfrm>
          <a:prstGeom prst="rect">
            <a:avLst/>
          </a:prstGeom>
          <a:noFill/>
          <a:ln w="12700">
            <a:solidFill>
              <a:schemeClr val="tx1"/>
            </a:solidFill>
          </a:ln>
        </p:spPr>
        <p:txBody>
          <a:bodyPr wrap="square" rtlCol="0" anchor="t">
            <a:spAutoFit/>
          </a:bodyPr>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cp( )</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    while(</a:t>
            </a:r>
            <a:r>
              <a:rPr lang="zh-CN" altLang="en-US">
                <a:solidFill>
                  <a:schemeClr val="tx1"/>
                </a:solidFill>
                <a:latin typeface="Times New Roman" panose="02020603050405020304" pitchFamily="18" charset="0"/>
                <a:sym typeface="+mn-ea"/>
              </a:rPr>
              <a:t>计算未完成</a:t>
            </a:r>
            <a:r>
              <a:rPr lang="en-US" altLang="zh-CN">
                <a:solidFill>
                  <a:schemeClr val="tx1"/>
                </a:solidFill>
                <a:latin typeface="Times New Roman" panose="02020603050405020304" pitchFamily="18" charset="0"/>
                <a:sym typeface="+mn-ea"/>
              </a:rPr>
              <a:t>)</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    {</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        </a:t>
            </a:r>
            <a:r>
              <a:rPr lang="zh-CN" altLang="en-US">
                <a:solidFill>
                  <a:schemeClr val="tx1"/>
                </a:solidFill>
                <a:latin typeface="Times New Roman" panose="02020603050405020304" pitchFamily="18" charset="0"/>
                <a:sym typeface="+mn-ea"/>
              </a:rPr>
              <a:t>计算得到一个结果</a:t>
            </a:r>
            <a:r>
              <a:rPr lang="en-US" altLang="zh-CN">
                <a:solidFill>
                  <a:schemeClr val="tx1"/>
                </a:solidFill>
                <a:latin typeface="Times New Roman" panose="02020603050405020304" pitchFamily="18" charset="0"/>
                <a:sym typeface="+mn-ea"/>
              </a:rPr>
              <a:t>;</a:t>
            </a:r>
            <a:endParaRPr lang="en-US" altLang="zh-CN">
              <a:solidFill>
                <a:schemeClr val="tx1"/>
              </a:solidFill>
              <a:latin typeface="Times New Roman" panose="02020603050405020304" pitchFamily="18" charset="0"/>
              <a:sym typeface="+mn-ea"/>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b="0">
                <a:solidFill>
                  <a:srgbClr val="C00000"/>
                </a:solidFill>
                <a:effectLst/>
                <a:latin typeface="Times New Roman" panose="02020603050405020304" pitchFamily="18" charset="0"/>
                <a:sym typeface="+mn-ea"/>
              </a:rPr>
              <a:t>         </a:t>
            </a:r>
            <a:r>
              <a:rPr lang="en-US" altLang="zh-CN">
                <a:solidFill>
                  <a:srgbClr val="C00000"/>
                </a:solidFill>
                <a:effectLst/>
                <a:latin typeface="Times New Roman" panose="02020603050405020304" pitchFamily="18" charset="0"/>
                <a:sym typeface="+mn-ea"/>
              </a:rPr>
              <a:t>lock(m);</a:t>
            </a:r>
            <a:endParaRPr lang="zh-CN" altLang="en-US">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a:solidFill>
                  <a:srgbClr val="C00000"/>
                </a:solidFill>
                <a:effectLst/>
                <a:latin typeface="Times New Roman" panose="02020603050405020304" pitchFamily="18" charset="0"/>
                <a:sym typeface="+mn-ea"/>
              </a:rPr>
              <a:t>        </a:t>
            </a:r>
            <a:r>
              <a:rPr lang="en-US" altLang="zh-CN">
                <a:solidFill>
                  <a:srgbClr val="C00000"/>
                </a:solidFill>
                <a:effectLst/>
                <a:latin typeface="Times New Roman" panose="02020603050405020304" pitchFamily="18" charset="0"/>
                <a:sym typeface="+mn-ea"/>
              </a:rPr>
              <a:t>while(s==1) wait(c, m);</a:t>
            </a:r>
            <a:endParaRPr lang="zh-CN" altLang="en-US">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a:solidFill>
                  <a:srgbClr val="C00000"/>
                </a:solidFill>
                <a:effectLst/>
                <a:latin typeface="Times New Roman" panose="02020603050405020304" pitchFamily="18" charset="0"/>
                <a:sym typeface="+mn-ea"/>
              </a:rPr>
              <a:t>        将数据送到缓冲区中</a:t>
            </a:r>
            <a:r>
              <a:rPr lang="en-US" altLang="zh-CN">
                <a:solidFill>
                  <a:srgbClr val="C00000"/>
                </a:solidFill>
                <a:effectLst/>
                <a:latin typeface="Times New Roman" panose="02020603050405020304" pitchFamily="18" charset="0"/>
                <a:sym typeface="+mn-ea"/>
              </a:rPr>
              <a:t>;</a:t>
            </a:r>
            <a:endParaRPr lang="en-US" altLang="zh-CN">
              <a:solidFill>
                <a:srgbClr val="C00000"/>
              </a:solidFill>
              <a:effectLst/>
              <a:latin typeface="Times New Roman" panose="02020603050405020304" pitchFamily="18" charset="0"/>
              <a:sym typeface="+mn-ea"/>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rgbClr val="C00000"/>
                </a:solidFill>
                <a:effectLst/>
                <a:latin typeface="Times New Roman" panose="02020603050405020304" pitchFamily="18" charset="0"/>
                <a:sym typeface="+mn-ea"/>
              </a:rPr>
              <a:t>        s=1;</a:t>
            </a:r>
            <a:endParaRPr lang="en-US" altLang="zh-CN">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rgbClr val="C00000"/>
                </a:solidFill>
                <a:effectLst/>
                <a:latin typeface="Times New Roman" panose="02020603050405020304" pitchFamily="18" charset="0"/>
                <a:sym typeface="+mn-ea"/>
              </a:rPr>
              <a:t>        signal(c);</a:t>
            </a:r>
            <a:endParaRPr lang="zh-CN" altLang="en-US">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a:solidFill>
                  <a:srgbClr val="C00000"/>
                </a:solidFill>
                <a:effectLst/>
                <a:latin typeface="Times New Roman" panose="02020603050405020304" pitchFamily="18" charset="0"/>
                <a:sym typeface="+mn-ea"/>
              </a:rPr>
              <a:t>        </a:t>
            </a:r>
            <a:r>
              <a:rPr lang="en-US" altLang="zh-CN">
                <a:solidFill>
                  <a:srgbClr val="C00000"/>
                </a:solidFill>
                <a:effectLst/>
                <a:latin typeface="Times New Roman" panose="02020603050405020304" pitchFamily="18" charset="0"/>
                <a:sym typeface="+mn-ea"/>
              </a:rPr>
              <a:t>unlock(m);</a:t>
            </a:r>
            <a:endParaRPr lang="zh-CN" altLang="en-US">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a:solidFill>
                  <a:schemeClr val="tx1"/>
                </a:solidFill>
                <a:latin typeface="Times New Roman" panose="02020603050405020304" pitchFamily="18" charset="0"/>
                <a:sym typeface="+mn-ea"/>
              </a:rPr>
              <a:t>      </a:t>
            </a:r>
            <a:r>
              <a:rPr lang="en-US" altLang="zh-CN">
                <a:solidFill>
                  <a:schemeClr val="tx1"/>
                </a:solidFill>
                <a:latin typeface="Times New Roman" panose="02020603050405020304" pitchFamily="18" charset="0"/>
                <a:sym typeface="+mn-ea"/>
              </a:rPr>
              <a:t>}</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 }</a:t>
            </a:r>
            <a:endParaRPr lang="en-US" altLang="zh-CN">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6564"/>
                                        </p:tgtEl>
                                        <p:attrNameLst>
                                          <p:attrName>style.visibility</p:attrName>
                                        </p:attrNameLst>
                                      </p:cBhvr>
                                      <p:to>
                                        <p:strVal val="visible"/>
                                      </p:to>
                                    </p:set>
                                    <p:anim calcmode="lin" valueType="num">
                                      <p:cBhvr additive="base">
                                        <p:cTn id="7" dur="500" fill="hold"/>
                                        <p:tgtEl>
                                          <p:spTgt spid="66564"/>
                                        </p:tgtEl>
                                        <p:attrNameLst>
                                          <p:attrName>ppt_x</p:attrName>
                                        </p:attrNameLst>
                                      </p:cBhvr>
                                      <p:tavLst>
                                        <p:tav tm="0">
                                          <p:val>
                                            <p:strVal val="1+#ppt_w/2"/>
                                          </p:val>
                                        </p:tav>
                                        <p:tav tm="100000">
                                          <p:val>
                                            <p:strVal val="#ppt_x"/>
                                          </p:val>
                                        </p:tav>
                                      </p:tavLst>
                                    </p:anim>
                                    <p:anim calcmode="lin" valueType="num">
                                      <p:cBhvr additive="base">
                                        <p:cTn id="8" dur="500" fill="hold"/>
                                        <p:tgtEl>
                                          <p:spTgt spid="665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563"/>
                                        </p:tgtEl>
                                        <p:attrNameLst>
                                          <p:attrName>style.visibility</p:attrName>
                                        </p:attrNameLst>
                                      </p:cBhvr>
                                      <p:to>
                                        <p:strVal val="visible"/>
                                      </p:to>
                                    </p:set>
                                    <p:anim calcmode="lin" valueType="num">
                                      <p:cBhvr additive="base">
                                        <p:cTn id="13" dur="500" fill="hold"/>
                                        <p:tgtEl>
                                          <p:spTgt spid="66563"/>
                                        </p:tgtEl>
                                        <p:attrNameLst>
                                          <p:attrName>ppt_x</p:attrName>
                                        </p:attrNameLst>
                                      </p:cBhvr>
                                      <p:tavLst>
                                        <p:tav tm="0">
                                          <p:val>
                                            <p:strVal val="0-#ppt_w/2"/>
                                          </p:val>
                                        </p:tav>
                                        <p:tav tm="100000">
                                          <p:val>
                                            <p:strVal val="#ppt_x"/>
                                          </p:val>
                                        </p:tav>
                                      </p:tavLst>
                                    </p:anim>
                                    <p:anim calcmode="lin" valueType="num">
                                      <p:cBhvr additive="base">
                                        <p:cTn id="14" dur="500" fill="hold"/>
                                        <p:tgtEl>
                                          <p:spTgt spid="66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文本框 6860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57</a:t>
            </a:r>
            <a:endParaRPr lang="en-US" altLang="zh-CN" b="0">
              <a:solidFill>
                <a:schemeClr val="tx2"/>
              </a:solidFill>
              <a:latin typeface="Times New Roman" panose="02020603050405020304" pitchFamily="18" charset="0"/>
              <a:ea typeface="宋体" pitchFamily="2" charset="-122"/>
            </a:endParaRPr>
          </a:p>
        </p:txBody>
      </p:sp>
      <p:sp>
        <p:nvSpPr>
          <p:cNvPr id="68611" name="矩形 68610"/>
          <p:cNvSpPr/>
          <p:nvPr/>
        </p:nvSpPr>
        <p:spPr>
          <a:xfrm>
            <a:off x="642938" y="487363"/>
            <a:ext cx="8405813" cy="60769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生产者</a:t>
            </a:r>
            <a:r>
              <a:rPr lang="en-US" altLang="zh-CN" sz="2800" b="1" strike="noStrike" noProof="1">
                <a:solidFill>
                  <a:srgbClr val="A50021"/>
                </a:solidFill>
                <a:latin typeface="Times New Roman" panose="02020603050405020304" pitchFamily="18" charset="0"/>
                <a:ea typeface="宋体" pitchFamily="2" charset="-122"/>
                <a:cs typeface="+mn-ea"/>
              </a:rPr>
              <a:t>——</a:t>
            </a:r>
            <a:r>
              <a:rPr lang="zh-CN" altLang="en-US" sz="2800" b="1" strike="noStrike" noProof="1">
                <a:solidFill>
                  <a:srgbClr val="A50021"/>
                </a:solidFill>
                <a:latin typeface="Times New Roman" panose="02020603050405020304" pitchFamily="18" charset="0"/>
                <a:ea typeface="宋体" pitchFamily="2" charset="-122"/>
                <a:cs typeface="+mn-ea"/>
              </a:rPr>
              <a:t>消费者问题的一般解答</a:t>
            </a:r>
            <a:r>
              <a:rPr lang="zh-CN" altLang="en-US" sz="2000" strike="noStrike" noProof="1">
                <a:latin typeface="Times New Roman" panose="02020603050405020304" pitchFamily="18" charset="0"/>
                <a:ea typeface="宋体" pitchFamily="2" charset="-122"/>
                <a:cs typeface="+mn-ea"/>
              </a:rPr>
              <a:t>         </a:t>
            </a:r>
            <a:endParaRPr lang="zh-CN" altLang="en-US" sz="2000" strike="noStrike" noProof="1">
              <a:latin typeface="Times New Roman" panose="02020603050405020304" pitchFamily="18" charset="0"/>
              <a:ea typeface="宋体" pitchFamily="2" charset="-122"/>
            </a:endParaRPr>
          </a:p>
        </p:txBody>
      </p:sp>
      <p:sp>
        <p:nvSpPr>
          <p:cNvPr id="68613" name="矩形 68612"/>
          <p:cNvSpPr/>
          <p:nvPr/>
        </p:nvSpPr>
        <p:spPr>
          <a:xfrm>
            <a:off x="643255" y="3109595"/>
            <a:ext cx="7270115" cy="341376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800">
                <a:solidFill>
                  <a:schemeClr val="tx1"/>
                </a:solidFill>
                <a:effectLst/>
                <a:latin typeface="Times New Roman" panose="02020603050405020304" pitchFamily="18" charset="0"/>
                <a:sym typeface="+mn-ea"/>
              </a:rPr>
              <a:t>int n=0; </a:t>
            </a:r>
            <a:r>
              <a:rPr lang="zh-CN" altLang="en-US" sz="1800">
                <a:solidFill>
                  <a:schemeClr val="tx1"/>
                </a:solidFill>
                <a:effectLst/>
                <a:latin typeface="Times New Roman" panose="02020603050405020304" pitchFamily="18" charset="0"/>
                <a:sym typeface="+mn-ea"/>
              </a:rPr>
              <a:t>∕* 表示</a:t>
            </a:r>
            <a:r>
              <a:rPr lang="en-US" altLang="zh-CN" sz="1800">
                <a:solidFill>
                  <a:schemeClr val="tx1"/>
                </a:solidFill>
                <a:effectLst/>
                <a:latin typeface="Times New Roman" panose="02020603050405020304" pitchFamily="18" charset="0"/>
                <a:sym typeface="+mn-ea"/>
              </a:rPr>
              <a:t>buf</a:t>
            </a:r>
            <a:r>
              <a:rPr lang="zh-CN" altLang="en-US" sz="1800">
                <a:solidFill>
                  <a:schemeClr val="tx1"/>
                </a:solidFill>
                <a:effectLst/>
                <a:latin typeface="Times New Roman" panose="02020603050405020304" pitchFamily="18" charset="0"/>
                <a:sym typeface="+mn-ea"/>
              </a:rPr>
              <a:t>中的信息数目，最大为</a:t>
            </a:r>
            <a:r>
              <a:rPr lang="en-US" altLang="zh-CN" sz="1800">
                <a:solidFill>
                  <a:schemeClr val="tx1"/>
                </a:solidFill>
                <a:effectLst/>
                <a:latin typeface="Times New Roman" panose="02020603050405020304" pitchFamily="18" charset="0"/>
                <a:sym typeface="+mn-ea"/>
              </a:rPr>
              <a:t>N  </a:t>
            </a:r>
            <a:r>
              <a:rPr lang="zh-CN" altLang="en-US" sz="1800">
                <a:solidFill>
                  <a:schemeClr val="tx1"/>
                </a:solidFill>
                <a:effectLst/>
                <a:latin typeface="Times New Roman" panose="02020603050405020304" pitchFamily="18" charset="0"/>
                <a:sym typeface="+mn-ea"/>
              </a:rPr>
              <a:t>*∕</a:t>
            </a:r>
            <a:endParaRPr lang="zh-CN" altLang="en-US" sz="18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800">
                <a:solidFill>
                  <a:schemeClr val="tx1"/>
                </a:solidFill>
                <a:effectLst/>
                <a:latin typeface="Times New Roman" panose="02020603050405020304" pitchFamily="18" charset="0"/>
                <a:cs typeface="+mn-ea"/>
                <a:sym typeface="+mn-ea"/>
              </a:rPr>
              <a:t>pthread_mutex_t  m=PTHREAD_MUTEX_INITIALIZER;</a:t>
            </a:r>
            <a:endParaRPr lang="en-US" altLang="zh-CN" sz="1800">
              <a:solidFill>
                <a:schemeClr val="tx1"/>
              </a:solidFill>
              <a:effectLst/>
              <a:latin typeface="Times New Roman" panose="02020603050405020304" pitchFamily="18" charset="0"/>
              <a:cs typeface="+mn-ea"/>
              <a:sym typeface="+mn-ea"/>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800">
                <a:solidFill>
                  <a:schemeClr val="tx1"/>
                </a:solidFill>
                <a:effectLst/>
                <a:latin typeface="Times New Roman" panose="02020603050405020304" pitchFamily="18" charset="0"/>
                <a:cs typeface="+mn-ea"/>
                <a:sym typeface="+mn-ea"/>
              </a:rPr>
              <a:t>pthread_cond_t  c=PTHREAD_COND_INITIALIZER; </a:t>
            </a:r>
            <a:endParaRPr lang="en-US" altLang="zh-CN" sz="1800">
              <a:solidFill>
                <a:schemeClr val="tx1"/>
              </a:solidFill>
              <a:effectLst/>
              <a:latin typeface="Times New Roman" panose="02020603050405020304" pitchFamily="18" charset="0"/>
              <a:cs typeface="+mn-ea"/>
              <a:sym typeface="+mn-ea"/>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800">
                <a:solidFill>
                  <a:schemeClr val="tx1"/>
                </a:solidFill>
                <a:effectLst/>
                <a:latin typeface="Times New Roman" panose="02020603050405020304" pitchFamily="18" charset="0"/>
                <a:cs typeface="+mn-ea"/>
                <a:sym typeface="+mn-ea"/>
              </a:rPr>
              <a:t> </a:t>
            </a:r>
            <a:endParaRPr lang="zh-CN" altLang="en-US" sz="1800" strike="noStrike" noProof="1">
              <a:solidFill>
                <a:schemeClr val="tx1"/>
              </a:solidFill>
              <a:effectLst/>
              <a:latin typeface="Times New Roman" panose="02020603050405020304" pitchFamily="18" charset="0"/>
              <a:ea typeface="宋体" pitchFamily="2" charset="-122"/>
            </a:endParaRPr>
          </a:p>
          <a:p>
            <a:pPr marL="533400" lvl="0" indent="-533400" algn="just">
              <a:lnSpc>
                <a:spcPct val="100000"/>
              </a:lnSpc>
              <a:spcBef>
                <a:spcPts val="0"/>
              </a:spcBef>
              <a:buNone/>
            </a:pPr>
            <a:r>
              <a:rPr lang="en-US" altLang="zh-CN" sz="1800">
                <a:solidFill>
                  <a:schemeClr val="tx1"/>
                </a:solidFill>
                <a:effectLst/>
                <a:latin typeface="Times New Roman" panose="02020603050405020304" pitchFamily="18" charset="0"/>
                <a:cs typeface="+mn-ea"/>
                <a:sym typeface="+mn-ea"/>
              </a:rPr>
              <a:t>main( )</a:t>
            </a:r>
            <a:endParaRPr lang="en-US" altLang="zh-CN" sz="1800" strike="noStrike" noProof="1">
              <a:solidFill>
                <a:schemeClr val="tx1"/>
              </a:solidFill>
              <a:effectLst/>
              <a:latin typeface="Times New Roman" panose="02020603050405020304" pitchFamily="18" charset="0"/>
              <a:ea typeface="宋体" pitchFamily="2" charset="-122"/>
            </a:endParaRPr>
          </a:p>
          <a:p>
            <a:pPr marL="533400" lvl="0" indent="-533400" algn="just">
              <a:lnSpc>
                <a:spcPct val="100000"/>
              </a:lnSpc>
              <a:spcBef>
                <a:spcPts val="0"/>
              </a:spcBef>
              <a:buNone/>
            </a:pPr>
            <a:r>
              <a:rPr lang="en-US" altLang="zh-CN" sz="1800">
                <a:solidFill>
                  <a:schemeClr val="tx1"/>
                </a:solidFill>
                <a:effectLst/>
                <a:latin typeface="Times New Roman" panose="02020603050405020304" pitchFamily="18" charset="0"/>
                <a:cs typeface="+mn-ea"/>
                <a:sym typeface="+mn-ea"/>
              </a:rPr>
              <a:t>{</a:t>
            </a:r>
            <a:endParaRPr lang="en-US" altLang="zh-CN" sz="1800" strike="noStrike" noProof="1">
              <a:solidFill>
                <a:schemeClr val="tx1"/>
              </a:solidFill>
              <a:effectLst/>
              <a:latin typeface="Times New Roman" panose="02020603050405020304" pitchFamily="18" charset="0"/>
              <a:ea typeface="宋体" pitchFamily="2" charset="-122"/>
            </a:endParaRPr>
          </a:p>
          <a:p>
            <a:pPr marL="533400" lvl="0" indent="-533400" algn="just">
              <a:lnSpc>
                <a:spcPct val="100000"/>
              </a:lnSpc>
              <a:spcBef>
                <a:spcPts val="0"/>
              </a:spcBef>
              <a:buNone/>
            </a:pPr>
            <a:r>
              <a:rPr lang="zh-CN" altLang="en-US" sz="1800">
                <a:solidFill>
                  <a:schemeClr val="tx1"/>
                </a:solidFill>
                <a:effectLst/>
                <a:latin typeface="Times New Roman" panose="02020603050405020304" pitchFamily="18" charset="0"/>
                <a:cs typeface="+mn-ea"/>
                <a:sym typeface="+mn-ea"/>
              </a:rPr>
              <a:t>        </a:t>
            </a:r>
            <a:r>
              <a:rPr lang="en-US" altLang="zh-CN" sz="1800">
                <a:solidFill>
                  <a:schemeClr val="tx1"/>
                </a:solidFill>
                <a:effectLst/>
                <a:latin typeface="Times New Roman" panose="02020603050405020304" pitchFamily="18" charset="0"/>
                <a:cs typeface="+mn-ea"/>
                <a:sym typeface="+mn-ea"/>
              </a:rPr>
              <a:t>cobegin</a:t>
            </a:r>
            <a:endParaRPr lang="en-US" altLang="zh-CN" sz="1800" strike="noStrike" noProof="1">
              <a:solidFill>
                <a:schemeClr val="tx1"/>
              </a:solidFill>
              <a:effectLst/>
              <a:latin typeface="Times New Roman" panose="02020603050405020304" pitchFamily="18" charset="0"/>
              <a:ea typeface="宋体" pitchFamily="2" charset="-122"/>
            </a:endParaRPr>
          </a:p>
          <a:p>
            <a:pPr marL="533400" lvl="0" indent="-533400" algn="just">
              <a:lnSpc>
                <a:spcPct val="100000"/>
              </a:lnSpc>
              <a:spcBef>
                <a:spcPts val="0"/>
              </a:spcBef>
              <a:buNone/>
            </a:pPr>
            <a:r>
              <a:rPr lang="en-US" altLang="zh-CN" sz="1800">
                <a:solidFill>
                  <a:schemeClr val="tx1"/>
                </a:solidFill>
                <a:effectLst/>
                <a:latin typeface="Times New Roman" panose="02020603050405020304" pitchFamily="18" charset="0"/>
                <a:cs typeface="+mn-ea"/>
                <a:sym typeface="+mn-ea"/>
              </a:rPr>
              <a:t>                p</a:t>
            </a:r>
            <a:r>
              <a:rPr lang="en-US" altLang="zh-CN" sz="1800" baseline="-25000">
                <a:solidFill>
                  <a:schemeClr val="tx1"/>
                </a:solidFill>
                <a:effectLst/>
                <a:latin typeface="Times New Roman" panose="02020603050405020304" pitchFamily="18" charset="0"/>
                <a:cs typeface="+mn-ea"/>
                <a:sym typeface="+mn-ea"/>
              </a:rPr>
              <a:t>1</a:t>
            </a:r>
            <a:r>
              <a:rPr lang="en-US" altLang="zh-CN" sz="1800">
                <a:solidFill>
                  <a:schemeClr val="tx1"/>
                </a:solidFill>
                <a:effectLst/>
                <a:latin typeface="Times New Roman" panose="02020603050405020304" pitchFamily="18" charset="0"/>
                <a:cs typeface="+mn-ea"/>
                <a:sym typeface="+mn-ea"/>
              </a:rPr>
              <a:t> ( )</a:t>
            </a:r>
            <a:r>
              <a:rPr lang="zh-CN" altLang="en-US" sz="1800">
                <a:solidFill>
                  <a:schemeClr val="tx1"/>
                </a:solidFill>
                <a:effectLst/>
                <a:latin typeface="Times New Roman" panose="02020603050405020304" pitchFamily="18" charset="0"/>
                <a:cs typeface="+mn-ea"/>
                <a:sym typeface="+mn-ea"/>
              </a:rPr>
              <a:t>； </a:t>
            </a:r>
            <a:r>
              <a:rPr lang="en-US" altLang="zh-CN" sz="1800">
                <a:solidFill>
                  <a:schemeClr val="tx1"/>
                </a:solidFill>
                <a:effectLst/>
                <a:latin typeface="Times New Roman" panose="02020603050405020304" pitchFamily="18" charset="0"/>
                <a:cs typeface="+mn-ea"/>
                <a:sym typeface="+mn-ea"/>
              </a:rPr>
              <a:t>p</a:t>
            </a:r>
            <a:r>
              <a:rPr lang="en-US" altLang="zh-CN" sz="1800" baseline="-25000">
                <a:solidFill>
                  <a:schemeClr val="tx1"/>
                </a:solidFill>
                <a:effectLst/>
                <a:latin typeface="Times New Roman" panose="02020603050405020304" pitchFamily="18" charset="0"/>
                <a:cs typeface="+mn-ea"/>
                <a:sym typeface="+mn-ea"/>
              </a:rPr>
              <a:t>2</a:t>
            </a:r>
            <a:r>
              <a:rPr lang="en-US" altLang="zh-CN" sz="1800">
                <a:solidFill>
                  <a:schemeClr val="tx1"/>
                </a:solidFill>
                <a:effectLst/>
                <a:latin typeface="Times New Roman" panose="02020603050405020304" pitchFamily="18" charset="0"/>
                <a:cs typeface="+mn-ea"/>
                <a:sym typeface="+mn-ea"/>
              </a:rPr>
              <a:t> ( )</a:t>
            </a:r>
            <a:r>
              <a:rPr lang="zh-CN" altLang="en-US" sz="1800">
                <a:solidFill>
                  <a:schemeClr val="tx1"/>
                </a:solidFill>
                <a:effectLst/>
                <a:latin typeface="Times New Roman" panose="02020603050405020304" pitchFamily="18" charset="0"/>
                <a:cs typeface="+mn-ea"/>
                <a:sym typeface="+mn-ea"/>
              </a:rPr>
              <a:t>；</a:t>
            </a:r>
            <a:r>
              <a:rPr lang="en-US" altLang="zh-CN" sz="1800">
                <a:solidFill>
                  <a:schemeClr val="tx1"/>
                </a:solidFill>
                <a:effectLst/>
                <a:latin typeface="Times New Roman" panose="02020603050405020304" pitchFamily="18" charset="0"/>
                <a:cs typeface="+mn-ea"/>
                <a:sym typeface="+mn-ea"/>
              </a:rPr>
              <a:t>… p</a:t>
            </a:r>
            <a:r>
              <a:rPr lang="en-US" altLang="zh-CN" sz="1800" baseline="-25000">
                <a:solidFill>
                  <a:schemeClr val="tx1"/>
                </a:solidFill>
                <a:effectLst/>
                <a:latin typeface="Times New Roman" panose="02020603050405020304" pitchFamily="18" charset="0"/>
                <a:cs typeface="+mn-ea"/>
                <a:sym typeface="+mn-ea"/>
              </a:rPr>
              <a:t>m</a:t>
            </a:r>
            <a:r>
              <a:rPr lang="en-US" altLang="zh-CN" sz="1800">
                <a:solidFill>
                  <a:schemeClr val="tx1"/>
                </a:solidFill>
                <a:effectLst/>
                <a:latin typeface="Times New Roman" panose="02020603050405020304" pitchFamily="18" charset="0"/>
                <a:cs typeface="+mn-ea"/>
                <a:sym typeface="+mn-ea"/>
              </a:rPr>
              <a:t> ( )</a:t>
            </a:r>
            <a:r>
              <a:rPr lang="zh-CN" altLang="en-US" sz="1800">
                <a:solidFill>
                  <a:schemeClr val="tx1"/>
                </a:solidFill>
                <a:effectLst/>
                <a:latin typeface="Times New Roman" panose="02020603050405020304" pitchFamily="18" charset="0"/>
                <a:cs typeface="+mn-ea"/>
                <a:sym typeface="+mn-ea"/>
              </a:rPr>
              <a:t>；</a:t>
            </a:r>
            <a:endParaRPr lang="zh-CN" altLang="en-US" sz="1800" strike="noStrike" noProof="1">
              <a:solidFill>
                <a:schemeClr val="tx1"/>
              </a:solidFill>
              <a:effectLst/>
              <a:latin typeface="Times New Roman" panose="02020603050405020304" pitchFamily="18" charset="0"/>
              <a:ea typeface="宋体" pitchFamily="2" charset="-122"/>
            </a:endParaRPr>
          </a:p>
          <a:p>
            <a:pPr marL="533400" lvl="0" indent="-533400" algn="just">
              <a:lnSpc>
                <a:spcPct val="100000"/>
              </a:lnSpc>
              <a:spcBef>
                <a:spcPts val="0"/>
              </a:spcBef>
              <a:buNone/>
            </a:pPr>
            <a:r>
              <a:rPr lang="zh-CN" altLang="en-US" sz="1800">
                <a:solidFill>
                  <a:schemeClr val="tx1"/>
                </a:solidFill>
                <a:effectLst/>
                <a:latin typeface="Times New Roman" panose="02020603050405020304" pitchFamily="18" charset="0"/>
                <a:cs typeface="+mn-ea"/>
                <a:sym typeface="+mn-ea"/>
              </a:rPr>
              <a:t>                </a:t>
            </a:r>
            <a:r>
              <a:rPr lang="en-US" altLang="zh-CN" sz="1800">
                <a:solidFill>
                  <a:schemeClr val="tx1"/>
                </a:solidFill>
                <a:effectLst/>
                <a:latin typeface="Times New Roman" panose="02020603050405020304" pitchFamily="18" charset="0"/>
                <a:cs typeface="+mn-ea"/>
                <a:sym typeface="+mn-ea"/>
              </a:rPr>
              <a:t>c</a:t>
            </a:r>
            <a:r>
              <a:rPr lang="en-US" altLang="zh-CN" sz="1800" baseline="-25000">
                <a:solidFill>
                  <a:schemeClr val="tx1"/>
                </a:solidFill>
                <a:effectLst/>
                <a:latin typeface="Times New Roman" panose="02020603050405020304" pitchFamily="18" charset="0"/>
                <a:cs typeface="+mn-ea"/>
                <a:sym typeface="+mn-ea"/>
              </a:rPr>
              <a:t>1</a:t>
            </a:r>
            <a:r>
              <a:rPr lang="en-US" altLang="zh-CN" sz="1800">
                <a:solidFill>
                  <a:schemeClr val="tx1"/>
                </a:solidFill>
                <a:effectLst/>
                <a:latin typeface="Times New Roman" panose="02020603050405020304" pitchFamily="18" charset="0"/>
                <a:cs typeface="+mn-ea"/>
                <a:sym typeface="+mn-ea"/>
              </a:rPr>
              <a:t> ( )</a:t>
            </a:r>
            <a:r>
              <a:rPr lang="zh-CN" altLang="en-US" sz="1800">
                <a:solidFill>
                  <a:schemeClr val="tx1"/>
                </a:solidFill>
                <a:effectLst/>
                <a:latin typeface="Times New Roman" panose="02020603050405020304" pitchFamily="18" charset="0"/>
                <a:cs typeface="+mn-ea"/>
                <a:sym typeface="+mn-ea"/>
              </a:rPr>
              <a:t>； </a:t>
            </a:r>
            <a:r>
              <a:rPr lang="en-US" altLang="zh-CN" sz="1800">
                <a:solidFill>
                  <a:schemeClr val="tx1"/>
                </a:solidFill>
                <a:effectLst/>
                <a:latin typeface="Times New Roman" panose="02020603050405020304" pitchFamily="18" charset="0"/>
                <a:cs typeface="+mn-ea"/>
                <a:sym typeface="+mn-ea"/>
              </a:rPr>
              <a:t>c</a:t>
            </a:r>
            <a:r>
              <a:rPr lang="en-US" altLang="zh-CN" sz="1800" baseline="-25000">
                <a:solidFill>
                  <a:schemeClr val="tx1"/>
                </a:solidFill>
                <a:effectLst/>
                <a:latin typeface="Times New Roman" panose="02020603050405020304" pitchFamily="18" charset="0"/>
                <a:cs typeface="+mn-ea"/>
                <a:sym typeface="+mn-ea"/>
              </a:rPr>
              <a:t>2</a:t>
            </a:r>
            <a:r>
              <a:rPr lang="en-US" altLang="zh-CN" sz="1800">
                <a:solidFill>
                  <a:schemeClr val="tx1"/>
                </a:solidFill>
                <a:effectLst/>
                <a:latin typeface="Times New Roman" panose="02020603050405020304" pitchFamily="18" charset="0"/>
                <a:cs typeface="+mn-ea"/>
                <a:sym typeface="+mn-ea"/>
              </a:rPr>
              <a:t> ( )</a:t>
            </a:r>
            <a:r>
              <a:rPr lang="zh-CN" altLang="en-US" sz="1800">
                <a:solidFill>
                  <a:schemeClr val="tx1"/>
                </a:solidFill>
                <a:effectLst/>
                <a:latin typeface="Times New Roman" panose="02020603050405020304" pitchFamily="18" charset="0"/>
                <a:cs typeface="+mn-ea"/>
                <a:sym typeface="+mn-ea"/>
              </a:rPr>
              <a:t>；</a:t>
            </a:r>
            <a:r>
              <a:rPr lang="en-US" altLang="zh-CN" sz="1800">
                <a:solidFill>
                  <a:schemeClr val="tx1"/>
                </a:solidFill>
                <a:effectLst/>
                <a:latin typeface="Times New Roman" panose="02020603050405020304" pitchFamily="18" charset="0"/>
                <a:cs typeface="+mn-ea"/>
                <a:sym typeface="+mn-ea"/>
              </a:rPr>
              <a:t>…</a:t>
            </a:r>
            <a:r>
              <a:rPr lang="en-US" altLang="zh-CN" sz="1800">
                <a:effectLst/>
                <a:cs typeface="+mn-ea"/>
                <a:sym typeface="+mn-ea"/>
              </a:rPr>
              <a:t> </a:t>
            </a:r>
            <a:r>
              <a:rPr lang="en-US" altLang="zh-CN" sz="1800">
                <a:solidFill>
                  <a:schemeClr val="tx1"/>
                </a:solidFill>
                <a:effectLst/>
                <a:cs typeface="+mn-ea"/>
                <a:sym typeface="+mn-ea"/>
              </a:rPr>
              <a:t>c</a:t>
            </a:r>
            <a:r>
              <a:rPr lang="en-US" altLang="zh-CN" sz="1800" baseline="-25000">
                <a:solidFill>
                  <a:schemeClr val="tx1"/>
                </a:solidFill>
                <a:effectLst/>
                <a:latin typeface="Times New Roman" panose="02020603050405020304" pitchFamily="18" charset="0"/>
                <a:cs typeface="+mn-ea"/>
                <a:sym typeface="+mn-ea"/>
              </a:rPr>
              <a:t>k</a:t>
            </a:r>
            <a:r>
              <a:rPr lang="en-US" altLang="zh-CN" sz="1800">
                <a:solidFill>
                  <a:schemeClr val="tx1"/>
                </a:solidFill>
                <a:effectLst/>
                <a:latin typeface="Times New Roman" panose="02020603050405020304" pitchFamily="18" charset="0"/>
                <a:cs typeface="+mn-ea"/>
                <a:sym typeface="+mn-ea"/>
              </a:rPr>
              <a:t> ( )</a:t>
            </a:r>
            <a:r>
              <a:rPr lang="zh-CN" altLang="en-US" sz="1800">
                <a:solidFill>
                  <a:schemeClr val="tx1"/>
                </a:solidFill>
                <a:effectLst/>
                <a:latin typeface="Times New Roman" panose="02020603050405020304" pitchFamily="18" charset="0"/>
                <a:cs typeface="+mn-ea"/>
                <a:sym typeface="+mn-ea"/>
              </a:rPr>
              <a:t>；</a:t>
            </a:r>
            <a:endParaRPr lang="zh-CN" altLang="en-US" sz="1800" strike="noStrike" noProof="1">
              <a:solidFill>
                <a:schemeClr val="tx1"/>
              </a:solidFill>
              <a:effectLst/>
              <a:latin typeface="Times New Roman" panose="02020603050405020304" pitchFamily="18" charset="0"/>
              <a:ea typeface="宋体" pitchFamily="2" charset="-122"/>
            </a:endParaRPr>
          </a:p>
          <a:p>
            <a:pPr marL="533400" lvl="0" indent="-533400" algn="just">
              <a:lnSpc>
                <a:spcPct val="100000"/>
              </a:lnSpc>
              <a:spcBef>
                <a:spcPts val="0"/>
              </a:spcBef>
              <a:buNone/>
            </a:pPr>
            <a:r>
              <a:rPr lang="zh-CN" altLang="en-US" sz="1800">
                <a:solidFill>
                  <a:schemeClr val="tx1"/>
                </a:solidFill>
                <a:effectLst/>
                <a:latin typeface="Times New Roman" panose="02020603050405020304" pitchFamily="18" charset="0"/>
                <a:cs typeface="+mn-ea"/>
                <a:sym typeface="+mn-ea"/>
              </a:rPr>
              <a:t>        </a:t>
            </a:r>
            <a:r>
              <a:rPr lang="en-US" altLang="zh-CN" sz="1800">
                <a:solidFill>
                  <a:schemeClr val="tx1"/>
                </a:solidFill>
                <a:effectLst/>
                <a:latin typeface="Times New Roman" panose="02020603050405020304" pitchFamily="18" charset="0"/>
                <a:cs typeface="+mn-ea"/>
                <a:sym typeface="+mn-ea"/>
              </a:rPr>
              <a:t>coend</a:t>
            </a:r>
            <a:endParaRPr lang="en-US" altLang="zh-CN" sz="1800" strike="noStrike" noProof="1">
              <a:solidFill>
                <a:schemeClr val="tx1"/>
              </a:solidFill>
              <a:effectLst/>
              <a:latin typeface="Times New Roman" panose="02020603050405020304" pitchFamily="18" charset="0"/>
              <a:ea typeface="宋体" pitchFamily="2" charset="-122"/>
            </a:endParaRPr>
          </a:p>
          <a:p>
            <a:pPr marL="533400" lvl="0" indent="-533400" algn="just">
              <a:lnSpc>
                <a:spcPct val="100000"/>
              </a:lnSpc>
              <a:spcBef>
                <a:spcPts val="0"/>
              </a:spcBef>
              <a:buNone/>
            </a:pPr>
            <a:r>
              <a:rPr lang="en-US" altLang="zh-CN" sz="1800">
                <a:solidFill>
                  <a:schemeClr val="tx1"/>
                </a:solidFill>
                <a:effectLst/>
                <a:latin typeface="Times New Roman" panose="02020603050405020304" pitchFamily="18" charset="0"/>
                <a:cs typeface="+mn-ea"/>
                <a:sym typeface="+mn-ea"/>
              </a:rPr>
              <a:t>}</a:t>
            </a:r>
            <a:endParaRPr lang="zh-CN" altLang="en-US" sz="1800" strike="noStrike" noProof="1">
              <a:solidFill>
                <a:schemeClr val="tx1"/>
              </a:solidFill>
              <a:latin typeface="Times New Roman" panose="02020603050405020304" pitchFamily="18" charset="0"/>
              <a:ea typeface="宋体" pitchFamily="2" charset="-122"/>
            </a:endParaRPr>
          </a:p>
        </p:txBody>
      </p:sp>
      <p:grpSp>
        <p:nvGrpSpPr>
          <p:cNvPr id="68614" name="组合 68613"/>
          <p:cNvGrpSpPr/>
          <p:nvPr/>
        </p:nvGrpSpPr>
        <p:grpSpPr>
          <a:xfrm>
            <a:off x="1408748" y="989330"/>
            <a:ext cx="5407025" cy="1670050"/>
            <a:chOff x="0" y="0"/>
            <a:chExt cx="3406" cy="1052"/>
          </a:xfrm>
        </p:grpSpPr>
        <p:sp>
          <p:nvSpPr>
            <p:cNvPr id="84998" name="文本框 68614"/>
            <p:cNvSpPr txBox="1"/>
            <p:nvPr/>
          </p:nvSpPr>
          <p:spPr>
            <a:xfrm>
              <a:off x="2946" y="0"/>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84999" name="文本框 68615"/>
            <p:cNvSpPr txBox="1"/>
            <p:nvPr/>
          </p:nvSpPr>
          <p:spPr>
            <a:xfrm>
              <a:off x="138" y="2"/>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85000" name="矩形 68616"/>
            <p:cNvSpPr/>
            <p:nvPr/>
          </p:nvSpPr>
          <p:spPr>
            <a:xfrm>
              <a:off x="761" y="337"/>
              <a:ext cx="1770" cy="422"/>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85001" name="直接连接符 68617"/>
            <p:cNvSpPr/>
            <p:nvPr/>
          </p:nvSpPr>
          <p:spPr>
            <a:xfrm>
              <a:off x="414" y="211"/>
              <a:ext cx="236" cy="95"/>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02" name="直接连接符 68618"/>
            <p:cNvSpPr/>
            <p:nvPr/>
          </p:nvSpPr>
          <p:spPr>
            <a:xfrm>
              <a:off x="875"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03" name="直接连接符 68619"/>
            <p:cNvSpPr/>
            <p:nvPr/>
          </p:nvSpPr>
          <p:spPr>
            <a:xfrm>
              <a:off x="1013"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04" name="直接连接符 68620"/>
            <p:cNvSpPr/>
            <p:nvPr/>
          </p:nvSpPr>
          <p:spPr>
            <a:xfrm>
              <a:off x="1151"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05" name="直接连接符 68621"/>
            <p:cNvSpPr/>
            <p:nvPr/>
          </p:nvSpPr>
          <p:spPr>
            <a:xfrm>
              <a:off x="1289"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06" name="直接连接符 68622"/>
            <p:cNvSpPr/>
            <p:nvPr/>
          </p:nvSpPr>
          <p:spPr>
            <a:xfrm>
              <a:off x="1427"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07" name="直接连接符 68623"/>
            <p:cNvSpPr/>
            <p:nvPr/>
          </p:nvSpPr>
          <p:spPr>
            <a:xfrm>
              <a:off x="1611"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08" name="直接连接符 68624"/>
            <p:cNvSpPr/>
            <p:nvPr/>
          </p:nvSpPr>
          <p:spPr>
            <a:xfrm>
              <a:off x="2393"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09" name="直接连接符 68625"/>
            <p:cNvSpPr/>
            <p:nvPr/>
          </p:nvSpPr>
          <p:spPr>
            <a:xfrm>
              <a:off x="2255"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10" name="文本框 68626"/>
            <p:cNvSpPr txBox="1"/>
            <p:nvPr/>
          </p:nvSpPr>
          <p:spPr>
            <a:xfrm>
              <a:off x="1657" y="379"/>
              <a:ext cx="621" cy="193"/>
            </a:xfrm>
            <a:prstGeom prst="rect">
              <a:avLst/>
            </a:prstGeom>
            <a:noFill/>
            <a:ln w="9525">
              <a:noFill/>
              <a:miter/>
            </a:ln>
          </p:spPr>
          <p:txBody>
            <a:bodyPr anchor="t">
              <a:spAutoFit/>
            </a:bodyPr>
            <a:p>
              <a:pPr lvl="0">
                <a:spcBef>
                  <a:spcPct val="50000"/>
                </a:spcBef>
              </a:pPr>
              <a:r>
                <a:rPr lang="en-US" altLang="zh-CN">
                  <a:solidFill>
                    <a:schemeClr val="tx1"/>
                  </a:solidFill>
                  <a:latin typeface="Arial" panose="020B0604020202020204" pitchFamily="34" charset="0"/>
                  <a:ea typeface="宋体" pitchFamily="2" charset="-122"/>
                  <a:sym typeface="MT Extra" pitchFamily="18" charset="2"/>
                </a:rPr>
                <a:t>... ...</a:t>
              </a:r>
              <a:endParaRPr lang="en-US" altLang="zh-CN">
                <a:solidFill>
                  <a:schemeClr val="tx1"/>
                </a:solidFill>
                <a:latin typeface="Arial" panose="020B0604020202020204" pitchFamily="34" charset="0"/>
                <a:ea typeface="宋体" pitchFamily="2" charset="-122"/>
                <a:sym typeface="MT Extra" pitchFamily="18" charset="2"/>
              </a:endParaRPr>
            </a:p>
          </p:txBody>
        </p:sp>
        <p:sp>
          <p:nvSpPr>
            <p:cNvPr id="85011" name="直接连接符 68627"/>
            <p:cNvSpPr/>
            <p:nvPr/>
          </p:nvSpPr>
          <p:spPr>
            <a:xfrm>
              <a:off x="2716" y="717"/>
              <a:ext cx="276" cy="84"/>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12" name="直接连接符 68628"/>
            <p:cNvSpPr/>
            <p:nvPr/>
          </p:nvSpPr>
          <p:spPr>
            <a:xfrm>
              <a:off x="2670" y="801"/>
              <a:ext cx="230" cy="126"/>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13" name="直接连接符 68629"/>
            <p:cNvSpPr/>
            <p:nvPr/>
          </p:nvSpPr>
          <p:spPr>
            <a:xfrm flipV="1">
              <a:off x="2670" y="211"/>
              <a:ext cx="230" cy="126"/>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14" name="直接连接符 68630"/>
            <p:cNvSpPr/>
            <p:nvPr/>
          </p:nvSpPr>
          <p:spPr>
            <a:xfrm flipV="1">
              <a:off x="2716" y="337"/>
              <a:ext cx="276" cy="85"/>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15" name="直接连接符 68631"/>
            <p:cNvSpPr/>
            <p:nvPr/>
          </p:nvSpPr>
          <p:spPr>
            <a:xfrm>
              <a:off x="2762" y="506"/>
              <a:ext cx="276" cy="0"/>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16" name="文本框 68632"/>
            <p:cNvSpPr txBox="1"/>
            <p:nvPr/>
          </p:nvSpPr>
          <p:spPr>
            <a:xfrm>
              <a:off x="2762" y="506"/>
              <a:ext cx="276"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MT Extra" pitchFamily="18" charset="2"/>
                </a:rPr>
                <a:t>...</a:t>
              </a:r>
              <a:endParaRPr lang="en-US" altLang="zh-CN" sz="1600">
                <a:solidFill>
                  <a:schemeClr val="tx1"/>
                </a:solidFill>
                <a:latin typeface="Times New Roman" panose="02020603050405020304" pitchFamily="18" charset="0"/>
                <a:ea typeface="宋体" pitchFamily="2" charset="-122"/>
                <a:sym typeface="MT Extra" pitchFamily="18" charset="2"/>
              </a:endParaRPr>
            </a:p>
          </p:txBody>
        </p:sp>
        <p:sp>
          <p:nvSpPr>
            <p:cNvPr id="85017" name="文本框 68633"/>
            <p:cNvSpPr txBox="1"/>
            <p:nvPr/>
          </p:nvSpPr>
          <p:spPr>
            <a:xfrm>
              <a:off x="3084" y="169"/>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85018" name="文本框 68634"/>
            <p:cNvSpPr txBox="1"/>
            <p:nvPr/>
          </p:nvSpPr>
          <p:spPr>
            <a:xfrm>
              <a:off x="3130" y="379"/>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85019" name="文本框 68635"/>
            <p:cNvSpPr txBox="1"/>
            <p:nvPr/>
          </p:nvSpPr>
          <p:spPr>
            <a:xfrm>
              <a:off x="2946" y="843"/>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k</a:t>
              </a:r>
              <a:endParaRPr lang="en-US" altLang="zh-CN" sz="1600">
                <a:solidFill>
                  <a:schemeClr val="tx1"/>
                </a:solidFill>
                <a:latin typeface="Times New Roman" panose="02020603050405020304" pitchFamily="18" charset="0"/>
                <a:ea typeface="宋体" pitchFamily="2" charset="-122"/>
              </a:endParaRPr>
            </a:p>
          </p:txBody>
        </p:sp>
        <p:sp>
          <p:nvSpPr>
            <p:cNvPr id="85020" name="直接连接符 68636"/>
            <p:cNvSpPr/>
            <p:nvPr/>
          </p:nvSpPr>
          <p:spPr>
            <a:xfrm flipH="1" flipV="1">
              <a:off x="322" y="337"/>
              <a:ext cx="276" cy="85"/>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21" name="直接连接符 68637"/>
            <p:cNvSpPr/>
            <p:nvPr/>
          </p:nvSpPr>
          <p:spPr>
            <a:xfrm flipH="1">
              <a:off x="276" y="506"/>
              <a:ext cx="276" cy="0"/>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22" name="文本框 68638"/>
            <p:cNvSpPr txBox="1"/>
            <p:nvPr/>
          </p:nvSpPr>
          <p:spPr>
            <a:xfrm>
              <a:off x="276" y="505"/>
              <a:ext cx="276"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MT Extra" pitchFamily="18" charset="2"/>
                </a:rPr>
                <a:t>...</a:t>
              </a:r>
              <a:endParaRPr lang="en-US" altLang="zh-CN" sz="1600">
                <a:solidFill>
                  <a:schemeClr val="tx1"/>
                </a:solidFill>
                <a:latin typeface="Times New Roman" panose="02020603050405020304" pitchFamily="18" charset="0"/>
                <a:ea typeface="宋体" pitchFamily="2" charset="-122"/>
                <a:sym typeface="MT Extra" pitchFamily="18" charset="2"/>
              </a:endParaRPr>
            </a:p>
          </p:txBody>
        </p:sp>
        <p:sp>
          <p:nvSpPr>
            <p:cNvPr id="85023" name="直接连接符 68639"/>
            <p:cNvSpPr/>
            <p:nvPr/>
          </p:nvSpPr>
          <p:spPr>
            <a:xfrm flipH="1">
              <a:off x="322" y="674"/>
              <a:ext cx="276" cy="85"/>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24" name="直接连接符 68640"/>
            <p:cNvSpPr/>
            <p:nvPr/>
          </p:nvSpPr>
          <p:spPr>
            <a:xfrm flipH="1">
              <a:off x="414" y="759"/>
              <a:ext cx="230" cy="168"/>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5025" name="文本框 68641"/>
            <p:cNvSpPr txBox="1"/>
            <p:nvPr/>
          </p:nvSpPr>
          <p:spPr>
            <a:xfrm>
              <a:off x="46" y="169"/>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85026" name="文本框 68642"/>
            <p:cNvSpPr txBox="1"/>
            <p:nvPr/>
          </p:nvSpPr>
          <p:spPr>
            <a:xfrm>
              <a:off x="0" y="337"/>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85027" name="文本框 68643"/>
            <p:cNvSpPr txBox="1"/>
            <p:nvPr/>
          </p:nvSpPr>
          <p:spPr>
            <a:xfrm>
              <a:off x="138" y="801"/>
              <a:ext cx="368" cy="21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m</a:t>
              </a:r>
              <a:endParaRPr lang="en-US" altLang="zh-CN" sz="1600">
                <a:solidFill>
                  <a:schemeClr val="tx1"/>
                </a:solidFill>
                <a:latin typeface="Times New Roman" panose="02020603050405020304" pitchFamily="18" charset="0"/>
                <a:ea typeface="宋体" pitchFamily="2" charset="-122"/>
              </a:endParaRPr>
            </a:p>
          </p:txBody>
        </p:sp>
      </p:grpSp>
      <p:sp>
        <p:nvSpPr>
          <p:cNvPr id="68645" name="文本框 68644"/>
          <p:cNvSpPr txBox="1"/>
          <p:nvPr/>
        </p:nvSpPr>
        <p:spPr>
          <a:xfrm>
            <a:off x="2626360" y="2428558"/>
            <a:ext cx="3065463"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生产者</a:t>
            </a:r>
            <a:r>
              <a:rPr lang="en-US" altLang="zh-CN" sz="1600" b="0">
                <a:solidFill>
                  <a:schemeClr val="tx1"/>
                </a:solidFill>
                <a:latin typeface="Times New Roman" panose="02020603050405020304" pitchFamily="18" charset="0"/>
                <a:ea typeface="宋体" pitchFamily="2" charset="-122"/>
              </a:rPr>
              <a:t>——</a:t>
            </a:r>
            <a:r>
              <a:rPr lang="zh-CN" altLang="en-US" sz="1600" b="0">
                <a:solidFill>
                  <a:schemeClr val="tx1"/>
                </a:solidFill>
                <a:latin typeface="Times New Roman" panose="02020603050405020304" pitchFamily="18" charset="0"/>
                <a:ea typeface="宋体" pitchFamily="2" charset="-122"/>
              </a:rPr>
              <a:t>消费者问题示意图</a:t>
            </a:r>
            <a:endParaRPr lang="zh-CN" altLang="en-US" sz="1600" b="0">
              <a:solidFill>
                <a:schemeClr val="tx1"/>
              </a:solidFill>
              <a:latin typeface="Times New Roman" panose="02020603050405020304" pitchFamily="18" charset="0"/>
              <a:ea typeface="宋体" pitchFamily="2" charset="-122"/>
            </a:endParaRPr>
          </a:p>
        </p:txBody>
      </p:sp>
      <p:sp>
        <p:nvSpPr>
          <p:cNvPr id="68646" name="矩形 68645"/>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1">
                                            <p:txEl>
                                              <p:charRg st="0" end="29"/>
                                            </p:txEl>
                                          </p:spTgt>
                                        </p:tgtEl>
                                        <p:attrNameLst>
                                          <p:attrName>style.visibility</p:attrName>
                                        </p:attrNameLst>
                                      </p:cBhvr>
                                      <p:to>
                                        <p:strVal val="visible"/>
                                      </p:to>
                                    </p:set>
                                    <p:anim calcmode="lin" valueType="num">
                                      <p:cBhvr additive="base">
                                        <p:cTn id="7" dur="1000" fill="hold"/>
                                        <p:tgtEl>
                                          <p:spTgt spid="68611">
                                            <p:txEl>
                                              <p:charRg st="0" end="2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8611">
                                            <p:txEl>
                                              <p:charRg st="0" end="2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614"/>
                                        </p:tgtEl>
                                        <p:attrNameLst>
                                          <p:attrName>style.visibility</p:attrName>
                                        </p:attrNameLst>
                                      </p:cBhvr>
                                      <p:to>
                                        <p:strVal val="visible"/>
                                      </p:to>
                                    </p:set>
                                    <p:anim calcmode="lin" valueType="num">
                                      <p:cBhvr additive="base">
                                        <p:cTn id="13" dur="500" fill="hold"/>
                                        <p:tgtEl>
                                          <p:spTgt spid="68614"/>
                                        </p:tgtEl>
                                        <p:attrNameLst>
                                          <p:attrName>ppt_x</p:attrName>
                                        </p:attrNameLst>
                                      </p:cBhvr>
                                      <p:tavLst>
                                        <p:tav tm="0">
                                          <p:val>
                                            <p:strVal val="#ppt_x"/>
                                          </p:val>
                                        </p:tav>
                                        <p:tav tm="100000">
                                          <p:val>
                                            <p:strVal val="#ppt_x"/>
                                          </p:val>
                                        </p:tav>
                                      </p:tavLst>
                                    </p:anim>
                                    <p:anim calcmode="lin" valueType="num">
                                      <p:cBhvr additive="base">
                                        <p:cTn id="14" dur="500" fill="hold"/>
                                        <p:tgtEl>
                                          <p:spTgt spid="686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8613"/>
                                        </p:tgtEl>
                                        <p:attrNameLst>
                                          <p:attrName>style.visibility</p:attrName>
                                        </p:attrNameLst>
                                      </p:cBhvr>
                                      <p:to>
                                        <p:strVal val="visible"/>
                                      </p:to>
                                    </p:set>
                                    <p:anim calcmode="lin" valueType="num">
                                      <p:cBhvr additive="base">
                                        <p:cTn id="23" dur="500" fill="hold"/>
                                        <p:tgtEl>
                                          <p:spTgt spid="68613"/>
                                        </p:tgtEl>
                                        <p:attrNameLst>
                                          <p:attrName>ppt_x</p:attrName>
                                        </p:attrNameLst>
                                      </p:cBhvr>
                                      <p:tavLst>
                                        <p:tav tm="0">
                                          <p:val>
                                            <p:strVal val="#ppt_x"/>
                                          </p:val>
                                        </p:tav>
                                        <p:tav tm="100000">
                                          <p:val>
                                            <p:strVal val="#ppt_x"/>
                                          </p:val>
                                        </p:tav>
                                      </p:tavLst>
                                    </p:anim>
                                    <p:anim calcmode="lin" valueType="num">
                                      <p:cBhvr additive="base">
                                        <p:cTn id="24" dur="500" fill="hold"/>
                                        <p:tgtEl>
                                          <p:spTgt spid="686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P spid="68613" grpId="0"/>
      <p:bldP spid="68645"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文本框 7270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61</a:t>
            </a:r>
            <a:endParaRPr lang="en-US" altLang="zh-CN" b="0">
              <a:solidFill>
                <a:schemeClr val="tx2"/>
              </a:solidFill>
              <a:latin typeface="Times New Roman" panose="02020603050405020304" pitchFamily="18" charset="0"/>
              <a:ea typeface="宋体" pitchFamily="2" charset="-122"/>
            </a:endParaRPr>
          </a:p>
        </p:txBody>
      </p:sp>
      <p:sp>
        <p:nvSpPr>
          <p:cNvPr id="72707" name="矩形 72706"/>
          <p:cNvSpPr/>
          <p:nvPr/>
        </p:nvSpPr>
        <p:spPr>
          <a:xfrm>
            <a:off x="4693285" y="1436370"/>
            <a:ext cx="3791585" cy="4193540"/>
          </a:xfrm>
          <a:prstGeom prst="rect">
            <a:avLst/>
          </a:prstGeom>
          <a:noFill/>
          <a:ln w="12700">
            <a:solidFill>
              <a:schemeClr val="tx1"/>
            </a:solid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just" fontAlgn="base">
              <a:lnSpc>
                <a:spcPct val="11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c</a:t>
            </a:r>
            <a:r>
              <a:rPr lang="zh-CN" altLang="en-US" sz="1600" b="1" strike="noStrike" baseline="-25000" noProof="1">
                <a:solidFill>
                  <a:schemeClr val="tx1"/>
                </a:solidFill>
                <a:effectLst/>
                <a:latin typeface="Times New Roman" panose="02020603050405020304" pitchFamily="18" charset="0"/>
                <a:ea typeface="宋体" pitchFamily="2" charset="-122"/>
                <a:cs typeface="+mn-ea"/>
              </a:rPr>
              <a:t>j</a:t>
            </a:r>
            <a:r>
              <a:rPr lang="zh-CN" altLang="en-US" sz="1600" b="1" strike="noStrike" noProof="1">
                <a:solidFill>
                  <a:schemeClr val="tx1"/>
                </a:solidFill>
                <a:effectLst/>
                <a:latin typeface="Times New Roman" panose="02020603050405020304" pitchFamily="18" charset="0"/>
                <a:ea typeface="宋体" pitchFamily="2" charset="-122"/>
                <a:cs typeface="+mn-ea"/>
              </a:rPr>
              <a:t>( )</a:t>
            </a:r>
            <a:endParaRPr lang="zh-CN" altLang="en-US"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1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1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while(还要继续消费) </a:t>
            </a:r>
            <a:endParaRPr lang="zh-CN" altLang="en-US"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1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endParaRPr lang="zh-CN" altLang="en-US"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b="1">
                <a:solidFill>
                  <a:srgbClr val="C00000"/>
                </a:solidFill>
                <a:effectLst/>
                <a:latin typeface="Times New Roman" panose="02020603050405020304" pitchFamily="18" charset="0"/>
                <a:sym typeface="+mn-ea"/>
              </a:rPr>
              <a:t>        lock(m);</a:t>
            </a:r>
            <a:endParaRPr lang="zh-CN" altLang="en-US" sz="1600" b="1">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b="1">
                <a:solidFill>
                  <a:srgbClr val="C00000"/>
                </a:solidFill>
                <a:effectLst/>
                <a:latin typeface="Times New Roman" panose="02020603050405020304" pitchFamily="18" charset="0"/>
                <a:sym typeface="+mn-ea"/>
              </a:rPr>
              <a:t>        </a:t>
            </a:r>
            <a:r>
              <a:rPr lang="en-US" altLang="zh-CN" sz="1600" b="1">
                <a:solidFill>
                  <a:srgbClr val="C00000"/>
                </a:solidFill>
                <a:effectLst/>
                <a:latin typeface="Times New Roman" panose="02020603050405020304" pitchFamily="18" charset="0"/>
                <a:sym typeface="+mn-ea"/>
              </a:rPr>
              <a:t>while(n==0) wait(c, m);</a:t>
            </a:r>
            <a:endParaRPr lang="zh-CN" altLang="en-US" sz="1600" b="1">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b="1">
                <a:solidFill>
                  <a:srgbClr val="C00000"/>
                </a:solidFill>
                <a:effectLst/>
                <a:latin typeface="Times New Roman" panose="02020603050405020304" pitchFamily="18" charset="0"/>
                <a:sym typeface="+mn-ea"/>
              </a:rPr>
              <a:t>        从缓冲区取出一个产品</a:t>
            </a:r>
            <a:r>
              <a:rPr lang="en-US" altLang="zh-CN" sz="1600" b="1">
                <a:solidFill>
                  <a:srgbClr val="C00000"/>
                </a:solidFill>
                <a:effectLst/>
                <a:latin typeface="Times New Roman" panose="02020603050405020304" pitchFamily="18" charset="0"/>
                <a:sym typeface="+mn-ea"/>
              </a:rPr>
              <a:t>;</a:t>
            </a:r>
            <a:endParaRPr lang="en-US" altLang="zh-CN" sz="1600" b="1">
              <a:solidFill>
                <a:srgbClr val="C00000"/>
              </a:solidFill>
              <a:effectLst/>
              <a:latin typeface="Times New Roman" panose="02020603050405020304" pitchFamily="18" charset="0"/>
              <a:sym typeface="+mn-ea"/>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b="1">
                <a:solidFill>
                  <a:srgbClr val="C00000"/>
                </a:solidFill>
                <a:effectLst/>
                <a:latin typeface="Times New Roman" panose="02020603050405020304" pitchFamily="18" charset="0"/>
                <a:sym typeface="+mn-ea"/>
              </a:rPr>
              <a:t>        --n;</a:t>
            </a:r>
            <a:endParaRPr lang="en-US" altLang="zh-CN" sz="1600" b="1">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b="1">
                <a:solidFill>
                  <a:srgbClr val="C00000"/>
                </a:solidFill>
                <a:effectLst/>
                <a:latin typeface="Times New Roman" panose="02020603050405020304" pitchFamily="18" charset="0"/>
                <a:sym typeface="+mn-ea"/>
              </a:rPr>
              <a:t>        broadcast(c);</a:t>
            </a:r>
            <a:endParaRPr lang="zh-CN" altLang="en-US" sz="1600" b="1">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b="1">
                <a:solidFill>
                  <a:srgbClr val="C00000"/>
                </a:solidFill>
                <a:effectLst/>
                <a:latin typeface="Times New Roman" panose="02020603050405020304" pitchFamily="18" charset="0"/>
                <a:sym typeface="+mn-ea"/>
              </a:rPr>
              <a:t>        </a:t>
            </a:r>
            <a:r>
              <a:rPr lang="en-US" altLang="zh-CN" sz="1600" b="1">
                <a:solidFill>
                  <a:srgbClr val="C00000"/>
                </a:solidFill>
                <a:effectLst/>
                <a:latin typeface="Times New Roman" panose="02020603050405020304" pitchFamily="18" charset="0"/>
                <a:sym typeface="+mn-ea"/>
              </a:rPr>
              <a:t>unlock(m);</a:t>
            </a:r>
            <a:r>
              <a:rPr lang="zh-CN" altLang="en-US" sz="1600" b="1" strike="noStrike" noProof="1">
                <a:solidFill>
                  <a:schemeClr val="tx1"/>
                </a:solidFill>
                <a:effectLst/>
                <a:latin typeface="Times New Roman" panose="02020603050405020304" pitchFamily="18" charset="0"/>
                <a:ea typeface="宋体" pitchFamily="2" charset="-122"/>
                <a:cs typeface="+mn-ea"/>
              </a:rPr>
              <a:t> </a:t>
            </a:r>
            <a:endParaRPr lang="zh-CN" altLang="en-US"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1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消费一个产品； </a:t>
            </a:r>
            <a:endParaRPr lang="zh-CN" altLang="en-US"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1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endParaRPr lang="zh-CN" altLang="en-US"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1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2000" b="1" strike="noStrike" noProof="1">
              <a:solidFill>
                <a:schemeClr val="tx1"/>
              </a:solidFill>
              <a:latin typeface="Times New Roman" panose="02020603050405020304" pitchFamily="18" charset="0"/>
              <a:ea typeface="宋体" pitchFamily="2" charset="-122"/>
            </a:endParaRPr>
          </a:p>
        </p:txBody>
      </p:sp>
      <p:sp>
        <p:nvSpPr>
          <p:cNvPr id="72708" name="矩形 72707"/>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
        <p:nvSpPr>
          <p:cNvPr id="3" name="文本框 2"/>
          <p:cNvSpPr txBox="1"/>
          <p:nvPr/>
        </p:nvSpPr>
        <p:spPr>
          <a:xfrm>
            <a:off x="384175" y="1413510"/>
            <a:ext cx="3825240" cy="4193540"/>
          </a:xfrm>
          <a:prstGeom prst="rect">
            <a:avLst/>
          </a:prstGeom>
          <a:noFill/>
          <a:ln w="12700">
            <a:solidFill>
              <a:schemeClr val="tx1"/>
            </a:solidFill>
          </a:ln>
        </p:spPr>
        <p:txBody>
          <a:bodyPr wrap="square" rtlCol="0" anchor="t">
            <a:spAutoFit/>
          </a:bodyPr>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sym typeface="+mn-ea"/>
              </a:rPr>
              <a:t>P</a:t>
            </a:r>
            <a:r>
              <a:rPr lang="en-US" altLang="zh-CN" sz="1600" baseline="-25000">
                <a:solidFill>
                  <a:schemeClr val="tx1"/>
                </a:solidFill>
                <a:latin typeface="Times New Roman" panose="02020603050405020304" pitchFamily="18" charset="0"/>
                <a:sym typeface="+mn-ea"/>
              </a:rPr>
              <a:t>i</a:t>
            </a:r>
            <a:r>
              <a:rPr lang="en-US" altLang="zh-CN" sz="1600">
                <a:solidFill>
                  <a:schemeClr val="tx1"/>
                </a:solidFill>
                <a:latin typeface="Times New Roman" panose="02020603050405020304" pitchFamily="18" charset="0"/>
                <a:sym typeface="+mn-ea"/>
              </a:rPr>
              <a:t>( )</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sym typeface="+mn-ea"/>
              </a:rPr>
              <a:t>{</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sym typeface="+mn-ea"/>
              </a:rPr>
              <a:t>    while(</a:t>
            </a:r>
            <a:r>
              <a:rPr lang="zh-CN" altLang="en-US" sz="1600">
                <a:solidFill>
                  <a:schemeClr val="tx1"/>
                </a:solidFill>
                <a:latin typeface="Times New Roman" panose="02020603050405020304" pitchFamily="18" charset="0"/>
                <a:sym typeface="+mn-ea"/>
              </a:rPr>
              <a:t>生产未完成</a:t>
            </a:r>
            <a:r>
              <a:rPr lang="en-US" altLang="zh-CN" sz="1600">
                <a:solidFill>
                  <a:schemeClr val="tx1"/>
                </a:solidFill>
                <a:latin typeface="Times New Roman" panose="02020603050405020304" pitchFamily="18" charset="0"/>
                <a:sym typeface="+mn-ea"/>
              </a:rPr>
              <a:t>)</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sym typeface="+mn-ea"/>
              </a:rPr>
              <a:t>    {</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sym typeface="+mn-ea"/>
              </a:rPr>
              <a:t>        </a:t>
            </a:r>
            <a:r>
              <a:rPr lang="zh-CN" altLang="en-US" sz="1600">
                <a:solidFill>
                  <a:schemeClr val="tx1"/>
                </a:solidFill>
                <a:latin typeface="Times New Roman" panose="02020603050405020304" pitchFamily="18" charset="0"/>
                <a:sym typeface="+mn-ea"/>
              </a:rPr>
              <a:t>生产一个产品</a:t>
            </a:r>
            <a:r>
              <a:rPr lang="en-US" altLang="zh-CN" sz="1600">
                <a:solidFill>
                  <a:schemeClr val="tx1"/>
                </a:solidFill>
                <a:latin typeface="Times New Roman" panose="02020603050405020304" pitchFamily="18" charset="0"/>
                <a:sym typeface="+mn-ea"/>
              </a:rPr>
              <a:t>;</a:t>
            </a:r>
            <a:endParaRPr lang="en-US" altLang="zh-CN" sz="1600">
              <a:solidFill>
                <a:schemeClr val="tx1"/>
              </a:solidFill>
              <a:latin typeface="Times New Roman" panose="02020603050405020304" pitchFamily="18" charset="0"/>
              <a:sym typeface="+mn-ea"/>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b="0">
                <a:solidFill>
                  <a:srgbClr val="C00000"/>
                </a:solidFill>
                <a:effectLst/>
                <a:latin typeface="Times New Roman" panose="02020603050405020304" pitchFamily="18" charset="0"/>
                <a:sym typeface="+mn-ea"/>
              </a:rPr>
              <a:t>         </a:t>
            </a:r>
            <a:r>
              <a:rPr lang="en-US" altLang="zh-CN" sz="1600">
                <a:solidFill>
                  <a:srgbClr val="C00000"/>
                </a:solidFill>
                <a:effectLst/>
                <a:latin typeface="Times New Roman" panose="02020603050405020304" pitchFamily="18" charset="0"/>
                <a:sym typeface="+mn-ea"/>
              </a:rPr>
              <a:t>lock(m);</a:t>
            </a:r>
            <a:endParaRPr lang="zh-CN" altLang="en-US" sz="1600">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a:solidFill>
                  <a:srgbClr val="C00000"/>
                </a:solidFill>
                <a:effectLst/>
                <a:latin typeface="Times New Roman" panose="02020603050405020304" pitchFamily="18" charset="0"/>
                <a:sym typeface="+mn-ea"/>
              </a:rPr>
              <a:t>        </a:t>
            </a:r>
            <a:r>
              <a:rPr lang="en-US" altLang="zh-CN" sz="1600">
                <a:solidFill>
                  <a:srgbClr val="C00000"/>
                </a:solidFill>
                <a:effectLst/>
                <a:latin typeface="Times New Roman" panose="02020603050405020304" pitchFamily="18" charset="0"/>
                <a:sym typeface="+mn-ea"/>
              </a:rPr>
              <a:t>while(n==N) wait(c, m);</a:t>
            </a:r>
            <a:endParaRPr lang="zh-CN" altLang="en-US" sz="1600">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a:solidFill>
                  <a:srgbClr val="C00000"/>
                </a:solidFill>
                <a:effectLst/>
                <a:latin typeface="Times New Roman" panose="02020603050405020304" pitchFamily="18" charset="0"/>
                <a:sym typeface="+mn-ea"/>
              </a:rPr>
              <a:t>        将一个产品放入缓冲区</a:t>
            </a:r>
            <a:r>
              <a:rPr lang="en-US" altLang="zh-CN" sz="1600">
                <a:solidFill>
                  <a:srgbClr val="C00000"/>
                </a:solidFill>
                <a:effectLst/>
                <a:latin typeface="Times New Roman" panose="02020603050405020304" pitchFamily="18" charset="0"/>
                <a:sym typeface="+mn-ea"/>
              </a:rPr>
              <a:t>;</a:t>
            </a:r>
            <a:endParaRPr lang="en-US" altLang="zh-CN" sz="1600">
              <a:solidFill>
                <a:srgbClr val="C00000"/>
              </a:solidFill>
              <a:effectLst/>
              <a:latin typeface="Times New Roman" panose="02020603050405020304" pitchFamily="18" charset="0"/>
              <a:sym typeface="+mn-ea"/>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rgbClr val="C00000"/>
                </a:solidFill>
                <a:effectLst/>
                <a:latin typeface="Times New Roman" panose="02020603050405020304" pitchFamily="18" charset="0"/>
                <a:sym typeface="+mn-ea"/>
              </a:rPr>
              <a:t>        ++n;</a:t>
            </a:r>
            <a:endParaRPr lang="en-US" altLang="zh-CN" sz="1600">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rgbClr val="C00000"/>
                </a:solidFill>
                <a:effectLst/>
                <a:latin typeface="Times New Roman" panose="02020603050405020304" pitchFamily="18" charset="0"/>
                <a:sym typeface="+mn-ea"/>
              </a:rPr>
              <a:t>        broadcast(c);</a:t>
            </a:r>
            <a:endParaRPr lang="zh-CN" altLang="en-US" sz="1600">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a:solidFill>
                  <a:srgbClr val="C00000"/>
                </a:solidFill>
                <a:effectLst/>
                <a:latin typeface="Times New Roman" panose="02020603050405020304" pitchFamily="18" charset="0"/>
                <a:sym typeface="+mn-ea"/>
              </a:rPr>
              <a:t>        </a:t>
            </a:r>
            <a:r>
              <a:rPr lang="en-US" altLang="zh-CN" sz="1600">
                <a:solidFill>
                  <a:srgbClr val="C00000"/>
                </a:solidFill>
                <a:effectLst/>
                <a:latin typeface="Times New Roman" panose="02020603050405020304" pitchFamily="18" charset="0"/>
                <a:sym typeface="+mn-ea"/>
              </a:rPr>
              <a:t>unlock(m);</a:t>
            </a:r>
            <a:endParaRPr lang="zh-CN" altLang="en-US"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sym typeface="+mn-ea"/>
              </a:rPr>
              <a:t>    </a:t>
            </a:r>
            <a:r>
              <a:rPr lang="en-US" altLang="zh-CN" sz="1600">
                <a:solidFill>
                  <a:schemeClr val="tx1"/>
                </a:solidFill>
                <a:latin typeface="Times New Roman" panose="02020603050405020304" pitchFamily="18" charset="0"/>
                <a:sym typeface="+mn-ea"/>
              </a:rPr>
              <a:t>}</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sym typeface="+mn-ea"/>
              </a:rPr>
              <a:t>}</a:t>
            </a:r>
            <a:endParaRPr lang="en-US" altLang="zh-CN" sz="1600">
              <a:solidFill>
                <a:schemeClr val="tx1"/>
              </a:solidFill>
            </a:endParaRPr>
          </a:p>
        </p:txBody>
      </p:sp>
      <p:sp>
        <p:nvSpPr>
          <p:cNvPr id="2" name="文本框 1"/>
          <p:cNvSpPr txBox="1"/>
          <p:nvPr/>
        </p:nvSpPr>
        <p:spPr>
          <a:xfrm>
            <a:off x="338455" y="746760"/>
            <a:ext cx="4177030" cy="327660"/>
          </a:xfrm>
          <a:prstGeom prst="rect">
            <a:avLst/>
          </a:prstGeom>
          <a:noFill/>
        </p:spPr>
        <p:txBody>
          <a:bodyPr wrap="none" rtlCol="0" anchor="t">
            <a:spAutoFit/>
          </a:bodyPr>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effectLst/>
                <a:latin typeface="Times New Roman" panose="02020603050405020304" pitchFamily="18" charset="0"/>
                <a:sym typeface="+mn-ea"/>
              </a:rPr>
              <a:t>int n=0; </a:t>
            </a:r>
            <a:r>
              <a:rPr lang="zh-CN" altLang="en-US">
                <a:solidFill>
                  <a:schemeClr val="tx1"/>
                </a:solidFill>
                <a:effectLst/>
                <a:latin typeface="Times New Roman" panose="02020603050405020304" pitchFamily="18" charset="0"/>
                <a:sym typeface="+mn-ea"/>
              </a:rPr>
              <a:t>∕* 表示</a:t>
            </a:r>
            <a:r>
              <a:rPr lang="en-US" altLang="zh-CN">
                <a:solidFill>
                  <a:schemeClr val="tx1"/>
                </a:solidFill>
                <a:effectLst/>
                <a:latin typeface="Times New Roman" panose="02020603050405020304" pitchFamily="18" charset="0"/>
                <a:sym typeface="+mn-ea"/>
              </a:rPr>
              <a:t>buf</a:t>
            </a:r>
            <a:r>
              <a:rPr lang="zh-CN" altLang="en-US">
                <a:solidFill>
                  <a:schemeClr val="tx1"/>
                </a:solidFill>
                <a:effectLst/>
                <a:latin typeface="Times New Roman" panose="02020603050405020304" pitchFamily="18" charset="0"/>
                <a:sym typeface="+mn-ea"/>
              </a:rPr>
              <a:t>中的信息数目，最大为</a:t>
            </a:r>
            <a:r>
              <a:rPr lang="en-US" altLang="zh-CN">
                <a:solidFill>
                  <a:schemeClr val="tx1"/>
                </a:solidFill>
                <a:effectLst/>
                <a:latin typeface="Times New Roman" panose="02020603050405020304" pitchFamily="18" charset="0"/>
                <a:sym typeface="+mn-ea"/>
              </a:rPr>
              <a:t>N  </a:t>
            </a:r>
            <a:r>
              <a:rPr lang="zh-CN" altLang="en-US">
                <a:solidFill>
                  <a:schemeClr val="tx1"/>
                </a:solidFill>
                <a:effectLst/>
                <a:latin typeface="Times New Roman" panose="02020603050405020304" pitchFamily="18" charset="0"/>
                <a:sym typeface="+mn-ea"/>
              </a:rPr>
              <a:t>*∕</a:t>
            </a: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gtEl>
                                        <p:attrNameLst>
                                          <p:attrName>style.visibility</p:attrName>
                                        </p:attrNameLst>
                                      </p:cBhvr>
                                      <p:to>
                                        <p:strVal val="visible"/>
                                      </p:to>
                                    </p:set>
                                    <p:anim calcmode="lin" valueType="num">
                                      <p:cBhvr additive="base">
                                        <p:cTn id="7" dur="500" fill="hold"/>
                                        <p:tgtEl>
                                          <p:spTgt spid="72707"/>
                                        </p:tgtEl>
                                        <p:attrNameLst>
                                          <p:attrName>ppt_x</p:attrName>
                                        </p:attrNameLst>
                                      </p:cBhvr>
                                      <p:tavLst>
                                        <p:tav tm="0">
                                          <p:val>
                                            <p:strVal val="0-#ppt_w/2"/>
                                          </p:val>
                                        </p:tav>
                                        <p:tav tm="100000">
                                          <p:val>
                                            <p:strVal val="#ppt_x"/>
                                          </p:val>
                                        </p:tav>
                                      </p:tavLst>
                                    </p:anim>
                                    <p:anim calcmode="lin" valueType="num">
                                      <p:cBhvr additive="base">
                                        <p:cTn id="8" dur="500" fill="hold"/>
                                        <p:tgtEl>
                                          <p:spTgt spid="727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ldLvl="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矩形 121857"/>
          <p:cNvSpPr/>
          <p:nvPr/>
        </p:nvSpPr>
        <p:spPr>
          <a:xfrm>
            <a:off x="720725" y="1562100"/>
            <a:ext cx="7696200"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B0604020202020204" pitchFamily="34" charset="0"/>
                <a:ea typeface="宋体" pitchFamily="2" charset="-122"/>
                <a:cs typeface="+mn-ea"/>
              </a:rPr>
              <a:t>进程调度</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136194" name="内容占位符 12185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6" name="" r:id="rId2" imgW="838200" imgH="647700" progId="Paint.Picture">
                  <p:embed/>
                </p:oleObj>
              </mc:Choice>
              <mc:Fallback>
                <p:oleObj name="" r:id="rId2" imgW="838200" imgH="647700" progId="Paint.Picture">
                  <p:embed/>
                  <p:pic>
                    <p:nvPicPr>
                      <p:cNvPr id="0" name="图片 3085"/>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121860" name="矩形 12185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进程调度</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858">
                                            <p:txEl>
                                              <p:charRg st="1" end="6"/>
                                            </p:txEl>
                                          </p:spTgt>
                                        </p:tgtEl>
                                        <p:attrNameLst>
                                          <p:attrName>style.visibility</p:attrName>
                                        </p:attrNameLst>
                                      </p:cBhvr>
                                      <p:to>
                                        <p:strVal val="visible"/>
                                      </p:to>
                                    </p:set>
                                    <p:anim calcmode="lin" valueType="num">
                                      <p:cBhvr additive="base">
                                        <p:cTn id="7" dur="1000" fill="hold"/>
                                        <p:tgtEl>
                                          <p:spTgt spid="121858">
                                            <p:txEl>
                                              <p:charRg st="1" end="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1858">
                                            <p:txEl>
                                              <p:charRg st="1"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build="p"/>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矩形 122881"/>
          <p:cNvSpPr/>
          <p:nvPr/>
        </p:nvSpPr>
        <p:spPr>
          <a:xfrm>
            <a:off x="266065" y="1033145"/>
            <a:ext cx="8392795" cy="552640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en-US" sz="2800" b="1" strike="noStrike" noProof="1">
                <a:solidFill>
                  <a:schemeClr val="tx1"/>
                </a:solidFill>
                <a:effectLst/>
                <a:latin typeface="Times New Roman" panose="02020603050405020304" pitchFamily="18" charset="0"/>
                <a:ea typeface="宋体" pitchFamily="2" charset="-122"/>
                <a:cs typeface="+mn-ea"/>
              </a:rPr>
              <a:t>	</a:t>
            </a:r>
            <a:r>
              <a:rPr lang="zh-CN" altLang="x-none" sz="2800" b="1" strike="noStrike" noProof="1">
                <a:solidFill>
                  <a:schemeClr val="tx1"/>
                </a:solidFill>
                <a:effectLst/>
                <a:latin typeface="Times New Roman" panose="02020603050405020304" pitchFamily="18" charset="0"/>
                <a:ea typeface="宋体" pitchFamily="2" charset="-122"/>
                <a:cs typeface="+mn-ea"/>
              </a:rPr>
              <a:t>系统中处于</a:t>
            </a:r>
            <a:r>
              <a:rPr lang="en-US" altLang="zh-CN" sz="2800" b="1" strike="noStrike" noProof="1">
                <a:solidFill>
                  <a:schemeClr val="tx1"/>
                </a:solidFill>
                <a:effectLst/>
                <a:latin typeface="Times New Roman" panose="02020603050405020304" pitchFamily="18" charset="0"/>
                <a:ea typeface="宋体" pitchFamily="2" charset="-122"/>
                <a:cs typeface="+mn-ea"/>
              </a:rPr>
              <a:t>就绪</a:t>
            </a:r>
            <a:r>
              <a:rPr lang="x-none" altLang="en-US" sz="2800" b="1" strike="noStrike" noProof="1">
                <a:solidFill>
                  <a:schemeClr val="tx1"/>
                </a:solidFill>
                <a:effectLst/>
                <a:latin typeface="Times New Roman" panose="02020603050405020304" pitchFamily="18" charset="0"/>
                <a:ea typeface="宋体" pitchFamily="2" charset="-122"/>
                <a:cs typeface="+mn-ea"/>
              </a:rPr>
              <a:t>状态的</a:t>
            </a:r>
            <a:r>
              <a:rPr lang="zh-CN" altLang="x-none" sz="2800" b="1" strike="noStrike" noProof="1">
                <a:solidFill>
                  <a:schemeClr val="tx1"/>
                </a:solidFill>
                <a:effectLst/>
                <a:latin typeface="Times New Roman" panose="02020603050405020304" pitchFamily="18" charset="0"/>
                <a:ea typeface="宋体" pitchFamily="2" charset="-122"/>
                <a:cs typeface="+mn-ea"/>
              </a:rPr>
              <a:t>多个</a:t>
            </a:r>
            <a:r>
              <a:rPr lang="en-US" altLang="zh-CN" sz="2800" b="1" strike="noStrike" noProof="1">
                <a:solidFill>
                  <a:schemeClr val="tx1"/>
                </a:solidFill>
                <a:effectLst/>
                <a:latin typeface="Times New Roman" panose="02020603050405020304" pitchFamily="18" charset="0"/>
                <a:ea typeface="宋体" pitchFamily="2" charset="-122"/>
                <a:cs typeface="+mn-ea"/>
              </a:rPr>
              <a:t>进程对处理机的竞争</a:t>
            </a:r>
            <a:r>
              <a:rPr lang="x-none" altLang="en-US" sz="2800" b="1" strike="noStrike" noProof="1">
                <a:solidFill>
                  <a:schemeClr val="tx1"/>
                </a:solidFill>
                <a:effectLst/>
                <a:latin typeface="Times New Roman" panose="02020603050405020304" pitchFamily="18" charset="0"/>
                <a:ea typeface="宋体" pitchFamily="2" charset="-122"/>
                <a:cs typeface="+mn-ea"/>
              </a:rPr>
              <a:t>是由</a:t>
            </a:r>
            <a:r>
              <a:rPr lang="x-none" altLang="en-US" sz="2800" b="1">
                <a:solidFill>
                  <a:schemeClr val="tx1"/>
                </a:solidFill>
                <a:effectLst/>
                <a:latin typeface="Times New Roman" panose="02020603050405020304" pitchFamily="18" charset="0"/>
                <a:cs typeface="+mn-ea"/>
                <a:sym typeface="+mn-ea"/>
              </a:rPr>
              <a:t>进程调度程序来协调的。</a:t>
            </a:r>
            <a:endParaRPr lang="x-none" altLang="en-US" sz="2800" b="1" strike="noStrike" noProof="1">
              <a:solidFill>
                <a:schemeClr val="tx1"/>
              </a:solidFill>
              <a:effectLst/>
              <a:latin typeface="Times New Roman" panose="02020603050405020304" pitchFamily="18" charset="0"/>
              <a:ea typeface="宋体" pitchFamily="2" charset="-122"/>
              <a:cs typeface="+mn-ea"/>
              <a:sym typeface="+mn-ea"/>
            </a:endParaRPr>
          </a:p>
          <a:p>
            <a:pPr marL="533400" lvl="0" indent="-533400" fontAlgn="base">
              <a:lnSpc>
                <a:spcPct val="130000"/>
              </a:lnSpc>
              <a:buNone/>
            </a:pPr>
            <a:r>
              <a:rPr lang="x-none" altLang="en-US" sz="2800" b="1" strike="noStrike" noProof="1">
                <a:solidFill>
                  <a:schemeClr val="tx1"/>
                </a:solidFill>
                <a:effectLst/>
                <a:latin typeface="Times New Roman" panose="02020603050405020304" pitchFamily="18" charset="0"/>
                <a:ea typeface="宋体" pitchFamily="2" charset="-122"/>
                <a:cs typeface="+mn-ea"/>
              </a:rPr>
              <a:t>	进程调度的功能分为调度和分派两部分：</a:t>
            </a:r>
            <a:endParaRPr lang="x-none" altLang="en-US" sz="2800" b="1"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调度</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x-none" altLang="zh-CN" sz="2400" strike="noStrike" noProof="1">
                <a:solidFill>
                  <a:schemeClr val="tx1"/>
                </a:solidFill>
                <a:latin typeface="Times New Roman" panose="02020603050405020304" pitchFamily="18" charset="0"/>
                <a:ea typeface="宋体" pitchFamily="2" charset="-122"/>
                <a:cs typeface="+mn-ea"/>
              </a:rPr>
              <a:t>依照确定的策略将一批</a:t>
            </a:r>
            <a:r>
              <a:rPr lang="zh-CN" altLang="en-US" sz="2400" strike="noStrike" noProof="1">
                <a:solidFill>
                  <a:schemeClr val="tx1"/>
                </a:solidFill>
                <a:latin typeface="Times New Roman" panose="02020603050405020304" pitchFamily="18" charset="0"/>
                <a:ea typeface="宋体" pitchFamily="2" charset="-122"/>
                <a:cs typeface="+mn-ea"/>
              </a:rPr>
              <a:t>就绪状态的进程</a:t>
            </a:r>
            <a:r>
              <a:rPr lang="x-none" altLang="zh-CN" sz="2400" strike="noStrike" noProof="1">
                <a:solidFill>
                  <a:schemeClr val="tx1"/>
                </a:solidFill>
                <a:latin typeface="Times New Roman" panose="02020603050405020304" pitchFamily="18" charset="0"/>
                <a:ea typeface="宋体" pitchFamily="2" charset="-122"/>
                <a:cs typeface="+mn-ea"/>
              </a:rPr>
              <a:t>排序；</a:t>
            </a:r>
            <a:endParaRPr lang="zh-CN" altLang="en-US"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x-none" altLang="zh-CN" sz="2400" strike="noStrike" noProof="1">
                <a:solidFill>
                  <a:schemeClr val="tx1"/>
                </a:solidFill>
                <a:latin typeface="Times New Roman" panose="02020603050405020304" pitchFamily="18" charset="0"/>
                <a:ea typeface="宋体" pitchFamily="2" charset="-122"/>
                <a:cs typeface="+mn-ea"/>
              </a:rPr>
              <a:t>	将一个进程插入到就绪队列，并按一定的策略排序；</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分派 </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当</a:t>
            </a:r>
            <a:r>
              <a:rPr lang="x-none" altLang="zh-CN" sz="2400" strike="noStrike" noProof="1">
                <a:solidFill>
                  <a:schemeClr val="tx1"/>
                </a:solidFill>
                <a:latin typeface="Times New Roman" panose="02020603050405020304" pitchFamily="18" charset="0"/>
                <a:ea typeface="宋体" pitchFamily="2" charset="-122"/>
                <a:cs typeface="+mn-ea"/>
              </a:rPr>
              <a:t>调度时机来到时</a:t>
            </a:r>
            <a:r>
              <a:rPr lang="zh-CN" altLang="en-US" sz="2400" strike="noStrike" noProof="1">
                <a:solidFill>
                  <a:schemeClr val="tx1"/>
                </a:solidFill>
                <a:latin typeface="Times New Roman" panose="02020603050405020304" pitchFamily="18" charset="0"/>
                <a:ea typeface="宋体" pitchFamily="2" charset="-122"/>
                <a:cs typeface="+mn-ea"/>
              </a:rPr>
              <a:t>，移出就绪队列中第一个进程，</a:t>
            </a:r>
            <a:r>
              <a:rPr lang="x-none" altLang="zh-CN" sz="2400" strike="noStrike" noProof="1">
                <a:solidFill>
                  <a:schemeClr val="tx1"/>
                </a:solidFill>
                <a:latin typeface="Times New Roman" panose="02020603050405020304" pitchFamily="18" charset="0"/>
                <a:ea typeface="宋体" pitchFamily="2" charset="-122"/>
                <a:cs typeface="+mn-ea"/>
              </a:rPr>
              <a:t>建立它在处理机上的执行环境，使得</a:t>
            </a:r>
            <a:r>
              <a:rPr lang="zh-CN" altLang="en-US" sz="2400" strike="noStrike" noProof="1">
                <a:solidFill>
                  <a:schemeClr val="tx1"/>
                </a:solidFill>
                <a:latin typeface="Times New Roman" panose="02020603050405020304" pitchFamily="18" charset="0"/>
                <a:ea typeface="宋体" pitchFamily="2" charset="-122"/>
                <a:cs typeface="+mn-ea"/>
              </a:rPr>
              <a:t>它</a:t>
            </a:r>
            <a:r>
              <a:rPr lang="x-none" altLang="zh-CN" sz="2400" strike="noStrike" noProof="1">
                <a:solidFill>
                  <a:schemeClr val="tx1"/>
                </a:solidFill>
                <a:latin typeface="Times New Roman" panose="02020603050405020304" pitchFamily="18" charset="0"/>
                <a:ea typeface="宋体" pitchFamily="2" charset="-122"/>
                <a:cs typeface="+mn-ea"/>
              </a:rPr>
              <a:t>在</a:t>
            </a:r>
            <a:r>
              <a:rPr lang="zh-CN" altLang="en-US" sz="2400" strike="noStrike" noProof="1">
                <a:solidFill>
                  <a:schemeClr val="tx1"/>
                </a:solidFill>
                <a:latin typeface="Times New Roman" panose="02020603050405020304" pitchFamily="18" charset="0"/>
                <a:ea typeface="宋体" pitchFamily="2" charset="-122"/>
                <a:cs typeface="+mn-ea"/>
              </a:rPr>
              <a:t>处理机</a:t>
            </a:r>
            <a:r>
              <a:rPr lang="x-none" altLang="zh-CN" sz="2400" strike="noStrike" noProof="1">
                <a:solidFill>
                  <a:schemeClr val="tx1"/>
                </a:solidFill>
                <a:latin typeface="Times New Roman" panose="02020603050405020304" pitchFamily="18" charset="0"/>
                <a:ea typeface="宋体" pitchFamily="2" charset="-122"/>
                <a:cs typeface="+mn-ea"/>
              </a:rPr>
              <a:t>执行</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22883" name="矩形 122882"/>
          <p:cNvSpPr/>
          <p:nvPr/>
        </p:nvSpPr>
        <p:spPr>
          <a:xfrm>
            <a:off x="157163" y="513080"/>
            <a:ext cx="64754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zh-CN" altLang="en-US" b="1" strike="noStrike" noProof="1" dirty="0">
                <a:solidFill>
                  <a:srgbClr val="990000"/>
                </a:solidFill>
                <a:latin typeface="Times New Roman" panose="02020603050405020304" pitchFamily="18" charset="0"/>
                <a:ea typeface="宋体" pitchFamily="2" charset="-122"/>
                <a:cs typeface="+mn-ea"/>
              </a:rPr>
              <a:t>1.  </a:t>
            </a:r>
            <a:r>
              <a:rPr lang="zh-CN" altLang="en-US" b="1" strike="noStrike" noProof="1" dirty="0">
                <a:solidFill>
                  <a:srgbClr val="990000"/>
                </a:solidFill>
                <a:latin typeface="Arial" panose="020B0604020202020204" pitchFamily="34" charset="0"/>
                <a:ea typeface="宋体" pitchFamily="2" charset="-122"/>
                <a:cs typeface="+mn-ea"/>
              </a:rPr>
              <a:t>调度</a:t>
            </a:r>
            <a:r>
              <a:rPr lang="en-US" altLang="x-none" b="1" strike="noStrike" noProof="1">
                <a:solidFill>
                  <a:srgbClr val="990000"/>
                </a:solidFill>
                <a:latin typeface="Times New Roman" panose="02020603050405020304" pitchFamily="18" charset="0"/>
                <a:ea typeface="宋体" pitchFamily="2" charset="-122"/>
                <a:cs typeface="+mn-ea"/>
              </a:rPr>
              <a:t>∕</a:t>
            </a:r>
            <a:r>
              <a:rPr lang="zh-CN" altLang="en-US" b="1" strike="noStrike" noProof="1" dirty="0">
                <a:solidFill>
                  <a:srgbClr val="990000"/>
                </a:solidFill>
                <a:latin typeface="Arial" panose="020B0604020202020204" pitchFamily="34" charset="0"/>
                <a:ea typeface="宋体" pitchFamily="2" charset="-122"/>
                <a:cs typeface="+mn-ea"/>
              </a:rPr>
              <a:t>分派结构</a:t>
            </a:r>
            <a:endParaRPr lang="zh-CN" altLang="en-US" b="1" strike="noStrike" noProof="1" dirty="0">
              <a:solidFill>
                <a:srgbClr val="990000"/>
              </a:solidFill>
              <a:ea typeface="宋体" pitchFamily="2" charset="-122"/>
            </a:endParaRPr>
          </a:p>
        </p:txBody>
      </p:sp>
      <p:sp>
        <p:nvSpPr>
          <p:cNvPr id="122884" name="矩形 12288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进程调度</a:t>
            </a:r>
            <a:endParaRPr lang="zh-CN" altLang="en-US" sz="2400" strike="noStrike" noProof="1">
              <a:ea typeface="宋体" pitchFamily="2" charset="-122"/>
            </a:endParaRPr>
          </a:p>
        </p:txBody>
      </p:sp>
      <p:sp>
        <p:nvSpPr>
          <p:cNvPr id="137220" name="文本框 122884"/>
          <p:cNvSpPr txBox="1"/>
          <p:nvPr/>
        </p:nvSpPr>
        <p:spPr>
          <a:xfrm>
            <a:off x="8493125" y="6510338"/>
            <a:ext cx="46355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97</a:t>
            </a:r>
            <a:endParaRPr lang="en-US" altLang="zh-CN" b="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3">
                                            <p:txEl>
                                              <p:charRg st="0" end="14"/>
                                            </p:txEl>
                                          </p:spTgt>
                                        </p:tgtEl>
                                        <p:attrNameLst>
                                          <p:attrName>style.visibility</p:attrName>
                                        </p:attrNameLst>
                                      </p:cBhvr>
                                      <p:to>
                                        <p:strVal val="visible"/>
                                      </p:to>
                                    </p:set>
                                    <p:anim calcmode="lin" valueType="num">
                                      <p:cBhvr additive="base">
                                        <p:cTn id="7" dur="1000" fill="hold"/>
                                        <p:tgtEl>
                                          <p:spTgt spid="122883">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2883">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882">
                                            <p:txEl>
                                              <p:charRg st="0" end="7"/>
                                            </p:txEl>
                                          </p:spTgt>
                                        </p:tgtEl>
                                        <p:attrNameLst>
                                          <p:attrName>style.visibility</p:attrName>
                                        </p:attrNameLst>
                                      </p:cBhvr>
                                      <p:to>
                                        <p:strVal val="visible"/>
                                      </p:to>
                                    </p:set>
                                    <p:anim calcmode="lin" valueType="num">
                                      <p:cBhvr additive="base">
                                        <p:cTn id="13" dur="1000" fill="hold"/>
                                        <p:tgtEl>
                                          <p:spTgt spid="122882">
                                            <p:txEl>
                                              <p:charRg st="0" end="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2882">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882">
                                            <p:txEl>
                                              <p:charRg st="7" end="39"/>
                                            </p:txEl>
                                          </p:spTgt>
                                        </p:tgtEl>
                                        <p:attrNameLst>
                                          <p:attrName>style.visibility</p:attrName>
                                        </p:attrNameLst>
                                      </p:cBhvr>
                                      <p:to>
                                        <p:strVal val="visible"/>
                                      </p:to>
                                    </p:set>
                                    <p:anim calcmode="lin" valueType="num">
                                      <p:cBhvr additive="base">
                                        <p:cTn id="19" dur="500" fill="hold"/>
                                        <p:tgtEl>
                                          <p:spTgt spid="122882">
                                            <p:txEl>
                                              <p:charRg st="7" end="3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882">
                                            <p:txEl>
                                              <p:charRg st="7" end="3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2882">
                                            <p:txEl>
                                              <p:charRg st="2" end="2"/>
                                            </p:txEl>
                                          </p:spTgt>
                                        </p:tgtEl>
                                        <p:attrNameLst>
                                          <p:attrName>style.visibility</p:attrName>
                                        </p:attrNameLst>
                                      </p:cBhvr>
                                      <p:to>
                                        <p:strVal val="visible"/>
                                      </p:to>
                                    </p:set>
                                    <p:anim calcmode="lin" valueType="num">
                                      <p:cBhvr additive="base">
                                        <p:cTn id="25" dur="500" fill="hold"/>
                                        <p:tgtEl>
                                          <p:spTgt spid="122882">
                                            <p:txEl>
                                              <p:char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882">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22882">
                                            <p:txEl>
                                              <p:charRg st="51" end="59"/>
                                            </p:txEl>
                                          </p:spTgt>
                                        </p:tgtEl>
                                        <p:attrNameLst>
                                          <p:attrName>style.visibility</p:attrName>
                                        </p:attrNameLst>
                                      </p:cBhvr>
                                      <p:to>
                                        <p:strVal val="visible"/>
                                      </p:to>
                                    </p:set>
                                    <p:anim calcmode="lin" valueType="num">
                                      <p:cBhvr additive="base">
                                        <p:cTn id="31" dur="500" fill="hold"/>
                                        <p:tgtEl>
                                          <p:spTgt spid="122882">
                                            <p:txEl>
                                              <p:charRg st="51" end="5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2882">
                                            <p:txEl>
                                              <p:charRg st="51" end="5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2882">
                                            <p:txEl>
                                              <p:charRg st="59" end="91"/>
                                            </p:txEl>
                                          </p:spTgt>
                                        </p:tgtEl>
                                        <p:attrNameLst>
                                          <p:attrName>style.visibility</p:attrName>
                                        </p:attrNameLst>
                                      </p:cBhvr>
                                      <p:to>
                                        <p:strVal val="visible"/>
                                      </p:to>
                                    </p:set>
                                    <p:anim calcmode="lin" valueType="num">
                                      <p:cBhvr additive="base">
                                        <p:cTn id="37" dur="500" fill="hold"/>
                                        <p:tgtEl>
                                          <p:spTgt spid="122882">
                                            <p:txEl>
                                              <p:charRg st="59" end="9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2882">
                                            <p:txEl>
                                              <p:charRg st="59" end="9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22882">
                                            <p:txEl>
                                              <p:charRg st="91" end="120"/>
                                            </p:txEl>
                                          </p:spTgt>
                                        </p:tgtEl>
                                        <p:attrNameLst>
                                          <p:attrName>style.visibility</p:attrName>
                                        </p:attrNameLst>
                                      </p:cBhvr>
                                      <p:to>
                                        <p:strVal val="visible"/>
                                      </p:to>
                                    </p:set>
                                    <p:anim calcmode="lin" valueType="num">
                                      <p:cBhvr additive="base">
                                        <p:cTn id="41" dur="500" fill="hold"/>
                                        <p:tgtEl>
                                          <p:spTgt spid="122882">
                                            <p:txEl>
                                              <p:charRg st="91" end="12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2882">
                                            <p:txEl>
                                              <p:charRg st="91" end="1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build="p"/>
      <p:bldP spid="122883" grpId="0" build="p"/>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矩形 123905"/>
          <p:cNvSpPr/>
          <p:nvPr/>
        </p:nvSpPr>
        <p:spPr>
          <a:xfrm>
            <a:off x="676275" y="701675"/>
            <a:ext cx="8015288" cy="6032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调度</a:t>
            </a:r>
            <a:r>
              <a:rPr lang="x-none" altLang="zh-CN" sz="2800" b="1" strike="noStrike" noProof="1">
                <a:solidFill>
                  <a:srgbClr val="A50021"/>
                </a:solidFill>
                <a:latin typeface="Times New Roman" panose="02020603050405020304" pitchFamily="18" charset="0"/>
                <a:ea typeface="宋体" pitchFamily="2" charset="-122"/>
                <a:cs typeface="+mn-ea"/>
              </a:rPr>
              <a:t>/</a:t>
            </a:r>
            <a:r>
              <a:rPr lang="zh-CN" altLang="en-US" sz="2800" b="1" strike="noStrike" noProof="1">
                <a:solidFill>
                  <a:srgbClr val="A50021"/>
                </a:solidFill>
                <a:latin typeface="Times New Roman" panose="02020603050405020304" pitchFamily="18" charset="0"/>
                <a:ea typeface="宋体" pitchFamily="2" charset="-122"/>
                <a:cs typeface="+mn-ea"/>
              </a:rPr>
              <a:t>分派结构图</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grpSp>
        <p:nvGrpSpPr>
          <p:cNvPr id="123907" name="组合 123906"/>
          <p:cNvGrpSpPr/>
          <p:nvPr/>
        </p:nvGrpSpPr>
        <p:grpSpPr>
          <a:xfrm>
            <a:off x="452438" y="1649413"/>
            <a:ext cx="7644563" cy="3983037"/>
            <a:chOff x="0" y="0"/>
            <a:chExt cx="4194" cy="2509"/>
          </a:xfrm>
        </p:grpSpPr>
        <p:sp>
          <p:nvSpPr>
            <p:cNvPr id="138243" name="矩形 123907"/>
            <p:cNvSpPr/>
            <p:nvPr/>
          </p:nvSpPr>
          <p:spPr>
            <a:xfrm>
              <a:off x="0" y="1008"/>
              <a:ext cx="624" cy="154"/>
            </a:xfrm>
            <a:prstGeom prst="rect">
              <a:avLst/>
            </a:prstGeom>
            <a:noFill/>
            <a:ln w="9525">
              <a:noFill/>
              <a:miter/>
            </a:ln>
          </p:spPr>
          <p:txBody>
            <a:bodyPr lIns="0" tIns="0" rIns="0" bIns="0" anchor="t">
              <a:spAutoFit/>
            </a:bodyPr>
            <a:p>
              <a:pPr lvl="0"/>
              <a:r>
                <a:rPr lang="en-US" altLang="zh-CN" sz="1600">
                  <a:solidFill>
                    <a:srgbClr val="000000"/>
                  </a:solidFill>
                  <a:latin typeface="Times New Roman" panose="02020603050405020304" pitchFamily="18" charset="0"/>
                  <a:ea typeface="宋体" pitchFamily="2" charset="-122"/>
                </a:rPr>
                <a:t>ready_q</a:t>
              </a:r>
              <a:endParaRPr lang="en-US" altLang="zh-CN" sz="1600">
                <a:solidFill>
                  <a:schemeClr val="tx1"/>
                </a:solidFill>
                <a:latin typeface="Times New Roman" panose="02020603050405020304" pitchFamily="18" charset="0"/>
                <a:ea typeface="宋体" pitchFamily="2" charset="-122"/>
              </a:endParaRPr>
            </a:p>
          </p:txBody>
        </p:sp>
        <p:sp>
          <p:nvSpPr>
            <p:cNvPr id="138244" name="矩形 123908"/>
            <p:cNvSpPr/>
            <p:nvPr/>
          </p:nvSpPr>
          <p:spPr>
            <a:xfrm>
              <a:off x="1263" y="0"/>
              <a:ext cx="2049" cy="599"/>
            </a:xfrm>
            <a:prstGeom prst="rect">
              <a:avLst/>
            </a:prstGeom>
            <a:noFill/>
            <a:ln w="19050" cap="flat" cmpd="sng">
              <a:solidFill>
                <a:srgbClr val="000000"/>
              </a:solidFill>
              <a:prstDash val="solid"/>
              <a:miter/>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B0604020202020204" pitchFamily="34" charset="0"/>
                <a:ea typeface="宋体" pitchFamily="2" charset="-122"/>
              </a:endParaRPr>
            </a:p>
          </p:txBody>
        </p:sp>
        <p:sp>
          <p:nvSpPr>
            <p:cNvPr id="138245" name="矩形 123909"/>
            <p:cNvSpPr/>
            <p:nvPr/>
          </p:nvSpPr>
          <p:spPr>
            <a:xfrm>
              <a:off x="1645" y="48"/>
              <a:ext cx="1154" cy="154"/>
            </a:xfrm>
            <a:prstGeom prst="rect">
              <a:avLst/>
            </a:prstGeom>
            <a:noFill/>
            <a:ln w="9525">
              <a:noFill/>
              <a:miter/>
            </a:ln>
          </p:spPr>
          <p:txBody>
            <a:bodyPr wrap="square" lIns="0" tIns="0" rIns="0" bIns="0" anchor="t">
              <a:spAutoFit/>
            </a:bodyPr>
            <a:p>
              <a:pPr lvl="0"/>
              <a:r>
                <a:rPr lang="zh-CN" altLang="en-US" sz="1600">
                  <a:solidFill>
                    <a:srgbClr val="000000"/>
                  </a:solidFill>
                  <a:latin typeface="Times New Roman" panose="02020603050405020304" pitchFamily="18" charset="0"/>
                  <a:ea typeface="宋体" pitchFamily="2" charset="-122"/>
                </a:rPr>
                <a:t>        </a:t>
              </a:r>
              <a:r>
                <a:rPr lang="en-US" altLang="zh-CN" sz="1600">
                  <a:solidFill>
                    <a:srgbClr val="000000"/>
                  </a:solidFill>
                  <a:latin typeface="Times New Roman" panose="02020603050405020304" pitchFamily="18" charset="0"/>
                  <a:ea typeface="宋体" pitchFamily="2" charset="-122"/>
                </a:rPr>
                <a:t>scheduler</a:t>
              </a:r>
              <a:endParaRPr lang="en-US" altLang="zh-CN" sz="1600">
                <a:solidFill>
                  <a:schemeClr val="tx1"/>
                </a:solidFill>
                <a:latin typeface="Times New Roman" panose="02020603050405020304" pitchFamily="18" charset="0"/>
                <a:ea typeface="宋体" pitchFamily="2" charset="-122"/>
              </a:endParaRPr>
            </a:p>
          </p:txBody>
        </p:sp>
        <p:sp>
          <p:nvSpPr>
            <p:cNvPr id="138246" name="矩形 123910"/>
            <p:cNvSpPr/>
            <p:nvPr/>
          </p:nvSpPr>
          <p:spPr>
            <a:xfrm>
              <a:off x="1303" y="336"/>
              <a:ext cx="2004" cy="155"/>
            </a:xfrm>
            <a:prstGeom prst="rect">
              <a:avLst/>
            </a:prstGeom>
            <a:noFill/>
            <a:ln w="9525">
              <a:noFill/>
              <a:miter/>
            </a:ln>
          </p:spPr>
          <p:txBody>
            <a:bodyPr wrap="square" lIns="0" tIns="0" rIns="0" bIns="0" anchor="t">
              <a:spAutoFit/>
            </a:bodyPr>
            <a:p>
              <a:pPr lvl="0"/>
              <a:r>
                <a:rPr lang="zh-CN" altLang="en-US" sz="1600">
                  <a:solidFill>
                    <a:srgbClr val="000000"/>
                  </a:solidFill>
                  <a:latin typeface="Times New Roman" panose="02020603050405020304" pitchFamily="18" charset="0"/>
                  <a:ea typeface="宋体" pitchFamily="2" charset="-122"/>
                </a:rPr>
                <a:t> </a:t>
              </a:r>
              <a:r>
                <a:rPr lang="zh-CN" altLang="zh-CN" sz="1600">
                  <a:solidFill>
                    <a:srgbClr val="000000"/>
                  </a:solidFill>
                  <a:latin typeface="Times New Roman" panose="02020603050405020304" pitchFamily="18" charset="0"/>
                  <a:ea typeface="宋体" pitchFamily="2" charset="-122"/>
                </a:rPr>
                <a:t>susp</a:t>
              </a:r>
              <a:r>
                <a:rPr lang="en-US" altLang="zh-CN" sz="1600">
                  <a:solidFill>
                    <a:srgbClr val="000000"/>
                  </a:solidFill>
                  <a:latin typeface="Times New Roman" panose="02020603050405020304" pitchFamily="18" charset="0"/>
                  <a:ea typeface="宋体" pitchFamily="2" charset="-122"/>
                </a:rPr>
                <a:t>         wakeup        receive   </a:t>
              </a:r>
              <a:endParaRPr lang="en-US" altLang="zh-CN" sz="1600">
                <a:solidFill>
                  <a:schemeClr val="tx1"/>
                </a:solidFill>
                <a:latin typeface="Times New Roman" panose="02020603050405020304" pitchFamily="18" charset="0"/>
                <a:ea typeface="宋体" pitchFamily="2" charset="-122"/>
              </a:endParaRPr>
            </a:p>
          </p:txBody>
        </p:sp>
        <p:sp>
          <p:nvSpPr>
            <p:cNvPr id="138247" name="矩形 123911"/>
            <p:cNvSpPr/>
            <p:nvPr/>
          </p:nvSpPr>
          <p:spPr>
            <a:xfrm>
              <a:off x="2973" y="372"/>
              <a:ext cx="128" cy="155"/>
            </a:xfrm>
            <a:prstGeom prst="rect">
              <a:avLst/>
            </a:prstGeom>
            <a:noFill/>
            <a:ln w="9525">
              <a:noFill/>
              <a:miter/>
            </a:ln>
          </p:spPr>
          <p:txBody>
            <a:bodyPr wrap="square" lIns="0" tIns="0" rIns="0" bIns="0" anchor="t">
              <a:spAutoFit/>
            </a:bodyPr>
            <a:p>
              <a:pPr lvl="0"/>
              <a:r>
                <a:rPr lang="en-US" altLang="zh-CN" sz="1600">
                  <a:solidFill>
                    <a:srgbClr val="000000"/>
                  </a:solidFill>
                  <a:latin typeface="MT Extra" pitchFamily="18" charset="2"/>
                  <a:ea typeface="宋体" pitchFamily="2" charset="-122"/>
                </a:rPr>
                <a:t>...</a:t>
              </a:r>
              <a:endParaRPr lang="zh-CN" altLang="en-US" sz="1600">
                <a:solidFill>
                  <a:srgbClr val="000000"/>
                </a:solidFill>
                <a:latin typeface="MT Extra" pitchFamily="18" charset="2"/>
                <a:ea typeface="宋体" pitchFamily="2" charset="-122"/>
              </a:endParaRPr>
            </a:p>
          </p:txBody>
        </p:sp>
        <p:grpSp>
          <p:nvGrpSpPr>
            <p:cNvPr id="138248" name="组合 123912"/>
            <p:cNvGrpSpPr/>
            <p:nvPr/>
          </p:nvGrpSpPr>
          <p:grpSpPr>
            <a:xfrm>
              <a:off x="3504" y="960"/>
              <a:ext cx="368" cy="343"/>
              <a:chOff x="0" y="0"/>
              <a:chExt cx="368" cy="343"/>
            </a:xfrm>
          </p:grpSpPr>
          <p:sp>
            <p:nvSpPr>
              <p:cNvPr id="138249" name="椭圆 123913"/>
              <p:cNvSpPr/>
              <p:nvPr/>
            </p:nvSpPr>
            <p:spPr>
              <a:xfrm>
                <a:off x="0" y="0"/>
                <a:ext cx="368" cy="343"/>
              </a:xfrm>
              <a:prstGeom prst="ellipse">
                <a:avLst/>
              </a:prstGeom>
              <a:noFill/>
              <a:ln w="19050"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138250" name="矩形 123914"/>
              <p:cNvSpPr/>
              <p:nvPr/>
            </p:nvSpPr>
            <p:spPr>
              <a:xfrm>
                <a:off x="0" y="0"/>
                <a:ext cx="259" cy="180"/>
              </a:xfrm>
              <a:prstGeom prst="rect">
                <a:avLst/>
              </a:prstGeom>
              <a:noFill/>
              <a:ln w="9525">
                <a:noFill/>
                <a:miter/>
              </a:ln>
            </p:spPr>
            <p:txBody>
              <a:bodyPr anchor="t"/>
              <a:p>
                <a:pPr lvl="0" algn="ctr"/>
                <a:endParaRPr lang="zh-CN" altLang="en-US" dirty="0">
                  <a:latin typeface="Arial" panose="020B0604020202020204" pitchFamily="34" charset="0"/>
                  <a:ea typeface="宋体" pitchFamily="2" charset="-122"/>
                </a:endParaRPr>
              </a:p>
            </p:txBody>
          </p:sp>
          <p:sp>
            <p:nvSpPr>
              <p:cNvPr id="138251" name="矩形 123915"/>
              <p:cNvSpPr/>
              <p:nvPr/>
            </p:nvSpPr>
            <p:spPr>
              <a:xfrm>
                <a:off x="57" y="55"/>
                <a:ext cx="311" cy="154"/>
              </a:xfrm>
              <a:prstGeom prst="rect">
                <a:avLst/>
              </a:prstGeom>
              <a:noFill/>
              <a:ln w="9525">
                <a:noFill/>
                <a:miter/>
              </a:ln>
            </p:spPr>
            <p:txBody>
              <a:bodyPr lIns="0" tIns="0" rIns="0" bIns="0" anchor="t">
                <a:spAutoFit/>
              </a:bodyPr>
              <a:p>
                <a:pPr lvl="0"/>
                <a:r>
                  <a:rPr lang="en-US" altLang="zh-CN" sz="1600">
                    <a:solidFill>
                      <a:srgbClr val="000000"/>
                    </a:solidFill>
                    <a:latin typeface="Times New Roman" panose="02020603050405020304" pitchFamily="18" charset="0"/>
                    <a:ea typeface="宋体" pitchFamily="2" charset="-122"/>
                  </a:rPr>
                  <a:t>pcb</a:t>
                </a:r>
                <a:r>
                  <a:rPr lang="en-US" altLang="zh-CN" sz="1600" baseline="-25000">
                    <a:solidFill>
                      <a:srgbClr val="000000"/>
                    </a:solidFill>
                    <a:latin typeface="Times New Roman" panose="02020603050405020304" pitchFamily="18" charset="0"/>
                    <a:ea typeface="宋体" pitchFamily="2" charset="-122"/>
                  </a:rPr>
                  <a:t>6</a:t>
                </a:r>
                <a:endParaRPr lang="en-US" altLang="zh-CN" sz="1600">
                  <a:solidFill>
                    <a:schemeClr val="tx1"/>
                  </a:solidFill>
                  <a:latin typeface="Times New Roman" panose="02020603050405020304" pitchFamily="18" charset="0"/>
                  <a:ea typeface="宋体" pitchFamily="2" charset="-122"/>
                </a:endParaRPr>
              </a:p>
            </p:txBody>
          </p:sp>
        </p:grpSp>
        <p:sp>
          <p:nvSpPr>
            <p:cNvPr id="138253" name="椭圆 123917"/>
            <p:cNvSpPr/>
            <p:nvPr/>
          </p:nvSpPr>
          <p:spPr>
            <a:xfrm>
              <a:off x="2800" y="960"/>
              <a:ext cx="368" cy="343"/>
            </a:xfrm>
            <a:prstGeom prst="ellipse">
              <a:avLst/>
            </a:prstGeom>
            <a:noFill/>
            <a:ln w="19050"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B0604020202020204" pitchFamily="34" charset="0"/>
                <a:ea typeface="宋体" pitchFamily="2" charset="-122"/>
              </a:endParaRPr>
            </a:p>
          </p:txBody>
        </p:sp>
        <p:sp>
          <p:nvSpPr>
            <p:cNvPr id="138254" name="矩形 123918"/>
            <p:cNvSpPr/>
            <p:nvPr/>
          </p:nvSpPr>
          <p:spPr>
            <a:xfrm>
              <a:off x="2800" y="960"/>
              <a:ext cx="259" cy="180"/>
            </a:xfrm>
            <a:prstGeom prst="rect">
              <a:avLst/>
            </a:prstGeom>
            <a:noFill/>
            <a:ln w="9525">
              <a:noFill/>
              <a:miter/>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B0604020202020204" pitchFamily="34" charset="0"/>
                <a:ea typeface="宋体" pitchFamily="2" charset="-122"/>
              </a:endParaRPr>
            </a:p>
          </p:txBody>
        </p:sp>
        <p:sp>
          <p:nvSpPr>
            <p:cNvPr id="138255" name="矩形 123919"/>
            <p:cNvSpPr/>
            <p:nvPr/>
          </p:nvSpPr>
          <p:spPr>
            <a:xfrm>
              <a:off x="2857" y="1015"/>
              <a:ext cx="311" cy="154"/>
            </a:xfrm>
            <a:prstGeom prst="rect">
              <a:avLst/>
            </a:prstGeom>
            <a:noFill/>
            <a:ln w="9525">
              <a:noFill/>
              <a:miter/>
            </a:ln>
          </p:spPr>
          <p:txBody>
            <a:bodyPr lIns="0" tIns="0" rIns="0" bIns="0" anchor="t">
              <a:spAutoFit/>
            </a:bodyPr>
            <a:p>
              <a:pPr lvl="0"/>
              <a:r>
                <a:rPr lang="en-US" altLang="zh-CN" sz="1600">
                  <a:solidFill>
                    <a:srgbClr val="000000"/>
                  </a:solidFill>
                  <a:latin typeface="Times New Roman" panose="02020603050405020304" pitchFamily="18" charset="0"/>
                  <a:ea typeface="宋体" pitchFamily="2" charset="-122"/>
                </a:rPr>
                <a:t>pcb</a:t>
              </a:r>
              <a:r>
                <a:rPr lang="en-US" altLang="zh-CN" sz="1600" baseline="-25000">
                  <a:solidFill>
                    <a:srgbClr val="000000"/>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138256" name="椭圆 123920"/>
            <p:cNvSpPr/>
            <p:nvPr/>
          </p:nvSpPr>
          <p:spPr>
            <a:xfrm>
              <a:off x="2064" y="960"/>
              <a:ext cx="368" cy="343"/>
            </a:xfrm>
            <a:prstGeom prst="ellipse">
              <a:avLst/>
            </a:prstGeom>
            <a:noFill/>
            <a:ln w="19050"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B0604020202020204" pitchFamily="34" charset="0"/>
                <a:ea typeface="宋体" pitchFamily="2" charset="-122"/>
              </a:endParaRPr>
            </a:p>
          </p:txBody>
        </p:sp>
        <p:sp>
          <p:nvSpPr>
            <p:cNvPr id="138257" name="矩形 123921"/>
            <p:cNvSpPr/>
            <p:nvPr/>
          </p:nvSpPr>
          <p:spPr>
            <a:xfrm>
              <a:off x="2064" y="960"/>
              <a:ext cx="259" cy="180"/>
            </a:xfrm>
            <a:prstGeom prst="rect">
              <a:avLst/>
            </a:prstGeom>
            <a:noFill/>
            <a:ln w="9525">
              <a:noFill/>
              <a:miter/>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B0604020202020204" pitchFamily="34" charset="0"/>
                <a:ea typeface="宋体" pitchFamily="2" charset="-122"/>
              </a:endParaRPr>
            </a:p>
          </p:txBody>
        </p:sp>
        <p:sp>
          <p:nvSpPr>
            <p:cNvPr id="138258" name="矩形 123922"/>
            <p:cNvSpPr/>
            <p:nvPr/>
          </p:nvSpPr>
          <p:spPr>
            <a:xfrm>
              <a:off x="2121" y="1015"/>
              <a:ext cx="311" cy="154"/>
            </a:xfrm>
            <a:prstGeom prst="rect">
              <a:avLst/>
            </a:prstGeom>
            <a:noFill/>
            <a:ln w="9525">
              <a:noFill/>
              <a:miter/>
            </a:ln>
          </p:spPr>
          <p:txBody>
            <a:bodyPr lIns="0" tIns="0" rIns="0" bIns="0" anchor="t">
              <a:spAutoFit/>
            </a:bodyPr>
            <a:p>
              <a:pPr lvl="0"/>
              <a:r>
                <a:rPr lang="en-US" altLang="zh-CN" sz="1600">
                  <a:solidFill>
                    <a:srgbClr val="000000"/>
                  </a:solidFill>
                  <a:latin typeface="Times New Roman" panose="02020603050405020304" pitchFamily="18" charset="0"/>
                  <a:ea typeface="宋体" pitchFamily="2" charset="-122"/>
                </a:rPr>
                <a:t>pcb</a:t>
              </a:r>
              <a:r>
                <a:rPr lang="en-US" altLang="zh-CN" sz="1600" baseline="-25000">
                  <a:solidFill>
                    <a:srgbClr val="000000"/>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138259" name="椭圆 123923"/>
            <p:cNvSpPr/>
            <p:nvPr/>
          </p:nvSpPr>
          <p:spPr>
            <a:xfrm>
              <a:off x="1344" y="960"/>
              <a:ext cx="368" cy="343"/>
            </a:xfrm>
            <a:prstGeom prst="ellipse">
              <a:avLst/>
            </a:prstGeom>
            <a:noFill/>
            <a:ln w="19050"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B0604020202020204" pitchFamily="34" charset="0"/>
                <a:ea typeface="宋体" pitchFamily="2" charset="-122"/>
              </a:endParaRPr>
            </a:p>
          </p:txBody>
        </p:sp>
        <p:sp>
          <p:nvSpPr>
            <p:cNvPr id="138260" name="矩形 123924"/>
            <p:cNvSpPr/>
            <p:nvPr/>
          </p:nvSpPr>
          <p:spPr>
            <a:xfrm>
              <a:off x="1344" y="960"/>
              <a:ext cx="259" cy="180"/>
            </a:xfrm>
            <a:prstGeom prst="rect">
              <a:avLst/>
            </a:prstGeom>
            <a:noFill/>
            <a:ln w="9525">
              <a:noFill/>
              <a:miter/>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B0604020202020204" pitchFamily="34" charset="0"/>
                <a:ea typeface="宋体" pitchFamily="2" charset="-122"/>
              </a:endParaRPr>
            </a:p>
          </p:txBody>
        </p:sp>
        <p:sp>
          <p:nvSpPr>
            <p:cNvPr id="138261" name="矩形 123925"/>
            <p:cNvSpPr/>
            <p:nvPr/>
          </p:nvSpPr>
          <p:spPr>
            <a:xfrm>
              <a:off x="1401" y="1015"/>
              <a:ext cx="311" cy="154"/>
            </a:xfrm>
            <a:prstGeom prst="rect">
              <a:avLst/>
            </a:prstGeom>
            <a:noFill/>
            <a:ln w="9525">
              <a:noFill/>
              <a:miter/>
            </a:ln>
          </p:spPr>
          <p:txBody>
            <a:bodyPr lIns="0" tIns="0" rIns="0" bIns="0" anchor="t">
              <a:spAutoFit/>
            </a:bodyPr>
            <a:p>
              <a:pPr lvl="0"/>
              <a:r>
                <a:rPr lang="en-US" altLang="zh-CN" sz="1600">
                  <a:solidFill>
                    <a:srgbClr val="000000"/>
                  </a:solidFill>
                  <a:latin typeface="Times New Roman" panose="02020603050405020304" pitchFamily="18" charset="0"/>
                  <a:ea typeface="宋体" pitchFamily="2" charset="-122"/>
                </a:rPr>
                <a:t>pcb</a:t>
              </a:r>
              <a:r>
                <a:rPr lang="en-US" altLang="zh-CN" sz="1600" baseline="-25000">
                  <a:solidFill>
                    <a:srgbClr val="000000"/>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38262" name="椭圆 123926"/>
            <p:cNvSpPr/>
            <p:nvPr/>
          </p:nvSpPr>
          <p:spPr>
            <a:xfrm>
              <a:off x="624" y="960"/>
              <a:ext cx="368" cy="343"/>
            </a:xfrm>
            <a:prstGeom prst="ellipse">
              <a:avLst/>
            </a:prstGeom>
            <a:noFill/>
            <a:ln w="19050"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B0604020202020204" pitchFamily="34" charset="0"/>
                <a:ea typeface="宋体" pitchFamily="2" charset="-122"/>
              </a:endParaRPr>
            </a:p>
          </p:txBody>
        </p:sp>
        <p:sp>
          <p:nvSpPr>
            <p:cNvPr id="138263" name="矩形 123927"/>
            <p:cNvSpPr/>
            <p:nvPr/>
          </p:nvSpPr>
          <p:spPr>
            <a:xfrm>
              <a:off x="624" y="960"/>
              <a:ext cx="259" cy="180"/>
            </a:xfrm>
            <a:prstGeom prst="rect">
              <a:avLst/>
            </a:prstGeom>
            <a:noFill/>
            <a:ln w="9525">
              <a:noFill/>
              <a:miter/>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B0604020202020204" pitchFamily="34" charset="0"/>
                <a:ea typeface="宋体" pitchFamily="2" charset="-122"/>
              </a:endParaRPr>
            </a:p>
          </p:txBody>
        </p:sp>
        <p:sp>
          <p:nvSpPr>
            <p:cNvPr id="138264" name="矩形 123928"/>
            <p:cNvSpPr/>
            <p:nvPr/>
          </p:nvSpPr>
          <p:spPr>
            <a:xfrm>
              <a:off x="681" y="1015"/>
              <a:ext cx="311" cy="154"/>
            </a:xfrm>
            <a:prstGeom prst="rect">
              <a:avLst/>
            </a:prstGeom>
            <a:noFill/>
            <a:ln w="9525">
              <a:noFill/>
              <a:miter/>
            </a:ln>
          </p:spPr>
          <p:txBody>
            <a:bodyPr lIns="0" tIns="0" rIns="0" bIns="0" anchor="t">
              <a:spAutoFit/>
            </a:bodyPr>
            <a:p>
              <a:pPr lvl="0"/>
              <a:r>
                <a:rPr lang="en-US" altLang="zh-CN" sz="1600">
                  <a:solidFill>
                    <a:srgbClr val="000000"/>
                  </a:solidFill>
                  <a:latin typeface="Times New Roman" panose="02020603050405020304" pitchFamily="18" charset="0"/>
                  <a:ea typeface="宋体" pitchFamily="2" charset="-122"/>
                </a:rPr>
                <a:t>pcb</a:t>
              </a:r>
              <a:r>
                <a:rPr lang="en-US" altLang="zh-CN" sz="1600" baseline="-25000">
                  <a:solidFill>
                    <a:srgbClr val="000000"/>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38265" name="直接连接符 123929"/>
            <p:cNvSpPr/>
            <p:nvPr/>
          </p:nvSpPr>
          <p:spPr>
            <a:xfrm>
              <a:off x="1248" y="288"/>
              <a:ext cx="2064" cy="0"/>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138266" name="直接连接符 123930"/>
            <p:cNvSpPr/>
            <p:nvPr/>
          </p:nvSpPr>
          <p:spPr>
            <a:xfrm>
              <a:off x="2256" y="288"/>
              <a:ext cx="0" cy="336"/>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138267" name="直接连接符 123931"/>
            <p:cNvSpPr/>
            <p:nvPr/>
          </p:nvSpPr>
          <p:spPr>
            <a:xfrm>
              <a:off x="2832" y="288"/>
              <a:ext cx="0" cy="309"/>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138268" name="直接连接符 123932"/>
            <p:cNvSpPr/>
            <p:nvPr/>
          </p:nvSpPr>
          <p:spPr>
            <a:xfrm>
              <a:off x="2256" y="576"/>
              <a:ext cx="0" cy="384"/>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38269" name="直接连接符 123933"/>
            <p:cNvSpPr/>
            <p:nvPr/>
          </p:nvSpPr>
          <p:spPr>
            <a:xfrm>
              <a:off x="2256" y="1296"/>
              <a:ext cx="0" cy="384"/>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38270" name="文本框 123934"/>
            <p:cNvSpPr txBox="1"/>
            <p:nvPr/>
          </p:nvSpPr>
          <p:spPr>
            <a:xfrm>
              <a:off x="1632" y="1680"/>
              <a:ext cx="1248" cy="211"/>
            </a:xfrm>
            <a:prstGeom prst="rect">
              <a:avLst/>
            </a:prstGeom>
            <a:noFill/>
            <a:ln w="19050"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rgbClr val="000000"/>
                  </a:solidFill>
                  <a:latin typeface="Times New Roman" panose="02020603050405020304" pitchFamily="18" charset="0"/>
                  <a:ea typeface="宋体" pitchFamily="2" charset="-122"/>
                </a:rPr>
                <a:t>      </a:t>
              </a:r>
              <a:r>
                <a:rPr lang="en-US" altLang="zh-CN" sz="1600">
                  <a:solidFill>
                    <a:srgbClr val="000000"/>
                  </a:solidFill>
                  <a:latin typeface="Times New Roman" panose="02020603050405020304" pitchFamily="18" charset="0"/>
                  <a:ea typeface="宋体" pitchFamily="2" charset="-122"/>
                </a:rPr>
                <a:t>dispatcher</a:t>
              </a:r>
              <a:endParaRPr lang="en-US" altLang="zh-CN" sz="1600">
                <a:solidFill>
                  <a:srgbClr val="000000"/>
                </a:solidFill>
                <a:latin typeface="Times New Roman" panose="02020603050405020304" pitchFamily="18" charset="0"/>
                <a:ea typeface="宋体" pitchFamily="2" charset="-122"/>
              </a:endParaRPr>
            </a:p>
          </p:txBody>
        </p:sp>
        <p:sp>
          <p:nvSpPr>
            <p:cNvPr id="138271" name="文本框 123935"/>
            <p:cNvSpPr txBox="1"/>
            <p:nvPr/>
          </p:nvSpPr>
          <p:spPr>
            <a:xfrm>
              <a:off x="1797" y="2298"/>
              <a:ext cx="912" cy="211"/>
            </a:xfrm>
            <a:prstGeom prst="rect">
              <a:avLst/>
            </a:prstGeom>
            <a:noFill/>
            <a:ln w="19050"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rgbClr val="000000"/>
                  </a:solidFill>
                  <a:latin typeface="Times New Roman" panose="02020603050405020304" pitchFamily="18" charset="0"/>
                  <a:ea typeface="宋体" pitchFamily="2" charset="-122"/>
                </a:rPr>
                <a:t>       </a:t>
              </a:r>
              <a:r>
                <a:rPr lang="en-US" altLang="zh-CN" sz="1600">
                  <a:solidFill>
                    <a:srgbClr val="000000"/>
                  </a:solidFill>
                  <a:latin typeface="Times New Roman" panose="02020603050405020304" pitchFamily="18" charset="0"/>
                  <a:ea typeface="宋体" pitchFamily="2" charset="-122"/>
                </a:rPr>
                <a:t>CPU</a:t>
              </a:r>
              <a:endParaRPr lang="en-US" altLang="zh-CN" sz="1600">
                <a:solidFill>
                  <a:srgbClr val="000000"/>
                </a:solidFill>
                <a:latin typeface="Times New Roman" panose="02020603050405020304" pitchFamily="18" charset="0"/>
                <a:ea typeface="宋体" pitchFamily="2" charset="-122"/>
              </a:endParaRPr>
            </a:p>
          </p:txBody>
        </p:sp>
        <p:sp>
          <p:nvSpPr>
            <p:cNvPr id="138272" name="直接连接符 123936"/>
            <p:cNvSpPr/>
            <p:nvPr/>
          </p:nvSpPr>
          <p:spPr>
            <a:xfrm>
              <a:off x="2256" y="1914"/>
              <a:ext cx="0" cy="384"/>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38273" name="直接连接符 123937"/>
            <p:cNvSpPr/>
            <p:nvPr/>
          </p:nvSpPr>
          <p:spPr>
            <a:xfrm>
              <a:off x="990" y="1120"/>
              <a:ext cx="338" cy="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38274" name="直接连接符 123938"/>
            <p:cNvSpPr/>
            <p:nvPr/>
          </p:nvSpPr>
          <p:spPr>
            <a:xfrm>
              <a:off x="1711" y="1130"/>
              <a:ext cx="338" cy="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38275" name="直接连接符 123939"/>
            <p:cNvSpPr/>
            <p:nvPr/>
          </p:nvSpPr>
          <p:spPr>
            <a:xfrm>
              <a:off x="2441" y="1131"/>
              <a:ext cx="338" cy="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38276" name="直接连接符 123940"/>
            <p:cNvSpPr/>
            <p:nvPr/>
          </p:nvSpPr>
          <p:spPr>
            <a:xfrm>
              <a:off x="3153" y="1132"/>
              <a:ext cx="338" cy="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38277" name="直接连接符 123941"/>
            <p:cNvSpPr/>
            <p:nvPr/>
          </p:nvSpPr>
          <p:spPr>
            <a:xfrm>
              <a:off x="3856" y="1124"/>
              <a:ext cx="338" cy="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38278" name="直接连接符 123942"/>
            <p:cNvSpPr/>
            <p:nvPr/>
          </p:nvSpPr>
          <p:spPr>
            <a:xfrm>
              <a:off x="1699" y="289"/>
              <a:ext cx="0" cy="309"/>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grpSp>
      <p:sp>
        <p:nvSpPr>
          <p:cNvPr id="123944" name="矩形 12394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进程调度</a:t>
            </a:r>
            <a:endParaRPr lang="zh-CN" altLang="en-US" sz="2400" strike="noStrike" noProof="1">
              <a:ea typeface="宋体" pitchFamily="2" charset="-122"/>
            </a:endParaRPr>
          </a:p>
        </p:txBody>
      </p:sp>
      <p:sp>
        <p:nvSpPr>
          <p:cNvPr id="138280" name="文本框 123944"/>
          <p:cNvSpPr txBox="1"/>
          <p:nvPr/>
        </p:nvSpPr>
        <p:spPr>
          <a:xfrm>
            <a:off x="8493125" y="6510338"/>
            <a:ext cx="46355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98</a:t>
            </a:r>
            <a:endParaRPr lang="en-US" altLang="zh-CN" b="0">
              <a:solidFill>
                <a:schemeClr val="tx2"/>
              </a:solidFill>
              <a:latin typeface="Times New Roman" panose="02020603050405020304" pitchFamily="18" charset="0"/>
              <a:ea typeface="宋体" pitchFamily="2" charset="-122"/>
            </a:endParaRPr>
          </a:p>
        </p:txBody>
      </p:sp>
      <p:sp>
        <p:nvSpPr>
          <p:cNvPr id="123946" name="文本框 123945"/>
          <p:cNvSpPr txBox="1"/>
          <p:nvPr/>
        </p:nvSpPr>
        <p:spPr>
          <a:xfrm>
            <a:off x="3413125" y="5829300"/>
            <a:ext cx="2311400"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调度</a:t>
            </a:r>
            <a:r>
              <a:rPr lang="en-US" altLang="zh-CN" sz="1600" b="0">
                <a:solidFill>
                  <a:schemeClr val="tx1"/>
                </a:solidFill>
                <a:latin typeface="宋体" pitchFamily="2" charset="-122"/>
                <a:ea typeface="宋体" pitchFamily="2" charset="-122"/>
              </a:rPr>
              <a:t>/</a:t>
            </a:r>
            <a:r>
              <a:rPr lang="zh-CN" altLang="en-US" sz="1600" b="0">
                <a:solidFill>
                  <a:schemeClr val="tx1"/>
                </a:solidFill>
                <a:latin typeface="宋体" pitchFamily="2" charset="-122"/>
                <a:ea typeface="宋体" pitchFamily="2" charset="-122"/>
              </a:rPr>
              <a:t>分派结构</a:t>
            </a:r>
            <a:r>
              <a:rPr lang="zh-CN" altLang="en-US" sz="1600" b="0">
                <a:solidFill>
                  <a:schemeClr val="tx1"/>
                </a:solidFill>
                <a:latin typeface="Times New Roman" panose="02020603050405020304" pitchFamily="18" charset="0"/>
                <a:ea typeface="宋体" pitchFamily="2" charset="-122"/>
              </a:rPr>
              <a:t>示意图</a:t>
            </a:r>
            <a:endParaRPr lang="zh-CN" altLang="en-US" sz="1600" b="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3906">
                                            <p:txEl>
                                              <p:charRg st="0" end="21"/>
                                            </p:txEl>
                                          </p:spTgt>
                                        </p:tgtEl>
                                        <p:attrNameLst>
                                          <p:attrName>style.visibility</p:attrName>
                                        </p:attrNameLst>
                                      </p:cBhvr>
                                      <p:to>
                                        <p:strVal val="visible"/>
                                      </p:to>
                                    </p:set>
                                    <p:anim calcmode="lin" valueType="num">
                                      <p:cBhvr additive="base">
                                        <p:cTn id="7" dur="1000" fill="hold"/>
                                        <p:tgtEl>
                                          <p:spTgt spid="123906">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3906">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3907"/>
                                        </p:tgtEl>
                                        <p:attrNameLst>
                                          <p:attrName>style.visibility</p:attrName>
                                        </p:attrNameLst>
                                      </p:cBhvr>
                                      <p:to>
                                        <p:strVal val="visible"/>
                                      </p:to>
                                    </p:set>
                                    <p:anim calcmode="lin" valueType="num">
                                      <p:cBhvr additive="base">
                                        <p:cTn id="13" dur="500" fill="hold"/>
                                        <p:tgtEl>
                                          <p:spTgt spid="123907"/>
                                        </p:tgtEl>
                                        <p:attrNameLst>
                                          <p:attrName>ppt_x</p:attrName>
                                        </p:attrNameLst>
                                      </p:cBhvr>
                                      <p:tavLst>
                                        <p:tav tm="0">
                                          <p:val>
                                            <p:strVal val="#ppt_x"/>
                                          </p:val>
                                        </p:tav>
                                        <p:tav tm="100000">
                                          <p:val>
                                            <p:strVal val="#ppt_x"/>
                                          </p:val>
                                        </p:tav>
                                      </p:tavLst>
                                    </p:anim>
                                    <p:anim calcmode="lin" valueType="num">
                                      <p:cBhvr additive="base">
                                        <p:cTn id="14" dur="500" fill="hold"/>
                                        <p:tgtEl>
                                          <p:spTgt spid="12390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39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build="p"/>
      <p:bldP spid="123946"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矩形 124929"/>
          <p:cNvSpPr/>
          <p:nvPr/>
        </p:nvSpPr>
        <p:spPr>
          <a:xfrm>
            <a:off x="676275" y="1316038"/>
            <a:ext cx="7748588" cy="438785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记录进程的状态变化</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决定调度策略</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① 优先调度</a:t>
            </a:r>
            <a:r>
              <a:rPr lang="zh-CN" altLang="en-US" sz="2400" b="1" strike="noStrike" noProof="1">
                <a:latin typeface="Arial" panose="020B0604020202020204" pitchFamily="34" charset="0"/>
                <a:ea typeface="宋体" pitchFamily="2" charset="-122"/>
                <a:cs typeface="+mn-ea"/>
              </a:rPr>
              <a:t> </a:t>
            </a:r>
            <a:endParaRPr lang="zh-CN" altLang="en-US" sz="2400" b="1" strike="noStrike" noProof="1">
              <a:ea typeface="宋体" pitchFamily="2" charset="-122"/>
            </a:endParaRPr>
          </a:p>
          <a:p>
            <a:pPr marL="533400" lvl="0" indent="-533400" fontAlgn="base">
              <a:lnSpc>
                <a:spcPct val="130000"/>
              </a:lnSpc>
              <a:buNone/>
            </a:pPr>
            <a:r>
              <a:rPr lang="zh-CN" altLang="en-US" sz="2400" b="1" strike="noStrike" noProof="1">
                <a:latin typeface="Arial" panose="020B0604020202020204" pitchFamily="34"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就绪队列按进程优先级高低排序</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② 先来先服务 </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就绪队列按进程到</a:t>
            </a:r>
            <a:r>
              <a:rPr lang="zh-CN" altLang="en-US" sz="2400">
                <a:solidFill>
                  <a:schemeClr val="tx1"/>
                </a:solidFill>
                <a:latin typeface="Times New Roman" panose="02020603050405020304" pitchFamily="18" charset="0"/>
                <a:cs typeface="+mn-ea"/>
                <a:sym typeface="+mn-ea"/>
              </a:rPr>
              <a:t>来</a:t>
            </a:r>
            <a:r>
              <a:rPr lang="zh-CN" altLang="en-US" sz="2400" strike="noStrike" noProof="1">
                <a:solidFill>
                  <a:schemeClr val="tx1"/>
                </a:solidFill>
                <a:latin typeface="Times New Roman" panose="02020603050405020304" pitchFamily="18" charset="0"/>
                <a:ea typeface="宋体" pitchFamily="2" charset="-122"/>
                <a:cs typeface="+mn-ea"/>
              </a:rPr>
              <a:t>的先后次序排序</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实施处理机的分配和回收</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124931" name="矩形 124930"/>
          <p:cNvSpPr/>
          <p:nvPr/>
        </p:nvSpPr>
        <p:spPr>
          <a:xfrm>
            <a:off x="185738" y="644525"/>
            <a:ext cx="64754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Times New Roman" panose="02020603050405020304" pitchFamily="18" charset="0"/>
                <a:ea typeface="宋体" pitchFamily="2" charset="-122"/>
                <a:cs typeface="+mn-ea"/>
              </a:rPr>
              <a:t>进程</a:t>
            </a:r>
            <a:r>
              <a:rPr lang="zh-CN" altLang="en-US" b="1" strike="noStrike" noProof="1">
                <a:solidFill>
                  <a:srgbClr val="990000"/>
                </a:solidFill>
                <a:latin typeface="Arial" panose="020B0604020202020204" pitchFamily="34" charset="0"/>
                <a:ea typeface="宋体" pitchFamily="2" charset="-122"/>
                <a:cs typeface="+mn-ea"/>
              </a:rPr>
              <a:t>调度的功能</a:t>
            </a:r>
            <a:endParaRPr lang="zh-CN" altLang="en-US" b="1" strike="noStrike" noProof="1">
              <a:solidFill>
                <a:srgbClr val="990000"/>
              </a:solidFill>
              <a:ea typeface="宋体" pitchFamily="2" charset="-122"/>
            </a:endParaRPr>
          </a:p>
        </p:txBody>
      </p:sp>
      <p:sp>
        <p:nvSpPr>
          <p:cNvPr id="124932" name="矩形 12493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进程调度</a:t>
            </a:r>
            <a:endParaRPr lang="zh-CN" altLang="en-US" sz="2400" strike="noStrike" noProof="1">
              <a:ea typeface="宋体" pitchFamily="2" charset="-122"/>
            </a:endParaRPr>
          </a:p>
        </p:txBody>
      </p:sp>
      <p:sp>
        <p:nvSpPr>
          <p:cNvPr id="139268" name="文本框 124932"/>
          <p:cNvSpPr txBox="1"/>
          <p:nvPr/>
        </p:nvSpPr>
        <p:spPr>
          <a:xfrm>
            <a:off x="8493125" y="6510338"/>
            <a:ext cx="46355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99</a:t>
            </a:r>
            <a:endParaRPr lang="en-US" altLang="zh-CN" b="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931">
                                            <p:txEl>
                                              <p:charRg st="0" end="12"/>
                                            </p:txEl>
                                          </p:spTgt>
                                        </p:tgtEl>
                                        <p:attrNameLst>
                                          <p:attrName>style.visibility</p:attrName>
                                        </p:attrNameLst>
                                      </p:cBhvr>
                                      <p:to>
                                        <p:strVal val="visible"/>
                                      </p:to>
                                    </p:set>
                                    <p:anim calcmode="lin" valueType="num">
                                      <p:cBhvr additive="base">
                                        <p:cTn id="7" dur="1000" fill="hold"/>
                                        <p:tgtEl>
                                          <p:spTgt spid="124931">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4931">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4930">
                                            <p:txEl>
                                              <p:charRg st="0" end="23"/>
                                            </p:txEl>
                                          </p:spTgt>
                                        </p:tgtEl>
                                        <p:attrNameLst>
                                          <p:attrName>style.visibility</p:attrName>
                                        </p:attrNameLst>
                                      </p:cBhvr>
                                      <p:to>
                                        <p:strVal val="visible"/>
                                      </p:to>
                                    </p:set>
                                    <p:anim calcmode="lin" valueType="num">
                                      <p:cBhvr additive="base">
                                        <p:cTn id="13" dur="1000" fill="hold"/>
                                        <p:tgtEl>
                                          <p:spTgt spid="124930">
                                            <p:txEl>
                                              <p:charRg st="0" end="23"/>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4930">
                                            <p:txEl>
                                              <p:charRg st="0" end="2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4930">
                                            <p:txEl>
                                              <p:charRg st="23" end="34"/>
                                            </p:txEl>
                                          </p:spTgt>
                                        </p:tgtEl>
                                        <p:attrNameLst>
                                          <p:attrName>style.visibility</p:attrName>
                                        </p:attrNameLst>
                                      </p:cBhvr>
                                      <p:to>
                                        <p:strVal val="visible"/>
                                      </p:to>
                                    </p:set>
                                    <p:anim calcmode="lin" valueType="num">
                                      <p:cBhvr additive="base">
                                        <p:cTn id="19" dur="1000" fill="hold"/>
                                        <p:tgtEl>
                                          <p:spTgt spid="124930">
                                            <p:txEl>
                                              <p:charRg st="23" end="3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24930">
                                            <p:txEl>
                                              <p:charRg st="23" end="3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4930">
                                            <p:txEl>
                                              <p:charRg st="34" end="42"/>
                                            </p:txEl>
                                          </p:spTgt>
                                        </p:tgtEl>
                                        <p:attrNameLst>
                                          <p:attrName>style.visibility</p:attrName>
                                        </p:attrNameLst>
                                      </p:cBhvr>
                                      <p:to>
                                        <p:strVal val="visible"/>
                                      </p:to>
                                    </p:set>
                                    <p:anim calcmode="lin" valueType="num">
                                      <p:cBhvr additive="base">
                                        <p:cTn id="25" dur="1000" fill="hold"/>
                                        <p:tgtEl>
                                          <p:spTgt spid="124930">
                                            <p:txEl>
                                              <p:charRg st="34" end="42"/>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24930">
                                            <p:txEl>
                                              <p:charRg st="34" end="4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4930">
                                            <p:txEl>
                                              <p:charRg st="42" end="62"/>
                                            </p:txEl>
                                          </p:spTgt>
                                        </p:tgtEl>
                                        <p:attrNameLst>
                                          <p:attrName>style.visibility</p:attrName>
                                        </p:attrNameLst>
                                      </p:cBhvr>
                                      <p:to>
                                        <p:strVal val="visible"/>
                                      </p:to>
                                    </p:set>
                                    <p:anim calcmode="lin" valueType="num">
                                      <p:cBhvr additive="base">
                                        <p:cTn id="31" dur="1000" fill="hold"/>
                                        <p:tgtEl>
                                          <p:spTgt spid="124930">
                                            <p:txEl>
                                              <p:charRg st="42" end="62"/>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124930">
                                            <p:txEl>
                                              <p:charRg st="42" end="6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4930">
                                            <p:txEl>
                                              <p:charRg st="62" end="71"/>
                                            </p:txEl>
                                          </p:spTgt>
                                        </p:tgtEl>
                                        <p:attrNameLst>
                                          <p:attrName>style.visibility</p:attrName>
                                        </p:attrNameLst>
                                      </p:cBhvr>
                                      <p:to>
                                        <p:strVal val="visible"/>
                                      </p:to>
                                    </p:set>
                                    <p:anim calcmode="lin" valueType="num">
                                      <p:cBhvr additive="base">
                                        <p:cTn id="37" dur="1000" fill="hold"/>
                                        <p:tgtEl>
                                          <p:spTgt spid="124930">
                                            <p:txEl>
                                              <p:charRg st="62" end="71"/>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124930">
                                            <p:txEl>
                                              <p:charRg st="62" end="7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4930">
                                            <p:txEl>
                                              <p:charRg st="71" end="93"/>
                                            </p:txEl>
                                          </p:spTgt>
                                        </p:tgtEl>
                                        <p:attrNameLst>
                                          <p:attrName>style.visibility</p:attrName>
                                        </p:attrNameLst>
                                      </p:cBhvr>
                                      <p:to>
                                        <p:strVal val="visible"/>
                                      </p:to>
                                    </p:set>
                                    <p:anim calcmode="lin" valueType="num">
                                      <p:cBhvr additive="base">
                                        <p:cTn id="43" dur="1000" fill="hold"/>
                                        <p:tgtEl>
                                          <p:spTgt spid="124930">
                                            <p:txEl>
                                              <p:charRg st="71" end="93"/>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124930">
                                            <p:txEl>
                                              <p:charRg st="71" end="9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4930">
                                            <p:txEl>
                                              <p:charRg st="93" end="109"/>
                                            </p:txEl>
                                          </p:spTgt>
                                        </p:tgtEl>
                                        <p:attrNameLst>
                                          <p:attrName>style.visibility</p:attrName>
                                        </p:attrNameLst>
                                      </p:cBhvr>
                                      <p:to>
                                        <p:strVal val="visible"/>
                                      </p:to>
                                    </p:set>
                                    <p:anim calcmode="lin" valueType="num">
                                      <p:cBhvr additive="base">
                                        <p:cTn id="49" dur="1000" fill="hold"/>
                                        <p:tgtEl>
                                          <p:spTgt spid="124930">
                                            <p:txEl>
                                              <p:charRg st="93" end="109"/>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124930">
                                            <p:txEl>
                                              <p:charRg st="93" end="10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uiExpand="1" build="p"/>
      <p:bldP spid="12493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文本框 15564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6</a:t>
            </a:r>
            <a:endParaRPr lang="en-US" altLang="zh-CN" b="0">
              <a:solidFill>
                <a:schemeClr val="tx2"/>
              </a:solidFill>
              <a:latin typeface="Times New Roman" panose="02020603050405020304" pitchFamily="18" charset="0"/>
              <a:ea typeface="宋体" pitchFamily="2" charset="-122"/>
            </a:endParaRPr>
          </a:p>
        </p:txBody>
      </p:sp>
      <p:sp>
        <p:nvSpPr>
          <p:cNvPr id="155651" name="矩形 155650"/>
          <p:cNvSpPr/>
          <p:nvPr/>
        </p:nvSpPr>
        <p:spPr>
          <a:xfrm>
            <a:off x="442913" y="644525"/>
            <a:ext cx="8524875" cy="14255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并发程序的例子</a:t>
            </a:r>
            <a:r>
              <a:rPr lang="en-US" altLang="zh-CN" sz="2800" b="1" strike="noStrike" noProof="1">
                <a:solidFill>
                  <a:srgbClr val="A50021"/>
                </a:solidFill>
                <a:latin typeface="Times New Roman" panose="02020603050405020304" pitchFamily="18" charset="0"/>
                <a:ea typeface="宋体" pitchFamily="2" charset="-122"/>
                <a:cs typeface="+mn-ea"/>
              </a:rPr>
              <a:t>(3)</a:t>
            </a:r>
            <a:endParaRPr lang="en-US" altLang="zh-CN" sz="2800" b="1" strike="noStrike" noProof="1">
              <a:solidFill>
                <a:srgbClr val="A50021"/>
              </a:solidFill>
              <a:latin typeface="Times New Roman" panose="02020603050405020304" pitchFamily="18" charset="0"/>
              <a:ea typeface="宋体" pitchFamily="2" charset="-122"/>
            </a:endParaRPr>
          </a:p>
          <a:p>
            <a:pPr marL="533400" lvl="0" indent="-533400" fontAlgn="base">
              <a:spcBef>
                <a:spcPct val="0"/>
              </a:spcBef>
              <a:buFont typeface="Wingdings" panose="05000000000000000000" pitchFamily="2" charset="2"/>
              <a:buNone/>
            </a:pPr>
            <a:r>
              <a:rPr lang="zh-CN" altLang="en-US" sz="2800" strike="noStrike" noProof="1" dirty="0">
                <a:solidFill>
                  <a:schemeClr val="tx1"/>
                </a:solidFill>
                <a:effectLst/>
                <a:latin typeface="Times New Roman" panose="02020603050405020304" pitchFamily="18" charset="0"/>
                <a:ea typeface="宋体" pitchFamily="2" charset="-122"/>
                <a:cs typeface="+mn-ea"/>
                <a:sym typeface="Wingdings" panose="05000000000000000000" pitchFamily="2" charset="2"/>
              </a:rPr>
              <a:t>基于两个缓冲区的并发誊抄方案，</a:t>
            </a:r>
            <a:endParaRPr lang="zh-CN" altLang="en-US" sz="2800" strike="noStrike" noProof="1" dirty="0">
              <a:solidFill>
                <a:schemeClr val="tx1"/>
              </a:solidFill>
              <a:effectLst/>
              <a:latin typeface="Times New Roman" panose="02020603050405020304" pitchFamily="18" charset="0"/>
              <a:ea typeface="宋体" pitchFamily="2" charset="-122"/>
              <a:sym typeface="Wingdings" panose="05000000000000000000" pitchFamily="2" charset="2"/>
            </a:endParaRPr>
          </a:p>
          <a:p>
            <a:pPr marL="533400" lvl="0" indent="-533400" fontAlgn="base">
              <a:spcBef>
                <a:spcPct val="0"/>
              </a:spcBef>
              <a:buFont typeface="Wingdings" panose="05000000000000000000" pitchFamily="2" charset="2"/>
              <a:buNone/>
            </a:pPr>
            <a:r>
              <a:rPr lang="zh-CN" altLang="en-US" sz="2800" strike="noStrike" noProof="1" dirty="0">
                <a:solidFill>
                  <a:schemeClr val="tx1"/>
                </a:solidFill>
                <a:effectLst/>
                <a:latin typeface="Times New Roman" panose="02020603050405020304" pitchFamily="18" charset="0"/>
                <a:ea typeface="宋体" pitchFamily="2" charset="-122"/>
                <a:cs typeface="+mn-ea"/>
                <a:sym typeface="Wingdings" panose="05000000000000000000" pitchFamily="2" charset="2"/>
              </a:rPr>
              <a:t>卡片输入机 </a:t>
            </a:r>
            <a:r>
              <a:rPr lang="en-US" altLang="zh-CN" sz="2800" strike="noStrike" noProof="1" dirty="0">
                <a:solidFill>
                  <a:schemeClr val="tx1"/>
                </a:solidFill>
                <a:effectLst/>
                <a:latin typeface="Times New Roman" panose="02020603050405020304" pitchFamily="18" charset="0"/>
                <a:ea typeface="宋体" pitchFamily="2" charset="-122"/>
                <a:cs typeface="+mn-ea"/>
                <a:sym typeface="Wingdings" panose="05000000000000000000" pitchFamily="2" charset="2"/>
              </a:rPr>
              <a:t>--&gt;</a:t>
            </a:r>
            <a:r>
              <a:rPr lang="zh-CN" altLang="en-US" sz="2800" strike="noStrike" noProof="1" dirty="0">
                <a:solidFill>
                  <a:schemeClr val="tx1"/>
                </a:solidFill>
                <a:effectLst/>
                <a:latin typeface="Times New Roman" panose="02020603050405020304" pitchFamily="18" charset="0"/>
                <a:ea typeface="宋体" pitchFamily="2" charset="-122"/>
                <a:cs typeface="+mn-ea"/>
                <a:sym typeface="Wingdings" panose="05000000000000000000" pitchFamily="2" charset="2"/>
              </a:rPr>
              <a:t> 缓冲区</a:t>
            </a:r>
            <a:r>
              <a:rPr lang="en-US" altLang="zh-CN" sz="2800" strike="noStrike" noProof="1">
                <a:solidFill>
                  <a:schemeClr val="tx1"/>
                </a:solidFill>
                <a:effectLst/>
                <a:latin typeface="Times New Roman" panose="02020603050405020304" pitchFamily="18" charset="0"/>
                <a:ea typeface="宋体" pitchFamily="2" charset="-122"/>
                <a:cs typeface="+mn-ea"/>
                <a:sym typeface="Wingdings" panose="05000000000000000000" pitchFamily="2" charset="2"/>
              </a:rPr>
              <a:t>s --&gt; </a:t>
            </a:r>
            <a:r>
              <a:rPr lang="zh-CN" altLang="en-US" sz="2800" strike="noStrike" noProof="1" dirty="0">
                <a:solidFill>
                  <a:schemeClr val="tx1"/>
                </a:solidFill>
                <a:effectLst/>
                <a:latin typeface="Times New Roman" panose="02020603050405020304" pitchFamily="18" charset="0"/>
                <a:ea typeface="宋体" pitchFamily="2" charset="-122"/>
                <a:cs typeface="+mn-ea"/>
                <a:sym typeface="Wingdings" panose="05000000000000000000" pitchFamily="2" charset="2"/>
              </a:rPr>
              <a:t>缓冲区</a:t>
            </a:r>
            <a:r>
              <a:rPr lang="en-US" altLang="zh-CN" sz="2800" strike="noStrike" noProof="1">
                <a:solidFill>
                  <a:schemeClr val="tx1"/>
                </a:solidFill>
                <a:effectLst/>
                <a:latin typeface="Times New Roman" panose="02020603050405020304" pitchFamily="18" charset="0"/>
                <a:ea typeface="宋体" pitchFamily="2" charset="-122"/>
                <a:cs typeface="+mn-ea"/>
                <a:sym typeface="Wingdings" panose="05000000000000000000" pitchFamily="2" charset="2"/>
              </a:rPr>
              <a:t>t -&gt; </a:t>
            </a:r>
            <a:r>
              <a:rPr lang="zh-CN" altLang="en-US" sz="2800" strike="noStrike" noProof="1" dirty="0">
                <a:solidFill>
                  <a:schemeClr val="tx1"/>
                </a:solidFill>
                <a:effectLst/>
                <a:latin typeface="Times New Roman" panose="02020603050405020304" pitchFamily="18" charset="0"/>
                <a:ea typeface="宋体" pitchFamily="2" charset="-122"/>
                <a:cs typeface="+mn-ea"/>
                <a:sym typeface="Wingdings" panose="05000000000000000000" pitchFamily="2" charset="2"/>
              </a:rPr>
              <a:t>行式打印机</a:t>
            </a:r>
            <a:endParaRPr lang="zh-CN" altLang="en-US" strike="noStrike" noProof="1" dirty="0">
              <a:effectLst/>
              <a:latin typeface="Times New Roman" panose="02020603050405020304" pitchFamily="18" charset="0"/>
              <a:ea typeface="宋体" pitchFamily="2" charset="-122"/>
              <a:sym typeface="Wingdings" panose="05000000000000000000" pitchFamily="2" charset="2"/>
            </a:endParaRPr>
          </a:p>
        </p:txBody>
      </p:sp>
      <p:sp>
        <p:nvSpPr>
          <p:cNvPr id="155652" name="矩形 15565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进程的引入</a:t>
            </a:r>
            <a:endParaRPr lang="zh-CN" altLang="en-US" sz="2400" strike="noStrike" noProof="1">
              <a:ea typeface="宋体" pitchFamily="2" charset="-122"/>
            </a:endParaRPr>
          </a:p>
        </p:txBody>
      </p:sp>
      <p:sp>
        <p:nvSpPr>
          <p:cNvPr id="19460" name="矩形 155652"/>
          <p:cNvSpPr/>
          <p:nvPr/>
        </p:nvSpPr>
        <p:spPr>
          <a:xfrm>
            <a:off x="769303" y="2198370"/>
            <a:ext cx="7456487" cy="4200525"/>
          </a:xfrm>
          <a:prstGeom prst="rect">
            <a:avLst/>
          </a:prstGeom>
          <a:noFill/>
          <a:ln w="9525" cap="flat" cmpd="sng">
            <a:solidFill>
              <a:schemeClr val="tx1"/>
            </a:solidFill>
            <a:prstDash val="solid"/>
            <a:miter/>
            <a:headEnd type="none" w="med" len="med"/>
            <a:tailEnd type="none" w="med" len="med"/>
          </a:ln>
        </p:spPr>
        <p:txBody>
          <a:bodyPr wrap="none" anchor="ctr"/>
          <a:p>
            <a:pPr lvl="0"/>
            <a:r>
              <a:rPr lang="zh-CN" altLang="en-US" sz="2800" b="0">
                <a:solidFill>
                  <a:schemeClr val="tx1"/>
                </a:solidFill>
                <a:latin typeface="Times New Roman" panose="02020603050405020304" pitchFamily="18" charset="0"/>
                <a:ea typeface="宋体" pitchFamily="2" charset="-122"/>
              </a:rPr>
              <a:t>卡片输入 </a:t>
            </a:r>
            <a:r>
              <a:rPr lang="en-US" altLang="zh-CN" sz="2800" b="0">
                <a:solidFill>
                  <a:schemeClr val="tx1"/>
                </a:solidFill>
                <a:latin typeface="Times New Roman" panose="02020603050405020304" pitchFamily="18" charset="0"/>
                <a:ea typeface="宋体" pitchFamily="2" charset="-122"/>
              </a:rPr>
              <a:t>--&gt;</a:t>
            </a:r>
            <a:r>
              <a:rPr lang="zh-CN" altLang="en-US" sz="2800" b="0">
                <a:solidFill>
                  <a:schemeClr val="tx1"/>
                </a:solidFill>
                <a:latin typeface="Times New Roman" panose="02020603050405020304" pitchFamily="18" charset="0"/>
                <a:ea typeface="宋体" pitchFamily="2" charset="-122"/>
                <a:sym typeface="Wingdings" panose="05000000000000000000" pitchFamily="2" charset="2"/>
              </a:rPr>
              <a:t> 缓冲区</a:t>
            </a:r>
            <a:r>
              <a:rPr lang="en-US" altLang="zh-CN" sz="2800" b="0">
                <a:solidFill>
                  <a:schemeClr val="tx1"/>
                </a:solidFill>
                <a:latin typeface="Times New Roman" panose="02020603050405020304" pitchFamily="18" charset="0"/>
                <a:ea typeface="宋体" pitchFamily="2" charset="-122"/>
                <a:sym typeface="Wingdings" panose="05000000000000000000" pitchFamily="2" charset="2"/>
              </a:rPr>
              <a:t>s</a:t>
            </a:r>
            <a:endParaRPr lang="en-US" altLang="zh-CN" sz="2800" b="0">
              <a:solidFill>
                <a:schemeClr val="tx1"/>
              </a:solidFill>
              <a:latin typeface="Times New Roman" panose="02020603050405020304" pitchFamily="18" charset="0"/>
              <a:ea typeface="宋体" pitchFamily="2" charset="-122"/>
              <a:sym typeface="Wingdings" panose="05000000000000000000" pitchFamily="2" charset="2"/>
            </a:endParaRPr>
          </a:p>
          <a:p>
            <a:pPr lvl="0"/>
            <a:r>
              <a:rPr lang="en-US" altLang="zh-CN" sz="2800" b="0">
                <a:solidFill>
                  <a:schemeClr val="tx1"/>
                </a:solidFill>
                <a:latin typeface="Times New Roman" panose="02020603050405020304" pitchFamily="18" charset="0"/>
                <a:ea typeface="宋体" pitchFamily="2" charset="-122"/>
              </a:rPr>
              <a:t>while(</a:t>
            </a:r>
            <a:r>
              <a:rPr lang="zh-CN" altLang="en-US" sz="2800" b="0">
                <a:solidFill>
                  <a:schemeClr val="tx1"/>
                </a:solidFill>
                <a:latin typeface="Times New Roman" panose="02020603050405020304" pitchFamily="18" charset="0"/>
                <a:ea typeface="宋体" pitchFamily="2" charset="-122"/>
              </a:rPr>
              <a:t>誊写未完成</a:t>
            </a:r>
            <a:r>
              <a:rPr lang="en-US" altLang="zh-CN" sz="2800" b="0">
                <a:solidFill>
                  <a:schemeClr val="tx1"/>
                </a:solidFill>
                <a:latin typeface="Times New Roman" panose="02020603050405020304" pitchFamily="18" charset="0"/>
                <a:ea typeface="宋体" pitchFamily="2" charset="-122"/>
              </a:rPr>
              <a:t>) </a:t>
            </a:r>
            <a:endParaRPr lang="en-US" altLang="zh-CN" sz="2800" b="0">
              <a:solidFill>
                <a:schemeClr val="tx1"/>
              </a:solidFill>
              <a:latin typeface="Times New Roman" panose="02020603050405020304" pitchFamily="18" charset="0"/>
              <a:ea typeface="宋体" pitchFamily="2" charset="-122"/>
            </a:endParaRPr>
          </a:p>
          <a:p>
            <a:pPr lvl="0"/>
            <a:r>
              <a:rPr lang="en-US" altLang="zh-CN" sz="2800" b="0">
                <a:solidFill>
                  <a:schemeClr val="tx1"/>
                </a:solidFill>
                <a:latin typeface="Times New Roman" panose="02020603050405020304" pitchFamily="18" charset="0"/>
                <a:ea typeface="宋体" pitchFamily="2" charset="-122"/>
              </a:rPr>
              <a:t>{</a:t>
            </a:r>
            <a:endParaRPr lang="en-US" altLang="zh-CN" sz="2800" b="0">
              <a:solidFill>
                <a:schemeClr val="tx1"/>
              </a:solidFill>
              <a:latin typeface="Times New Roman" panose="02020603050405020304" pitchFamily="18" charset="0"/>
              <a:ea typeface="宋体" pitchFamily="2" charset="-122"/>
            </a:endParaRPr>
          </a:p>
          <a:p>
            <a:pPr lvl="0"/>
            <a:r>
              <a:rPr lang="en-US" altLang="zh-CN" sz="2800" b="0">
                <a:solidFill>
                  <a:schemeClr val="tx1"/>
                </a:solidFill>
                <a:latin typeface="Times New Roman" panose="02020603050405020304" pitchFamily="18" charset="0"/>
                <a:ea typeface="宋体" pitchFamily="2" charset="-122"/>
              </a:rPr>
              <a:t>	</a:t>
            </a:r>
            <a:r>
              <a:rPr lang="zh-CN" altLang="en-US" sz="2800" b="0">
                <a:solidFill>
                  <a:schemeClr val="tx1"/>
                </a:solidFill>
                <a:latin typeface="Times New Roman" panose="02020603050405020304" pitchFamily="18" charset="0"/>
                <a:ea typeface="宋体" pitchFamily="2" charset="-122"/>
                <a:sym typeface="Wingdings" panose="05000000000000000000" pitchFamily="2" charset="2"/>
              </a:rPr>
              <a:t>缓冲区</a:t>
            </a:r>
            <a:r>
              <a:rPr lang="en-US" altLang="zh-CN" sz="2800" b="0">
                <a:solidFill>
                  <a:schemeClr val="tx1"/>
                </a:solidFill>
                <a:latin typeface="Times New Roman" panose="02020603050405020304" pitchFamily="18" charset="0"/>
                <a:ea typeface="宋体" pitchFamily="2" charset="-122"/>
                <a:sym typeface="Wingdings" panose="05000000000000000000" pitchFamily="2" charset="2"/>
              </a:rPr>
              <a:t>s --&gt; </a:t>
            </a:r>
            <a:r>
              <a:rPr lang="zh-CN" altLang="en-US" sz="2800" b="0">
                <a:solidFill>
                  <a:schemeClr val="tx1"/>
                </a:solidFill>
                <a:latin typeface="Times New Roman" panose="02020603050405020304" pitchFamily="18" charset="0"/>
                <a:ea typeface="宋体" pitchFamily="2" charset="-122"/>
                <a:sym typeface="Wingdings" panose="05000000000000000000" pitchFamily="2" charset="2"/>
              </a:rPr>
              <a:t>缓冲区</a:t>
            </a:r>
            <a:r>
              <a:rPr lang="en-US" altLang="zh-CN" sz="2800" b="0">
                <a:solidFill>
                  <a:schemeClr val="tx1"/>
                </a:solidFill>
                <a:latin typeface="Times New Roman" panose="02020603050405020304" pitchFamily="18" charset="0"/>
                <a:ea typeface="宋体" pitchFamily="2" charset="-122"/>
                <a:sym typeface="Wingdings" panose="05000000000000000000" pitchFamily="2" charset="2"/>
              </a:rPr>
              <a:t>t</a:t>
            </a:r>
            <a:endParaRPr lang="en-US" altLang="zh-CN" sz="2800" b="0">
              <a:solidFill>
                <a:schemeClr val="tx1"/>
              </a:solidFill>
              <a:latin typeface="Times New Roman" panose="02020603050405020304" pitchFamily="18" charset="0"/>
              <a:ea typeface="宋体" pitchFamily="2" charset="-122"/>
              <a:sym typeface="Wingdings" panose="05000000000000000000" pitchFamily="2" charset="2"/>
            </a:endParaRPr>
          </a:p>
          <a:p>
            <a:pPr lvl="0"/>
            <a:r>
              <a:rPr lang="en-US" altLang="zh-CN" sz="2800" b="0">
                <a:solidFill>
                  <a:schemeClr val="tx1"/>
                </a:solidFill>
                <a:latin typeface="Times New Roman" panose="02020603050405020304" pitchFamily="18" charset="0"/>
                <a:ea typeface="宋体" pitchFamily="2" charset="-122"/>
              </a:rPr>
              <a:t>	cobegin</a:t>
            </a:r>
            <a:endParaRPr lang="en-US" altLang="zh-CN" sz="2800" b="0">
              <a:solidFill>
                <a:schemeClr val="tx1"/>
              </a:solidFill>
              <a:latin typeface="Times New Roman" panose="02020603050405020304" pitchFamily="18" charset="0"/>
              <a:ea typeface="宋体" pitchFamily="2" charset="-122"/>
            </a:endParaRPr>
          </a:p>
          <a:p>
            <a:pPr lvl="0"/>
            <a:r>
              <a:rPr lang="en-US" altLang="zh-CN" sz="2800" b="0">
                <a:solidFill>
                  <a:schemeClr val="tx1"/>
                </a:solidFill>
                <a:latin typeface="Times New Roman" panose="02020603050405020304" pitchFamily="18" charset="0"/>
                <a:ea typeface="宋体" pitchFamily="2" charset="-122"/>
              </a:rPr>
              <a:t>		</a:t>
            </a:r>
            <a:r>
              <a:rPr lang="zh-CN" altLang="en-US" sz="2800" b="0">
                <a:solidFill>
                  <a:schemeClr val="tx1"/>
                </a:solidFill>
                <a:latin typeface="Times New Roman" panose="02020603050405020304" pitchFamily="18" charset="0"/>
                <a:ea typeface="宋体" pitchFamily="2" charset="-122"/>
                <a:sym typeface="Wingdings" panose="05000000000000000000" pitchFamily="2" charset="2"/>
              </a:rPr>
              <a:t>缓冲区</a:t>
            </a:r>
            <a:r>
              <a:rPr lang="en-US" altLang="zh-CN" sz="2800" b="0">
                <a:solidFill>
                  <a:schemeClr val="tx1"/>
                </a:solidFill>
                <a:latin typeface="Times New Roman" panose="02020603050405020304" pitchFamily="18" charset="0"/>
                <a:ea typeface="宋体" pitchFamily="2" charset="-122"/>
                <a:sym typeface="Wingdings" panose="05000000000000000000" pitchFamily="2" charset="2"/>
              </a:rPr>
              <a:t>t --&gt; </a:t>
            </a:r>
            <a:r>
              <a:rPr lang="zh-CN" altLang="en-US" sz="2800" b="0">
                <a:solidFill>
                  <a:schemeClr val="tx1"/>
                </a:solidFill>
                <a:latin typeface="Times New Roman" panose="02020603050405020304" pitchFamily="18" charset="0"/>
                <a:ea typeface="宋体" pitchFamily="2" charset="-122"/>
                <a:sym typeface="Wingdings" panose="05000000000000000000" pitchFamily="2" charset="2"/>
              </a:rPr>
              <a:t>行式打印机 </a:t>
            </a:r>
            <a:endParaRPr lang="zh-CN" altLang="en-US" sz="2800" b="0">
              <a:solidFill>
                <a:schemeClr val="tx1"/>
              </a:solidFill>
              <a:latin typeface="Times New Roman" panose="02020603050405020304" pitchFamily="18" charset="0"/>
              <a:ea typeface="宋体" pitchFamily="2" charset="-122"/>
              <a:sym typeface="Wingdings" panose="05000000000000000000" pitchFamily="2" charset="2"/>
            </a:endParaRPr>
          </a:p>
          <a:p>
            <a:pPr lvl="0"/>
            <a:r>
              <a:rPr lang="zh-CN" altLang="en-US" sz="2800" b="0">
                <a:solidFill>
                  <a:schemeClr val="tx1"/>
                </a:solidFill>
                <a:latin typeface="Times New Roman" panose="02020603050405020304" pitchFamily="18" charset="0"/>
                <a:ea typeface="宋体" pitchFamily="2" charset="-122"/>
              </a:rPr>
              <a:t>		卡片输入 </a:t>
            </a:r>
            <a:r>
              <a:rPr lang="en-US" altLang="zh-CN" sz="2800" b="0">
                <a:solidFill>
                  <a:schemeClr val="tx1"/>
                </a:solidFill>
                <a:latin typeface="Times New Roman" panose="02020603050405020304" pitchFamily="18" charset="0"/>
                <a:ea typeface="宋体" pitchFamily="2" charset="-122"/>
              </a:rPr>
              <a:t>--&gt;</a:t>
            </a:r>
            <a:r>
              <a:rPr lang="zh-CN" altLang="en-US" sz="2800" b="0">
                <a:solidFill>
                  <a:schemeClr val="tx1"/>
                </a:solidFill>
                <a:latin typeface="Times New Roman" panose="02020603050405020304" pitchFamily="18" charset="0"/>
                <a:ea typeface="宋体" pitchFamily="2" charset="-122"/>
                <a:sym typeface="Wingdings" panose="05000000000000000000" pitchFamily="2" charset="2"/>
              </a:rPr>
              <a:t> 缓冲区</a:t>
            </a:r>
            <a:r>
              <a:rPr lang="en-US" altLang="zh-CN" sz="3200" b="0">
                <a:solidFill>
                  <a:schemeClr val="tx1"/>
                </a:solidFill>
                <a:latin typeface="Times New Roman" panose="02020603050405020304" pitchFamily="18" charset="0"/>
                <a:ea typeface="宋体" pitchFamily="2" charset="-122"/>
                <a:sym typeface="Wingdings" panose="05000000000000000000" pitchFamily="2" charset="2"/>
              </a:rPr>
              <a:t>s</a:t>
            </a:r>
            <a:endParaRPr lang="en-US" altLang="zh-CN" sz="3200" b="0">
              <a:solidFill>
                <a:schemeClr val="tx1"/>
              </a:solidFill>
              <a:latin typeface="Times New Roman" panose="02020603050405020304" pitchFamily="18" charset="0"/>
              <a:ea typeface="宋体" pitchFamily="2" charset="-122"/>
              <a:sym typeface="Wingdings" panose="05000000000000000000" pitchFamily="2" charset="2"/>
            </a:endParaRPr>
          </a:p>
          <a:p>
            <a:pPr lvl="0"/>
            <a:r>
              <a:rPr lang="en-US" altLang="zh-CN" sz="2800" b="0">
                <a:solidFill>
                  <a:schemeClr val="tx1"/>
                </a:solidFill>
                <a:latin typeface="Times New Roman" panose="02020603050405020304" pitchFamily="18" charset="0"/>
                <a:ea typeface="宋体" pitchFamily="2" charset="-122"/>
              </a:rPr>
              <a:t>	coend</a:t>
            </a:r>
            <a:endParaRPr lang="en-US" altLang="zh-CN" sz="2800" b="0">
              <a:solidFill>
                <a:schemeClr val="tx1"/>
              </a:solidFill>
              <a:latin typeface="Times New Roman" panose="02020603050405020304" pitchFamily="18" charset="0"/>
              <a:ea typeface="宋体" pitchFamily="2" charset="-122"/>
            </a:endParaRPr>
          </a:p>
          <a:p>
            <a:pPr lvl="0"/>
            <a:r>
              <a:rPr lang="en-US" altLang="zh-CN" sz="2800" b="0">
                <a:solidFill>
                  <a:schemeClr val="tx1"/>
                </a:solidFill>
                <a:latin typeface="Times New Roman" panose="02020603050405020304" pitchFamily="18" charset="0"/>
                <a:ea typeface="宋体" pitchFamily="2" charset="-122"/>
              </a:rPr>
              <a:t>}</a:t>
            </a:r>
            <a:endParaRPr lang="en-US" altLang="zh-CN" sz="2800" b="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5651">
                                            <p:txEl>
                                              <p:charRg st="0" end="11"/>
                                            </p:txEl>
                                          </p:spTgt>
                                        </p:tgtEl>
                                        <p:attrNameLst>
                                          <p:attrName>style.visibility</p:attrName>
                                        </p:attrNameLst>
                                      </p:cBhvr>
                                      <p:to>
                                        <p:strVal val="visible"/>
                                      </p:to>
                                    </p:set>
                                    <p:anim calcmode="lin" valueType="num">
                                      <p:cBhvr additive="base">
                                        <p:cTn id="7" dur="500" fill="hold"/>
                                        <p:tgtEl>
                                          <p:spTgt spid="155651">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5651">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5651">
                                            <p:txEl>
                                              <p:charRg st="11" end="27"/>
                                            </p:txEl>
                                          </p:spTgt>
                                        </p:tgtEl>
                                        <p:attrNameLst>
                                          <p:attrName>style.visibility</p:attrName>
                                        </p:attrNameLst>
                                      </p:cBhvr>
                                      <p:to>
                                        <p:strVal val="visible"/>
                                      </p:to>
                                    </p:set>
                                    <p:anim calcmode="lin" valueType="num">
                                      <p:cBhvr additive="base">
                                        <p:cTn id="13" dur="500" fill="hold"/>
                                        <p:tgtEl>
                                          <p:spTgt spid="155651">
                                            <p:txEl>
                                              <p:charRg st="11" end="2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5651">
                                            <p:txEl>
                                              <p:charRg st="11"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55651">
                                            <p:txEl>
                                              <p:charRg st="27" end="55"/>
                                            </p:txEl>
                                          </p:spTgt>
                                        </p:tgtEl>
                                        <p:attrNameLst>
                                          <p:attrName>style.visibility</p:attrName>
                                        </p:attrNameLst>
                                      </p:cBhvr>
                                      <p:to>
                                        <p:strVal val="visible"/>
                                      </p:to>
                                    </p:set>
                                    <p:anim calcmode="lin" valueType="num">
                                      <p:cBhvr additive="base">
                                        <p:cTn id="19" dur="500" fill="hold"/>
                                        <p:tgtEl>
                                          <p:spTgt spid="155651">
                                            <p:txEl>
                                              <p:charRg st="27" end="5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5651">
                                            <p:txEl>
                                              <p:charRg st="27" end="5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矩形 25601"/>
          <p:cNvSpPr/>
          <p:nvPr/>
        </p:nvSpPr>
        <p:spPr>
          <a:xfrm>
            <a:off x="347980" y="1304925"/>
            <a:ext cx="8474075" cy="4615815"/>
          </a:xfrm>
          <a:prstGeom prst="rect">
            <a:avLst/>
          </a:prstGeom>
          <a:noFill/>
          <a:ln w="9525">
            <a:noFill/>
            <a:miter/>
          </a:ln>
        </p:spPr>
        <p:txBody>
          <a:bodyPr wrap="square" anchor="t">
            <a:spAutoFit/>
          </a:bodyPr>
          <a:p>
            <a:pPr lvl="0">
              <a:spcBef>
                <a:spcPct val="50000"/>
              </a:spcBef>
            </a:pPr>
            <a:r>
              <a:rPr lang="x-none" altLang="zh-CN" sz="2800">
                <a:solidFill>
                  <a:schemeClr val="tx1"/>
                </a:solidFill>
                <a:latin typeface="仿宋_GB2312" pitchFamily="49" charset="-122"/>
                <a:ea typeface="仿宋_GB2312" pitchFamily="49" charset="-122"/>
              </a:rPr>
              <a:t>下列</a:t>
            </a:r>
            <a:r>
              <a:rPr lang="zh-CN" altLang="en-US" sz="2800">
                <a:solidFill>
                  <a:schemeClr val="tx1"/>
                </a:solidFill>
                <a:latin typeface="仿宋_GB2312" pitchFamily="49" charset="-122"/>
                <a:ea typeface="仿宋_GB2312" pitchFamily="49" charset="-122"/>
              </a:rPr>
              <a:t>种情况都会发生</a:t>
            </a:r>
            <a:r>
              <a:rPr lang="en-US" altLang="zh-CN" sz="2800">
                <a:solidFill>
                  <a:schemeClr val="tx1"/>
                </a:solidFill>
                <a:latin typeface="仿宋_GB2312" pitchFamily="49" charset="-122"/>
                <a:ea typeface="仿宋_GB2312" pitchFamily="49" charset="-122"/>
              </a:rPr>
              <a:t>CPU</a:t>
            </a:r>
            <a:r>
              <a:rPr lang="zh-CN" altLang="en-US" sz="2800">
                <a:solidFill>
                  <a:schemeClr val="tx1"/>
                </a:solidFill>
                <a:latin typeface="仿宋_GB2312" pitchFamily="49" charset="-122"/>
                <a:ea typeface="仿宋_GB2312" pitchFamily="49" charset="-122"/>
              </a:rPr>
              <a:t>调度</a:t>
            </a:r>
            <a:r>
              <a:rPr lang="en-US" altLang="zh-CN" sz="2800">
                <a:solidFill>
                  <a:schemeClr val="tx1"/>
                </a:solidFill>
                <a:latin typeface="仿宋_GB2312" pitchFamily="49" charset="-122"/>
                <a:ea typeface="仿宋_GB2312" pitchFamily="49" charset="-122"/>
              </a:rPr>
              <a:t>:</a:t>
            </a:r>
            <a:endParaRPr lang="en-US" altLang="zh-CN" sz="2800">
              <a:solidFill>
                <a:schemeClr val="tx1"/>
              </a:solidFill>
              <a:latin typeface="仿宋_GB2312" pitchFamily="49" charset="-122"/>
              <a:ea typeface="仿宋_GB2312" pitchFamily="49" charset="-122"/>
            </a:endParaRPr>
          </a:p>
          <a:p>
            <a:pPr lvl="0">
              <a:spcBef>
                <a:spcPct val="50000"/>
              </a:spcBef>
              <a:buChar char="•"/>
            </a:pPr>
            <a:r>
              <a:rPr lang="zh-CN" altLang="en-US" sz="2800">
                <a:solidFill>
                  <a:schemeClr val="tx1"/>
                </a:solidFill>
                <a:latin typeface="仿宋_GB2312" pitchFamily="49" charset="-122"/>
                <a:ea typeface="仿宋_GB2312" pitchFamily="49" charset="-122"/>
              </a:rPr>
              <a:t>当一个进程执行系统调用，使得该进程从运行态切换成等待态时</a:t>
            </a:r>
            <a:r>
              <a:rPr lang="en-US" altLang="zh-CN" sz="2800">
                <a:solidFill>
                  <a:schemeClr val="tx1"/>
                </a:solidFill>
                <a:latin typeface="仿宋_GB2312" pitchFamily="49" charset="-122"/>
                <a:ea typeface="仿宋_GB2312" pitchFamily="49" charset="-122"/>
              </a:rPr>
              <a:t>;</a:t>
            </a:r>
            <a:r>
              <a:rPr lang="x-none" altLang="en-US" sz="2800">
                <a:solidFill>
                  <a:schemeClr val="tx1"/>
                </a:solidFill>
                <a:latin typeface="仿宋_GB2312" pitchFamily="49" charset="-122"/>
                <a:ea typeface="仿宋_GB2312" pitchFamily="49" charset="-122"/>
              </a:rPr>
              <a:t>（</a:t>
            </a:r>
            <a:r>
              <a:rPr lang="zh-CN" altLang="x-none" sz="2800">
                <a:solidFill>
                  <a:schemeClr val="tx1"/>
                </a:solidFill>
                <a:latin typeface="仿宋_GB2312" pitchFamily="49" charset="-122"/>
                <a:ea typeface="仿宋_GB2312" pitchFamily="49" charset="-122"/>
              </a:rPr>
              <a:t>等待，延时</a:t>
            </a:r>
            <a:r>
              <a:rPr lang="x-none" altLang="en-US" sz="2800">
                <a:solidFill>
                  <a:schemeClr val="tx1"/>
                </a:solidFill>
                <a:latin typeface="仿宋_GB2312" pitchFamily="49" charset="-122"/>
                <a:ea typeface="仿宋_GB2312" pitchFamily="49" charset="-122"/>
              </a:rPr>
              <a:t>）</a:t>
            </a:r>
            <a:endParaRPr lang="x-none" altLang="en-US" sz="2800">
              <a:solidFill>
                <a:schemeClr val="tx1"/>
              </a:solidFill>
              <a:latin typeface="仿宋_GB2312" pitchFamily="49" charset="-122"/>
              <a:ea typeface="仿宋_GB2312" pitchFamily="49" charset="-122"/>
            </a:endParaRPr>
          </a:p>
          <a:p>
            <a:pPr lvl="0">
              <a:spcBef>
                <a:spcPct val="50000"/>
              </a:spcBef>
              <a:buChar char="•"/>
            </a:pPr>
            <a:r>
              <a:rPr lang="zh-CN" altLang="en-US" sz="2800">
                <a:solidFill>
                  <a:schemeClr val="tx1"/>
                </a:solidFill>
                <a:latin typeface="仿宋_GB2312" pitchFamily="49" charset="-122"/>
                <a:ea typeface="仿宋_GB2312" pitchFamily="49" charset="-122"/>
              </a:rPr>
              <a:t>当一个进程从运行态切换成就绪态时</a:t>
            </a:r>
            <a:r>
              <a:rPr lang="en-US" altLang="zh-CN" sz="2800">
                <a:solidFill>
                  <a:schemeClr val="tx1"/>
                </a:solidFill>
                <a:latin typeface="仿宋_GB2312" pitchFamily="49" charset="-122"/>
                <a:ea typeface="仿宋_GB2312" pitchFamily="49" charset="-122"/>
              </a:rPr>
              <a:t>;</a:t>
            </a:r>
            <a:r>
              <a:rPr lang="x-none" altLang="en-US" sz="2800">
                <a:solidFill>
                  <a:schemeClr val="tx1"/>
                </a:solidFill>
                <a:latin typeface="仿宋_GB2312" pitchFamily="49" charset="-122"/>
                <a:ea typeface="仿宋_GB2312" pitchFamily="49" charset="-122"/>
              </a:rPr>
              <a:t>（时间片到）</a:t>
            </a:r>
            <a:endParaRPr lang="x-none" altLang="en-US" sz="2800">
              <a:solidFill>
                <a:schemeClr val="tx1"/>
              </a:solidFill>
              <a:latin typeface="仿宋_GB2312" pitchFamily="49" charset="-122"/>
              <a:ea typeface="仿宋_GB2312" pitchFamily="49" charset="-122"/>
            </a:endParaRPr>
          </a:p>
          <a:p>
            <a:pPr lvl="0">
              <a:spcBef>
                <a:spcPct val="50000"/>
              </a:spcBef>
              <a:buChar char="•"/>
            </a:pPr>
            <a:r>
              <a:rPr lang="x-none" altLang="zh-CN" sz="2800">
                <a:solidFill>
                  <a:schemeClr val="tx1"/>
                </a:solidFill>
                <a:latin typeface="仿宋_GB2312" pitchFamily="49" charset="-122"/>
                <a:ea typeface="仿宋_GB2312" pitchFamily="49" charset="-122"/>
              </a:rPr>
              <a:t>在可剥夺调度方式中，出现更高优先级的就绪进程</a:t>
            </a:r>
            <a:r>
              <a:rPr lang="en-US" altLang="x-none" sz="2800">
                <a:solidFill>
                  <a:schemeClr val="tx1"/>
                </a:solidFill>
                <a:latin typeface="仿宋_GB2312" pitchFamily="49" charset="-122"/>
                <a:ea typeface="仿宋_GB2312" pitchFamily="49" charset="-122"/>
              </a:rPr>
              <a:t>;</a:t>
            </a:r>
            <a:r>
              <a:rPr lang="zh-CN" altLang="en-US" sz="2800">
                <a:solidFill>
                  <a:schemeClr val="tx1"/>
                </a:solidFill>
                <a:latin typeface="仿宋_GB2312" pitchFamily="49" charset="-122"/>
                <a:ea typeface="仿宋_GB2312" pitchFamily="49" charset="-122"/>
              </a:rPr>
              <a:t>（新执行的进程，被唤醒的进程）</a:t>
            </a:r>
            <a:endParaRPr lang="zh-CN" altLang="en-US" sz="2800">
              <a:solidFill>
                <a:schemeClr val="tx1"/>
              </a:solidFill>
              <a:latin typeface="仿宋_GB2312" pitchFamily="49" charset="-122"/>
              <a:ea typeface="仿宋_GB2312" pitchFamily="49" charset="-122"/>
            </a:endParaRPr>
          </a:p>
          <a:p>
            <a:pPr lvl="0">
              <a:spcBef>
                <a:spcPct val="50000"/>
              </a:spcBef>
              <a:buChar char="•"/>
            </a:pPr>
            <a:r>
              <a:rPr lang="zh-CN" altLang="en-US" sz="2800">
                <a:solidFill>
                  <a:schemeClr val="tx1"/>
                </a:solidFill>
                <a:latin typeface="仿宋_GB2312" pitchFamily="49" charset="-122"/>
                <a:ea typeface="仿宋_GB2312" pitchFamily="49" charset="-122"/>
                <a:sym typeface="+mn-ea"/>
              </a:rPr>
              <a:t>当一个进程</a:t>
            </a:r>
            <a:r>
              <a:rPr lang="x-none" altLang="zh-CN" sz="2800">
                <a:solidFill>
                  <a:schemeClr val="tx1"/>
                </a:solidFill>
                <a:latin typeface="仿宋_GB2312" pitchFamily="49" charset="-122"/>
                <a:ea typeface="仿宋_GB2312" pitchFamily="49" charset="-122"/>
                <a:sym typeface="+mn-ea"/>
              </a:rPr>
              <a:t>完成任务，正常</a:t>
            </a:r>
            <a:r>
              <a:rPr lang="zh-CN" altLang="en-US" sz="2800">
                <a:solidFill>
                  <a:schemeClr val="tx1"/>
                </a:solidFill>
                <a:latin typeface="仿宋_GB2312" pitchFamily="49" charset="-122"/>
                <a:ea typeface="仿宋_GB2312" pitchFamily="49" charset="-122"/>
                <a:sym typeface="+mn-ea"/>
              </a:rPr>
              <a:t>中止时</a:t>
            </a:r>
            <a:r>
              <a:rPr lang="x-none" altLang="zh-CN" sz="2800">
                <a:solidFill>
                  <a:schemeClr val="tx1"/>
                </a:solidFill>
                <a:latin typeface="仿宋_GB2312" pitchFamily="49" charset="-122"/>
                <a:ea typeface="仿宋_GB2312" pitchFamily="49" charset="-122"/>
                <a:sym typeface="+mn-ea"/>
              </a:rPr>
              <a:t>;</a:t>
            </a:r>
            <a:endParaRPr lang="x-none" altLang="zh-CN" sz="2800">
              <a:solidFill>
                <a:schemeClr val="tx1"/>
              </a:solidFill>
              <a:latin typeface="仿宋_GB2312" pitchFamily="49" charset="-122"/>
              <a:ea typeface="仿宋_GB2312" pitchFamily="49" charset="-122"/>
            </a:endParaRPr>
          </a:p>
          <a:p>
            <a:pPr lvl="0">
              <a:spcBef>
                <a:spcPct val="50000"/>
              </a:spcBef>
              <a:buChar char="•"/>
            </a:pPr>
            <a:r>
              <a:rPr lang="x-none" altLang="zh-CN" sz="2800">
                <a:solidFill>
                  <a:schemeClr val="tx1"/>
                </a:solidFill>
                <a:latin typeface="仿宋_GB2312" pitchFamily="49" charset="-122"/>
                <a:ea typeface="仿宋_GB2312" pitchFamily="49" charset="-122"/>
                <a:sym typeface="+mn-ea"/>
              </a:rPr>
              <a:t>当一个进程异常出错时;</a:t>
            </a:r>
            <a:endParaRPr lang="zh-CN" altLang="en-US" sz="2800">
              <a:solidFill>
                <a:schemeClr val="tx1"/>
              </a:solidFill>
              <a:latin typeface="仿宋_GB2312" pitchFamily="49" charset="-122"/>
              <a:ea typeface="仿宋_GB2312" pitchFamily="49" charset="-122"/>
            </a:endParaRPr>
          </a:p>
        </p:txBody>
      </p:sp>
      <p:sp>
        <p:nvSpPr>
          <p:cNvPr id="25603" name="矩形 25602"/>
          <p:cNvSpPr/>
          <p:nvPr/>
        </p:nvSpPr>
        <p:spPr>
          <a:xfrm>
            <a:off x="707390" y="552450"/>
            <a:ext cx="2673350" cy="676275"/>
          </a:xfrm>
          <a:prstGeom prst="rect">
            <a:avLst/>
          </a:prstGeom>
          <a:noFill/>
          <a:ln w="9525">
            <a:noFill/>
          </a:ln>
        </p:spPr>
        <p:txBody>
          <a:bodyPr wrap="none" anchor="t">
            <a:spAutoFit/>
          </a:bodyPr>
          <a:p>
            <a:pPr marL="533400" lvl="0" indent="-533400" algn="l" fontAlgn="base">
              <a:lnSpc>
                <a:spcPct val="120000"/>
              </a:lnSpc>
              <a:spcBef>
                <a:spcPct val="30000"/>
              </a:spcBef>
              <a:buClr>
                <a:schemeClr val="tx2"/>
              </a:buClr>
              <a:buSzPct val="95000"/>
              <a:buFont typeface="Wingdings" panose="05000000000000000000" pitchFamily="2" charset="2"/>
            </a:pPr>
            <a:r>
              <a:rPr lang="zh-CN" altLang="en-US" sz="3200" strike="noStrike" noProof="1">
                <a:solidFill>
                  <a:srgbClr val="990000"/>
                </a:solidFill>
                <a:effectLst>
                  <a:outerShdw blurRad="38100" dist="38100" dir="2700000">
                    <a:srgbClr val="000000"/>
                  </a:outerShdw>
                </a:effectLst>
                <a:latin typeface="Arial" panose="020B0604020202020204" pitchFamily="34" charset="0"/>
                <a:ea typeface="宋体" pitchFamily="2" charset="-122"/>
                <a:cs typeface="+mn-ea"/>
              </a:rPr>
              <a:t>CPU调度时机</a:t>
            </a:r>
            <a:endParaRPr lang="zh-CN" altLang="en-US" sz="3200" strike="noStrike" noProof="1">
              <a:solidFill>
                <a:srgbClr val="990000"/>
              </a:solidFill>
              <a:effectLst>
                <a:outerShdw blurRad="38100" dist="38100" dir="2700000">
                  <a:srgbClr val="000000"/>
                </a:outerShdw>
              </a:effectLst>
              <a:cs typeface="+mn-ea"/>
            </a:endParaRPr>
          </a:p>
        </p:txBody>
      </p:sp>
    </p:spTree>
  </p:cSld>
  <p:clrMapOvr>
    <a:masterClrMapping/>
  </p:clrMapOvr>
  <p:transition>
    <p:fade/>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矩形 125953"/>
          <p:cNvSpPr/>
          <p:nvPr/>
        </p:nvSpPr>
        <p:spPr>
          <a:xfrm>
            <a:off x="182880" y="1176973"/>
            <a:ext cx="8731250" cy="535114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什么是调度方式</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当一进程正在处理机上执行时，若有某个更为“重要而紧迫”的进程需要运行，系统如何分配处理机。</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非剥夺方式</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buClr>
                <a:srgbClr val="000000"/>
              </a:buClr>
              <a:buNone/>
            </a:pPr>
            <a:r>
              <a:rPr lang="zh-CN" altLang="en-US" sz="2400" strike="noStrike" noProof="1">
                <a:solidFill>
                  <a:schemeClr val="tx1"/>
                </a:solidFill>
                <a:latin typeface="Times New Roman" panose="02020603050405020304" pitchFamily="18" charset="0"/>
                <a:ea typeface="宋体" pitchFamily="2" charset="-122"/>
                <a:cs typeface="+mn-ea"/>
              </a:rPr>
              <a:t>       当“重要而紧迫”的进程来到时，正在执行的进程继续执行，直到该进程完成或发生某事件而进入“完成”或“阻塞”状态时，才把处理机分配给“重要而紧迫”的进程。</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剥夺方式</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当“重要而紧迫”的进程来到时，便暂停正在执行的进程，立即把处理机分配给优先级更高的进程。</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25955" name="矩形 125954"/>
          <p:cNvSpPr/>
          <p:nvPr/>
        </p:nvSpPr>
        <p:spPr>
          <a:xfrm>
            <a:off x="171450" y="544513"/>
            <a:ext cx="64754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18" charset="0"/>
                <a:ea typeface="宋体" pitchFamily="2" charset="-122"/>
                <a:cs typeface="+mn-ea"/>
              </a:rPr>
              <a:t>3.  </a:t>
            </a:r>
            <a:r>
              <a:rPr lang="zh-CN" altLang="en-US" b="1" strike="noStrike" noProof="1">
                <a:solidFill>
                  <a:srgbClr val="990000"/>
                </a:solidFill>
                <a:latin typeface="Times New Roman" panose="02020603050405020304" pitchFamily="18" charset="0"/>
                <a:ea typeface="宋体" pitchFamily="2" charset="-122"/>
                <a:cs typeface="+mn-ea"/>
              </a:rPr>
              <a:t>进程</a:t>
            </a:r>
            <a:r>
              <a:rPr lang="zh-CN" altLang="en-US" b="1" strike="noStrike" noProof="1">
                <a:solidFill>
                  <a:srgbClr val="990000"/>
                </a:solidFill>
                <a:latin typeface="Arial" panose="020B0604020202020204" pitchFamily="34" charset="0"/>
                <a:ea typeface="宋体" pitchFamily="2" charset="-122"/>
                <a:cs typeface="+mn-ea"/>
              </a:rPr>
              <a:t>调度的方式</a:t>
            </a:r>
            <a:endParaRPr lang="zh-CN" altLang="en-US" b="1" strike="noStrike" noProof="1">
              <a:solidFill>
                <a:srgbClr val="990000"/>
              </a:solidFill>
              <a:ea typeface="宋体" pitchFamily="2" charset="-122"/>
            </a:endParaRPr>
          </a:p>
        </p:txBody>
      </p:sp>
      <p:sp>
        <p:nvSpPr>
          <p:cNvPr id="125956" name="矩形 12595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进程调度</a:t>
            </a:r>
            <a:endParaRPr lang="zh-CN" altLang="en-US" sz="2400" strike="noStrike" noProof="1">
              <a:ea typeface="宋体" pitchFamily="2" charset="-122"/>
            </a:endParaRPr>
          </a:p>
        </p:txBody>
      </p:sp>
      <p:sp>
        <p:nvSpPr>
          <p:cNvPr id="141316" name="文本框 125956"/>
          <p:cNvSpPr txBox="1"/>
          <p:nvPr/>
        </p:nvSpPr>
        <p:spPr>
          <a:xfrm>
            <a:off x="8493125" y="6510338"/>
            <a:ext cx="46355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100</a:t>
            </a:r>
            <a:endParaRPr lang="en-US" altLang="zh-CN" b="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5955">
                                            <p:txEl>
                                              <p:charRg st="0" end="12"/>
                                            </p:txEl>
                                          </p:spTgt>
                                        </p:tgtEl>
                                        <p:attrNameLst>
                                          <p:attrName>style.visibility</p:attrName>
                                        </p:attrNameLst>
                                      </p:cBhvr>
                                      <p:to>
                                        <p:strVal val="visible"/>
                                      </p:to>
                                    </p:set>
                                    <p:anim calcmode="lin" valueType="num">
                                      <p:cBhvr additive="base">
                                        <p:cTn id="7" dur="1000" fill="hold"/>
                                        <p:tgtEl>
                                          <p:spTgt spid="125955">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5955">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5954">
                                            <p:txEl>
                                              <p:charRg st="0" end="12"/>
                                            </p:txEl>
                                          </p:spTgt>
                                        </p:tgtEl>
                                        <p:attrNameLst>
                                          <p:attrName>style.visibility</p:attrName>
                                        </p:attrNameLst>
                                      </p:cBhvr>
                                      <p:to>
                                        <p:strVal val="visible"/>
                                      </p:to>
                                    </p:set>
                                    <p:anim calcmode="lin" valueType="num">
                                      <p:cBhvr additive="base">
                                        <p:cTn id="13" dur="1000" fill="hold"/>
                                        <p:tgtEl>
                                          <p:spTgt spid="125954">
                                            <p:txEl>
                                              <p:charRg st="0" end="1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5954">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5954">
                                            <p:txEl>
                                              <p:charRg st="12" end="65"/>
                                            </p:txEl>
                                          </p:spTgt>
                                        </p:tgtEl>
                                        <p:attrNameLst>
                                          <p:attrName>style.visibility</p:attrName>
                                        </p:attrNameLst>
                                      </p:cBhvr>
                                      <p:to>
                                        <p:strVal val="visible"/>
                                      </p:to>
                                    </p:set>
                                    <p:anim calcmode="lin" valueType="num">
                                      <p:cBhvr additive="base">
                                        <p:cTn id="19" dur="1000" fill="hold"/>
                                        <p:tgtEl>
                                          <p:spTgt spid="125954">
                                            <p:txEl>
                                              <p:charRg st="12" end="65"/>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25954">
                                            <p:txEl>
                                              <p:charRg st="12" end="6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5954">
                                            <p:txEl>
                                              <p:charRg st="65" end="75"/>
                                            </p:txEl>
                                          </p:spTgt>
                                        </p:tgtEl>
                                        <p:attrNameLst>
                                          <p:attrName>style.visibility</p:attrName>
                                        </p:attrNameLst>
                                      </p:cBhvr>
                                      <p:to>
                                        <p:strVal val="visible"/>
                                      </p:to>
                                    </p:set>
                                    <p:anim calcmode="lin" valueType="num">
                                      <p:cBhvr additive="base">
                                        <p:cTn id="25" dur="1000" fill="hold"/>
                                        <p:tgtEl>
                                          <p:spTgt spid="125954">
                                            <p:txEl>
                                              <p:charRg st="65" end="75"/>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25954">
                                            <p:txEl>
                                              <p:charRg st="65" end="75"/>
                                            </p:txEl>
                                          </p:spTgt>
                                        </p:tgtEl>
                                        <p:attrNameLst>
                                          <p:attrName>ppt_y</p:attrName>
                                        </p:attrNameLst>
                                      </p:cBhvr>
                                      <p:tavLst>
                                        <p:tav tm="0">
                                          <p:val>
                                            <p:strVal val="#ppt_y"/>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5954">
                                            <p:txEl>
                                              <p:charRg st="75" end="159"/>
                                            </p:txEl>
                                          </p:spTgt>
                                        </p:tgtEl>
                                        <p:attrNameLst>
                                          <p:attrName>style.visibility</p:attrName>
                                        </p:attrNameLst>
                                      </p:cBhvr>
                                      <p:to>
                                        <p:strVal val="visible"/>
                                      </p:to>
                                    </p:set>
                                    <p:anim calcmode="lin" valueType="num">
                                      <p:cBhvr additive="base">
                                        <p:cTn id="29" dur="1000" fill="hold"/>
                                        <p:tgtEl>
                                          <p:spTgt spid="125954">
                                            <p:txEl>
                                              <p:charRg st="75" end="159"/>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125954">
                                            <p:txEl>
                                              <p:charRg st="75" end="159"/>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25954">
                                            <p:txEl>
                                              <p:charRg st="159" end="168"/>
                                            </p:txEl>
                                          </p:spTgt>
                                        </p:tgtEl>
                                        <p:attrNameLst>
                                          <p:attrName>style.visibility</p:attrName>
                                        </p:attrNameLst>
                                      </p:cBhvr>
                                      <p:to>
                                        <p:strVal val="visible"/>
                                      </p:to>
                                    </p:set>
                                    <p:anim calcmode="lin" valueType="num">
                                      <p:cBhvr additive="base">
                                        <p:cTn id="35" dur="1000" fill="hold"/>
                                        <p:tgtEl>
                                          <p:spTgt spid="125954">
                                            <p:txEl>
                                              <p:charRg st="159" end="168"/>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125954">
                                            <p:txEl>
                                              <p:charRg st="159" end="168"/>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5954">
                                            <p:txEl>
                                              <p:charRg st="168" end="220"/>
                                            </p:txEl>
                                          </p:spTgt>
                                        </p:tgtEl>
                                        <p:attrNameLst>
                                          <p:attrName>style.visibility</p:attrName>
                                        </p:attrNameLst>
                                      </p:cBhvr>
                                      <p:to>
                                        <p:strVal val="visible"/>
                                      </p:to>
                                    </p:set>
                                    <p:anim calcmode="lin" valueType="num">
                                      <p:cBhvr additive="base">
                                        <p:cTn id="41" dur="1000" fill="hold"/>
                                        <p:tgtEl>
                                          <p:spTgt spid="125954">
                                            <p:txEl>
                                              <p:charRg st="168" end="220"/>
                                            </p:txEl>
                                          </p:spTgt>
                                        </p:tgtEl>
                                        <p:attrNameLst>
                                          <p:attrName>ppt_x</p:attrName>
                                        </p:attrNameLst>
                                      </p:cBhvr>
                                      <p:tavLst>
                                        <p:tav tm="0">
                                          <p:val>
                                            <p:strVal val="#ppt_x"/>
                                          </p:val>
                                        </p:tav>
                                        <p:tav tm="100000">
                                          <p:val>
                                            <p:strVal val="#ppt_x"/>
                                          </p:val>
                                        </p:tav>
                                      </p:tavLst>
                                    </p:anim>
                                    <p:anim calcmode="lin" valueType="num">
                                      <p:cBhvr additive="base">
                                        <p:cTn id="42" dur="1000" fill="hold"/>
                                        <p:tgtEl>
                                          <p:spTgt spid="125954">
                                            <p:txEl>
                                              <p:charRg st="168" end="2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uiExpand="1" build="p"/>
      <p:bldP spid="125955" grpId="0" build="p"/>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矩形 126977"/>
          <p:cNvSpPr/>
          <p:nvPr/>
        </p:nvSpPr>
        <p:spPr>
          <a:xfrm>
            <a:off x="333375" y="1258888"/>
            <a:ext cx="8450263" cy="49307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effectLst/>
                <a:latin typeface="Times New Roman" panose="02020603050405020304" pitchFamily="18" charset="0"/>
                <a:ea typeface="宋体" pitchFamily="2" charset="-122"/>
                <a:cs typeface="+mn-ea"/>
              </a:rPr>
              <a:t>(1) </a:t>
            </a:r>
            <a:r>
              <a:rPr lang="zh-CN" altLang="en-US" sz="2800" b="1" strike="noStrike" noProof="1">
                <a:solidFill>
                  <a:srgbClr val="A50021"/>
                </a:solidFill>
                <a:effectLst/>
                <a:latin typeface="Times New Roman" panose="02020603050405020304" pitchFamily="18" charset="0"/>
                <a:ea typeface="宋体" pitchFamily="2" charset="-122"/>
                <a:cs typeface="+mn-ea"/>
              </a:rPr>
              <a:t>进程优先数调度算法</a:t>
            </a:r>
            <a:endParaRPr lang="zh-CN" altLang="en-US" sz="2800" b="1" strike="noStrike" noProof="1">
              <a:solidFill>
                <a:srgbClr val="A50021"/>
              </a:solidFill>
              <a:effectLst/>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rgbClr val="000099"/>
                </a:solidFill>
                <a:effectLst/>
                <a:latin typeface="Times New Roman" panose="02020603050405020304" pitchFamily="18" charset="0"/>
                <a:ea typeface="宋体" pitchFamily="2" charset="-122"/>
                <a:cs typeface="+mn-ea"/>
              </a:rPr>
              <a:t>① 什么是进程优先数调度算法</a:t>
            </a:r>
            <a:endParaRPr lang="zh-CN" altLang="en-US" sz="2400" b="1" strike="noStrike" noProof="1">
              <a:solidFill>
                <a:srgbClr val="000099"/>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预先确定各进程的优先数，系统把处理机的使用权赋予就</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绪队列中具备最高优先权 </a:t>
            </a:r>
            <a:r>
              <a:rPr lang="en-US" altLang="zh-CN" sz="2400" strike="noStrike" noProof="1">
                <a:solidFill>
                  <a:schemeClr val="tx1"/>
                </a:solidFill>
                <a:effectLst/>
                <a:latin typeface="Times New Roman" panose="02020603050405020304" pitchFamily="18" charset="0"/>
                <a:ea typeface="宋体" pitchFamily="2" charset="-122"/>
                <a:cs typeface="+mn-ea"/>
              </a:rPr>
              <a:t>(</a:t>
            </a:r>
            <a:r>
              <a:rPr lang="zh-CN" altLang="en-US" sz="2400" strike="noStrike" noProof="1">
                <a:solidFill>
                  <a:schemeClr val="tx1"/>
                </a:solidFill>
                <a:effectLst/>
                <a:latin typeface="Times New Roman" panose="02020603050405020304" pitchFamily="18" charset="0"/>
                <a:ea typeface="宋体" pitchFamily="2" charset="-122"/>
                <a:cs typeface="+mn-ea"/>
              </a:rPr>
              <a:t>优先数和一定的优先级相对应</a:t>
            </a:r>
            <a:r>
              <a:rPr lang="en-US" altLang="zh-CN" sz="2400" strike="noStrike" noProof="1">
                <a:solidFill>
                  <a:schemeClr val="tx1"/>
                </a:solidFill>
                <a:effectLst/>
                <a:latin typeface="Times New Roman" panose="02020603050405020304" pitchFamily="18" charset="0"/>
                <a:ea typeface="宋体" pitchFamily="2" charset="-122"/>
                <a:cs typeface="+mn-ea"/>
              </a:rPr>
              <a:t>)</a:t>
            </a:r>
            <a:endParaRPr lang="en-US" altLang="zh-CN"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的就绪进程。</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rgbClr val="000099"/>
                </a:solidFill>
                <a:effectLst/>
                <a:latin typeface="宋体" pitchFamily="2" charset="-122"/>
                <a:ea typeface="宋体" pitchFamily="2" charset="-122"/>
                <a:cs typeface="+mn-ea"/>
              </a:rPr>
              <a:t>② </a:t>
            </a:r>
            <a:r>
              <a:rPr lang="zh-CN" altLang="en-US" sz="2400" b="1" strike="noStrike" noProof="1">
                <a:solidFill>
                  <a:srgbClr val="000099"/>
                </a:solidFill>
                <a:effectLst/>
                <a:latin typeface="Times New Roman" panose="02020603050405020304" pitchFamily="18" charset="0"/>
                <a:ea typeface="宋体" pitchFamily="2" charset="-122"/>
                <a:cs typeface="+mn-ea"/>
              </a:rPr>
              <a:t>优先数的分类及确定</a:t>
            </a:r>
            <a:endParaRPr lang="zh-CN" altLang="en-US" sz="2400" b="1" strike="noStrike" noProof="1">
              <a:solidFill>
                <a:srgbClr val="000099"/>
              </a:solidFill>
              <a:effectLst/>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chemeClr val="tx1"/>
                </a:solidFill>
                <a:effectLst/>
                <a:latin typeface="Times New Roman" panose="02020603050405020304" pitchFamily="18" charset="0"/>
                <a:ea typeface="宋体" pitchFamily="2" charset="-122"/>
                <a:cs typeface="+mn-ea"/>
              </a:rPr>
              <a:t>       </a:t>
            </a:r>
            <a:r>
              <a:rPr lang="en-US" altLang="zh-CN" sz="2400" b="1" strike="noStrike" noProof="1">
                <a:solidFill>
                  <a:schemeClr val="tx1"/>
                </a:solidFill>
                <a:effectLst/>
                <a:latin typeface="宋体" pitchFamily="2" charset="-122"/>
                <a:ea typeface="宋体" pitchFamily="2" charset="-122"/>
                <a:cs typeface="+mn-ea"/>
              </a:rPr>
              <a:t>ⅰ </a:t>
            </a:r>
            <a:r>
              <a:rPr lang="zh-CN" altLang="en-US" sz="2400" b="1" strike="noStrike" noProof="1">
                <a:solidFill>
                  <a:schemeClr val="tx1"/>
                </a:solidFill>
                <a:effectLst/>
                <a:latin typeface="Times New Roman" panose="02020603050405020304" pitchFamily="18" charset="0"/>
                <a:ea typeface="宋体" pitchFamily="2" charset="-122"/>
                <a:cs typeface="+mn-ea"/>
              </a:rPr>
              <a:t>静态优先数</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在进程被创建时确定，且一经确定后在整个进程运行期间不再改变。</a:t>
            </a:r>
            <a:endParaRPr lang="zh-CN" altLang="en-US" sz="2400" strike="noStrike" noProof="1">
              <a:solidFill>
                <a:schemeClr val="tx1"/>
              </a:solidFill>
              <a:effectLst/>
              <a:latin typeface="Times New Roman" panose="02020603050405020304" pitchFamily="18" charset="0"/>
              <a:ea typeface="宋体" pitchFamily="2" charset="-122"/>
            </a:endParaRPr>
          </a:p>
        </p:txBody>
      </p:sp>
      <p:sp>
        <p:nvSpPr>
          <p:cNvPr id="126979" name="矩形 126978"/>
          <p:cNvSpPr/>
          <p:nvPr/>
        </p:nvSpPr>
        <p:spPr>
          <a:xfrm>
            <a:off x="185738" y="601663"/>
            <a:ext cx="64754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18" charset="0"/>
                <a:ea typeface="宋体" pitchFamily="2" charset="-122"/>
                <a:cs typeface="+mn-ea"/>
              </a:rPr>
              <a:t>4.  </a:t>
            </a:r>
            <a:r>
              <a:rPr lang="zh-CN" altLang="en-US" b="1" strike="noStrike" noProof="1">
                <a:solidFill>
                  <a:srgbClr val="990000"/>
                </a:solidFill>
                <a:latin typeface="Times New Roman" panose="02020603050405020304" pitchFamily="18" charset="0"/>
                <a:ea typeface="宋体" pitchFamily="2" charset="-122"/>
                <a:cs typeface="+mn-ea"/>
              </a:rPr>
              <a:t>进程</a:t>
            </a:r>
            <a:r>
              <a:rPr lang="zh-CN" altLang="en-US" b="1" strike="noStrike" noProof="1">
                <a:solidFill>
                  <a:srgbClr val="990000"/>
                </a:solidFill>
                <a:latin typeface="Arial" panose="020B0604020202020204" pitchFamily="34" charset="0"/>
                <a:ea typeface="宋体" pitchFamily="2" charset="-122"/>
                <a:cs typeface="+mn-ea"/>
              </a:rPr>
              <a:t>调度算法</a:t>
            </a:r>
            <a:endParaRPr lang="zh-CN" altLang="en-US" b="1" strike="noStrike" noProof="1">
              <a:solidFill>
                <a:srgbClr val="990000"/>
              </a:solidFill>
              <a:ea typeface="宋体" pitchFamily="2" charset="-122"/>
            </a:endParaRPr>
          </a:p>
        </p:txBody>
      </p:sp>
      <p:sp>
        <p:nvSpPr>
          <p:cNvPr id="126980" name="矩形 12697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进程调度</a:t>
            </a:r>
            <a:endParaRPr lang="zh-CN" altLang="en-US" sz="2400" strike="noStrike" noProof="1">
              <a:ea typeface="宋体" pitchFamily="2" charset="-122"/>
            </a:endParaRPr>
          </a:p>
        </p:txBody>
      </p:sp>
      <p:sp>
        <p:nvSpPr>
          <p:cNvPr id="142340" name="文本框 126980"/>
          <p:cNvSpPr txBox="1"/>
          <p:nvPr/>
        </p:nvSpPr>
        <p:spPr>
          <a:xfrm>
            <a:off x="8493125" y="6510338"/>
            <a:ext cx="46355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101</a:t>
            </a:r>
            <a:endParaRPr lang="en-US" altLang="zh-CN" b="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6979">
                                            <p:txEl>
                                              <p:charRg st="0" end="11"/>
                                            </p:txEl>
                                          </p:spTgt>
                                        </p:tgtEl>
                                        <p:attrNameLst>
                                          <p:attrName>style.visibility</p:attrName>
                                        </p:attrNameLst>
                                      </p:cBhvr>
                                      <p:to>
                                        <p:strVal val="visible"/>
                                      </p:to>
                                    </p:set>
                                    <p:anim calcmode="lin" valueType="num">
                                      <p:cBhvr additive="base">
                                        <p:cTn id="7" dur="1000" fill="hold"/>
                                        <p:tgtEl>
                                          <p:spTgt spid="126979">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6979">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6978">
                                            <p:txEl>
                                              <p:charRg st="0" end="14"/>
                                            </p:txEl>
                                          </p:spTgt>
                                        </p:tgtEl>
                                        <p:attrNameLst>
                                          <p:attrName>style.visibility</p:attrName>
                                        </p:attrNameLst>
                                      </p:cBhvr>
                                      <p:to>
                                        <p:strVal val="visible"/>
                                      </p:to>
                                    </p:set>
                                    <p:anim calcmode="lin" valueType="num">
                                      <p:cBhvr additive="base">
                                        <p:cTn id="13" dur="1000" fill="hold"/>
                                        <p:tgtEl>
                                          <p:spTgt spid="126978">
                                            <p:txEl>
                                              <p:charRg st="0" end="14"/>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6978">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6978">
                                            <p:txEl>
                                              <p:charRg st="14" end="29"/>
                                            </p:txEl>
                                          </p:spTgt>
                                        </p:tgtEl>
                                        <p:attrNameLst>
                                          <p:attrName>style.visibility</p:attrName>
                                        </p:attrNameLst>
                                      </p:cBhvr>
                                      <p:to>
                                        <p:strVal val="visible"/>
                                      </p:to>
                                    </p:set>
                                    <p:anim calcmode="lin" valueType="num">
                                      <p:cBhvr additive="base">
                                        <p:cTn id="19" dur="1000" fill="hold"/>
                                        <p:tgtEl>
                                          <p:spTgt spid="126978">
                                            <p:txEl>
                                              <p:charRg st="14" end="29"/>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26978">
                                            <p:txEl>
                                              <p:charRg st="14" end="29"/>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6978">
                                            <p:txEl>
                                              <p:charRg st="29" end="61"/>
                                            </p:txEl>
                                          </p:spTgt>
                                        </p:tgtEl>
                                        <p:attrNameLst>
                                          <p:attrName>style.visibility</p:attrName>
                                        </p:attrNameLst>
                                      </p:cBhvr>
                                      <p:to>
                                        <p:strVal val="visible"/>
                                      </p:to>
                                    </p:set>
                                    <p:anim calcmode="lin" valueType="num">
                                      <p:cBhvr additive="base">
                                        <p:cTn id="25" dur="500" fill="hold"/>
                                        <p:tgtEl>
                                          <p:spTgt spid="126978">
                                            <p:txEl>
                                              <p:charRg st="29" end="6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6978">
                                            <p:txEl>
                                              <p:charRg st="29" end="6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6978">
                                            <p:txEl>
                                              <p:charRg st="61" end="94"/>
                                            </p:txEl>
                                          </p:spTgt>
                                        </p:tgtEl>
                                        <p:attrNameLst>
                                          <p:attrName>style.visibility</p:attrName>
                                        </p:attrNameLst>
                                      </p:cBhvr>
                                      <p:to>
                                        <p:strVal val="visible"/>
                                      </p:to>
                                    </p:set>
                                    <p:anim calcmode="lin" valueType="num">
                                      <p:cBhvr additive="base">
                                        <p:cTn id="29" dur="500" fill="hold"/>
                                        <p:tgtEl>
                                          <p:spTgt spid="126978">
                                            <p:txEl>
                                              <p:charRg st="61" end="9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6978">
                                            <p:txEl>
                                              <p:charRg st="61" end="9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6978">
                                            <p:txEl>
                                              <p:charRg st="94" end="106"/>
                                            </p:txEl>
                                          </p:spTgt>
                                        </p:tgtEl>
                                        <p:attrNameLst>
                                          <p:attrName>style.visibility</p:attrName>
                                        </p:attrNameLst>
                                      </p:cBhvr>
                                      <p:to>
                                        <p:strVal val="visible"/>
                                      </p:to>
                                    </p:set>
                                    <p:anim calcmode="lin" valueType="num">
                                      <p:cBhvr additive="base">
                                        <p:cTn id="33" dur="500" fill="hold"/>
                                        <p:tgtEl>
                                          <p:spTgt spid="126978">
                                            <p:txEl>
                                              <p:charRg st="94" end="10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6978">
                                            <p:txEl>
                                              <p:charRg st="94" end="10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26978">
                                            <p:txEl>
                                              <p:charRg st="106" end="118"/>
                                            </p:txEl>
                                          </p:spTgt>
                                        </p:tgtEl>
                                        <p:attrNameLst>
                                          <p:attrName>style.visibility</p:attrName>
                                        </p:attrNameLst>
                                      </p:cBhvr>
                                      <p:to>
                                        <p:strVal val="visible"/>
                                      </p:to>
                                    </p:set>
                                    <p:anim calcmode="lin" valueType="num">
                                      <p:cBhvr additive="base">
                                        <p:cTn id="39" dur="500" fill="hold"/>
                                        <p:tgtEl>
                                          <p:spTgt spid="126978">
                                            <p:txEl>
                                              <p:charRg st="106" end="11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6978">
                                            <p:txEl>
                                              <p:charRg st="106" end="11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26978">
                                            <p:txEl>
                                              <p:charRg st="118" end="133"/>
                                            </p:txEl>
                                          </p:spTgt>
                                        </p:tgtEl>
                                        <p:attrNameLst>
                                          <p:attrName>style.visibility</p:attrName>
                                        </p:attrNameLst>
                                      </p:cBhvr>
                                      <p:to>
                                        <p:strVal val="visible"/>
                                      </p:to>
                                    </p:set>
                                    <p:anim calcmode="lin" valueType="num">
                                      <p:cBhvr additive="base">
                                        <p:cTn id="45" dur="500" fill="hold"/>
                                        <p:tgtEl>
                                          <p:spTgt spid="126978">
                                            <p:txEl>
                                              <p:charRg st="118" end="13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26978">
                                            <p:txEl>
                                              <p:charRg st="118" end="13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26978">
                                            <p:txEl>
                                              <p:charRg st="133" end="170"/>
                                            </p:txEl>
                                          </p:spTgt>
                                        </p:tgtEl>
                                        <p:attrNameLst>
                                          <p:attrName>style.visibility</p:attrName>
                                        </p:attrNameLst>
                                      </p:cBhvr>
                                      <p:to>
                                        <p:strVal val="visible"/>
                                      </p:to>
                                    </p:set>
                                    <p:anim calcmode="lin" valueType="num">
                                      <p:cBhvr additive="base">
                                        <p:cTn id="49" dur="500" fill="hold"/>
                                        <p:tgtEl>
                                          <p:spTgt spid="126978">
                                            <p:txEl>
                                              <p:charRg st="133" end="17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6978">
                                            <p:txEl>
                                              <p:charRg st="133" end="17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build="p"/>
      <p:bldP spid="126979" grpId="0" build="p"/>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矩形 128001"/>
          <p:cNvSpPr/>
          <p:nvPr/>
        </p:nvSpPr>
        <p:spPr>
          <a:xfrm>
            <a:off x="61913" y="673100"/>
            <a:ext cx="8669338" cy="58245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295400" lvl="2" indent="-381000" fontAlgn="base">
              <a:lnSpc>
                <a:spcPct val="130000"/>
              </a:lnSpc>
              <a:buNone/>
            </a:pPr>
            <a:r>
              <a:rPr lang="en-US" altLang="zh-CN" b="1" strike="noStrike" noProof="1">
                <a:solidFill>
                  <a:schemeClr val="tx1"/>
                </a:solidFill>
                <a:effectLst/>
                <a:latin typeface="宋体" pitchFamily="2" charset="-122"/>
                <a:ea typeface="宋体" pitchFamily="2" charset="-122"/>
                <a:cs typeface="+mn-cs"/>
              </a:rPr>
              <a:t>ⅱ </a:t>
            </a:r>
            <a:r>
              <a:rPr lang="zh-CN" altLang="en-US" b="1" strike="noStrike" noProof="1">
                <a:solidFill>
                  <a:schemeClr val="tx1"/>
                </a:solidFill>
                <a:effectLst/>
                <a:latin typeface="Times New Roman" panose="02020603050405020304" pitchFamily="18" charset="0"/>
                <a:ea typeface="宋体" pitchFamily="2" charset="-122"/>
                <a:cs typeface="+mn-cs"/>
              </a:rPr>
              <a:t>静态优先数的确定</a:t>
            </a:r>
            <a:endParaRPr lang="zh-CN" altLang="en-US" b="1" strike="noStrike" noProof="1">
              <a:solidFill>
                <a:schemeClr val="tx1"/>
              </a:solidFill>
              <a:effectLst/>
              <a:latin typeface="Times New Roman" panose="02020603050405020304" pitchFamily="18" charset="0"/>
              <a:ea typeface="宋体" pitchFamily="2" charset="-122"/>
            </a:endParaRPr>
          </a:p>
          <a:p>
            <a:pPr marL="1714500" lvl="3" indent="-342900" fontAlgn="base">
              <a:lnSpc>
                <a:spcPct val="130000"/>
              </a:lnSpc>
            </a:pPr>
            <a:r>
              <a:rPr lang="zh-CN" altLang="en-US" sz="2400" strike="noStrike" noProof="1">
                <a:solidFill>
                  <a:schemeClr val="tx1"/>
                </a:solidFill>
                <a:effectLst/>
                <a:latin typeface="Times New Roman" panose="02020603050405020304" pitchFamily="18" charset="0"/>
                <a:ea typeface="宋体" pitchFamily="2" charset="-122"/>
                <a:cs typeface="+mn-cs"/>
              </a:rPr>
              <a:t>优先数根据进程所需使用的资源来计算</a:t>
            </a:r>
            <a:endParaRPr lang="zh-CN" altLang="en-US" sz="2400" strike="noStrike" noProof="1">
              <a:solidFill>
                <a:schemeClr val="tx1"/>
              </a:solidFill>
              <a:effectLst/>
              <a:latin typeface="Times New Roman" panose="02020603050405020304" pitchFamily="18" charset="0"/>
              <a:ea typeface="宋体" pitchFamily="2" charset="-122"/>
            </a:endParaRPr>
          </a:p>
          <a:p>
            <a:pPr marL="1714500" lvl="3" indent="-342900" fontAlgn="base">
              <a:lnSpc>
                <a:spcPct val="130000"/>
              </a:lnSpc>
            </a:pPr>
            <a:r>
              <a:rPr lang="zh-CN" altLang="en-US" sz="2400" strike="noStrike" noProof="1">
                <a:solidFill>
                  <a:schemeClr val="tx1"/>
                </a:solidFill>
                <a:effectLst/>
                <a:latin typeface="Times New Roman" panose="02020603050405020304" pitchFamily="18" charset="0"/>
                <a:ea typeface="宋体" pitchFamily="2" charset="-122"/>
                <a:cs typeface="+mn-cs"/>
              </a:rPr>
              <a:t>优先数基于程序运行时间的估计</a:t>
            </a:r>
            <a:endParaRPr lang="zh-CN" altLang="en-US" sz="2400" strike="noStrike" noProof="1">
              <a:solidFill>
                <a:schemeClr val="tx1"/>
              </a:solidFill>
              <a:effectLst/>
              <a:latin typeface="Times New Roman" panose="02020603050405020304" pitchFamily="18" charset="0"/>
              <a:ea typeface="宋体" pitchFamily="2" charset="-122"/>
            </a:endParaRPr>
          </a:p>
          <a:p>
            <a:pPr marL="1714500" lvl="3" indent="-342900" fontAlgn="base">
              <a:lnSpc>
                <a:spcPct val="130000"/>
              </a:lnSpc>
            </a:pPr>
            <a:r>
              <a:rPr lang="zh-CN" altLang="en-US" sz="2400" strike="noStrike" noProof="1">
                <a:solidFill>
                  <a:schemeClr val="tx1"/>
                </a:solidFill>
                <a:effectLst/>
                <a:latin typeface="Times New Roman" panose="02020603050405020304" pitchFamily="18" charset="0"/>
                <a:ea typeface="宋体" pitchFamily="2" charset="-122"/>
                <a:cs typeface="+mn-cs"/>
              </a:rPr>
              <a:t>优先数基于进程的类型               </a:t>
            </a:r>
            <a:endParaRPr lang="zh-CN" altLang="en-US" sz="2400" strike="noStrike" noProof="1">
              <a:solidFill>
                <a:schemeClr val="tx1"/>
              </a:solidFill>
              <a:effectLst/>
              <a:latin typeface="Times New Roman" panose="02020603050405020304" pitchFamily="18" charset="0"/>
              <a:ea typeface="宋体" pitchFamily="2" charset="-122"/>
            </a:endParaRPr>
          </a:p>
          <a:p>
            <a:pPr marL="1295400" lvl="2" indent="-381000" fontAlgn="base">
              <a:lnSpc>
                <a:spcPct val="130000"/>
              </a:lnSpc>
              <a:buNone/>
            </a:pPr>
            <a:r>
              <a:rPr lang="en-US" altLang="zh-CN" b="1" strike="noStrike" noProof="1">
                <a:solidFill>
                  <a:schemeClr val="tx1"/>
                </a:solidFill>
                <a:effectLst/>
                <a:latin typeface="宋体" pitchFamily="2" charset="-122"/>
                <a:ea typeface="宋体" pitchFamily="2" charset="-122"/>
                <a:cs typeface="+mn-cs"/>
              </a:rPr>
              <a:t>ⅲ </a:t>
            </a:r>
            <a:r>
              <a:rPr lang="zh-CN" altLang="en-US" b="1" strike="noStrike" noProof="1">
                <a:solidFill>
                  <a:schemeClr val="tx1"/>
                </a:solidFill>
                <a:effectLst/>
                <a:latin typeface="Times New Roman" panose="02020603050405020304" pitchFamily="18" charset="0"/>
                <a:ea typeface="宋体" pitchFamily="2" charset="-122"/>
                <a:cs typeface="+mn-cs"/>
              </a:rPr>
              <a:t>动态优先数</a:t>
            </a:r>
            <a:endParaRPr lang="zh-CN" altLang="en-US"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effectLst/>
                <a:latin typeface="Times New Roman" panose="02020603050405020304" pitchFamily="18" charset="0"/>
                <a:ea typeface="宋体" pitchFamily="2" charset="-122"/>
                <a:cs typeface="+mn-ea"/>
              </a:rPr>
              <a:t>              进程优先数在进程运行期间可以改变。</a:t>
            </a:r>
            <a:endParaRPr lang="zh-CN" altLang="en-US" sz="2400" strike="noStrike" noProof="1">
              <a:solidFill>
                <a:schemeClr val="tx1"/>
              </a:solidFill>
              <a:effectLst/>
              <a:latin typeface="Times New Roman" panose="02020603050405020304" pitchFamily="18" charset="0"/>
              <a:ea typeface="宋体" pitchFamily="2" charset="-122"/>
            </a:endParaRPr>
          </a:p>
          <a:p>
            <a:pPr marL="1295400" lvl="2" indent="-381000" fontAlgn="base">
              <a:lnSpc>
                <a:spcPct val="130000"/>
              </a:lnSpc>
              <a:buNone/>
            </a:pPr>
            <a:r>
              <a:rPr lang="en-US" altLang="zh-CN" b="1" strike="noStrike" noProof="1">
                <a:solidFill>
                  <a:schemeClr val="tx1"/>
                </a:solidFill>
                <a:effectLst/>
                <a:latin typeface="宋体" pitchFamily="2" charset="-122"/>
                <a:ea typeface="宋体" pitchFamily="2" charset="-122"/>
                <a:cs typeface="+mn-cs"/>
              </a:rPr>
              <a:t>ⅳ </a:t>
            </a:r>
            <a:r>
              <a:rPr lang="zh-CN" altLang="en-US" b="1" strike="noStrike" noProof="1">
                <a:solidFill>
                  <a:schemeClr val="tx1"/>
                </a:solidFill>
                <a:effectLst/>
                <a:latin typeface="Times New Roman" panose="02020603050405020304" pitchFamily="18" charset="0"/>
                <a:ea typeface="宋体" pitchFamily="2" charset="-122"/>
                <a:cs typeface="+mn-cs"/>
              </a:rPr>
              <a:t>动态优先数的确定</a:t>
            </a:r>
            <a:endParaRPr lang="zh-CN" altLang="en-US" b="1" strike="noStrike" noProof="1">
              <a:solidFill>
                <a:schemeClr val="tx1"/>
              </a:solidFill>
              <a:effectLst/>
              <a:latin typeface="Times New Roman" panose="02020603050405020304" pitchFamily="18" charset="0"/>
              <a:ea typeface="宋体" pitchFamily="2" charset="-122"/>
            </a:endParaRPr>
          </a:p>
          <a:p>
            <a:pPr marL="1714500" lvl="3" indent="-342900" fontAlgn="base">
              <a:lnSpc>
                <a:spcPct val="130000"/>
              </a:lnSpc>
            </a:pPr>
            <a:r>
              <a:rPr lang="zh-CN" altLang="en-US" sz="2400" strike="noStrike" noProof="1">
                <a:solidFill>
                  <a:schemeClr val="tx1"/>
                </a:solidFill>
                <a:effectLst/>
                <a:latin typeface="Times New Roman" panose="02020603050405020304" pitchFamily="18" charset="0"/>
                <a:ea typeface="宋体" pitchFamily="2" charset="-122"/>
                <a:cs typeface="+mn-cs"/>
              </a:rPr>
              <a:t>进程使用</a:t>
            </a:r>
            <a:r>
              <a:rPr lang="en-US" altLang="zh-CN" sz="2400" strike="noStrike" noProof="1">
                <a:solidFill>
                  <a:schemeClr val="tx1"/>
                </a:solidFill>
                <a:effectLst/>
                <a:latin typeface="Times New Roman" panose="02020603050405020304" pitchFamily="18" charset="0"/>
                <a:ea typeface="宋体" pitchFamily="2" charset="-122"/>
                <a:cs typeface="+mn-cs"/>
              </a:rPr>
              <a:t>CPU</a:t>
            </a:r>
            <a:r>
              <a:rPr lang="zh-CN" altLang="en-US" sz="2400" strike="noStrike" noProof="1">
                <a:solidFill>
                  <a:schemeClr val="tx1"/>
                </a:solidFill>
                <a:effectLst/>
                <a:latin typeface="Times New Roman" panose="02020603050405020304" pitchFamily="18" charset="0"/>
                <a:ea typeface="宋体" pitchFamily="2" charset="-122"/>
                <a:cs typeface="+mn-cs"/>
              </a:rPr>
              <a:t>超过一定数值时，降低优先数</a:t>
            </a:r>
            <a:endParaRPr lang="zh-CN" altLang="en-US" sz="2400" strike="noStrike" noProof="1">
              <a:solidFill>
                <a:schemeClr val="tx1"/>
              </a:solidFill>
              <a:effectLst/>
              <a:latin typeface="Times New Roman" panose="02020603050405020304" pitchFamily="18" charset="0"/>
              <a:ea typeface="宋体" pitchFamily="2" charset="-122"/>
            </a:endParaRPr>
          </a:p>
          <a:p>
            <a:pPr marL="1714500" lvl="3" indent="-342900" fontAlgn="base">
              <a:lnSpc>
                <a:spcPct val="130000"/>
              </a:lnSpc>
            </a:pPr>
            <a:r>
              <a:rPr lang="zh-CN" altLang="en-US" sz="2400" strike="noStrike" noProof="1">
                <a:solidFill>
                  <a:schemeClr val="tx1"/>
                </a:solidFill>
                <a:effectLst/>
                <a:latin typeface="Times New Roman" panose="02020603050405020304" pitchFamily="18" charset="0"/>
                <a:ea typeface="宋体" pitchFamily="2" charset="-122"/>
                <a:cs typeface="+mn-cs"/>
              </a:rPr>
              <a:t>进程</a:t>
            </a:r>
            <a:r>
              <a:rPr lang="en-US" altLang="zh-CN" sz="2400" strike="noStrike" noProof="1">
                <a:solidFill>
                  <a:schemeClr val="tx1"/>
                </a:solidFill>
                <a:effectLst/>
                <a:latin typeface="Times New Roman" panose="02020603050405020304" pitchFamily="18" charset="0"/>
                <a:ea typeface="宋体" pitchFamily="2" charset="-122"/>
                <a:cs typeface="+mn-cs"/>
              </a:rPr>
              <a:t>I/O</a:t>
            </a:r>
            <a:r>
              <a:rPr lang="zh-CN" altLang="en-US" sz="2400" strike="noStrike" noProof="1">
                <a:solidFill>
                  <a:schemeClr val="tx1"/>
                </a:solidFill>
                <a:effectLst/>
                <a:latin typeface="Times New Roman" panose="02020603050405020304" pitchFamily="18" charset="0"/>
                <a:ea typeface="宋体" pitchFamily="2" charset="-122"/>
                <a:cs typeface="+mn-cs"/>
              </a:rPr>
              <a:t>操作后，增加优先数</a:t>
            </a:r>
            <a:endParaRPr lang="zh-CN" altLang="en-US" sz="2400" strike="noStrike" noProof="1">
              <a:solidFill>
                <a:schemeClr val="tx1"/>
              </a:solidFill>
              <a:effectLst/>
              <a:latin typeface="Times New Roman" panose="02020603050405020304" pitchFamily="18" charset="0"/>
              <a:ea typeface="宋体" pitchFamily="2" charset="-122"/>
            </a:endParaRPr>
          </a:p>
          <a:p>
            <a:pPr marL="1714500" lvl="3" indent="-342900" fontAlgn="base">
              <a:lnSpc>
                <a:spcPct val="130000"/>
              </a:lnSpc>
            </a:pPr>
            <a:r>
              <a:rPr lang="zh-CN" altLang="en-US" sz="2400" strike="noStrike" noProof="1">
                <a:solidFill>
                  <a:schemeClr val="tx1"/>
                </a:solidFill>
                <a:effectLst/>
                <a:latin typeface="Times New Roman" panose="02020603050405020304" pitchFamily="18" charset="0"/>
                <a:ea typeface="宋体" pitchFamily="2" charset="-122"/>
                <a:cs typeface="+mn-cs"/>
              </a:rPr>
              <a:t>进程等待时间超过一定数值时，提高优先数</a:t>
            </a:r>
            <a:endParaRPr lang="zh-CN" altLang="en-US" sz="2400" strike="noStrike" noProof="1">
              <a:solidFill>
                <a:schemeClr val="tx1"/>
              </a:solidFill>
              <a:effectLst/>
              <a:latin typeface="Times New Roman" panose="02020603050405020304" pitchFamily="18" charset="0"/>
              <a:ea typeface="宋体" pitchFamily="2" charset="-122"/>
            </a:endParaRPr>
          </a:p>
        </p:txBody>
      </p:sp>
      <p:sp>
        <p:nvSpPr>
          <p:cNvPr id="128003" name="矩形 12800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进程调度</a:t>
            </a:r>
            <a:endParaRPr lang="zh-CN" altLang="en-US" sz="2400" strike="noStrike" noProof="1">
              <a:ea typeface="宋体" pitchFamily="2" charset="-122"/>
            </a:endParaRPr>
          </a:p>
        </p:txBody>
      </p:sp>
      <p:sp>
        <p:nvSpPr>
          <p:cNvPr id="143363" name="文本框 128003"/>
          <p:cNvSpPr txBox="1"/>
          <p:nvPr/>
        </p:nvSpPr>
        <p:spPr>
          <a:xfrm>
            <a:off x="8493125" y="6510338"/>
            <a:ext cx="46355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102</a:t>
            </a:r>
            <a:endParaRPr lang="en-US" altLang="zh-CN" b="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8002">
                                            <p:txEl>
                                              <p:charRg st="0" end="11"/>
                                            </p:txEl>
                                          </p:spTgt>
                                        </p:tgtEl>
                                        <p:attrNameLst>
                                          <p:attrName>style.visibility</p:attrName>
                                        </p:attrNameLst>
                                      </p:cBhvr>
                                      <p:to>
                                        <p:strVal val="visible"/>
                                      </p:to>
                                    </p:set>
                                    <p:anim calcmode="lin" valueType="num">
                                      <p:cBhvr additive="base">
                                        <p:cTn id="7" dur="500" fill="hold"/>
                                        <p:tgtEl>
                                          <p:spTgt spid="128002">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8002">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8002">
                                            <p:txEl>
                                              <p:charRg st="11" end="29"/>
                                            </p:txEl>
                                          </p:spTgt>
                                        </p:tgtEl>
                                        <p:attrNameLst>
                                          <p:attrName>style.visibility</p:attrName>
                                        </p:attrNameLst>
                                      </p:cBhvr>
                                      <p:to>
                                        <p:strVal val="visible"/>
                                      </p:to>
                                    </p:set>
                                    <p:anim calcmode="lin" valueType="num">
                                      <p:cBhvr additive="base">
                                        <p:cTn id="13" dur="500" fill="hold"/>
                                        <p:tgtEl>
                                          <p:spTgt spid="128002">
                                            <p:txEl>
                                              <p:charRg st="11" end="2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8002">
                                            <p:txEl>
                                              <p:charRg st="11" end="29"/>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8002">
                                            <p:txEl>
                                              <p:charRg st="29" end="44"/>
                                            </p:txEl>
                                          </p:spTgt>
                                        </p:tgtEl>
                                        <p:attrNameLst>
                                          <p:attrName>style.visibility</p:attrName>
                                        </p:attrNameLst>
                                      </p:cBhvr>
                                      <p:to>
                                        <p:strVal val="visible"/>
                                      </p:to>
                                    </p:set>
                                    <p:anim calcmode="lin" valueType="num">
                                      <p:cBhvr additive="base">
                                        <p:cTn id="17" dur="500" fill="hold"/>
                                        <p:tgtEl>
                                          <p:spTgt spid="128002">
                                            <p:txEl>
                                              <p:charRg st="29" end="4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8002">
                                            <p:txEl>
                                              <p:charRg st="29" end="4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8002">
                                            <p:txEl>
                                              <p:charRg st="44" end="71"/>
                                            </p:txEl>
                                          </p:spTgt>
                                        </p:tgtEl>
                                        <p:attrNameLst>
                                          <p:attrName>style.visibility</p:attrName>
                                        </p:attrNameLst>
                                      </p:cBhvr>
                                      <p:to>
                                        <p:strVal val="visible"/>
                                      </p:to>
                                    </p:set>
                                    <p:anim calcmode="lin" valueType="num">
                                      <p:cBhvr additive="base">
                                        <p:cTn id="21" dur="500" fill="hold"/>
                                        <p:tgtEl>
                                          <p:spTgt spid="128002">
                                            <p:txEl>
                                              <p:charRg st="44" end="7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8002">
                                            <p:txEl>
                                              <p:charRg st="44" end="7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28002">
                                            <p:txEl>
                                              <p:charRg st="71" end="79"/>
                                            </p:txEl>
                                          </p:spTgt>
                                        </p:tgtEl>
                                        <p:attrNameLst>
                                          <p:attrName>style.visibility</p:attrName>
                                        </p:attrNameLst>
                                      </p:cBhvr>
                                      <p:to>
                                        <p:strVal val="visible"/>
                                      </p:to>
                                    </p:set>
                                    <p:anim calcmode="lin" valueType="num">
                                      <p:cBhvr additive="base">
                                        <p:cTn id="27" dur="500" fill="hold"/>
                                        <p:tgtEl>
                                          <p:spTgt spid="128002">
                                            <p:txEl>
                                              <p:charRg st="71" end="79"/>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28002">
                                            <p:txEl>
                                              <p:charRg st="71" end="79"/>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28002">
                                            <p:txEl>
                                              <p:charRg st="79" end="119"/>
                                            </p:txEl>
                                          </p:spTgt>
                                        </p:tgtEl>
                                        <p:attrNameLst>
                                          <p:attrName>style.visibility</p:attrName>
                                        </p:attrNameLst>
                                      </p:cBhvr>
                                      <p:to>
                                        <p:strVal val="visible"/>
                                      </p:to>
                                    </p:set>
                                    <p:anim calcmode="lin" valueType="num">
                                      <p:cBhvr additive="base">
                                        <p:cTn id="31" dur="500" fill="hold"/>
                                        <p:tgtEl>
                                          <p:spTgt spid="128002">
                                            <p:txEl>
                                              <p:charRg st="79" end="11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8002">
                                            <p:txEl>
                                              <p:charRg st="79" end="11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28002">
                                            <p:txEl>
                                              <p:charRg st="119" end="130"/>
                                            </p:txEl>
                                          </p:spTgt>
                                        </p:tgtEl>
                                        <p:attrNameLst>
                                          <p:attrName>style.visibility</p:attrName>
                                        </p:attrNameLst>
                                      </p:cBhvr>
                                      <p:to>
                                        <p:strVal val="visible"/>
                                      </p:to>
                                    </p:set>
                                    <p:anim calcmode="lin" valueType="num">
                                      <p:cBhvr additive="base">
                                        <p:cTn id="37" dur="500" fill="hold"/>
                                        <p:tgtEl>
                                          <p:spTgt spid="128002">
                                            <p:txEl>
                                              <p:charRg st="119" end="13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8002">
                                            <p:txEl>
                                              <p:charRg st="119" end="13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8002">
                                            <p:txEl>
                                              <p:charRg st="130" end="151"/>
                                            </p:txEl>
                                          </p:spTgt>
                                        </p:tgtEl>
                                        <p:attrNameLst>
                                          <p:attrName>style.visibility</p:attrName>
                                        </p:attrNameLst>
                                      </p:cBhvr>
                                      <p:to>
                                        <p:strVal val="visible"/>
                                      </p:to>
                                    </p:set>
                                    <p:anim calcmode="lin" valueType="num">
                                      <p:cBhvr additive="base">
                                        <p:cTn id="43" dur="500" fill="hold"/>
                                        <p:tgtEl>
                                          <p:spTgt spid="128002">
                                            <p:txEl>
                                              <p:charRg st="130" end="15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8002">
                                            <p:txEl>
                                              <p:charRg st="130" end="15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28002">
                                            <p:txEl>
                                              <p:charRg st="151" end="166"/>
                                            </p:txEl>
                                          </p:spTgt>
                                        </p:tgtEl>
                                        <p:attrNameLst>
                                          <p:attrName>style.visibility</p:attrName>
                                        </p:attrNameLst>
                                      </p:cBhvr>
                                      <p:to>
                                        <p:strVal val="visible"/>
                                      </p:to>
                                    </p:set>
                                    <p:anim calcmode="lin" valueType="num">
                                      <p:cBhvr additive="base">
                                        <p:cTn id="47" dur="500" fill="hold"/>
                                        <p:tgtEl>
                                          <p:spTgt spid="128002">
                                            <p:txEl>
                                              <p:charRg st="151" end="16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28002">
                                            <p:txEl>
                                              <p:charRg st="151" end="166"/>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28002">
                                            <p:txEl>
                                              <p:charRg st="166" end="186"/>
                                            </p:txEl>
                                          </p:spTgt>
                                        </p:tgtEl>
                                        <p:attrNameLst>
                                          <p:attrName>style.visibility</p:attrName>
                                        </p:attrNameLst>
                                      </p:cBhvr>
                                      <p:to>
                                        <p:strVal val="visible"/>
                                      </p:to>
                                    </p:set>
                                    <p:anim calcmode="lin" valueType="num">
                                      <p:cBhvr additive="base">
                                        <p:cTn id="51" dur="500" fill="hold"/>
                                        <p:tgtEl>
                                          <p:spTgt spid="128002">
                                            <p:txEl>
                                              <p:charRg st="166" end="18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28002">
                                            <p:txEl>
                                              <p:charRg st="166" end="18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矩形 129025"/>
          <p:cNvSpPr/>
          <p:nvPr/>
        </p:nvSpPr>
        <p:spPr>
          <a:xfrm>
            <a:off x="676275" y="701675"/>
            <a:ext cx="8480425" cy="29845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循环轮转调度算法</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① 什么是循环轮转调度算法</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当</a:t>
            </a:r>
            <a:r>
              <a:rPr lang="en-US" altLang="zh-CN" sz="2400" strike="noStrike" noProof="1">
                <a:solidFill>
                  <a:schemeClr val="tx1"/>
                </a:solidFill>
                <a:latin typeface="Times New Roman" panose="02020603050405020304" pitchFamily="18" charset="0"/>
                <a:ea typeface="宋体" pitchFamily="2" charset="-122"/>
                <a:cs typeface="+mn-ea"/>
              </a:rPr>
              <a:t>CPU</a:t>
            </a:r>
            <a:r>
              <a:rPr lang="zh-CN" altLang="en-US" sz="2400" strike="noStrike" noProof="1">
                <a:solidFill>
                  <a:schemeClr val="tx1"/>
                </a:solidFill>
                <a:latin typeface="Times New Roman" panose="02020603050405020304" pitchFamily="18" charset="0"/>
                <a:ea typeface="宋体" pitchFamily="2" charset="-122"/>
                <a:cs typeface="+mn-ea"/>
              </a:rPr>
              <a:t>空闲时，选取就绪队列首元素，赋予一个时间片，当</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时间片用完时，该进程转为就绪态并进入就绪队列末端。</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rgbClr val="CC0000"/>
                </a:solidFill>
                <a:latin typeface="Times New Roman" panose="02020603050405020304" pitchFamily="18" charset="0"/>
                <a:ea typeface="宋体" pitchFamily="2" charset="-122"/>
                <a:cs typeface="+mn-ea"/>
              </a:rPr>
              <a:t>      该队列排序的原则是什么？</a:t>
            </a:r>
            <a:endParaRPr lang="zh-CN" altLang="en-US" sz="2400" b="1" strike="noStrike" noProof="1">
              <a:solidFill>
                <a:srgbClr val="CC0000"/>
              </a:solidFill>
              <a:latin typeface="Times New Roman" panose="02020603050405020304" pitchFamily="18" charset="0"/>
              <a:ea typeface="宋体" pitchFamily="2" charset="-122"/>
            </a:endParaRPr>
          </a:p>
        </p:txBody>
      </p:sp>
      <p:grpSp>
        <p:nvGrpSpPr>
          <p:cNvPr id="129027" name="组合 129026"/>
          <p:cNvGrpSpPr/>
          <p:nvPr/>
        </p:nvGrpSpPr>
        <p:grpSpPr>
          <a:xfrm>
            <a:off x="574675" y="4170363"/>
            <a:ext cx="7897813" cy="1876425"/>
            <a:chOff x="0" y="0"/>
            <a:chExt cx="4975" cy="1182"/>
          </a:xfrm>
        </p:grpSpPr>
        <p:sp>
          <p:nvSpPr>
            <p:cNvPr id="144387" name="矩形 129027"/>
            <p:cNvSpPr/>
            <p:nvPr/>
          </p:nvSpPr>
          <p:spPr>
            <a:xfrm>
              <a:off x="1572" y="184"/>
              <a:ext cx="3084" cy="998"/>
            </a:xfrm>
            <a:prstGeom prst="rect">
              <a:avLst/>
            </a:prstGeom>
            <a:noFill/>
            <a:ln w="19050" cap="flat" cmpd="sng">
              <a:solidFill>
                <a:schemeClr val="tx1"/>
              </a:solidFill>
              <a:prstDash val="solid"/>
              <a:miter/>
              <a:headEnd type="none" w="med" len="med"/>
              <a:tailEnd type="none" w="med" len="med"/>
            </a:ln>
          </p:spPr>
          <p:txBody>
            <a:bodyPr wrap="none" anchor="ctr"/>
            <a:p>
              <a:pPr marL="914400" lvl="0" indent="-340995" algn="ctr">
                <a:lnSpc>
                  <a:spcPct val="120000"/>
                </a:lnSpc>
                <a:buClr>
                  <a:schemeClr val="tx2"/>
                </a:buClr>
                <a:buSzPct val="95000"/>
                <a:buFont typeface="Wingdings" panose="05000000000000000000" pitchFamily="2" charset="2"/>
                <a:buBlip>
                  <a:blip r:embed="rId1"/>
                </a:buBlip>
              </a:pPr>
              <a:endParaRPr lang="zh-CN" altLang="en-US" sz="1600" b="0" dirty="0">
                <a:latin typeface="Arial" panose="020B0604020202020204" pitchFamily="34" charset="0"/>
                <a:ea typeface="宋体" pitchFamily="2" charset="-122"/>
              </a:endParaRPr>
            </a:p>
          </p:txBody>
        </p:sp>
        <p:grpSp>
          <p:nvGrpSpPr>
            <p:cNvPr id="144388" name="组合 129028"/>
            <p:cNvGrpSpPr/>
            <p:nvPr/>
          </p:nvGrpSpPr>
          <p:grpSpPr>
            <a:xfrm>
              <a:off x="3884" y="502"/>
              <a:ext cx="503" cy="550"/>
              <a:chOff x="0" y="0"/>
              <a:chExt cx="576" cy="624"/>
            </a:xfrm>
          </p:grpSpPr>
          <p:sp>
            <p:nvSpPr>
              <p:cNvPr id="144389" name="矩形 129029"/>
              <p:cNvSpPr/>
              <p:nvPr/>
            </p:nvSpPr>
            <p:spPr>
              <a:xfrm>
                <a:off x="0" y="0"/>
                <a:ext cx="576" cy="624"/>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144390" name="直接连接符 129030"/>
              <p:cNvSpPr/>
              <p:nvPr/>
            </p:nvSpPr>
            <p:spPr>
              <a:xfrm>
                <a:off x="0" y="432"/>
                <a:ext cx="57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grpSp>
        <p:grpSp>
          <p:nvGrpSpPr>
            <p:cNvPr id="144391" name="组合 129031"/>
            <p:cNvGrpSpPr/>
            <p:nvPr/>
          </p:nvGrpSpPr>
          <p:grpSpPr>
            <a:xfrm>
              <a:off x="2625" y="502"/>
              <a:ext cx="503" cy="550"/>
              <a:chOff x="0" y="0"/>
              <a:chExt cx="576" cy="624"/>
            </a:xfrm>
          </p:grpSpPr>
          <p:sp>
            <p:nvSpPr>
              <p:cNvPr id="144392" name="矩形 129032"/>
              <p:cNvSpPr/>
              <p:nvPr/>
            </p:nvSpPr>
            <p:spPr>
              <a:xfrm>
                <a:off x="0" y="0"/>
                <a:ext cx="576" cy="624"/>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144393" name="直接连接符 129033"/>
              <p:cNvSpPr/>
              <p:nvPr/>
            </p:nvSpPr>
            <p:spPr>
              <a:xfrm>
                <a:off x="0" y="432"/>
                <a:ext cx="57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grpSp>
        <p:grpSp>
          <p:nvGrpSpPr>
            <p:cNvPr id="144394" name="组合 129034"/>
            <p:cNvGrpSpPr/>
            <p:nvPr/>
          </p:nvGrpSpPr>
          <p:grpSpPr>
            <a:xfrm>
              <a:off x="1786" y="502"/>
              <a:ext cx="503" cy="550"/>
              <a:chOff x="0" y="0"/>
              <a:chExt cx="576" cy="624"/>
            </a:xfrm>
          </p:grpSpPr>
          <p:sp>
            <p:nvSpPr>
              <p:cNvPr id="144395" name="矩形 129035"/>
              <p:cNvSpPr/>
              <p:nvPr/>
            </p:nvSpPr>
            <p:spPr>
              <a:xfrm>
                <a:off x="0" y="0"/>
                <a:ext cx="576" cy="624"/>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144396" name="直接连接符 129036"/>
              <p:cNvSpPr/>
              <p:nvPr/>
            </p:nvSpPr>
            <p:spPr>
              <a:xfrm>
                <a:off x="0" y="432"/>
                <a:ext cx="57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grpSp>
        <p:sp>
          <p:nvSpPr>
            <p:cNvPr id="144397" name="直接连接符 129037"/>
            <p:cNvSpPr/>
            <p:nvPr/>
          </p:nvSpPr>
          <p:spPr>
            <a:xfrm>
              <a:off x="2206" y="967"/>
              <a:ext cx="209"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144398" name="直接连接符 129038"/>
            <p:cNvSpPr/>
            <p:nvPr/>
          </p:nvSpPr>
          <p:spPr>
            <a:xfrm>
              <a:off x="2415" y="501"/>
              <a:ext cx="210" cy="0"/>
            </a:xfrm>
            <a:prstGeom prst="line">
              <a:avLst/>
            </a:prstGeom>
            <a:ln w="9525" cap="flat" cmpd="sng">
              <a:solidFill>
                <a:schemeClr val="tx1"/>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sp>
          <p:nvSpPr>
            <p:cNvPr id="144399" name="直接连接符 129039"/>
            <p:cNvSpPr/>
            <p:nvPr/>
          </p:nvSpPr>
          <p:spPr>
            <a:xfrm>
              <a:off x="2415" y="501"/>
              <a:ext cx="0" cy="466"/>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144400" name="直接连接符 129040"/>
            <p:cNvSpPr/>
            <p:nvPr/>
          </p:nvSpPr>
          <p:spPr>
            <a:xfrm>
              <a:off x="3045" y="989"/>
              <a:ext cx="209"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144401" name="直接连接符 129041"/>
            <p:cNvSpPr/>
            <p:nvPr/>
          </p:nvSpPr>
          <p:spPr>
            <a:xfrm>
              <a:off x="3254" y="523"/>
              <a:ext cx="210" cy="0"/>
            </a:xfrm>
            <a:prstGeom prst="line">
              <a:avLst/>
            </a:prstGeom>
            <a:ln w="9525" cap="flat" cmpd="sng">
              <a:solidFill>
                <a:schemeClr val="tx1"/>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sp>
          <p:nvSpPr>
            <p:cNvPr id="144402" name="直接连接符 129042"/>
            <p:cNvSpPr/>
            <p:nvPr/>
          </p:nvSpPr>
          <p:spPr>
            <a:xfrm>
              <a:off x="3254" y="523"/>
              <a:ext cx="0" cy="466"/>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144403" name="直接连接符 129043"/>
            <p:cNvSpPr/>
            <p:nvPr/>
          </p:nvSpPr>
          <p:spPr>
            <a:xfrm>
              <a:off x="3674" y="523"/>
              <a:ext cx="210" cy="0"/>
            </a:xfrm>
            <a:prstGeom prst="line">
              <a:avLst/>
            </a:prstGeom>
            <a:ln w="9525" cap="flat" cmpd="sng">
              <a:solidFill>
                <a:schemeClr val="tx1"/>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sp>
          <p:nvSpPr>
            <p:cNvPr id="144404" name="文本框 129044"/>
            <p:cNvSpPr txBox="1"/>
            <p:nvPr/>
          </p:nvSpPr>
          <p:spPr>
            <a:xfrm>
              <a:off x="4051" y="820"/>
              <a:ext cx="294"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sym typeface="Symbol" pitchFamily="18" charset="2"/>
                </a:rPr>
                <a:t></a:t>
              </a:r>
              <a:endParaRPr lang="zh-CN" altLang="en-US" sz="1600">
                <a:solidFill>
                  <a:schemeClr val="tx1"/>
                </a:solidFill>
                <a:latin typeface="Times New Roman" panose="02020603050405020304" pitchFamily="18" charset="0"/>
                <a:ea typeface="宋体" pitchFamily="2" charset="-122"/>
                <a:sym typeface="Symbol" pitchFamily="18" charset="2"/>
              </a:endParaRPr>
            </a:p>
          </p:txBody>
        </p:sp>
        <p:grpSp>
          <p:nvGrpSpPr>
            <p:cNvPr id="144405" name="组合 129045"/>
            <p:cNvGrpSpPr/>
            <p:nvPr/>
          </p:nvGrpSpPr>
          <p:grpSpPr>
            <a:xfrm>
              <a:off x="3884" y="502"/>
              <a:ext cx="503" cy="550"/>
              <a:chOff x="0" y="0"/>
              <a:chExt cx="576" cy="624"/>
            </a:xfrm>
          </p:grpSpPr>
          <p:sp>
            <p:nvSpPr>
              <p:cNvPr id="144406" name="矩形 129046"/>
              <p:cNvSpPr/>
              <p:nvPr/>
            </p:nvSpPr>
            <p:spPr>
              <a:xfrm>
                <a:off x="0" y="0"/>
                <a:ext cx="576" cy="624"/>
              </a:xfrm>
              <a:prstGeom prst="rect">
                <a:avLst/>
              </a:prstGeom>
              <a:solidFill>
                <a:srgbClr val="CCFFFF"/>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144407" name="直接连接符 129047"/>
              <p:cNvSpPr/>
              <p:nvPr/>
            </p:nvSpPr>
            <p:spPr>
              <a:xfrm>
                <a:off x="0" y="432"/>
                <a:ext cx="57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grpSp>
        <p:grpSp>
          <p:nvGrpSpPr>
            <p:cNvPr id="144408" name="组合 129048"/>
            <p:cNvGrpSpPr/>
            <p:nvPr/>
          </p:nvGrpSpPr>
          <p:grpSpPr>
            <a:xfrm>
              <a:off x="2625" y="502"/>
              <a:ext cx="503" cy="550"/>
              <a:chOff x="0" y="0"/>
              <a:chExt cx="576" cy="624"/>
            </a:xfrm>
          </p:grpSpPr>
          <p:sp>
            <p:nvSpPr>
              <p:cNvPr id="144409" name="矩形 129049"/>
              <p:cNvSpPr/>
              <p:nvPr/>
            </p:nvSpPr>
            <p:spPr>
              <a:xfrm>
                <a:off x="0" y="0"/>
                <a:ext cx="576" cy="624"/>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144410" name="直接连接符 129050"/>
              <p:cNvSpPr/>
              <p:nvPr/>
            </p:nvSpPr>
            <p:spPr>
              <a:xfrm>
                <a:off x="0" y="432"/>
                <a:ext cx="57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grpSp>
        <p:grpSp>
          <p:nvGrpSpPr>
            <p:cNvPr id="144411" name="组合 129051"/>
            <p:cNvGrpSpPr/>
            <p:nvPr/>
          </p:nvGrpSpPr>
          <p:grpSpPr>
            <a:xfrm>
              <a:off x="1786" y="502"/>
              <a:ext cx="503" cy="550"/>
              <a:chOff x="0" y="0"/>
              <a:chExt cx="576" cy="624"/>
            </a:xfrm>
          </p:grpSpPr>
          <p:sp>
            <p:nvSpPr>
              <p:cNvPr id="144412" name="矩形 129052"/>
              <p:cNvSpPr/>
              <p:nvPr/>
            </p:nvSpPr>
            <p:spPr>
              <a:xfrm>
                <a:off x="0" y="0"/>
                <a:ext cx="576" cy="624"/>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144413" name="直接连接符 129053"/>
              <p:cNvSpPr/>
              <p:nvPr/>
            </p:nvSpPr>
            <p:spPr>
              <a:xfrm>
                <a:off x="0" y="432"/>
                <a:ext cx="57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grpSp>
        <p:sp>
          <p:nvSpPr>
            <p:cNvPr id="144414" name="直接连接符 129054"/>
            <p:cNvSpPr/>
            <p:nvPr/>
          </p:nvSpPr>
          <p:spPr>
            <a:xfrm>
              <a:off x="2206" y="967"/>
              <a:ext cx="209"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144415" name="直接连接符 129055"/>
            <p:cNvSpPr/>
            <p:nvPr/>
          </p:nvSpPr>
          <p:spPr>
            <a:xfrm>
              <a:off x="2415" y="501"/>
              <a:ext cx="210" cy="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44416" name="直接连接符 129056"/>
            <p:cNvSpPr/>
            <p:nvPr/>
          </p:nvSpPr>
          <p:spPr>
            <a:xfrm>
              <a:off x="2415" y="501"/>
              <a:ext cx="0" cy="466"/>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144417" name="直接连接符 129057"/>
            <p:cNvSpPr/>
            <p:nvPr/>
          </p:nvSpPr>
          <p:spPr>
            <a:xfrm>
              <a:off x="3045" y="989"/>
              <a:ext cx="209"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144418" name="直接连接符 129058"/>
            <p:cNvSpPr/>
            <p:nvPr/>
          </p:nvSpPr>
          <p:spPr>
            <a:xfrm>
              <a:off x="3254" y="523"/>
              <a:ext cx="210" cy="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44419" name="直接连接符 129059"/>
            <p:cNvSpPr/>
            <p:nvPr/>
          </p:nvSpPr>
          <p:spPr>
            <a:xfrm>
              <a:off x="3254" y="523"/>
              <a:ext cx="0" cy="466"/>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144420" name="直接连接符 129060"/>
            <p:cNvSpPr/>
            <p:nvPr/>
          </p:nvSpPr>
          <p:spPr>
            <a:xfrm>
              <a:off x="3674" y="523"/>
              <a:ext cx="210" cy="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44422" name="文本框 129062"/>
            <p:cNvSpPr txBox="1"/>
            <p:nvPr/>
          </p:nvSpPr>
          <p:spPr>
            <a:xfrm>
              <a:off x="1870" y="227"/>
              <a:ext cx="377"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pcb</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44423" name="文本框 129063"/>
            <p:cNvSpPr txBox="1"/>
            <p:nvPr/>
          </p:nvSpPr>
          <p:spPr>
            <a:xfrm>
              <a:off x="2708" y="227"/>
              <a:ext cx="379"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pcb</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44424" name="文本框 129064"/>
            <p:cNvSpPr txBox="1"/>
            <p:nvPr/>
          </p:nvSpPr>
          <p:spPr>
            <a:xfrm>
              <a:off x="3967" y="227"/>
              <a:ext cx="378"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pcb</a:t>
              </a:r>
              <a:r>
                <a:rPr lang="en-US" altLang="zh-CN" sz="1600" baseline="-25000">
                  <a:solidFill>
                    <a:schemeClr val="tx1"/>
                  </a:solidFill>
                  <a:latin typeface="Times New Roman" panose="02020603050405020304" pitchFamily="18" charset="0"/>
                  <a:ea typeface="宋体" pitchFamily="2" charset="-122"/>
                </a:rPr>
                <a:t>n</a:t>
              </a:r>
              <a:endParaRPr lang="en-US" altLang="zh-CN" sz="1600">
                <a:solidFill>
                  <a:schemeClr val="tx1"/>
                </a:solidFill>
                <a:latin typeface="Times New Roman" panose="02020603050405020304" pitchFamily="18" charset="0"/>
                <a:ea typeface="宋体" pitchFamily="2" charset="-122"/>
              </a:endParaRPr>
            </a:p>
          </p:txBody>
        </p:sp>
        <p:sp>
          <p:nvSpPr>
            <p:cNvPr id="144425" name="矩形 129065"/>
            <p:cNvSpPr/>
            <p:nvPr/>
          </p:nvSpPr>
          <p:spPr>
            <a:xfrm>
              <a:off x="562" y="461"/>
              <a:ext cx="666" cy="466"/>
            </a:xfrm>
            <a:prstGeom prst="rect">
              <a:avLst/>
            </a:prstGeom>
            <a:solidFill>
              <a:srgbClr val="CCFFCC"/>
            </a:solidFill>
            <a:ln w="19050" cap="flat" cmpd="sng">
              <a:solidFill>
                <a:srgbClr val="000000"/>
              </a:solidFill>
              <a:prstDash val="solid"/>
              <a:miter/>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1600" b="0" dirty="0">
                <a:latin typeface="Arial" panose="020B0604020202020204" pitchFamily="34" charset="0"/>
                <a:ea typeface="宋体" pitchFamily="2" charset="-122"/>
              </a:endParaRPr>
            </a:p>
          </p:txBody>
        </p:sp>
        <p:sp>
          <p:nvSpPr>
            <p:cNvPr id="144426" name="文本框 129066"/>
            <p:cNvSpPr txBox="1"/>
            <p:nvPr/>
          </p:nvSpPr>
          <p:spPr>
            <a:xfrm>
              <a:off x="688" y="589"/>
              <a:ext cx="432"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CPU</a:t>
              </a:r>
              <a:endParaRPr lang="en-US" altLang="zh-CN" sz="1600">
                <a:solidFill>
                  <a:schemeClr val="tx1"/>
                </a:solidFill>
                <a:latin typeface="Times New Roman" panose="02020603050405020304" pitchFamily="18" charset="0"/>
                <a:ea typeface="宋体" pitchFamily="2" charset="-122"/>
              </a:endParaRPr>
            </a:p>
          </p:txBody>
        </p:sp>
        <p:sp>
          <p:nvSpPr>
            <p:cNvPr id="144427" name="直接连接符 129067"/>
            <p:cNvSpPr/>
            <p:nvPr/>
          </p:nvSpPr>
          <p:spPr>
            <a:xfrm flipH="1">
              <a:off x="1232" y="681"/>
              <a:ext cx="317" cy="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44428" name="直接连接符 129068"/>
            <p:cNvSpPr/>
            <p:nvPr/>
          </p:nvSpPr>
          <p:spPr>
            <a:xfrm flipH="1">
              <a:off x="291" y="590"/>
              <a:ext cx="272" cy="0"/>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144429" name="直接连接符 129069"/>
            <p:cNvSpPr/>
            <p:nvPr/>
          </p:nvSpPr>
          <p:spPr>
            <a:xfrm flipV="1">
              <a:off x="279" y="0"/>
              <a:ext cx="0" cy="590"/>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144430" name="直接连接符 129070"/>
            <p:cNvSpPr/>
            <p:nvPr/>
          </p:nvSpPr>
          <p:spPr>
            <a:xfrm>
              <a:off x="291" y="0"/>
              <a:ext cx="4672" cy="0"/>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144431" name="直接连接符 129071"/>
            <p:cNvSpPr/>
            <p:nvPr/>
          </p:nvSpPr>
          <p:spPr>
            <a:xfrm>
              <a:off x="4975" y="0"/>
              <a:ext cx="0" cy="681"/>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144432" name="直接连接符 129072"/>
            <p:cNvSpPr/>
            <p:nvPr/>
          </p:nvSpPr>
          <p:spPr>
            <a:xfrm flipH="1">
              <a:off x="4658" y="683"/>
              <a:ext cx="317" cy="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44433" name="直接连接符 129073"/>
            <p:cNvSpPr/>
            <p:nvPr/>
          </p:nvSpPr>
          <p:spPr>
            <a:xfrm flipH="1">
              <a:off x="53" y="817"/>
              <a:ext cx="498" cy="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44434" name="文本框 129074"/>
            <p:cNvSpPr txBox="1"/>
            <p:nvPr/>
          </p:nvSpPr>
          <p:spPr>
            <a:xfrm>
              <a:off x="0" y="857"/>
              <a:ext cx="454"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完成</a:t>
              </a:r>
              <a:endParaRPr lang="zh-CN" altLang="en-US" sz="1600">
                <a:solidFill>
                  <a:schemeClr val="tx1"/>
                </a:solidFill>
                <a:latin typeface="Times New Roman" panose="02020603050405020304" pitchFamily="18" charset="0"/>
                <a:ea typeface="宋体" pitchFamily="2" charset="-122"/>
              </a:endParaRPr>
            </a:p>
          </p:txBody>
        </p:sp>
        <p:sp>
          <p:nvSpPr>
            <p:cNvPr id="144435" name="文本框 129075"/>
            <p:cNvSpPr txBox="1"/>
            <p:nvPr/>
          </p:nvSpPr>
          <p:spPr>
            <a:xfrm>
              <a:off x="3440" y="392"/>
              <a:ext cx="278"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MT Extra" pitchFamily="18" charset="2"/>
                </a:rPr>
                <a:t>....</a:t>
              </a:r>
              <a:endParaRPr lang="en-US" altLang="zh-CN" sz="1600">
                <a:solidFill>
                  <a:schemeClr val="tx1"/>
                </a:solidFill>
                <a:latin typeface="Times New Roman" panose="02020603050405020304" pitchFamily="18" charset="0"/>
                <a:ea typeface="宋体" pitchFamily="2" charset="-122"/>
                <a:sym typeface="MT Extra" pitchFamily="18" charset="2"/>
              </a:endParaRPr>
            </a:p>
          </p:txBody>
        </p:sp>
      </p:grpSp>
      <p:sp>
        <p:nvSpPr>
          <p:cNvPr id="129077" name="矩形 129076"/>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进程调度</a:t>
            </a:r>
            <a:endParaRPr lang="zh-CN" altLang="en-US" sz="2400" strike="noStrike" noProof="1">
              <a:ea typeface="宋体" pitchFamily="2" charset="-122"/>
            </a:endParaRPr>
          </a:p>
        </p:txBody>
      </p:sp>
      <p:sp>
        <p:nvSpPr>
          <p:cNvPr id="144437" name="文本框 129077"/>
          <p:cNvSpPr txBox="1"/>
          <p:nvPr/>
        </p:nvSpPr>
        <p:spPr>
          <a:xfrm>
            <a:off x="8493125" y="6510338"/>
            <a:ext cx="46355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103</a:t>
            </a:r>
            <a:endParaRPr lang="en-US" altLang="zh-CN" b="0">
              <a:solidFill>
                <a:schemeClr val="tx2"/>
              </a:solidFill>
              <a:latin typeface="Times New Roman" panose="02020603050405020304" pitchFamily="18" charset="0"/>
              <a:ea typeface="宋体" pitchFamily="2" charset="-122"/>
            </a:endParaRPr>
          </a:p>
        </p:txBody>
      </p:sp>
      <p:sp>
        <p:nvSpPr>
          <p:cNvPr id="129079" name="文本框 129078"/>
          <p:cNvSpPr txBox="1"/>
          <p:nvPr/>
        </p:nvSpPr>
        <p:spPr>
          <a:xfrm>
            <a:off x="3513138" y="6143625"/>
            <a:ext cx="3152775"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简单循环轮转调度算法示意图</a:t>
            </a:r>
            <a:endParaRPr lang="zh-CN" altLang="en-US" sz="1600" b="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6">
                                            <p:txEl>
                                              <p:charRg st="0" end="13"/>
                                            </p:txEl>
                                          </p:spTgt>
                                        </p:tgtEl>
                                        <p:attrNameLst>
                                          <p:attrName>style.visibility</p:attrName>
                                        </p:attrNameLst>
                                      </p:cBhvr>
                                      <p:to>
                                        <p:strVal val="visible"/>
                                      </p:to>
                                    </p:set>
                                    <p:anim calcmode="lin" valueType="num">
                                      <p:cBhvr additive="base">
                                        <p:cTn id="7" dur="1000" fill="hold"/>
                                        <p:tgtEl>
                                          <p:spTgt spid="129026">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9026">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6">
                                            <p:txEl>
                                              <p:charRg st="13" end="27"/>
                                            </p:txEl>
                                          </p:spTgt>
                                        </p:tgtEl>
                                        <p:attrNameLst>
                                          <p:attrName>style.visibility</p:attrName>
                                        </p:attrNameLst>
                                      </p:cBhvr>
                                      <p:to>
                                        <p:strVal val="visible"/>
                                      </p:to>
                                    </p:set>
                                    <p:anim calcmode="lin" valueType="num">
                                      <p:cBhvr additive="base">
                                        <p:cTn id="13" dur="1000" fill="hold"/>
                                        <p:tgtEl>
                                          <p:spTgt spid="129026">
                                            <p:txEl>
                                              <p:charRg st="13" end="2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9026">
                                            <p:txEl>
                                              <p:charRg st="13"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9026">
                                            <p:txEl>
                                              <p:charRg st="27" end="61"/>
                                            </p:txEl>
                                          </p:spTgt>
                                        </p:tgtEl>
                                        <p:attrNameLst>
                                          <p:attrName>style.visibility</p:attrName>
                                        </p:attrNameLst>
                                      </p:cBhvr>
                                      <p:to>
                                        <p:strVal val="visible"/>
                                      </p:to>
                                    </p:set>
                                    <p:anim calcmode="lin" valueType="num">
                                      <p:cBhvr additive="base">
                                        <p:cTn id="19" dur="500" fill="hold"/>
                                        <p:tgtEl>
                                          <p:spTgt spid="129026">
                                            <p:txEl>
                                              <p:charRg st="27" end="6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9026">
                                            <p:txEl>
                                              <p:charRg st="27" end="6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9026">
                                            <p:txEl>
                                              <p:charRg st="61" end="93"/>
                                            </p:txEl>
                                          </p:spTgt>
                                        </p:tgtEl>
                                        <p:attrNameLst>
                                          <p:attrName>style.visibility</p:attrName>
                                        </p:attrNameLst>
                                      </p:cBhvr>
                                      <p:to>
                                        <p:strVal val="visible"/>
                                      </p:to>
                                    </p:set>
                                    <p:anim calcmode="lin" valueType="num">
                                      <p:cBhvr additive="base">
                                        <p:cTn id="23" dur="500" fill="hold"/>
                                        <p:tgtEl>
                                          <p:spTgt spid="129026">
                                            <p:txEl>
                                              <p:charRg st="61" end="9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9026">
                                            <p:txEl>
                                              <p:charRg st="61" end="9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29026">
                                            <p:txEl>
                                              <p:charRg st="93" end="112"/>
                                            </p:txEl>
                                          </p:spTgt>
                                        </p:tgtEl>
                                        <p:attrNameLst>
                                          <p:attrName>style.visibility</p:attrName>
                                        </p:attrNameLst>
                                      </p:cBhvr>
                                      <p:to>
                                        <p:strVal val="visible"/>
                                      </p:to>
                                    </p:set>
                                    <p:anim calcmode="lin" valueType="num">
                                      <p:cBhvr additive="base">
                                        <p:cTn id="29" dur="500" fill="hold"/>
                                        <p:tgtEl>
                                          <p:spTgt spid="129026">
                                            <p:txEl>
                                              <p:charRg st="93" end="11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29026">
                                            <p:txEl>
                                              <p:charRg st="93" end="11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29027"/>
                                        </p:tgtEl>
                                        <p:attrNameLst>
                                          <p:attrName>style.visibility</p:attrName>
                                        </p:attrNameLst>
                                      </p:cBhvr>
                                      <p:to>
                                        <p:strVal val="visible"/>
                                      </p:to>
                                    </p:set>
                                    <p:anim calcmode="lin" valueType="num">
                                      <p:cBhvr additive="base">
                                        <p:cTn id="35" dur="500" fill="hold"/>
                                        <p:tgtEl>
                                          <p:spTgt spid="129027"/>
                                        </p:tgtEl>
                                        <p:attrNameLst>
                                          <p:attrName>ppt_x</p:attrName>
                                        </p:attrNameLst>
                                      </p:cBhvr>
                                      <p:tavLst>
                                        <p:tav tm="0">
                                          <p:val>
                                            <p:strVal val="#ppt_x"/>
                                          </p:val>
                                        </p:tav>
                                        <p:tav tm="100000">
                                          <p:val>
                                            <p:strVal val="#ppt_x"/>
                                          </p:val>
                                        </p:tav>
                                      </p:tavLst>
                                    </p:anim>
                                    <p:anim calcmode="lin" valueType="num">
                                      <p:cBhvr additive="base">
                                        <p:cTn id="36" dur="500" fill="hold"/>
                                        <p:tgtEl>
                                          <p:spTgt spid="12902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90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build="p"/>
      <p:bldP spid="129079"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标题 35841"/>
          <p:cNvSpPr>
            <a:spLocks noGrp="1"/>
          </p:cNvSpPr>
          <p:nvPr>
            <p:ph type="title"/>
          </p:nvPr>
        </p:nvSpPr>
        <p:spPr>
          <a:xfrm>
            <a:off x="363538" y="777875"/>
            <a:ext cx="8393113" cy="566738"/>
          </a:xfrm>
          <a:ln>
            <a:miter/>
          </a:ln>
        </p:spPr>
        <p:txBody>
          <a:bodyPr anchor="b">
            <a:spAutoFit/>
          </a:bodyPr>
          <a:p>
            <a:pPr marL="457200" lvl="0" indent="0" defTabSz="914400">
              <a:lnSpc>
                <a:spcPct val="130000"/>
              </a:lnSpc>
              <a:spcBef>
                <a:spcPct val="30000"/>
              </a:spcBef>
              <a:buClr>
                <a:schemeClr val="tx2"/>
              </a:buClr>
              <a:buSzPct val="95000"/>
              <a:buFont typeface="Wingdings" panose="05000000000000000000" pitchFamily="2" charset="2"/>
              <a:buChar char="•"/>
            </a:pPr>
            <a:r>
              <a:rPr lang="zh-CN" altLang="en-US" sz="2400">
                <a:solidFill>
                  <a:srgbClr val="FF0000"/>
                </a:solidFill>
                <a:latin typeface="Times New Roman" panose="02020603050405020304" pitchFamily="18" charset="0"/>
                <a:ea typeface="宋体" pitchFamily="2" charset="-122"/>
              </a:rPr>
              <a:t>② 简单循环轮转调度算法</a:t>
            </a:r>
            <a:endParaRPr lang="zh-CN" altLang="en-US" sz="2400">
              <a:solidFill>
                <a:srgbClr val="FF0000"/>
              </a:solidFill>
              <a:latin typeface="Times New Roman" panose="02020603050405020304" pitchFamily="18" charset="0"/>
              <a:ea typeface="宋体" pitchFamily="2" charset="-122"/>
            </a:endParaRPr>
          </a:p>
        </p:txBody>
      </p:sp>
      <p:sp>
        <p:nvSpPr>
          <p:cNvPr id="35843" name="内容占位符 35842"/>
          <p:cNvSpPr>
            <a:spLocks noGrp="1"/>
          </p:cNvSpPr>
          <p:nvPr>
            <p:ph idx="1"/>
          </p:nvPr>
        </p:nvSpPr>
        <p:spPr>
          <a:xfrm>
            <a:off x="476250" y="1501775"/>
            <a:ext cx="8412163" cy="3800475"/>
          </a:xfrm>
          <a:ln>
            <a:miter/>
          </a:ln>
        </p:spPr>
        <p:txBody>
          <a:bodyPr wrap="square" anchor="t">
            <a:spAutoFit/>
          </a:bodyPr>
          <a:p>
            <a:pPr marL="533400" lvl="0" indent="-533400">
              <a:lnSpc>
                <a:spcPct val="130000"/>
              </a:lnSpc>
              <a:buNone/>
            </a:pPr>
            <a:r>
              <a:rPr lang="en-US" altLang="zh-CN" sz="2800" b="1">
                <a:solidFill>
                  <a:schemeClr val="tx1"/>
                </a:solidFill>
                <a:latin typeface="Times New Roman" panose="02020603050405020304" pitchFamily="18" charset="0"/>
                <a:ea typeface="宋体" pitchFamily="2" charset="-122"/>
              </a:rPr>
              <a:t>	</a:t>
            </a:r>
            <a:r>
              <a:rPr lang="zh-CN" altLang="en-US" sz="2800">
                <a:solidFill>
                  <a:schemeClr val="tx1"/>
                </a:solidFill>
                <a:effectLst/>
                <a:latin typeface="Times New Roman" panose="02020603050405020304" pitchFamily="18" charset="0"/>
                <a:ea typeface="宋体" pitchFamily="2" charset="-122"/>
              </a:rPr>
              <a:t>一个就绪队列，固定时间片。特征:</a:t>
            </a:r>
            <a:endParaRPr lang="zh-CN" altLang="en-US" sz="2800">
              <a:solidFill>
                <a:schemeClr val="tx1"/>
              </a:solidFill>
              <a:effectLst/>
              <a:latin typeface="Times New Roman" panose="02020603050405020304" pitchFamily="18" charset="0"/>
              <a:ea typeface="宋体" pitchFamily="2" charset="-122"/>
            </a:endParaRPr>
          </a:p>
          <a:p>
            <a:pPr marL="533400" lvl="0" indent="-533400">
              <a:lnSpc>
                <a:spcPct val="130000"/>
              </a:lnSpc>
              <a:buNone/>
            </a:pPr>
            <a:r>
              <a:rPr lang="zh-CN" altLang="en-US" sz="2800">
                <a:solidFill>
                  <a:schemeClr val="tx1"/>
                </a:solidFill>
                <a:effectLst/>
                <a:latin typeface="Times New Roman" panose="02020603050405020304" pitchFamily="18" charset="0"/>
                <a:ea typeface="宋体" pitchFamily="2" charset="-122"/>
              </a:rPr>
              <a:t>	1.就绪队列中的所有进程均以1/n速度向前进展。（n为就绪进程数）</a:t>
            </a:r>
            <a:endParaRPr lang="zh-CN" altLang="en-US" sz="2800">
              <a:solidFill>
                <a:schemeClr val="tx1"/>
              </a:solidFill>
              <a:effectLst/>
              <a:latin typeface="Times New Roman" panose="02020603050405020304" pitchFamily="18" charset="0"/>
              <a:ea typeface="宋体" pitchFamily="2" charset="-122"/>
            </a:endParaRPr>
          </a:p>
          <a:p>
            <a:pPr marL="533400" lvl="0" indent="-533400">
              <a:lnSpc>
                <a:spcPct val="130000"/>
              </a:lnSpc>
              <a:buNone/>
            </a:pPr>
            <a:r>
              <a:rPr lang="zh-CN" altLang="en-US" sz="2800">
                <a:solidFill>
                  <a:schemeClr val="tx1"/>
                </a:solidFill>
                <a:effectLst/>
                <a:latin typeface="Times New Roman" panose="02020603050405020304" pitchFamily="18" charset="0"/>
                <a:ea typeface="宋体" pitchFamily="2" charset="-122"/>
                <a:sym typeface="Symbol" pitchFamily="18" charset="2"/>
              </a:rPr>
              <a:t> 	2.</a:t>
            </a:r>
            <a:r>
              <a:rPr lang="x-none" altLang="zh-CN" sz="2800">
                <a:solidFill>
                  <a:schemeClr val="tx1"/>
                </a:solidFill>
                <a:effectLst/>
                <a:latin typeface="Times New Roman" panose="02020603050405020304" pitchFamily="18" charset="0"/>
                <a:ea typeface="宋体" pitchFamily="2" charset="-122"/>
                <a:sym typeface="Symbol" pitchFamily="18" charset="2"/>
              </a:rPr>
              <a:t>时间片的计算：</a:t>
            </a:r>
            <a:r>
              <a:rPr lang="zh-CN" altLang="en-US" sz="2800">
                <a:solidFill>
                  <a:schemeClr val="tx1"/>
                </a:solidFill>
                <a:effectLst/>
                <a:latin typeface="Times New Roman" panose="02020603050405020304" pitchFamily="18" charset="0"/>
                <a:ea typeface="宋体" pitchFamily="2" charset="-122"/>
              </a:rPr>
              <a:t>q = t/n</a:t>
            </a:r>
            <a:endParaRPr lang="zh-CN" altLang="en-US" sz="2800">
              <a:solidFill>
                <a:schemeClr val="tx1"/>
              </a:solidFill>
              <a:effectLst/>
              <a:latin typeface="Times New Roman" panose="02020603050405020304" pitchFamily="18" charset="0"/>
              <a:ea typeface="宋体" pitchFamily="2" charset="-122"/>
            </a:endParaRPr>
          </a:p>
          <a:p>
            <a:pPr marL="533400" lvl="0" indent="-533400">
              <a:lnSpc>
                <a:spcPct val="130000"/>
              </a:lnSpc>
              <a:buNone/>
            </a:pPr>
            <a:r>
              <a:rPr lang="zh-CN" altLang="en-US" sz="2800">
                <a:solidFill>
                  <a:schemeClr val="tx1"/>
                </a:solidFill>
                <a:effectLst/>
                <a:latin typeface="Times New Roman" panose="02020603050405020304" pitchFamily="18" charset="0"/>
                <a:ea typeface="宋体" pitchFamily="2" charset="-122"/>
              </a:rPr>
              <a:t>	t 为用户能接受的响应时间，n为进入系统的进程数目。(</a:t>
            </a:r>
            <a:r>
              <a:rPr lang="x-none" altLang="zh-CN" sz="2800">
                <a:solidFill>
                  <a:schemeClr val="tx1"/>
                </a:solidFill>
                <a:effectLst/>
                <a:latin typeface="Times New Roman" panose="02020603050405020304" pitchFamily="18" charset="0"/>
                <a:ea typeface="宋体" pitchFamily="2" charset="-122"/>
              </a:rPr>
              <a:t>固定时间片：</a:t>
            </a:r>
            <a:r>
              <a:rPr lang="zh-CN" altLang="en-US" sz="2800">
                <a:solidFill>
                  <a:schemeClr val="tx1"/>
                </a:solidFill>
                <a:effectLst/>
                <a:latin typeface="Times New Roman" panose="02020603050405020304" pitchFamily="18" charset="0"/>
                <a:ea typeface="宋体" pitchFamily="2" charset="-122"/>
              </a:rPr>
              <a:t>q=t/n</a:t>
            </a:r>
            <a:r>
              <a:rPr lang="zh-CN" altLang="en-US" sz="2800" baseline="-25000">
                <a:solidFill>
                  <a:schemeClr val="tx1"/>
                </a:solidFill>
                <a:effectLst/>
                <a:latin typeface="Times New Roman" panose="02020603050405020304" pitchFamily="18" charset="0"/>
                <a:ea typeface="宋体" pitchFamily="2" charset="-122"/>
              </a:rPr>
              <a:t>max</a:t>
            </a:r>
            <a:r>
              <a:rPr lang="zh-CN" altLang="en-US" sz="2800">
                <a:solidFill>
                  <a:schemeClr val="tx1"/>
                </a:solidFill>
                <a:effectLst/>
                <a:latin typeface="Times New Roman" panose="02020603050405020304" pitchFamily="18" charset="0"/>
                <a:ea typeface="宋体" pitchFamily="2" charset="-122"/>
              </a:rPr>
              <a:t>)</a:t>
            </a:r>
            <a:endParaRPr lang="zh-CN" altLang="en-US" sz="2800">
              <a:solidFill>
                <a:schemeClr val="tx1"/>
              </a:solidFill>
              <a:effectLst/>
              <a:latin typeface="Times New Roman" panose="02020603050405020304" pitchFamily="18" charset="0"/>
              <a:ea typeface="宋体" pitchFamily="2" charset="-122"/>
            </a:endParaRPr>
          </a:p>
        </p:txBody>
      </p:sp>
      <p:sp>
        <p:nvSpPr>
          <p:cNvPr id="35844" name="矩形 35843"/>
          <p:cNvSpPr/>
          <p:nvPr/>
        </p:nvSpPr>
        <p:spPr>
          <a:xfrm>
            <a:off x="417513" y="5500688"/>
            <a:ext cx="8285162" cy="822325"/>
          </a:xfrm>
          <a:prstGeom prst="rect">
            <a:avLst/>
          </a:prstGeom>
          <a:noFill/>
          <a:ln w="9525">
            <a:noFill/>
            <a:miter/>
          </a:ln>
        </p:spPr>
        <p:txBody>
          <a:bodyPr anchor="t">
            <a:spAutoFit/>
          </a:bodyPr>
          <a:p>
            <a:pPr lvl="0"/>
            <a:r>
              <a:rPr lang="zh-CN" altLang="en-US" sz="2400">
                <a:solidFill>
                  <a:srgbClr val="FF0000"/>
                </a:solidFill>
                <a:latin typeface="Times New Roman" panose="02020603050405020304" pitchFamily="18" charset="0"/>
                <a:ea typeface="宋体" pitchFamily="2" charset="-122"/>
              </a:rPr>
              <a:t>由于该算法简单易于实现，且系统开销较小，早期的分时操作系统和目前一些应用系统中广泛采用了这种调度算法</a:t>
            </a:r>
            <a:r>
              <a:rPr lang="zh-CN" altLang="en-US" sz="1600">
                <a:solidFill>
                  <a:srgbClr val="FF0000"/>
                </a:solidFill>
                <a:latin typeface="Times New Roman" panose="02020603050405020304" pitchFamily="18" charset="0"/>
                <a:ea typeface="宋体" pitchFamily="2" charset="-122"/>
              </a:rPr>
              <a:t>。</a:t>
            </a:r>
            <a:endParaRPr lang="zh-CN" altLang="en-US" sz="1600">
              <a:solidFill>
                <a:srgbClr val="FF0000"/>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3">
                                            <p:txEl>
                                              <p:charRg st="0" end="17"/>
                                            </p:txEl>
                                          </p:spTgt>
                                        </p:tgtEl>
                                        <p:attrNameLst>
                                          <p:attrName>style.visibility</p:attrName>
                                        </p:attrNameLst>
                                      </p:cBhvr>
                                      <p:to>
                                        <p:strVal val="visible"/>
                                      </p:to>
                                    </p:set>
                                    <p:anim calcmode="lin" valueType="num">
                                      <p:cBhvr>
                                        <p:cTn id="7" dur="500" fill="hold"/>
                                        <p:tgtEl>
                                          <p:spTgt spid="35843">
                                            <p:txEl>
                                              <p:charRg st="0" end="17"/>
                                            </p:txEl>
                                          </p:spTgt>
                                        </p:tgtEl>
                                        <p:attrNameLst>
                                          <p:attrName>ppt_x</p:attrName>
                                        </p:attrNameLst>
                                      </p:cBhvr>
                                      <p:tavLst>
                                        <p:tav tm="0">
                                          <p:val>
                                            <p:strVal val="#ppt_x"/>
                                          </p:val>
                                        </p:tav>
                                        <p:tav tm="100000">
                                          <p:val>
                                            <p:strVal val="#ppt_x"/>
                                          </p:val>
                                        </p:tav>
                                      </p:tavLst>
                                    </p:anim>
                                    <p:anim calcmode="lin" valueType="num">
                                      <p:cBhvr>
                                        <p:cTn id="8" dur="500" fill="hold"/>
                                        <p:tgtEl>
                                          <p:spTgt spid="35843">
                                            <p:txEl>
                                              <p:charRg st="0" end="1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charRg st="17" end="52"/>
                                            </p:txEl>
                                          </p:spTgt>
                                        </p:tgtEl>
                                        <p:attrNameLst>
                                          <p:attrName>style.visibility</p:attrName>
                                        </p:attrNameLst>
                                      </p:cBhvr>
                                      <p:to>
                                        <p:strVal val="visible"/>
                                      </p:to>
                                    </p:set>
                                    <p:anim calcmode="lin" valueType="num">
                                      <p:cBhvr>
                                        <p:cTn id="13" dur="500" fill="hold"/>
                                        <p:tgtEl>
                                          <p:spTgt spid="35843">
                                            <p:txEl>
                                              <p:charRg st="17" end="52"/>
                                            </p:txEl>
                                          </p:spTgt>
                                        </p:tgtEl>
                                        <p:attrNameLst>
                                          <p:attrName>ppt_x</p:attrName>
                                        </p:attrNameLst>
                                      </p:cBhvr>
                                      <p:tavLst>
                                        <p:tav tm="0">
                                          <p:val>
                                            <p:strVal val="#ppt_x"/>
                                          </p:val>
                                        </p:tav>
                                        <p:tav tm="100000">
                                          <p:val>
                                            <p:strVal val="#ppt_x"/>
                                          </p:val>
                                        </p:tav>
                                      </p:tavLst>
                                    </p:anim>
                                    <p:anim calcmode="lin" valueType="num">
                                      <p:cBhvr>
                                        <p:cTn id="14" dur="500" fill="hold"/>
                                        <p:tgtEl>
                                          <p:spTgt spid="35843">
                                            <p:txEl>
                                              <p:charRg st="17" end="5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charRg st="52" end="74"/>
                                            </p:txEl>
                                          </p:spTgt>
                                        </p:tgtEl>
                                        <p:attrNameLst>
                                          <p:attrName>style.visibility</p:attrName>
                                        </p:attrNameLst>
                                      </p:cBhvr>
                                      <p:to>
                                        <p:strVal val="visible"/>
                                      </p:to>
                                    </p:set>
                                    <p:anim calcmode="lin" valueType="num">
                                      <p:cBhvr>
                                        <p:cTn id="19" dur="500" fill="hold"/>
                                        <p:tgtEl>
                                          <p:spTgt spid="35843">
                                            <p:txEl>
                                              <p:charRg st="52" end="74"/>
                                            </p:txEl>
                                          </p:spTgt>
                                        </p:tgtEl>
                                        <p:attrNameLst>
                                          <p:attrName>ppt_x</p:attrName>
                                        </p:attrNameLst>
                                      </p:cBhvr>
                                      <p:tavLst>
                                        <p:tav tm="0">
                                          <p:val>
                                            <p:strVal val="#ppt_x"/>
                                          </p:val>
                                        </p:tav>
                                        <p:tav tm="100000">
                                          <p:val>
                                            <p:strVal val="#ppt_x"/>
                                          </p:val>
                                        </p:tav>
                                      </p:tavLst>
                                    </p:anim>
                                    <p:anim calcmode="lin" valueType="num">
                                      <p:cBhvr>
                                        <p:cTn id="20" dur="500" fill="hold"/>
                                        <p:tgtEl>
                                          <p:spTgt spid="35843">
                                            <p:txEl>
                                              <p:charRg st="52" end="7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charRg st="74" end="112"/>
                                            </p:txEl>
                                          </p:spTgt>
                                        </p:tgtEl>
                                        <p:attrNameLst>
                                          <p:attrName>style.visibility</p:attrName>
                                        </p:attrNameLst>
                                      </p:cBhvr>
                                      <p:to>
                                        <p:strVal val="visible"/>
                                      </p:to>
                                    </p:set>
                                    <p:anim calcmode="lin" valueType="num">
                                      <p:cBhvr>
                                        <p:cTn id="25" dur="500" fill="hold"/>
                                        <p:tgtEl>
                                          <p:spTgt spid="35843">
                                            <p:txEl>
                                              <p:charRg st="74" end="112"/>
                                            </p:txEl>
                                          </p:spTgt>
                                        </p:tgtEl>
                                        <p:attrNameLst>
                                          <p:attrName>ppt_x</p:attrName>
                                        </p:attrNameLst>
                                      </p:cBhvr>
                                      <p:tavLst>
                                        <p:tav tm="0">
                                          <p:val>
                                            <p:strVal val="#ppt_x"/>
                                          </p:val>
                                        </p:tav>
                                        <p:tav tm="100000">
                                          <p:val>
                                            <p:strVal val="#ppt_x"/>
                                          </p:val>
                                        </p:tav>
                                      </p:tavLst>
                                    </p:anim>
                                    <p:anim calcmode="lin" valueType="num">
                                      <p:cBhvr>
                                        <p:cTn id="26" dur="500" fill="hold"/>
                                        <p:tgtEl>
                                          <p:spTgt spid="35843">
                                            <p:txEl>
                                              <p:charRg st="74" end="11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4"/>
                                        </p:tgtEl>
                                        <p:attrNameLst>
                                          <p:attrName>style.visibility</p:attrName>
                                        </p:attrNameLst>
                                      </p:cBhvr>
                                      <p:to>
                                        <p:strVal val="visible"/>
                                      </p:to>
                                    </p:set>
                                    <p:anim calcmode="lin" valueType="num">
                                      <p:cBhvr>
                                        <p:cTn id="31" dur="500" fill="hold"/>
                                        <p:tgtEl>
                                          <p:spTgt spid="35844"/>
                                        </p:tgtEl>
                                        <p:attrNameLst>
                                          <p:attrName>ppt_x</p:attrName>
                                        </p:attrNameLst>
                                      </p:cBhvr>
                                      <p:tavLst>
                                        <p:tav tm="0">
                                          <p:val>
                                            <p:strVal val="#ppt_x"/>
                                          </p:val>
                                        </p:tav>
                                        <p:tav tm="100000">
                                          <p:val>
                                            <p:strVal val="#ppt_x"/>
                                          </p:val>
                                        </p:tav>
                                      </p:tavLst>
                                    </p:anim>
                                    <p:anim calcmode="lin" valueType="num">
                                      <p:cBhvr>
                                        <p:cTn id="32" dur="500" fill="hold"/>
                                        <p:tgtEl>
                                          <p:spTgt spid="358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uiExpand="1" build="p"/>
      <p:bldP spid="35844" grpId="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矩形 36865"/>
          <p:cNvSpPr/>
          <p:nvPr/>
        </p:nvSpPr>
        <p:spPr>
          <a:xfrm>
            <a:off x="685800" y="1905000"/>
            <a:ext cx="7848600" cy="3011488"/>
          </a:xfrm>
          <a:prstGeom prst="rect">
            <a:avLst/>
          </a:prstGeom>
          <a:noFill/>
          <a:ln w="9525">
            <a:noFill/>
            <a:miter/>
          </a:ln>
        </p:spPr>
        <p:txBody>
          <a:bodyPr anchor="t">
            <a:spAutoFit/>
          </a:bodyPr>
          <a:p>
            <a:pPr lvl="0">
              <a:lnSpc>
                <a:spcPct val="90000"/>
              </a:lnSpc>
              <a:spcBef>
                <a:spcPct val="50000"/>
              </a:spcBef>
              <a:buChar char="•"/>
            </a:pPr>
            <a:r>
              <a:rPr lang="zh-CN" altLang="en-US" sz="3200" b="0">
                <a:solidFill>
                  <a:schemeClr val="tx1"/>
                </a:solidFill>
                <a:latin typeface="仿宋_GB2312" pitchFamily="49" charset="-122"/>
                <a:ea typeface="仿宋_GB2312" pitchFamily="49" charset="-122"/>
              </a:rPr>
              <a:t>时间片取值太小，切换就会频繁，进程切换的时间不可忽略，开销显著增大，从系统效率来看，时间片取大一点好。</a:t>
            </a:r>
            <a:endParaRPr lang="zh-CN" altLang="en-US" sz="3200" b="0">
              <a:solidFill>
                <a:schemeClr val="tx1"/>
              </a:solidFill>
              <a:latin typeface="仿宋_GB2312" pitchFamily="49" charset="-122"/>
              <a:ea typeface="仿宋_GB2312" pitchFamily="49" charset="-122"/>
            </a:endParaRPr>
          </a:p>
          <a:p>
            <a:pPr lvl="0">
              <a:lnSpc>
                <a:spcPct val="90000"/>
              </a:lnSpc>
              <a:spcBef>
                <a:spcPct val="50000"/>
              </a:spcBef>
              <a:buChar char="•"/>
            </a:pPr>
            <a:r>
              <a:rPr lang="zh-CN" altLang="en-US" sz="3200" b="0">
                <a:solidFill>
                  <a:schemeClr val="tx1"/>
                </a:solidFill>
                <a:latin typeface="仿宋_GB2312" pitchFamily="49" charset="-122"/>
                <a:ea typeface="仿宋_GB2312" pitchFamily="49" charset="-122"/>
              </a:rPr>
              <a:t>时间片取值较大，随着绪队列里进程数目增加，轮转一次的总时间增大，对进程的响应速度放慢了。</a:t>
            </a:r>
            <a:endParaRPr lang="zh-CN" altLang="en-US" sz="3200" b="0">
              <a:solidFill>
                <a:schemeClr val="tx1"/>
              </a:solidFill>
              <a:latin typeface="仿宋_GB2312" pitchFamily="49" charset="-122"/>
              <a:ea typeface="仿宋_GB2312" pitchFamily="49" charset="-122"/>
            </a:endParaRPr>
          </a:p>
        </p:txBody>
      </p:sp>
      <p:sp>
        <p:nvSpPr>
          <p:cNvPr id="36867" name="矩形 36866"/>
          <p:cNvSpPr/>
          <p:nvPr/>
        </p:nvSpPr>
        <p:spPr>
          <a:xfrm>
            <a:off x="838200" y="914400"/>
            <a:ext cx="2895600" cy="646113"/>
          </a:xfrm>
          <a:prstGeom prst="rect">
            <a:avLst/>
          </a:prstGeom>
          <a:noFill/>
          <a:ln w="9525">
            <a:noFill/>
          </a:ln>
        </p:spPr>
        <p:txBody>
          <a:bodyPr>
            <a:spAutoFit/>
          </a:bodyPr>
          <a:p>
            <a:pPr marL="533400" lvl="0" indent="-533400" algn="l" fontAlgn="base">
              <a:lnSpc>
                <a:spcPct val="130000"/>
              </a:lnSpc>
              <a:spcBef>
                <a:spcPct val="30000"/>
              </a:spcBef>
              <a:buClr>
                <a:schemeClr val="tx2"/>
              </a:buClr>
              <a:buSzPct val="95000"/>
              <a:buFont typeface="Wingdings" panose="05000000000000000000" pitchFamily="2" charset="2"/>
            </a:pPr>
            <a:r>
              <a:rPr lang="zh-CN" altLang="en-US" sz="2800" strike="noStrike" noProof="1">
                <a:solidFill>
                  <a:srgbClr val="A50021"/>
                </a:solidFill>
                <a:effectLst>
                  <a:outerShdw blurRad="38100" dist="38100" dir="2700000">
                    <a:srgbClr val="000000"/>
                  </a:outerShdw>
                </a:effectLst>
                <a:latin typeface="Times New Roman" panose="02020603050405020304" pitchFamily="18" charset="0"/>
                <a:ea typeface="宋体" pitchFamily="2" charset="-122"/>
                <a:cs typeface="+mn-ea"/>
              </a:rPr>
              <a:t>时间片取选</a:t>
            </a:r>
            <a:endParaRPr lang="zh-CN" altLang="en-US" sz="2800" strike="noStrike" noProof="1">
              <a:solidFill>
                <a:srgbClr val="A50021"/>
              </a:solidFill>
              <a:effectLst>
                <a:outerShdw blurRad="38100" dist="38100" dir="2700000">
                  <a:srgbClr val="000000"/>
                </a:outerShdw>
              </a:effectLst>
              <a:latin typeface="Times New Roman" panose="02020603050405020304" pitchFamily="18" charset="0"/>
              <a:cs typeface="+mn-ea"/>
            </a:endParaRPr>
          </a:p>
        </p:txBody>
      </p:sp>
    </p:spTree>
  </p:cSld>
  <p:clrMapOvr>
    <a:masterClrMapping/>
  </p:clrMapOvr>
  <p:transition>
    <p:fade/>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矩形 37889"/>
          <p:cNvSpPr/>
          <p:nvPr/>
        </p:nvSpPr>
        <p:spPr>
          <a:xfrm>
            <a:off x="609600" y="762000"/>
            <a:ext cx="7086600" cy="579438"/>
          </a:xfrm>
          <a:prstGeom prst="rect">
            <a:avLst/>
          </a:prstGeom>
          <a:noFill/>
          <a:ln w="9525">
            <a:noFill/>
          </a:ln>
        </p:spPr>
        <p:txBody>
          <a:bodyPr>
            <a:spAutoFit/>
          </a:bodyPr>
          <a:p>
            <a:pPr lvl="0" fontAlgn="base">
              <a:spcBef>
                <a:spcPct val="50000"/>
              </a:spcBef>
              <a:buClr>
                <a:schemeClr val="folHlink"/>
              </a:buClr>
              <a:buSzPct val="75000"/>
              <a:buFont typeface="Wingdings" panose="05000000000000000000" pitchFamily="2" charset="2"/>
              <a:buNone/>
            </a:pPr>
            <a:r>
              <a:rPr lang="zh-CN" altLang="en-US" sz="2800" b="1" strike="noStrike" noProof="1">
                <a:solidFill>
                  <a:srgbClr val="A50021"/>
                </a:solidFill>
                <a:effectLst>
                  <a:outerShdw blurRad="38100" dist="38100" dir="2700000">
                    <a:srgbClr val="000000"/>
                  </a:outerShdw>
                </a:effectLst>
                <a:latin typeface="Times New Roman" panose="02020603050405020304" pitchFamily="18" charset="0"/>
                <a:ea typeface="宋体" pitchFamily="2" charset="-122"/>
                <a:cs typeface="+mn-ea"/>
              </a:rPr>
              <a:t>(3) 循环轮转调度算法的发展</a:t>
            </a:r>
            <a:r>
              <a:rPr lang="zh-CN" altLang="en-US" sz="3200" b="1" strike="noStrike" noProof="1">
                <a:latin typeface="Times New Roman" panose="02020603050405020304" pitchFamily="18" charset="0"/>
                <a:ea typeface="宋体" pitchFamily="2" charset="-122"/>
                <a:cs typeface="+mn-ea"/>
              </a:rPr>
              <a:t>	</a:t>
            </a:r>
            <a:endParaRPr lang="zh-CN" altLang="en-US" sz="3200" b="1" strike="noStrike" noProof="1">
              <a:latin typeface="Times New Roman" panose="02020603050405020304" pitchFamily="18" charset="0"/>
              <a:ea typeface="宋体" pitchFamily="2" charset="-122"/>
            </a:endParaRPr>
          </a:p>
        </p:txBody>
      </p:sp>
      <p:sp>
        <p:nvSpPr>
          <p:cNvPr id="147458" name="矩形 37890"/>
          <p:cNvSpPr/>
          <p:nvPr/>
        </p:nvSpPr>
        <p:spPr>
          <a:xfrm>
            <a:off x="609600" y="1828800"/>
            <a:ext cx="8001000" cy="2804160"/>
          </a:xfrm>
          <a:prstGeom prst="rect">
            <a:avLst/>
          </a:prstGeom>
          <a:noFill/>
          <a:ln w="9525">
            <a:noFill/>
            <a:miter/>
          </a:ln>
        </p:spPr>
        <p:txBody>
          <a:bodyPr anchor="t">
            <a:spAutoFit/>
          </a:bodyPr>
          <a:p>
            <a:pPr lvl="0" eaLnBrk="0" hangingPunct="0">
              <a:spcBef>
                <a:spcPct val="50000"/>
              </a:spcBef>
            </a:pPr>
            <a:r>
              <a:rPr lang="zh-CN" altLang="en-US" sz="3200" b="0">
                <a:solidFill>
                  <a:schemeClr val="tx1"/>
                </a:solidFill>
                <a:effectLst>
                  <a:outerShdw blurRad="38100" dist="38100" dir="2700000" algn="tl">
                    <a:srgbClr val="000000">
                      <a:alpha val="43137"/>
                    </a:srgbClr>
                  </a:outerShdw>
                </a:effectLst>
                <a:latin typeface="Times New Roman" panose="02020603050405020304" pitchFamily="18" charset="0"/>
                <a:ea typeface="宋体" pitchFamily="2" charset="-122"/>
              </a:rPr>
              <a:t>可变时间片轮转调度</a:t>
            </a:r>
            <a:r>
              <a:rPr lang="en-US" altLang="zh-CN" sz="3200" b="0">
                <a:solidFill>
                  <a:schemeClr val="tx1"/>
                </a:solidFill>
                <a:effectLst>
                  <a:outerShdw blurRad="38100" dist="38100" dir="2700000" algn="tl">
                    <a:srgbClr val="000000">
                      <a:alpha val="43137"/>
                    </a:srgbClr>
                  </a:outerShdw>
                </a:effectLst>
                <a:latin typeface="Times New Roman" panose="02020603050405020304" pitchFamily="18" charset="0"/>
                <a:ea typeface="宋体" pitchFamily="2" charset="-122"/>
              </a:rPr>
              <a:t>:</a:t>
            </a:r>
            <a:endParaRPr lang="en-US" altLang="zh-CN" sz="3200" b="0">
              <a:solidFill>
                <a:schemeClr val="tx1"/>
              </a:solidFill>
              <a:effectLst>
                <a:outerShdw blurRad="38100" dist="38100" dir="2700000" algn="tl">
                  <a:srgbClr val="000000">
                    <a:alpha val="43137"/>
                  </a:srgbClr>
                </a:outerShdw>
              </a:effectLst>
              <a:latin typeface="Times New Roman" panose="02020603050405020304" pitchFamily="18" charset="0"/>
              <a:ea typeface="宋体" pitchFamily="2" charset="-122"/>
            </a:endParaRPr>
          </a:p>
          <a:p>
            <a:pPr lvl="0" eaLnBrk="0" hangingPunct="0">
              <a:spcBef>
                <a:spcPct val="50000"/>
              </a:spcBef>
            </a:pPr>
            <a:r>
              <a:rPr lang="en-US" altLang="zh-CN" sz="3200" b="0">
                <a:solidFill>
                  <a:schemeClr val="tx1"/>
                </a:solidFill>
                <a:latin typeface="Times New Roman" panose="02020603050405020304" pitchFamily="18" charset="0"/>
                <a:ea typeface="宋体" pitchFamily="2" charset="-122"/>
              </a:rPr>
              <a:t>	</a:t>
            </a:r>
            <a:r>
              <a:rPr lang="zh-CN" altLang="en-US" sz="2800" b="0">
                <a:solidFill>
                  <a:schemeClr val="tx1"/>
                </a:solidFill>
                <a:latin typeface="Times New Roman" panose="02020603050405020304" pitchFamily="18" charset="0"/>
                <a:ea typeface="宋体" pitchFamily="2" charset="-122"/>
              </a:rPr>
              <a:t>时间片的大小是可变的，系统可根据系统中当前的进程数来确定时间片的大小。</a:t>
            </a:r>
            <a:endParaRPr lang="zh-CN" altLang="en-US" sz="2800" b="0">
              <a:solidFill>
                <a:schemeClr val="tx1"/>
              </a:solidFill>
              <a:latin typeface="Times New Roman" panose="02020603050405020304" pitchFamily="18" charset="0"/>
              <a:ea typeface="宋体" pitchFamily="2" charset="-122"/>
            </a:endParaRPr>
          </a:p>
          <a:p>
            <a:pPr lvl="0" eaLnBrk="0" hangingPunct="0">
              <a:spcBef>
                <a:spcPct val="50000"/>
              </a:spcBef>
            </a:pPr>
            <a:r>
              <a:rPr lang="zh-CN" altLang="en-US" sz="2800" b="0">
                <a:solidFill>
                  <a:schemeClr val="tx1"/>
                </a:solidFill>
                <a:latin typeface="Times New Roman" panose="02020603050405020304" pitchFamily="18" charset="0"/>
                <a:ea typeface="宋体" pitchFamily="2" charset="-122"/>
              </a:rPr>
              <a:t>        这种算法从理论上减少了当系统中进程数很少时的系统开销。</a:t>
            </a:r>
            <a:endParaRPr lang="zh-CN" altLang="en-US" sz="2800" b="0">
              <a:solidFill>
                <a:schemeClr val="tx1"/>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标题 132097"/>
          <p:cNvSpPr>
            <a:spLocks noGrp="1"/>
          </p:cNvSpPr>
          <p:nvPr>
            <p:ph type="title"/>
          </p:nvPr>
        </p:nvSpPr>
        <p:spPr>
          <a:xfrm>
            <a:off x="371158" y="752793"/>
            <a:ext cx="8393113" cy="568960"/>
          </a:xfrm>
          <a:ln>
            <a:miter/>
          </a:ln>
        </p:spPr>
        <p:txBody>
          <a:bodyPr anchor="t">
            <a:spAutoFit/>
          </a:bodyPr>
          <a:p>
            <a:pPr lvl="0"/>
            <a:r>
              <a:rPr lang="zh-CN" altLang="en-US" sz="3200" b="0">
                <a:solidFill>
                  <a:schemeClr val="tx1"/>
                </a:solidFill>
                <a:latin typeface="Times New Roman" panose="02020603050405020304" pitchFamily="18" charset="0"/>
                <a:ea typeface="宋体" pitchFamily="2" charset="-122"/>
              </a:rPr>
              <a:t>多级时间片循环调度</a:t>
            </a:r>
            <a:r>
              <a:rPr lang="x-none" altLang="zh-CN" sz="3200" b="0">
                <a:solidFill>
                  <a:schemeClr val="tx1"/>
                </a:solidFill>
                <a:latin typeface="Times New Roman" panose="02020603050405020304" pitchFamily="18" charset="0"/>
                <a:ea typeface="宋体" pitchFamily="2" charset="-122"/>
              </a:rPr>
              <a:t>:</a:t>
            </a:r>
            <a:endParaRPr lang="x-none" altLang="zh-CN" sz="3200" b="0">
              <a:solidFill>
                <a:schemeClr val="tx1"/>
              </a:solidFill>
              <a:latin typeface="Times New Roman" panose="02020603050405020304" pitchFamily="18" charset="0"/>
              <a:ea typeface="宋体" pitchFamily="2" charset="-122"/>
            </a:endParaRPr>
          </a:p>
        </p:txBody>
      </p:sp>
      <p:sp>
        <p:nvSpPr>
          <p:cNvPr id="148482" name="文本占位符 132098"/>
          <p:cNvSpPr>
            <a:spLocks noGrp="1"/>
          </p:cNvSpPr>
          <p:nvPr>
            <p:ph idx="1"/>
          </p:nvPr>
        </p:nvSpPr>
        <p:spPr>
          <a:xfrm>
            <a:off x="414655" y="1390650"/>
            <a:ext cx="8248650" cy="2676525"/>
          </a:xfrm>
          <a:ln>
            <a:miter/>
          </a:ln>
        </p:spPr>
        <p:txBody>
          <a:bodyPr wrap="square" anchor="t">
            <a:spAutoFit/>
          </a:bodyPr>
          <a:p>
            <a:pPr lvl="0">
              <a:lnSpc>
                <a:spcPct val="100000"/>
              </a:lnSpc>
              <a:spcBef>
                <a:spcPct val="50000"/>
              </a:spcBef>
            </a:pPr>
            <a:r>
              <a:rPr lang="zh-CN" altLang="en-US" sz="2800" b="1" dirty="0">
                <a:solidFill>
                  <a:schemeClr val="tx1"/>
                </a:solidFill>
                <a:effectLst/>
                <a:latin typeface="仿宋_GB2312" pitchFamily="49" charset="-122"/>
                <a:ea typeface="仿宋_GB2312" pitchFamily="49" charset="-122"/>
              </a:rPr>
              <a:t>多个就绪队列；</a:t>
            </a:r>
            <a:endParaRPr lang="zh-CN" altLang="en-US" sz="2800" b="1" dirty="0">
              <a:solidFill>
                <a:schemeClr val="tx1"/>
              </a:solidFill>
              <a:effectLst/>
              <a:latin typeface="仿宋_GB2312" pitchFamily="49" charset="-122"/>
              <a:ea typeface="仿宋_GB2312" pitchFamily="49" charset="-122"/>
            </a:endParaRPr>
          </a:p>
          <a:p>
            <a:pPr lvl="0">
              <a:lnSpc>
                <a:spcPct val="100000"/>
              </a:lnSpc>
              <a:spcBef>
                <a:spcPct val="50000"/>
              </a:spcBef>
            </a:pPr>
            <a:r>
              <a:rPr lang="zh-CN" altLang="en-US" sz="2800" b="1" dirty="0">
                <a:solidFill>
                  <a:schemeClr val="tx1"/>
                </a:solidFill>
                <a:effectLst/>
                <a:latin typeface="仿宋_GB2312" pitchFamily="49" charset="-122"/>
                <a:ea typeface="仿宋_GB2312" pitchFamily="49" charset="-122"/>
              </a:rPr>
              <a:t>先进入高优先级队列，高优先级队列的时间片较小；</a:t>
            </a:r>
            <a:endParaRPr lang="zh-CN" altLang="en-US" sz="2800" b="1" dirty="0">
              <a:solidFill>
                <a:schemeClr val="tx1"/>
              </a:solidFill>
              <a:effectLst/>
              <a:latin typeface="仿宋_GB2312" pitchFamily="49" charset="-122"/>
              <a:ea typeface="仿宋_GB2312" pitchFamily="49" charset="-122"/>
            </a:endParaRPr>
          </a:p>
          <a:p>
            <a:pPr lvl="0">
              <a:lnSpc>
                <a:spcPct val="100000"/>
              </a:lnSpc>
              <a:spcBef>
                <a:spcPct val="50000"/>
              </a:spcBef>
            </a:pPr>
            <a:r>
              <a:rPr lang="zh-CN" altLang="en-US" sz="2800" b="1" dirty="0">
                <a:solidFill>
                  <a:schemeClr val="tx1"/>
                </a:solidFill>
                <a:effectLst/>
                <a:latin typeface="仿宋_GB2312" pitchFamily="49" charset="-122"/>
                <a:ea typeface="仿宋_GB2312" pitchFamily="49" charset="-122"/>
              </a:rPr>
              <a:t>当高优先级的进程时间片用完之后，进入下一级的队列，优先级降低，但是时间片增大一倍；</a:t>
            </a:r>
            <a:endParaRPr lang="zh-CN" altLang="zh-CN" sz="2800" b="1" dirty="0">
              <a:solidFill>
                <a:srgbClr val="C00000"/>
              </a:solidFill>
              <a:effectLst/>
              <a:latin typeface="仿宋_GB2312" pitchFamily="49" charset="-122"/>
              <a:ea typeface="仿宋_GB2312" pitchFamily="49" charset="-122"/>
            </a:endParaRPr>
          </a:p>
        </p:txBody>
      </p:sp>
    </p:spTree>
  </p:cSld>
  <p:clrMapOvr>
    <a:masterClrMapping/>
  </p:clrMapOvr>
  <p:transition>
    <p:fade/>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标题 132097"/>
          <p:cNvSpPr>
            <a:spLocks noGrp="1"/>
          </p:cNvSpPr>
          <p:nvPr>
            <p:ph type="title"/>
          </p:nvPr>
        </p:nvSpPr>
        <p:spPr>
          <a:xfrm>
            <a:off x="171768" y="553403"/>
            <a:ext cx="8393113" cy="423545"/>
          </a:xfrm>
          <a:ln>
            <a:miter/>
          </a:ln>
        </p:spPr>
        <p:txBody>
          <a:bodyPr anchor="t">
            <a:spAutoFit/>
          </a:bodyPr>
          <a:p>
            <a:pPr lvl="0"/>
            <a:r>
              <a:rPr lang="zh-CN" altLang="en-US" sz="2400" b="0">
                <a:solidFill>
                  <a:schemeClr val="tx1"/>
                </a:solidFill>
                <a:effectLst/>
                <a:latin typeface="Times New Roman" panose="02020603050405020304" pitchFamily="18" charset="0"/>
                <a:ea typeface="宋体" pitchFamily="2" charset="-122"/>
              </a:rPr>
              <a:t>多级时间片循环调度</a:t>
            </a:r>
            <a:r>
              <a:rPr lang="x-none" altLang="zh-CN" sz="2400" b="0">
                <a:solidFill>
                  <a:schemeClr val="tx1"/>
                </a:solidFill>
                <a:effectLst/>
                <a:latin typeface="Times New Roman" panose="02020603050405020304" pitchFamily="18" charset="0"/>
                <a:ea typeface="宋体" pitchFamily="2" charset="-122"/>
              </a:rPr>
              <a:t>:</a:t>
            </a:r>
            <a:endParaRPr lang="x-none" altLang="zh-CN" sz="2400" b="0">
              <a:solidFill>
                <a:schemeClr val="tx1"/>
              </a:solidFill>
              <a:effectLst/>
              <a:latin typeface="Times New Roman" panose="02020603050405020304" pitchFamily="18" charset="0"/>
              <a:ea typeface="宋体" pitchFamily="2" charset="-122"/>
            </a:endParaRPr>
          </a:p>
        </p:txBody>
      </p:sp>
      <p:pic>
        <p:nvPicPr>
          <p:cNvPr id="3" name="图片 2" descr="webwx"/>
          <p:cNvPicPr>
            <a:picLocks noChangeAspect="1"/>
          </p:cNvPicPr>
          <p:nvPr/>
        </p:nvPicPr>
        <p:blipFill>
          <a:blip r:embed="rId1"/>
          <a:stretch>
            <a:fillRect/>
          </a:stretch>
        </p:blipFill>
        <p:spPr>
          <a:xfrm>
            <a:off x="1313815" y="1109345"/>
            <a:ext cx="6515735" cy="4004945"/>
          </a:xfrm>
          <a:prstGeom prst="rect">
            <a:avLst/>
          </a:prstGeom>
        </p:spPr>
      </p:pic>
      <p:sp>
        <p:nvSpPr>
          <p:cNvPr id="4" name="文本框 3"/>
          <p:cNvSpPr txBox="1"/>
          <p:nvPr/>
        </p:nvSpPr>
        <p:spPr>
          <a:xfrm>
            <a:off x="1012825" y="5295265"/>
            <a:ext cx="7222490" cy="1014730"/>
          </a:xfrm>
          <a:prstGeom prst="rect">
            <a:avLst/>
          </a:prstGeom>
          <a:noFill/>
        </p:spPr>
        <p:txBody>
          <a:bodyPr wrap="none" rtlCol="0" anchor="t">
            <a:spAutoFit/>
          </a:bodyPr>
          <a:p>
            <a:pPr lvl="0">
              <a:lnSpc>
                <a:spcPct val="100000"/>
              </a:lnSpc>
              <a:spcBef>
                <a:spcPct val="50000"/>
              </a:spcBef>
              <a:buNone/>
            </a:pPr>
            <a:r>
              <a:rPr lang="zh-CN" altLang="zh-CN" sz="2400" dirty="0">
                <a:solidFill>
                  <a:srgbClr val="C00000"/>
                </a:solidFill>
                <a:effectLst/>
                <a:latin typeface="仿宋_GB2312" pitchFamily="49" charset="-122"/>
                <a:ea typeface="仿宋_GB2312" pitchFamily="49" charset="-122"/>
                <a:sym typeface="+mn-ea"/>
              </a:rPr>
              <a:t>该算法先用较小的时间片处理完较短的进程，</a:t>
            </a:r>
            <a:endParaRPr lang="zh-CN" altLang="zh-CN" sz="2400" dirty="0">
              <a:solidFill>
                <a:srgbClr val="C00000"/>
              </a:solidFill>
              <a:effectLst/>
              <a:latin typeface="仿宋_GB2312" pitchFamily="49" charset="-122"/>
              <a:ea typeface="仿宋_GB2312" pitchFamily="49" charset="-122"/>
              <a:sym typeface="+mn-ea"/>
            </a:endParaRPr>
          </a:p>
          <a:p>
            <a:pPr lvl="0">
              <a:lnSpc>
                <a:spcPct val="100000"/>
              </a:lnSpc>
              <a:spcBef>
                <a:spcPct val="50000"/>
              </a:spcBef>
              <a:buNone/>
            </a:pPr>
            <a:r>
              <a:rPr lang="zh-CN" altLang="zh-CN" sz="2400" dirty="0">
                <a:solidFill>
                  <a:srgbClr val="C00000"/>
                </a:solidFill>
                <a:effectLst/>
                <a:latin typeface="仿宋_GB2312" pitchFamily="49" charset="-122"/>
                <a:ea typeface="仿宋_GB2312" pitchFamily="49" charset="-122"/>
                <a:sym typeface="+mn-ea"/>
              </a:rPr>
              <a:t>同时避免较长的进程频繁被中断而影响处理机的效率</a:t>
            </a:r>
            <a:endParaRPr lang="zh-CN" altLang="zh-CN" sz="2400" dirty="0">
              <a:solidFill>
                <a:srgbClr val="C00000"/>
              </a:solidFill>
              <a:effectLst/>
              <a:latin typeface="仿宋_GB2312" pitchFamily="49" charset="-122"/>
              <a:ea typeface="仿宋_GB2312" pitchFamily="49" charset="-122"/>
              <a:sym typeface="+mn-ea"/>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文本框 1228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7</a:t>
            </a:r>
            <a:endParaRPr lang="en-US" altLang="zh-CN" b="0">
              <a:solidFill>
                <a:schemeClr val="tx2"/>
              </a:solidFill>
              <a:latin typeface="Times New Roman" panose="02020603050405020304" pitchFamily="18" charset="0"/>
              <a:ea typeface="宋体" pitchFamily="2" charset="-122"/>
            </a:endParaRPr>
          </a:p>
        </p:txBody>
      </p:sp>
      <p:sp>
        <p:nvSpPr>
          <p:cNvPr id="12291" name="矩形 12290"/>
          <p:cNvSpPr/>
          <p:nvPr/>
        </p:nvSpPr>
        <p:spPr>
          <a:xfrm>
            <a:off x="320675" y="544513"/>
            <a:ext cx="8675688" cy="582485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b="1" strike="noStrike" noProof="1" dirty="0">
                <a:solidFill>
                  <a:srgbClr val="A50021"/>
                </a:solidFill>
                <a:latin typeface="Times New Roman" panose="02020603050405020304" pitchFamily="18" charset="0"/>
                <a:ea typeface="宋体" pitchFamily="2" charset="-122"/>
                <a:cs typeface="+mn-ea"/>
              </a:rPr>
              <a:t>并发程序的特点</a:t>
            </a:r>
            <a:endParaRPr lang="en-US" altLang="zh-CN"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dirty="0">
                <a:solidFill>
                  <a:srgbClr val="000099"/>
                </a:solidFill>
                <a:effectLst/>
                <a:latin typeface="宋体" pitchFamily="2" charset="-122"/>
                <a:ea typeface="宋体" pitchFamily="2" charset="-122"/>
                <a:cs typeface="+mn-ea"/>
              </a:rPr>
              <a:t>①</a:t>
            </a:r>
            <a:r>
              <a:rPr lang="zh-CN" altLang="en-US" sz="2400" b="1" strike="noStrike" noProof="1" dirty="0">
                <a:solidFill>
                  <a:srgbClr val="000099"/>
                </a:solidFill>
                <a:effectLst/>
                <a:latin typeface="Times New Roman" panose="02020603050405020304" pitchFamily="18" charset="0"/>
                <a:ea typeface="宋体" pitchFamily="2" charset="-122"/>
                <a:cs typeface="+mn-ea"/>
              </a:rPr>
              <a:t>失</a:t>
            </a:r>
            <a:r>
              <a:rPr lang="zh-CN" altLang="en-US" sz="2400" b="1" strike="noStrike" noProof="1">
                <a:solidFill>
                  <a:srgbClr val="000099"/>
                </a:solidFill>
                <a:effectLst/>
                <a:latin typeface="Times New Roman" panose="02020603050405020304" pitchFamily="18" charset="0"/>
                <a:ea typeface="宋体" pitchFamily="2" charset="-122"/>
                <a:cs typeface="+mn-ea"/>
              </a:rPr>
              <a:t>去程序的封闭性</a:t>
            </a:r>
            <a:endParaRPr lang="zh-CN" altLang="en-US" sz="2400" b="1" strike="noStrike" noProof="1">
              <a:solidFill>
                <a:srgbClr val="000099"/>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若一个程序</a:t>
            </a:r>
            <a:r>
              <a:rPr lang="x-none" altLang="zh-CN" sz="2400" strike="noStrike" noProof="1">
                <a:solidFill>
                  <a:schemeClr val="tx1"/>
                </a:solidFill>
                <a:effectLst/>
                <a:latin typeface="Times New Roman" panose="02020603050405020304" pitchFamily="18" charset="0"/>
                <a:ea typeface="宋体" pitchFamily="2" charset="-122"/>
                <a:cs typeface="+mn-ea"/>
              </a:rPr>
              <a:t>(段)</a:t>
            </a:r>
            <a:r>
              <a:rPr lang="zh-CN" altLang="en-US" sz="2400" strike="noStrike" noProof="1">
                <a:solidFill>
                  <a:schemeClr val="tx1"/>
                </a:solidFill>
                <a:effectLst/>
                <a:latin typeface="Times New Roman" panose="02020603050405020304" pitchFamily="18" charset="0"/>
                <a:ea typeface="宋体" pitchFamily="2" charset="-122"/>
                <a:cs typeface="+mn-ea"/>
              </a:rPr>
              <a:t>的执行可以改变另一个程序</a:t>
            </a:r>
            <a:r>
              <a:rPr lang="x-none" altLang="zh-CN" sz="2400" strike="noStrike" noProof="1">
                <a:solidFill>
                  <a:schemeClr val="tx1"/>
                </a:solidFill>
                <a:effectLst/>
                <a:latin typeface="Times New Roman" panose="02020603050405020304" pitchFamily="18" charset="0"/>
                <a:ea typeface="宋体" pitchFamily="2" charset="-122"/>
                <a:cs typeface="+mn-ea"/>
              </a:rPr>
              <a:t>(段)</a:t>
            </a:r>
            <a:r>
              <a:rPr lang="zh-CN" altLang="en-US" sz="2400" strike="noStrike" noProof="1">
                <a:solidFill>
                  <a:schemeClr val="tx1"/>
                </a:solidFill>
                <a:effectLst/>
                <a:latin typeface="Times New Roman" panose="02020603050405020304" pitchFamily="18" charset="0"/>
                <a:ea typeface="宋体" pitchFamily="2" charset="-122"/>
                <a:cs typeface="+mn-ea"/>
              </a:rPr>
              <a:t>的变量，那么后者的输出就可能有赖于各程序</a:t>
            </a:r>
            <a:r>
              <a:rPr lang="x-none" altLang="zh-CN" sz="2400" strike="noStrike" noProof="1">
                <a:solidFill>
                  <a:schemeClr val="tx1"/>
                </a:solidFill>
                <a:effectLst/>
                <a:latin typeface="Times New Roman" panose="02020603050405020304" pitchFamily="18" charset="0"/>
                <a:ea typeface="宋体" pitchFamily="2" charset="-122"/>
                <a:cs typeface="+mn-ea"/>
              </a:rPr>
              <a:t>(段)</a:t>
            </a:r>
            <a:r>
              <a:rPr lang="zh-CN" altLang="en-US" sz="2400" strike="noStrike" noProof="1">
                <a:solidFill>
                  <a:schemeClr val="tx1"/>
                </a:solidFill>
                <a:effectLst/>
                <a:latin typeface="Times New Roman" panose="02020603050405020304" pitchFamily="18" charset="0"/>
                <a:ea typeface="宋体" pitchFamily="2" charset="-122"/>
                <a:cs typeface="+mn-ea"/>
              </a:rPr>
              <a:t>执行的相对速度，即失去了程序的封闭性特点。</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effectLst/>
                <a:latin typeface="Times New Roman" panose="02020603050405020304" pitchFamily="18" charset="0"/>
                <a:ea typeface="宋体" pitchFamily="2" charset="-122"/>
                <a:cs typeface="+mn-ea"/>
              </a:rPr>
              <a:t>      </a:t>
            </a:r>
            <a:r>
              <a:rPr lang="zh-CN" altLang="en-US" sz="2400" b="1" strike="noStrike" noProof="1" dirty="0">
                <a:solidFill>
                  <a:schemeClr val="tx1"/>
                </a:solidFill>
                <a:effectLst/>
                <a:latin typeface="Times New Roman" panose="02020603050405020304" pitchFamily="18" charset="0"/>
                <a:ea typeface="宋体" pitchFamily="2" charset="-122"/>
                <a:cs typeface="+mn-ea"/>
              </a:rPr>
              <a:t>例子：</a:t>
            </a:r>
            <a:endParaRPr lang="zh-CN" altLang="en-US" sz="2400" b="1" strike="noStrike" noProof="1" dirty="0">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讨论共享公共变量的两个程</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序，执行时可能产生的不同</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结果。程序</a:t>
            </a:r>
            <a:r>
              <a:rPr lang="en-US" altLang="zh-CN" sz="2400" strike="noStrike" noProof="1">
                <a:solidFill>
                  <a:schemeClr val="tx1"/>
                </a:solidFill>
                <a:effectLst/>
                <a:latin typeface="Times New Roman" panose="02020603050405020304" pitchFamily="18" charset="0"/>
                <a:ea typeface="宋体" pitchFamily="2" charset="-122"/>
                <a:cs typeface="+mn-ea"/>
              </a:rPr>
              <a:t>A</a:t>
            </a:r>
            <a:r>
              <a:rPr lang="zh-CN" altLang="en-US" sz="2400" strike="noStrike" noProof="1">
                <a:solidFill>
                  <a:schemeClr val="tx1"/>
                </a:solidFill>
                <a:effectLst/>
                <a:latin typeface="Times New Roman" panose="02020603050405020304" pitchFamily="18" charset="0"/>
                <a:ea typeface="宋体" pitchFamily="2" charset="-122"/>
                <a:cs typeface="+mn-ea"/>
              </a:rPr>
              <a:t>执行时对</a:t>
            </a:r>
            <a:r>
              <a:rPr lang="en-US" altLang="zh-CN" sz="2400" strike="noStrike" noProof="1">
                <a:solidFill>
                  <a:schemeClr val="tx1"/>
                </a:solidFill>
                <a:effectLst/>
                <a:latin typeface="Times New Roman" panose="02020603050405020304" pitchFamily="18" charset="0"/>
                <a:ea typeface="宋体" pitchFamily="2" charset="-122"/>
                <a:cs typeface="+mn-ea"/>
              </a:rPr>
              <a:t>n</a:t>
            </a:r>
            <a:r>
              <a:rPr lang="zh-CN" altLang="en-US" sz="2400" strike="noStrike" noProof="1">
                <a:solidFill>
                  <a:schemeClr val="tx1"/>
                </a:solidFill>
                <a:effectLst/>
                <a:latin typeface="Times New Roman" panose="02020603050405020304" pitchFamily="18" charset="0"/>
                <a:ea typeface="宋体" pitchFamily="2" charset="-122"/>
                <a:cs typeface="+mn-ea"/>
              </a:rPr>
              <a:t>做加</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a:t>
            </a:r>
            <a:r>
              <a:rPr lang="en-US" altLang="zh-CN" sz="2400" strike="noStrike" noProof="1">
                <a:solidFill>
                  <a:schemeClr val="tx1"/>
                </a:solidFill>
                <a:effectLst/>
                <a:latin typeface="Times New Roman" panose="02020603050405020304" pitchFamily="18" charset="0"/>
                <a:ea typeface="宋体" pitchFamily="2" charset="-122"/>
                <a:cs typeface="+mn-ea"/>
              </a:rPr>
              <a:t>1</a:t>
            </a:r>
            <a:r>
              <a:rPr lang="zh-CN" altLang="en-US" sz="2400" strike="noStrike" noProof="1">
                <a:solidFill>
                  <a:schemeClr val="tx1"/>
                </a:solidFill>
                <a:effectLst/>
                <a:latin typeface="Times New Roman" panose="02020603050405020304" pitchFamily="18" charset="0"/>
                <a:ea typeface="宋体" pitchFamily="2" charset="-122"/>
                <a:cs typeface="+mn-ea"/>
              </a:rPr>
              <a:t>的操作；程序</a:t>
            </a:r>
            <a:r>
              <a:rPr lang="en-US" altLang="zh-CN" sz="2400" strike="noStrike" noProof="1">
                <a:solidFill>
                  <a:schemeClr val="tx1"/>
                </a:solidFill>
                <a:effectLst/>
                <a:latin typeface="Times New Roman" panose="02020603050405020304" pitchFamily="18" charset="0"/>
                <a:ea typeface="宋体" pitchFamily="2" charset="-122"/>
                <a:cs typeface="+mn-ea"/>
              </a:rPr>
              <a:t>B</a:t>
            </a:r>
            <a:r>
              <a:rPr lang="zh-CN" altLang="en-US" sz="2400" strike="noStrike" noProof="1">
                <a:solidFill>
                  <a:schemeClr val="tx1"/>
                </a:solidFill>
                <a:effectLst/>
                <a:latin typeface="Times New Roman" panose="02020603050405020304" pitchFamily="18" charset="0"/>
                <a:ea typeface="宋体" pitchFamily="2" charset="-122"/>
                <a:cs typeface="+mn-ea"/>
              </a:rPr>
              <a:t>打印出</a:t>
            </a:r>
            <a:r>
              <a:rPr lang="en-US" altLang="zh-CN" sz="2400" strike="noStrike" noProof="1">
                <a:solidFill>
                  <a:schemeClr val="tx1"/>
                </a:solidFill>
                <a:effectLst/>
                <a:latin typeface="Times New Roman" panose="02020603050405020304" pitchFamily="18" charset="0"/>
                <a:ea typeface="宋体" pitchFamily="2" charset="-122"/>
                <a:cs typeface="+mn-ea"/>
              </a:rPr>
              <a:t>n</a:t>
            </a:r>
            <a:r>
              <a:rPr lang="zh-CN" altLang="en-US" sz="2400" strike="noStrike" noProof="1">
                <a:solidFill>
                  <a:schemeClr val="tx1"/>
                </a:solidFill>
                <a:effectLst/>
                <a:latin typeface="Times New Roman" panose="02020603050405020304" pitchFamily="18" charset="0"/>
                <a:ea typeface="宋体" pitchFamily="2" charset="-122"/>
                <a:cs typeface="+mn-ea"/>
              </a:rPr>
              <a:t>值，</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并将它减</a:t>
            </a:r>
            <a:r>
              <a:rPr lang="en-US" altLang="zh-CN" sz="2400" strike="noStrike" noProof="1">
                <a:solidFill>
                  <a:schemeClr val="tx1"/>
                </a:solidFill>
                <a:effectLst/>
                <a:latin typeface="Times New Roman" panose="02020603050405020304" pitchFamily="18" charset="0"/>
                <a:ea typeface="宋体" pitchFamily="2" charset="-122"/>
                <a:cs typeface="+mn-ea"/>
              </a:rPr>
              <a:t>1</a:t>
            </a:r>
            <a:r>
              <a:rPr lang="zh-CN" altLang="en-US" sz="2400" strike="noStrike" noProof="1">
                <a:solidFill>
                  <a:schemeClr val="tx1"/>
                </a:solidFill>
                <a:effectLst/>
                <a:latin typeface="Times New Roman" panose="02020603050405020304" pitchFamily="18" charset="0"/>
                <a:ea typeface="宋体" pitchFamily="2" charset="-122"/>
                <a:cs typeface="+mn-ea"/>
              </a:rPr>
              <a:t>重新置为零。</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grpSp>
        <p:nvGrpSpPr>
          <p:cNvPr id="12292" name="组合 12291"/>
          <p:cNvGrpSpPr/>
          <p:nvPr/>
        </p:nvGrpSpPr>
        <p:grpSpPr>
          <a:xfrm>
            <a:off x="5654675" y="3573463"/>
            <a:ext cx="3073496" cy="2135187"/>
            <a:chOff x="0" y="0"/>
            <a:chExt cx="1826" cy="1134"/>
          </a:xfrm>
        </p:grpSpPr>
        <p:sp>
          <p:nvSpPr>
            <p:cNvPr id="20484" name="文本框 12292"/>
            <p:cNvSpPr txBox="1"/>
            <p:nvPr/>
          </p:nvSpPr>
          <p:spPr>
            <a:xfrm>
              <a:off x="0" y="0"/>
              <a:ext cx="806" cy="1134"/>
            </a:xfrm>
            <a:prstGeom prst="rect">
              <a:avLst/>
            </a:prstGeom>
            <a:noFill/>
            <a:ln w="9525" cap="flat" cmpd="sng">
              <a:solidFill>
                <a:schemeClr val="tx1"/>
              </a:solidFill>
              <a:prstDash val="solid"/>
              <a:miter/>
              <a:headEnd type="none" w="med" len="med"/>
              <a:tailEnd type="none" w="med" len="med"/>
            </a:ln>
          </p:spPr>
          <p:txBody>
            <a:bodyPr anchor="t"/>
            <a:p>
              <a:pPr lvl="0">
                <a:lnSpc>
                  <a:spcPct val="120000"/>
                </a:lnSpc>
                <a:spcBef>
                  <a:spcPct val="20000"/>
                </a:spcBef>
              </a:pPr>
              <a:r>
                <a:rPr lang="zh-CN" altLang="en-US" sz="1600">
                  <a:solidFill>
                    <a:schemeClr val="tx1"/>
                  </a:solidFill>
                  <a:latin typeface="Times New Roman" panose="02020603050405020304" pitchFamily="18" charset="0"/>
                  <a:ea typeface="宋体" pitchFamily="2" charset="-122"/>
                </a:rPr>
                <a:t>程序</a:t>
              </a:r>
              <a:r>
                <a:rPr lang="en-US" altLang="zh-CN" sz="1600">
                  <a:solidFill>
                    <a:schemeClr val="tx1"/>
                  </a:solidFill>
                  <a:latin typeface="Times New Roman" panose="02020603050405020304" pitchFamily="18" charset="0"/>
                  <a:ea typeface="宋体" pitchFamily="2" charset="-122"/>
                </a:rPr>
                <a:t>A         </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sym typeface="MT Extra" pitchFamily="18" charset="2"/>
                </a:rPr>
                <a:t></a:t>
              </a:r>
              <a:r>
                <a:rPr lang="en-US" altLang="zh-CN" sz="1600">
                  <a:solidFill>
                    <a:schemeClr val="tx1"/>
                  </a:solidFill>
                  <a:latin typeface="Times New Roman" panose="02020603050405020304" pitchFamily="18" charset="0"/>
                  <a:ea typeface="宋体" pitchFamily="2" charset="-122"/>
                </a:rPr>
                <a:t>    </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rPr>
                <a:t> n := n+1;</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sym typeface="MT Extra" pitchFamily="18" charset="2"/>
                </a:rPr>
                <a:t>        </a:t>
              </a:r>
              <a:endParaRPr lang="en-US" altLang="zh-CN" sz="1600">
                <a:solidFill>
                  <a:schemeClr val="tx1"/>
                </a:solidFill>
                <a:latin typeface="Times New Roman" panose="02020603050405020304" pitchFamily="18" charset="0"/>
                <a:ea typeface="宋体" pitchFamily="2" charset="-122"/>
                <a:sym typeface="MT Extra" pitchFamily="18" charset="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sym typeface="MT Extra" pitchFamily="18" charset="2"/>
                </a:rPr>
                <a:t>        </a:t>
              </a:r>
              <a:endParaRPr lang="en-US" altLang="zh-CN" sz="1600">
                <a:solidFill>
                  <a:schemeClr val="tx1"/>
                </a:solidFill>
                <a:latin typeface="Times New Roman" panose="02020603050405020304" pitchFamily="18" charset="0"/>
                <a:ea typeface="宋体" pitchFamily="2" charset="-122"/>
                <a:sym typeface="MT Extra" pitchFamily="18" charset="2"/>
              </a:endParaRPr>
            </a:p>
          </p:txBody>
        </p:sp>
        <p:sp>
          <p:nvSpPr>
            <p:cNvPr id="20485" name="文本框 12293"/>
            <p:cNvSpPr txBox="1"/>
            <p:nvPr/>
          </p:nvSpPr>
          <p:spPr>
            <a:xfrm>
              <a:off x="1019" y="0"/>
              <a:ext cx="807" cy="1134"/>
            </a:xfrm>
            <a:prstGeom prst="rect">
              <a:avLst/>
            </a:prstGeom>
            <a:noFill/>
            <a:ln w="9525" cap="flat" cmpd="sng">
              <a:solidFill>
                <a:schemeClr val="tx1"/>
              </a:solidFill>
              <a:prstDash val="solid"/>
              <a:miter/>
              <a:headEnd type="none" w="med" len="med"/>
              <a:tailEnd type="none" w="med" len="med"/>
            </a:ln>
          </p:spPr>
          <p:txBody>
            <a:bodyPr anchor="t"/>
            <a:p>
              <a:pPr lvl="0">
                <a:lnSpc>
                  <a:spcPct val="120000"/>
                </a:lnSpc>
                <a:spcBef>
                  <a:spcPct val="20000"/>
                </a:spcBef>
              </a:pPr>
              <a:r>
                <a:rPr lang="zh-CN" altLang="en-US" sz="1600">
                  <a:solidFill>
                    <a:schemeClr val="tx1"/>
                  </a:solidFill>
                  <a:latin typeface="Times New Roman" panose="02020603050405020304" pitchFamily="18" charset="0"/>
                  <a:ea typeface="宋体" pitchFamily="2" charset="-122"/>
                </a:rPr>
                <a:t>程序</a:t>
              </a:r>
              <a:r>
                <a:rPr lang="en-US" altLang="zh-CN" sz="1600">
                  <a:solidFill>
                    <a:schemeClr val="tx1"/>
                  </a:solidFill>
                  <a:latin typeface="Times New Roman" panose="02020603050405020304" pitchFamily="18" charset="0"/>
                  <a:ea typeface="宋体" pitchFamily="2" charset="-122"/>
                </a:rPr>
                <a:t>B</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sym typeface="MT Extra" pitchFamily="18" charset="2"/>
                </a:rPr>
                <a:t>       </a:t>
              </a:r>
              <a:r>
                <a:rPr lang="en-US" altLang="zh-CN"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sym typeface="MT Extra" pitchFamily="18" charset="2"/>
                </a:rPr>
                <a:t> </a:t>
              </a:r>
              <a:r>
                <a:rPr lang="en-US" altLang="zh-CN" sz="1600">
                  <a:solidFill>
                    <a:schemeClr val="tx1"/>
                  </a:solidFill>
                  <a:latin typeface="Times New Roman" panose="02020603050405020304" pitchFamily="18" charset="0"/>
                  <a:ea typeface="宋体" pitchFamily="2" charset="-122"/>
                </a:rPr>
                <a:t>   </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rPr>
                <a:t>  print(n);</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sym typeface="MT Extra" pitchFamily="18" charset="2"/>
                </a:rPr>
                <a:t>  </a:t>
              </a:r>
              <a:r>
                <a:rPr lang="en-US" altLang="zh-CN" sz="1600">
                  <a:solidFill>
                    <a:schemeClr val="tx1"/>
                  </a:solidFill>
                  <a:latin typeface="Times New Roman" panose="02020603050405020304" pitchFamily="18" charset="0"/>
                  <a:ea typeface="宋体" pitchFamily="2" charset="-122"/>
                </a:rPr>
                <a:t>n := n-1;</a:t>
              </a:r>
              <a:r>
                <a:rPr lang="en-US" altLang="zh-CN" sz="1600">
                  <a:solidFill>
                    <a:schemeClr val="tx1"/>
                  </a:solidFill>
                  <a:latin typeface="Times New Roman" panose="02020603050405020304" pitchFamily="18" charset="0"/>
                  <a:ea typeface="宋体" pitchFamily="2" charset="-122"/>
                  <a:sym typeface="MT Extra" pitchFamily="18" charset="2"/>
                </a:rPr>
                <a:t>     </a:t>
              </a:r>
              <a:endParaRPr lang="en-US" altLang="zh-CN" sz="1600">
                <a:solidFill>
                  <a:schemeClr val="tx1"/>
                </a:solidFill>
                <a:latin typeface="Times New Roman" panose="02020603050405020304" pitchFamily="18" charset="0"/>
                <a:ea typeface="宋体" pitchFamily="2" charset="-122"/>
                <a:sym typeface="MT Extra" pitchFamily="18" charset="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sym typeface="MT Extra" pitchFamily="18" charset="2"/>
                </a:rPr>
                <a:t>       </a:t>
              </a:r>
              <a:r>
                <a:rPr lang="en-US" altLang="zh-CN" sz="1600">
                  <a:solidFill>
                    <a:schemeClr val="tx1"/>
                  </a:solidFill>
                  <a:latin typeface="Arial" panose="020B0604020202020204" pitchFamily="34" charset="0"/>
                  <a:ea typeface="宋体" pitchFamily="2" charset="-122"/>
                  <a:sym typeface="MT Extra" pitchFamily="18" charset="2"/>
                </a:rPr>
                <a:t></a:t>
              </a:r>
              <a:r>
                <a:rPr lang="en-US" altLang="zh-CN" sz="1600">
                  <a:solidFill>
                    <a:schemeClr val="tx1"/>
                  </a:solidFill>
                  <a:latin typeface="Times New Roman" panose="02020603050405020304" pitchFamily="18" charset="0"/>
                  <a:ea typeface="宋体" pitchFamily="2" charset="-122"/>
                  <a:sym typeface="MT Extra" pitchFamily="18" charset="2"/>
                </a:rPr>
                <a:t> </a:t>
              </a:r>
              <a:endParaRPr lang="en-US" altLang="zh-CN" sz="1600">
                <a:solidFill>
                  <a:schemeClr val="tx1"/>
                </a:solidFill>
                <a:latin typeface="Times New Roman" panose="02020603050405020304" pitchFamily="18" charset="0"/>
                <a:ea typeface="宋体" pitchFamily="2" charset="-122"/>
                <a:sym typeface="MT Extra" pitchFamily="18" charset="2"/>
              </a:endParaRPr>
            </a:p>
          </p:txBody>
        </p:sp>
      </p:grpSp>
      <p:sp>
        <p:nvSpPr>
          <p:cNvPr id="12295" name="文本框 12294"/>
          <p:cNvSpPr txBox="1"/>
          <p:nvPr/>
        </p:nvSpPr>
        <p:spPr>
          <a:xfrm>
            <a:off x="6156325" y="5905500"/>
            <a:ext cx="2152650"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共享变量的两个程序</a:t>
            </a:r>
            <a:endParaRPr lang="zh-CN" altLang="en-US" sz="1600" b="0">
              <a:solidFill>
                <a:schemeClr val="tx1"/>
              </a:solidFill>
              <a:latin typeface="Times New Roman" panose="02020603050405020304" pitchFamily="18" charset="0"/>
              <a:ea typeface="宋体" pitchFamily="2" charset="-122"/>
            </a:endParaRPr>
          </a:p>
        </p:txBody>
      </p:sp>
      <p:sp>
        <p:nvSpPr>
          <p:cNvPr id="12296" name="矩形 1229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进程的引入</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charRg st="0" end="8"/>
                                            </p:txEl>
                                          </p:spTgt>
                                        </p:tgtEl>
                                        <p:attrNameLst>
                                          <p:attrName>style.visibility</p:attrName>
                                        </p:attrNameLst>
                                      </p:cBhvr>
                                      <p:to>
                                        <p:strVal val="visible"/>
                                      </p:to>
                                    </p:set>
                                    <p:anim calcmode="lin" valueType="num">
                                      <p:cBhvr additive="base">
                                        <p:cTn id="7" dur="1000" fill="hold"/>
                                        <p:tgtEl>
                                          <p:spTgt spid="12291">
                                            <p:txEl>
                                              <p:charRg st="0"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291">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291">
                                            <p:txEl>
                                              <p:charRg st="8" end="23"/>
                                            </p:txEl>
                                          </p:spTgt>
                                        </p:tgtEl>
                                        <p:attrNameLst>
                                          <p:attrName>style.visibility</p:attrName>
                                        </p:attrNameLst>
                                      </p:cBhvr>
                                      <p:to>
                                        <p:strVal val="visible"/>
                                      </p:to>
                                    </p:set>
                                    <p:anim calcmode="lin" valueType="num">
                                      <p:cBhvr additive="base">
                                        <p:cTn id="13" dur="500" fill="hold"/>
                                        <p:tgtEl>
                                          <p:spTgt spid="12291">
                                            <p:txEl>
                                              <p:charRg st="8" end="2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1">
                                            <p:txEl>
                                              <p:charRg st="8" end="2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91">
                                            <p:txEl>
                                              <p:charRg st="23" end="55"/>
                                            </p:txEl>
                                          </p:spTgt>
                                        </p:tgtEl>
                                        <p:attrNameLst>
                                          <p:attrName>style.visibility</p:attrName>
                                        </p:attrNameLst>
                                      </p:cBhvr>
                                      <p:to>
                                        <p:strVal val="visible"/>
                                      </p:to>
                                    </p:set>
                                    <p:anim calcmode="lin" valueType="num">
                                      <p:cBhvr additive="base">
                                        <p:cTn id="19" dur="500" fill="hold"/>
                                        <p:tgtEl>
                                          <p:spTgt spid="12291">
                                            <p:txEl>
                                              <p:charRg st="23" end="5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charRg st="23" end="5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2291">
                                            <p:txEl>
                                              <p:charRg st="103" end="113"/>
                                            </p:txEl>
                                          </p:spTgt>
                                        </p:tgtEl>
                                        <p:attrNameLst>
                                          <p:attrName>style.visibility</p:attrName>
                                        </p:attrNameLst>
                                      </p:cBhvr>
                                      <p:to>
                                        <p:strVal val="visible"/>
                                      </p:to>
                                    </p:set>
                                    <p:anim calcmode="lin" valueType="num">
                                      <p:cBhvr additive="base">
                                        <p:cTn id="25" dur="500" fill="hold"/>
                                        <p:tgtEl>
                                          <p:spTgt spid="12291">
                                            <p:txEl>
                                              <p:charRg st="103" end="11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91">
                                            <p:txEl>
                                              <p:charRg st="103" end="11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292"/>
                                        </p:tgtEl>
                                        <p:attrNameLst>
                                          <p:attrName>style.visibility</p:attrName>
                                        </p:attrNameLst>
                                      </p:cBhvr>
                                      <p:to>
                                        <p:strVal val="visible"/>
                                      </p:to>
                                    </p:set>
                                    <p:anim calcmode="lin" valueType="num">
                                      <p:cBhvr additive="base">
                                        <p:cTn id="31" dur="500" fill="hold"/>
                                        <p:tgtEl>
                                          <p:spTgt spid="12292"/>
                                        </p:tgtEl>
                                        <p:attrNameLst>
                                          <p:attrName>ppt_x</p:attrName>
                                        </p:attrNameLst>
                                      </p:cBhvr>
                                      <p:tavLst>
                                        <p:tav tm="0">
                                          <p:val>
                                            <p:strVal val="#ppt_x"/>
                                          </p:val>
                                        </p:tav>
                                        <p:tav tm="100000">
                                          <p:val>
                                            <p:strVal val="#ppt_x"/>
                                          </p:val>
                                        </p:tav>
                                      </p:tavLst>
                                    </p:anim>
                                    <p:anim calcmode="lin" valueType="num">
                                      <p:cBhvr additive="base">
                                        <p:cTn id="32"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29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2291">
                                            <p:txEl>
                                              <p:charRg st="113" end="138"/>
                                            </p:txEl>
                                          </p:spTgt>
                                        </p:tgtEl>
                                        <p:attrNameLst>
                                          <p:attrName>style.visibility</p:attrName>
                                        </p:attrNameLst>
                                      </p:cBhvr>
                                      <p:to>
                                        <p:strVal val="visible"/>
                                      </p:to>
                                    </p:set>
                                    <p:anim calcmode="lin" valueType="num">
                                      <p:cBhvr additive="base">
                                        <p:cTn id="41" dur="500" fill="hold"/>
                                        <p:tgtEl>
                                          <p:spTgt spid="12291">
                                            <p:txEl>
                                              <p:charRg st="113" end="13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291">
                                            <p:txEl>
                                              <p:charRg st="113" end="13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2291">
                                            <p:txEl>
                                              <p:charRg st="138" end="163"/>
                                            </p:txEl>
                                          </p:spTgt>
                                        </p:tgtEl>
                                        <p:attrNameLst>
                                          <p:attrName>style.visibility</p:attrName>
                                        </p:attrNameLst>
                                      </p:cBhvr>
                                      <p:to>
                                        <p:strVal val="visible"/>
                                      </p:to>
                                    </p:set>
                                    <p:anim calcmode="lin" valueType="num">
                                      <p:cBhvr additive="base">
                                        <p:cTn id="45" dur="500" fill="hold"/>
                                        <p:tgtEl>
                                          <p:spTgt spid="12291">
                                            <p:txEl>
                                              <p:charRg st="138" end="16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2291">
                                            <p:txEl>
                                              <p:charRg st="138" end="16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2291">
                                            <p:txEl>
                                              <p:charRg st="163" end="189"/>
                                            </p:txEl>
                                          </p:spTgt>
                                        </p:tgtEl>
                                        <p:attrNameLst>
                                          <p:attrName>style.visibility</p:attrName>
                                        </p:attrNameLst>
                                      </p:cBhvr>
                                      <p:to>
                                        <p:strVal val="visible"/>
                                      </p:to>
                                    </p:set>
                                    <p:anim calcmode="lin" valueType="num">
                                      <p:cBhvr additive="base">
                                        <p:cTn id="49" dur="500" fill="hold"/>
                                        <p:tgtEl>
                                          <p:spTgt spid="12291">
                                            <p:txEl>
                                              <p:charRg st="163" end="18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291">
                                            <p:txEl>
                                              <p:charRg st="163" end="18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2291">
                                            <p:txEl>
                                              <p:charRg st="189" end="216"/>
                                            </p:txEl>
                                          </p:spTgt>
                                        </p:tgtEl>
                                        <p:attrNameLst>
                                          <p:attrName>style.visibility</p:attrName>
                                        </p:attrNameLst>
                                      </p:cBhvr>
                                      <p:to>
                                        <p:strVal val="visible"/>
                                      </p:to>
                                    </p:set>
                                    <p:anim calcmode="lin" valueType="num">
                                      <p:cBhvr additive="base">
                                        <p:cTn id="53" dur="500" fill="hold"/>
                                        <p:tgtEl>
                                          <p:spTgt spid="12291">
                                            <p:txEl>
                                              <p:charRg st="189" end="21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2291">
                                            <p:txEl>
                                              <p:charRg st="189" end="216"/>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2291">
                                            <p:txEl>
                                              <p:charRg st="216" end="242"/>
                                            </p:txEl>
                                          </p:spTgt>
                                        </p:tgtEl>
                                        <p:attrNameLst>
                                          <p:attrName>style.visibility</p:attrName>
                                        </p:attrNameLst>
                                      </p:cBhvr>
                                      <p:to>
                                        <p:strVal val="visible"/>
                                      </p:to>
                                    </p:set>
                                    <p:anim calcmode="lin" valueType="num">
                                      <p:cBhvr additive="base">
                                        <p:cTn id="57" dur="500" fill="hold"/>
                                        <p:tgtEl>
                                          <p:spTgt spid="12291">
                                            <p:txEl>
                                              <p:charRg st="216" end="24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2291">
                                            <p:txEl>
                                              <p:charRg st="216" end="24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P spid="12295" grpId="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矩形 137217"/>
          <p:cNvSpPr/>
          <p:nvPr/>
        </p:nvSpPr>
        <p:spPr>
          <a:xfrm>
            <a:off x="157163" y="573088"/>
            <a:ext cx="64754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18" charset="0"/>
                <a:ea typeface="宋体" pitchFamily="2" charset="-122"/>
                <a:cs typeface="+mn-ea"/>
              </a:rPr>
              <a:t>4.  </a:t>
            </a:r>
            <a:r>
              <a:rPr lang="en-US" altLang="zh-CN" b="1" strike="noStrike" noProof="1">
                <a:solidFill>
                  <a:srgbClr val="990000"/>
                </a:solidFill>
                <a:latin typeface="Times New Roman" panose="02020603050405020304" pitchFamily="18" charset="0"/>
                <a:ea typeface="宋体" pitchFamily="2" charset="-122"/>
                <a:cs typeface="+mn-ea"/>
                <a:sym typeface="+mn-ea"/>
              </a:rPr>
              <a:t>时间片与优先级混合调度算法</a:t>
            </a:r>
            <a:endParaRPr lang="zh-CN" altLang="en-US" b="1" strike="noStrike" noProof="1">
              <a:solidFill>
                <a:srgbClr val="990000"/>
              </a:solidFill>
              <a:ea typeface="宋体" pitchFamily="2" charset="-122"/>
            </a:endParaRPr>
          </a:p>
        </p:txBody>
      </p:sp>
      <p:grpSp>
        <p:nvGrpSpPr>
          <p:cNvPr id="137219" name="组合 137218"/>
          <p:cNvGrpSpPr/>
          <p:nvPr/>
        </p:nvGrpSpPr>
        <p:grpSpPr>
          <a:xfrm>
            <a:off x="798513" y="1784033"/>
            <a:ext cx="7502525" cy="3744912"/>
            <a:chOff x="0" y="0"/>
            <a:chExt cx="4726" cy="2359"/>
          </a:xfrm>
        </p:grpSpPr>
        <p:sp>
          <p:nvSpPr>
            <p:cNvPr id="149507" name="直接连接符 137219"/>
            <p:cNvSpPr/>
            <p:nvPr/>
          </p:nvSpPr>
          <p:spPr>
            <a:xfrm flipH="1">
              <a:off x="2647" y="1561"/>
              <a:ext cx="1376" cy="406"/>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49508" name="直接连接符 137220"/>
            <p:cNvSpPr/>
            <p:nvPr/>
          </p:nvSpPr>
          <p:spPr>
            <a:xfrm flipH="1">
              <a:off x="837" y="270"/>
              <a:ext cx="1175" cy="527"/>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49509" name="椭圆 137221"/>
            <p:cNvSpPr/>
            <p:nvPr/>
          </p:nvSpPr>
          <p:spPr>
            <a:xfrm>
              <a:off x="2016" y="0"/>
              <a:ext cx="1316" cy="551"/>
            </a:xfrm>
            <a:prstGeom prst="ellipse">
              <a:avLst/>
            </a:prstGeom>
            <a:noFill/>
            <a:ln w="19050"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B0604020202020204" pitchFamily="34" charset="0"/>
                <a:ea typeface="宋体" pitchFamily="2" charset="-122"/>
              </a:endParaRPr>
            </a:p>
          </p:txBody>
        </p:sp>
        <p:sp>
          <p:nvSpPr>
            <p:cNvPr id="149510" name="文本框 137222"/>
            <p:cNvSpPr txBox="1"/>
            <p:nvPr/>
          </p:nvSpPr>
          <p:spPr>
            <a:xfrm>
              <a:off x="2476" y="142"/>
              <a:ext cx="491" cy="299"/>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运行</a:t>
              </a:r>
              <a:endParaRPr lang="zh-CN" altLang="en-US" sz="1600">
                <a:solidFill>
                  <a:schemeClr val="tx1"/>
                </a:solidFill>
                <a:latin typeface="Times New Roman" panose="02020603050405020304" pitchFamily="18" charset="0"/>
                <a:ea typeface="宋体" pitchFamily="2" charset="-122"/>
              </a:endParaRPr>
            </a:p>
          </p:txBody>
        </p:sp>
        <p:sp>
          <p:nvSpPr>
            <p:cNvPr id="149511" name="文本框 137223"/>
            <p:cNvSpPr txBox="1"/>
            <p:nvPr/>
          </p:nvSpPr>
          <p:spPr>
            <a:xfrm>
              <a:off x="2485" y="1173"/>
              <a:ext cx="834" cy="350"/>
            </a:xfrm>
            <a:prstGeom prst="rect">
              <a:avLst/>
            </a:prstGeom>
            <a:noFill/>
            <a:ln w="9525">
              <a:noFill/>
              <a:miter/>
            </a:ln>
          </p:spPr>
          <p:txBody>
            <a:bodyPr anchor="t"/>
            <a:p>
              <a:pPr lvl="0" algn="just"/>
              <a:r>
                <a:rPr lang="zh-CN" altLang="zh-CN" sz="1600">
                  <a:solidFill>
                    <a:schemeClr val="tx1"/>
                  </a:solidFill>
                  <a:latin typeface="Times New Roman" panose="02020603050405020304" pitchFamily="18" charset="0"/>
                  <a:ea typeface="宋体" pitchFamily="2" charset="-122"/>
                </a:rPr>
                <a:t>5. </a:t>
              </a:r>
              <a:r>
                <a:rPr lang="zh-CN" altLang="en-US" sz="1600">
                  <a:solidFill>
                    <a:schemeClr val="tx1"/>
                  </a:solidFill>
                  <a:latin typeface="Times New Roman" panose="02020603050405020304" pitchFamily="18" charset="0"/>
                  <a:ea typeface="宋体" pitchFamily="2" charset="-122"/>
                </a:rPr>
                <a:t>首先选择</a:t>
              </a:r>
              <a:endParaRPr lang="zh-CN" altLang="en-US" sz="1600">
                <a:solidFill>
                  <a:schemeClr val="tx1"/>
                </a:solidFill>
                <a:latin typeface="Times New Roman" panose="02020603050405020304" pitchFamily="18" charset="0"/>
                <a:ea typeface="宋体" pitchFamily="2" charset="-122"/>
              </a:endParaRPr>
            </a:p>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100ms</a:t>
              </a:r>
              <a:endParaRPr lang="en-US" altLang="zh-CN" sz="1600">
                <a:solidFill>
                  <a:schemeClr val="tx1"/>
                </a:solidFill>
                <a:latin typeface="Times New Roman" panose="02020603050405020304" pitchFamily="18" charset="0"/>
                <a:ea typeface="宋体" pitchFamily="2" charset="-122"/>
              </a:endParaRPr>
            </a:p>
          </p:txBody>
        </p:sp>
        <p:sp>
          <p:nvSpPr>
            <p:cNvPr id="149512" name="椭圆 137224"/>
            <p:cNvSpPr/>
            <p:nvPr/>
          </p:nvSpPr>
          <p:spPr>
            <a:xfrm>
              <a:off x="3411" y="1010"/>
              <a:ext cx="1315" cy="552"/>
            </a:xfrm>
            <a:prstGeom prst="ellipse">
              <a:avLst/>
            </a:prstGeom>
            <a:noFill/>
            <a:ln w="19050"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B0604020202020204" pitchFamily="34" charset="0"/>
                <a:ea typeface="宋体" pitchFamily="2" charset="-122"/>
              </a:endParaRPr>
            </a:p>
          </p:txBody>
        </p:sp>
        <p:sp>
          <p:nvSpPr>
            <p:cNvPr id="149513" name="文本框 137225"/>
            <p:cNvSpPr txBox="1"/>
            <p:nvPr/>
          </p:nvSpPr>
          <p:spPr>
            <a:xfrm>
              <a:off x="3817" y="1100"/>
              <a:ext cx="633" cy="423"/>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因 </a:t>
              </a:r>
              <a:r>
                <a:rPr lang="en-US" altLang="zh-CN" sz="1600">
                  <a:solidFill>
                    <a:schemeClr val="tx1"/>
                  </a:solidFill>
                  <a:latin typeface="Times New Roman" panose="02020603050405020304" pitchFamily="18" charset="0"/>
                  <a:ea typeface="宋体" pitchFamily="2" charset="-122"/>
                </a:rPr>
                <a:t>I∕O</a:t>
              </a:r>
              <a:endParaRPr lang="en-US" altLang="zh-CN" sz="1600">
                <a:solidFill>
                  <a:schemeClr val="tx1"/>
                </a:solidFill>
                <a:latin typeface="Times New Roman" panose="02020603050405020304" pitchFamily="18" charset="0"/>
                <a:ea typeface="宋体" pitchFamily="2" charset="-122"/>
              </a:endParaRPr>
            </a:p>
            <a:p>
              <a:pPr lvl="0" algn="just"/>
              <a:r>
                <a:rPr lang="en-US" altLang="zh-CN" sz="1600">
                  <a:solidFill>
                    <a:schemeClr val="tx1"/>
                  </a:solidFill>
                  <a:latin typeface="Times New Roman" panose="02020603050405020304" pitchFamily="18" charset="0"/>
                  <a:ea typeface="宋体" pitchFamily="2" charset="-122"/>
                </a:rPr>
                <a:t> </a:t>
              </a:r>
              <a:r>
                <a:rPr lang="zh-CN" altLang="en-US" sz="1600">
                  <a:solidFill>
                    <a:schemeClr val="tx1"/>
                  </a:solidFill>
                  <a:latin typeface="Times New Roman" panose="02020603050405020304" pitchFamily="18" charset="0"/>
                  <a:ea typeface="宋体" pitchFamily="2" charset="-122"/>
                </a:rPr>
                <a:t>而等待</a:t>
              </a:r>
              <a:endParaRPr lang="zh-CN" altLang="en-US" sz="1600">
                <a:solidFill>
                  <a:schemeClr val="tx1"/>
                </a:solidFill>
                <a:latin typeface="Times New Roman" panose="02020603050405020304" pitchFamily="18" charset="0"/>
                <a:ea typeface="宋体" pitchFamily="2" charset="-122"/>
              </a:endParaRPr>
            </a:p>
            <a:p>
              <a:pPr lvl="0" algn="just"/>
              <a:endParaRPr lang="zh-CN" altLang="en-US" sz="1600">
                <a:solidFill>
                  <a:schemeClr val="tx1"/>
                </a:solidFill>
                <a:latin typeface="Times New Roman" panose="02020603050405020304" pitchFamily="18" charset="0"/>
                <a:ea typeface="宋体" pitchFamily="2" charset="-122"/>
              </a:endParaRPr>
            </a:p>
          </p:txBody>
        </p:sp>
        <p:sp>
          <p:nvSpPr>
            <p:cNvPr id="149514" name="椭圆 137226"/>
            <p:cNvSpPr/>
            <p:nvPr/>
          </p:nvSpPr>
          <p:spPr>
            <a:xfrm>
              <a:off x="1386" y="1808"/>
              <a:ext cx="1316" cy="551"/>
            </a:xfrm>
            <a:prstGeom prst="ellipse">
              <a:avLst/>
            </a:prstGeom>
            <a:noFill/>
            <a:ln w="19050"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B0604020202020204" pitchFamily="34" charset="0"/>
                <a:ea typeface="宋体" pitchFamily="2" charset="-122"/>
              </a:endParaRPr>
            </a:p>
          </p:txBody>
        </p:sp>
        <p:sp>
          <p:nvSpPr>
            <p:cNvPr id="149515" name="文本框 137227"/>
            <p:cNvSpPr txBox="1"/>
            <p:nvPr/>
          </p:nvSpPr>
          <p:spPr>
            <a:xfrm>
              <a:off x="1791" y="1897"/>
              <a:ext cx="652" cy="387"/>
            </a:xfrm>
            <a:prstGeom prst="rect">
              <a:avLst/>
            </a:prstGeom>
            <a:noFill/>
            <a:ln w="9525">
              <a:noFill/>
              <a:miter/>
            </a:ln>
          </p:spPr>
          <p:txBody>
            <a:bodyPr anchor="t"/>
            <a:p>
              <a:pPr lvl="0"/>
              <a:r>
                <a:rPr lang="zh-CN" altLang="en-US" sz="1600">
                  <a:solidFill>
                    <a:schemeClr val="tx1"/>
                  </a:solidFill>
                  <a:latin typeface="Times New Roman" panose="02020603050405020304" pitchFamily="18" charset="0"/>
                  <a:ea typeface="宋体" pitchFamily="2" charset="-122"/>
                </a:rPr>
                <a:t> 高优先</a:t>
              </a:r>
              <a:endParaRPr lang="zh-CN" altLang="en-US" sz="1600">
                <a:solidFill>
                  <a:schemeClr val="tx1"/>
                </a:solidFill>
                <a:latin typeface="Times New Roman" panose="02020603050405020304" pitchFamily="18" charset="0"/>
                <a:ea typeface="宋体" pitchFamily="2" charset="-122"/>
              </a:endParaRPr>
            </a:p>
            <a:p>
              <a:pPr lvl="0"/>
              <a:r>
                <a:rPr lang="zh-CN" altLang="en-US" sz="1600">
                  <a:solidFill>
                    <a:schemeClr val="tx1"/>
                  </a:solidFill>
                  <a:latin typeface="Times New Roman" panose="02020603050405020304" pitchFamily="18" charset="0"/>
                  <a:ea typeface="宋体" pitchFamily="2" charset="-122"/>
                </a:rPr>
                <a:t>   就绪</a:t>
              </a:r>
              <a:endParaRPr lang="zh-CN" altLang="en-US" sz="1600">
                <a:solidFill>
                  <a:schemeClr val="tx1"/>
                </a:solidFill>
                <a:latin typeface="Times New Roman" panose="02020603050405020304" pitchFamily="18" charset="0"/>
                <a:ea typeface="宋体" pitchFamily="2" charset="-122"/>
              </a:endParaRPr>
            </a:p>
            <a:p>
              <a:pPr lvl="0" algn="just"/>
              <a:endParaRPr lang="zh-CN" altLang="en-US" sz="1600">
                <a:solidFill>
                  <a:schemeClr val="tx1"/>
                </a:solidFill>
                <a:latin typeface="Times New Roman" panose="02020603050405020304" pitchFamily="18" charset="0"/>
                <a:ea typeface="宋体" pitchFamily="2" charset="-122"/>
              </a:endParaRPr>
            </a:p>
          </p:txBody>
        </p:sp>
        <p:sp>
          <p:nvSpPr>
            <p:cNvPr id="149516" name="椭圆 137228"/>
            <p:cNvSpPr/>
            <p:nvPr/>
          </p:nvSpPr>
          <p:spPr>
            <a:xfrm>
              <a:off x="0" y="797"/>
              <a:ext cx="1315" cy="552"/>
            </a:xfrm>
            <a:prstGeom prst="ellipse">
              <a:avLst/>
            </a:prstGeom>
            <a:noFill/>
            <a:ln w="19050"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B0604020202020204" pitchFamily="34" charset="0"/>
                <a:ea typeface="宋体" pitchFamily="2" charset="-122"/>
              </a:endParaRPr>
            </a:p>
          </p:txBody>
        </p:sp>
        <p:sp>
          <p:nvSpPr>
            <p:cNvPr id="149517" name="文本框 137229"/>
            <p:cNvSpPr txBox="1"/>
            <p:nvPr/>
          </p:nvSpPr>
          <p:spPr>
            <a:xfrm>
              <a:off x="326" y="908"/>
              <a:ext cx="686" cy="382"/>
            </a:xfrm>
            <a:prstGeom prst="rect">
              <a:avLst/>
            </a:prstGeom>
            <a:noFill/>
            <a:ln w="9525">
              <a:noFill/>
              <a:miter/>
            </a:ln>
          </p:spPr>
          <p:txBody>
            <a:bodyPr anchor="t"/>
            <a:p>
              <a:pPr lvl="0"/>
              <a:r>
                <a:rPr lang="zh-CN" altLang="en-US" sz="1600">
                  <a:solidFill>
                    <a:schemeClr val="tx1"/>
                  </a:solidFill>
                  <a:latin typeface="Times New Roman" panose="02020603050405020304" pitchFamily="18" charset="0"/>
                  <a:ea typeface="宋体" pitchFamily="2" charset="-122"/>
                </a:rPr>
                <a:t>   低优先</a:t>
              </a:r>
              <a:endParaRPr lang="zh-CN" altLang="en-US" sz="1600">
                <a:solidFill>
                  <a:schemeClr val="tx1"/>
                </a:solidFill>
                <a:latin typeface="Times New Roman" panose="02020603050405020304" pitchFamily="18" charset="0"/>
                <a:ea typeface="宋体" pitchFamily="2" charset="-122"/>
              </a:endParaRPr>
            </a:p>
            <a:p>
              <a:pPr lvl="0"/>
              <a:r>
                <a:rPr lang="zh-CN" altLang="en-US" sz="1600">
                  <a:solidFill>
                    <a:schemeClr val="tx1"/>
                  </a:solidFill>
                  <a:latin typeface="Times New Roman" panose="02020603050405020304" pitchFamily="18" charset="0"/>
                  <a:ea typeface="宋体" pitchFamily="2" charset="-122"/>
                </a:rPr>
                <a:t>     就绪</a:t>
              </a:r>
              <a:endParaRPr lang="zh-CN" altLang="en-US" sz="1600">
                <a:solidFill>
                  <a:schemeClr val="tx1"/>
                </a:solidFill>
                <a:latin typeface="Times New Roman" panose="02020603050405020304" pitchFamily="18" charset="0"/>
                <a:ea typeface="宋体" pitchFamily="2" charset="-122"/>
              </a:endParaRPr>
            </a:p>
            <a:p>
              <a:pPr lvl="0" algn="just"/>
              <a:endParaRPr lang="zh-CN" altLang="en-US" sz="1600">
                <a:solidFill>
                  <a:schemeClr val="tx1"/>
                </a:solidFill>
                <a:latin typeface="Times New Roman" panose="02020603050405020304" pitchFamily="18" charset="0"/>
                <a:ea typeface="宋体" pitchFamily="2" charset="-122"/>
              </a:endParaRPr>
            </a:p>
          </p:txBody>
        </p:sp>
        <p:sp>
          <p:nvSpPr>
            <p:cNvPr id="149518" name="直接连接符 137230"/>
            <p:cNvSpPr/>
            <p:nvPr/>
          </p:nvSpPr>
          <p:spPr>
            <a:xfrm>
              <a:off x="3259" y="390"/>
              <a:ext cx="1008" cy="638"/>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49519" name="直接连接符 137231"/>
            <p:cNvSpPr/>
            <p:nvPr/>
          </p:nvSpPr>
          <p:spPr>
            <a:xfrm flipV="1">
              <a:off x="1323" y="531"/>
              <a:ext cx="1135" cy="479"/>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49520" name="直接连接符 137232"/>
            <p:cNvSpPr/>
            <p:nvPr/>
          </p:nvSpPr>
          <p:spPr>
            <a:xfrm flipV="1">
              <a:off x="2268" y="531"/>
              <a:ext cx="568" cy="1277"/>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49523" name="文本框 137235"/>
            <p:cNvSpPr txBox="1"/>
            <p:nvPr/>
          </p:nvSpPr>
          <p:spPr>
            <a:xfrm>
              <a:off x="939" y="317"/>
              <a:ext cx="782" cy="326"/>
            </a:xfrm>
            <a:prstGeom prst="rect">
              <a:avLst/>
            </a:prstGeom>
            <a:noFill/>
            <a:ln w="9525">
              <a:noFill/>
              <a:miter/>
            </a:ln>
          </p:spPr>
          <p:txBody>
            <a:bodyPr anchor="t"/>
            <a:p>
              <a:pPr lvl="0" algn="just"/>
              <a:r>
                <a:rPr lang="zh-CN" altLang="zh-CN" sz="1600">
                  <a:solidFill>
                    <a:schemeClr val="tx1"/>
                  </a:solidFill>
                  <a:latin typeface="Times New Roman" panose="02020603050405020304" pitchFamily="18" charset="0"/>
                  <a:ea typeface="宋体" pitchFamily="2" charset="-122"/>
                </a:rPr>
                <a:t>2.</a:t>
              </a:r>
              <a:r>
                <a:rPr lang="zh-CN" altLang="en-US" sz="1600">
                  <a:solidFill>
                    <a:schemeClr val="tx1"/>
                  </a:solidFill>
                  <a:latin typeface="Times New Roman" panose="02020603050405020304" pitchFamily="18" charset="0"/>
                  <a:ea typeface="宋体" pitchFamily="2" charset="-122"/>
                </a:rPr>
                <a:t> </a:t>
              </a:r>
              <a:endParaRPr lang="zh-CN" altLang="zh-CN" sz="1600">
                <a:solidFill>
                  <a:schemeClr val="tx1"/>
                </a:solidFill>
                <a:latin typeface="Times New Roman" panose="02020603050405020304" pitchFamily="18" charset="0"/>
                <a:ea typeface="宋体" pitchFamily="2" charset="-122"/>
              </a:endParaRPr>
            </a:p>
          </p:txBody>
        </p:sp>
        <p:sp>
          <p:nvSpPr>
            <p:cNvPr id="149524" name="文本框 137236"/>
            <p:cNvSpPr txBox="1"/>
            <p:nvPr/>
          </p:nvSpPr>
          <p:spPr>
            <a:xfrm>
              <a:off x="3592" y="418"/>
              <a:ext cx="863" cy="326"/>
            </a:xfrm>
            <a:prstGeom prst="rect">
              <a:avLst/>
            </a:prstGeom>
            <a:noFill/>
            <a:ln w="9525">
              <a:noFill/>
              <a:miter/>
            </a:ln>
          </p:spPr>
          <p:txBody>
            <a:bodyPr anchor="t"/>
            <a:p>
              <a:pPr lvl="0" algn="just"/>
              <a:r>
                <a:rPr lang="zh-CN" altLang="zh-CN" sz="1600">
                  <a:solidFill>
                    <a:schemeClr val="tx1"/>
                  </a:solidFill>
                  <a:latin typeface="Times New Roman" panose="02020603050405020304" pitchFamily="18" charset="0"/>
                  <a:ea typeface="宋体" pitchFamily="2" charset="-122"/>
                </a:rPr>
                <a:t>3. </a:t>
              </a:r>
              <a:r>
                <a:rPr lang="zh-CN" altLang="en-US" sz="1600">
                  <a:solidFill>
                    <a:schemeClr val="tx1"/>
                  </a:solidFill>
                  <a:latin typeface="Times New Roman" panose="02020603050405020304" pitchFamily="18" charset="0"/>
                  <a:ea typeface="宋体" pitchFamily="2" charset="-122"/>
                </a:rPr>
                <a:t>请求</a:t>
              </a:r>
              <a:r>
                <a:rPr lang="en-US" altLang="zh-CN" sz="1600">
                  <a:solidFill>
                    <a:schemeClr val="tx1"/>
                  </a:solidFill>
                  <a:latin typeface="Times New Roman" panose="02020603050405020304" pitchFamily="18" charset="0"/>
                  <a:ea typeface="宋体" pitchFamily="2" charset="-122"/>
                </a:rPr>
                <a:t>I/O</a:t>
              </a:r>
              <a:endParaRPr lang="en-US" altLang="zh-CN" sz="1600">
                <a:solidFill>
                  <a:schemeClr val="tx1"/>
                </a:solidFill>
                <a:latin typeface="Times New Roman" panose="02020603050405020304" pitchFamily="18" charset="0"/>
                <a:ea typeface="宋体" pitchFamily="2" charset="-122"/>
              </a:endParaRPr>
            </a:p>
          </p:txBody>
        </p:sp>
        <p:sp>
          <p:nvSpPr>
            <p:cNvPr id="149525" name="文本框 137237"/>
            <p:cNvSpPr txBox="1"/>
            <p:nvPr/>
          </p:nvSpPr>
          <p:spPr>
            <a:xfrm>
              <a:off x="3025" y="1808"/>
              <a:ext cx="1008" cy="32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4. </a:t>
              </a:r>
              <a:r>
                <a:rPr lang="en-US" altLang="zh-CN" sz="1600">
                  <a:solidFill>
                    <a:schemeClr val="tx1"/>
                  </a:solidFill>
                  <a:latin typeface="Times New Roman" panose="02020603050405020304" pitchFamily="18" charset="0"/>
                  <a:ea typeface="宋体" pitchFamily="2" charset="-122"/>
                </a:rPr>
                <a:t>I/O</a:t>
              </a:r>
              <a:r>
                <a:rPr lang="zh-CN" altLang="en-US" sz="1600">
                  <a:solidFill>
                    <a:schemeClr val="tx1"/>
                  </a:solidFill>
                  <a:latin typeface="Times New Roman" panose="02020603050405020304" pitchFamily="18" charset="0"/>
                  <a:ea typeface="宋体" pitchFamily="2" charset="-122"/>
                </a:rPr>
                <a:t>完成</a:t>
              </a:r>
              <a:endParaRPr lang="zh-CN" altLang="en-US" sz="1600">
                <a:solidFill>
                  <a:schemeClr val="tx1"/>
                </a:solidFill>
                <a:latin typeface="Times New Roman" panose="02020603050405020304" pitchFamily="18" charset="0"/>
                <a:ea typeface="宋体" pitchFamily="2" charset="-122"/>
              </a:endParaRPr>
            </a:p>
          </p:txBody>
        </p:sp>
        <p:sp>
          <p:nvSpPr>
            <p:cNvPr id="149526" name="文本框 137238"/>
            <p:cNvSpPr txBox="1"/>
            <p:nvPr/>
          </p:nvSpPr>
          <p:spPr>
            <a:xfrm>
              <a:off x="1452" y="896"/>
              <a:ext cx="834" cy="350"/>
            </a:xfrm>
            <a:prstGeom prst="rect">
              <a:avLst/>
            </a:prstGeom>
            <a:noFill/>
            <a:ln w="9525">
              <a:noFill/>
              <a:miter/>
            </a:ln>
          </p:spPr>
          <p:txBody>
            <a:bodyPr anchor="t"/>
            <a:p>
              <a:pPr lvl="0" algn="just"/>
              <a:r>
                <a:rPr lang="zh-CN" altLang="zh-CN" sz="1600">
                  <a:solidFill>
                    <a:schemeClr val="tx1"/>
                  </a:solidFill>
                  <a:latin typeface="Times New Roman" panose="02020603050405020304" pitchFamily="18" charset="0"/>
                  <a:ea typeface="宋体" pitchFamily="2" charset="-122"/>
                </a:rPr>
                <a:t>1. </a:t>
              </a:r>
              <a:r>
                <a:rPr lang="zh-CN" altLang="en-US" sz="1600">
                  <a:solidFill>
                    <a:schemeClr val="tx1"/>
                  </a:solidFill>
                  <a:latin typeface="Times New Roman" panose="02020603050405020304" pitchFamily="18" charset="0"/>
                  <a:ea typeface="宋体" pitchFamily="2" charset="-122"/>
                </a:rPr>
                <a:t>其次选择</a:t>
              </a:r>
              <a:endParaRPr lang="zh-CN" altLang="en-US" sz="1600">
                <a:solidFill>
                  <a:schemeClr val="tx1"/>
                </a:solidFill>
                <a:latin typeface="Times New Roman" panose="02020603050405020304" pitchFamily="18" charset="0"/>
                <a:ea typeface="宋体" pitchFamily="2" charset="-122"/>
              </a:endParaRPr>
            </a:p>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500ms</a:t>
              </a:r>
              <a:endParaRPr lang="en-US" altLang="zh-CN" sz="1600">
                <a:solidFill>
                  <a:schemeClr val="tx1"/>
                </a:solidFill>
                <a:latin typeface="Times New Roman" panose="02020603050405020304" pitchFamily="18" charset="0"/>
                <a:ea typeface="宋体" pitchFamily="2" charset="-122"/>
              </a:endParaRPr>
            </a:p>
          </p:txBody>
        </p:sp>
      </p:grpSp>
      <p:sp>
        <p:nvSpPr>
          <p:cNvPr id="137241" name="矩形 13724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进程调度</a:t>
            </a:r>
            <a:endParaRPr lang="zh-CN" altLang="en-US" sz="2400" strike="noStrike" noProof="1">
              <a:ea typeface="宋体" pitchFamily="2" charset="-122"/>
            </a:endParaRPr>
          </a:p>
        </p:txBody>
      </p:sp>
      <p:sp>
        <p:nvSpPr>
          <p:cNvPr id="149528" name="文本框 137241"/>
          <p:cNvSpPr txBox="1"/>
          <p:nvPr/>
        </p:nvSpPr>
        <p:spPr>
          <a:xfrm>
            <a:off x="8493125" y="6510338"/>
            <a:ext cx="46355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105</a:t>
            </a:r>
            <a:endParaRPr lang="en-US" altLang="zh-CN" b="0">
              <a:solidFill>
                <a:schemeClr val="tx2"/>
              </a:solidFill>
              <a:latin typeface="Times New Roman" panose="02020603050405020304" pitchFamily="18" charset="0"/>
              <a:ea typeface="宋体" pitchFamily="2" charset="-122"/>
            </a:endParaRPr>
          </a:p>
        </p:txBody>
      </p:sp>
      <p:sp>
        <p:nvSpPr>
          <p:cNvPr id="137243" name="文本框 137242"/>
          <p:cNvSpPr txBox="1"/>
          <p:nvPr/>
        </p:nvSpPr>
        <p:spPr>
          <a:xfrm>
            <a:off x="3246120" y="5917565"/>
            <a:ext cx="2544763"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调度用的进程状态变迁图</a:t>
            </a:r>
            <a:endParaRPr lang="zh-CN" altLang="en-US" sz="1600" b="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7218">
                                            <p:txEl>
                                              <p:charRg st="0" end="16"/>
                                            </p:txEl>
                                          </p:spTgt>
                                        </p:tgtEl>
                                        <p:attrNameLst>
                                          <p:attrName>style.visibility</p:attrName>
                                        </p:attrNameLst>
                                      </p:cBhvr>
                                      <p:to>
                                        <p:strVal val="visible"/>
                                      </p:to>
                                    </p:set>
                                    <p:anim calcmode="lin" valueType="num">
                                      <p:cBhvr additive="base">
                                        <p:cTn id="7" dur="1000" fill="hold"/>
                                        <p:tgtEl>
                                          <p:spTgt spid="137218">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7218">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7219"/>
                                        </p:tgtEl>
                                        <p:attrNameLst>
                                          <p:attrName>style.visibility</p:attrName>
                                        </p:attrNameLst>
                                      </p:cBhvr>
                                      <p:to>
                                        <p:strVal val="visible"/>
                                      </p:to>
                                    </p:set>
                                    <p:anim calcmode="lin" valueType="num">
                                      <p:cBhvr additive="base">
                                        <p:cTn id="13" dur="500" fill="hold"/>
                                        <p:tgtEl>
                                          <p:spTgt spid="137219"/>
                                        </p:tgtEl>
                                        <p:attrNameLst>
                                          <p:attrName>ppt_x</p:attrName>
                                        </p:attrNameLst>
                                      </p:cBhvr>
                                      <p:tavLst>
                                        <p:tav tm="0">
                                          <p:val>
                                            <p:strVal val="#ppt_x"/>
                                          </p:val>
                                        </p:tav>
                                        <p:tav tm="100000">
                                          <p:val>
                                            <p:strVal val="#ppt_x"/>
                                          </p:val>
                                        </p:tav>
                                      </p:tavLst>
                                    </p:anim>
                                    <p:anim calcmode="lin" valueType="num">
                                      <p:cBhvr additive="base">
                                        <p:cTn id="14" dur="500" fill="hold"/>
                                        <p:tgtEl>
                                          <p:spTgt spid="1372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7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build="p"/>
      <p:bldP spid="137243" grpId="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矩形 138241"/>
          <p:cNvSpPr/>
          <p:nvPr/>
        </p:nvSpPr>
        <p:spPr>
          <a:xfrm>
            <a:off x="536575" y="698500"/>
            <a:ext cx="5794375" cy="52419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cs"/>
              </a:rPr>
              <a:t>① 进程状态</a:t>
            </a:r>
            <a:endParaRPr lang="zh-CN" altLang="en-US" sz="2400" b="1" strike="noStrike" noProof="1">
              <a:solidFill>
                <a:srgbClr val="000099"/>
              </a:solidFill>
              <a:latin typeface="Times New Roman" panose="02020603050405020304" pitchFamily="18" charset="0"/>
              <a:ea typeface="宋体" pitchFamily="2" charset="-122"/>
            </a:endParaRPr>
          </a:p>
          <a:p>
            <a:pPr marL="1295400" lvl="2" indent="-381000" fontAlgn="base">
              <a:lnSpc>
                <a:spcPct val="130000"/>
              </a:lnSpc>
            </a:pPr>
            <a:r>
              <a:rPr lang="zh-CN" altLang="en-US" strike="noStrike" noProof="1">
                <a:solidFill>
                  <a:schemeClr val="tx1"/>
                </a:solidFill>
                <a:latin typeface="Times New Roman" panose="02020603050405020304" pitchFamily="18" charset="0"/>
                <a:ea typeface="宋体" pitchFamily="2" charset="-122"/>
                <a:cs typeface="+mn-cs"/>
              </a:rPr>
              <a:t>运行状态</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pPr>
            <a:r>
              <a:rPr lang="zh-CN" altLang="en-US" strike="noStrike" noProof="1">
                <a:solidFill>
                  <a:schemeClr val="tx1"/>
                </a:solidFill>
                <a:latin typeface="Times New Roman" panose="02020603050405020304" pitchFamily="18" charset="0"/>
                <a:ea typeface="宋体" pitchFamily="2" charset="-122"/>
                <a:cs typeface="+mn-cs"/>
              </a:rPr>
              <a:t>低优先就绪状态</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pPr>
            <a:r>
              <a:rPr lang="zh-CN" altLang="en-US" strike="noStrike" noProof="1">
                <a:solidFill>
                  <a:schemeClr val="tx1"/>
                </a:solidFill>
                <a:latin typeface="Times New Roman" panose="02020603050405020304" pitchFamily="18" charset="0"/>
                <a:ea typeface="宋体" pitchFamily="2" charset="-122"/>
                <a:cs typeface="+mn-cs"/>
              </a:rPr>
              <a:t>高优先就绪状态</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pPr>
            <a:r>
              <a:rPr lang="zh-CN" altLang="en-US" strike="noStrike" noProof="1">
                <a:solidFill>
                  <a:schemeClr val="tx1"/>
                </a:solidFill>
                <a:latin typeface="Times New Roman" panose="02020603050405020304" pitchFamily="18" charset="0"/>
                <a:ea typeface="宋体" pitchFamily="2" charset="-122"/>
                <a:cs typeface="+mn-cs"/>
              </a:rPr>
              <a:t>因</a:t>
            </a:r>
            <a:r>
              <a:rPr lang="en-US" altLang="zh-CN" strike="noStrike" noProof="1">
                <a:solidFill>
                  <a:schemeClr val="tx1"/>
                </a:solidFill>
                <a:latin typeface="Times New Roman" panose="02020603050405020304" pitchFamily="18" charset="0"/>
                <a:ea typeface="宋体" pitchFamily="2" charset="-122"/>
                <a:cs typeface="+mn-cs"/>
              </a:rPr>
              <a:t>I/O</a:t>
            </a:r>
            <a:r>
              <a:rPr lang="zh-CN" altLang="en-US" strike="noStrike" noProof="1">
                <a:solidFill>
                  <a:schemeClr val="tx1"/>
                </a:solidFill>
                <a:latin typeface="Times New Roman" panose="02020603050405020304" pitchFamily="18" charset="0"/>
                <a:ea typeface="宋体" pitchFamily="2" charset="-122"/>
                <a:cs typeface="+mn-cs"/>
              </a:rPr>
              <a:t>而等待状态</a:t>
            </a:r>
            <a:endParaRPr lang="zh-CN" altLang="en-US" strike="noStrike" noProof="1">
              <a:solidFill>
                <a:schemeClr val="tx1"/>
              </a:solidFill>
              <a:latin typeface="Times New Roman" panose="02020603050405020304"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② </a:t>
            </a:r>
            <a:r>
              <a:rPr lang="zh-CN" altLang="en-US" sz="2400" b="1" strike="noStrike" noProof="1">
                <a:solidFill>
                  <a:srgbClr val="000099"/>
                </a:solidFill>
                <a:latin typeface="Times New Roman" panose="02020603050405020304" pitchFamily="18" charset="0"/>
                <a:ea typeface="宋体" pitchFamily="2" charset="-122"/>
                <a:cs typeface="+mn-cs"/>
              </a:rPr>
              <a:t>队列结构</a:t>
            </a:r>
            <a:endParaRPr lang="zh-CN" altLang="en-US" sz="2400" b="1" strike="noStrike" noProof="1">
              <a:solidFill>
                <a:srgbClr val="000099"/>
              </a:solidFill>
              <a:latin typeface="Times New Roman" panose="02020603050405020304" pitchFamily="18" charset="0"/>
              <a:ea typeface="宋体" pitchFamily="2" charset="-122"/>
            </a:endParaRPr>
          </a:p>
          <a:p>
            <a:pPr marL="1295400" lvl="2" indent="-381000" fontAlgn="base">
              <a:lnSpc>
                <a:spcPct val="130000"/>
              </a:lnSpc>
            </a:pPr>
            <a:r>
              <a:rPr lang="zh-CN" altLang="en-US" strike="noStrike" noProof="1">
                <a:solidFill>
                  <a:schemeClr val="tx1"/>
                </a:solidFill>
                <a:latin typeface="Times New Roman" panose="02020603050405020304" pitchFamily="18" charset="0"/>
                <a:ea typeface="宋体" pitchFamily="2" charset="-122"/>
                <a:cs typeface="+mn-cs"/>
              </a:rPr>
              <a:t>低优先就绪队列</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pPr>
            <a:r>
              <a:rPr lang="zh-CN" altLang="en-US" strike="noStrike" noProof="1">
                <a:solidFill>
                  <a:schemeClr val="tx1"/>
                </a:solidFill>
                <a:latin typeface="Times New Roman" panose="02020603050405020304" pitchFamily="18" charset="0"/>
                <a:ea typeface="宋体" pitchFamily="2" charset="-122"/>
                <a:cs typeface="+mn-cs"/>
              </a:rPr>
              <a:t>高优先就绪队列</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pPr>
            <a:r>
              <a:rPr lang="zh-CN" altLang="en-US" strike="noStrike" noProof="1">
                <a:solidFill>
                  <a:schemeClr val="tx1"/>
                </a:solidFill>
                <a:latin typeface="Times New Roman" panose="02020603050405020304" pitchFamily="18" charset="0"/>
                <a:ea typeface="宋体" pitchFamily="2" charset="-122"/>
                <a:cs typeface="+mn-cs"/>
              </a:rPr>
              <a:t>因</a:t>
            </a:r>
            <a:r>
              <a:rPr lang="en-US" altLang="zh-CN" strike="noStrike" noProof="1">
                <a:solidFill>
                  <a:schemeClr val="tx1"/>
                </a:solidFill>
                <a:latin typeface="Times New Roman" panose="02020603050405020304" pitchFamily="18" charset="0"/>
                <a:ea typeface="宋体" pitchFamily="2" charset="-122"/>
                <a:cs typeface="+mn-cs"/>
              </a:rPr>
              <a:t>I/O</a:t>
            </a:r>
            <a:r>
              <a:rPr lang="zh-CN" altLang="en-US" strike="noStrike" noProof="1">
                <a:solidFill>
                  <a:schemeClr val="tx1"/>
                </a:solidFill>
                <a:latin typeface="Times New Roman" panose="02020603050405020304" pitchFamily="18" charset="0"/>
                <a:ea typeface="宋体" pitchFamily="2" charset="-122"/>
                <a:cs typeface="+mn-cs"/>
              </a:rPr>
              <a:t>而等待队列</a:t>
            </a:r>
            <a:endParaRPr lang="zh-CN" altLang="en-US" strike="noStrike" noProof="1">
              <a:solidFill>
                <a:schemeClr val="tx1"/>
              </a:solidFill>
              <a:latin typeface="Times New Roman" panose="02020603050405020304" pitchFamily="18" charset="0"/>
              <a:ea typeface="宋体" pitchFamily="2" charset="-122"/>
            </a:endParaRPr>
          </a:p>
        </p:txBody>
      </p:sp>
      <p:sp>
        <p:nvSpPr>
          <p:cNvPr id="138243" name="矩形 13824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进程调度</a:t>
            </a:r>
            <a:endParaRPr lang="zh-CN" altLang="en-US" sz="2400" strike="noStrike" noProof="1">
              <a:ea typeface="宋体" pitchFamily="2" charset="-122"/>
            </a:endParaRPr>
          </a:p>
        </p:txBody>
      </p:sp>
      <p:sp>
        <p:nvSpPr>
          <p:cNvPr id="150531" name="文本框 138243"/>
          <p:cNvSpPr txBox="1"/>
          <p:nvPr/>
        </p:nvSpPr>
        <p:spPr>
          <a:xfrm>
            <a:off x="8493125" y="6510338"/>
            <a:ext cx="46355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106</a:t>
            </a:r>
            <a:endParaRPr lang="en-US" altLang="zh-CN" b="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8242">
                                            <p:txEl>
                                              <p:charRg st="0" end="7"/>
                                            </p:txEl>
                                          </p:spTgt>
                                        </p:tgtEl>
                                        <p:attrNameLst>
                                          <p:attrName>style.visibility</p:attrName>
                                        </p:attrNameLst>
                                      </p:cBhvr>
                                      <p:to>
                                        <p:strVal val="visible"/>
                                      </p:to>
                                    </p:set>
                                    <p:anim calcmode="lin" valueType="num">
                                      <p:cBhvr additive="base">
                                        <p:cTn id="7" dur="500" fill="hold"/>
                                        <p:tgtEl>
                                          <p:spTgt spid="138242">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8242">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8242">
                                            <p:txEl>
                                              <p:charRg st="7" end="12"/>
                                            </p:txEl>
                                          </p:spTgt>
                                        </p:tgtEl>
                                        <p:attrNameLst>
                                          <p:attrName>style.visibility</p:attrName>
                                        </p:attrNameLst>
                                      </p:cBhvr>
                                      <p:to>
                                        <p:strVal val="visible"/>
                                      </p:to>
                                    </p:set>
                                    <p:anim calcmode="lin" valueType="num">
                                      <p:cBhvr additive="base">
                                        <p:cTn id="13" dur="500" fill="hold"/>
                                        <p:tgtEl>
                                          <p:spTgt spid="138242">
                                            <p:txEl>
                                              <p:charRg st="7" end="1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8242">
                                            <p:txEl>
                                              <p:charRg st="7" end="1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8242">
                                            <p:txEl>
                                              <p:charRg st="12" end="20"/>
                                            </p:txEl>
                                          </p:spTgt>
                                        </p:tgtEl>
                                        <p:attrNameLst>
                                          <p:attrName>style.visibility</p:attrName>
                                        </p:attrNameLst>
                                      </p:cBhvr>
                                      <p:to>
                                        <p:strVal val="visible"/>
                                      </p:to>
                                    </p:set>
                                    <p:anim calcmode="lin" valueType="num">
                                      <p:cBhvr additive="base">
                                        <p:cTn id="17" dur="500" fill="hold"/>
                                        <p:tgtEl>
                                          <p:spTgt spid="138242">
                                            <p:txEl>
                                              <p:charRg st="12" end="2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8242">
                                            <p:txEl>
                                              <p:charRg st="12" end="2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8242">
                                            <p:txEl>
                                              <p:charRg st="20" end="28"/>
                                            </p:txEl>
                                          </p:spTgt>
                                        </p:tgtEl>
                                        <p:attrNameLst>
                                          <p:attrName>style.visibility</p:attrName>
                                        </p:attrNameLst>
                                      </p:cBhvr>
                                      <p:to>
                                        <p:strVal val="visible"/>
                                      </p:to>
                                    </p:set>
                                    <p:anim calcmode="lin" valueType="num">
                                      <p:cBhvr additive="base">
                                        <p:cTn id="21" dur="500" fill="hold"/>
                                        <p:tgtEl>
                                          <p:spTgt spid="138242">
                                            <p:txEl>
                                              <p:charRg st="20" end="2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8242">
                                            <p:txEl>
                                              <p:charRg st="20" end="2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38242">
                                            <p:txEl>
                                              <p:charRg st="28" end="38"/>
                                            </p:txEl>
                                          </p:spTgt>
                                        </p:tgtEl>
                                        <p:attrNameLst>
                                          <p:attrName>style.visibility</p:attrName>
                                        </p:attrNameLst>
                                      </p:cBhvr>
                                      <p:to>
                                        <p:strVal val="visible"/>
                                      </p:to>
                                    </p:set>
                                    <p:anim calcmode="lin" valueType="num">
                                      <p:cBhvr additive="base">
                                        <p:cTn id="25" dur="500" fill="hold"/>
                                        <p:tgtEl>
                                          <p:spTgt spid="138242">
                                            <p:txEl>
                                              <p:charRg st="28" end="3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8242">
                                            <p:txEl>
                                              <p:charRg st="28" end="3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38242">
                                            <p:txEl>
                                              <p:charRg st="38" end="45"/>
                                            </p:txEl>
                                          </p:spTgt>
                                        </p:tgtEl>
                                        <p:attrNameLst>
                                          <p:attrName>style.visibility</p:attrName>
                                        </p:attrNameLst>
                                      </p:cBhvr>
                                      <p:to>
                                        <p:strVal val="visible"/>
                                      </p:to>
                                    </p:set>
                                    <p:anim calcmode="lin" valueType="num">
                                      <p:cBhvr additive="base">
                                        <p:cTn id="31" dur="500" fill="hold"/>
                                        <p:tgtEl>
                                          <p:spTgt spid="138242">
                                            <p:txEl>
                                              <p:charRg st="38" end="4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8242">
                                            <p:txEl>
                                              <p:charRg st="38" end="4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8242">
                                            <p:txEl>
                                              <p:charRg st="45" end="53"/>
                                            </p:txEl>
                                          </p:spTgt>
                                        </p:tgtEl>
                                        <p:attrNameLst>
                                          <p:attrName>style.visibility</p:attrName>
                                        </p:attrNameLst>
                                      </p:cBhvr>
                                      <p:to>
                                        <p:strVal val="visible"/>
                                      </p:to>
                                    </p:set>
                                    <p:anim calcmode="lin" valueType="num">
                                      <p:cBhvr additive="base">
                                        <p:cTn id="37" dur="500" fill="hold"/>
                                        <p:tgtEl>
                                          <p:spTgt spid="138242">
                                            <p:txEl>
                                              <p:charRg st="45" end="5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8242">
                                            <p:txEl>
                                              <p:charRg st="45" end="5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38242">
                                            <p:txEl>
                                              <p:charRg st="53" end="61"/>
                                            </p:txEl>
                                          </p:spTgt>
                                        </p:tgtEl>
                                        <p:attrNameLst>
                                          <p:attrName>style.visibility</p:attrName>
                                        </p:attrNameLst>
                                      </p:cBhvr>
                                      <p:to>
                                        <p:strVal val="visible"/>
                                      </p:to>
                                    </p:set>
                                    <p:anim calcmode="lin" valueType="num">
                                      <p:cBhvr additive="base">
                                        <p:cTn id="41" dur="500" fill="hold"/>
                                        <p:tgtEl>
                                          <p:spTgt spid="138242">
                                            <p:txEl>
                                              <p:charRg st="53" end="6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8242">
                                            <p:txEl>
                                              <p:charRg st="53" end="6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38242">
                                            <p:txEl>
                                              <p:charRg st="61" end="71"/>
                                            </p:txEl>
                                          </p:spTgt>
                                        </p:tgtEl>
                                        <p:attrNameLst>
                                          <p:attrName>style.visibility</p:attrName>
                                        </p:attrNameLst>
                                      </p:cBhvr>
                                      <p:to>
                                        <p:strVal val="visible"/>
                                      </p:to>
                                    </p:set>
                                    <p:anim calcmode="lin" valueType="num">
                                      <p:cBhvr additive="base">
                                        <p:cTn id="45" dur="500" fill="hold"/>
                                        <p:tgtEl>
                                          <p:spTgt spid="138242">
                                            <p:txEl>
                                              <p:charRg st="61" end="7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38242">
                                            <p:txEl>
                                              <p:charRg st="61" end="7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矩形 139265"/>
          <p:cNvSpPr/>
          <p:nvPr/>
        </p:nvSpPr>
        <p:spPr>
          <a:xfrm>
            <a:off x="45720" y="644525"/>
            <a:ext cx="9029700" cy="524002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effectLst/>
                <a:latin typeface="Times New Roman" panose="02020603050405020304" pitchFamily="18" charset="0"/>
                <a:ea typeface="宋体" pitchFamily="2" charset="-122"/>
                <a:cs typeface="+mn-cs"/>
              </a:rPr>
              <a:t>③ 进程调度算法</a:t>
            </a:r>
            <a:endParaRPr lang="zh-CN" altLang="en-US" sz="2400" b="1" strike="noStrike" noProof="1">
              <a:solidFill>
                <a:srgbClr val="000099"/>
              </a:solidFill>
              <a:effectLst/>
              <a:latin typeface="Times New Roman" panose="02020603050405020304" pitchFamily="18" charset="0"/>
              <a:ea typeface="宋体" pitchFamily="2" charset="-122"/>
            </a:endParaRPr>
          </a:p>
          <a:p>
            <a:pPr marL="914400" lvl="1" indent="-457200" fontAlgn="base">
              <a:lnSpc>
                <a:spcPct val="130000"/>
              </a:lnSpc>
              <a:buNone/>
            </a:pPr>
            <a:r>
              <a:rPr lang="zh-CN" altLang="en-US" sz="2400" b="1" strike="noStrike" noProof="1">
                <a:solidFill>
                  <a:schemeClr val="tx1"/>
                </a:solidFill>
                <a:effectLst/>
                <a:latin typeface="Times New Roman" panose="02020603050405020304" pitchFamily="18" charset="0"/>
                <a:ea typeface="宋体" pitchFamily="2" charset="-122"/>
                <a:cs typeface="+mn-cs"/>
              </a:rPr>
              <a:t>     优先调度与时间片调度相结合的调度算法</a:t>
            </a:r>
            <a:endParaRPr lang="zh-CN" altLang="en-US" sz="2400" b="1" strike="noStrike" noProof="1">
              <a:solidFill>
                <a:schemeClr val="tx1"/>
              </a:solidFill>
              <a:effectLst/>
              <a:latin typeface="Times New Roman" panose="02020603050405020304" pitchFamily="18" charset="0"/>
              <a:ea typeface="宋体" pitchFamily="2" charset="-122"/>
            </a:endParaRPr>
          </a:p>
          <a:p>
            <a:pPr marL="914400" lvl="1" indent="-457200" fontAlgn="base">
              <a:lnSpc>
                <a:spcPct val="130000"/>
              </a:lnSpc>
              <a:buNone/>
            </a:pPr>
            <a:r>
              <a:rPr lang="zh-CN" altLang="en-US" sz="2400" b="1" strike="noStrike" noProof="1">
                <a:solidFill>
                  <a:schemeClr val="tx1"/>
                </a:solidFill>
                <a:effectLst/>
                <a:latin typeface="Times New Roman" panose="02020603050405020304" pitchFamily="18" charset="0"/>
                <a:ea typeface="宋体" pitchFamily="2" charset="-122"/>
                <a:cs typeface="+mn-cs"/>
              </a:rPr>
              <a:t>    </a:t>
            </a:r>
            <a:r>
              <a:rPr lang="en-US" altLang="zh-CN" sz="2400" b="1" strike="noStrike" noProof="1">
                <a:solidFill>
                  <a:schemeClr val="tx1"/>
                </a:solidFill>
                <a:effectLst/>
                <a:latin typeface="宋体" pitchFamily="2" charset="-122"/>
                <a:ea typeface="宋体" pitchFamily="2" charset="-122"/>
                <a:cs typeface="+mn-cs"/>
              </a:rPr>
              <a:t>ⅰ </a:t>
            </a:r>
            <a:r>
              <a:rPr lang="zh-CN" altLang="en-US" sz="2400" strike="noStrike" noProof="1">
                <a:solidFill>
                  <a:schemeClr val="tx1"/>
                </a:solidFill>
                <a:effectLst/>
                <a:latin typeface="Times New Roman" panose="02020603050405020304" pitchFamily="18" charset="0"/>
                <a:ea typeface="宋体" pitchFamily="2" charset="-122"/>
                <a:cs typeface="+mn-cs"/>
              </a:rPr>
              <a:t>当</a:t>
            </a:r>
            <a:r>
              <a:rPr lang="en-US" altLang="zh-CN" sz="2400" strike="noStrike" noProof="1">
                <a:solidFill>
                  <a:schemeClr val="tx1"/>
                </a:solidFill>
                <a:effectLst/>
                <a:latin typeface="Times New Roman" panose="02020603050405020304" pitchFamily="18" charset="0"/>
                <a:ea typeface="宋体" pitchFamily="2" charset="-122"/>
                <a:cs typeface="+mn-cs"/>
              </a:rPr>
              <a:t>CPU</a:t>
            </a:r>
            <a:r>
              <a:rPr lang="zh-CN" altLang="en-US" sz="2400" strike="noStrike" noProof="1">
                <a:solidFill>
                  <a:schemeClr val="tx1"/>
                </a:solidFill>
                <a:effectLst/>
                <a:latin typeface="Times New Roman" panose="02020603050405020304" pitchFamily="18" charset="0"/>
                <a:ea typeface="宋体" pitchFamily="2" charset="-122"/>
                <a:cs typeface="+mn-cs"/>
              </a:rPr>
              <a:t>空闲时，若高优先就绪队列非空，则从高优先就</a:t>
            </a:r>
            <a:endParaRPr lang="zh-CN" altLang="en-US" sz="2400" strike="noStrike" noProof="1">
              <a:solidFill>
                <a:schemeClr val="tx1"/>
              </a:solidFill>
              <a:effectLst/>
              <a:latin typeface="Times New Roman" panose="02020603050405020304" pitchFamily="18" charset="0"/>
              <a:ea typeface="宋体" pitchFamily="2" charset="-122"/>
            </a:endParaRPr>
          </a:p>
          <a:p>
            <a:pPr marL="914400" lvl="1" indent="-457200" fontAlgn="base">
              <a:lnSpc>
                <a:spcPct val="130000"/>
              </a:lnSpc>
              <a:buNone/>
            </a:pPr>
            <a:r>
              <a:rPr lang="zh-CN" altLang="en-US" sz="2400" strike="noStrike" noProof="1">
                <a:solidFill>
                  <a:schemeClr val="tx1"/>
                </a:solidFill>
                <a:effectLst/>
                <a:latin typeface="Times New Roman" panose="02020603050405020304" pitchFamily="18" charset="0"/>
                <a:ea typeface="宋体" pitchFamily="2" charset="-122"/>
                <a:cs typeface="+mn-cs"/>
              </a:rPr>
              <a:t>          绪队列中选择一个进程运行，分配时间片为</a:t>
            </a:r>
            <a:r>
              <a:rPr lang="en-US" altLang="zh-CN" sz="2400" strike="noStrike" noProof="1">
                <a:solidFill>
                  <a:schemeClr val="tx1"/>
                </a:solidFill>
                <a:effectLst/>
                <a:latin typeface="Times New Roman" panose="02020603050405020304" pitchFamily="18" charset="0"/>
                <a:ea typeface="宋体" pitchFamily="2" charset="-122"/>
                <a:cs typeface="+mn-cs"/>
              </a:rPr>
              <a:t>100ms</a:t>
            </a:r>
            <a:r>
              <a:rPr lang="zh-CN" altLang="en-US" sz="2400" strike="noStrike" noProof="1">
                <a:solidFill>
                  <a:schemeClr val="tx1"/>
                </a:solidFill>
                <a:effectLst/>
                <a:latin typeface="Times New Roman" panose="02020603050405020304" pitchFamily="18" charset="0"/>
                <a:ea typeface="宋体" pitchFamily="2" charset="-122"/>
                <a:cs typeface="+mn-cs"/>
              </a:rPr>
              <a:t>。</a:t>
            </a:r>
            <a:endParaRPr lang="zh-CN" altLang="en-US" sz="2400" strike="noStrike" noProof="1">
              <a:solidFill>
                <a:schemeClr val="tx1"/>
              </a:solidFill>
              <a:effectLst/>
              <a:latin typeface="Times New Roman" panose="02020603050405020304" pitchFamily="18" charset="0"/>
              <a:ea typeface="宋体" pitchFamily="2" charset="-122"/>
            </a:endParaRPr>
          </a:p>
          <a:p>
            <a:pPr marL="1295400" lvl="2" indent="-381000" fontAlgn="base">
              <a:lnSpc>
                <a:spcPct val="130000"/>
              </a:lnSpc>
              <a:buNone/>
            </a:pPr>
            <a:r>
              <a:rPr lang="en-US" altLang="zh-CN" strike="noStrike" noProof="1">
                <a:solidFill>
                  <a:schemeClr val="tx1"/>
                </a:solidFill>
                <a:effectLst/>
                <a:latin typeface="宋体" pitchFamily="2" charset="-122"/>
                <a:ea typeface="宋体" pitchFamily="2" charset="-122"/>
                <a:cs typeface="+mn-cs"/>
              </a:rPr>
              <a:t>ⅱ </a:t>
            </a:r>
            <a:r>
              <a:rPr lang="zh-CN" altLang="en-US" strike="noStrike" noProof="1">
                <a:solidFill>
                  <a:schemeClr val="tx1"/>
                </a:solidFill>
                <a:effectLst/>
                <a:latin typeface="Times New Roman" panose="02020603050405020304" pitchFamily="18" charset="0"/>
                <a:ea typeface="宋体" pitchFamily="2" charset="-122"/>
                <a:cs typeface="+mn-cs"/>
              </a:rPr>
              <a:t>当</a:t>
            </a:r>
            <a:r>
              <a:rPr lang="en-US" altLang="zh-CN" strike="noStrike" noProof="1">
                <a:solidFill>
                  <a:schemeClr val="tx1"/>
                </a:solidFill>
                <a:effectLst/>
                <a:latin typeface="Times New Roman" panose="02020603050405020304" pitchFamily="18" charset="0"/>
                <a:ea typeface="宋体" pitchFamily="2" charset="-122"/>
                <a:cs typeface="+mn-cs"/>
              </a:rPr>
              <a:t>CPU</a:t>
            </a:r>
            <a:r>
              <a:rPr lang="zh-CN" altLang="en-US" strike="noStrike" noProof="1">
                <a:solidFill>
                  <a:schemeClr val="tx1"/>
                </a:solidFill>
                <a:effectLst/>
                <a:latin typeface="Times New Roman" panose="02020603050405020304" pitchFamily="18" charset="0"/>
                <a:ea typeface="宋体" pitchFamily="2" charset="-122"/>
                <a:cs typeface="+mn-cs"/>
              </a:rPr>
              <a:t>空闲时，若高优先就绪队列为空，则从低优先就</a:t>
            </a:r>
            <a:endParaRPr lang="zh-CN" altLang="en-US" strike="noStrike" noProof="1">
              <a:solidFill>
                <a:schemeClr val="tx1"/>
              </a:solidFill>
              <a:effectLst/>
              <a:latin typeface="Times New Roman" panose="02020603050405020304" pitchFamily="18" charset="0"/>
              <a:ea typeface="宋体" pitchFamily="2" charset="-122"/>
            </a:endParaRPr>
          </a:p>
          <a:p>
            <a:pPr marL="1295400" lvl="2" indent="-381000" fontAlgn="base">
              <a:lnSpc>
                <a:spcPct val="130000"/>
              </a:lnSpc>
              <a:buNone/>
            </a:pPr>
            <a:r>
              <a:rPr lang="zh-CN" altLang="en-US" strike="noStrike" noProof="1">
                <a:solidFill>
                  <a:schemeClr val="tx1"/>
                </a:solidFill>
                <a:effectLst/>
                <a:latin typeface="Times New Roman" panose="02020603050405020304" pitchFamily="18" charset="0"/>
                <a:ea typeface="宋体" pitchFamily="2" charset="-122"/>
                <a:cs typeface="+mn-cs"/>
              </a:rPr>
              <a:t>      绪队列中选择一个进程运行，分配时间片为</a:t>
            </a:r>
            <a:r>
              <a:rPr lang="en-US" altLang="zh-CN" strike="noStrike" noProof="1">
                <a:solidFill>
                  <a:schemeClr val="tx1"/>
                </a:solidFill>
                <a:effectLst/>
                <a:latin typeface="Times New Roman" panose="02020603050405020304" pitchFamily="18" charset="0"/>
                <a:ea typeface="宋体" pitchFamily="2" charset="-122"/>
                <a:cs typeface="+mn-cs"/>
              </a:rPr>
              <a:t>500ms</a:t>
            </a:r>
            <a:r>
              <a:rPr lang="zh-CN" altLang="en-US" strike="noStrike" noProof="1">
                <a:solidFill>
                  <a:schemeClr val="tx1"/>
                </a:solidFill>
                <a:effectLst/>
                <a:latin typeface="Times New Roman" panose="02020603050405020304" pitchFamily="18" charset="0"/>
                <a:ea typeface="宋体" pitchFamily="2" charset="-122"/>
                <a:cs typeface="+mn-cs"/>
              </a:rPr>
              <a:t>。</a:t>
            </a:r>
            <a:endParaRPr lang="zh-CN" altLang="en-US"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rgbClr val="000099"/>
                </a:solidFill>
                <a:effectLst/>
                <a:latin typeface="Times New Roman" panose="02020603050405020304" pitchFamily="18" charset="0"/>
                <a:ea typeface="宋体" pitchFamily="2" charset="-122"/>
                <a:cs typeface="+mn-ea"/>
              </a:rPr>
              <a:t>        ④ 调度效果</a:t>
            </a:r>
            <a:endParaRPr lang="zh-CN" altLang="en-US" sz="2400" b="1" strike="noStrike" noProof="1">
              <a:solidFill>
                <a:srgbClr val="000099"/>
              </a:solidFill>
              <a:effectLst/>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effectLst/>
                <a:latin typeface="Times New Roman" panose="02020603050405020304" pitchFamily="18" charset="0"/>
                <a:ea typeface="宋体" pitchFamily="2" charset="-122"/>
                <a:cs typeface="+mn-ea"/>
              </a:rPr>
              <a:t>              优先照顾</a:t>
            </a:r>
            <a:r>
              <a:rPr lang="en-US" altLang="zh-CN" sz="2400" strike="noStrike" noProof="1">
                <a:solidFill>
                  <a:schemeClr val="tx1"/>
                </a:solidFill>
                <a:effectLst/>
                <a:latin typeface="Times New Roman" panose="02020603050405020304" pitchFamily="18" charset="0"/>
                <a:ea typeface="宋体" pitchFamily="2" charset="-122"/>
                <a:cs typeface="+mn-ea"/>
              </a:rPr>
              <a:t>I∕O</a:t>
            </a:r>
            <a:r>
              <a:rPr lang="zh-CN" altLang="en-US" sz="2400" strike="noStrike" noProof="1">
                <a:solidFill>
                  <a:schemeClr val="tx1"/>
                </a:solidFill>
                <a:effectLst/>
                <a:latin typeface="Times New Roman" panose="02020603050405020304" pitchFamily="18" charset="0"/>
                <a:ea typeface="宋体" pitchFamily="2" charset="-122"/>
                <a:cs typeface="+mn-ea"/>
              </a:rPr>
              <a:t>量大的进程；适当照顾计算量大的进程。</a:t>
            </a:r>
            <a:endParaRPr lang="zh-CN" altLang="en-US" sz="24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30000"/>
              </a:lnSpc>
              <a:buNone/>
            </a:pPr>
            <a:r>
              <a:rPr lang="x-none" altLang="zh-CN" sz="2400" strike="noStrike" noProof="1">
                <a:solidFill>
                  <a:schemeClr val="tx1"/>
                </a:solidFill>
                <a:effectLst/>
                <a:latin typeface="Times New Roman" panose="02020603050405020304" pitchFamily="18" charset="0"/>
                <a:ea typeface="宋体" pitchFamily="2" charset="-122"/>
                <a:cs typeface="+mn-ea"/>
              </a:rPr>
              <a:t>		提高了系统资源利用率。</a:t>
            </a:r>
            <a:endParaRPr lang="x-none" altLang="zh-CN" sz="2400" strike="noStrike" noProof="1">
              <a:solidFill>
                <a:schemeClr val="tx1"/>
              </a:solidFill>
              <a:effectLst/>
              <a:latin typeface="Times New Roman" panose="02020603050405020304" pitchFamily="18" charset="0"/>
              <a:ea typeface="宋体" pitchFamily="2" charset="-122"/>
            </a:endParaRPr>
          </a:p>
        </p:txBody>
      </p:sp>
      <p:sp>
        <p:nvSpPr>
          <p:cNvPr id="139267" name="矩形 139266"/>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进程调度</a:t>
            </a:r>
            <a:endParaRPr lang="zh-CN" altLang="en-US" sz="2400" strike="noStrike" noProof="1">
              <a:ea typeface="宋体" pitchFamily="2" charset="-122"/>
            </a:endParaRPr>
          </a:p>
        </p:txBody>
      </p:sp>
      <p:sp>
        <p:nvSpPr>
          <p:cNvPr id="151555" name="文本框 139267"/>
          <p:cNvSpPr txBox="1"/>
          <p:nvPr/>
        </p:nvSpPr>
        <p:spPr>
          <a:xfrm>
            <a:off x="8493125" y="6510338"/>
            <a:ext cx="46355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107</a:t>
            </a:r>
            <a:endParaRPr lang="en-US" altLang="zh-CN" b="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9266">
                                            <p:txEl>
                                              <p:charRg st="0" end="9"/>
                                            </p:txEl>
                                          </p:spTgt>
                                        </p:tgtEl>
                                        <p:attrNameLst>
                                          <p:attrName>style.visibility</p:attrName>
                                        </p:attrNameLst>
                                      </p:cBhvr>
                                      <p:to>
                                        <p:strVal val="visible"/>
                                      </p:to>
                                    </p:set>
                                    <p:anim calcmode="lin" valueType="num">
                                      <p:cBhvr additive="base">
                                        <p:cTn id="7" dur="1000" fill="hold"/>
                                        <p:tgtEl>
                                          <p:spTgt spid="139266">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9266">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9266">
                                            <p:txEl>
                                              <p:charRg st="9" end="33"/>
                                            </p:txEl>
                                          </p:spTgt>
                                        </p:tgtEl>
                                        <p:attrNameLst>
                                          <p:attrName>style.visibility</p:attrName>
                                        </p:attrNameLst>
                                      </p:cBhvr>
                                      <p:to>
                                        <p:strVal val="visible"/>
                                      </p:to>
                                    </p:set>
                                    <p:anim calcmode="lin" valueType="num">
                                      <p:cBhvr additive="base">
                                        <p:cTn id="13" dur="500" fill="hold"/>
                                        <p:tgtEl>
                                          <p:spTgt spid="139266">
                                            <p:txEl>
                                              <p:charRg st="9" end="3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9266">
                                            <p:txEl>
                                              <p:charRg st="9" end="3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9266">
                                            <p:txEl>
                                              <p:charRg st="33" end="67"/>
                                            </p:txEl>
                                          </p:spTgt>
                                        </p:tgtEl>
                                        <p:attrNameLst>
                                          <p:attrName>style.visibility</p:attrName>
                                        </p:attrNameLst>
                                      </p:cBhvr>
                                      <p:to>
                                        <p:strVal val="visible"/>
                                      </p:to>
                                    </p:set>
                                    <p:anim calcmode="lin" valueType="num">
                                      <p:cBhvr additive="base">
                                        <p:cTn id="19" dur="500" fill="hold"/>
                                        <p:tgtEl>
                                          <p:spTgt spid="139266">
                                            <p:txEl>
                                              <p:charRg st="33" end="6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9266">
                                            <p:txEl>
                                              <p:charRg st="33" end="6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9266">
                                            <p:txEl>
                                              <p:charRg st="67" end="105"/>
                                            </p:txEl>
                                          </p:spTgt>
                                        </p:tgtEl>
                                        <p:attrNameLst>
                                          <p:attrName>style.visibility</p:attrName>
                                        </p:attrNameLst>
                                      </p:cBhvr>
                                      <p:to>
                                        <p:strVal val="visible"/>
                                      </p:to>
                                    </p:set>
                                    <p:anim calcmode="lin" valueType="num">
                                      <p:cBhvr additive="base">
                                        <p:cTn id="23" dur="500" fill="hold"/>
                                        <p:tgtEl>
                                          <p:spTgt spid="139266">
                                            <p:txEl>
                                              <p:charRg st="67" end="10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9266">
                                            <p:txEl>
                                              <p:charRg st="67" end="10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9266">
                                            <p:txEl>
                                              <p:charRg st="105" end="133"/>
                                            </p:txEl>
                                          </p:spTgt>
                                        </p:tgtEl>
                                        <p:attrNameLst>
                                          <p:attrName>style.visibility</p:attrName>
                                        </p:attrNameLst>
                                      </p:cBhvr>
                                      <p:to>
                                        <p:strVal val="visible"/>
                                      </p:to>
                                    </p:set>
                                    <p:anim calcmode="lin" valueType="num">
                                      <p:cBhvr additive="base">
                                        <p:cTn id="27" dur="500" fill="hold"/>
                                        <p:tgtEl>
                                          <p:spTgt spid="139266">
                                            <p:txEl>
                                              <p:charRg st="105" end="13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9266">
                                            <p:txEl>
                                              <p:charRg st="105" end="13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9266">
                                            <p:txEl>
                                              <p:charRg st="133" end="165"/>
                                            </p:txEl>
                                          </p:spTgt>
                                        </p:tgtEl>
                                        <p:attrNameLst>
                                          <p:attrName>style.visibility</p:attrName>
                                        </p:attrNameLst>
                                      </p:cBhvr>
                                      <p:to>
                                        <p:strVal val="visible"/>
                                      </p:to>
                                    </p:set>
                                    <p:anim calcmode="lin" valueType="num">
                                      <p:cBhvr additive="base">
                                        <p:cTn id="31" dur="500" fill="hold"/>
                                        <p:tgtEl>
                                          <p:spTgt spid="139266">
                                            <p:txEl>
                                              <p:charRg st="133" end="16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9266">
                                            <p:txEl>
                                              <p:charRg st="133" end="16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39266">
                                            <p:txEl>
                                              <p:charRg st="165" end="180"/>
                                            </p:txEl>
                                          </p:spTgt>
                                        </p:tgtEl>
                                        <p:attrNameLst>
                                          <p:attrName>style.visibility</p:attrName>
                                        </p:attrNameLst>
                                      </p:cBhvr>
                                      <p:to>
                                        <p:strVal val="visible"/>
                                      </p:to>
                                    </p:set>
                                    <p:anim calcmode="lin" valueType="num">
                                      <p:cBhvr additive="base">
                                        <p:cTn id="37" dur="500" fill="hold"/>
                                        <p:tgtEl>
                                          <p:spTgt spid="139266">
                                            <p:txEl>
                                              <p:charRg st="165" end="18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9266">
                                            <p:txEl>
                                              <p:charRg st="165" end="18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9266">
                                            <p:txEl>
                                              <p:charRg st="180" end="220"/>
                                            </p:txEl>
                                          </p:spTgt>
                                        </p:tgtEl>
                                        <p:attrNameLst>
                                          <p:attrName>style.visibility</p:attrName>
                                        </p:attrNameLst>
                                      </p:cBhvr>
                                      <p:to>
                                        <p:strVal val="visible"/>
                                      </p:to>
                                    </p:set>
                                    <p:anim calcmode="lin" valueType="num">
                                      <p:cBhvr additive="base">
                                        <p:cTn id="43" dur="500" fill="hold"/>
                                        <p:tgtEl>
                                          <p:spTgt spid="139266">
                                            <p:txEl>
                                              <p:charRg st="180" end="22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9266">
                                            <p:txEl>
                                              <p:charRg st="180" end="22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9266">
                                            <p:txEl>
                                              <p:charRg st="8" end="8"/>
                                            </p:txEl>
                                          </p:spTgt>
                                        </p:tgtEl>
                                        <p:attrNameLst>
                                          <p:attrName>style.visibility</p:attrName>
                                        </p:attrNameLst>
                                      </p:cBhvr>
                                      <p:to>
                                        <p:strVal val="visible"/>
                                      </p:to>
                                    </p:set>
                                    <p:anim calcmode="lin" valueType="num">
                                      <p:cBhvr additive="base">
                                        <p:cTn id="49" dur="500" fill="hold"/>
                                        <p:tgtEl>
                                          <p:spTgt spid="139266">
                                            <p:txEl>
                                              <p:char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9266">
                                            <p:txEl>
                                              <p:char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build="p"/>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矩形 137217"/>
          <p:cNvSpPr/>
          <p:nvPr/>
        </p:nvSpPr>
        <p:spPr>
          <a:xfrm>
            <a:off x="157163" y="573088"/>
            <a:ext cx="6475413" cy="53403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zh-CN" altLang="en-US" sz="2400" b="1" strike="noStrike" noProof="1">
                <a:solidFill>
                  <a:schemeClr val="tx1"/>
                </a:solidFill>
                <a:effectLst/>
                <a:ea typeface="宋体" pitchFamily="2" charset="-122"/>
              </a:rPr>
              <a:t>习题</a:t>
            </a:r>
            <a:r>
              <a:rPr lang="en-US" altLang="zh-CN" sz="2400" b="1" strike="noStrike" noProof="1">
                <a:solidFill>
                  <a:schemeClr val="tx1"/>
                </a:solidFill>
                <a:effectLst/>
                <a:ea typeface="宋体" pitchFamily="2" charset="-122"/>
              </a:rPr>
              <a:t>4-24</a:t>
            </a:r>
            <a:r>
              <a:rPr lang="zh-CN" altLang="en-US" sz="2400" b="1" strike="noStrike" noProof="1">
                <a:solidFill>
                  <a:schemeClr val="tx1"/>
                </a:solidFill>
                <a:effectLst/>
                <a:ea typeface="宋体" pitchFamily="2" charset="-122"/>
              </a:rPr>
              <a:t>：该系统调度方式为非剥夺调度</a:t>
            </a:r>
            <a:endParaRPr lang="zh-CN" altLang="en-US" sz="2400" b="1" strike="noStrike" noProof="1">
              <a:solidFill>
                <a:schemeClr val="tx1"/>
              </a:solidFill>
              <a:effectLst/>
              <a:ea typeface="宋体" pitchFamily="2" charset="-122"/>
            </a:endParaRPr>
          </a:p>
        </p:txBody>
      </p:sp>
      <p:grpSp>
        <p:nvGrpSpPr>
          <p:cNvPr id="137219" name="组合 137218"/>
          <p:cNvGrpSpPr/>
          <p:nvPr/>
        </p:nvGrpSpPr>
        <p:grpSpPr>
          <a:xfrm>
            <a:off x="680085" y="1107440"/>
            <a:ext cx="6928485" cy="3352165"/>
            <a:chOff x="0" y="0"/>
            <a:chExt cx="4726" cy="2359"/>
          </a:xfrm>
        </p:grpSpPr>
        <p:sp>
          <p:nvSpPr>
            <p:cNvPr id="149507" name="直接连接符 137219"/>
            <p:cNvSpPr/>
            <p:nvPr/>
          </p:nvSpPr>
          <p:spPr>
            <a:xfrm flipH="1">
              <a:off x="2647" y="1561"/>
              <a:ext cx="1376" cy="406"/>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49508" name="直接连接符 137220"/>
            <p:cNvSpPr/>
            <p:nvPr/>
          </p:nvSpPr>
          <p:spPr>
            <a:xfrm flipH="1">
              <a:off x="837" y="270"/>
              <a:ext cx="1175" cy="527"/>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49509" name="椭圆 137221"/>
            <p:cNvSpPr/>
            <p:nvPr/>
          </p:nvSpPr>
          <p:spPr>
            <a:xfrm>
              <a:off x="2016" y="0"/>
              <a:ext cx="1316" cy="551"/>
            </a:xfrm>
            <a:prstGeom prst="ellipse">
              <a:avLst/>
            </a:prstGeom>
            <a:noFill/>
            <a:ln w="19050"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B0604020202020204" pitchFamily="34" charset="0"/>
                <a:ea typeface="宋体" pitchFamily="2" charset="-122"/>
              </a:endParaRPr>
            </a:p>
          </p:txBody>
        </p:sp>
        <p:sp>
          <p:nvSpPr>
            <p:cNvPr id="149510" name="文本框 137222"/>
            <p:cNvSpPr txBox="1"/>
            <p:nvPr/>
          </p:nvSpPr>
          <p:spPr>
            <a:xfrm>
              <a:off x="2476" y="142"/>
              <a:ext cx="491" cy="299"/>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运行</a:t>
              </a:r>
              <a:endParaRPr lang="zh-CN" altLang="en-US" sz="1600">
                <a:solidFill>
                  <a:schemeClr val="tx1"/>
                </a:solidFill>
                <a:latin typeface="Times New Roman" panose="02020603050405020304" pitchFamily="18" charset="0"/>
                <a:ea typeface="宋体" pitchFamily="2" charset="-122"/>
              </a:endParaRPr>
            </a:p>
          </p:txBody>
        </p:sp>
        <p:sp>
          <p:nvSpPr>
            <p:cNvPr id="149511" name="文本框 137223"/>
            <p:cNvSpPr txBox="1"/>
            <p:nvPr/>
          </p:nvSpPr>
          <p:spPr>
            <a:xfrm>
              <a:off x="2485" y="1173"/>
              <a:ext cx="834" cy="350"/>
            </a:xfrm>
            <a:prstGeom prst="rect">
              <a:avLst/>
            </a:prstGeom>
            <a:noFill/>
            <a:ln w="9525">
              <a:noFill/>
              <a:miter/>
            </a:ln>
          </p:spPr>
          <p:txBody>
            <a:bodyPr anchor="t"/>
            <a:p>
              <a:pPr lvl="0" algn="just"/>
              <a:r>
                <a:rPr lang="zh-CN" altLang="zh-CN" sz="1600">
                  <a:solidFill>
                    <a:schemeClr val="tx1"/>
                  </a:solidFill>
                  <a:latin typeface="Times New Roman" panose="02020603050405020304" pitchFamily="18" charset="0"/>
                  <a:ea typeface="宋体" pitchFamily="2" charset="-122"/>
                </a:rPr>
                <a:t>5. </a:t>
              </a:r>
              <a:r>
                <a:rPr lang="zh-CN" altLang="en-US" sz="1600">
                  <a:solidFill>
                    <a:schemeClr val="tx1"/>
                  </a:solidFill>
                  <a:latin typeface="Times New Roman" panose="02020603050405020304" pitchFamily="18" charset="0"/>
                  <a:ea typeface="宋体" pitchFamily="2" charset="-122"/>
                </a:rPr>
                <a:t>首先选择</a:t>
              </a:r>
              <a:endParaRPr lang="zh-CN" altLang="en-US" sz="1600">
                <a:solidFill>
                  <a:schemeClr val="tx1"/>
                </a:solidFill>
                <a:latin typeface="Times New Roman" panose="02020603050405020304" pitchFamily="18" charset="0"/>
                <a:ea typeface="宋体" pitchFamily="2" charset="-122"/>
              </a:endParaRPr>
            </a:p>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100ms</a:t>
              </a:r>
              <a:endParaRPr lang="en-US" altLang="zh-CN" sz="1600">
                <a:solidFill>
                  <a:schemeClr val="tx1"/>
                </a:solidFill>
                <a:latin typeface="Times New Roman" panose="02020603050405020304" pitchFamily="18" charset="0"/>
                <a:ea typeface="宋体" pitchFamily="2" charset="-122"/>
              </a:endParaRPr>
            </a:p>
          </p:txBody>
        </p:sp>
        <p:sp>
          <p:nvSpPr>
            <p:cNvPr id="149512" name="椭圆 137224"/>
            <p:cNvSpPr/>
            <p:nvPr/>
          </p:nvSpPr>
          <p:spPr>
            <a:xfrm>
              <a:off x="3411" y="1010"/>
              <a:ext cx="1315" cy="552"/>
            </a:xfrm>
            <a:prstGeom prst="ellipse">
              <a:avLst/>
            </a:prstGeom>
            <a:noFill/>
            <a:ln w="19050"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B0604020202020204" pitchFamily="34" charset="0"/>
                <a:ea typeface="宋体" pitchFamily="2" charset="-122"/>
              </a:endParaRPr>
            </a:p>
          </p:txBody>
        </p:sp>
        <p:sp>
          <p:nvSpPr>
            <p:cNvPr id="149513" name="文本框 137225"/>
            <p:cNvSpPr txBox="1"/>
            <p:nvPr/>
          </p:nvSpPr>
          <p:spPr>
            <a:xfrm>
              <a:off x="3817" y="1100"/>
              <a:ext cx="633" cy="423"/>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因 </a:t>
              </a:r>
              <a:r>
                <a:rPr lang="en-US" altLang="zh-CN" sz="1600">
                  <a:solidFill>
                    <a:schemeClr val="tx1"/>
                  </a:solidFill>
                  <a:latin typeface="Times New Roman" panose="02020603050405020304" pitchFamily="18" charset="0"/>
                  <a:ea typeface="宋体" pitchFamily="2" charset="-122"/>
                </a:rPr>
                <a:t>I∕O</a:t>
              </a:r>
              <a:endParaRPr lang="en-US" altLang="zh-CN" sz="1600">
                <a:solidFill>
                  <a:schemeClr val="tx1"/>
                </a:solidFill>
                <a:latin typeface="Times New Roman" panose="02020603050405020304" pitchFamily="18" charset="0"/>
                <a:ea typeface="宋体" pitchFamily="2" charset="-122"/>
              </a:endParaRPr>
            </a:p>
            <a:p>
              <a:pPr lvl="0" algn="just"/>
              <a:r>
                <a:rPr lang="en-US" altLang="zh-CN" sz="1600">
                  <a:solidFill>
                    <a:schemeClr val="tx1"/>
                  </a:solidFill>
                  <a:latin typeface="Times New Roman" panose="02020603050405020304" pitchFamily="18" charset="0"/>
                  <a:ea typeface="宋体" pitchFamily="2" charset="-122"/>
                </a:rPr>
                <a:t> </a:t>
              </a:r>
              <a:r>
                <a:rPr lang="zh-CN" altLang="en-US" sz="1600">
                  <a:solidFill>
                    <a:schemeClr val="tx1"/>
                  </a:solidFill>
                  <a:latin typeface="Times New Roman" panose="02020603050405020304" pitchFamily="18" charset="0"/>
                  <a:ea typeface="宋体" pitchFamily="2" charset="-122"/>
                </a:rPr>
                <a:t>而等待</a:t>
              </a:r>
              <a:endParaRPr lang="zh-CN" altLang="en-US" sz="1600">
                <a:solidFill>
                  <a:schemeClr val="tx1"/>
                </a:solidFill>
                <a:latin typeface="Times New Roman" panose="02020603050405020304" pitchFamily="18" charset="0"/>
                <a:ea typeface="宋体" pitchFamily="2" charset="-122"/>
              </a:endParaRPr>
            </a:p>
            <a:p>
              <a:pPr lvl="0" algn="just"/>
              <a:endParaRPr lang="zh-CN" altLang="en-US" sz="1600">
                <a:solidFill>
                  <a:schemeClr val="tx1"/>
                </a:solidFill>
                <a:latin typeface="Times New Roman" panose="02020603050405020304" pitchFamily="18" charset="0"/>
                <a:ea typeface="宋体" pitchFamily="2" charset="-122"/>
              </a:endParaRPr>
            </a:p>
          </p:txBody>
        </p:sp>
        <p:sp>
          <p:nvSpPr>
            <p:cNvPr id="149514" name="椭圆 137226"/>
            <p:cNvSpPr/>
            <p:nvPr/>
          </p:nvSpPr>
          <p:spPr>
            <a:xfrm>
              <a:off x="1386" y="1808"/>
              <a:ext cx="1316" cy="551"/>
            </a:xfrm>
            <a:prstGeom prst="ellipse">
              <a:avLst/>
            </a:prstGeom>
            <a:noFill/>
            <a:ln w="19050"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B0604020202020204" pitchFamily="34" charset="0"/>
                <a:ea typeface="宋体" pitchFamily="2" charset="-122"/>
              </a:endParaRPr>
            </a:p>
          </p:txBody>
        </p:sp>
        <p:sp>
          <p:nvSpPr>
            <p:cNvPr id="149515" name="文本框 137227"/>
            <p:cNvSpPr txBox="1"/>
            <p:nvPr/>
          </p:nvSpPr>
          <p:spPr>
            <a:xfrm>
              <a:off x="1791" y="1897"/>
              <a:ext cx="652" cy="387"/>
            </a:xfrm>
            <a:prstGeom prst="rect">
              <a:avLst/>
            </a:prstGeom>
            <a:noFill/>
            <a:ln w="9525">
              <a:noFill/>
              <a:miter/>
            </a:ln>
          </p:spPr>
          <p:txBody>
            <a:bodyPr anchor="t"/>
            <a:p>
              <a:pPr lvl="0"/>
              <a:r>
                <a:rPr lang="zh-CN" altLang="en-US" sz="1600">
                  <a:solidFill>
                    <a:schemeClr val="tx1"/>
                  </a:solidFill>
                  <a:latin typeface="Times New Roman" panose="02020603050405020304" pitchFamily="18" charset="0"/>
                  <a:ea typeface="宋体" pitchFamily="2" charset="-122"/>
                </a:rPr>
                <a:t> 高优先</a:t>
              </a:r>
              <a:endParaRPr lang="zh-CN" altLang="en-US" sz="1600">
                <a:solidFill>
                  <a:schemeClr val="tx1"/>
                </a:solidFill>
                <a:latin typeface="Times New Roman" panose="02020603050405020304" pitchFamily="18" charset="0"/>
                <a:ea typeface="宋体" pitchFamily="2" charset="-122"/>
              </a:endParaRPr>
            </a:p>
            <a:p>
              <a:pPr lvl="0"/>
              <a:r>
                <a:rPr lang="zh-CN" altLang="en-US" sz="1600">
                  <a:solidFill>
                    <a:schemeClr val="tx1"/>
                  </a:solidFill>
                  <a:latin typeface="Times New Roman" panose="02020603050405020304" pitchFamily="18" charset="0"/>
                  <a:ea typeface="宋体" pitchFamily="2" charset="-122"/>
                </a:rPr>
                <a:t>   就绪</a:t>
              </a:r>
              <a:endParaRPr lang="zh-CN" altLang="en-US" sz="1600">
                <a:solidFill>
                  <a:schemeClr val="tx1"/>
                </a:solidFill>
                <a:latin typeface="Times New Roman" panose="02020603050405020304" pitchFamily="18" charset="0"/>
                <a:ea typeface="宋体" pitchFamily="2" charset="-122"/>
              </a:endParaRPr>
            </a:p>
            <a:p>
              <a:pPr lvl="0" algn="just"/>
              <a:endParaRPr lang="zh-CN" altLang="en-US" sz="1600">
                <a:solidFill>
                  <a:schemeClr val="tx1"/>
                </a:solidFill>
                <a:latin typeface="Times New Roman" panose="02020603050405020304" pitchFamily="18" charset="0"/>
                <a:ea typeface="宋体" pitchFamily="2" charset="-122"/>
              </a:endParaRPr>
            </a:p>
          </p:txBody>
        </p:sp>
        <p:sp>
          <p:nvSpPr>
            <p:cNvPr id="149516" name="椭圆 137228"/>
            <p:cNvSpPr/>
            <p:nvPr/>
          </p:nvSpPr>
          <p:spPr>
            <a:xfrm>
              <a:off x="0" y="797"/>
              <a:ext cx="1315" cy="552"/>
            </a:xfrm>
            <a:prstGeom prst="ellipse">
              <a:avLst/>
            </a:prstGeom>
            <a:noFill/>
            <a:ln w="19050"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sz="3200" b="0" dirty="0">
                <a:latin typeface="Arial" panose="020B0604020202020204" pitchFamily="34" charset="0"/>
                <a:ea typeface="宋体" pitchFamily="2" charset="-122"/>
              </a:endParaRPr>
            </a:p>
          </p:txBody>
        </p:sp>
        <p:sp>
          <p:nvSpPr>
            <p:cNvPr id="149517" name="文本框 137229"/>
            <p:cNvSpPr txBox="1"/>
            <p:nvPr/>
          </p:nvSpPr>
          <p:spPr>
            <a:xfrm>
              <a:off x="326" y="908"/>
              <a:ext cx="686" cy="382"/>
            </a:xfrm>
            <a:prstGeom prst="rect">
              <a:avLst/>
            </a:prstGeom>
            <a:noFill/>
            <a:ln w="9525">
              <a:noFill/>
              <a:miter/>
            </a:ln>
          </p:spPr>
          <p:txBody>
            <a:bodyPr anchor="t"/>
            <a:p>
              <a:pPr lvl="0"/>
              <a:r>
                <a:rPr lang="zh-CN" altLang="en-US" sz="1600">
                  <a:solidFill>
                    <a:schemeClr val="tx1"/>
                  </a:solidFill>
                  <a:latin typeface="Times New Roman" panose="02020603050405020304" pitchFamily="18" charset="0"/>
                  <a:ea typeface="宋体" pitchFamily="2" charset="-122"/>
                </a:rPr>
                <a:t>   低优先</a:t>
              </a:r>
              <a:endParaRPr lang="zh-CN" altLang="en-US" sz="1600">
                <a:solidFill>
                  <a:schemeClr val="tx1"/>
                </a:solidFill>
                <a:latin typeface="Times New Roman" panose="02020603050405020304" pitchFamily="18" charset="0"/>
                <a:ea typeface="宋体" pitchFamily="2" charset="-122"/>
              </a:endParaRPr>
            </a:p>
            <a:p>
              <a:pPr lvl="0"/>
              <a:r>
                <a:rPr lang="zh-CN" altLang="en-US" sz="1600">
                  <a:solidFill>
                    <a:schemeClr val="tx1"/>
                  </a:solidFill>
                  <a:latin typeface="Times New Roman" panose="02020603050405020304" pitchFamily="18" charset="0"/>
                  <a:ea typeface="宋体" pitchFamily="2" charset="-122"/>
                </a:rPr>
                <a:t>     就绪</a:t>
              </a:r>
              <a:endParaRPr lang="zh-CN" altLang="en-US" sz="1600">
                <a:solidFill>
                  <a:schemeClr val="tx1"/>
                </a:solidFill>
                <a:latin typeface="Times New Roman" panose="02020603050405020304" pitchFamily="18" charset="0"/>
                <a:ea typeface="宋体" pitchFamily="2" charset="-122"/>
              </a:endParaRPr>
            </a:p>
            <a:p>
              <a:pPr lvl="0" algn="just"/>
              <a:endParaRPr lang="zh-CN" altLang="en-US" sz="1600">
                <a:solidFill>
                  <a:schemeClr val="tx1"/>
                </a:solidFill>
                <a:latin typeface="Times New Roman" panose="02020603050405020304" pitchFamily="18" charset="0"/>
                <a:ea typeface="宋体" pitchFamily="2" charset="-122"/>
              </a:endParaRPr>
            </a:p>
          </p:txBody>
        </p:sp>
        <p:sp>
          <p:nvSpPr>
            <p:cNvPr id="149518" name="直接连接符 137230"/>
            <p:cNvSpPr/>
            <p:nvPr/>
          </p:nvSpPr>
          <p:spPr>
            <a:xfrm>
              <a:off x="3259" y="390"/>
              <a:ext cx="1008" cy="638"/>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49519" name="直接连接符 137231"/>
            <p:cNvSpPr/>
            <p:nvPr/>
          </p:nvSpPr>
          <p:spPr>
            <a:xfrm flipV="1">
              <a:off x="1323" y="531"/>
              <a:ext cx="1135" cy="479"/>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49520" name="直接连接符 137232"/>
            <p:cNvSpPr/>
            <p:nvPr/>
          </p:nvSpPr>
          <p:spPr>
            <a:xfrm flipV="1">
              <a:off x="2268" y="531"/>
              <a:ext cx="568" cy="1277"/>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49523" name="文本框 137235"/>
            <p:cNvSpPr txBox="1"/>
            <p:nvPr/>
          </p:nvSpPr>
          <p:spPr>
            <a:xfrm>
              <a:off x="939" y="317"/>
              <a:ext cx="782" cy="326"/>
            </a:xfrm>
            <a:prstGeom prst="rect">
              <a:avLst/>
            </a:prstGeom>
            <a:noFill/>
            <a:ln w="9525">
              <a:noFill/>
              <a:miter/>
            </a:ln>
          </p:spPr>
          <p:txBody>
            <a:bodyPr anchor="t"/>
            <a:p>
              <a:pPr lvl="0" algn="just"/>
              <a:r>
                <a:rPr lang="zh-CN" altLang="zh-CN" sz="1600">
                  <a:solidFill>
                    <a:schemeClr val="tx1"/>
                  </a:solidFill>
                  <a:latin typeface="Times New Roman" panose="02020603050405020304" pitchFamily="18" charset="0"/>
                  <a:ea typeface="宋体" pitchFamily="2" charset="-122"/>
                </a:rPr>
                <a:t>2.</a:t>
              </a:r>
              <a:r>
                <a:rPr lang="zh-CN" altLang="en-US" sz="1600">
                  <a:solidFill>
                    <a:schemeClr val="tx1"/>
                  </a:solidFill>
                  <a:latin typeface="Times New Roman" panose="02020603050405020304" pitchFamily="18" charset="0"/>
                  <a:ea typeface="宋体" pitchFamily="2" charset="-122"/>
                </a:rPr>
                <a:t> </a:t>
              </a:r>
              <a:endParaRPr lang="zh-CN" altLang="zh-CN" sz="1600">
                <a:solidFill>
                  <a:schemeClr val="tx1"/>
                </a:solidFill>
                <a:latin typeface="Times New Roman" panose="02020603050405020304" pitchFamily="18" charset="0"/>
                <a:ea typeface="宋体" pitchFamily="2" charset="-122"/>
              </a:endParaRPr>
            </a:p>
          </p:txBody>
        </p:sp>
        <p:sp>
          <p:nvSpPr>
            <p:cNvPr id="149524" name="文本框 137236"/>
            <p:cNvSpPr txBox="1"/>
            <p:nvPr/>
          </p:nvSpPr>
          <p:spPr>
            <a:xfrm>
              <a:off x="3592" y="418"/>
              <a:ext cx="863" cy="326"/>
            </a:xfrm>
            <a:prstGeom prst="rect">
              <a:avLst/>
            </a:prstGeom>
            <a:noFill/>
            <a:ln w="9525">
              <a:noFill/>
              <a:miter/>
            </a:ln>
          </p:spPr>
          <p:txBody>
            <a:bodyPr anchor="t"/>
            <a:p>
              <a:pPr lvl="0" algn="just"/>
              <a:r>
                <a:rPr lang="zh-CN" altLang="zh-CN" sz="1600">
                  <a:solidFill>
                    <a:schemeClr val="tx1"/>
                  </a:solidFill>
                  <a:latin typeface="Times New Roman" panose="02020603050405020304" pitchFamily="18" charset="0"/>
                  <a:ea typeface="宋体" pitchFamily="2" charset="-122"/>
                </a:rPr>
                <a:t>3. </a:t>
              </a:r>
              <a:r>
                <a:rPr lang="zh-CN" altLang="en-US" sz="1600">
                  <a:solidFill>
                    <a:schemeClr val="tx1"/>
                  </a:solidFill>
                  <a:latin typeface="Times New Roman" panose="02020603050405020304" pitchFamily="18" charset="0"/>
                  <a:ea typeface="宋体" pitchFamily="2" charset="-122"/>
                </a:rPr>
                <a:t>请求</a:t>
              </a:r>
              <a:r>
                <a:rPr lang="en-US" altLang="zh-CN" sz="1600">
                  <a:solidFill>
                    <a:schemeClr val="tx1"/>
                  </a:solidFill>
                  <a:latin typeface="Times New Roman" panose="02020603050405020304" pitchFamily="18" charset="0"/>
                  <a:ea typeface="宋体" pitchFamily="2" charset="-122"/>
                </a:rPr>
                <a:t>I/O</a:t>
              </a:r>
              <a:endParaRPr lang="en-US" altLang="zh-CN" sz="1600">
                <a:solidFill>
                  <a:schemeClr val="tx1"/>
                </a:solidFill>
                <a:latin typeface="Times New Roman" panose="02020603050405020304" pitchFamily="18" charset="0"/>
                <a:ea typeface="宋体" pitchFamily="2" charset="-122"/>
              </a:endParaRPr>
            </a:p>
          </p:txBody>
        </p:sp>
        <p:sp>
          <p:nvSpPr>
            <p:cNvPr id="149525" name="文本框 137237"/>
            <p:cNvSpPr txBox="1"/>
            <p:nvPr/>
          </p:nvSpPr>
          <p:spPr>
            <a:xfrm>
              <a:off x="3025" y="1808"/>
              <a:ext cx="1008" cy="32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4. </a:t>
              </a:r>
              <a:r>
                <a:rPr lang="en-US" altLang="zh-CN" sz="1600">
                  <a:solidFill>
                    <a:schemeClr val="tx1"/>
                  </a:solidFill>
                  <a:latin typeface="Times New Roman" panose="02020603050405020304" pitchFamily="18" charset="0"/>
                  <a:ea typeface="宋体" pitchFamily="2" charset="-122"/>
                </a:rPr>
                <a:t>I/O</a:t>
              </a:r>
              <a:r>
                <a:rPr lang="zh-CN" altLang="en-US" sz="1600">
                  <a:solidFill>
                    <a:schemeClr val="tx1"/>
                  </a:solidFill>
                  <a:latin typeface="Times New Roman" panose="02020603050405020304" pitchFamily="18" charset="0"/>
                  <a:ea typeface="宋体" pitchFamily="2" charset="-122"/>
                </a:rPr>
                <a:t>完成</a:t>
              </a:r>
              <a:endParaRPr lang="zh-CN" altLang="en-US" sz="1600">
                <a:solidFill>
                  <a:schemeClr val="tx1"/>
                </a:solidFill>
                <a:latin typeface="Times New Roman" panose="02020603050405020304" pitchFamily="18" charset="0"/>
                <a:ea typeface="宋体" pitchFamily="2" charset="-122"/>
              </a:endParaRPr>
            </a:p>
          </p:txBody>
        </p:sp>
        <p:sp>
          <p:nvSpPr>
            <p:cNvPr id="149526" name="文本框 137238"/>
            <p:cNvSpPr txBox="1"/>
            <p:nvPr/>
          </p:nvSpPr>
          <p:spPr>
            <a:xfrm>
              <a:off x="1452" y="896"/>
              <a:ext cx="834" cy="350"/>
            </a:xfrm>
            <a:prstGeom prst="rect">
              <a:avLst/>
            </a:prstGeom>
            <a:noFill/>
            <a:ln w="9525">
              <a:noFill/>
              <a:miter/>
            </a:ln>
          </p:spPr>
          <p:txBody>
            <a:bodyPr anchor="t"/>
            <a:p>
              <a:pPr lvl="0" algn="just"/>
              <a:r>
                <a:rPr lang="zh-CN" altLang="zh-CN" sz="1600">
                  <a:solidFill>
                    <a:schemeClr val="tx1"/>
                  </a:solidFill>
                  <a:latin typeface="Times New Roman" panose="02020603050405020304" pitchFamily="18" charset="0"/>
                  <a:ea typeface="宋体" pitchFamily="2" charset="-122"/>
                </a:rPr>
                <a:t>1. </a:t>
              </a:r>
              <a:r>
                <a:rPr lang="zh-CN" altLang="en-US" sz="1600">
                  <a:solidFill>
                    <a:schemeClr val="tx1"/>
                  </a:solidFill>
                  <a:latin typeface="Times New Roman" panose="02020603050405020304" pitchFamily="18" charset="0"/>
                  <a:ea typeface="宋体" pitchFamily="2" charset="-122"/>
                </a:rPr>
                <a:t>其次选择</a:t>
              </a:r>
              <a:endParaRPr lang="zh-CN" altLang="en-US" sz="1600">
                <a:solidFill>
                  <a:schemeClr val="tx1"/>
                </a:solidFill>
                <a:latin typeface="Times New Roman" panose="02020603050405020304" pitchFamily="18" charset="0"/>
                <a:ea typeface="宋体" pitchFamily="2" charset="-122"/>
              </a:endParaRPr>
            </a:p>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500ms</a:t>
              </a:r>
              <a:endParaRPr lang="en-US" altLang="zh-CN" sz="1600">
                <a:solidFill>
                  <a:schemeClr val="tx1"/>
                </a:solidFill>
                <a:latin typeface="Times New Roman" panose="02020603050405020304" pitchFamily="18" charset="0"/>
                <a:ea typeface="宋体" pitchFamily="2" charset="-122"/>
              </a:endParaRPr>
            </a:p>
          </p:txBody>
        </p:sp>
      </p:grpSp>
      <p:sp>
        <p:nvSpPr>
          <p:cNvPr id="137241" name="矩形 13724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进程调度</a:t>
            </a:r>
            <a:endParaRPr lang="zh-CN" altLang="en-US" sz="2400" strike="noStrike" noProof="1">
              <a:ea typeface="宋体" pitchFamily="2" charset="-122"/>
            </a:endParaRPr>
          </a:p>
        </p:txBody>
      </p:sp>
      <p:sp>
        <p:nvSpPr>
          <p:cNvPr id="149528" name="文本框 137241"/>
          <p:cNvSpPr txBox="1"/>
          <p:nvPr/>
        </p:nvSpPr>
        <p:spPr>
          <a:xfrm>
            <a:off x="8493125" y="6510338"/>
            <a:ext cx="46355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105</a:t>
            </a:r>
            <a:endParaRPr lang="en-US" altLang="zh-CN" b="0">
              <a:solidFill>
                <a:schemeClr val="tx2"/>
              </a:solidFill>
              <a:latin typeface="Times New Roman" panose="02020603050405020304" pitchFamily="18" charset="0"/>
              <a:ea typeface="宋体" pitchFamily="2" charset="-122"/>
            </a:endParaRPr>
          </a:p>
        </p:txBody>
      </p:sp>
      <p:sp>
        <p:nvSpPr>
          <p:cNvPr id="2" name="文本框 1"/>
          <p:cNvSpPr txBox="1"/>
          <p:nvPr/>
        </p:nvSpPr>
        <p:spPr>
          <a:xfrm>
            <a:off x="466725" y="4693920"/>
            <a:ext cx="7427595" cy="1691640"/>
          </a:xfrm>
          <a:prstGeom prst="rect">
            <a:avLst/>
          </a:prstGeom>
          <a:noFill/>
        </p:spPr>
        <p:txBody>
          <a:bodyPr wrap="square" rtlCol="0" anchor="t">
            <a:spAutoFit/>
          </a:bodyPr>
          <a:p>
            <a:pPr marL="533400" lvl="0" indent="-533400" fontAlgn="base">
              <a:lnSpc>
                <a:spcPct val="130000"/>
              </a:lnSpc>
              <a:buNone/>
            </a:pPr>
            <a:r>
              <a:rPr lang="en-US" altLang="zh-CN" sz="2000" b="0">
                <a:solidFill>
                  <a:schemeClr val="tx1"/>
                </a:solidFill>
                <a:latin typeface="Times New Roman" panose="02020603050405020304" pitchFamily="18" charset="0"/>
                <a:cs typeface="+mn-ea"/>
                <a:sym typeface="+mn-ea"/>
              </a:rPr>
              <a:t>1</a:t>
            </a:r>
            <a:r>
              <a:rPr lang="zh-CN" altLang="en-US" sz="2000" b="0">
                <a:solidFill>
                  <a:schemeClr val="tx1"/>
                </a:solidFill>
                <a:latin typeface="Times New Roman" panose="02020603050405020304" pitchFamily="18" charset="0"/>
                <a:cs typeface="+mn-ea"/>
                <a:sym typeface="+mn-ea"/>
              </a:rPr>
              <a:t>、说明变迁</a:t>
            </a:r>
            <a:r>
              <a:rPr lang="en-US" altLang="zh-CN" sz="2000" b="0">
                <a:solidFill>
                  <a:schemeClr val="tx1"/>
                </a:solidFill>
                <a:latin typeface="Times New Roman" panose="02020603050405020304" pitchFamily="18" charset="0"/>
                <a:cs typeface="+mn-ea"/>
                <a:sym typeface="+mn-ea"/>
              </a:rPr>
              <a:t>3</a:t>
            </a:r>
            <a:r>
              <a:rPr lang="zh-CN" altLang="en-US" sz="2000" b="0">
                <a:solidFill>
                  <a:schemeClr val="tx1"/>
                </a:solidFill>
                <a:latin typeface="Times New Roman" panose="02020603050405020304" pitchFamily="18" charset="0"/>
                <a:cs typeface="+mn-ea"/>
                <a:sym typeface="+mn-ea"/>
              </a:rPr>
              <a:t>、</a:t>
            </a:r>
            <a:r>
              <a:rPr lang="zh-CN" altLang="en-US" sz="2000" b="0">
                <a:solidFill>
                  <a:schemeClr val="tx1"/>
                </a:solidFill>
                <a:latin typeface="Times New Roman" panose="02020603050405020304" pitchFamily="18" charset="0"/>
                <a:cs typeface="+mn-ea"/>
                <a:sym typeface="+mn-ea"/>
              </a:rPr>
              <a:t>变迁</a:t>
            </a:r>
            <a:r>
              <a:rPr lang="en-US" altLang="zh-CN" sz="2000" b="0">
                <a:solidFill>
                  <a:schemeClr val="tx1"/>
                </a:solidFill>
                <a:latin typeface="Times New Roman" panose="02020603050405020304" pitchFamily="18" charset="0"/>
                <a:cs typeface="+mn-ea"/>
                <a:sym typeface="+mn-ea"/>
              </a:rPr>
              <a:t>2</a:t>
            </a:r>
            <a:r>
              <a:rPr lang="zh-CN" altLang="en-US" sz="2000" b="0">
                <a:solidFill>
                  <a:schemeClr val="tx1"/>
                </a:solidFill>
                <a:latin typeface="Times New Roman" panose="02020603050405020304" pitchFamily="18" charset="0"/>
                <a:cs typeface="+mn-ea"/>
                <a:sym typeface="+mn-ea"/>
              </a:rPr>
              <a:t>、变迁</a:t>
            </a:r>
            <a:r>
              <a:rPr lang="en-US" altLang="zh-CN" sz="2000" b="0">
                <a:solidFill>
                  <a:schemeClr val="tx1"/>
                </a:solidFill>
                <a:latin typeface="Times New Roman" panose="02020603050405020304" pitchFamily="18" charset="0"/>
                <a:cs typeface="+mn-ea"/>
                <a:sym typeface="+mn-ea"/>
              </a:rPr>
              <a:t>4</a:t>
            </a:r>
            <a:r>
              <a:rPr lang="zh-CN" altLang="en-US" sz="2000" b="0">
                <a:solidFill>
                  <a:schemeClr val="tx1"/>
                </a:solidFill>
                <a:latin typeface="Times New Roman" panose="02020603050405020304" pitchFamily="18" charset="0"/>
                <a:cs typeface="+mn-ea"/>
                <a:sym typeface="+mn-ea"/>
              </a:rPr>
              <a:t>的原因</a:t>
            </a:r>
            <a:r>
              <a:rPr lang="x-none" altLang="zh-CN" sz="2000" b="0">
                <a:solidFill>
                  <a:schemeClr val="tx1"/>
                </a:solidFill>
                <a:latin typeface="Times New Roman" panose="02020603050405020304" pitchFamily="18" charset="0"/>
                <a:cs typeface="+mn-ea"/>
                <a:sym typeface="+mn-ea"/>
              </a:rPr>
              <a:t>。</a:t>
            </a:r>
            <a:endParaRPr lang="x-none" altLang="zh-CN" sz="2000" b="0">
              <a:solidFill>
                <a:schemeClr val="tx1"/>
              </a:solidFill>
              <a:latin typeface="Times New Roman" panose="02020603050405020304" pitchFamily="18" charset="0"/>
              <a:cs typeface="+mn-ea"/>
              <a:sym typeface="+mn-ea"/>
            </a:endParaRPr>
          </a:p>
          <a:p>
            <a:pPr marL="533400" lvl="0" indent="-533400" fontAlgn="base">
              <a:lnSpc>
                <a:spcPct val="130000"/>
              </a:lnSpc>
              <a:buNone/>
            </a:pPr>
            <a:r>
              <a:rPr lang="en-US" altLang="zh-CN" sz="2000" b="0">
                <a:solidFill>
                  <a:schemeClr val="tx1"/>
                </a:solidFill>
              </a:rPr>
              <a:t>2</a:t>
            </a:r>
            <a:r>
              <a:rPr lang="zh-CN" altLang="en-US" sz="2000" b="0">
                <a:solidFill>
                  <a:schemeClr val="tx1"/>
                </a:solidFill>
              </a:rPr>
              <a:t>、下述因果变迁是否会发生，什么情况下发生：</a:t>
            </a:r>
            <a:endParaRPr lang="zh-CN" altLang="en-US" sz="2000" b="0">
              <a:solidFill>
                <a:schemeClr val="tx1"/>
              </a:solidFill>
            </a:endParaRPr>
          </a:p>
          <a:p>
            <a:pPr marL="533400" lvl="0" indent="-533400" fontAlgn="base">
              <a:lnSpc>
                <a:spcPct val="130000"/>
              </a:lnSpc>
              <a:buNone/>
            </a:pPr>
            <a:r>
              <a:rPr lang="en-US" altLang="zh-CN" sz="2000" b="0">
                <a:solidFill>
                  <a:schemeClr val="tx1"/>
                </a:solidFill>
              </a:rPr>
              <a:t>	2-&gt;5             2-&gt;1              4-&gt;5                 3-&gt;5</a:t>
            </a:r>
            <a:endParaRPr lang="en-US" altLang="zh-CN" sz="2000" b="0">
              <a:solidFill>
                <a:schemeClr val="tx1"/>
              </a:solidFill>
            </a:endParaRPr>
          </a:p>
          <a:p>
            <a:pPr marL="533400" lvl="0" indent="-533400" algn="l" fontAlgn="base">
              <a:lnSpc>
                <a:spcPct val="130000"/>
              </a:lnSpc>
              <a:buNone/>
            </a:pPr>
            <a:r>
              <a:rPr lang="en-US" altLang="zh-CN" sz="2000" b="0">
                <a:solidFill>
                  <a:schemeClr val="tx1"/>
                </a:solidFill>
              </a:rPr>
              <a:t>3</a:t>
            </a:r>
            <a:r>
              <a:rPr lang="zh-CN" altLang="en-US" sz="2000" b="0">
                <a:solidFill>
                  <a:schemeClr val="tx1"/>
                </a:solidFill>
              </a:rPr>
              <a:t>、根据状态变迁图叙述该系统的调度策略、调度效果</a:t>
            </a:r>
            <a:r>
              <a:rPr lang="zh-CN" altLang="en-US" sz="2000" b="0">
                <a:solidFill>
                  <a:schemeClr val="tx1"/>
                </a:solidFill>
                <a:cs typeface="+mn-ea"/>
              </a:rPr>
              <a:t>。</a:t>
            </a:r>
            <a:endParaRPr lang="zh-CN" altLang="en-US" sz="2000" b="0">
              <a:solidFill>
                <a:schemeClr val="tx1"/>
              </a:solidFill>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7218">
                                            <p:txEl>
                                              <p:charRg st="0" end="16"/>
                                            </p:txEl>
                                          </p:spTgt>
                                        </p:tgtEl>
                                        <p:attrNameLst>
                                          <p:attrName>style.visibility</p:attrName>
                                        </p:attrNameLst>
                                      </p:cBhvr>
                                      <p:to>
                                        <p:strVal val="visible"/>
                                      </p:to>
                                    </p:set>
                                    <p:anim calcmode="lin" valueType="num">
                                      <p:cBhvr additive="base">
                                        <p:cTn id="7" dur="1000" fill="hold"/>
                                        <p:tgtEl>
                                          <p:spTgt spid="137218">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7218">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7219"/>
                                        </p:tgtEl>
                                        <p:attrNameLst>
                                          <p:attrName>style.visibility</p:attrName>
                                        </p:attrNameLst>
                                      </p:cBhvr>
                                      <p:to>
                                        <p:strVal val="visible"/>
                                      </p:to>
                                    </p:set>
                                    <p:anim calcmode="lin" valueType="num">
                                      <p:cBhvr additive="base">
                                        <p:cTn id="13" dur="500" fill="hold"/>
                                        <p:tgtEl>
                                          <p:spTgt spid="137219"/>
                                        </p:tgtEl>
                                        <p:attrNameLst>
                                          <p:attrName>ppt_x</p:attrName>
                                        </p:attrNameLst>
                                      </p:cBhvr>
                                      <p:tavLst>
                                        <p:tav tm="0">
                                          <p:val>
                                            <p:strVal val="#ppt_x"/>
                                          </p:val>
                                        </p:tav>
                                        <p:tav tm="100000">
                                          <p:val>
                                            <p:strVal val="#ppt_x"/>
                                          </p:val>
                                        </p:tav>
                                      </p:tavLst>
                                    </p:anim>
                                    <p:anim calcmode="lin" valueType="num">
                                      <p:cBhvr additive="base">
                                        <p:cTn id="14" dur="500" fill="hold"/>
                                        <p:tgtEl>
                                          <p:spTgt spid="1372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build="p"/>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矩形 141313"/>
          <p:cNvSpPr/>
          <p:nvPr/>
        </p:nvSpPr>
        <p:spPr>
          <a:xfrm>
            <a:off x="1006475" y="1562100"/>
            <a:ext cx="7129463" cy="30146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Arial" panose="020B0604020202020204" pitchFamily="34" charset="0"/>
                <a:ea typeface="宋体" pitchFamily="2" charset="-122"/>
                <a:cs typeface="+mn-ea"/>
              </a:rPr>
              <a:t>第</a:t>
            </a:r>
            <a:r>
              <a:rPr lang="en-US" altLang="zh-CN" sz="4400" b="1" strike="noStrike" noProof="1">
                <a:solidFill>
                  <a:srgbClr val="990000"/>
                </a:solidFill>
                <a:latin typeface="Times New Roman" panose="02020603050405020304" pitchFamily="18" charset="0"/>
                <a:ea typeface="宋体" pitchFamily="2" charset="-122"/>
                <a:cs typeface="+mn-ea"/>
              </a:rPr>
              <a:t>4</a:t>
            </a:r>
            <a:r>
              <a:rPr lang="zh-CN" altLang="en-US" sz="4400" b="1" strike="noStrike" noProof="1">
                <a:solidFill>
                  <a:srgbClr val="990000"/>
                </a:solidFill>
                <a:latin typeface="Arial" panose="020B0604020202020204" pitchFamily="34" charset="0"/>
                <a:ea typeface="宋体" pitchFamily="2" charset="-122"/>
                <a:cs typeface="+mn-ea"/>
              </a:rPr>
              <a:t>章  进程及进程管理</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Arial" panose="020B0604020202020204" pitchFamily="34" charset="0"/>
                <a:ea typeface="宋体" pitchFamily="2" charset="-122"/>
                <a:cs typeface="+mn-ea"/>
              </a:rPr>
              <a:t>小结</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rgbClr val="990000"/>
              </a:solidFill>
              <a:ea typeface="宋体" pitchFamily="2" charset="-122"/>
            </a:endParaRPr>
          </a:p>
        </p:txBody>
      </p:sp>
      <p:graphicFrame>
        <p:nvGraphicFramePr>
          <p:cNvPr id="152578" name="内容占位符 141314"/>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7" name="" r:id="rId2" imgW="838200" imgH="647700" progId="Paint.Picture">
                  <p:embed/>
                </p:oleObj>
              </mc:Choice>
              <mc:Fallback>
                <p:oleObj name="" r:id="rId2" imgW="838200" imgH="647700" progId="Paint.Picture">
                  <p:embed/>
                  <p:pic>
                    <p:nvPicPr>
                      <p:cNvPr id="0" name="图片 3086"/>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141316" name="矩形 14131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1314">
                                            <p:txEl>
                                              <p:charRg st="1" end="14"/>
                                            </p:txEl>
                                          </p:spTgt>
                                        </p:tgtEl>
                                        <p:attrNameLst>
                                          <p:attrName>style.visibility</p:attrName>
                                        </p:attrNameLst>
                                      </p:cBhvr>
                                      <p:to>
                                        <p:strVal val="visible"/>
                                      </p:to>
                                    </p:set>
                                    <p:anim calcmode="lin" valueType="num">
                                      <p:cBhvr additive="base">
                                        <p:cTn id="7" dur="500" fill="hold"/>
                                        <p:tgtEl>
                                          <p:spTgt spid="141314">
                                            <p:txEl>
                                              <p:charRg st="1" end="1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1314">
                                            <p:txEl>
                                              <p:charRg st="1" end="14"/>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41314">
                                            <p:txEl>
                                              <p:charRg st="14" end="17"/>
                                            </p:txEl>
                                          </p:spTgt>
                                        </p:tgtEl>
                                        <p:attrNameLst>
                                          <p:attrName>style.visibility</p:attrName>
                                        </p:attrNameLst>
                                      </p:cBhvr>
                                      <p:to>
                                        <p:strVal val="visible"/>
                                      </p:to>
                                    </p:set>
                                    <p:anim calcmode="lin" valueType="num">
                                      <p:cBhvr additive="base">
                                        <p:cTn id="11" dur="500" fill="hold"/>
                                        <p:tgtEl>
                                          <p:spTgt spid="141314">
                                            <p:txEl>
                                              <p:charRg st="14" end="17"/>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1314">
                                            <p:txEl>
                                              <p:charRg st="14" end="1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矩形 142337"/>
          <p:cNvSpPr/>
          <p:nvPr/>
        </p:nvSpPr>
        <p:spPr>
          <a:xfrm>
            <a:off x="447675" y="415925"/>
            <a:ext cx="8262938" cy="573468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spcAft>
                <a:spcPct val="20000"/>
              </a:spcAft>
            </a:pPr>
            <a:r>
              <a:rPr lang="zh-CN" altLang="en-US" sz="2400" b="1" strike="noStrike" noProof="1">
                <a:solidFill>
                  <a:schemeClr val="tx1"/>
                </a:solidFill>
                <a:latin typeface="Arial" panose="020B0604020202020204" pitchFamily="34" charset="0"/>
                <a:ea typeface="宋体" pitchFamily="2" charset="-122"/>
                <a:cs typeface="+mn-ea"/>
              </a:rPr>
              <a:t>进程概念</a:t>
            </a:r>
            <a:endParaRPr lang="zh-CN" altLang="en-US" sz="2400" b="1" strike="noStrike" noProof="1">
              <a:solidFill>
                <a:schemeClr val="tx1"/>
              </a:solidFill>
              <a:latin typeface="Times New Roman" panose="02020603050405020304" pitchFamily="18" charset="0"/>
              <a:ea typeface="宋体" pitchFamily="2" charset="-122"/>
            </a:endParaRPr>
          </a:p>
          <a:p>
            <a:pPr marL="914400" lvl="1" indent="-457200" fontAlgn="base">
              <a:lnSpc>
                <a:spcPct val="120000"/>
              </a:lnSpc>
              <a:spcBef>
                <a:spcPct val="20000"/>
              </a:spcBef>
            </a:pPr>
            <a:r>
              <a:rPr lang="zh-CN" altLang="en-US" sz="2000" b="1" strike="noStrike" noProof="1">
                <a:solidFill>
                  <a:srgbClr val="000099"/>
                </a:solidFill>
                <a:latin typeface="Times New Roman" panose="02020603050405020304" pitchFamily="18" charset="0"/>
                <a:ea typeface="宋体" pitchFamily="2" charset="-122"/>
                <a:cs typeface="+mn-cs"/>
              </a:rPr>
              <a:t>进程引入</a:t>
            </a:r>
            <a:endParaRPr lang="zh-CN" altLang="en-US" sz="2000" b="1" strike="noStrike" noProof="1">
              <a:solidFill>
                <a:srgbClr val="000099"/>
              </a:solidFill>
              <a:latin typeface="Times New Roman" panose="02020603050405020304" pitchFamily="18" charset="0"/>
              <a:ea typeface="宋体" pitchFamily="2" charset="-122"/>
            </a:endParaRPr>
          </a:p>
          <a:p>
            <a:pPr marL="1295400" lvl="2" indent="-381000" fontAlgn="base">
              <a:lnSpc>
                <a:spcPct val="120000"/>
              </a:lnSpc>
              <a:spcBef>
                <a:spcPct val="20000"/>
              </a:spcBef>
            </a:pPr>
            <a:r>
              <a:rPr lang="zh-CN" altLang="en-US" sz="2000" strike="noStrike" noProof="1">
                <a:solidFill>
                  <a:schemeClr val="tx1"/>
                </a:solidFill>
                <a:latin typeface="Times New Roman" panose="02020603050405020304" pitchFamily="18" charset="0"/>
                <a:ea typeface="宋体" pitchFamily="2" charset="-122"/>
                <a:cs typeface="+mn-cs"/>
              </a:rPr>
              <a:t>程序的顺序执行    定义  特点</a:t>
            </a:r>
            <a:endParaRPr lang="zh-CN" altLang="en-US" sz="2000" strike="noStrike" noProof="1">
              <a:solidFill>
                <a:schemeClr val="tx1"/>
              </a:solidFill>
              <a:latin typeface="Times New Roman" panose="02020603050405020304" pitchFamily="18" charset="0"/>
              <a:ea typeface="宋体" pitchFamily="2" charset="-122"/>
            </a:endParaRPr>
          </a:p>
          <a:p>
            <a:pPr marL="1295400" lvl="2" indent="-381000" fontAlgn="base">
              <a:lnSpc>
                <a:spcPct val="120000"/>
              </a:lnSpc>
              <a:spcBef>
                <a:spcPct val="20000"/>
              </a:spcBef>
            </a:pPr>
            <a:r>
              <a:rPr lang="zh-CN" altLang="en-US" sz="2000" strike="noStrike" noProof="1">
                <a:solidFill>
                  <a:schemeClr val="tx1"/>
                </a:solidFill>
                <a:latin typeface="Times New Roman" panose="02020603050405020304" pitchFamily="18" charset="0"/>
                <a:ea typeface="宋体" pitchFamily="2" charset="-122"/>
                <a:cs typeface="+mn-cs"/>
              </a:rPr>
              <a:t>程序的并发执行    定义  特点</a:t>
            </a:r>
            <a:endParaRPr lang="zh-CN" altLang="en-US" sz="2000" strike="noStrike" noProof="1">
              <a:solidFill>
                <a:schemeClr val="tx1"/>
              </a:solidFill>
              <a:latin typeface="Times New Roman" panose="02020603050405020304" pitchFamily="18" charset="0"/>
              <a:ea typeface="宋体" pitchFamily="2" charset="-122"/>
            </a:endParaRPr>
          </a:p>
          <a:p>
            <a:pPr marL="914400" lvl="1" indent="-457200" fontAlgn="base">
              <a:lnSpc>
                <a:spcPct val="120000"/>
              </a:lnSpc>
              <a:spcBef>
                <a:spcPct val="20000"/>
              </a:spcBef>
            </a:pPr>
            <a:r>
              <a:rPr lang="zh-CN" altLang="en-US" sz="2000" b="1" strike="noStrike" noProof="1">
                <a:solidFill>
                  <a:srgbClr val="000099"/>
                </a:solidFill>
                <a:latin typeface="Times New Roman" panose="02020603050405020304" pitchFamily="18" charset="0"/>
                <a:ea typeface="宋体" pitchFamily="2" charset="-122"/>
                <a:cs typeface="+mn-cs"/>
              </a:rPr>
              <a:t>进程定义</a:t>
            </a:r>
            <a:endParaRPr lang="zh-CN" altLang="en-US" sz="2000" b="1" strike="noStrike" noProof="1">
              <a:solidFill>
                <a:srgbClr val="000099"/>
              </a:solidFill>
              <a:latin typeface="Times New Roman" panose="02020603050405020304" pitchFamily="18" charset="0"/>
              <a:ea typeface="宋体" pitchFamily="2" charset="-122"/>
            </a:endParaRPr>
          </a:p>
          <a:p>
            <a:pPr marL="1295400" lvl="2" indent="-381000" fontAlgn="base">
              <a:lnSpc>
                <a:spcPct val="120000"/>
              </a:lnSpc>
              <a:spcBef>
                <a:spcPct val="20000"/>
              </a:spcBef>
            </a:pPr>
            <a:r>
              <a:rPr lang="zh-CN" altLang="en-US" sz="2000" strike="noStrike" noProof="1">
                <a:solidFill>
                  <a:schemeClr val="tx1"/>
                </a:solidFill>
                <a:latin typeface="Times New Roman" panose="02020603050405020304" pitchFamily="18" charset="0"/>
                <a:ea typeface="宋体" pitchFamily="2" charset="-122"/>
                <a:cs typeface="+mn-cs"/>
              </a:rPr>
              <a:t>定义</a:t>
            </a:r>
            <a:endParaRPr lang="zh-CN" altLang="en-US" sz="2000" strike="noStrike" noProof="1">
              <a:solidFill>
                <a:schemeClr val="tx1"/>
              </a:solidFill>
              <a:latin typeface="Times New Roman" panose="02020603050405020304" pitchFamily="18" charset="0"/>
              <a:ea typeface="宋体" pitchFamily="2" charset="-122"/>
            </a:endParaRPr>
          </a:p>
          <a:p>
            <a:pPr marL="1295400" lvl="2" indent="-381000" fontAlgn="base">
              <a:lnSpc>
                <a:spcPct val="120000"/>
              </a:lnSpc>
              <a:spcBef>
                <a:spcPct val="20000"/>
              </a:spcBef>
            </a:pPr>
            <a:r>
              <a:rPr lang="zh-CN" altLang="en-US" sz="2000" strike="noStrike" noProof="1">
                <a:solidFill>
                  <a:schemeClr val="tx1"/>
                </a:solidFill>
                <a:latin typeface="Times New Roman" panose="02020603050405020304" pitchFamily="18" charset="0"/>
                <a:ea typeface="宋体" pitchFamily="2" charset="-122"/>
                <a:cs typeface="+mn-cs"/>
              </a:rPr>
              <a:t>进程与程序的区别</a:t>
            </a:r>
            <a:endParaRPr lang="zh-CN" altLang="en-US" sz="2000" strike="noStrike" noProof="1">
              <a:solidFill>
                <a:schemeClr val="tx1"/>
              </a:solidFill>
              <a:latin typeface="Times New Roman" panose="02020603050405020304" pitchFamily="18" charset="0"/>
              <a:ea typeface="宋体" pitchFamily="2" charset="-122"/>
            </a:endParaRPr>
          </a:p>
          <a:p>
            <a:pPr marL="914400" lvl="1" indent="-457200" fontAlgn="base">
              <a:lnSpc>
                <a:spcPct val="120000"/>
              </a:lnSpc>
              <a:spcBef>
                <a:spcPct val="20000"/>
              </a:spcBef>
            </a:pPr>
            <a:r>
              <a:rPr lang="zh-CN" altLang="en-US" sz="2000" b="1" strike="noStrike" noProof="1">
                <a:solidFill>
                  <a:srgbClr val="000099"/>
                </a:solidFill>
                <a:latin typeface="Times New Roman" panose="02020603050405020304" pitchFamily="18" charset="0"/>
                <a:ea typeface="宋体" pitchFamily="2" charset="-122"/>
                <a:cs typeface="+mn-cs"/>
              </a:rPr>
              <a:t>进程状态</a:t>
            </a:r>
            <a:endParaRPr lang="zh-CN" altLang="en-US" sz="2000" b="1" strike="noStrike" noProof="1">
              <a:solidFill>
                <a:srgbClr val="000099"/>
              </a:solidFill>
              <a:latin typeface="Times New Roman" panose="02020603050405020304" pitchFamily="18" charset="0"/>
              <a:ea typeface="宋体" pitchFamily="2" charset="-122"/>
            </a:endParaRPr>
          </a:p>
          <a:p>
            <a:pPr marL="1295400" lvl="2" indent="-381000" fontAlgn="base">
              <a:lnSpc>
                <a:spcPct val="120000"/>
              </a:lnSpc>
              <a:spcBef>
                <a:spcPct val="20000"/>
              </a:spcBef>
            </a:pPr>
            <a:r>
              <a:rPr lang="zh-CN" altLang="en-US" sz="2000" strike="noStrike" noProof="1">
                <a:solidFill>
                  <a:schemeClr val="tx1"/>
                </a:solidFill>
                <a:latin typeface="Times New Roman" panose="02020603050405020304" pitchFamily="18" charset="0"/>
                <a:ea typeface="宋体" pitchFamily="2" charset="-122"/>
                <a:cs typeface="+mn-cs"/>
              </a:rPr>
              <a:t>三个基本状态、状态变迁图</a:t>
            </a:r>
            <a:endParaRPr lang="zh-CN" altLang="en-US" sz="2000" strike="noStrike" noProof="1">
              <a:solidFill>
                <a:schemeClr val="tx1"/>
              </a:solidFill>
              <a:latin typeface="Times New Roman" panose="02020603050405020304" pitchFamily="18" charset="0"/>
              <a:ea typeface="宋体" pitchFamily="2" charset="-122"/>
            </a:endParaRPr>
          </a:p>
          <a:p>
            <a:pPr marL="1295400" lvl="2" indent="-381000" fontAlgn="base">
              <a:lnSpc>
                <a:spcPct val="120000"/>
              </a:lnSpc>
              <a:spcBef>
                <a:spcPct val="20000"/>
              </a:spcBef>
            </a:pPr>
            <a:r>
              <a:rPr lang="zh-CN" altLang="en-US" sz="2000" strike="noStrike" noProof="1">
                <a:solidFill>
                  <a:schemeClr val="tx1"/>
                </a:solidFill>
                <a:latin typeface="Times New Roman" panose="02020603050405020304" pitchFamily="18" charset="0"/>
                <a:ea typeface="宋体" pitchFamily="2" charset="-122"/>
                <a:cs typeface="+mn-cs"/>
              </a:rPr>
              <a:t>不同操作系统类型的进程状态变迁图</a:t>
            </a:r>
            <a:endParaRPr lang="zh-CN" altLang="en-US" sz="2000" strike="noStrike" noProof="1">
              <a:solidFill>
                <a:schemeClr val="tx1"/>
              </a:solidFill>
              <a:latin typeface="Times New Roman" panose="02020603050405020304" pitchFamily="18" charset="0"/>
              <a:ea typeface="宋体" pitchFamily="2" charset="-122"/>
            </a:endParaRPr>
          </a:p>
          <a:p>
            <a:pPr marL="914400" lvl="1" indent="-457200" fontAlgn="base">
              <a:lnSpc>
                <a:spcPct val="120000"/>
              </a:lnSpc>
              <a:spcBef>
                <a:spcPct val="20000"/>
              </a:spcBef>
            </a:pPr>
            <a:r>
              <a:rPr lang="zh-CN" altLang="en-US" sz="2000" b="1" strike="noStrike" noProof="1">
                <a:solidFill>
                  <a:srgbClr val="000099"/>
                </a:solidFill>
                <a:latin typeface="Times New Roman" panose="02020603050405020304" pitchFamily="18" charset="0"/>
                <a:ea typeface="宋体" pitchFamily="2" charset="-122"/>
                <a:cs typeface="+mn-cs"/>
              </a:rPr>
              <a:t>进程描述</a:t>
            </a:r>
            <a:endParaRPr lang="zh-CN" altLang="en-US" sz="2000" b="1" strike="noStrike" noProof="1">
              <a:solidFill>
                <a:srgbClr val="000099"/>
              </a:solidFill>
              <a:latin typeface="Times New Roman" panose="02020603050405020304" pitchFamily="18" charset="0"/>
              <a:ea typeface="宋体" pitchFamily="2" charset="-122"/>
            </a:endParaRPr>
          </a:p>
          <a:p>
            <a:pPr marL="1295400" lvl="2" indent="-381000" fontAlgn="base">
              <a:lnSpc>
                <a:spcPct val="120000"/>
              </a:lnSpc>
              <a:spcBef>
                <a:spcPct val="20000"/>
              </a:spcBef>
            </a:pPr>
            <a:r>
              <a:rPr lang="en-US" altLang="zh-CN" sz="2000" strike="noStrike" noProof="1">
                <a:solidFill>
                  <a:schemeClr val="tx1"/>
                </a:solidFill>
                <a:latin typeface="Times New Roman" panose="02020603050405020304" pitchFamily="18" charset="0"/>
                <a:ea typeface="宋体" pitchFamily="2" charset="-122"/>
                <a:cs typeface="+mn-cs"/>
              </a:rPr>
              <a:t>PCB</a:t>
            </a:r>
            <a:r>
              <a:rPr lang="zh-CN" altLang="en-US" sz="2000" strike="noStrike" noProof="1">
                <a:solidFill>
                  <a:schemeClr val="tx1"/>
                </a:solidFill>
                <a:latin typeface="Times New Roman" panose="02020603050405020304" pitchFamily="18" charset="0"/>
                <a:ea typeface="宋体" pitchFamily="2" charset="-122"/>
                <a:cs typeface="+mn-cs"/>
              </a:rPr>
              <a:t>的定义与作用</a:t>
            </a:r>
            <a:endParaRPr lang="zh-CN" altLang="en-US" sz="2000" strike="noStrike" noProof="1">
              <a:solidFill>
                <a:schemeClr val="tx1"/>
              </a:solidFill>
              <a:latin typeface="Times New Roman" panose="02020603050405020304" pitchFamily="18" charset="0"/>
              <a:ea typeface="宋体" pitchFamily="2" charset="-122"/>
            </a:endParaRPr>
          </a:p>
          <a:p>
            <a:pPr marL="1295400" lvl="2" indent="-381000" fontAlgn="base">
              <a:lnSpc>
                <a:spcPct val="120000"/>
              </a:lnSpc>
              <a:spcBef>
                <a:spcPct val="20000"/>
              </a:spcBef>
            </a:pPr>
            <a:r>
              <a:rPr lang="zh-CN" altLang="en-US" sz="2000" strike="noStrike" noProof="1">
                <a:solidFill>
                  <a:schemeClr val="tx1"/>
                </a:solidFill>
                <a:latin typeface="Times New Roman" panose="02020603050405020304" pitchFamily="18" charset="0"/>
                <a:ea typeface="宋体" pitchFamily="2" charset="-122"/>
                <a:cs typeface="+mn-cs"/>
              </a:rPr>
              <a:t>进程的组成</a:t>
            </a:r>
            <a:endParaRPr lang="zh-CN" altLang="en-US" sz="2000" b="1" strike="noStrike" noProof="1">
              <a:solidFill>
                <a:srgbClr val="000099"/>
              </a:solidFill>
              <a:latin typeface="Times New Roman" panose="02020603050405020304" pitchFamily="18" charset="0"/>
              <a:ea typeface="宋体" pitchFamily="2" charset="-122"/>
            </a:endParaRPr>
          </a:p>
        </p:txBody>
      </p:sp>
      <p:sp>
        <p:nvSpPr>
          <p:cNvPr id="142339" name="矩形 14233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小结</a:t>
            </a:r>
            <a:endParaRPr lang="zh-CN" altLang="en-US" sz="2400" strike="noStrike" noProof="1">
              <a:ea typeface="宋体" pitchFamily="2" charset="-122"/>
            </a:endParaRPr>
          </a:p>
        </p:txBody>
      </p:sp>
      <p:sp>
        <p:nvSpPr>
          <p:cNvPr id="153603" name="文本框 142339"/>
          <p:cNvSpPr txBox="1"/>
          <p:nvPr/>
        </p:nvSpPr>
        <p:spPr>
          <a:xfrm>
            <a:off x="8493125" y="6510338"/>
            <a:ext cx="46355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109</a:t>
            </a:r>
            <a:endParaRPr lang="en-US" altLang="zh-CN" b="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338">
                                            <p:txEl>
                                              <p:charRg st="0" end="5"/>
                                            </p:txEl>
                                          </p:spTgt>
                                        </p:tgtEl>
                                        <p:attrNameLst>
                                          <p:attrName>style.visibility</p:attrName>
                                        </p:attrNameLst>
                                      </p:cBhvr>
                                      <p:to>
                                        <p:strVal val="visible"/>
                                      </p:to>
                                    </p:set>
                                    <p:anim calcmode="lin" valueType="num">
                                      <p:cBhvr additive="base">
                                        <p:cTn id="7" dur="500" fill="hold"/>
                                        <p:tgtEl>
                                          <p:spTgt spid="142338">
                                            <p:txEl>
                                              <p:charRg st="0"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2338">
                                            <p:txEl>
                                              <p:charRg st="0" end="5"/>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42338">
                                            <p:txEl>
                                              <p:charRg st="5" end="10"/>
                                            </p:txEl>
                                          </p:spTgt>
                                        </p:tgtEl>
                                        <p:attrNameLst>
                                          <p:attrName>style.visibility</p:attrName>
                                        </p:attrNameLst>
                                      </p:cBhvr>
                                      <p:to>
                                        <p:strVal val="visible"/>
                                      </p:to>
                                    </p:set>
                                    <p:anim calcmode="lin" valueType="num">
                                      <p:cBhvr additive="base">
                                        <p:cTn id="11" dur="500" fill="hold"/>
                                        <p:tgtEl>
                                          <p:spTgt spid="142338">
                                            <p:txEl>
                                              <p:charRg st="5" end="1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2338">
                                            <p:txEl>
                                              <p:charRg st="5" end="10"/>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42338">
                                            <p:txEl>
                                              <p:charRg st="10" end="28"/>
                                            </p:txEl>
                                          </p:spTgt>
                                        </p:tgtEl>
                                        <p:attrNameLst>
                                          <p:attrName>style.visibility</p:attrName>
                                        </p:attrNameLst>
                                      </p:cBhvr>
                                      <p:to>
                                        <p:strVal val="visible"/>
                                      </p:to>
                                    </p:set>
                                    <p:anim calcmode="lin" valueType="num">
                                      <p:cBhvr additive="base">
                                        <p:cTn id="15" dur="500" fill="hold"/>
                                        <p:tgtEl>
                                          <p:spTgt spid="142338">
                                            <p:txEl>
                                              <p:charRg st="10" end="28"/>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42338">
                                            <p:txEl>
                                              <p:charRg st="10" end="28"/>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42338">
                                            <p:txEl>
                                              <p:charRg st="28" end="46"/>
                                            </p:txEl>
                                          </p:spTgt>
                                        </p:tgtEl>
                                        <p:attrNameLst>
                                          <p:attrName>style.visibility</p:attrName>
                                        </p:attrNameLst>
                                      </p:cBhvr>
                                      <p:to>
                                        <p:strVal val="visible"/>
                                      </p:to>
                                    </p:set>
                                    <p:anim calcmode="lin" valueType="num">
                                      <p:cBhvr additive="base">
                                        <p:cTn id="19" dur="500" fill="hold"/>
                                        <p:tgtEl>
                                          <p:spTgt spid="142338">
                                            <p:txEl>
                                              <p:charRg st="28" end="4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2338">
                                            <p:txEl>
                                              <p:charRg st="28" end="46"/>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42338">
                                            <p:txEl>
                                              <p:charRg st="46" end="51"/>
                                            </p:txEl>
                                          </p:spTgt>
                                        </p:tgtEl>
                                        <p:attrNameLst>
                                          <p:attrName>style.visibility</p:attrName>
                                        </p:attrNameLst>
                                      </p:cBhvr>
                                      <p:to>
                                        <p:strVal val="visible"/>
                                      </p:to>
                                    </p:set>
                                    <p:anim calcmode="lin" valueType="num">
                                      <p:cBhvr additive="base">
                                        <p:cTn id="23" dur="500" fill="hold"/>
                                        <p:tgtEl>
                                          <p:spTgt spid="142338">
                                            <p:txEl>
                                              <p:charRg st="46" end="5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42338">
                                            <p:txEl>
                                              <p:charRg st="46" end="51"/>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42338">
                                            <p:txEl>
                                              <p:charRg st="51" end="54"/>
                                            </p:txEl>
                                          </p:spTgt>
                                        </p:tgtEl>
                                        <p:attrNameLst>
                                          <p:attrName>style.visibility</p:attrName>
                                        </p:attrNameLst>
                                      </p:cBhvr>
                                      <p:to>
                                        <p:strVal val="visible"/>
                                      </p:to>
                                    </p:set>
                                    <p:anim calcmode="lin" valueType="num">
                                      <p:cBhvr additive="base">
                                        <p:cTn id="27" dur="500" fill="hold"/>
                                        <p:tgtEl>
                                          <p:spTgt spid="142338">
                                            <p:txEl>
                                              <p:charRg st="51" end="5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42338">
                                            <p:txEl>
                                              <p:charRg st="51" end="54"/>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42338">
                                            <p:txEl>
                                              <p:charRg st="54" end="63"/>
                                            </p:txEl>
                                          </p:spTgt>
                                        </p:tgtEl>
                                        <p:attrNameLst>
                                          <p:attrName>style.visibility</p:attrName>
                                        </p:attrNameLst>
                                      </p:cBhvr>
                                      <p:to>
                                        <p:strVal val="visible"/>
                                      </p:to>
                                    </p:set>
                                    <p:anim calcmode="lin" valueType="num">
                                      <p:cBhvr additive="base">
                                        <p:cTn id="31" dur="500" fill="hold"/>
                                        <p:tgtEl>
                                          <p:spTgt spid="142338">
                                            <p:txEl>
                                              <p:charRg st="54" end="6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2338">
                                            <p:txEl>
                                              <p:charRg st="54" end="63"/>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42338">
                                            <p:txEl>
                                              <p:charRg st="63" end="68"/>
                                            </p:txEl>
                                          </p:spTgt>
                                        </p:tgtEl>
                                        <p:attrNameLst>
                                          <p:attrName>style.visibility</p:attrName>
                                        </p:attrNameLst>
                                      </p:cBhvr>
                                      <p:to>
                                        <p:strVal val="visible"/>
                                      </p:to>
                                    </p:set>
                                    <p:anim calcmode="lin" valueType="num">
                                      <p:cBhvr additive="base">
                                        <p:cTn id="35" dur="500" fill="hold"/>
                                        <p:tgtEl>
                                          <p:spTgt spid="142338">
                                            <p:txEl>
                                              <p:charRg st="63" end="68"/>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42338">
                                            <p:txEl>
                                              <p:charRg st="63" end="68"/>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42338">
                                            <p:txEl>
                                              <p:charRg st="68" end="81"/>
                                            </p:txEl>
                                          </p:spTgt>
                                        </p:tgtEl>
                                        <p:attrNameLst>
                                          <p:attrName>style.visibility</p:attrName>
                                        </p:attrNameLst>
                                      </p:cBhvr>
                                      <p:to>
                                        <p:strVal val="visible"/>
                                      </p:to>
                                    </p:set>
                                    <p:anim calcmode="lin" valueType="num">
                                      <p:cBhvr additive="base">
                                        <p:cTn id="39" dur="500" fill="hold"/>
                                        <p:tgtEl>
                                          <p:spTgt spid="142338">
                                            <p:txEl>
                                              <p:charRg st="68" end="81"/>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42338">
                                            <p:txEl>
                                              <p:charRg st="68" end="81"/>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142338">
                                            <p:txEl>
                                              <p:charRg st="81" end="98"/>
                                            </p:txEl>
                                          </p:spTgt>
                                        </p:tgtEl>
                                        <p:attrNameLst>
                                          <p:attrName>style.visibility</p:attrName>
                                        </p:attrNameLst>
                                      </p:cBhvr>
                                      <p:to>
                                        <p:strVal val="visible"/>
                                      </p:to>
                                    </p:set>
                                    <p:anim calcmode="lin" valueType="num">
                                      <p:cBhvr additive="base">
                                        <p:cTn id="43" dur="500" fill="hold"/>
                                        <p:tgtEl>
                                          <p:spTgt spid="142338">
                                            <p:txEl>
                                              <p:charRg st="81" end="9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42338">
                                            <p:txEl>
                                              <p:charRg st="81" end="98"/>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142338">
                                            <p:txEl>
                                              <p:charRg st="98" end="103"/>
                                            </p:txEl>
                                          </p:spTgt>
                                        </p:tgtEl>
                                        <p:attrNameLst>
                                          <p:attrName>style.visibility</p:attrName>
                                        </p:attrNameLst>
                                      </p:cBhvr>
                                      <p:to>
                                        <p:strVal val="visible"/>
                                      </p:to>
                                    </p:set>
                                    <p:anim calcmode="lin" valueType="num">
                                      <p:cBhvr additive="base">
                                        <p:cTn id="47" dur="500" fill="hold"/>
                                        <p:tgtEl>
                                          <p:spTgt spid="142338">
                                            <p:txEl>
                                              <p:charRg st="98" end="103"/>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42338">
                                            <p:txEl>
                                              <p:charRg st="98" end="103"/>
                                            </p:txEl>
                                          </p:spTgt>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142338">
                                            <p:txEl>
                                              <p:charRg st="103" end="113"/>
                                            </p:txEl>
                                          </p:spTgt>
                                        </p:tgtEl>
                                        <p:attrNameLst>
                                          <p:attrName>style.visibility</p:attrName>
                                        </p:attrNameLst>
                                      </p:cBhvr>
                                      <p:to>
                                        <p:strVal val="visible"/>
                                      </p:to>
                                    </p:set>
                                    <p:anim calcmode="lin" valueType="num">
                                      <p:cBhvr additive="base">
                                        <p:cTn id="51" dur="500" fill="hold"/>
                                        <p:tgtEl>
                                          <p:spTgt spid="142338">
                                            <p:txEl>
                                              <p:charRg st="103" end="113"/>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42338">
                                            <p:txEl>
                                              <p:charRg st="103" end="113"/>
                                            </p:txEl>
                                          </p:spTgt>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0"/>
                                  </p:stCondLst>
                                  <p:childTnLst>
                                    <p:set>
                                      <p:cBhvr>
                                        <p:cTn id="54" dur="1" fill="hold">
                                          <p:stCondLst>
                                            <p:cond delay="0"/>
                                          </p:stCondLst>
                                        </p:cTn>
                                        <p:tgtEl>
                                          <p:spTgt spid="142338">
                                            <p:txEl>
                                              <p:charRg st="113" end="119"/>
                                            </p:txEl>
                                          </p:spTgt>
                                        </p:tgtEl>
                                        <p:attrNameLst>
                                          <p:attrName>style.visibility</p:attrName>
                                        </p:attrNameLst>
                                      </p:cBhvr>
                                      <p:to>
                                        <p:strVal val="visible"/>
                                      </p:to>
                                    </p:set>
                                    <p:anim calcmode="lin" valueType="num">
                                      <p:cBhvr additive="base">
                                        <p:cTn id="55" dur="500" fill="hold"/>
                                        <p:tgtEl>
                                          <p:spTgt spid="142338">
                                            <p:txEl>
                                              <p:charRg st="113" end="11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42338">
                                            <p:txEl>
                                              <p:charRg st="113" end="11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矩形 143361"/>
          <p:cNvSpPr/>
          <p:nvPr/>
        </p:nvSpPr>
        <p:spPr>
          <a:xfrm>
            <a:off x="533400" y="727075"/>
            <a:ext cx="8262938" cy="5549900"/>
          </a:xfrm>
          <a:prstGeom prst="rect">
            <a:avLst/>
          </a:prstGeom>
          <a:noFill/>
          <a:ln w="9525">
            <a:noFill/>
            <a:miter/>
          </a:ln>
        </p:spPr>
        <p:txBody>
          <a:bodyPr anchor="t">
            <a:spAutoFit/>
          </a:bodyPr>
          <a:p>
            <a:pPr marL="533400" lvl="0" indent="-533400">
              <a:lnSpc>
                <a:spcPct val="130000"/>
              </a:lnSpc>
              <a:spcBef>
                <a:spcPct val="30000"/>
              </a:spcBef>
              <a:spcAft>
                <a:spcPct val="20000"/>
              </a:spcAft>
              <a:buClr>
                <a:schemeClr val="tx2"/>
              </a:buClr>
              <a:buSzPct val="95000"/>
              <a:buFont typeface="Wingdings" panose="05000000000000000000" pitchFamily="2" charset="2"/>
              <a:buChar char="•"/>
            </a:pPr>
            <a:r>
              <a:rPr lang="zh-CN" altLang="en-US" sz="2400">
                <a:solidFill>
                  <a:schemeClr val="tx1"/>
                </a:solidFill>
                <a:latin typeface="Arial" panose="020B0604020202020204" pitchFamily="34" charset="0"/>
                <a:ea typeface="宋体" pitchFamily="2" charset="-122"/>
              </a:rPr>
              <a:t>进程控制</a:t>
            </a:r>
            <a:endParaRPr lang="zh-CN" altLang="en-US" sz="240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rgbClr val="000099"/>
                </a:solidFill>
                <a:latin typeface="Times New Roman" panose="02020603050405020304" pitchFamily="18" charset="0"/>
                <a:ea typeface="宋体" pitchFamily="2" charset="-122"/>
              </a:rPr>
              <a:t>进程控制原语</a:t>
            </a:r>
            <a:endParaRPr lang="zh-CN" altLang="en-US" sz="2000" u="none" baseline="0">
              <a:solidFill>
                <a:srgbClr val="000099"/>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基本进程控制原语</a:t>
            </a:r>
            <a:endParaRPr lang="zh-CN" altLang="en-US" sz="2000" u="none" baseline="0">
              <a:solidFill>
                <a:schemeClr val="tx1"/>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进程控制原语的执行与进程状态的变化</a:t>
            </a:r>
            <a:endParaRPr lang="zh-CN" altLang="en-US" sz="2000" u="none" baseline="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rgbClr val="000099"/>
                </a:solidFill>
                <a:latin typeface="Times New Roman" panose="02020603050405020304" pitchFamily="18" charset="0"/>
                <a:ea typeface="宋体" pitchFamily="2" charset="-122"/>
              </a:rPr>
              <a:t>进程创建、进程撤销原语的功能</a:t>
            </a:r>
            <a:endParaRPr lang="zh-CN" altLang="en-US" sz="2000" u="none" baseline="0">
              <a:solidFill>
                <a:srgbClr val="000099"/>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rgbClr val="000099"/>
                </a:solidFill>
                <a:latin typeface="Times New Roman" panose="02020603050405020304" pitchFamily="18" charset="0"/>
                <a:ea typeface="宋体" pitchFamily="2" charset="-122"/>
              </a:rPr>
              <a:t>进程等待、进程唤醒原语的功能</a:t>
            </a:r>
            <a:endParaRPr lang="zh-CN" altLang="en-US" sz="2000" u="none" baseline="0">
              <a:solidFill>
                <a:srgbClr val="000099"/>
              </a:solidFill>
              <a:latin typeface="Times New Roman" panose="02020603050405020304" pitchFamily="18" charset="0"/>
              <a:ea typeface="宋体" pitchFamily="2" charset="-122"/>
            </a:endParaRPr>
          </a:p>
          <a:p>
            <a:pPr marL="533400" lvl="0" indent="-533400">
              <a:lnSpc>
                <a:spcPct val="130000"/>
              </a:lnSpc>
              <a:spcBef>
                <a:spcPct val="30000"/>
              </a:spcBef>
              <a:spcAft>
                <a:spcPct val="20000"/>
              </a:spcAft>
              <a:buClr>
                <a:schemeClr val="tx2"/>
              </a:buClr>
              <a:buSzPct val="95000"/>
              <a:buFont typeface="Wingdings" panose="05000000000000000000" pitchFamily="2" charset="2"/>
              <a:buChar char="•"/>
            </a:pPr>
            <a:r>
              <a:rPr lang="zh-CN" altLang="en-US" sz="2400">
                <a:solidFill>
                  <a:schemeClr val="tx1"/>
                </a:solidFill>
                <a:latin typeface="Arial" panose="020B0604020202020204" pitchFamily="34" charset="0"/>
                <a:ea typeface="宋体" pitchFamily="2" charset="-122"/>
              </a:rPr>
              <a:t>进程的相互制约关系</a:t>
            </a:r>
            <a:endParaRPr lang="zh-CN" altLang="en-US" sz="2400">
              <a:solidFill>
                <a:schemeClr val="tx1"/>
              </a:solidFill>
              <a:latin typeface="Arial" panose="020B0604020202020204" pitchFamily="34"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rgbClr val="000099"/>
                </a:solidFill>
                <a:latin typeface="Times New Roman" panose="02020603050405020304" pitchFamily="18" charset="0"/>
                <a:ea typeface="宋体" pitchFamily="2" charset="-122"/>
              </a:rPr>
              <a:t>进程互斥</a:t>
            </a:r>
            <a:endParaRPr lang="zh-CN" altLang="en-US" sz="2000" u="none" baseline="0">
              <a:solidFill>
                <a:srgbClr val="000099"/>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1800" u="none" baseline="0">
                <a:solidFill>
                  <a:schemeClr val="tx1"/>
                </a:solidFill>
                <a:latin typeface="Times New Roman" panose="02020603050405020304" pitchFamily="18" charset="0"/>
                <a:ea typeface="宋体" pitchFamily="2" charset="-122"/>
              </a:rPr>
              <a:t>临界资源</a:t>
            </a:r>
            <a:endParaRPr lang="zh-CN" altLang="en-US" sz="1800" u="none" baseline="0">
              <a:solidFill>
                <a:schemeClr val="tx1"/>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1800" u="none" baseline="0">
                <a:solidFill>
                  <a:schemeClr val="tx1"/>
                </a:solidFill>
                <a:latin typeface="Times New Roman" panose="02020603050405020304" pitchFamily="18" charset="0"/>
                <a:ea typeface="宋体" pitchFamily="2" charset="-122"/>
              </a:rPr>
              <a:t>互斥</a:t>
            </a:r>
            <a:endParaRPr lang="zh-CN" altLang="en-US" sz="1800" u="none" baseline="0">
              <a:solidFill>
                <a:schemeClr val="tx1"/>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1800" u="none" baseline="0">
                <a:solidFill>
                  <a:schemeClr val="tx1"/>
                </a:solidFill>
                <a:latin typeface="Times New Roman" panose="02020603050405020304" pitchFamily="18" charset="0"/>
                <a:ea typeface="宋体" pitchFamily="2" charset="-122"/>
              </a:rPr>
              <a:t>临界区</a:t>
            </a:r>
            <a:endParaRPr lang="zh-CN" altLang="en-US" sz="1800" u="none" baseline="0">
              <a:solidFill>
                <a:schemeClr val="tx1"/>
              </a:solidFill>
              <a:latin typeface="Times New Roman" panose="02020603050405020304" pitchFamily="18" charset="0"/>
              <a:ea typeface="宋体" pitchFamily="2" charset="-122"/>
            </a:endParaRPr>
          </a:p>
        </p:txBody>
      </p:sp>
      <p:sp>
        <p:nvSpPr>
          <p:cNvPr id="154626" name="文本框 143362"/>
          <p:cNvSpPr txBox="1"/>
          <p:nvPr/>
        </p:nvSpPr>
        <p:spPr>
          <a:xfrm>
            <a:off x="8493125" y="6510338"/>
            <a:ext cx="46355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110</a:t>
            </a:r>
            <a:endParaRPr lang="en-US" altLang="zh-CN" b="0">
              <a:solidFill>
                <a:schemeClr val="tx2"/>
              </a:solidFill>
              <a:latin typeface="Times New Roman" panose="02020603050405020304" pitchFamily="18" charset="0"/>
              <a:ea typeface="宋体" pitchFamily="2" charset="-122"/>
            </a:endParaRPr>
          </a:p>
        </p:txBody>
      </p:sp>
      <p:sp>
        <p:nvSpPr>
          <p:cNvPr id="143364" name="矩形 14336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3362">
                                            <p:txEl>
                                              <p:charRg st="0" end="5"/>
                                            </p:txEl>
                                          </p:spTgt>
                                        </p:tgtEl>
                                        <p:attrNameLst>
                                          <p:attrName>style.visibility</p:attrName>
                                        </p:attrNameLst>
                                      </p:cBhvr>
                                      <p:to>
                                        <p:strVal val="visible"/>
                                      </p:to>
                                    </p:set>
                                    <p:anim calcmode="lin" valueType="num">
                                      <p:cBhvr additive="base">
                                        <p:cTn id="7" dur="500" fill="hold"/>
                                        <p:tgtEl>
                                          <p:spTgt spid="143362">
                                            <p:txEl>
                                              <p:charRg st="0"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62">
                                            <p:txEl>
                                              <p:charRg st="0" end="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62">
                                            <p:txEl>
                                              <p:charRg st="5" end="12"/>
                                            </p:txEl>
                                          </p:spTgt>
                                        </p:tgtEl>
                                        <p:attrNameLst>
                                          <p:attrName>style.visibility</p:attrName>
                                        </p:attrNameLst>
                                      </p:cBhvr>
                                      <p:to>
                                        <p:strVal val="visible"/>
                                      </p:to>
                                    </p:set>
                                    <p:anim calcmode="lin" valueType="num">
                                      <p:cBhvr additive="base">
                                        <p:cTn id="13" dur="500" fill="hold"/>
                                        <p:tgtEl>
                                          <p:spTgt spid="143362">
                                            <p:txEl>
                                              <p:charRg st="5" end="1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62">
                                            <p:txEl>
                                              <p:charRg st="5" end="1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3362">
                                            <p:txEl>
                                              <p:charRg st="12" end="21"/>
                                            </p:txEl>
                                          </p:spTgt>
                                        </p:tgtEl>
                                        <p:attrNameLst>
                                          <p:attrName>style.visibility</p:attrName>
                                        </p:attrNameLst>
                                      </p:cBhvr>
                                      <p:to>
                                        <p:strVal val="visible"/>
                                      </p:to>
                                    </p:set>
                                    <p:anim calcmode="lin" valueType="num">
                                      <p:cBhvr additive="base">
                                        <p:cTn id="17" dur="500" fill="hold"/>
                                        <p:tgtEl>
                                          <p:spTgt spid="143362">
                                            <p:txEl>
                                              <p:charRg st="12" end="2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3362">
                                            <p:txEl>
                                              <p:charRg st="12" end="2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3362">
                                            <p:txEl>
                                              <p:charRg st="21" end="39"/>
                                            </p:txEl>
                                          </p:spTgt>
                                        </p:tgtEl>
                                        <p:attrNameLst>
                                          <p:attrName>style.visibility</p:attrName>
                                        </p:attrNameLst>
                                      </p:cBhvr>
                                      <p:to>
                                        <p:strVal val="visible"/>
                                      </p:to>
                                    </p:set>
                                    <p:anim calcmode="lin" valueType="num">
                                      <p:cBhvr additive="base">
                                        <p:cTn id="21" dur="500" fill="hold"/>
                                        <p:tgtEl>
                                          <p:spTgt spid="143362">
                                            <p:txEl>
                                              <p:charRg st="21" end="3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3362">
                                            <p:txEl>
                                              <p:charRg st="21" end="39"/>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43362">
                                            <p:txEl>
                                              <p:charRg st="39" end="54"/>
                                            </p:txEl>
                                          </p:spTgt>
                                        </p:tgtEl>
                                        <p:attrNameLst>
                                          <p:attrName>style.visibility</p:attrName>
                                        </p:attrNameLst>
                                      </p:cBhvr>
                                      <p:to>
                                        <p:strVal val="visible"/>
                                      </p:to>
                                    </p:set>
                                    <p:anim calcmode="lin" valueType="num">
                                      <p:cBhvr additive="base">
                                        <p:cTn id="25" dur="500" fill="hold"/>
                                        <p:tgtEl>
                                          <p:spTgt spid="143362">
                                            <p:txEl>
                                              <p:charRg st="39" end="5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362">
                                            <p:txEl>
                                              <p:charRg st="39" end="5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43362">
                                            <p:txEl>
                                              <p:charRg st="54" end="69"/>
                                            </p:txEl>
                                          </p:spTgt>
                                        </p:tgtEl>
                                        <p:attrNameLst>
                                          <p:attrName>style.visibility</p:attrName>
                                        </p:attrNameLst>
                                      </p:cBhvr>
                                      <p:to>
                                        <p:strVal val="visible"/>
                                      </p:to>
                                    </p:set>
                                    <p:anim calcmode="lin" valueType="num">
                                      <p:cBhvr additive="base">
                                        <p:cTn id="29" dur="500" fill="hold"/>
                                        <p:tgtEl>
                                          <p:spTgt spid="143362">
                                            <p:txEl>
                                              <p:charRg st="54" end="6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3362">
                                            <p:txEl>
                                              <p:charRg st="54" end="69"/>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43362">
                                            <p:txEl>
                                              <p:charRg st="69" end="79"/>
                                            </p:txEl>
                                          </p:spTgt>
                                        </p:tgtEl>
                                        <p:attrNameLst>
                                          <p:attrName>style.visibility</p:attrName>
                                        </p:attrNameLst>
                                      </p:cBhvr>
                                      <p:to>
                                        <p:strVal val="visible"/>
                                      </p:to>
                                    </p:set>
                                    <p:anim calcmode="lin" valueType="num">
                                      <p:cBhvr additive="base">
                                        <p:cTn id="35" dur="500" fill="hold"/>
                                        <p:tgtEl>
                                          <p:spTgt spid="143362">
                                            <p:txEl>
                                              <p:charRg st="69" end="79"/>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43362">
                                            <p:txEl>
                                              <p:charRg st="69" end="79"/>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43362">
                                            <p:txEl>
                                              <p:charRg st="79" end="84"/>
                                            </p:txEl>
                                          </p:spTgt>
                                        </p:tgtEl>
                                        <p:attrNameLst>
                                          <p:attrName>style.visibility</p:attrName>
                                        </p:attrNameLst>
                                      </p:cBhvr>
                                      <p:to>
                                        <p:strVal val="visible"/>
                                      </p:to>
                                    </p:set>
                                    <p:anim calcmode="lin" valueType="num">
                                      <p:cBhvr additive="base">
                                        <p:cTn id="41" dur="500" fill="hold"/>
                                        <p:tgtEl>
                                          <p:spTgt spid="143362">
                                            <p:txEl>
                                              <p:charRg st="79" end="8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43362">
                                            <p:txEl>
                                              <p:charRg st="79" end="84"/>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43362">
                                            <p:txEl>
                                              <p:charRg st="84" end="89"/>
                                            </p:txEl>
                                          </p:spTgt>
                                        </p:tgtEl>
                                        <p:attrNameLst>
                                          <p:attrName>style.visibility</p:attrName>
                                        </p:attrNameLst>
                                      </p:cBhvr>
                                      <p:to>
                                        <p:strVal val="visible"/>
                                      </p:to>
                                    </p:set>
                                    <p:anim calcmode="lin" valueType="num">
                                      <p:cBhvr additive="base">
                                        <p:cTn id="45" dur="500" fill="hold"/>
                                        <p:tgtEl>
                                          <p:spTgt spid="143362">
                                            <p:txEl>
                                              <p:charRg st="84" end="8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3362">
                                            <p:txEl>
                                              <p:charRg st="84" end="8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43362">
                                            <p:txEl>
                                              <p:charRg st="89" end="92"/>
                                            </p:txEl>
                                          </p:spTgt>
                                        </p:tgtEl>
                                        <p:attrNameLst>
                                          <p:attrName>style.visibility</p:attrName>
                                        </p:attrNameLst>
                                      </p:cBhvr>
                                      <p:to>
                                        <p:strVal val="visible"/>
                                      </p:to>
                                    </p:set>
                                    <p:anim calcmode="lin" valueType="num">
                                      <p:cBhvr additive="base">
                                        <p:cTn id="49" dur="500" fill="hold"/>
                                        <p:tgtEl>
                                          <p:spTgt spid="143362">
                                            <p:txEl>
                                              <p:charRg st="89" end="9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3362">
                                            <p:txEl>
                                              <p:charRg st="89" end="9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43362">
                                            <p:txEl>
                                              <p:charRg st="92" end="96"/>
                                            </p:txEl>
                                          </p:spTgt>
                                        </p:tgtEl>
                                        <p:attrNameLst>
                                          <p:attrName>style.visibility</p:attrName>
                                        </p:attrNameLst>
                                      </p:cBhvr>
                                      <p:to>
                                        <p:strVal val="visible"/>
                                      </p:to>
                                    </p:set>
                                    <p:anim calcmode="lin" valueType="num">
                                      <p:cBhvr additive="base">
                                        <p:cTn id="53" dur="500" fill="hold"/>
                                        <p:tgtEl>
                                          <p:spTgt spid="143362">
                                            <p:txEl>
                                              <p:charRg st="92" end="9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43362">
                                            <p:txEl>
                                              <p:charRg st="92" end="9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矩形 144385"/>
          <p:cNvSpPr/>
          <p:nvPr/>
        </p:nvSpPr>
        <p:spPr>
          <a:xfrm>
            <a:off x="533400" y="361950"/>
            <a:ext cx="8262938" cy="6203950"/>
          </a:xfrm>
          <a:prstGeom prst="rect">
            <a:avLst/>
          </a:prstGeom>
          <a:noFill/>
          <a:ln w="9525">
            <a:noFill/>
            <a:miter/>
          </a:ln>
        </p:spPr>
        <p:txBody>
          <a:bodyPr anchor="t">
            <a:spAutoFit/>
          </a:bodyPr>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rgbClr val="000099"/>
                </a:solidFill>
                <a:latin typeface="Times New Roman" panose="02020603050405020304" pitchFamily="18" charset="0"/>
                <a:ea typeface="宋体" pitchFamily="2" charset="-122"/>
              </a:rPr>
              <a:t>进程同步</a:t>
            </a:r>
            <a:endParaRPr lang="zh-CN" altLang="en-US" sz="2000" u="none" baseline="0">
              <a:solidFill>
                <a:srgbClr val="000099"/>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进程同步的概念</a:t>
            </a:r>
            <a:endParaRPr lang="zh-CN" altLang="en-US" sz="2000" u="none" baseline="0">
              <a:solidFill>
                <a:schemeClr val="tx1"/>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进程同步的例</a:t>
            </a:r>
            <a:endParaRPr lang="zh-CN" altLang="en-US" sz="2000" u="none" baseline="0">
              <a:solidFill>
                <a:schemeClr val="tx1"/>
              </a:solidFill>
              <a:latin typeface="Times New Roman" panose="02020603050405020304" pitchFamily="18" charset="0"/>
              <a:ea typeface="宋体" pitchFamily="2" charset="-122"/>
            </a:endParaRPr>
          </a:p>
          <a:p>
            <a:pPr marL="533400" lvl="0" indent="-533400">
              <a:lnSpc>
                <a:spcPct val="130000"/>
              </a:lnSpc>
              <a:spcBef>
                <a:spcPct val="30000"/>
              </a:spcBef>
              <a:spcAft>
                <a:spcPct val="20000"/>
              </a:spcAft>
              <a:buClr>
                <a:schemeClr val="tx2"/>
              </a:buClr>
              <a:buSzPct val="95000"/>
              <a:buFont typeface="Wingdings" panose="05000000000000000000" pitchFamily="2" charset="2"/>
              <a:buChar char="•"/>
            </a:pPr>
            <a:r>
              <a:rPr lang="zh-CN" altLang="en-US" sz="2400">
                <a:solidFill>
                  <a:schemeClr val="tx1"/>
                </a:solidFill>
                <a:latin typeface="Arial" panose="020B0604020202020204" pitchFamily="34" charset="0"/>
                <a:ea typeface="宋体" pitchFamily="2" charset="-122"/>
              </a:rPr>
              <a:t>进程同步机构</a:t>
            </a:r>
            <a:endParaRPr lang="zh-CN" altLang="en-US" sz="240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rgbClr val="000099"/>
                </a:solidFill>
                <a:latin typeface="Times New Roman" panose="02020603050405020304" pitchFamily="18" charset="0"/>
                <a:ea typeface="宋体" pitchFamily="2" charset="-122"/>
              </a:rPr>
              <a:t>锁、上锁原语、 开锁原语</a:t>
            </a:r>
            <a:endParaRPr lang="zh-CN" altLang="en-US" sz="2000" u="none" baseline="0">
              <a:solidFill>
                <a:srgbClr val="000099"/>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rgbClr val="000099"/>
                </a:solidFill>
                <a:latin typeface="Times New Roman" panose="02020603050405020304" pitchFamily="18" charset="0"/>
                <a:ea typeface="宋体" pitchFamily="2" charset="-122"/>
              </a:rPr>
              <a:t>信号灯及</a:t>
            </a:r>
            <a:r>
              <a:rPr lang="en-US" altLang="zh-CN" sz="2000" u="none" baseline="0">
                <a:solidFill>
                  <a:srgbClr val="000099"/>
                </a:solidFill>
                <a:latin typeface="Times New Roman" panose="02020603050405020304" pitchFamily="18" charset="0"/>
                <a:ea typeface="宋体" pitchFamily="2" charset="-122"/>
              </a:rPr>
              <a:t>P</a:t>
            </a:r>
            <a:r>
              <a:rPr lang="zh-CN" altLang="en-US" sz="2000" u="none" baseline="0">
                <a:solidFill>
                  <a:srgbClr val="000099"/>
                </a:solidFill>
                <a:latin typeface="Times New Roman" panose="02020603050405020304" pitchFamily="18" charset="0"/>
                <a:ea typeface="宋体" pitchFamily="2" charset="-122"/>
              </a:rPr>
              <a:t>、</a:t>
            </a:r>
            <a:r>
              <a:rPr lang="en-US" altLang="zh-CN" sz="2000" u="none" baseline="0">
                <a:solidFill>
                  <a:srgbClr val="000099"/>
                </a:solidFill>
                <a:latin typeface="Times New Roman" panose="02020603050405020304" pitchFamily="18" charset="0"/>
                <a:ea typeface="宋体" pitchFamily="2" charset="-122"/>
              </a:rPr>
              <a:t>V</a:t>
            </a:r>
            <a:r>
              <a:rPr lang="zh-CN" altLang="en-US" sz="2000" u="none" baseline="0">
                <a:solidFill>
                  <a:srgbClr val="000099"/>
                </a:solidFill>
                <a:latin typeface="Times New Roman" panose="02020603050405020304" pitchFamily="18" charset="0"/>
                <a:ea typeface="宋体" pitchFamily="2" charset="-122"/>
              </a:rPr>
              <a:t>操作</a:t>
            </a:r>
            <a:endParaRPr lang="zh-CN" altLang="en-US" sz="2000" u="none" baseline="0">
              <a:solidFill>
                <a:srgbClr val="000099"/>
              </a:solidFill>
              <a:latin typeface="Times New Roman" panose="02020603050405020304" pitchFamily="18" charset="0"/>
              <a:ea typeface="宋体" pitchFamily="2" charset="-122"/>
            </a:endParaRPr>
          </a:p>
          <a:p>
            <a:pPr marL="533400" lvl="0" indent="-533400">
              <a:lnSpc>
                <a:spcPct val="130000"/>
              </a:lnSpc>
              <a:spcBef>
                <a:spcPct val="30000"/>
              </a:spcBef>
              <a:spcAft>
                <a:spcPct val="20000"/>
              </a:spcAft>
              <a:buClr>
                <a:schemeClr val="tx2"/>
              </a:buClr>
              <a:buSzPct val="95000"/>
              <a:buFont typeface="Wingdings" panose="05000000000000000000" pitchFamily="2" charset="2"/>
              <a:buChar char="•"/>
            </a:pPr>
            <a:r>
              <a:rPr lang="zh-CN" altLang="en-US" sz="2400">
                <a:solidFill>
                  <a:schemeClr val="tx1"/>
                </a:solidFill>
                <a:latin typeface="Arial" panose="020B0604020202020204" pitchFamily="34" charset="0"/>
                <a:ea typeface="宋体" pitchFamily="2" charset="-122"/>
              </a:rPr>
              <a:t>进程同步与互斥的实现</a:t>
            </a:r>
            <a:endParaRPr lang="zh-CN" altLang="en-US" sz="240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rgbClr val="000099"/>
                </a:solidFill>
                <a:latin typeface="Times New Roman" panose="02020603050405020304" pitchFamily="18" charset="0"/>
                <a:ea typeface="宋体" pitchFamily="2" charset="-122"/>
              </a:rPr>
              <a:t>用信号灯的</a:t>
            </a:r>
            <a:r>
              <a:rPr lang="en-US" altLang="zh-CN" sz="2000" u="none" baseline="0">
                <a:solidFill>
                  <a:srgbClr val="000099"/>
                </a:solidFill>
                <a:latin typeface="Times New Roman" panose="02020603050405020304" pitchFamily="18" charset="0"/>
                <a:ea typeface="宋体" pitchFamily="2" charset="-122"/>
              </a:rPr>
              <a:t>P</a:t>
            </a:r>
            <a:r>
              <a:rPr lang="zh-CN" altLang="en-US" sz="2000" u="none" baseline="0">
                <a:solidFill>
                  <a:srgbClr val="000099"/>
                </a:solidFill>
                <a:latin typeface="Times New Roman" panose="02020603050405020304" pitchFamily="18" charset="0"/>
                <a:ea typeface="宋体" pitchFamily="2" charset="-122"/>
              </a:rPr>
              <a:t>、</a:t>
            </a:r>
            <a:r>
              <a:rPr lang="en-US" altLang="zh-CN" sz="2000" u="none" baseline="0">
                <a:solidFill>
                  <a:srgbClr val="000099"/>
                </a:solidFill>
                <a:latin typeface="Times New Roman" panose="02020603050405020304" pitchFamily="18" charset="0"/>
                <a:ea typeface="宋体" pitchFamily="2" charset="-122"/>
              </a:rPr>
              <a:t>V</a:t>
            </a:r>
            <a:r>
              <a:rPr lang="zh-CN" altLang="en-US" sz="2000" u="none" baseline="0">
                <a:solidFill>
                  <a:srgbClr val="000099"/>
                </a:solidFill>
                <a:latin typeface="Times New Roman" panose="02020603050405020304" pitchFamily="18" charset="0"/>
                <a:ea typeface="宋体" pitchFamily="2" charset="-122"/>
              </a:rPr>
              <a:t>操作实现进程互斥</a:t>
            </a:r>
            <a:endParaRPr lang="zh-CN" altLang="en-US" sz="2000" u="none" baseline="0">
              <a:solidFill>
                <a:srgbClr val="000099"/>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rgbClr val="000099"/>
                </a:solidFill>
                <a:latin typeface="Times New Roman" panose="02020603050405020304" pitchFamily="18" charset="0"/>
                <a:ea typeface="宋体" pitchFamily="2" charset="-122"/>
              </a:rPr>
              <a:t>两类同步问题的解答</a:t>
            </a:r>
            <a:endParaRPr lang="zh-CN" altLang="en-US" sz="2000" u="none" baseline="0">
              <a:solidFill>
                <a:srgbClr val="000099"/>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合作进程的执行次序</a:t>
            </a:r>
            <a:endParaRPr lang="zh-CN" altLang="en-US" sz="2000" u="none" baseline="0">
              <a:solidFill>
                <a:schemeClr val="tx1"/>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共享缓冲区的合作进程的同步</a:t>
            </a:r>
            <a:endParaRPr lang="zh-CN" altLang="en-US" sz="2000" u="none" baseline="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rgbClr val="000099"/>
                </a:solidFill>
                <a:latin typeface="Times New Roman" panose="02020603050405020304" pitchFamily="18" charset="0"/>
                <a:ea typeface="宋体" pitchFamily="2" charset="-122"/>
              </a:rPr>
              <a:t>生产者</a:t>
            </a:r>
            <a:r>
              <a:rPr lang="en-US" altLang="zh-CN" sz="2000" u="none" baseline="0">
                <a:solidFill>
                  <a:srgbClr val="000099"/>
                </a:solidFill>
                <a:latin typeface="Times New Roman" panose="02020603050405020304" pitchFamily="18" charset="0"/>
                <a:ea typeface="宋体" pitchFamily="2" charset="-122"/>
              </a:rPr>
              <a:t>——</a:t>
            </a:r>
            <a:r>
              <a:rPr lang="zh-CN" altLang="en-US" sz="2000" u="none" baseline="0">
                <a:solidFill>
                  <a:srgbClr val="000099"/>
                </a:solidFill>
                <a:latin typeface="Times New Roman" panose="02020603050405020304" pitchFamily="18" charset="0"/>
                <a:ea typeface="宋体" pitchFamily="2" charset="-122"/>
              </a:rPr>
              <a:t>消费者问题及解答</a:t>
            </a:r>
            <a:endParaRPr lang="zh-CN" altLang="en-US" sz="2000" u="none" baseline="0">
              <a:solidFill>
                <a:srgbClr val="000099"/>
              </a:solidFill>
              <a:latin typeface="Times New Roman" panose="02020603050405020304" pitchFamily="18" charset="0"/>
              <a:ea typeface="宋体" pitchFamily="2" charset="-122"/>
            </a:endParaRPr>
          </a:p>
        </p:txBody>
      </p:sp>
      <p:sp>
        <p:nvSpPr>
          <p:cNvPr id="155650" name="文本框 144386"/>
          <p:cNvSpPr txBox="1"/>
          <p:nvPr/>
        </p:nvSpPr>
        <p:spPr>
          <a:xfrm>
            <a:off x="8493125" y="6510338"/>
            <a:ext cx="46355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111</a:t>
            </a:r>
            <a:endParaRPr lang="en-US" altLang="zh-CN" b="0">
              <a:solidFill>
                <a:schemeClr val="tx2"/>
              </a:solidFill>
              <a:latin typeface="Times New Roman" panose="02020603050405020304" pitchFamily="18" charset="0"/>
              <a:ea typeface="宋体" pitchFamily="2" charset="-122"/>
            </a:endParaRPr>
          </a:p>
        </p:txBody>
      </p:sp>
      <p:sp>
        <p:nvSpPr>
          <p:cNvPr id="144388" name="矩形 14438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4386">
                                            <p:txEl>
                                              <p:charRg st="0" end="5"/>
                                            </p:txEl>
                                          </p:spTgt>
                                        </p:tgtEl>
                                        <p:attrNameLst>
                                          <p:attrName>style.visibility</p:attrName>
                                        </p:attrNameLst>
                                      </p:cBhvr>
                                      <p:to>
                                        <p:strVal val="visible"/>
                                      </p:to>
                                    </p:set>
                                    <p:anim calcmode="lin" valueType="num">
                                      <p:cBhvr additive="base">
                                        <p:cTn id="7" dur="500" fill="hold"/>
                                        <p:tgtEl>
                                          <p:spTgt spid="144386">
                                            <p:txEl>
                                              <p:charRg st="0"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386">
                                            <p:txEl>
                                              <p:charRg st="0"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4386">
                                            <p:txEl>
                                              <p:charRg st="5" end="13"/>
                                            </p:txEl>
                                          </p:spTgt>
                                        </p:tgtEl>
                                        <p:attrNameLst>
                                          <p:attrName>style.visibility</p:attrName>
                                        </p:attrNameLst>
                                      </p:cBhvr>
                                      <p:to>
                                        <p:strVal val="visible"/>
                                      </p:to>
                                    </p:set>
                                    <p:anim calcmode="lin" valueType="num">
                                      <p:cBhvr additive="base">
                                        <p:cTn id="11" dur="500" fill="hold"/>
                                        <p:tgtEl>
                                          <p:spTgt spid="144386">
                                            <p:txEl>
                                              <p:charRg st="5" end="1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4386">
                                            <p:txEl>
                                              <p:charRg st="5" end="1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4386">
                                            <p:txEl>
                                              <p:charRg st="13" end="20"/>
                                            </p:txEl>
                                          </p:spTgt>
                                        </p:tgtEl>
                                        <p:attrNameLst>
                                          <p:attrName>style.visibility</p:attrName>
                                        </p:attrNameLst>
                                      </p:cBhvr>
                                      <p:to>
                                        <p:strVal val="visible"/>
                                      </p:to>
                                    </p:set>
                                    <p:anim calcmode="lin" valueType="num">
                                      <p:cBhvr additive="base">
                                        <p:cTn id="15" dur="500" fill="hold"/>
                                        <p:tgtEl>
                                          <p:spTgt spid="144386">
                                            <p:txEl>
                                              <p:charRg st="13" end="2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4386">
                                            <p:txEl>
                                              <p:charRg st="13" end="2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144386">
                                            <p:txEl>
                                              <p:charRg st="20" end="27"/>
                                            </p:txEl>
                                          </p:spTgt>
                                        </p:tgtEl>
                                        <p:attrNameLst>
                                          <p:attrName>style.visibility</p:attrName>
                                        </p:attrNameLst>
                                      </p:cBhvr>
                                      <p:to>
                                        <p:strVal val="visible"/>
                                      </p:to>
                                    </p:set>
                                    <p:anim calcmode="lin" valueType="num">
                                      <p:cBhvr additive="base">
                                        <p:cTn id="21" dur="500" fill="hold"/>
                                        <p:tgtEl>
                                          <p:spTgt spid="144386">
                                            <p:txEl>
                                              <p:charRg st="20" end="27"/>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44386">
                                            <p:txEl>
                                              <p:charRg st="20" end="27"/>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4386">
                                            <p:txEl>
                                              <p:charRg st="27" end="40"/>
                                            </p:txEl>
                                          </p:spTgt>
                                        </p:tgtEl>
                                        <p:attrNameLst>
                                          <p:attrName>style.visibility</p:attrName>
                                        </p:attrNameLst>
                                      </p:cBhvr>
                                      <p:to>
                                        <p:strVal val="visible"/>
                                      </p:to>
                                    </p:set>
                                    <p:anim calcmode="lin" valueType="num">
                                      <p:cBhvr additive="base">
                                        <p:cTn id="27" dur="500" fill="hold"/>
                                        <p:tgtEl>
                                          <p:spTgt spid="144386">
                                            <p:txEl>
                                              <p:charRg st="27" end="4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4386">
                                            <p:txEl>
                                              <p:charRg st="27" end="4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4386">
                                            <p:txEl>
                                              <p:charRg st="40" end="50"/>
                                            </p:txEl>
                                          </p:spTgt>
                                        </p:tgtEl>
                                        <p:attrNameLst>
                                          <p:attrName>style.visibility</p:attrName>
                                        </p:attrNameLst>
                                      </p:cBhvr>
                                      <p:to>
                                        <p:strVal val="visible"/>
                                      </p:to>
                                    </p:set>
                                    <p:anim calcmode="lin" valueType="num">
                                      <p:cBhvr additive="base">
                                        <p:cTn id="31" dur="500" fill="hold"/>
                                        <p:tgtEl>
                                          <p:spTgt spid="144386">
                                            <p:txEl>
                                              <p:charRg st="40" end="5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4386">
                                            <p:txEl>
                                              <p:charRg st="40" end="5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44386">
                                            <p:txEl>
                                              <p:charRg st="50" end="61"/>
                                            </p:txEl>
                                          </p:spTgt>
                                        </p:tgtEl>
                                        <p:attrNameLst>
                                          <p:attrName>style.visibility</p:attrName>
                                        </p:attrNameLst>
                                      </p:cBhvr>
                                      <p:to>
                                        <p:strVal val="visible"/>
                                      </p:to>
                                    </p:set>
                                    <p:anim calcmode="lin" valueType="num">
                                      <p:cBhvr additive="base">
                                        <p:cTn id="37" dur="500" fill="hold"/>
                                        <p:tgtEl>
                                          <p:spTgt spid="144386">
                                            <p:txEl>
                                              <p:charRg st="50" end="6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4386">
                                            <p:txEl>
                                              <p:charRg st="50" end="6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4386">
                                            <p:txEl>
                                              <p:charRg st="61" end="78"/>
                                            </p:txEl>
                                          </p:spTgt>
                                        </p:tgtEl>
                                        <p:attrNameLst>
                                          <p:attrName>style.visibility</p:attrName>
                                        </p:attrNameLst>
                                      </p:cBhvr>
                                      <p:to>
                                        <p:strVal val="visible"/>
                                      </p:to>
                                    </p:set>
                                    <p:anim calcmode="lin" valueType="num">
                                      <p:cBhvr additive="base">
                                        <p:cTn id="43" dur="500" fill="hold"/>
                                        <p:tgtEl>
                                          <p:spTgt spid="144386">
                                            <p:txEl>
                                              <p:charRg st="61" end="7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4386">
                                            <p:txEl>
                                              <p:charRg st="61" end="7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4386">
                                            <p:txEl>
                                              <p:charRg st="78" end="88"/>
                                            </p:txEl>
                                          </p:spTgt>
                                        </p:tgtEl>
                                        <p:attrNameLst>
                                          <p:attrName>style.visibility</p:attrName>
                                        </p:attrNameLst>
                                      </p:cBhvr>
                                      <p:to>
                                        <p:strVal val="visible"/>
                                      </p:to>
                                    </p:set>
                                    <p:anim calcmode="lin" valueType="num">
                                      <p:cBhvr additive="base">
                                        <p:cTn id="47" dur="500" fill="hold"/>
                                        <p:tgtEl>
                                          <p:spTgt spid="144386">
                                            <p:txEl>
                                              <p:charRg st="78" end="8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44386">
                                            <p:txEl>
                                              <p:charRg st="78" end="8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44386">
                                            <p:txEl>
                                              <p:charRg st="88" end="98"/>
                                            </p:txEl>
                                          </p:spTgt>
                                        </p:tgtEl>
                                        <p:attrNameLst>
                                          <p:attrName>style.visibility</p:attrName>
                                        </p:attrNameLst>
                                      </p:cBhvr>
                                      <p:to>
                                        <p:strVal val="visible"/>
                                      </p:to>
                                    </p:set>
                                    <p:anim calcmode="lin" valueType="num">
                                      <p:cBhvr additive="base">
                                        <p:cTn id="51" dur="500" fill="hold"/>
                                        <p:tgtEl>
                                          <p:spTgt spid="144386">
                                            <p:txEl>
                                              <p:charRg st="88" end="9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44386">
                                            <p:txEl>
                                              <p:charRg st="88" end="98"/>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44386">
                                            <p:txEl>
                                              <p:charRg st="98" end="112"/>
                                            </p:txEl>
                                          </p:spTgt>
                                        </p:tgtEl>
                                        <p:attrNameLst>
                                          <p:attrName>style.visibility</p:attrName>
                                        </p:attrNameLst>
                                      </p:cBhvr>
                                      <p:to>
                                        <p:strVal val="visible"/>
                                      </p:to>
                                    </p:set>
                                    <p:anim calcmode="lin" valueType="num">
                                      <p:cBhvr additive="base">
                                        <p:cTn id="55" dur="500" fill="hold"/>
                                        <p:tgtEl>
                                          <p:spTgt spid="144386">
                                            <p:txEl>
                                              <p:charRg st="98" end="1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4386">
                                            <p:txEl>
                                              <p:charRg st="98" end="1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44386">
                                            <p:txEl>
                                              <p:charRg st="112" end="126"/>
                                            </p:txEl>
                                          </p:spTgt>
                                        </p:tgtEl>
                                        <p:attrNameLst>
                                          <p:attrName>style.visibility</p:attrName>
                                        </p:attrNameLst>
                                      </p:cBhvr>
                                      <p:to>
                                        <p:strVal val="visible"/>
                                      </p:to>
                                    </p:set>
                                    <p:anim calcmode="lin" valueType="num">
                                      <p:cBhvr additive="base">
                                        <p:cTn id="59" dur="500" fill="hold"/>
                                        <p:tgtEl>
                                          <p:spTgt spid="144386">
                                            <p:txEl>
                                              <p:charRg st="112" end="12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44386">
                                            <p:txEl>
                                              <p:charRg st="112" end="12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矩形 145409"/>
          <p:cNvSpPr/>
          <p:nvPr/>
        </p:nvSpPr>
        <p:spPr>
          <a:xfrm>
            <a:off x="533400" y="545148"/>
            <a:ext cx="8262938" cy="3439160"/>
          </a:xfrm>
          <a:prstGeom prst="rect">
            <a:avLst/>
          </a:prstGeom>
          <a:noFill/>
          <a:ln w="9525">
            <a:noFill/>
            <a:miter/>
          </a:ln>
        </p:spPr>
        <p:txBody>
          <a:bodyPr anchor="t">
            <a:spAutoFit/>
          </a:bodyPr>
          <a:p>
            <a:pPr marL="533400" lvl="0" indent="-533400">
              <a:lnSpc>
                <a:spcPct val="110000"/>
              </a:lnSpc>
              <a:spcBef>
                <a:spcPct val="30000"/>
              </a:spcBef>
              <a:spcAft>
                <a:spcPct val="20000"/>
              </a:spcAft>
              <a:buClr>
                <a:schemeClr val="tx2"/>
              </a:buClr>
              <a:buSzPct val="95000"/>
              <a:buFont typeface="Wingdings" panose="05000000000000000000" pitchFamily="2" charset="2"/>
              <a:buChar char="•"/>
            </a:pPr>
            <a:r>
              <a:rPr lang="x-none" altLang="zh-CN" sz="2400">
                <a:solidFill>
                  <a:schemeClr val="tx1"/>
                </a:solidFill>
                <a:latin typeface="Times New Roman" panose="02020603050405020304" pitchFamily="18" charset="0"/>
                <a:ea typeface="宋体" pitchFamily="2" charset="-122"/>
              </a:rPr>
              <a:t>线程</a:t>
            </a:r>
            <a:endParaRPr lang="x-none" altLang="zh-CN" sz="2400">
              <a:solidFill>
                <a:schemeClr val="tx1"/>
              </a:solidFill>
              <a:latin typeface="Times New Roman" panose="02020603050405020304" pitchFamily="18" charset="0"/>
              <a:ea typeface="宋体" pitchFamily="2" charset="-122"/>
            </a:endParaRPr>
          </a:p>
          <a:p>
            <a:pPr marL="533400" lvl="0" indent="-533400">
              <a:lnSpc>
                <a:spcPct val="90000"/>
              </a:lnSpc>
              <a:spcBef>
                <a:spcPct val="30000"/>
              </a:spcBef>
              <a:spcAft>
                <a:spcPct val="20000"/>
              </a:spcAft>
              <a:buClr>
                <a:schemeClr val="tx2"/>
              </a:buClr>
              <a:buSzPct val="95000"/>
              <a:buFont typeface="Wingdings" panose="05000000000000000000" pitchFamily="2" charset="2"/>
              <a:buChar char="•"/>
            </a:pPr>
            <a:r>
              <a:rPr lang="zh-CN" altLang="zh-CN" sz="2400">
                <a:solidFill>
                  <a:schemeClr val="tx1"/>
                </a:solidFill>
                <a:latin typeface="Times New Roman" panose="02020603050405020304" pitchFamily="18" charset="0"/>
                <a:ea typeface="宋体" pitchFamily="2" charset="-122"/>
              </a:rPr>
              <a:t>Linux</a:t>
            </a:r>
            <a:r>
              <a:rPr lang="zh-CN" altLang="en-US" sz="2400">
                <a:solidFill>
                  <a:schemeClr val="tx1"/>
                </a:solidFill>
                <a:latin typeface="Times New Roman" panose="02020603050405020304" pitchFamily="18" charset="0"/>
                <a:ea typeface="宋体" pitchFamily="2" charset="-122"/>
              </a:rPr>
              <a:t>操作系统的</a:t>
            </a:r>
            <a:r>
              <a:rPr lang="x-none" altLang="zh-CN" sz="2400">
                <a:solidFill>
                  <a:schemeClr val="tx1"/>
                </a:solidFill>
                <a:latin typeface="Times New Roman" panose="02020603050405020304" pitchFamily="18" charset="0"/>
                <a:ea typeface="宋体" pitchFamily="2" charset="-122"/>
              </a:rPr>
              <a:t>实现实例</a:t>
            </a:r>
            <a:endParaRPr lang="x-none" altLang="zh-CN" sz="240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pitchFamily="18" charset="0"/>
                <a:ea typeface="宋体" pitchFamily="2" charset="-122"/>
              </a:rPr>
              <a:t>创建进程、</a:t>
            </a:r>
            <a:r>
              <a:rPr lang="zh-CN" altLang="en-US" sz="2400">
                <a:solidFill>
                  <a:srgbClr val="000099"/>
                </a:solidFill>
                <a:latin typeface="Times New Roman" panose="02020603050405020304" pitchFamily="18" charset="0"/>
                <a:sym typeface="+mn-ea"/>
              </a:rPr>
              <a:t>等待进程</a:t>
            </a:r>
            <a:r>
              <a:rPr lang="zh-CN" altLang="en-US" sz="2400" u="none" baseline="0">
                <a:solidFill>
                  <a:srgbClr val="000099"/>
                </a:solidFill>
                <a:latin typeface="Times New Roman" panose="02020603050405020304" pitchFamily="18" charset="0"/>
                <a:ea typeface="宋体" pitchFamily="2" charset="-122"/>
              </a:rPr>
              <a:t>及其使用</a:t>
            </a:r>
            <a:endParaRPr lang="zh-CN" altLang="en-US" sz="2400" u="none" baseline="0">
              <a:solidFill>
                <a:srgbClr val="000099"/>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pitchFamily="18" charset="0"/>
                <a:ea typeface="宋体" pitchFamily="2" charset="-122"/>
              </a:rPr>
              <a:t>信号量与使用方法</a:t>
            </a:r>
            <a:endParaRPr lang="zh-CN" altLang="en-US" sz="2400" u="none" baseline="0">
              <a:solidFill>
                <a:srgbClr val="000099"/>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pitchFamily="18" charset="0"/>
                <a:ea typeface="宋体" pitchFamily="2" charset="-122"/>
              </a:rPr>
              <a:t>共享内存与使用方法</a:t>
            </a:r>
            <a:endParaRPr lang="zh-CN" altLang="en-US" sz="2400" u="none" baseline="0">
              <a:solidFill>
                <a:srgbClr val="000099"/>
              </a:solidFill>
              <a:latin typeface="Times New Roman" panose="02020603050405020304" pitchFamily="18" charset="0"/>
              <a:ea typeface="宋体" pitchFamily="2" charset="-122"/>
            </a:endParaRPr>
          </a:p>
          <a:p>
            <a:pPr lvl="2"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400">
                <a:solidFill>
                  <a:srgbClr val="000099"/>
                </a:solidFill>
                <a:latin typeface="Times New Roman" panose="02020603050405020304" pitchFamily="18" charset="0"/>
                <a:sym typeface="+mn-ea"/>
              </a:rPr>
              <a:t>创建线程、线程的终止及其使用 </a:t>
            </a:r>
            <a:endParaRPr lang="zh-CN" altLang="en-US" sz="2400" u="none" baseline="0">
              <a:solidFill>
                <a:srgbClr val="000099"/>
              </a:solidFill>
              <a:latin typeface="Times New Roman" panose="02020603050405020304" pitchFamily="18" charset="0"/>
              <a:ea typeface="宋体" pitchFamily="2" charset="-122"/>
            </a:endParaRPr>
          </a:p>
        </p:txBody>
      </p:sp>
      <p:sp>
        <p:nvSpPr>
          <p:cNvPr id="156674" name="文本框 145410"/>
          <p:cNvSpPr txBox="1"/>
          <p:nvPr/>
        </p:nvSpPr>
        <p:spPr>
          <a:xfrm>
            <a:off x="8421688" y="6510338"/>
            <a:ext cx="46355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112</a:t>
            </a:r>
            <a:endParaRPr lang="en-US" altLang="zh-CN" b="0">
              <a:solidFill>
                <a:schemeClr val="tx2"/>
              </a:solidFill>
              <a:latin typeface="Times New Roman" panose="02020603050405020304" pitchFamily="18" charset="0"/>
              <a:ea typeface="宋体" pitchFamily="2" charset="-122"/>
            </a:endParaRPr>
          </a:p>
        </p:txBody>
      </p:sp>
      <p:sp>
        <p:nvSpPr>
          <p:cNvPr id="145412" name="矩形 145411"/>
          <p:cNvSpPr/>
          <p:nvPr/>
        </p:nvSpPr>
        <p:spPr>
          <a:xfrm>
            <a:off x="533400" y="4025583"/>
            <a:ext cx="8262938" cy="2522537"/>
          </a:xfrm>
          <a:prstGeom prst="rect">
            <a:avLst/>
          </a:prstGeom>
          <a:noFill/>
          <a:ln w="9525">
            <a:noFill/>
            <a:miter/>
          </a:ln>
        </p:spPr>
        <p:txBody>
          <a:bodyPr anchor="t">
            <a:spAutoFit/>
          </a:bodyPr>
          <a:p>
            <a:pPr marL="533400" lvl="0" indent="-533400">
              <a:lnSpc>
                <a:spcPct val="130000"/>
              </a:lnSpc>
              <a:spcBef>
                <a:spcPct val="30000"/>
              </a:spcBef>
              <a:buClr>
                <a:schemeClr val="tx2"/>
              </a:buClr>
              <a:buSzPct val="95000"/>
              <a:buFont typeface="Wingdings" panose="05000000000000000000" pitchFamily="2" charset="2"/>
              <a:buChar char="•"/>
            </a:pPr>
            <a:r>
              <a:rPr lang="zh-CN" altLang="en-US" sz="2400">
                <a:solidFill>
                  <a:srgbClr val="000099"/>
                </a:solidFill>
                <a:latin typeface="Times New Roman" panose="02020603050405020304" pitchFamily="18" charset="0"/>
                <a:ea typeface="宋体" pitchFamily="2" charset="-122"/>
              </a:rPr>
              <a:t>进程调度</a:t>
            </a:r>
            <a:endParaRPr lang="zh-CN" altLang="en-US" sz="2400">
              <a:solidFill>
                <a:srgbClr val="000099"/>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b="0" u="none" baseline="0">
                <a:solidFill>
                  <a:schemeClr val="tx1"/>
                </a:solidFill>
                <a:latin typeface="Times New Roman" panose="02020603050405020304" pitchFamily="18" charset="0"/>
                <a:ea typeface="宋体" pitchFamily="2" charset="-122"/>
              </a:rPr>
              <a:t>进程调度的功能</a:t>
            </a:r>
            <a:endParaRPr lang="zh-CN" altLang="en-US" sz="2000" b="0" u="none" baseline="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b="0" u="none" baseline="0">
                <a:solidFill>
                  <a:schemeClr val="tx1"/>
                </a:solidFill>
                <a:latin typeface="Times New Roman" panose="02020603050405020304" pitchFamily="18" charset="0"/>
                <a:ea typeface="宋体" pitchFamily="2" charset="-122"/>
              </a:rPr>
              <a:t>调度方式   非剥夺方式   剥夺方式</a:t>
            </a:r>
            <a:endParaRPr lang="zh-CN" altLang="en-US" sz="2000" b="0" u="none" baseline="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b="0" u="none" baseline="0">
                <a:solidFill>
                  <a:schemeClr val="tx1"/>
                </a:solidFill>
                <a:latin typeface="Times New Roman" panose="02020603050405020304" pitchFamily="18" charset="0"/>
                <a:ea typeface="宋体" pitchFamily="2" charset="-122"/>
              </a:rPr>
              <a:t>常用的进程调度算法</a:t>
            </a:r>
            <a:endParaRPr lang="zh-CN" altLang="en-US" sz="2000" b="0" u="none" baseline="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b="0" u="none" baseline="0">
                <a:solidFill>
                  <a:schemeClr val="tx1"/>
                </a:solidFill>
                <a:latin typeface="Times New Roman" panose="02020603050405020304" pitchFamily="18" charset="0"/>
                <a:ea typeface="宋体" pitchFamily="2" charset="-122"/>
              </a:rPr>
              <a:t>调度用的进程状态变迁图的分析</a:t>
            </a:r>
            <a:endParaRPr lang="zh-CN" altLang="en-US" sz="2000" b="0" u="none" baseline="0">
              <a:solidFill>
                <a:schemeClr val="tx1"/>
              </a:solidFill>
              <a:latin typeface="Times New Roman" panose="02020603050405020304" pitchFamily="18" charset="0"/>
              <a:ea typeface="宋体" pitchFamily="2" charset="-122"/>
            </a:endParaRPr>
          </a:p>
        </p:txBody>
      </p:sp>
      <p:sp>
        <p:nvSpPr>
          <p:cNvPr id="145413" name="矩形 14541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5410">
                                            <p:txEl>
                                              <p:charRg st="0" end="12"/>
                                            </p:txEl>
                                          </p:spTgt>
                                        </p:tgtEl>
                                        <p:attrNameLst>
                                          <p:attrName>style.visibility</p:attrName>
                                        </p:attrNameLst>
                                      </p:cBhvr>
                                      <p:to>
                                        <p:strVal val="visible"/>
                                      </p:to>
                                    </p:set>
                                    <p:anim calcmode="lin" valueType="num">
                                      <p:cBhvr additive="base">
                                        <p:cTn id="7" dur="500" fill="hold"/>
                                        <p:tgtEl>
                                          <p:spTgt spid="145410">
                                            <p:txEl>
                                              <p:charRg st="0" end="1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5410">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5410">
                                            <p:txEl>
                                              <p:charRg st="0" end="0"/>
                                            </p:txEl>
                                          </p:spTgt>
                                        </p:tgtEl>
                                        <p:attrNameLst>
                                          <p:attrName>style.visibility</p:attrName>
                                        </p:attrNameLst>
                                      </p:cBhvr>
                                      <p:to>
                                        <p:strVal val="visible"/>
                                      </p:to>
                                    </p:set>
                                    <p:anim calcmode="lin" valueType="num">
                                      <p:cBhvr additive="base">
                                        <p:cTn id="13" dur="500" fill="hold"/>
                                        <p:tgtEl>
                                          <p:spTgt spid="145410">
                                            <p:txEl>
                                              <p:char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5410">
                                            <p:txEl>
                                              <p:char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5410">
                                            <p:txEl>
                                              <p:charRg st="12" end="26"/>
                                            </p:txEl>
                                          </p:spTgt>
                                        </p:tgtEl>
                                        <p:attrNameLst>
                                          <p:attrName>style.visibility</p:attrName>
                                        </p:attrNameLst>
                                      </p:cBhvr>
                                      <p:to>
                                        <p:strVal val="visible"/>
                                      </p:to>
                                    </p:set>
                                    <p:anim calcmode="lin" valueType="num">
                                      <p:cBhvr additive="base">
                                        <p:cTn id="19" dur="500" fill="hold"/>
                                        <p:tgtEl>
                                          <p:spTgt spid="145410">
                                            <p:txEl>
                                              <p:charRg st="12" end="2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410">
                                            <p:txEl>
                                              <p:charRg st="12" end="2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5410">
                                            <p:txEl>
                                              <p:charRg st="42" end="51"/>
                                            </p:txEl>
                                          </p:spTgt>
                                        </p:tgtEl>
                                        <p:attrNameLst>
                                          <p:attrName>style.visibility</p:attrName>
                                        </p:attrNameLst>
                                      </p:cBhvr>
                                      <p:to>
                                        <p:strVal val="visible"/>
                                      </p:to>
                                    </p:set>
                                    <p:anim calcmode="lin" valueType="num">
                                      <p:cBhvr additive="base">
                                        <p:cTn id="23" dur="500" fill="hold"/>
                                        <p:tgtEl>
                                          <p:spTgt spid="145410">
                                            <p:txEl>
                                              <p:charRg st="42" end="5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5410">
                                            <p:txEl>
                                              <p:charRg st="42" end="5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5410">
                                            <p:txEl>
                                              <p:charRg st="51" end="61"/>
                                            </p:txEl>
                                          </p:spTgt>
                                        </p:tgtEl>
                                        <p:attrNameLst>
                                          <p:attrName>style.visibility</p:attrName>
                                        </p:attrNameLst>
                                      </p:cBhvr>
                                      <p:to>
                                        <p:strVal val="visible"/>
                                      </p:to>
                                    </p:set>
                                    <p:anim calcmode="lin" valueType="num">
                                      <p:cBhvr additive="base">
                                        <p:cTn id="27" dur="500" fill="hold"/>
                                        <p:tgtEl>
                                          <p:spTgt spid="145410">
                                            <p:txEl>
                                              <p:charRg st="51" end="6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5410">
                                            <p:txEl>
                                              <p:charRg st="51" end="6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5410">
                                            <p:txEl>
                                              <p:charRg st="5" end="5"/>
                                            </p:txEl>
                                          </p:spTgt>
                                        </p:tgtEl>
                                        <p:attrNameLst>
                                          <p:attrName>style.visibility</p:attrName>
                                        </p:attrNameLst>
                                      </p:cBhvr>
                                      <p:to>
                                        <p:strVal val="visible"/>
                                      </p:to>
                                    </p:set>
                                    <p:anim calcmode="lin" valueType="num">
                                      <p:cBhvr additive="base">
                                        <p:cTn id="31" dur="500" fill="hold"/>
                                        <p:tgtEl>
                                          <p:spTgt spid="145410">
                                            <p:txEl>
                                              <p:char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5410">
                                            <p:txEl>
                                              <p:char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5412"/>
                                        </p:tgtEl>
                                        <p:attrNameLst>
                                          <p:attrName>style.visibility</p:attrName>
                                        </p:attrNameLst>
                                      </p:cBhvr>
                                      <p:to>
                                        <p:strVal val="visible"/>
                                      </p:to>
                                    </p:set>
                                    <p:anim calcmode="lin" valueType="num">
                                      <p:cBhvr additive="base">
                                        <p:cTn id="37" dur="1000" fill="hold"/>
                                        <p:tgtEl>
                                          <p:spTgt spid="145412"/>
                                        </p:tgtEl>
                                        <p:attrNameLst>
                                          <p:attrName>ppt_x</p:attrName>
                                        </p:attrNameLst>
                                      </p:cBhvr>
                                      <p:tavLst>
                                        <p:tav tm="0">
                                          <p:val>
                                            <p:strVal val="0-#ppt_w/2"/>
                                          </p:val>
                                        </p:tav>
                                        <p:tav tm="100000">
                                          <p:val>
                                            <p:strVal val="#ppt_x"/>
                                          </p:val>
                                        </p:tav>
                                      </p:tavLst>
                                    </p:anim>
                                    <p:anim calcmode="lin" valueType="num">
                                      <p:cBhvr additive="base">
                                        <p:cTn id="38" dur="1000" fill="hold"/>
                                        <p:tgtEl>
                                          <p:spTgt spid="1454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文本框 1331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8</a:t>
            </a:r>
            <a:endParaRPr lang="en-US" altLang="zh-CN" b="0">
              <a:solidFill>
                <a:schemeClr val="tx2"/>
              </a:solidFill>
              <a:latin typeface="Times New Roman" panose="02020603050405020304" pitchFamily="18" charset="0"/>
              <a:ea typeface="宋体" pitchFamily="2" charset="-122"/>
            </a:endParaRPr>
          </a:p>
        </p:txBody>
      </p:sp>
      <p:sp>
        <p:nvSpPr>
          <p:cNvPr id="13315" name="矩形 13314"/>
          <p:cNvSpPr/>
          <p:nvPr/>
        </p:nvSpPr>
        <p:spPr>
          <a:xfrm>
            <a:off x="622300" y="644525"/>
            <a:ext cx="62849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err="1">
                <a:solidFill>
                  <a:srgbClr val="990000"/>
                </a:solidFill>
                <a:latin typeface="Arial" panose="020B0604020202020204" pitchFamily="34" charset="0"/>
                <a:ea typeface="宋体" pitchFamily="2" charset="-122"/>
                <a:cs typeface="+mn-ea"/>
              </a:rPr>
              <a:t>与时间有关的错误</a:t>
            </a:r>
            <a:endParaRPr lang="zh-CN" altLang="en-US" b="1" strike="noStrike" noProof="1">
              <a:solidFill>
                <a:srgbClr val="990000"/>
              </a:solidFill>
              <a:ea typeface="宋体" pitchFamily="2" charset="-122"/>
            </a:endParaRPr>
          </a:p>
        </p:txBody>
      </p:sp>
      <p:sp>
        <p:nvSpPr>
          <p:cNvPr id="13316" name="文本框 13315"/>
          <p:cNvSpPr txBox="1"/>
          <p:nvPr/>
        </p:nvSpPr>
        <p:spPr>
          <a:xfrm>
            <a:off x="1146175" y="3924300"/>
            <a:ext cx="2451100" cy="2149475"/>
          </a:xfrm>
          <a:prstGeom prst="rect">
            <a:avLst/>
          </a:prstGeom>
          <a:noFill/>
          <a:ln w="9525">
            <a:noFill/>
            <a:miter/>
          </a:ln>
        </p:spPr>
        <p:txBody>
          <a:bodyPr wrap="square" anchor="t">
            <a:spAutoFit/>
          </a:bodyPr>
          <a:p>
            <a:pPr lvl="0">
              <a:spcBef>
                <a:spcPct val="50000"/>
              </a:spcBef>
            </a:pPr>
            <a:r>
              <a:rPr lang="zh-CN" altLang="en-US" sz="1800" dirty="0">
                <a:solidFill>
                  <a:schemeClr val="tx1"/>
                </a:solidFill>
                <a:latin typeface="Times New Roman" panose="02020603050405020304" pitchFamily="18" charset="0"/>
                <a:ea typeface="宋体" pitchFamily="2" charset="-122"/>
              </a:rPr>
              <a:t>程序A的n :=n+1与</a:t>
            </a:r>
            <a:endParaRPr lang="zh-CN" altLang="en-US" sz="1800" dirty="0">
              <a:solidFill>
                <a:schemeClr val="tx1"/>
              </a:solidFill>
              <a:latin typeface="Times New Roman" panose="02020603050405020304" pitchFamily="18" charset="0"/>
              <a:ea typeface="宋体" pitchFamily="2" charset="-122"/>
            </a:endParaRPr>
          </a:p>
          <a:p>
            <a:pPr lvl="0"/>
            <a:r>
              <a:rPr lang="zh-CN" altLang="en-US" sz="1800" dirty="0">
                <a:solidFill>
                  <a:schemeClr val="tx1"/>
                </a:solidFill>
                <a:latin typeface="Times New Roman" panose="02020603050405020304" pitchFamily="18" charset="0"/>
                <a:ea typeface="宋体" pitchFamily="2" charset="-122"/>
              </a:rPr>
              <a:t>程序B的两个语句</a:t>
            </a:r>
            <a:endParaRPr lang="zh-CN" altLang="en-US" sz="1800" dirty="0">
              <a:solidFill>
                <a:schemeClr val="tx1"/>
              </a:solidFill>
              <a:latin typeface="Times New Roman" panose="02020603050405020304" pitchFamily="18" charset="0"/>
              <a:ea typeface="宋体" pitchFamily="2" charset="-122"/>
            </a:endParaRPr>
          </a:p>
          <a:p>
            <a:pPr lvl="0"/>
            <a:r>
              <a:rPr lang="zh-CN" altLang="en-US" sz="1800" dirty="0">
                <a:solidFill>
                  <a:schemeClr val="tx1"/>
                </a:solidFill>
                <a:latin typeface="Times New Roman" panose="02020603050405020304" pitchFamily="18" charset="0"/>
                <a:ea typeface="宋体" pitchFamily="2" charset="-122"/>
              </a:rPr>
              <a:t>的关系</a:t>
            </a:r>
            <a:endParaRPr lang="zh-CN" altLang="en-US" sz="1800" dirty="0">
              <a:solidFill>
                <a:schemeClr val="tx1"/>
              </a:solidFill>
              <a:latin typeface="Times New Roman" panose="02020603050405020304" pitchFamily="18" charset="0"/>
              <a:ea typeface="宋体" pitchFamily="2" charset="-122"/>
            </a:endParaRPr>
          </a:p>
          <a:p>
            <a:pPr lvl="0">
              <a:lnSpc>
                <a:spcPct val="120000"/>
              </a:lnSpc>
              <a:spcBef>
                <a:spcPct val="30000"/>
              </a:spcBef>
            </a:pPr>
            <a:r>
              <a:rPr lang="zh-CN" altLang="en-US" sz="1800" dirty="0">
                <a:solidFill>
                  <a:schemeClr val="tx1"/>
                </a:solidFill>
                <a:latin typeface="Times New Roman" panose="02020603050405020304" pitchFamily="18" charset="0"/>
                <a:ea typeface="宋体" pitchFamily="2" charset="-122"/>
              </a:rPr>
              <a:t>    n的初值</a:t>
            </a:r>
            <a:endParaRPr lang="zh-CN" altLang="en-US" sz="1800" dirty="0">
              <a:solidFill>
                <a:schemeClr val="tx1"/>
              </a:solidFill>
              <a:latin typeface="Times New Roman" panose="02020603050405020304" pitchFamily="18" charset="0"/>
              <a:ea typeface="宋体" pitchFamily="2" charset="-122"/>
            </a:endParaRPr>
          </a:p>
          <a:p>
            <a:pPr lvl="0">
              <a:lnSpc>
                <a:spcPct val="120000"/>
              </a:lnSpc>
              <a:spcBef>
                <a:spcPct val="30000"/>
              </a:spcBef>
            </a:pPr>
            <a:r>
              <a:rPr lang="zh-CN" altLang="en-US" sz="1800" dirty="0">
                <a:solidFill>
                  <a:schemeClr val="tx1"/>
                </a:solidFill>
                <a:latin typeface="Times New Roman" panose="02020603050405020304" pitchFamily="18" charset="0"/>
                <a:ea typeface="宋体" pitchFamily="2" charset="-122"/>
              </a:rPr>
              <a:t>    打印的结果</a:t>
            </a:r>
            <a:endParaRPr lang="zh-CN" altLang="en-US" sz="1800" dirty="0">
              <a:solidFill>
                <a:schemeClr val="tx1"/>
              </a:solidFill>
              <a:latin typeface="Times New Roman" panose="02020603050405020304" pitchFamily="18" charset="0"/>
              <a:ea typeface="宋体" pitchFamily="2" charset="-122"/>
            </a:endParaRPr>
          </a:p>
          <a:p>
            <a:pPr lvl="0">
              <a:lnSpc>
                <a:spcPct val="120000"/>
              </a:lnSpc>
              <a:spcBef>
                <a:spcPct val="30000"/>
              </a:spcBef>
            </a:pPr>
            <a:r>
              <a:rPr lang="zh-CN" altLang="en-US" sz="1800" dirty="0">
                <a:solidFill>
                  <a:schemeClr val="tx1"/>
                </a:solidFill>
                <a:latin typeface="Times New Roman" panose="02020603050405020304" pitchFamily="18" charset="0"/>
                <a:ea typeface="宋体" pitchFamily="2" charset="-122"/>
              </a:rPr>
              <a:t>    n的最终值</a:t>
            </a:r>
            <a:endParaRPr lang="zh-CN" altLang="en-US" sz="1800" dirty="0">
              <a:solidFill>
                <a:schemeClr val="tx1"/>
              </a:solidFill>
              <a:latin typeface="Times New Roman" panose="02020603050405020304" pitchFamily="18" charset="0"/>
              <a:ea typeface="宋体" pitchFamily="2" charset="-122"/>
            </a:endParaRPr>
          </a:p>
        </p:txBody>
      </p:sp>
      <p:sp>
        <p:nvSpPr>
          <p:cNvPr id="13317" name="文本框 13316"/>
          <p:cNvSpPr txBox="1"/>
          <p:nvPr/>
        </p:nvSpPr>
        <p:spPr>
          <a:xfrm>
            <a:off x="3621088" y="4370388"/>
            <a:ext cx="1066800" cy="2105025"/>
          </a:xfrm>
          <a:prstGeom prst="rect">
            <a:avLst/>
          </a:prstGeom>
          <a:noFill/>
          <a:ln w="9525">
            <a:noFill/>
            <a:miter/>
          </a:ln>
        </p:spPr>
        <p:txBody>
          <a:bodyPr anchor="t">
            <a:spAutoFit/>
          </a:bodyPr>
          <a:p>
            <a:pPr lvl="0">
              <a:lnSpc>
                <a:spcPct val="130000"/>
              </a:lnSpc>
              <a:spcBef>
                <a:spcPct val="30000"/>
              </a:spcBef>
            </a:pPr>
            <a:r>
              <a:rPr lang="zh-CN" altLang="en-US" sz="1600" b="0" dirty="0">
                <a:solidFill>
                  <a:schemeClr val="tx1"/>
                </a:solidFill>
                <a:latin typeface="Times New Roman" panose="02020603050405020304" pitchFamily="18" charset="0"/>
                <a:ea typeface="宋体" pitchFamily="2" charset="-122"/>
              </a:rPr>
              <a:t>  </a:t>
            </a:r>
            <a:r>
              <a:rPr lang="zh-CN" altLang="en-US" sz="1800" dirty="0">
                <a:solidFill>
                  <a:schemeClr val="tx1"/>
                </a:solidFill>
                <a:latin typeface="Times New Roman" panose="02020603050405020304" pitchFamily="18" charset="0"/>
                <a:ea typeface="宋体" pitchFamily="2" charset="-122"/>
              </a:rPr>
              <a:t>之前</a:t>
            </a:r>
            <a:r>
              <a:rPr lang="zh-CN" altLang="en-US" sz="1800" b="0" dirty="0">
                <a:solidFill>
                  <a:schemeClr val="tx1"/>
                </a:solidFill>
                <a:latin typeface="Times New Roman" panose="02020603050405020304" pitchFamily="18" charset="0"/>
                <a:ea typeface="宋体" pitchFamily="2" charset="-122"/>
              </a:rPr>
              <a:t>           </a:t>
            </a:r>
            <a:endParaRPr lang="zh-CN" altLang="en-US" sz="1800" b="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en-US" altLang="x-none" sz="1800" b="0">
                <a:solidFill>
                  <a:schemeClr val="tx1"/>
                </a:solidFill>
                <a:latin typeface="Times New Roman" panose="02020603050405020304" pitchFamily="18" charset="0"/>
                <a:ea typeface="宋体" pitchFamily="2" charset="-122"/>
              </a:rPr>
              <a:t>    </a:t>
            </a:r>
            <a:r>
              <a:rPr lang="zh-CN" altLang="en-US" sz="1800" dirty="0">
                <a:solidFill>
                  <a:schemeClr val="tx1"/>
                </a:solidFill>
                <a:latin typeface="Times New Roman" panose="02020603050405020304" pitchFamily="18" charset="0"/>
                <a:ea typeface="宋体" pitchFamily="2" charset="-122"/>
              </a:rPr>
              <a:t>10</a:t>
            </a:r>
            <a:r>
              <a:rPr lang="zh-CN" altLang="en-US" sz="1800" baseline="-25000" dirty="0">
                <a:solidFill>
                  <a:schemeClr val="tx1"/>
                </a:solidFill>
                <a:latin typeface="Times New Roman" panose="02020603050405020304" pitchFamily="18" charset="0"/>
                <a:ea typeface="宋体" pitchFamily="2" charset="-122"/>
              </a:rPr>
              <a:t>                    </a:t>
            </a:r>
            <a:endParaRPr lang="zh-CN" altLang="en-US" sz="180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zh-CN" altLang="en-US" sz="1800" dirty="0">
                <a:solidFill>
                  <a:schemeClr val="tx1"/>
                </a:solidFill>
                <a:latin typeface="Times New Roman" panose="02020603050405020304" pitchFamily="18" charset="0"/>
                <a:ea typeface="宋体" pitchFamily="2" charset="-122"/>
              </a:rPr>
              <a:t>    11          </a:t>
            </a:r>
            <a:endParaRPr lang="zh-CN" altLang="en-US" sz="1800" baseline="-2500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zh-CN" altLang="en-US" sz="1800" baseline="-25000" dirty="0">
                <a:solidFill>
                  <a:schemeClr val="tx1"/>
                </a:solidFill>
                <a:latin typeface="Times New Roman" panose="02020603050405020304" pitchFamily="18" charset="0"/>
                <a:ea typeface="宋体" pitchFamily="2" charset="-122"/>
              </a:rPr>
              <a:t>     </a:t>
            </a:r>
            <a:r>
              <a:rPr lang="zh-CN" altLang="en-US" sz="1800" dirty="0">
                <a:solidFill>
                  <a:schemeClr val="tx1"/>
                </a:solidFill>
                <a:latin typeface="Times New Roman" panose="02020603050405020304" pitchFamily="18" charset="0"/>
                <a:ea typeface="宋体" pitchFamily="2" charset="-122"/>
              </a:rPr>
              <a:t> 0   </a:t>
            </a:r>
            <a:endParaRPr lang="zh-CN" altLang="en-US" sz="180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zh-CN" altLang="en-US" sz="1600" b="0" baseline="-25000" dirty="0">
                <a:solidFill>
                  <a:schemeClr val="tx1"/>
                </a:solidFill>
                <a:latin typeface="Times New Roman" panose="02020603050405020304" pitchFamily="18" charset="0"/>
                <a:ea typeface="宋体" pitchFamily="2" charset="-122"/>
              </a:rPr>
              <a:t>      </a:t>
            </a:r>
            <a:endParaRPr lang="zh-CN" altLang="en-US" sz="1600" b="0" baseline="-25000" dirty="0">
              <a:solidFill>
                <a:schemeClr val="tx1"/>
              </a:solidFill>
              <a:latin typeface="Times New Roman" panose="02020603050405020304" pitchFamily="18" charset="0"/>
              <a:ea typeface="宋体" pitchFamily="2" charset="-122"/>
            </a:endParaRPr>
          </a:p>
          <a:p>
            <a:pPr lvl="0">
              <a:lnSpc>
                <a:spcPct val="0"/>
              </a:lnSpc>
              <a:spcBef>
                <a:spcPct val="40000"/>
              </a:spcBef>
            </a:pPr>
            <a:endParaRPr lang="zh-CN" altLang="en-US" sz="1600" b="0" baseline="-25000" dirty="0">
              <a:solidFill>
                <a:schemeClr val="tx1"/>
              </a:solidFill>
              <a:latin typeface="Times New Roman" panose="02020603050405020304" pitchFamily="18" charset="0"/>
              <a:ea typeface="宋体" pitchFamily="2" charset="-122"/>
            </a:endParaRPr>
          </a:p>
        </p:txBody>
      </p:sp>
      <p:sp>
        <p:nvSpPr>
          <p:cNvPr id="13318" name="文本框 13317"/>
          <p:cNvSpPr txBox="1"/>
          <p:nvPr/>
        </p:nvSpPr>
        <p:spPr>
          <a:xfrm>
            <a:off x="4857750" y="4387850"/>
            <a:ext cx="1066800" cy="2355850"/>
          </a:xfrm>
          <a:prstGeom prst="rect">
            <a:avLst/>
          </a:prstGeom>
          <a:noFill/>
          <a:ln w="9525">
            <a:noFill/>
            <a:miter/>
          </a:ln>
        </p:spPr>
        <p:txBody>
          <a:bodyPr anchor="t">
            <a:spAutoFit/>
          </a:bodyPr>
          <a:p>
            <a:pPr lvl="0">
              <a:lnSpc>
                <a:spcPct val="130000"/>
              </a:lnSpc>
              <a:spcBef>
                <a:spcPct val="30000"/>
              </a:spcBef>
            </a:pPr>
            <a:r>
              <a:rPr lang="zh-CN" altLang="en-US" sz="1600" b="0" dirty="0">
                <a:solidFill>
                  <a:schemeClr val="tx1"/>
                </a:solidFill>
                <a:latin typeface="Times New Roman" panose="02020603050405020304" pitchFamily="18" charset="0"/>
                <a:ea typeface="宋体" pitchFamily="2" charset="-122"/>
              </a:rPr>
              <a:t>  </a:t>
            </a:r>
            <a:r>
              <a:rPr lang="zh-CN" altLang="en-US" sz="1800" dirty="0">
                <a:solidFill>
                  <a:schemeClr val="tx1"/>
                </a:solidFill>
                <a:latin typeface="Times New Roman" panose="02020603050405020304" pitchFamily="18" charset="0"/>
                <a:ea typeface="宋体" pitchFamily="2" charset="-122"/>
              </a:rPr>
              <a:t>之后</a:t>
            </a:r>
            <a:r>
              <a:rPr lang="zh-CN" altLang="en-US" sz="1800" b="0" dirty="0">
                <a:solidFill>
                  <a:schemeClr val="tx1"/>
                </a:solidFill>
                <a:latin typeface="Times New Roman" panose="02020603050405020304" pitchFamily="18" charset="0"/>
                <a:ea typeface="宋体" pitchFamily="2" charset="-122"/>
              </a:rPr>
              <a:t>           </a:t>
            </a:r>
            <a:endParaRPr lang="zh-CN" altLang="en-US" sz="1800" b="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en-US" altLang="x-none" sz="1800" b="0">
                <a:solidFill>
                  <a:schemeClr val="tx1"/>
                </a:solidFill>
                <a:latin typeface="Times New Roman" panose="02020603050405020304" pitchFamily="18" charset="0"/>
                <a:ea typeface="宋体" pitchFamily="2" charset="-122"/>
              </a:rPr>
              <a:t>    </a:t>
            </a:r>
            <a:r>
              <a:rPr lang="zh-CN" altLang="en-US" sz="1800" dirty="0">
                <a:solidFill>
                  <a:schemeClr val="tx1"/>
                </a:solidFill>
                <a:latin typeface="Times New Roman" panose="02020603050405020304" pitchFamily="18" charset="0"/>
                <a:ea typeface="宋体" pitchFamily="2" charset="-122"/>
              </a:rPr>
              <a:t>10</a:t>
            </a:r>
            <a:r>
              <a:rPr lang="zh-CN" altLang="en-US" sz="1800" baseline="-25000" dirty="0">
                <a:solidFill>
                  <a:schemeClr val="tx1"/>
                </a:solidFill>
                <a:latin typeface="Times New Roman" panose="02020603050405020304" pitchFamily="18" charset="0"/>
                <a:ea typeface="宋体" pitchFamily="2" charset="-122"/>
              </a:rPr>
              <a:t>                    </a:t>
            </a:r>
            <a:endParaRPr lang="zh-CN" altLang="en-US" sz="180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zh-CN" altLang="en-US" sz="1800" dirty="0">
                <a:solidFill>
                  <a:schemeClr val="tx1"/>
                </a:solidFill>
                <a:latin typeface="Times New Roman" panose="02020603050405020304" pitchFamily="18" charset="0"/>
                <a:ea typeface="宋体" pitchFamily="2" charset="-122"/>
              </a:rPr>
              <a:t>    10          </a:t>
            </a:r>
            <a:endParaRPr lang="zh-CN" altLang="en-US" sz="1800" baseline="-2500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zh-CN" altLang="en-US" sz="1800" baseline="-25000" dirty="0">
                <a:solidFill>
                  <a:schemeClr val="tx1"/>
                </a:solidFill>
                <a:latin typeface="Times New Roman" panose="02020603050405020304" pitchFamily="18" charset="0"/>
                <a:ea typeface="宋体" pitchFamily="2" charset="-122"/>
              </a:rPr>
              <a:t>       </a:t>
            </a:r>
            <a:r>
              <a:rPr lang="zh-CN" altLang="en-US" sz="1800" dirty="0">
                <a:solidFill>
                  <a:schemeClr val="tx1"/>
                </a:solidFill>
                <a:latin typeface="Times New Roman" panose="02020603050405020304" pitchFamily="18" charset="0"/>
                <a:ea typeface="宋体" pitchFamily="2" charset="-122"/>
              </a:rPr>
              <a:t>1</a:t>
            </a:r>
            <a:endParaRPr lang="zh-CN" altLang="en-US" sz="180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zh-CN" altLang="en-US" sz="1800" b="0" baseline="-25000" dirty="0">
                <a:solidFill>
                  <a:schemeClr val="tx1"/>
                </a:solidFill>
                <a:latin typeface="Times New Roman" panose="02020603050405020304" pitchFamily="18" charset="0"/>
                <a:ea typeface="宋体" pitchFamily="2" charset="-122"/>
              </a:rPr>
              <a:t>         </a:t>
            </a:r>
            <a:endParaRPr lang="zh-CN" altLang="en-US" sz="1800" b="0" baseline="-25000" dirty="0">
              <a:solidFill>
                <a:schemeClr val="tx1"/>
              </a:solidFill>
              <a:latin typeface="Times New Roman" panose="02020603050405020304" pitchFamily="18" charset="0"/>
              <a:ea typeface="宋体" pitchFamily="2" charset="-122"/>
            </a:endParaRPr>
          </a:p>
          <a:p>
            <a:pPr lvl="0">
              <a:lnSpc>
                <a:spcPct val="130000"/>
              </a:lnSpc>
              <a:spcBef>
                <a:spcPct val="30000"/>
              </a:spcBef>
            </a:pPr>
            <a:endParaRPr lang="zh-CN" altLang="en-US" sz="1800" b="0" baseline="-25000" dirty="0">
              <a:solidFill>
                <a:schemeClr val="tx1"/>
              </a:solidFill>
              <a:latin typeface="Times New Roman" panose="02020603050405020304" pitchFamily="18" charset="0"/>
              <a:ea typeface="宋体" pitchFamily="2" charset="-122"/>
            </a:endParaRPr>
          </a:p>
        </p:txBody>
      </p:sp>
      <p:sp>
        <p:nvSpPr>
          <p:cNvPr id="13319" name="文本框 13318"/>
          <p:cNvSpPr txBox="1"/>
          <p:nvPr/>
        </p:nvSpPr>
        <p:spPr>
          <a:xfrm>
            <a:off x="6153150" y="4392613"/>
            <a:ext cx="1068388" cy="2308225"/>
          </a:xfrm>
          <a:prstGeom prst="rect">
            <a:avLst/>
          </a:prstGeom>
          <a:noFill/>
          <a:ln w="9525">
            <a:noFill/>
            <a:miter/>
          </a:ln>
        </p:spPr>
        <p:txBody>
          <a:bodyPr anchor="t">
            <a:spAutoFit/>
          </a:bodyPr>
          <a:p>
            <a:pPr lvl="0">
              <a:lnSpc>
                <a:spcPct val="130000"/>
              </a:lnSpc>
              <a:spcBef>
                <a:spcPct val="30000"/>
              </a:spcBef>
            </a:pPr>
            <a:r>
              <a:rPr lang="zh-CN" altLang="en-US" sz="1600" b="0" dirty="0">
                <a:solidFill>
                  <a:schemeClr val="tx1"/>
                </a:solidFill>
                <a:latin typeface="Times New Roman" panose="02020603050405020304" pitchFamily="18" charset="0"/>
                <a:ea typeface="宋体" pitchFamily="2" charset="-122"/>
              </a:rPr>
              <a:t> </a:t>
            </a:r>
            <a:r>
              <a:rPr lang="zh-CN" altLang="en-US" sz="1800" dirty="0">
                <a:solidFill>
                  <a:schemeClr val="tx1"/>
                </a:solidFill>
                <a:latin typeface="Times New Roman" panose="02020603050405020304" pitchFamily="18" charset="0"/>
                <a:ea typeface="宋体" pitchFamily="2" charset="-122"/>
              </a:rPr>
              <a:t> 之间</a:t>
            </a:r>
            <a:r>
              <a:rPr lang="zh-CN" altLang="en-US" sz="1800" b="0" dirty="0">
                <a:solidFill>
                  <a:schemeClr val="tx1"/>
                </a:solidFill>
                <a:latin typeface="Times New Roman" panose="02020603050405020304" pitchFamily="18" charset="0"/>
                <a:ea typeface="宋体" pitchFamily="2" charset="-122"/>
              </a:rPr>
              <a:t>           </a:t>
            </a:r>
            <a:endParaRPr lang="zh-CN" altLang="en-US" sz="1800" b="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en-US" altLang="x-none" sz="1800" b="0">
                <a:solidFill>
                  <a:schemeClr val="tx1"/>
                </a:solidFill>
                <a:latin typeface="Times New Roman" panose="02020603050405020304" pitchFamily="18" charset="0"/>
                <a:ea typeface="宋体" pitchFamily="2" charset="-122"/>
              </a:rPr>
              <a:t>    </a:t>
            </a:r>
            <a:r>
              <a:rPr lang="zh-CN" altLang="en-US" sz="1800" dirty="0">
                <a:solidFill>
                  <a:schemeClr val="tx1"/>
                </a:solidFill>
                <a:latin typeface="Times New Roman" panose="02020603050405020304" pitchFamily="18" charset="0"/>
                <a:ea typeface="宋体" pitchFamily="2" charset="-122"/>
              </a:rPr>
              <a:t>10</a:t>
            </a:r>
            <a:r>
              <a:rPr lang="zh-CN" altLang="en-US" sz="1800" baseline="-25000" dirty="0">
                <a:solidFill>
                  <a:schemeClr val="tx1"/>
                </a:solidFill>
                <a:latin typeface="Times New Roman" panose="02020603050405020304" pitchFamily="18" charset="0"/>
                <a:ea typeface="宋体" pitchFamily="2" charset="-122"/>
              </a:rPr>
              <a:t>                    </a:t>
            </a:r>
            <a:endParaRPr lang="zh-CN" altLang="en-US" sz="180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zh-CN" altLang="en-US" sz="1800" dirty="0">
                <a:solidFill>
                  <a:schemeClr val="tx1"/>
                </a:solidFill>
                <a:latin typeface="Times New Roman" panose="02020603050405020304" pitchFamily="18" charset="0"/>
                <a:ea typeface="宋体" pitchFamily="2" charset="-122"/>
              </a:rPr>
              <a:t>    10          </a:t>
            </a:r>
            <a:endParaRPr lang="zh-CN" altLang="en-US" sz="1800" baseline="-2500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zh-CN" altLang="en-US" sz="1800" baseline="-25000" dirty="0">
                <a:solidFill>
                  <a:schemeClr val="tx1"/>
                </a:solidFill>
                <a:latin typeface="Times New Roman" panose="02020603050405020304" pitchFamily="18" charset="0"/>
                <a:ea typeface="宋体" pitchFamily="2" charset="-122"/>
              </a:rPr>
              <a:t>      </a:t>
            </a:r>
            <a:r>
              <a:rPr lang="zh-CN" altLang="en-US" sz="1800" dirty="0">
                <a:solidFill>
                  <a:schemeClr val="tx1"/>
                </a:solidFill>
                <a:latin typeface="Times New Roman" panose="02020603050405020304" pitchFamily="18" charset="0"/>
                <a:ea typeface="宋体" pitchFamily="2" charset="-122"/>
              </a:rPr>
              <a:t> 0</a:t>
            </a:r>
            <a:r>
              <a:rPr lang="zh-CN" altLang="en-US" sz="1600" b="0" dirty="0">
                <a:solidFill>
                  <a:schemeClr val="tx1"/>
                </a:solidFill>
                <a:latin typeface="Times New Roman" panose="02020603050405020304" pitchFamily="18" charset="0"/>
                <a:ea typeface="宋体" pitchFamily="2" charset="-122"/>
              </a:rPr>
              <a:t>   </a:t>
            </a:r>
            <a:r>
              <a:rPr lang="zh-CN" altLang="en-US" sz="1600" b="0" baseline="-25000" dirty="0">
                <a:solidFill>
                  <a:schemeClr val="tx1"/>
                </a:solidFill>
                <a:latin typeface="Times New Roman" panose="02020603050405020304" pitchFamily="18" charset="0"/>
                <a:ea typeface="宋体" pitchFamily="2" charset="-122"/>
              </a:rPr>
              <a:t>      </a:t>
            </a:r>
            <a:endParaRPr lang="zh-CN" altLang="en-US" sz="1600" b="0" baseline="-2500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zh-CN" altLang="en-US" sz="1600" b="0" baseline="-25000" dirty="0">
                <a:solidFill>
                  <a:schemeClr val="tx1"/>
                </a:solidFill>
                <a:latin typeface="Times New Roman" panose="02020603050405020304" pitchFamily="18" charset="0"/>
                <a:ea typeface="宋体" pitchFamily="2" charset="-122"/>
              </a:rPr>
              <a:t>   </a:t>
            </a:r>
            <a:endParaRPr lang="zh-CN" altLang="en-US" sz="1600" b="0" baseline="-25000" dirty="0">
              <a:solidFill>
                <a:schemeClr val="tx1"/>
              </a:solidFill>
              <a:latin typeface="Times New Roman" panose="02020603050405020304" pitchFamily="18" charset="0"/>
              <a:ea typeface="宋体" pitchFamily="2" charset="-122"/>
            </a:endParaRPr>
          </a:p>
          <a:p>
            <a:pPr lvl="0">
              <a:lnSpc>
                <a:spcPct val="130000"/>
              </a:lnSpc>
              <a:spcBef>
                <a:spcPct val="30000"/>
              </a:spcBef>
            </a:pPr>
            <a:endParaRPr lang="zh-CN" altLang="en-US" sz="1600" b="0" baseline="-25000" dirty="0">
              <a:solidFill>
                <a:schemeClr val="tx1"/>
              </a:solidFill>
              <a:latin typeface="Times New Roman" panose="02020603050405020304" pitchFamily="18" charset="0"/>
              <a:ea typeface="宋体" pitchFamily="2" charset="-122"/>
            </a:endParaRPr>
          </a:p>
        </p:txBody>
      </p:sp>
      <p:grpSp>
        <p:nvGrpSpPr>
          <p:cNvPr id="13320" name="组合 13319"/>
          <p:cNvGrpSpPr/>
          <p:nvPr/>
        </p:nvGrpSpPr>
        <p:grpSpPr>
          <a:xfrm>
            <a:off x="1185863" y="4865688"/>
            <a:ext cx="6565900" cy="1273175"/>
            <a:chOff x="0" y="0"/>
            <a:chExt cx="4136" cy="802"/>
          </a:xfrm>
        </p:grpSpPr>
        <p:sp>
          <p:nvSpPr>
            <p:cNvPr id="22536" name="直接连接符 13320"/>
            <p:cNvSpPr/>
            <p:nvPr/>
          </p:nvSpPr>
          <p:spPr>
            <a:xfrm>
              <a:off x="0" y="0"/>
              <a:ext cx="412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22537" name="直接连接符 13321"/>
            <p:cNvSpPr/>
            <p:nvPr/>
          </p:nvSpPr>
          <p:spPr>
            <a:xfrm>
              <a:off x="0" y="243"/>
              <a:ext cx="412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22538" name="直接连接符 13322"/>
            <p:cNvSpPr/>
            <p:nvPr/>
          </p:nvSpPr>
          <p:spPr>
            <a:xfrm>
              <a:off x="0" y="513"/>
              <a:ext cx="412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22539" name="直接连接符 13323"/>
            <p:cNvSpPr/>
            <p:nvPr/>
          </p:nvSpPr>
          <p:spPr>
            <a:xfrm>
              <a:off x="10" y="802"/>
              <a:ext cx="412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grpSp>
      <p:grpSp>
        <p:nvGrpSpPr>
          <p:cNvPr id="13325" name="组合 13324"/>
          <p:cNvGrpSpPr/>
          <p:nvPr/>
        </p:nvGrpSpPr>
        <p:grpSpPr>
          <a:xfrm>
            <a:off x="2058988" y="1416050"/>
            <a:ext cx="3502025" cy="1800225"/>
            <a:chOff x="-173" y="0"/>
            <a:chExt cx="1998" cy="1134"/>
          </a:xfrm>
        </p:grpSpPr>
        <p:sp>
          <p:nvSpPr>
            <p:cNvPr id="22541" name="文本框 13325"/>
            <p:cNvSpPr txBox="1"/>
            <p:nvPr/>
          </p:nvSpPr>
          <p:spPr>
            <a:xfrm>
              <a:off x="-173" y="0"/>
              <a:ext cx="921" cy="1134"/>
            </a:xfrm>
            <a:prstGeom prst="rect">
              <a:avLst/>
            </a:prstGeom>
            <a:noFill/>
            <a:ln w="9525" cap="flat" cmpd="sng">
              <a:solidFill>
                <a:schemeClr val="tx1"/>
              </a:solidFill>
              <a:prstDash val="solid"/>
              <a:miter/>
              <a:headEnd type="none" w="med" len="med"/>
              <a:tailEnd type="none" w="med" len="med"/>
            </a:ln>
          </p:spPr>
          <p:txBody>
            <a:bodyPr anchor="t"/>
            <a:p>
              <a:pPr lvl="0">
                <a:lnSpc>
                  <a:spcPct val="120000"/>
                </a:lnSpc>
                <a:spcBef>
                  <a:spcPct val="20000"/>
                </a:spcBef>
              </a:pPr>
              <a:r>
                <a:rPr lang="zh-CN" altLang="en-US" sz="1600">
                  <a:solidFill>
                    <a:schemeClr val="tx1"/>
                  </a:solidFill>
                  <a:latin typeface="Times New Roman" panose="02020603050405020304" pitchFamily="18" charset="0"/>
                  <a:ea typeface="宋体" pitchFamily="2" charset="-122"/>
                </a:rPr>
                <a:t>程序</a:t>
              </a:r>
              <a:r>
                <a:rPr lang="en-US" altLang="zh-CN" sz="1600">
                  <a:solidFill>
                    <a:schemeClr val="tx1"/>
                  </a:solidFill>
                  <a:latin typeface="Times New Roman" panose="02020603050405020304" pitchFamily="18" charset="0"/>
                  <a:ea typeface="宋体" pitchFamily="2" charset="-122"/>
                </a:rPr>
                <a:t>A         </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sym typeface="MT Extra" pitchFamily="18" charset="2"/>
                </a:rPr>
                <a:t></a:t>
              </a:r>
              <a:r>
                <a:rPr lang="en-US" altLang="zh-CN" sz="1600">
                  <a:solidFill>
                    <a:schemeClr val="tx1"/>
                  </a:solidFill>
                  <a:latin typeface="Times New Roman" panose="02020603050405020304" pitchFamily="18" charset="0"/>
                  <a:ea typeface="宋体" pitchFamily="2" charset="-122"/>
                </a:rPr>
                <a:t>    </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rPr>
                <a:t> n := n+1;</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sym typeface="MT Extra" pitchFamily="18" charset="2"/>
                </a:rPr>
                <a:t>        </a:t>
              </a:r>
              <a:endParaRPr lang="en-US" altLang="zh-CN" sz="1600">
                <a:solidFill>
                  <a:schemeClr val="tx1"/>
                </a:solidFill>
                <a:latin typeface="Times New Roman" panose="02020603050405020304" pitchFamily="18" charset="0"/>
                <a:ea typeface="宋体" pitchFamily="2" charset="-122"/>
                <a:sym typeface="MT Extra" pitchFamily="18" charset="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sym typeface="MT Extra" pitchFamily="18" charset="2"/>
                </a:rPr>
                <a:t>        </a:t>
              </a:r>
              <a:endParaRPr lang="en-US" altLang="zh-CN" sz="1600">
                <a:solidFill>
                  <a:schemeClr val="tx1"/>
                </a:solidFill>
                <a:latin typeface="Times New Roman" panose="02020603050405020304" pitchFamily="18" charset="0"/>
                <a:ea typeface="宋体" pitchFamily="2" charset="-122"/>
                <a:sym typeface="MT Extra" pitchFamily="18" charset="2"/>
              </a:endParaRPr>
            </a:p>
          </p:txBody>
        </p:sp>
        <p:sp>
          <p:nvSpPr>
            <p:cNvPr id="22542" name="文本框 13326"/>
            <p:cNvSpPr txBox="1"/>
            <p:nvPr/>
          </p:nvSpPr>
          <p:spPr>
            <a:xfrm>
              <a:off x="1077" y="0"/>
              <a:ext cx="748" cy="1134"/>
            </a:xfrm>
            <a:prstGeom prst="rect">
              <a:avLst/>
            </a:prstGeom>
            <a:noFill/>
            <a:ln w="9525" cap="flat" cmpd="sng">
              <a:solidFill>
                <a:schemeClr val="tx1"/>
              </a:solidFill>
              <a:prstDash val="solid"/>
              <a:miter/>
              <a:headEnd type="none" w="med" len="med"/>
              <a:tailEnd type="none" w="med" len="med"/>
            </a:ln>
          </p:spPr>
          <p:txBody>
            <a:bodyPr anchor="t"/>
            <a:p>
              <a:pPr lvl="0">
                <a:lnSpc>
                  <a:spcPct val="120000"/>
                </a:lnSpc>
                <a:spcBef>
                  <a:spcPct val="20000"/>
                </a:spcBef>
              </a:pPr>
              <a:r>
                <a:rPr lang="zh-CN" altLang="en-US" sz="1600">
                  <a:solidFill>
                    <a:schemeClr val="tx1"/>
                  </a:solidFill>
                  <a:latin typeface="Times New Roman" panose="02020603050405020304" pitchFamily="18" charset="0"/>
                  <a:ea typeface="宋体" pitchFamily="2" charset="-122"/>
                </a:rPr>
                <a:t>程序</a:t>
              </a:r>
              <a:r>
                <a:rPr lang="en-US" altLang="zh-CN" sz="1600">
                  <a:solidFill>
                    <a:schemeClr val="tx1"/>
                  </a:solidFill>
                  <a:latin typeface="Times New Roman" panose="02020603050405020304" pitchFamily="18" charset="0"/>
                  <a:ea typeface="宋体" pitchFamily="2" charset="-122"/>
                </a:rPr>
                <a:t>B</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sym typeface="MT Extra" pitchFamily="18" charset="2"/>
                </a:rPr>
                <a:t>       </a:t>
              </a:r>
              <a:r>
                <a:rPr lang="en-US" altLang="zh-CN"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sym typeface="MT Extra" pitchFamily="18" charset="2"/>
                </a:rPr>
                <a:t> </a:t>
              </a:r>
              <a:r>
                <a:rPr lang="en-US" altLang="zh-CN" sz="1600">
                  <a:solidFill>
                    <a:schemeClr val="tx1"/>
                  </a:solidFill>
                  <a:latin typeface="Times New Roman" panose="02020603050405020304" pitchFamily="18" charset="0"/>
                  <a:ea typeface="宋体" pitchFamily="2" charset="-122"/>
                </a:rPr>
                <a:t>   </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rPr>
                <a:t>  print(n);</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sym typeface="MT Extra" pitchFamily="18" charset="2"/>
                </a:rPr>
                <a:t>  </a:t>
              </a:r>
              <a:r>
                <a:rPr lang="en-US" altLang="zh-CN" sz="1600">
                  <a:solidFill>
                    <a:schemeClr val="tx1"/>
                  </a:solidFill>
                  <a:latin typeface="Times New Roman" panose="02020603050405020304" pitchFamily="18" charset="0"/>
                  <a:ea typeface="宋体" pitchFamily="2" charset="-122"/>
                </a:rPr>
                <a:t>n := 0;</a:t>
              </a:r>
              <a:r>
                <a:rPr lang="en-US" altLang="zh-CN" sz="1600">
                  <a:solidFill>
                    <a:schemeClr val="tx1"/>
                  </a:solidFill>
                  <a:latin typeface="Times New Roman" panose="02020603050405020304" pitchFamily="18" charset="0"/>
                  <a:ea typeface="宋体" pitchFamily="2" charset="-122"/>
                  <a:sym typeface="MT Extra" pitchFamily="18" charset="2"/>
                </a:rPr>
                <a:t>     </a:t>
              </a:r>
              <a:endParaRPr lang="en-US" altLang="zh-CN" sz="1600">
                <a:solidFill>
                  <a:schemeClr val="tx1"/>
                </a:solidFill>
                <a:latin typeface="Times New Roman" panose="02020603050405020304" pitchFamily="18" charset="0"/>
                <a:ea typeface="宋体" pitchFamily="2" charset="-122"/>
                <a:sym typeface="MT Extra" pitchFamily="18" charset="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sym typeface="MT Extra" pitchFamily="18" charset="2"/>
                </a:rPr>
                <a:t>       </a:t>
              </a:r>
              <a:r>
                <a:rPr lang="en-US" altLang="zh-CN" sz="1600">
                  <a:solidFill>
                    <a:schemeClr val="tx1"/>
                  </a:solidFill>
                  <a:latin typeface="Arial" panose="020B0604020202020204" pitchFamily="34" charset="0"/>
                  <a:ea typeface="宋体" pitchFamily="2" charset="-122"/>
                  <a:sym typeface="MT Extra" pitchFamily="18" charset="2"/>
                </a:rPr>
                <a:t></a:t>
              </a:r>
              <a:r>
                <a:rPr lang="en-US" altLang="zh-CN" sz="1600">
                  <a:solidFill>
                    <a:schemeClr val="tx1"/>
                  </a:solidFill>
                  <a:latin typeface="Times New Roman" panose="02020603050405020304" pitchFamily="18" charset="0"/>
                  <a:ea typeface="宋体" pitchFamily="2" charset="-122"/>
                  <a:sym typeface="MT Extra" pitchFamily="18" charset="2"/>
                </a:rPr>
                <a:t> </a:t>
              </a:r>
              <a:endParaRPr lang="en-US" altLang="zh-CN" sz="1600">
                <a:solidFill>
                  <a:schemeClr val="tx1"/>
                </a:solidFill>
                <a:latin typeface="Times New Roman" panose="02020603050405020304" pitchFamily="18" charset="0"/>
                <a:ea typeface="宋体" pitchFamily="2" charset="-122"/>
                <a:sym typeface="MT Extra" pitchFamily="18" charset="2"/>
              </a:endParaRPr>
            </a:p>
          </p:txBody>
        </p:sp>
      </p:grpSp>
      <p:sp>
        <p:nvSpPr>
          <p:cNvPr id="13328" name="文本框 13327"/>
          <p:cNvSpPr txBox="1"/>
          <p:nvPr/>
        </p:nvSpPr>
        <p:spPr>
          <a:xfrm>
            <a:off x="2744788" y="3294063"/>
            <a:ext cx="2136775"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共享变量的两个程序</a:t>
            </a:r>
            <a:endParaRPr lang="zh-CN" altLang="en-US" sz="1600" b="0">
              <a:solidFill>
                <a:schemeClr val="tx1"/>
              </a:solidFill>
              <a:latin typeface="Times New Roman" panose="02020603050405020304" pitchFamily="18" charset="0"/>
              <a:ea typeface="宋体" pitchFamily="2" charset="-122"/>
            </a:endParaRPr>
          </a:p>
        </p:txBody>
      </p:sp>
      <p:sp>
        <p:nvSpPr>
          <p:cNvPr id="13329" name="矩形 1332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进程的引入</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charRg st="0" end="9"/>
                                            </p:txEl>
                                          </p:spTgt>
                                        </p:tgtEl>
                                        <p:attrNameLst>
                                          <p:attrName>style.visibility</p:attrName>
                                        </p:attrNameLst>
                                      </p:cBhvr>
                                      <p:to>
                                        <p:strVal val="visible"/>
                                      </p:to>
                                    </p:set>
                                    <p:anim calcmode="lin" valueType="num">
                                      <p:cBhvr additive="base">
                                        <p:cTn id="7" dur="1000" fill="hold"/>
                                        <p:tgtEl>
                                          <p:spTgt spid="13315">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315">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25"/>
                                        </p:tgtEl>
                                        <p:attrNameLst>
                                          <p:attrName>style.visibility</p:attrName>
                                        </p:attrNameLst>
                                      </p:cBhvr>
                                      <p:to>
                                        <p:strVal val="visible"/>
                                      </p:to>
                                    </p:set>
                                    <p:anim calcmode="lin" valueType="num">
                                      <p:cBhvr additive="base">
                                        <p:cTn id="13" dur="500" fill="hold"/>
                                        <p:tgtEl>
                                          <p:spTgt spid="13325"/>
                                        </p:tgtEl>
                                        <p:attrNameLst>
                                          <p:attrName>ppt_x</p:attrName>
                                        </p:attrNameLst>
                                      </p:cBhvr>
                                      <p:tavLst>
                                        <p:tav tm="0">
                                          <p:val>
                                            <p:strVal val="#ppt_x"/>
                                          </p:val>
                                        </p:tav>
                                        <p:tav tm="100000">
                                          <p:val>
                                            <p:strVal val="#ppt_x"/>
                                          </p:val>
                                        </p:tav>
                                      </p:tavLst>
                                    </p:anim>
                                    <p:anim calcmode="lin" valueType="num">
                                      <p:cBhvr additive="base">
                                        <p:cTn id="14" dur="500" fill="hold"/>
                                        <p:tgtEl>
                                          <p:spTgt spid="133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3316"/>
                                        </p:tgtEl>
                                        <p:attrNameLst>
                                          <p:attrName>style.visibility</p:attrName>
                                        </p:attrNameLst>
                                      </p:cBhvr>
                                      <p:to>
                                        <p:strVal val="visible"/>
                                      </p:to>
                                    </p:set>
                                    <p:anim calcmode="lin" valueType="num">
                                      <p:cBhvr additive="base">
                                        <p:cTn id="23" dur="500" fill="hold"/>
                                        <p:tgtEl>
                                          <p:spTgt spid="13316"/>
                                        </p:tgtEl>
                                        <p:attrNameLst>
                                          <p:attrName>ppt_x</p:attrName>
                                        </p:attrNameLst>
                                      </p:cBhvr>
                                      <p:tavLst>
                                        <p:tav tm="0">
                                          <p:val>
                                            <p:strVal val="0-#ppt_w/2"/>
                                          </p:val>
                                        </p:tav>
                                        <p:tav tm="100000">
                                          <p:val>
                                            <p:strVal val="#ppt_x"/>
                                          </p:val>
                                        </p:tav>
                                      </p:tavLst>
                                    </p:anim>
                                    <p:anim calcmode="lin" valueType="num">
                                      <p:cBhvr additive="base">
                                        <p:cTn id="24" dur="500" fill="hold"/>
                                        <p:tgtEl>
                                          <p:spTgt spid="1331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3320"/>
                                        </p:tgtEl>
                                        <p:attrNameLst>
                                          <p:attrName>style.visibility</p:attrName>
                                        </p:attrNameLst>
                                      </p:cBhvr>
                                      <p:to>
                                        <p:strVal val="visible"/>
                                      </p:to>
                                    </p:set>
                                    <p:anim calcmode="lin" valueType="num">
                                      <p:cBhvr additive="base">
                                        <p:cTn id="29" dur="500" fill="hold"/>
                                        <p:tgtEl>
                                          <p:spTgt spid="13320"/>
                                        </p:tgtEl>
                                        <p:attrNameLst>
                                          <p:attrName>ppt_x</p:attrName>
                                        </p:attrNameLst>
                                      </p:cBhvr>
                                      <p:tavLst>
                                        <p:tav tm="0">
                                          <p:val>
                                            <p:strVal val="0-#ppt_w/2"/>
                                          </p:val>
                                        </p:tav>
                                        <p:tav tm="100000">
                                          <p:val>
                                            <p:strVal val="#ppt_x"/>
                                          </p:val>
                                        </p:tav>
                                      </p:tavLst>
                                    </p:anim>
                                    <p:anim calcmode="lin" valueType="num">
                                      <p:cBhvr additive="base">
                                        <p:cTn id="30" dur="500" fill="hold"/>
                                        <p:tgtEl>
                                          <p:spTgt spid="1332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3317"/>
                                        </p:tgtEl>
                                        <p:attrNameLst>
                                          <p:attrName>style.visibility</p:attrName>
                                        </p:attrNameLst>
                                      </p:cBhvr>
                                      <p:to>
                                        <p:strVal val="visible"/>
                                      </p:to>
                                    </p:set>
                                    <p:anim calcmode="lin" valueType="num">
                                      <p:cBhvr additive="base">
                                        <p:cTn id="35" dur="500" fill="hold"/>
                                        <p:tgtEl>
                                          <p:spTgt spid="13317"/>
                                        </p:tgtEl>
                                        <p:attrNameLst>
                                          <p:attrName>ppt_x</p:attrName>
                                        </p:attrNameLst>
                                      </p:cBhvr>
                                      <p:tavLst>
                                        <p:tav tm="0">
                                          <p:val>
                                            <p:strVal val="1+#ppt_w/2"/>
                                          </p:val>
                                        </p:tav>
                                        <p:tav tm="100000">
                                          <p:val>
                                            <p:strVal val="#ppt_x"/>
                                          </p:val>
                                        </p:tav>
                                      </p:tavLst>
                                    </p:anim>
                                    <p:anim calcmode="lin" valueType="num">
                                      <p:cBhvr additive="base">
                                        <p:cTn id="36" dur="500" fill="hold"/>
                                        <p:tgtEl>
                                          <p:spTgt spid="1331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3318"/>
                                        </p:tgtEl>
                                        <p:attrNameLst>
                                          <p:attrName>style.visibility</p:attrName>
                                        </p:attrNameLst>
                                      </p:cBhvr>
                                      <p:to>
                                        <p:strVal val="visible"/>
                                      </p:to>
                                    </p:set>
                                    <p:anim calcmode="lin" valueType="num">
                                      <p:cBhvr additive="base">
                                        <p:cTn id="41" dur="500" fill="hold"/>
                                        <p:tgtEl>
                                          <p:spTgt spid="13318"/>
                                        </p:tgtEl>
                                        <p:attrNameLst>
                                          <p:attrName>ppt_x</p:attrName>
                                        </p:attrNameLst>
                                      </p:cBhvr>
                                      <p:tavLst>
                                        <p:tav tm="0">
                                          <p:val>
                                            <p:strVal val="1+#ppt_w/2"/>
                                          </p:val>
                                        </p:tav>
                                        <p:tav tm="100000">
                                          <p:val>
                                            <p:strVal val="#ppt_x"/>
                                          </p:val>
                                        </p:tav>
                                      </p:tavLst>
                                    </p:anim>
                                    <p:anim calcmode="lin" valueType="num">
                                      <p:cBhvr additive="base">
                                        <p:cTn id="42" dur="500" fill="hold"/>
                                        <p:tgtEl>
                                          <p:spTgt spid="13318"/>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3319"/>
                                        </p:tgtEl>
                                        <p:attrNameLst>
                                          <p:attrName>style.visibility</p:attrName>
                                        </p:attrNameLst>
                                      </p:cBhvr>
                                      <p:to>
                                        <p:strVal val="visible"/>
                                      </p:to>
                                    </p:set>
                                    <p:anim calcmode="lin" valueType="num">
                                      <p:cBhvr additive="base">
                                        <p:cTn id="47" dur="500" fill="hold"/>
                                        <p:tgtEl>
                                          <p:spTgt spid="13319"/>
                                        </p:tgtEl>
                                        <p:attrNameLst>
                                          <p:attrName>ppt_x</p:attrName>
                                        </p:attrNameLst>
                                      </p:cBhvr>
                                      <p:tavLst>
                                        <p:tav tm="0">
                                          <p:val>
                                            <p:strVal val="1+#ppt_w/2"/>
                                          </p:val>
                                        </p:tav>
                                        <p:tav tm="100000">
                                          <p:val>
                                            <p:strVal val="#ppt_x"/>
                                          </p:val>
                                        </p:tav>
                                      </p:tavLst>
                                    </p:anim>
                                    <p:anim calcmode="lin" valueType="num">
                                      <p:cBhvr additive="base">
                                        <p:cTn id="48" dur="500" fill="hold"/>
                                        <p:tgtEl>
                                          <p:spTgt spid="133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P spid="13316" grpId="0"/>
      <p:bldP spid="13317" grpId="0"/>
      <p:bldP spid="13318" grpId="0"/>
      <p:bldP spid="13319" grpId="0"/>
      <p:bldP spid="133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矩形 158721"/>
          <p:cNvSpPr/>
          <p:nvPr/>
        </p:nvSpPr>
        <p:spPr>
          <a:xfrm>
            <a:off x="914400" y="1593850"/>
            <a:ext cx="3492500" cy="4876800"/>
          </a:xfrm>
          <a:prstGeom prst="rect">
            <a:avLst/>
          </a:prstGeom>
          <a:noFill/>
          <a:ln w="9525">
            <a:noFill/>
            <a:miter/>
          </a:ln>
        </p:spPr>
        <p:txBody>
          <a:bodyPr anchor="t"/>
          <a:p>
            <a:pPr marL="342900" lvl="0" indent="-342900" algn="just">
              <a:lnSpc>
                <a:spcPct val="98000"/>
              </a:lnSpc>
              <a:spcBef>
                <a:spcPct val="20000"/>
              </a:spcBef>
              <a:buClr>
                <a:srgbClr val="CCFF33"/>
              </a:buClr>
              <a:buSzPct val="70000"/>
              <a:buFont typeface="Wingdings" panose="05000000000000000000" pitchFamily="2" charset="2"/>
              <a:buNone/>
            </a:pPr>
            <a:r>
              <a:rPr lang="zh-CN" altLang="en-US" sz="2000" dirty="0">
                <a:solidFill>
                  <a:schemeClr val="tx1"/>
                </a:solidFill>
                <a:latin typeface="Times New Roman" panose="02020603050405020304" pitchFamily="18" charset="0"/>
                <a:ea typeface="宋体" pitchFamily="2" charset="-122"/>
              </a:rPr>
              <a:t>int X; //剩余的票数</a:t>
            </a:r>
            <a:endParaRPr lang="zh-CN" altLang="en-US" sz="2000" dirty="0">
              <a:solidFill>
                <a:schemeClr val="tx1"/>
              </a:solidFill>
              <a:latin typeface="Times New Roman" panose="02020603050405020304" pitchFamily="18" charset="0"/>
              <a:ea typeface="宋体" pitchFamily="2" charset="-122"/>
            </a:endParaRPr>
          </a:p>
          <a:p>
            <a:pPr marL="342900" lvl="0" indent="-342900" algn="just">
              <a:lnSpc>
                <a:spcPct val="98000"/>
              </a:lnSpc>
              <a:spcBef>
                <a:spcPct val="20000"/>
              </a:spcBef>
              <a:buClr>
                <a:srgbClr val="CCFF33"/>
              </a:buClr>
              <a:buSzPct val="70000"/>
              <a:buFont typeface="Wingdings" panose="05000000000000000000" pitchFamily="2" charset="2"/>
              <a:buNone/>
            </a:pPr>
            <a:r>
              <a:rPr lang="zh-CN" altLang="en-US" sz="2400" dirty="0">
                <a:solidFill>
                  <a:schemeClr val="tx1"/>
                </a:solidFill>
                <a:latin typeface="Arial" panose="020B0604020202020204" pitchFamily="34" charset="0"/>
                <a:ea typeface="宋体" pitchFamily="2" charset="-122"/>
              </a:rPr>
              <a:t>订票的函数（）</a:t>
            </a:r>
            <a:endParaRPr lang="zh-CN" altLang="en-US" sz="2400" dirty="0">
              <a:solidFill>
                <a:schemeClr val="tx1"/>
              </a:solidFill>
              <a:latin typeface="Arial" panose="020B0604020202020204" pitchFamily="34" charset="0"/>
              <a:ea typeface="宋体" pitchFamily="2" charset="-122"/>
            </a:endParaRPr>
          </a:p>
          <a:p>
            <a:pPr marL="342900" lvl="0" indent="-342900" algn="just">
              <a:lnSpc>
                <a:spcPct val="98000"/>
              </a:lnSpc>
              <a:spcBef>
                <a:spcPct val="20000"/>
              </a:spcBef>
              <a:buClr>
                <a:srgbClr val="CCFF33"/>
              </a:buClr>
              <a:buSzPct val="70000"/>
              <a:buFont typeface="Wingdings" panose="05000000000000000000" pitchFamily="2" charset="2"/>
              <a:buNone/>
            </a:pPr>
            <a:r>
              <a:rPr lang="zh-CN" altLang="en-US" sz="2400" dirty="0">
                <a:solidFill>
                  <a:schemeClr val="tx1"/>
                </a:solidFill>
                <a:latin typeface="Arial" panose="020B0604020202020204" pitchFamily="34" charset="0"/>
                <a:ea typeface="宋体" pitchFamily="2" charset="-122"/>
              </a:rPr>
              <a:t>{</a:t>
            </a:r>
            <a:endParaRPr lang="zh-CN" altLang="en-US" sz="2400" dirty="0">
              <a:solidFill>
                <a:schemeClr val="tx1"/>
              </a:solidFill>
              <a:latin typeface="Arial" panose="020B0604020202020204" pitchFamily="34" charset="0"/>
              <a:ea typeface="宋体" pitchFamily="2" charset="-122"/>
            </a:endParaRPr>
          </a:p>
          <a:p>
            <a:pPr marL="342900" lvl="0" indent="-342900" algn="just">
              <a:lnSpc>
                <a:spcPct val="98000"/>
              </a:lnSpc>
              <a:spcBef>
                <a:spcPct val="20000"/>
              </a:spcBef>
              <a:buClr>
                <a:srgbClr val="CCFF33"/>
              </a:buClr>
              <a:buSzPct val="70000"/>
              <a:buFont typeface="Wingdings" panose="05000000000000000000" pitchFamily="2" charset="2"/>
              <a:buNone/>
            </a:pPr>
            <a:r>
              <a:rPr lang="zh-CN" altLang="en-US" sz="2400" dirty="0">
                <a:solidFill>
                  <a:schemeClr val="tx1"/>
                </a:solidFill>
                <a:latin typeface="Arial" panose="020B0604020202020204" pitchFamily="34" charset="0"/>
                <a:ea typeface="宋体" pitchFamily="2" charset="-122"/>
              </a:rPr>
              <a:t>	if (X&gt;=1) {</a:t>
            </a:r>
            <a:endParaRPr lang="zh-CN" altLang="en-US" sz="2400" dirty="0">
              <a:solidFill>
                <a:schemeClr val="tx1"/>
              </a:solidFill>
              <a:latin typeface="Arial" panose="020B0604020202020204" pitchFamily="34" charset="0"/>
              <a:ea typeface="宋体" pitchFamily="2" charset="-122"/>
            </a:endParaRPr>
          </a:p>
          <a:p>
            <a:pPr marL="342900" lvl="0" indent="-342900" algn="just">
              <a:lnSpc>
                <a:spcPct val="98000"/>
              </a:lnSpc>
              <a:spcBef>
                <a:spcPct val="20000"/>
              </a:spcBef>
              <a:buClr>
                <a:srgbClr val="CCFF33"/>
              </a:buClr>
              <a:buSzPct val="70000"/>
              <a:buFont typeface="Wingdings" panose="05000000000000000000" pitchFamily="2" charset="2"/>
              <a:buNone/>
            </a:pPr>
            <a:r>
              <a:rPr lang="zh-CN" altLang="en-US" sz="2400" dirty="0">
                <a:solidFill>
                  <a:schemeClr val="tx1"/>
                </a:solidFill>
                <a:latin typeface="Arial" panose="020B0604020202020204" pitchFamily="34" charset="0"/>
                <a:ea typeface="宋体" pitchFamily="2" charset="-122"/>
              </a:rPr>
              <a:t> 		X=X-1;</a:t>
            </a:r>
            <a:endParaRPr lang="zh-CN" altLang="en-US" sz="2400" dirty="0">
              <a:solidFill>
                <a:schemeClr val="tx1"/>
              </a:solidFill>
              <a:latin typeface="Arial" panose="020B0604020202020204" pitchFamily="34" charset="0"/>
              <a:ea typeface="宋体" pitchFamily="2" charset="-122"/>
            </a:endParaRPr>
          </a:p>
          <a:p>
            <a:pPr marL="342900" lvl="0" indent="-342900" algn="just">
              <a:lnSpc>
                <a:spcPct val="98000"/>
              </a:lnSpc>
              <a:spcBef>
                <a:spcPct val="20000"/>
              </a:spcBef>
              <a:buClr>
                <a:srgbClr val="CCFF33"/>
              </a:buClr>
              <a:buSzPct val="70000"/>
              <a:buFont typeface="Wingdings" panose="05000000000000000000" pitchFamily="2" charset="2"/>
              <a:buNone/>
            </a:pPr>
            <a:r>
              <a:rPr lang="zh-CN" altLang="en-US" sz="2400" dirty="0">
                <a:solidFill>
                  <a:schemeClr val="tx1"/>
                </a:solidFill>
                <a:latin typeface="Arial" panose="020B0604020202020204" pitchFamily="34" charset="0"/>
                <a:ea typeface="宋体" pitchFamily="2" charset="-122"/>
              </a:rPr>
              <a:t>		输出一张票</a:t>
            </a:r>
            <a:endParaRPr lang="zh-CN" altLang="en-US" sz="2400" dirty="0">
              <a:solidFill>
                <a:schemeClr val="tx1"/>
              </a:solidFill>
              <a:latin typeface="Arial" panose="020B0604020202020204" pitchFamily="34" charset="0"/>
              <a:ea typeface="宋体" pitchFamily="2" charset="-122"/>
            </a:endParaRPr>
          </a:p>
          <a:p>
            <a:pPr marL="342900" lvl="0" indent="-342900" algn="just">
              <a:lnSpc>
                <a:spcPct val="98000"/>
              </a:lnSpc>
              <a:spcBef>
                <a:spcPct val="20000"/>
              </a:spcBef>
              <a:buClr>
                <a:srgbClr val="CCFF33"/>
              </a:buClr>
              <a:buSzPct val="70000"/>
              <a:buFont typeface="Wingdings" panose="05000000000000000000" pitchFamily="2" charset="2"/>
              <a:buNone/>
            </a:pPr>
            <a:r>
              <a:rPr lang="zh-CN" altLang="en-US" sz="2400" dirty="0">
                <a:solidFill>
                  <a:schemeClr val="tx1"/>
                </a:solidFill>
                <a:latin typeface="Arial" panose="020B0604020202020204" pitchFamily="34" charset="0"/>
                <a:ea typeface="宋体" pitchFamily="2" charset="-122"/>
              </a:rPr>
              <a:t>	} else {</a:t>
            </a:r>
            <a:endParaRPr lang="zh-CN" altLang="en-US" sz="2400" dirty="0">
              <a:solidFill>
                <a:schemeClr val="tx1"/>
              </a:solidFill>
              <a:latin typeface="Arial" panose="020B0604020202020204" pitchFamily="34" charset="0"/>
              <a:ea typeface="宋体" pitchFamily="2" charset="-122"/>
            </a:endParaRPr>
          </a:p>
          <a:p>
            <a:pPr marL="342900" lvl="0" indent="-342900" algn="just">
              <a:lnSpc>
                <a:spcPct val="98000"/>
              </a:lnSpc>
              <a:spcBef>
                <a:spcPct val="20000"/>
              </a:spcBef>
              <a:buClr>
                <a:srgbClr val="CCFF33"/>
              </a:buClr>
              <a:buSzPct val="70000"/>
              <a:buFont typeface="Wingdings" panose="05000000000000000000" pitchFamily="2" charset="2"/>
              <a:buNone/>
            </a:pPr>
            <a:r>
              <a:rPr lang="zh-CN" altLang="en-US" sz="2400" dirty="0">
                <a:solidFill>
                  <a:schemeClr val="tx1"/>
                </a:solidFill>
                <a:latin typeface="Arial" panose="020B0604020202020204" pitchFamily="34" charset="0"/>
                <a:ea typeface="宋体" pitchFamily="2" charset="-122"/>
              </a:rPr>
              <a:t>		输出票已售完</a:t>
            </a:r>
            <a:endParaRPr lang="zh-CN" altLang="en-US" sz="2400" dirty="0">
              <a:solidFill>
                <a:schemeClr val="tx1"/>
              </a:solidFill>
              <a:latin typeface="Arial" panose="020B0604020202020204" pitchFamily="34" charset="0"/>
              <a:ea typeface="宋体" pitchFamily="2" charset="-122"/>
            </a:endParaRPr>
          </a:p>
          <a:p>
            <a:pPr marL="342900" lvl="0" indent="-342900" algn="just">
              <a:lnSpc>
                <a:spcPct val="98000"/>
              </a:lnSpc>
              <a:spcBef>
                <a:spcPct val="20000"/>
              </a:spcBef>
              <a:buClr>
                <a:srgbClr val="CCFF33"/>
              </a:buClr>
              <a:buSzPct val="70000"/>
              <a:buFont typeface="Wingdings" panose="05000000000000000000" pitchFamily="2" charset="2"/>
              <a:buNone/>
            </a:pPr>
            <a:r>
              <a:rPr lang="zh-CN" altLang="en-US" sz="2400" dirty="0">
                <a:solidFill>
                  <a:schemeClr val="tx1"/>
                </a:solidFill>
                <a:latin typeface="Arial" panose="020B0604020202020204" pitchFamily="34" charset="0"/>
                <a:ea typeface="宋体" pitchFamily="2" charset="-122"/>
              </a:rPr>
              <a:t>	}</a:t>
            </a:r>
            <a:endParaRPr lang="zh-CN" altLang="en-US" sz="2400" dirty="0">
              <a:solidFill>
                <a:schemeClr val="tx1"/>
              </a:solidFill>
              <a:latin typeface="Arial" panose="020B0604020202020204" pitchFamily="34" charset="0"/>
              <a:ea typeface="宋体" pitchFamily="2" charset="-122"/>
            </a:endParaRPr>
          </a:p>
          <a:p>
            <a:pPr marL="342900" lvl="0" indent="-342900" algn="just">
              <a:lnSpc>
                <a:spcPct val="98000"/>
              </a:lnSpc>
              <a:spcBef>
                <a:spcPct val="20000"/>
              </a:spcBef>
              <a:buClr>
                <a:srgbClr val="CCFF33"/>
              </a:buClr>
              <a:buSzPct val="70000"/>
              <a:buFont typeface="Wingdings" panose="05000000000000000000" pitchFamily="2" charset="2"/>
              <a:buNone/>
            </a:pPr>
            <a:r>
              <a:rPr lang="zh-CN" altLang="en-US" sz="2400" dirty="0">
                <a:solidFill>
                  <a:schemeClr val="tx1"/>
                </a:solidFill>
                <a:latin typeface="Arial" panose="020B0604020202020204" pitchFamily="34" charset="0"/>
                <a:ea typeface="宋体" pitchFamily="2" charset="-122"/>
              </a:rPr>
              <a:t>}</a:t>
            </a:r>
            <a:endParaRPr lang="zh-CN" altLang="en-US" sz="2400" dirty="0">
              <a:solidFill>
                <a:schemeClr val="tx1"/>
              </a:solidFill>
              <a:latin typeface="Arial" panose="020B0604020202020204" pitchFamily="34" charset="0"/>
              <a:ea typeface="宋体" pitchFamily="2" charset="-122"/>
            </a:endParaRPr>
          </a:p>
        </p:txBody>
      </p:sp>
      <p:sp>
        <p:nvSpPr>
          <p:cNvPr id="23554" name="矩形 158722"/>
          <p:cNvSpPr/>
          <p:nvPr/>
        </p:nvSpPr>
        <p:spPr>
          <a:xfrm>
            <a:off x="755650" y="620713"/>
            <a:ext cx="5181600" cy="762000"/>
          </a:xfrm>
          <a:prstGeom prst="rect">
            <a:avLst/>
          </a:prstGeom>
          <a:noFill/>
          <a:ln w="9525">
            <a:noFill/>
            <a:miter/>
          </a:ln>
        </p:spPr>
        <p:txBody>
          <a:bodyPr anchor="t">
            <a:spAutoFit/>
          </a:bodyPr>
          <a:p>
            <a:pPr lvl="0"/>
            <a:r>
              <a:rPr lang="zh-CN" altLang="en-US" sz="4400">
                <a:solidFill>
                  <a:srgbClr val="990033"/>
                </a:solidFill>
                <a:latin typeface="Times New Roman" panose="02020603050405020304" pitchFamily="18" charset="0"/>
                <a:ea typeface="隶书" pitchFamily="1" charset="-122"/>
              </a:rPr>
              <a:t>机票问题</a:t>
            </a:r>
            <a:endParaRPr lang="zh-CN" altLang="en-US" sz="4400">
              <a:solidFill>
                <a:srgbClr val="990033"/>
              </a:solidFill>
              <a:latin typeface="Times New Roman" panose="02020603050405020304" pitchFamily="18" charset="0"/>
              <a:ea typeface="隶书" pitchFamily="1" charset="-122"/>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矩形 5121"/>
          <p:cNvSpPr/>
          <p:nvPr/>
        </p:nvSpPr>
        <p:spPr>
          <a:xfrm>
            <a:off x="820738" y="547688"/>
            <a:ext cx="7129462" cy="5419725"/>
          </a:xfrm>
          <a:prstGeom prst="rect">
            <a:avLst/>
          </a:prstGeom>
          <a:noFill/>
          <a:ln w="9525">
            <a:noFill/>
            <a:miter/>
          </a:ln>
        </p:spPr>
        <p:txBody>
          <a:bodyPr anchor="t">
            <a:spAutoFit/>
          </a:bodyPr>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B0604020202020204" pitchFamily="34" charset="0"/>
                <a:ea typeface="宋体" pitchFamily="2" charset="-122"/>
              </a:rPr>
              <a:t>进程的引入</a:t>
            </a:r>
            <a:endParaRPr lang="zh-CN" altLang="en-US" sz="2800" dirty="0">
              <a:solidFill>
                <a:schemeClr val="tx1"/>
              </a:solidFill>
              <a:latin typeface="Arial" panose="020B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B0604020202020204" pitchFamily="34" charset="0"/>
                <a:ea typeface="宋体" pitchFamily="2" charset="-122"/>
              </a:rPr>
              <a:t>进程概念</a:t>
            </a:r>
            <a:endParaRPr lang="zh-CN" altLang="en-US" sz="2800" dirty="0">
              <a:solidFill>
                <a:schemeClr val="tx1"/>
              </a:solidFill>
              <a:latin typeface="Arial" panose="020B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B0604020202020204" pitchFamily="34" charset="0"/>
                <a:ea typeface="宋体" pitchFamily="2" charset="-122"/>
              </a:rPr>
              <a:t>进程控制</a:t>
            </a:r>
            <a:endParaRPr lang="zh-CN" altLang="en-US" sz="2800" dirty="0">
              <a:solidFill>
                <a:schemeClr val="tx1"/>
              </a:solidFill>
              <a:latin typeface="Arial" panose="020B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B0604020202020204" pitchFamily="34" charset="0"/>
                <a:ea typeface="宋体" pitchFamily="2" charset="-122"/>
              </a:rPr>
              <a:t>进程之间的制约关系</a:t>
            </a:r>
            <a:endParaRPr lang="zh-CN" altLang="en-US" sz="2800" dirty="0">
              <a:solidFill>
                <a:schemeClr val="tx1"/>
              </a:solidFill>
              <a:latin typeface="Arial" panose="020B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B0604020202020204" pitchFamily="34" charset="0"/>
                <a:ea typeface="宋体" pitchFamily="2" charset="-122"/>
              </a:rPr>
              <a:t>进程互斥与同步的实现</a:t>
            </a:r>
            <a:endParaRPr lang="zh-CN" altLang="en-US" sz="2800" dirty="0">
              <a:solidFill>
                <a:schemeClr val="tx1"/>
              </a:solidFill>
              <a:latin typeface="Arial" panose="020B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B0604020202020204" pitchFamily="34" charset="0"/>
                <a:ea typeface="宋体" pitchFamily="2" charset="-122"/>
              </a:rPr>
              <a:t>进程间通信</a:t>
            </a:r>
            <a:endParaRPr lang="zh-CN" altLang="en-US" sz="2800" dirty="0">
              <a:solidFill>
                <a:schemeClr val="tx1"/>
              </a:solidFill>
              <a:latin typeface="Arial" panose="020B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B0604020202020204" pitchFamily="34" charset="0"/>
                <a:ea typeface="宋体" pitchFamily="2" charset="-122"/>
              </a:rPr>
              <a:t>线程的概念和特点</a:t>
            </a:r>
            <a:endParaRPr lang="zh-CN" altLang="en-US" sz="2800" dirty="0">
              <a:solidFill>
                <a:schemeClr val="tx1"/>
              </a:solidFill>
              <a:latin typeface="Arial" panose="020B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B0604020202020204" pitchFamily="34" charset="0"/>
                <a:ea typeface="宋体" pitchFamily="2" charset="-122"/>
              </a:rPr>
              <a:t>进程调度</a:t>
            </a:r>
            <a:endParaRPr lang="zh-CN" altLang="en-US" sz="2800" dirty="0">
              <a:solidFill>
                <a:schemeClr val="tx1"/>
              </a:solidFill>
              <a:latin typeface="Arial" panose="020B0604020202020204" pitchFamily="34" charset="0"/>
              <a:ea typeface="宋体" pitchFamily="2" charset="-122"/>
            </a:endParaRPr>
          </a:p>
        </p:txBody>
      </p:sp>
      <p:graphicFrame>
        <p:nvGraphicFramePr>
          <p:cNvPr id="2" name="内容占位符 5122"/>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1" imgW="838200" imgH="647700" progId="Paint.Picture">
                  <p:embed/>
                </p:oleObj>
              </mc:Choice>
              <mc:Fallback>
                <p:oleObj name="" r:id="rId1" imgW="838200" imgH="647700" progId="Paint.Picture">
                  <p:embed/>
                  <p:pic>
                    <p:nvPicPr>
                      <p:cNvPr id="0" name="图片 3077"/>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5123" name="文本框 5123"/>
          <p:cNvSpPr txBox="1"/>
          <p:nvPr/>
        </p:nvSpPr>
        <p:spPr>
          <a:xfrm>
            <a:off x="8521700"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1</a:t>
            </a:r>
            <a:endParaRPr lang="en-US" altLang="zh-CN" b="0">
              <a:solidFill>
                <a:schemeClr val="tx2"/>
              </a:solidFill>
              <a:latin typeface="Times New Roman" panose="02020603050405020304" pitchFamily="18" charset="0"/>
              <a:ea typeface="宋体" pitchFamily="2" charset="-122"/>
            </a:endParaRPr>
          </a:p>
        </p:txBody>
      </p:sp>
      <p:sp>
        <p:nvSpPr>
          <p:cNvPr id="5125" name="矩形 512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主要内容</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22">
                                            <p:txEl>
                                              <p:charRg st="0" end="6"/>
                                            </p:txEl>
                                          </p:spTgt>
                                        </p:tgtEl>
                                        <p:attrNameLst>
                                          <p:attrName>style.visibility</p:attrName>
                                        </p:attrNameLst>
                                      </p:cBhvr>
                                      <p:to>
                                        <p:strVal val="visible"/>
                                      </p:to>
                                    </p:set>
                                    <p:anim calcmode="lin" valueType="num">
                                      <p:cBhvr additive="base">
                                        <p:cTn id="7" dur="500" fill="hold"/>
                                        <p:tgtEl>
                                          <p:spTgt spid="5122">
                                            <p:txEl>
                                              <p:charRg st="0" end="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2">
                                            <p:txEl>
                                              <p:charRg st="0" end="6"/>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122">
                                            <p:txEl>
                                              <p:charRg st="6" end="11"/>
                                            </p:txEl>
                                          </p:spTgt>
                                        </p:tgtEl>
                                        <p:attrNameLst>
                                          <p:attrName>style.visibility</p:attrName>
                                        </p:attrNameLst>
                                      </p:cBhvr>
                                      <p:to>
                                        <p:strVal val="visible"/>
                                      </p:to>
                                    </p:set>
                                    <p:anim calcmode="lin" valueType="num">
                                      <p:cBhvr additive="base">
                                        <p:cTn id="11" dur="500" fill="hold"/>
                                        <p:tgtEl>
                                          <p:spTgt spid="5122">
                                            <p:txEl>
                                              <p:charRg st="6" end="1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122">
                                            <p:txEl>
                                              <p:charRg st="6" end="1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5122">
                                            <p:txEl>
                                              <p:charRg st="11" end="16"/>
                                            </p:txEl>
                                          </p:spTgt>
                                        </p:tgtEl>
                                        <p:attrNameLst>
                                          <p:attrName>style.visibility</p:attrName>
                                        </p:attrNameLst>
                                      </p:cBhvr>
                                      <p:to>
                                        <p:strVal val="visible"/>
                                      </p:to>
                                    </p:set>
                                    <p:anim calcmode="lin" valueType="num">
                                      <p:cBhvr additive="base">
                                        <p:cTn id="15" dur="500" fill="hold"/>
                                        <p:tgtEl>
                                          <p:spTgt spid="5122">
                                            <p:txEl>
                                              <p:charRg st="11" end="16"/>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122">
                                            <p:txEl>
                                              <p:charRg st="11" end="16"/>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5122">
                                            <p:txEl>
                                              <p:charRg st="16" end="26"/>
                                            </p:txEl>
                                          </p:spTgt>
                                        </p:tgtEl>
                                        <p:attrNameLst>
                                          <p:attrName>style.visibility</p:attrName>
                                        </p:attrNameLst>
                                      </p:cBhvr>
                                      <p:to>
                                        <p:strVal val="visible"/>
                                      </p:to>
                                    </p:set>
                                    <p:anim calcmode="lin" valueType="num">
                                      <p:cBhvr additive="base">
                                        <p:cTn id="19" dur="500" fill="hold"/>
                                        <p:tgtEl>
                                          <p:spTgt spid="5122">
                                            <p:txEl>
                                              <p:charRg st="16" end="2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22">
                                            <p:txEl>
                                              <p:charRg st="16" end="26"/>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5122">
                                            <p:txEl>
                                              <p:charRg st="26" end="37"/>
                                            </p:txEl>
                                          </p:spTgt>
                                        </p:tgtEl>
                                        <p:attrNameLst>
                                          <p:attrName>style.visibility</p:attrName>
                                        </p:attrNameLst>
                                      </p:cBhvr>
                                      <p:to>
                                        <p:strVal val="visible"/>
                                      </p:to>
                                    </p:set>
                                    <p:anim calcmode="lin" valueType="num">
                                      <p:cBhvr additive="base">
                                        <p:cTn id="23" dur="500" fill="hold"/>
                                        <p:tgtEl>
                                          <p:spTgt spid="5122">
                                            <p:txEl>
                                              <p:charRg st="26" end="37"/>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122">
                                            <p:txEl>
                                              <p:charRg st="26" end="37"/>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5122">
                                            <p:txEl>
                                              <p:charRg st="37" end="43"/>
                                            </p:txEl>
                                          </p:spTgt>
                                        </p:tgtEl>
                                        <p:attrNameLst>
                                          <p:attrName>style.visibility</p:attrName>
                                        </p:attrNameLst>
                                      </p:cBhvr>
                                      <p:to>
                                        <p:strVal val="visible"/>
                                      </p:to>
                                    </p:set>
                                    <p:anim calcmode="lin" valueType="num">
                                      <p:cBhvr additive="base">
                                        <p:cTn id="27" dur="500" fill="hold"/>
                                        <p:tgtEl>
                                          <p:spTgt spid="5122">
                                            <p:txEl>
                                              <p:charRg st="37" end="4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122">
                                            <p:txEl>
                                              <p:charRg st="37" end="43"/>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5122">
                                            <p:txEl>
                                              <p:charRg st="43" end="52"/>
                                            </p:txEl>
                                          </p:spTgt>
                                        </p:tgtEl>
                                        <p:attrNameLst>
                                          <p:attrName>style.visibility</p:attrName>
                                        </p:attrNameLst>
                                      </p:cBhvr>
                                      <p:to>
                                        <p:strVal val="visible"/>
                                      </p:to>
                                    </p:set>
                                    <p:anim calcmode="lin" valueType="num">
                                      <p:cBhvr additive="base">
                                        <p:cTn id="31" dur="500" fill="hold"/>
                                        <p:tgtEl>
                                          <p:spTgt spid="5122">
                                            <p:txEl>
                                              <p:charRg st="43" end="5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122">
                                            <p:txEl>
                                              <p:charRg st="43" end="52"/>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5122">
                                            <p:txEl>
                                              <p:charRg st="52" end="57"/>
                                            </p:txEl>
                                          </p:spTgt>
                                        </p:tgtEl>
                                        <p:attrNameLst>
                                          <p:attrName>style.visibility</p:attrName>
                                        </p:attrNameLst>
                                      </p:cBhvr>
                                      <p:to>
                                        <p:strVal val="visible"/>
                                      </p:to>
                                    </p:set>
                                    <p:anim calcmode="lin" valueType="num">
                                      <p:cBhvr additive="base">
                                        <p:cTn id="35" dur="500" fill="hold"/>
                                        <p:tgtEl>
                                          <p:spTgt spid="5122">
                                            <p:txEl>
                                              <p:charRg st="52" end="5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122">
                                            <p:txEl>
                                              <p:charRg st="52" end="5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标题 156673"/>
          <p:cNvSpPr>
            <a:spLocks noGrp="1"/>
          </p:cNvSpPr>
          <p:nvPr>
            <p:ph type="title"/>
          </p:nvPr>
        </p:nvSpPr>
        <p:spPr>
          <a:xfrm>
            <a:off x="363538" y="652463"/>
            <a:ext cx="6213475" cy="530225"/>
          </a:xfrm>
        </p:spPr>
        <p:txBody>
          <a:bodyPr wrap="square">
            <a:spAutoFit/>
          </a:bodyPr>
          <a:p>
            <a:pPr lvl="0"/>
            <a:r>
              <a:rPr lang="zh-CN" altLang="en-US" sz="3200" dirty="0">
                <a:solidFill>
                  <a:srgbClr val="A50021"/>
                </a:solidFill>
                <a:latin typeface="Times New Roman" panose="02020603050405020304" pitchFamily="18" charset="0"/>
                <a:ea typeface="宋体" pitchFamily="2" charset="-122"/>
              </a:rPr>
              <a:t>并</a:t>
            </a:r>
            <a:r>
              <a:rPr lang="zh-CN" altLang="en-US" sz="3200">
                <a:solidFill>
                  <a:srgbClr val="A50021"/>
                </a:solidFill>
                <a:latin typeface="Times New Roman" panose="02020603050405020304" pitchFamily="18" charset="0"/>
                <a:ea typeface="宋体" pitchFamily="2" charset="-122"/>
              </a:rPr>
              <a:t>发程</a:t>
            </a:r>
            <a:r>
              <a:rPr lang="zh-CN" altLang="en-US" sz="3200" dirty="0">
                <a:solidFill>
                  <a:srgbClr val="A50021"/>
                </a:solidFill>
                <a:latin typeface="Times New Roman" panose="02020603050405020304" pitchFamily="18" charset="0"/>
                <a:ea typeface="宋体" pitchFamily="2" charset="-122"/>
              </a:rPr>
              <a:t>序的特点</a:t>
            </a:r>
            <a:endParaRPr lang="en-US" altLang="zh-CN" sz="3200">
              <a:solidFill>
                <a:srgbClr val="A50021"/>
              </a:solidFill>
              <a:latin typeface="Times New Roman" panose="02020603050405020304" pitchFamily="18" charset="0"/>
              <a:ea typeface="宋体" pitchFamily="2" charset="-122"/>
            </a:endParaRPr>
          </a:p>
        </p:txBody>
      </p:sp>
      <p:sp>
        <p:nvSpPr>
          <p:cNvPr id="156675" name="文本占位符 156674"/>
          <p:cNvSpPr>
            <a:spLocks noGrp="1"/>
          </p:cNvSpPr>
          <p:nvPr>
            <p:ph idx="1"/>
          </p:nvPr>
        </p:nvSpPr>
        <p:spPr>
          <a:xfrm>
            <a:off x="91440" y="1488440"/>
            <a:ext cx="8910320" cy="3009900"/>
          </a:xfrm>
        </p:spPr>
        <p:txBody>
          <a:bodyPr wrap="square">
            <a:spAutoFit/>
          </a:bodyPr>
          <a:p>
            <a:pPr lvl="0">
              <a:spcAft>
                <a:spcPct val="20000"/>
              </a:spcAft>
              <a:buNone/>
            </a:pPr>
            <a:r>
              <a:rPr lang="zh-CN" altLang="en-US" sz="2800">
                <a:solidFill>
                  <a:schemeClr val="tx1"/>
                </a:solidFill>
                <a:effectLst/>
                <a:latin typeface="Times New Roman" panose="02020603050405020304" pitchFamily="18" charset="0"/>
                <a:ea typeface="宋体" pitchFamily="2" charset="-122"/>
              </a:rPr>
              <a:t>失去封闭性  导致 失去可再现性</a:t>
            </a:r>
            <a:endParaRPr lang="zh-CN" altLang="en-US" sz="2800">
              <a:solidFill>
                <a:schemeClr val="tx1"/>
              </a:solidFill>
              <a:effectLst/>
              <a:latin typeface="Times New Roman" panose="02020603050405020304" pitchFamily="18" charset="0"/>
              <a:ea typeface="宋体" pitchFamily="2" charset="-122"/>
            </a:endParaRPr>
          </a:p>
          <a:p>
            <a:pPr lvl="0">
              <a:spcAft>
                <a:spcPct val="20000"/>
              </a:spcAft>
              <a:buNone/>
            </a:pPr>
            <a:r>
              <a:rPr lang="en-US" altLang="zh-CN" sz="2800">
                <a:solidFill>
                  <a:schemeClr val="tx1"/>
                </a:solidFill>
                <a:effectLst/>
                <a:latin typeface="Times New Roman" panose="02020603050405020304" pitchFamily="18" charset="0"/>
                <a:ea typeface="宋体" pitchFamily="2" charset="-122"/>
              </a:rPr>
              <a:t>  1 </a:t>
            </a:r>
            <a:r>
              <a:rPr lang="zh-CN" altLang="en-US" sz="2800">
                <a:solidFill>
                  <a:schemeClr val="tx1"/>
                </a:solidFill>
                <a:effectLst/>
                <a:latin typeface="Times New Roman" panose="02020603050405020304" pitchFamily="18" charset="0"/>
                <a:ea typeface="宋体" pitchFamily="2" charset="-122"/>
              </a:rPr>
              <a:t>即使输入相同的初始条件，也可能得到不同的结果。</a:t>
            </a:r>
            <a:endParaRPr lang="zh-CN" altLang="en-US" sz="2800">
              <a:solidFill>
                <a:schemeClr val="tx1"/>
              </a:solidFill>
              <a:effectLst/>
              <a:latin typeface="Times New Roman" panose="02020603050405020304" pitchFamily="18" charset="0"/>
              <a:ea typeface="宋体" pitchFamily="2" charset="-122"/>
            </a:endParaRPr>
          </a:p>
          <a:p>
            <a:pPr lvl="0">
              <a:spcAft>
                <a:spcPct val="20000"/>
              </a:spcAft>
              <a:buNone/>
            </a:pPr>
            <a:r>
              <a:rPr lang="en-US" altLang="zh-CN" sz="2800">
                <a:solidFill>
                  <a:schemeClr val="tx1"/>
                </a:solidFill>
                <a:effectLst/>
                <a:latin typeface="Times New Roman" panose="02020603050405020304" pitchFamily="18" charset="0"/>
                <a:ea typeface="宋体" pitchFamily="2" charset="-122"/>
              </a:rPr>
              <a:t>  2 </a:t>
            </a:r>
            <a:r>
              <a:rPr lang="zh-CN" altLang="en-US" sz="2800">
                <a:solidFill>
                  <a:schemeClr val="tx1"/>
                </a:solidFill>
                <a:effectLst/>
                <a:latin typeface="Times New Roman" panose="02020603050405020304" pitchFamily="18" charset="0"/>
                <a:ea typeface="宋体" pitchFamily="2" charset="-122"/>
              </a:rPr>
              <a:t>结果不可再现，不可预测。</a:t>
            </a:r>
            <a:endParaRPr lang="zh-CN" altLang="en-US" sz="2800">
              <a:solidFill>
                <a:schemeClr val="tx1"/>
              </a:solidFill>
              <a:effectLst/>
              <a:latin typeface="Times New Roman" panose="02020603050405020304" pitchFamily="18" charset="0"/>
              <a:ea typeface="宋体" pitchFamily="2" charset="-122"/>
            </a:endParaRPr>
          </a:p>
          <a:p>
            <a:pPr lvl="0">
              <a:spcAft>
                <a:spcPct val="20000"/>
              </a:spcAft>
              <a:buNone/>
            </a:pPr>
            <a:r>
              <a:rPr lang="en-US" altLang="zh-CN" sz="2800">
                <a:solidFill>
                  <a:schemeClr val="tx1"/>
                </a:solidFill>
                <a:effectLst/>
                <a:latin typeface="Times New Roman" panose="02020603050405020304" pitchFamily="18" charset="0"/>
                <a:ea typeface="宋体" pitchFamily="2" charset="-122"/>
              </a:rPr>
              <a:t>  3 </a:t>
            </a:r>
            <a:r>
              <a:rPr lang="zh-CN" altLang="en-US" sz="2800" dirty="0">
                <a:solidFill>
                  <a:schemeClr val="tx1"/>
                </a:solidFill>
                <a:effectLst/>
                <a:latin typeface="Times New Roman" panose="02020603050405020304" pitchFamily="18" charset="0"/>
                <a:ea typeface="宋体" pitchFamily="2" charset="-122"/>
              </a:rPr>
              <a:t>程</a:t>
            </a:r>
            <a:r>
              <a:rPr lang="zh-CN" altLang="en-US" sz="2800">
                <a:solidFill>
                  <a:schemeClr val="tx1"/>
                </a:solidFill>
                <a:effectLst/>
                <a:latin typeface="Times New Roman" panose="02020603050405020304" pitchFamily="18" charset="0"/>
                <a:ea typeface="宋体" pitchFamily="2" charset="-122"/>
              </a:rPr>
              <a:t>序的执行结果与程序间的相对速度有</a:t>
            </a:r>
            <a:r>
              <a:rPr lang="zh-CN" altLang="en-US" sz="2800" dirty="0">
                <a:solidFill>
                  <a:schemeClr val="tx1"/>
                </a:solidFill>
                <a:effectLst/>
                <a:latin typeface="Times New Roman" panose="02020603050405020304" pitchFamily="18" charset="0"/>
                <a:ea typeface="宋体" pitchFamily="2" charset="-122"/>
              </a:rPr>
              <a:t>关。</a:t>
            </a:r>
            <a:endParaRPr lang="zh-CN" altLang="en-US" sz="2800" dirty="0">
              <a:solidFill>
                <a:schemeClr val="tx1"/>
              </a:solidFill>
              <a:effectLst/>
              <a:latin typeface="Times New Roman" panose="02020603050405020304" pitchFamily="18" charset="0"/>
              <a:ea typeface="宋体" pitchFamily="2" charset="-122"/>
            </a:endParaRPr>
          </a:p>
          <a:p>
            <a:pPr lvl="0">
              <a:spcAft>
                <a:spcPct val="20000"/>
              </a:spcAft>
              <a:buNone/>
            </a:pPr>
            <a:r>
              <a:rPr lang="zh-CN" altLang="zh-CN" sz="2800" dirty="0">
                <a:solidFill>
                  <a:schemeClr val="tx1"/>
                </a:solidFill>
                <a:effectLst/>
                <a:latin typeface="Times New Roman" panose="02020603050405020304" pitchFamily="18" charset="0"/>
                <a:ea typeface="宋体" pitchFamily="2" charset="-122"/>
              </a:rPr>
              <a:t>	</a:t>
            </a:r>
            <a:r>
              <a:rPr lang="zh-CN" altLang="en-US" sz="2800" dirty="0">
                <a:solidFill>
                  <a:schemeClr val="tx1"/>
                </a:solidFill>
                <a:effectLst/>
                <a:latin typeface="Times New Roman" panose="02020603050405020304" pitchFamily="18" charset="0"/>
                <a:ea typeface="宋体" pitchFamily="2" charset="-122"/>
              </a:rPr>
              <a:t>即</a:t>
            </a:r>
            <a:r>
              <a:rPr lang="zh-CN" altLang="en-US" sz="2800">
                <a:solidFill>
                  <a:schemeClr val="tx1"/>
                </a:solidFill>
                <a:effectLst/>
                <a:latin typeface="Times New Roman" panose="02020603050405020304" pitchFamily="18" charset="0"/>
                <a:ea typeface="宋体" pitchFamily="2" charset="-122"/>
              </a:rPr>
              <a:t>：程序并发执行时会发生与时间有关的错误</a:t>
            </a:r>
            <a:r>
              <a:rPr lang="zh-CN" altLang="en-US" sz="2800">
                <a:solidFill>
                  <a:schemeClr val="tx1"/>
                </a:solidFill>
                <a:effectLst/>
                <a:latin typeface="宋体" pitchFamily="2" charset="-122"/>
                <a:ea typeface="宋体" pitchFamily="2" charset="-122"/>
              </a:rPr>
              <a:t>。</a:t>
            </a:r>
            <a:endParaRPr lang="zh-CN" altLang="en-US" sz="2800">
              <a:solidFill>
                <a:schemeClr val="tx1"/>
              </a:solidFill>
              <a:effectLst/>
              <a:latin typeface="宋体" pitchFamily="2" charset="-122"/>
              <a:ea typeface="宋体" pitchFamily="2" charset="-122"/>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文本框 1331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8</a:t>
            </a:r>
            <a:endParaRPr lang="en-US" altLang="zh-CN" b="0">
              <a:solidFill>
                <a:schemeClr val="tx2"/>
              </a:solidFill>
              <a:latin typeface="Times New Roman" panose="02020603050405020304" pitchFamily="18" charset="0"/>
              <a:ea typeface="宋体" pitchFamily="2" charset="-122"/>
            </a:endParaRPr>
          </a:p>
        </p:txBody>
      </p:sp>
      <p:sp>
        <p:nvSpPr>
          <p:cNvPr id="13315" name="矩形 13314"/>
          <p:cNvSpPr/>
          <p:nvPr/>
        </p:nvSpPr>
        <p:spPr>
          <a:xfrm>
            <a:off x="622300" y="644525"/>
            <a:ext cx="62849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err="1">
                <a:solidFill>
                  <a:srgbClr val="990000"/>
                </a:solidFill>
                <a:latin typeface="Arial" panose="020B0604020202020204" pitchFamily="34" charset="0"/>
                <a:ea typeface="宋体" pitchFamily="2" charset="-122"/>
                <a:cs typeface="+mn-ea"/>
              </a:rPr>
              <a:t>与时间有关的错误</a:t>
            </a:r>
            <a:endParaRPr lang="zh-CN" altLang="en-US" b="1" strike="noStrike" noProof="1">
              <a:solidFill>
                <a:srgbClr val="990000"/>
              </a:solidFill>
              <a:ea typeface="宋体" pitchFamily="2" charset="-122"/>
            </a:endParaRPr>
          </a:p>
        </p:txBody>
      </p:sp>
      <p:sp>
        <p:nvSpPr>
          <p:cNvPr id="13329" name="矩形 1332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进程的引入</a:t>
            </a:r>
            <a:endParaRPr lang="zh-CN" altLang="en-US" sz="2400" strike="noStrike" noProof="1">
              <a:ea typeface="宋体" pitchFamily="2" charset="-122"/>
            </a:endParaRPr>
          </a:p>
        </p:txBody>
      </p:sp>
      <p:sp>
        <p:nvSpPr>
          <p:cNvPr id="156675" name="文本占位符 156674"/>
          <p:cNvSpPr>
            <a:spLocks noGrp="1"/>
          </p:cNvSpPr>
          <p:nvPr>
            <p:ph idx="1"/>
          </p:nvPr>
        </p:nvSpPr>
        <p:spPr>
          <a:xfrm>
            <a:off x="168275" y="1487488"/>
            <a:ext cx="8837613" cy="3534410"/>
          </a:xfrm>
        </p:spPr>
        <p:txBody>
          <a:bodyPr wrap="square">
            <a:spAutoFit/>
          </a:bodyPr>
          <a:p>
            <a:pPr lvl="0">
              <a:spcAft>
                <a:spcPct val="20000"/>
              </a:spcAft>
              <a:buNone/>
            </a:pPr>
            <a:r>
              <a:rPr lang="zh-CN" altLang="en-US" sz="2400" b="1">
                <a:latin typeface="宋体" pitchFamily="2" charset="-122"/>
                <a:ea typeface="宋体" pitchFamily="2" charset="-122"/>
              </a:rPr>
              <a:t>	</a:t>
            </a:r>
            <a:r>
              <a:rPr lang="zh-CN" altLang="zh-CN" sz="2400">
                <a:solidFill>
                  <a:schemeClr val="tx1"/>
                </a:solidFill>
                <a:effectLst/>
                <a:latin typeface="宋体" pitchFamily="2" charset="-122"/>
                <a:ea typeface="宋体" pitchFamily="2" charset="-122"/>
              </a:rPr>
              <a:t>程序并发执行时若共享了变量，其执行结果将与并发程序执行的相对速度有关，即使给定相同的初始条件，也可能会得到不同的结果，此为与时间有关的错误。</a:t>
            </a:r>
            <a:endParaRPr lang="zh-CN" altLang="zh-CN" sz="2400">
              <a:solidFill>
                <a:schemeClr val="tx1"/>
              </a:solidFill>
              <a:effectLst/>
              <a:latin typeface="宋体" pitchFamily="2" charset="-122"/>
              <a:ea typeface="宋体" pitchFamily="2" charset="-122"/>
            </a:endParaRPr>
          </a:p>
          <a:p>
            <a:pPr lvl="0">
              <a:spcAft>
                <a:spcPct val="20000"/>
              </a:spcAft>
              <a:buNone/>
            </a:pPr>
            <a:r>
              <a:rPr lang="zh-CN" altLang="zh-CN" sz="2400">
                <a:solidFill>
                  <a:schemeClr val="tx1"/>
                </a:solidFill>
                <a:effectLst/>
                <a:latin typeface="宋体" pitchFamily="2" charset="-122"/>
                <a:ea typeface="宋体" pitchFamily="2" charset="-122"/>
              </a:rPr>
              <a:t>       并发执行不能保证程序的正确性，还有实用价值吗？</a:t>
            </a:r>
            <a:endParaRPr lang="zh-CN" altLang="zh-CN" sz="2400">
              <a:solidFill>
                <a:schemeClr val="tx1"/>
              </a:solidFill>
              <a:effectLst/>
              <a:latin typeface="宋体" pitchFamily="2" charset="-122"/>
              <a:ea typeface="宋体" pitchFamily="2" charset="-122"/>
            </a:endParaRPr>
          </a:p>
          <a:p>
            <a:pPr lvl="0">
              <a:spcAft>
                <a:spcPct val="20000"/>
              </a:spcAft>
              <a:buNone/>
            </a:pPr>
            <a:r>
              <a:rPr lang="zh-CN" altLang="zh-CN" sz="2400" b="1">
                <a:solidFill>
                  <a:schemeClr val="tx1"/>
                </a:solidFill>
                <a:effectLst/>
                <a:latin typeface="宋体" pitchFamily="2" charset="-122"/>
                <a:ea typeface="宋体" pitchFamily="2" charset="-122"/>
              </a:rPr>
              <a:t>	1 并发程序之间如果没有共享变量，那么他们之间还是封闭的，不会发生与时间有关的错误。</a:t>
            </a:r>
            <a:endParaRPr lang="zh-CN" altLang="zh-CN" sz="2400" b="1">
              <a:solidFill>
                <a:schemeClr val="tx1"/>
              </a:solidFill>
              <a:effectLst/>
              <a:latin typeface="宋体" pitchFamily="2" charset="-122"/>
              <a:ea typeface="宋体" pitchFamily="2" charset="-122"/>
            </a:endParaRPr>
          </a:p>
          <a:p>
            <a:pPr lvl="0">
              <a:spcAft>
                <a:spcPct val="20000"/>
              </a:spcAft>
              <a:buNone/>
            </a:pPr>
            <a:r>
              <a:rPr lang="zh-CN" altLang="zh-CN" sz="2400" b="1">
                <a:solidFill>
                  <a:schemeClr val="tx1"/>
                </a:solidFill>
                <a:effectLst/>
                <a:latin typeface="宋体" pitchFamily="2" charset="-122"/>
                <a:ea typeface="宋体" pitchFamily="2" charset="-122"/>
              </a:rPr>
              <a:t>	2 如果有共享变量，必须慎重对待 ！！！</a:t>
            </a:r>
            <a:endParaRPr lang="zh-CN" altLang="zh-CN" sz="2400" b="1">
              <a:solidFill>
                <a:schemeClr val="tx1"/>
              </a:solidFill>
              <a:effectLst/>
              <a:latin typeface="宋体" pitchFamily="2" charset="-122"/>
              <a:ea typeface="宋体" pitchFamily="2" charset="-122"/>
            </a:endParaRPr>
          </a:p>
          <a:p>
            <a:pPr lvl="0">
              <a:spcAft>
                <a:spcPct val="20000"/>
              </a:spcAft>
              <a:buNone/>
            </a:pPr>
            <a:r>
              <a:rPr lang="zh-CN" altLang="zh-CN" sz="2400" b="1">
                <a:solidFill>
                  <a:schemeClr val="tx1"/>
                </a:solidFill>
                <a:effectLst/>
                <a:latin typeface="宋体" pitchFamily="2" charset="-122"/>
                <a:ea typeface="宋体" pitchFamily="2" charset="-122"/>
              </a:rPr>
              <a:t>	怎样才能保证程序的正确性呢？</a:t>
            </a:r>
            <a:r>
              <a:rPr lang="zh-CN" altLang="zh-CN" sz="2400" b="1">
                <a:solidFill>
                  <a:srgbClr val="C00000"/>
                </a:solidFill>
                <a:effectLst/>
                <a:latin typeface="宋体" pitchFamily="2" charset="-122"/>
                <a:ea typeface="宋体" pitchFamily="2" charset="-122"/>
              </a:rPr>
              <a:t>对共享变量的互斥访问</a:t>
            </a:r>
            <a:endParaRPr lang="zh-CN" altLang="zh-CN" sz="2400" b="1">
              <a:solidFill>
                <a:srgbClr val="C00000"/>
              </a:solidFill>
              <a:effectLst/>
              <a:latin typeface="宋体" pitchFamily="2" charset="-122"/>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charRg st="0" end="9"/>
                                            </p:txEl>
                                          </p:spTgt>
                                        </p:tgtEl>
                                        <p:attrNameLst>
                                          <p:attrName>style.visibility</p:attrName>
                                        </p:attrNameLst>
                                      </p:cBhvr>
                                      <p:to>
                                        <p:strVal val="visible"/>
                                      </p:to>
                                    </p:set>
                                    <p:anim calcmode="lin" valueType="num">
                                      <p:cBhvr>
                                        <p:cTn id="7" dur="1000" fill="hold"/>
                                        <p:tgtEl>
                                          <p:spTgt spid="13315">
                                            <p:txEl>
                                              <p:charRg st="0" end="9"/>
                                            </p:txEl>
                                          </p:spTgt>
                                        </p:tgtEl>
                                        <p:attrNameLst>
                                          <p:attrName>ppt_x</p:attrName>
                                        </p:attrNameLst>
                                      </p:cBhvr>
                                      <p:tavLst>
                                        <p:tav tm="0">
                                          <p:val>
                                            <p:strVal val="0-#ppt_w/2"/>
                                          </p:val>
                                        </p:tav>
                                        <p:tav tm="100000">
                                          <p:val>
                                            <p:strVal val="#ppt_x"/>
                                          </p:val>
                                        </p:tav>
                                      </p:tavLst>
                                    </p:anim>
                                    <p:anim calcmode="lin" valueType="num">
                                      <p:cBhvr>
                                        <p:cTn id="8" dur="1000" fill="hold"/>
                                        <p:tgtEl>
                                          <p:spTgt spid="13315">
                                            <p:txEl>
                                              <p:charRg st="0"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文本框 1433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9</a:t>
            </a:r>
            <a:endParaRPr lang="en-US" altLang="zh-CN" b="0">
              <a:solidFill>
                <a:schemeClr val="tx2"/>
              </a:solidFill>
              <a:latin typeface="Times New Roman" panose="02020603050405020304" pitchFamily="18" charset="0"/>
              <a:ea typeface="宋体" pitchFamily="2" charset="-122"/>
            </a:endParaRPr>
          </a:p>
        </p:txBody>
      </p:sp>
      <p:sp>
        <p:nvSpPr>
          <p:cNvPr id="14339" name="矩形 14338"/>
          <p:cNvSpPr/>
          <p:nvPr/>
        </p:nvSpPr>
        <p:spPr>
          <a:xfrm>
            <a:off x="241300" y="732155"/>
            <a:ext cx="8625840" cy="260159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zh-CN" altLang="en-US" sz="2400" strike="noStrike" noProof="1">
                <a:solidFill>
                  <a:srgbClr val="000099"/>
                </a:solidFill>
                <a:latin typeface="宋体" pitchFamily="2" charset="-122"/>
                <a:ea typeface="宋体" pitchFamily="2" charset="-122"/>
                <a:cs typeface="+mn-ea"/>
              </a:rPr>
              <a:t>② </a:t>
            </a:r>
            <a:r>
              <a:rPr lang="zh-CN" altLang="en-US" sz="2400" strike="noStrike" noProof="1">
                <a:solidFill>
                  <a:srgbClr val="000099"/>
                </a:solidFill>
                <a:latin typeface="Times New Roman" panose="02020603050405020304" pitchFamily="18" charset="0"/>
                <a:ea typeface="宋体" pitchFamily="2" charset="-122"/>
                <a:cs typeface="+mn-ea"/>
              </a:rPr>
              <a:t>程序与计算不再一一对应</a:t>
            </a:r>
            <a:endParaRPr lang="zh-CN" altLang="en-US" sz="2400" b="1" strike="noStrike" noProof="1">
              <a:solidFill>
                <a:srgbClr val="000099"/>
              </a:solidFill>
              <a:latin typeface="Times New Roman" panose="02020603050405020304" pitchFamily="18" charset="0"/>
              <a:ea typeface="宋体" pitchFamily="2" charset="-122"/>
            </a:endParaRPr>
          </a:p>
          <a:p>
            <a:pPr marL="914400" lvl="1" indent="-457200" fontAlgn="base">
              <a:lnSpc>
                <a:spcPct val="120000"/>
              </a:lnSpc>
              <a:spcBef>
                <a:spcPct val="20000"/>
              </a:spcBef>
              <a:buFont typeface="Arial" panose="020B0604020202020204" pitchFamily="34" charset="0"/>
              <a:buChar char="•"/>
            </a:pPr>
            <a:r>
              <a:rPr lang="x-none" altLang="zh-CN" sz="2400" strike="noStrike" noProof="1">
                <a:solidFill>
                  <a:schemeClr val="tx1"/>
                </a:solidFill>
                <a:effectLst/>
                <a:latin typeface="Times New Roman" panose="02020603050405020304" pitchFamily="18" charset="0"/>
                <a:ea typeface="宋体" pitchFamily="2" charset="-122"/>
                <a:cs typeface="+mn-cs"/>
              </a:rPr>
              <a:t>程序是静态的概念，是指令的有序集合。</a:t>
            </a:r>
            <a:endParaRPr lang="x-none" altLang="zh-CN" sz="2400" strike="noStrike" noProof="1">
              <a:solidFill>
                <a:schemeClr val="tx1"/>
              </a:solidFill>
              <a:effectLst/>
              <a:latin typeface="Times New Roman" panose="02020603050405020304" pitchFamily="18" charset="0"/>
              <a:ea typeface="宋体" pitchFamily="2" charset="-122"/>
              <a:cs typeface="+mn-cs"/>
            </a:endParaRPr>
          </a:p>
          <a:p>
            <a:pPr marL="914400" lvl="1" indent="-457200" fontAlgn="base">
              <a:lnSpc>
                <a:spcPct val="120000"/>
              </a:lnSpc>
              <a:spcBef>
                <a:spcPct val="20000"/>
              </a:spcBef>
              <a:buFont typeface="Arial" panose="020B0604020202020204" pitchFamily="34" charset="0"/>
              <a:buChar char="•"/>
            </a:pPr>
            <a:r>
              <a:rPr lang="x-none" altLang="zh-CN" sz="2400" strike="noStrike" noProof="1">
                <a:solidFill>
                  <a:schemeClr val="tx1"/>
                </a:solidFill>
                <a:effectLst/>
                <a:latin typeface="Times New Roman" panose="02020603050405020304" pitchFamily="18" charset="0"/>
                <a:ea typeface="宋体" pitchFamily="2" charset="-122"/>
                <a:cs typeface="+mn-cs"/>
              </a:rPr>
              <a:t>计算</a:t>
            </a:r>
            <a:r>
              <a:rPr lang="x-none" altLang="zh-CN" sz="2400">
                <a:solidFill>
                  <a:schemeClr val="tx1"/>
                </a:solidFill>
                <a:effectLst/>
                <a:latin typeface="Times New Roman" panose="02020603050405020304" pitchFamily="18" charset="0"/>
                <a:ea typeface="宋体" pitchFamily="2" charset="-122"/>
                <a:sym typeface="+mn-ea"/>
              </a:rPr>
              <a:t>是</a:t>
            </a:r>
            <a:r>
              <a:rPr lang="x-none" altLang="zh-CN" sz="2400" strike="noStrike" noProof="1">
                <a:solidFill>
                  <a:schemeClr val="tx1"/>
                </a:solidFill>
                <a:effectLst/>
                <a:latin typeface="Times New Roman" panose="02020603050405020304" pitchFamily="18" charset="0"/>
                <a:ea typeface="宋体" pitchFamily="2" charset="-122"/>
                <a:cs typeface="+mn-cs"/>
              </a:rPr>
              <a:t>指令序列在处理机上的执行过程，是动态的概念。</a:t>
            </a:r>
            <a:endParaRPr lang="x-none" altLang="zh-CN" sz="2400" strike="noStrike" noProof="1">
              <a:solidFill>
                <a:schemeClr val="tx1"/>
              </a:solidFill>
              <a:effectLst/>
              <a:latin typeface="Times New Roman" panose="02020603050405020304" pitchFamily="18" charset="0"/>
              <a:ea typeface="宋体" pitchFamily="2" charset="-122"/>
              <a:cs typeface="+mn-cs"/>
            </a:endParaRPr>
          </a:p>
          <a:p>
            <a:pPr marL="914400" lvl="1" indent="-457200" fontAlgn="base">
              <a:lnSpc>
                <a:spcPct val="120000"/>
              </a:lnSpc>
              <a:spcBef>
                <a:spcPct val="20000"/>
              </a:spcBef>
              <a:buFont typeface="Arial" panose="020B0604020202020204" pitchFamily="34" charset="0"/>
              <a:buChar char="•"/>
            </a:pPr>
            <a:r>
              <a:rPr lang="x-none" altLang="zh-CN" sz="2400" strike="noStrike" noProof="1">
                <a:solidFill>
                  <a:schemeClr val="tx1"/>
                </a:solidFill>
                <a:effectLst/>
                <a:latin typeface="Times New Roman" panose="02020603050405020304" pitchFamily="18" charset="0"/>
                <a:ea typeface="宋体" pitchFamily="2" charset="-122"/>
                <a:cs typeface="+mn-cs"/>
              </a:rPr>
              <a:t>程序顺序执行时，程序和计算有一一对应关系。</a:t>
            </a:r>
            <a:endParaRPr lang="x-none" altLang="zh-CN" sz="2400" strike="noStrike" noProof="1">
              <a:solidFill>
                <a:schemeClr val="tx1"/>
              </a:solidFill>
              <a:effectLst/>
              <a:latin typeface="Times New Roman" panose="02020603050405020304" pitchFamily="18" charset="0"/>
              <a:ea typeface="宋体" pitchFamily="2" charset="-122"/>
              <a:cs typeface="+mn-cs"/>
            </a:endParaRPr>
          </a:p>
          <a:p>
            <a:pPr marL="914400" lvl="1" indent="-457200" fontAlgn="base">
              <a:lnSpc>
                <a:spcPct val="120000"/>
              </a:lnSpc>
              <a:spcBef>
                <a:spcPct val="20000"/>
              </a:spcBef>
              <a:buFont typeface="Arial" panose="020B0604020202020204" pitchFamily="34" charset="0"/>
              <a:buChar char="•"/>
            </a:pPr>
            <a:r>
              <a:rPr lang="x-none" altLang="zh-CN" sz="2400" strike="noStrike" noProof="1">
                <a:solidFill>
                  <a:schemeClr val="tx1"/>
                </a:solidFill>
                <a:effectLst/>
                <a:latin typeface="Times New Roman" panose="02020603050405020304" pitchFamily="18" charset="0"/>
                <a:ea typeface="宋体" pitchFamily="2" charset="-122"/>
                <a:cs typeface="+mn-cs"/>
              </a:rPr>
              <a:t>并发执行时，</a:t>
            </a:r>
            <a:r>
              <a:rPr lang="zh-CN" altLang="en-US" sz="2400" strike="noStrike" noProof="1">
                <a:solidFill>
                  <a:schemeClr val="tx1"/>
                </a:solidFill>
                <a:effectLst/>
                <a:latin typeface="Times New Roman" panose="02020603050405020304" pitchFamily="18" charset="0"/>
                <a:ea typeface="宋体" pitchFamily="2" charset="-122"/>
                <a:cs typeface="+mn-cs"/>
              </a:rPr>
              <a:t>程序</a:t>
            </a:r>
            <a:r>
              <a:rPr lang="x-none" altLang="zh-CN" sz="2400" strike="noStrike" noProof="1">
                <a:solidFill>
                  <a:schemeClr val="tx1"/>
                </a:solidFill>
                <a:effectLst/>
                <a:latin typeface="Times New Roman" panose="02020603050405020304" pitchFamily="18" charset="0"/>
                <a:ea typeface="宋体" pitchFamily="2" charset="-122"/>
                <a:cs typeface="+mn-cs"/>
              </a:rPr>
              <a:t>的一次运行就可能是一次不同的</a:t>
            </a:r>
            <a:r>
              <a:rPr lang="zh-CN" altLang="en-US" sz="2400" strike="noStrike" noProof="1">
                <a:solidFill>
                  <a:schemeClr val="tx1"/>
                </a:solidFill>
                <a:effectLst/>
                <a:latin typeface="Times New Roman" panose="02020603050405020304" pitchFamily="18" charset="0"/>
                <a:ea typeface="宋体" pitchFamily="2" charset="-122"/>
                <a:cs typeface="+mn-cs"/>
              </a:rPr>
              <a:t>计算。</a:t>
            </a:r>
            <a:endParaRPr lang="zh-CN" altLang="en-US" sz="2400" strike="noStrike" noProof="1">
              <a:solidFill>
                <a:schemeClr val="tx1"/>
              </a:solidFill>
              <a:effectLst/>
              <a:latin typeface="Times New Roman" panose="02020603050405020304" pitchFamily="18" charset="0"/>
              <a:ea typeface="宋体" pitchFamily="2" charset="-122"/>
            </a:endParaRPr>
          </a:p>
        </p:txBody>
      </p:sp>
      <p:sp>
        <p:nvSpPr>
          <p:cNvPr id="14350" name="矩形 14349"/>
          <p:cNvSpPr/>
          <p:nvPr/>
        </p:nvSpPr>
        <p:spPr>
          <a:xfrm>
            <a:off x="272733" y="3669665"/>
            <a:ext cx="8067675" cy="234061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strike="noStrike" noProof="1">
                <a:solidFill>
                  <a:srgbClr val="000099"/>
                </a:solidFill>
                <a:latin typeface="宋体" pitchFamily="2" charset="-122"/>
                <a:ea typeface="宋体" pitchFamily="2" charset="-122"/>
                <a:cs typeface="+mn-ea"/>
              </a:rPr>
              <a:t>③ </a:t>
            </a:r>
            <a:r>
              <a:rPr lang="zh-CN" altLang="en-US" sz="2400" strike="noStrike" noProof="1">
                <a:solidFill>
                  <a:srgbClr val="000099"/>
                </a:solidFill>
                <a:latin typeface="Times New Roman" panose="02020603050405020304" pitchFamily="18" charset="0"/>
                <a:ea typeface="宋体" pitchFamily="2" charset="-122"/>
                <a:cs typeface="+mn-ea"/>
              </a:rPr>
              <a:t>程序并发执行的相互</a:t>
            </a:r>
            <a:r>
              <a:rPr lang="zh-CN" altLang="en-US" sz="2400" strike="noStrike" noProof="1" dirty="0">
                <a:solidFill>
                  <a:srgbClr val="000099"/>
                </a:solidFill>
                <a:latin typeface="Times New Roman" panose="02020603050405020304" pitchFamily="18" charset="0"/>
                <a:ea typeface="宋体" pitchFamily="2" charset="-122"/>
                <a:cs typeface="+mn-ea"/>
              </a:rPr>
              <a:t>制约（为了保证结果正确）</a:t>
            </a:r>
            <a:endParaRPr lang="zh-CN" altLang="en-US" sz="2400" b="1" strike="noStrike" noProof="1" dirty="0">
              <a:solidFill>
                <a:srgbClr val="000099"/>
              </a:solidFill>
              <a:latin typeface="Times New Roman" panose="02020603050405020304" pitchFamily="18" charset="0"/>
              <a:ea typeface="宋体" pitchFamily="2" charset="-122"/>
            </a:endParaRPr>
          </a:p>
          <a:p>
            <a:pPr marL="533400" lvl="0" indent="-533400" fontAlgn="base">
              <a:lnSpc>
                <a:spcPct val="130000"/>
              </a:lnSpc>
            </a:pPr>
            <a:r>
              <a:rPr lang="zh-CN" altLang="en-US" sz="2400" strike="noStrike" noProof="1" dirty="0">
                <a:solidFill>
                  <a:schemeClr val="tx1"/>
                </a:solidFill>
                <a:effectLst/>
                <a:latin typeface="Times New Roman" panose="02020603050405020304" pitchFamily="18" charset="0"/>
                <a:ea typeface="宋体" pitchFamily="2" charset="-122"/>
                <a:cs typeface="+mn-ea"/>
              </a:rPr>
              <a:t>并发进程之间存在</a:t>
            </a:r>
            <a:r>
              <a:rPr lang="zh-CN" altLang="en-US" sz="2400" strike="noStrike" noProof="1" dirty="0">
                <a:solidFill>
                  <a:srgbClr val="990033"/>
                </a:solidFill>
                <a:effectLst/>
                <a:latin typeface="Times New Roman" panose="02020603050405020304" pitchFamily="18" charset="0"/>
                <a:ea typeface="宋体" pitchFamily="2" charset="-122"/>
                <a:cs typeface="+mn-ea"/>
              </a:rPr>
              <a:t>同步</a:t>
            </a:r>
            <a:r>
              <a:rPr lang="zh-CN" altLang="en-US" sz="2400" strike="noStrike" noProof="1" dirty="0">
                <a:solidFill>
                  <a:schemeClr val="tx1"/>
                </a:solidFill>
                <a:effectLst/>
                <a:latin typeface="Times New Roman" panose="02020603050405020304" pitchFamily="18" charset="0"/>
                <a:ea typeface="宋体" pitchFamily="2" charset="-122"/>
                <a:cs typeface="+mn-ea"/>
              </a:rPr>
              <a:t>和</a:t>
            </a:r>
            <a:r>
              <a:rPr lang="zh-CN" altLang="en-US" sz="2400" strike="noStrike" noProof="1" dirty="0">
                <a:solidFill>
                  <a:srgbClr val="990033"/>
                </a:solidFill>
                <a:effectLst/>
                <a:latin typeface="Times New Roman" panose="02020603050405020304" pitchFamily="18" charset="0"/>
                <a:ea typeface="宋体" pitchFamily="2" charset="-122"/>
                <a:cs typeface="+mn-ea"/>
              </a:rPr>
              <a:t>互斥</a:t>
            </a:r>
            <a:r>
              <a:rPr lang="zh-CN" altLang="en-US" sz="2400" strike="noStrike" noProof="1" dirty="0">
                <a:solidFill>
                  <a:schemeClr val="tx1"/>
                </a:solidFill>
                <a:effectLst/>
                <a:latin typeface="Times New Roman" panose="02020603050405020304" pitchFamily="18" charset="0"/>
                <a:ea typeface="宋体" pitchFamily="2" charset="-122"/>
                <a:cs typeface="+mn-ea"/>
              </a:rPr>
              <a:t>的约束。</a:t>
            </a:r>
            <a:endParaRPr lang="zh-CN" altLang="en-US" sz="2400" strike="noStrike" noProof="1" dirty="0">
              <a:solidFill>
                <a:schemeClr val="tx1"/>
              </a:solidFill>
              <a:effectLst/>
              <a:latin typeface="Times New Roman" panose="02020603050405020304" pitchFamily="18" charset="0"/>
              <a:ea typeface="宋体" pitchFamily="2" charset="-122"/>
            </a:endParaRPr>
          </a:p>
          <a:p>
            <a:pPr marL="914400" lvl="1" indent="-457200" fontAlgn="base">
              <a:lnSpc>
                <a:spcPct val="130000"/>
              </a:lnSpc>
            </a:pPr>
            <a:r>
              <a:rPr lang="zh-CN" altLang="en-US" sz="2400" strike="noStrike" noProof="1" dirty="0">
                <a:solidFill>
                  <a:schemeClr val="tx1"/>
                </a:solidFill>
                <a:effectLst/>
                <a:latin typeface="Times New Roman" panose="02020603050405020304" pitchFamily="18" charset="0"/>
                <a:ea typeface="宋体" pitchFamily="2" charset="-122"/>
                <a:cs typeface="+mn-cs"/>
              </a:rPr>
              <a:t>同步对应协作；</a:t>
            </a:r>
            <a:endParaRPr lang="zh-CN" altLang="en-US" sz="2400" strike="noStrike" noProof="1" dirty="0">
              <a:solidFill>
                <a:schemeClr val="tx1"/>
              </a:solidFill>
              <a:effectLst/>
              <a:latin typeface="Times New Roman" panose="02020603050405020304" pitchFamily="18" charset="0"/>
              <a:ea typeface="宋体" pitchFamily="2" charset="-122"/>
            </a:endParaRPr>
          </a:p>
          <a:p>
            <a:pPr marL="914400" lvl="1" indent="-457200" fontAlgn="base">
              <a:lnSpc>
                <a:spcPct val="130000"/>
              </a:lnSpc>
            </a:pPr>
            <a:r>
              <a:rPr lang="zh-CN" altLang="en-US" sz="2400" strike="noStrike" noProof="1" dirty="0">
                <a:solidFill>
                  <a:schemeClr val="tx1"/>
                </a:solidFill>
                <a:effectLst/>
                <a:latin typeface="Times New Roman" panose="02020603050405020304" pitchFamily="18" charset="0"/>
                <a:ea typeface="宋体" pitchFamily="2" charset="-122"/>
                <a:cs typeface="+mn-cs"/>
              </a:rPr>
              <a:t>互斥对应资源共享或公共变量；</a:t>
            </a:r>
            <a:endParaRPr lang="zh-CN" altLang="en-US" sz="2400" strike="noStrike" noProof="1" dirty="0">
              <a:solidFill>
                <a:schemeClr val="tx1"/>
              </a:solidFill>
              <a:effectLst/>
              <a:latin typeface="Times New Roman" panose="02020603050405020304" pitchFamily="18" charset="0"/>
              <a:ea typeface="宋体" pitchFamily="2" charset="-122"/>
            </a:endParaRPr>
          </a:p>
        </p:txBody>
      </p:sp>
      <p:sp>
        <p:nvSpPr>
          <p:cNvPr id="14352" name="矩形 1435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进程的引入</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9">
                                            <p:txEl>
                                              <p:charRg st="0" end="14"/>
                                            </p:txEl>
                                          </p:spTgt>
                                        </p:tgtEl>
                                        <p:attrNameLst>
                                          <p:attrName>style.visibility</p:attrName>
                                        </p:attrNameLst>
                                      </p:cBhvr>
                                      <p:to>
                                        <p:strVal val="visible"/>
                                      </p:to>
                                    </p:set>
                                    <p:anim calcmode="lin" valueType="num">
                                      <p:cBhvr additive="base">
                                        <p:cTn id="7" dur="1000" fill="hold"/>
                                        <p:tgtEl>
                                          <p:spTgt spid="14339">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339">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39">
                                            <p:txEl>
                                              <p:charRg st="14" end="28"/>
                                            </p:txEl>
                                          </p:spTgt>
                                        </p:tgtEl>
                                        <p:attrNameLst>
                                          <p:attrName>style.visibility</p:attrName>
                                        </p:attrNameLst>
                                      </p:cBhvr>
                                      <p:to>
                                        <p:strVal val="visible"/>
                                      </p:to>
                                    </p:set>
                                    <p:anim calcmode="lin" valueType="num">
                                      <p:cBhvr additive="base">
                                        <p:cTn id="13" dur="1000" fill="hold"/>
                                        <p:tgtEl>
                                          <p:spTgt spid="14339">
                                            <p:txEl>
                                              <p:charRg st="14" end="28"/>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4339">
                                            <p:txEl>
                                              <p:charRg st="14" end="2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350"/>
                                        </p:tgtEl>
                                        <p:attrNameLst>
                                          <p:attrName>style.visibility</p:attrName>
                                        </p:attrNameLst>
                                      </p:cBhvr>
                                      <p:to>
                                        <p:strVal val="visible"/>
                                      </p:to>
                                    </p:set>
                                    <p:anim calcmode="lin" valueType="num">
                                      <p:cBhvr additive="base">
                                        <p:cTn id="19" dur="500" fill="hold"/>
                                        <p:tgtEl>
                                          <p:spTgt spid="14350"/>
                                        </p:tgtEl>
                                        <p:attrNameLst>
                                          <p:attrName>ppt_x</p:attrName>
                                        </p:attrNameLst>
                                      </p:cBhvr>
                                      <p:tavLst>
                                        <p:tav tm="0">
                                          <p:val>
                                            <p:strVal val="#ppt_x"/>
                                          </p:val>
                                        </p:tav>
                                        <p:tav tm="100000">
                                          <p:val>
                                            <p:strVal val="#ppt_x"/>
                                          </p:val>
                                        </p:tav>
                                      </p:tavLst>
                                    </p:anim>
                                    <p:anim calcmode="lin" valueType="num">
                                      <p:cBhvr additive="base">
                                        <p:cTn id="20" dur="500" fill="hold"/>
                                        <p:tgtEl>
                                          <p:spTgt spid="143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1435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矩形 16385"/>
          <p:cNvSpPr/>
          <p:nvPr/>
        </p:nvSpPr>
        <p:spPr>
          <a:xfrm>
            <a:off x="720725" y="1562100"/>
            <a:ext cx="7696200"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B0604020202020204" pitchFamily="34" charset="0"/>
                <a:ea typeface="宋体" pitchFamily="2" charset="-122"/>
                <a:cs typeface="+mn-ea"/>
              </a:rPr>
              <a:t>进程概念</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26626" name="内容占位符 1638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2" imgW="838200" imgH="647700" progId="Paint.Picture">
                  <p:embed/>
                </p:oleObj>
              </mc:Choice>
              <mc:Fallback>
                <p:oleObj name="" r:id="rId2" imgW="838200" imgH="647700" progId="Paint.Picture">
                  <p:embed/>
                  <p:pic>
                    <p:nvPicPr>
                      <p:cNvPr id="0" name="图片 3075"/>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16388" name="矩形 1638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进程概念</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6">
                                            <p:txEl>
                                              <p:charRg st="1" end="6"/>
                                            </p:txEl>
                                          </p:spTgt>
                                        </p:tgtEl>
                                        <p:attrNameLst>
                                          <p:attrName>style.visibility</p:attrName>
                                        </p:attrNameLst>
                                      </p:cBhvr>
                                      <p:to>
                                        <p:strVal val="visible"/>
                                      </p:to>
                                    </p:set>
                                    <p:anim calcmode="lin" valueType="num">
                                      <p:cBhvr additive="base">
                                        <p:cTn id="7" dur="1000" fill="hold"/>
                                        <p:tgtEl>
                                          <p:spTgt spid="16386">
                                            <p:txEl>
                                              <p:charRg st="1" end="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6386">
                                            <p:txEl>
                                              <p:charRg st="1"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文本框 1740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11</a:t>
            </a:r>
            <a:endParaRPr lang="en-US" altLang="zh-CN" b="0">
              <a:solidFill>
                <a:schemeClr val="tx2"/>
              </a:solidFill>
              <a:latin typeface="Times New Roman" panose="02020603050405020304" pitchFamily="18" charset="0"/>
              <a:ea typeface="宋体" pitchFamily="2" charset="-122"/>
            </a:endParaRPr>
          </a:p>
        </p:txBody>
      </p:sp>
      <p:sp>
        <p:nvSpPr>
          <p:cNvPr id="17411" name="矩形 17410"/>
          <p:cNvSpPr/>
          <p:nvPr/>
        </p:nvSpPr>
        <p:spPr>
          <a:xfrm>
            <a:off x="240348" y="469583"/>
            <a:ext cx="8643938" cy="604647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609600" lvl="0" indent="-609600" fontAlgn="base">
              <a:lnSpc>
                <a:spcPct val="120000"/>
              </a:lnSpc>
              <a:buNone/>
            </a:pPr>
            <a:r>
              <a:rPr lang="zh-CN" altLang="en-US" sz="2800" b="1" strike="noStrike" noProof="1">
                <a:solidFill>
                  <a:schemeClr val="tx1"/>
                </a:solidFill>
                <a:latin typeface="Times New Roman" panose="02020603050405020304" pitchFamily="18" charset="0"/>
                <a:ea typeface="宋体" pitchFamily="2" charset="-122"/>
                <a:cs typeface="+mn-ea"/>
              </a:rPr>
              <a:t> </a:t>
            </a:r>
            <a:r>
              <a:rPr lang="zh-CN" altLang="en-US" b="1" strike="noStrike" noProof="1">
                <a:solidFill>
                  <a:srgbClr val="990000"/>
                </a:solidFill>
                <a:latin typeface="Times New Roman" panose="02020603050405020304" pitchFamily="18" charset="0"/>
                <a:ea typeface="宋体" pitchFamily="2" charset="-122"/>
                <a:cs typeface="+mn-ea"/>
              </a:rPr>
              <a:t>进程引入</a:t>
            </a:r>
            <a:endParaRPr lang="zh-CN" altLang="en-US" b="1" strike="noStrike" noProof="1">
              <a:solidFill>
                <a:srgbClr val="990000"/>
              </a:solidFill>
              <a:latin typeface="Times New Roman" panose="02020603050405020304" pitchFamily="18" charset="0"/>
              <a:ea typeface="宋体" pitchFamily="2" charset="-122"/>
            </a:endParaRPr>
          </a:p>
          <a:p>
            <a:pPr marL="609600" lvl="0" indent="-609600" fontAlgn="base">
              <a:lnSpc>
                <a:spcPct val="140000"/>
              </a:lnSpc>
              <a:buNone/>
            </a:pPr>
            <a:r>
              <a:rPr lang="en-US" altLang="zh-CN" sz="2400" strike="noStrike" noProof="1">
                <a:solidFill>
                  <a:srgbClr val="000099"/>
                </a:solidFill>
                <a:effectLst/>
                <a:latin typeface="Times New Roman" panose="02020603050405020304" pitchFamily="18" charset="0"/>
                <a:ea typeface="宋体" pitchFamily="2" charset="-122"/>
                <a:cs typeface="+mn-ea"/>
              </a:rPr>
              <a:t>	</a:t>
            </a:r>
            <a:r>
              <a:rPr lang="en-US" altLang="zh-CN" sz="2000" strike="noStrike" noProof="1">
                <a:solidFill>
                  <a:schemeClr val="tx1"/>
                </a:solidFill>
                <a:effectLst/>
                <a:latin typeface="Times New Roman" panose="02020603050405020304" pitchFamily="18" charset="0"/>
                <a:ea typeface="宋体" pitchFamily="2" charset="-122"/>
                <a:cs typeface="+mn-ea"/>
              </a:rPr>
              <a:t>a  </a:t>
            </a:r>
            <a:r>
              <a:rPr lang="zh-CN" altLang="en-US" sz="2000" strike="noStrike" noProof="1">
                <a:solidFill>
                  <a:schemeClr val="tx1"/>
                </a:solidFill>
                <a:effectLst/>
                <a:latin typeface="Times New Roman" panose="02020603050405020304" pitchFamily="18" charset="0"/>
                <a:ea typeface="宋体" pitchFamily="2" charset="-122"/>
                <a:cs typeface="+mn-ea"/>
              </a:rPr>
              <a:t>提高资源利用率  </a:t>
            </a:r>
            <a:r>
              <a:rPr lang="en-US" altLang="zh-CN" sz="2000" strike="noStrike" noProof="1">
                <a:solidFill>
                  <a:schemeClr val="tx1"/>
                </a:solidFill>
                <a:effectLst/>
                <a:latin typeface="Times New Roman" panose="02020603050405020304" pitchFamily="18" charset="0"/>
                <a:ea typeface="宋体" pitchFamily="2" charset="-122"/>
                <a:cs typeface="+mn-ea"/>
              </a:rPr>
              <a:t>--&gt;  程序并发执行</a:t>
            </a:r>
            <a:endParaRPr lang="en-US" altLang="zh-CN" sz="2000" strike="noStrike" noProof="1">
              <a:solidFill>
                <a:schemeClr val="tx1"/>
              </a:solidFill>
              <a:effectLst/>
              <a:latin typeface="Times New Roman" panose="02020603050405020304" pitchFamily="18" charset="0"/>
              <a:ea typeface="宋体" pitchFamily="2" charset="-122"/>
              <a:cs typeface="+mn-ea"/>
            </a:endParaRPr>
          </a:p>
          <a:p>
            <a:pPr marL="609600" lvl="0" indent="-609600" fontAlgn="base">
              <a:lnSpc>
                <a:spcPct val="140000"/>
              </a:lnSpc>
              <a:buNone/>
            </a:pPr>
            <a:r>
              <a:rPr lang="en-US" altLang="zh-CN" sz="2000" strike="noStrike" noProof="1">
                <a:solidFill>
                  <a:schemeClr val="tx1"/>
                </a:solidFill>
                <a:effectLst/>
                <a:latin typeface="Times New Roman" panose="02020603050405020304" pitchFamily="18" charset="0"/>
                <a:ea typeface="宋体" pitchFamily="2" charset="-122"/>
                <a:cs typeface="+mn-ea"/>
              </a:rPr>
              <a:t>	b  </a:t>
            </a:r>
            <a:r>
              <a:rPr lang="en-US" altLang="zh-CN" sz="2000">
                <a:solidFill>
                  <a:schemeClr val="tx1"/>
                </a:solidFill>
                <a:effectLst/>
                <a:latin typeface="Times New Roman" panose="02020603050405020304" pitchFamily="18" charset="0"/>
                <a:cs typeface="+mn-ea"/>
                <a:sym typeface="+mn-ea"/>
              </a:rPr>
              <a:t>程序段的并发执行可以有任意的组合情况</a:t>
            </a:r>
            <a:r>
              <a:rPr lang="zh-CN" altLang="en-US" sz="2000">
                <a:solidFill>
                  <a:schemeClr val="tx1"/>
                </a:solidFill>
                <a:effectLst/>
                <a:latin typeface="Times New Roman" panose="02020603050405020304" pitchFamily="18" charset="0"/>
                <a:cs typeface="+mn-ea"/>
                <a:sym typeface="+mn-ea"/>
              </a:rPr>
              <a:t>，为了保证并发程序的正确性，避免时间有关的错误，并发程序之间</a:t>
            </a:r>
            <a:r>
              <a:rPr lang="zh-CN" altLang="en-US" sz="2000">
                <a:solidFill>
                  <a:srgbClr val="C00000"/>
                </a:solidFill>
                <a:effectLst/>
                <a:latin typeface="Times New Roman" panose="02020603050405020304" pitchFamily="18" charset="0"/>
                <a:cs typeface="+mn-ea"/>
                <a:sym typeface="+mn-ea"/>
              </a:rPr>
              <a:t>有同步和互斥的约束</a:t>
            </a:r>
            <a:r>
              <a:rPr lang="zh-CN" altLang="en-US" sz="2000">
                <a:solidFill>
                  <a:schemeClr val="tx1"/>
                </a:solidFill>
                <a:effectLst/>
                <a:latin typeface="Times New Roman" panose="02020603050405020304" pitchFamily="18" charset="0"/>
                <a:cs typeface="+mn-ea"/>
                <a:sym typeface="+mn-ea"/>
              </a:rPr>
              <a:t>，这些运行时的约束是通过</a:t>
            </a:r>
            <a:r>
              <a:rPr lang="zh-CN" altLang="en-US" sz="2000">
                <a:solidFill>
                  <a:srgbClr val="C00000"/>
                </a:solidFill>
                <a:effectLst/>
                <a:latin typeface="Times New Roman" panose="02020603050405020304" pitchFamily="18" charset="0"/>
                <a:cs typeface="+mn-ea"/>
                <a:sym typeface="+mn-ea"/>
              </a:rPr>
              <a:t>阻塞/唤醒</a:t>
            </a:r>
            <a:r>
              <a:rPr lang="zh-CN" altLang="en-US" sz="2000">
                <a:solidFill>
                  <a:schemeClr val="tx1"/>
                </a:solidFill>
                <a:effectLst/>
                <a:latin typeface="Times New Roman" panose="02020603050405020304" pitchFamily="18" charset="0"/>
                <a:cs typeface="+mn-ea"/>
                <a:sym typeface="+mn-ea"/>
              </a:rPr>
              <a:t>程序运行来实现，这样程序就不停的处于</a:t>
            </a:r>
            <a:r>
              <a:rPr lang="zh-CN" altLang="en-US" sz="2000">
                <a:solidFill>
                  <a:srgbClr val="C00000"/>
                </a:solidFill>
                <a:effectLst/>
                <a:latin typeface="Times New Roman" panose="02020603050405020304" pitchFamily="18" charset="0"/>
                <a:cs typeface="+mn-ea"/>
                <a:sym typeface="+mn-ea"/>
              </a:rPr>
              <a:t>运行/暂停/运行....</a:t>
            </a:r>
            <a:r>
              <a:rPr lang="zh-CN" altLang="en-US" sz="2000">
                <a:solidFill>
                  <a:schemeClr val="tx1"/>
                </a:solidFill>
                <a:effectLst/>
                <a:latin typeface="Times New Roman" panose="02020603050405020304" pitchFamily="18" charset="0"/>
                <a:cs typeface="+mn-ea"/>
                <a:sym typeface="+mn-ea"/>
              </a:rPr>
              <a:t>的状态。</a:t>
            </a:r>
            <a:endParaRPr lang="zh-CN" altLang="en-US" sz="2000" b="1">
              <a:solidFill>
                <a:srgbClr val="000099"/>
              </a:solidFill>
              <a:latin typeface="Times New Roman" panose="02020603050405020304" pitchFamily="18" charset="0"/>
              <a:cs typeface="+mn-ea"/>
              <a:sym typeface="+mn-ea"/>
            </a:endParaRPr>
          </a:p>
          <a:p>
            <a:pPr marL="609600" lvl="0" indent="-609600" fontAlgn="base">
              <a:lnSpc>
                <a:spcPct val="140000"/>
              </a:lnSpc>
              <a:buNone/>
            </a:pPr>
            <a:r>
              <a:rPr lang="en-US" altLang="zh-CN" sz="2000" b="1" strike="noStrike" noProof="1">
                <a:solidFill>
                  <a:srgbClr val="000099"/>
                </a:solidFill>
                <a:latin typeface="Times New Roman" panose="02020603050405020304" pitchFamily="18" charset="0"/>
                <a:ea typeface="宋体" pitchFamily="2" charset="-122"/>
                <a:cs typeface="+mn-ea"/>
                <a:sym typeface="+mn-ea"/>
              </a:rPr>
              <a:t>	</a:t>
            </a:r>
            <a:r>
              <a:rPr lang="en-US" altLang="zh-CN" sz="2000" strike="noStrike" noProof="1">
                <a:solidFill>
                  <a:schemeClr val="tx1"/>
                </a:solidFill>
                <a:effectLst/>
                <a:latin typeface="Times New Roman" panose="02020603050405020304" pitchFamily="18" charset="0"/>
                <a:ea typeface="宋体" pitchFamily="2" charset="-122"/>
                <a:cs typeface="+mn-ea"/>
                <a:sym typeface="+mn-ea"/>
              </a:rPr>
              <a:t>c </a:t>
            </a:r>
            <a:r>
              <a:rPr lang="en-US" altLang="zh-CN" sz="2000" strike="noStrike" noProof="1">
                <a:solidFill>
                  <a:schemeClr val="tx1"/>
                </a:solidFill>
                <a:effectLst/>
                <a:latin typeface="Times New Roman" panose="02020603050405020304" pitchFamily="18" charset="0"/>
                <a:ea typeface="宋体" pitchFamily="2" charset="-122"/>
                <a:cs typeface="+mn-ea"/>
              </a:rPr>
              <a:t>	一个程序可以同时多次运行，每次运行的情况可能都不一样</a:t>
            </a:r>
            <a:endParaRPr lang="en-US" altLang="zh-CN" sz="2400" strike="noStrike" noProof="1">
              <a:solidFill>
                <a:schemeClr val="tx1"/>
              </a:solidFill>
              <a:effectLst/>
              <a:latin typeface="Times New Roman" panose="02020603050405020304" pitchFamily="18" charset="0"/>
              <a:ea typeface="宋体" pitchFamily="2" charset="-122"/>
              <a:cs typeface="+mn-ea"/>
            </a:endParaRPr>
          </a:p>
          <a:p>
            <a:pPr marL="609600" lvl="0" indent="-609600" fontAlgn="base">
              <a:lnSpc>
                <a:spcPct val="140000"/>
              </a:lnSpc>
              <a:buNone/>
            </a:pPr>
            <a:r>
              <a:rPr lang="en-US" altLang="zh-CN" sz="2400" b="1" strike="noStrike" noProof="1">
                <a:solidFill>
                  <a:srgbClr val="000099"/>
                </a:solidFill>
                <a:latin typeface="Times New Roman" panose="02020603050405020304" pitchFamily="18" charset="0"/>
                <a:ea typeface="宋体" pitchFamily="2" charset="-122"/>
                <a:cs typeface="+mn-ea"/>
              </a:rPr>
              <a:t>	</a:t>
            </a:r>
            <a:r>
              <a:rPr lang="zh-CN" altLang="zh-CN" sz="2400" strike="noStrike" noProof="1">
                <a:solidFill>
                  <a:srgbClr val="000099"/>
                </a:solidFill>
                <a:latin typeface="Times New Roman" panose="02020603050405020304" pitchFamily="18" charset="0"/>
                <a:ea typeface="宋体" pitchFamily="2" charset="-122"/>
                <a:cs typeface="+mn-ea"/>
              </a:rPr>
              <a:t>基于以上原因，程序的概念已经不够了。为了动态反应程序的活动和状态的变化，</a:t>
            </a:r>
            <a:endParaRPr lang="zh-CN" altLang="zh-CN" sz="2400" strike="noStrike" noProof="1">
              <a:solidFill>
                <a:srgbClr val="000099"/>
              </a:solidFill>
              <a:latin typeface="Times New Roman" panose="02020603050405020304" pitchFamily="18" charset="0"/>
              <a:ea typeface="宋体" pitchFamily="2" charset="-122"/>
            </a:endParaRPr>
          </a:p>
          <a:p>
            <a:pPr marL="609600" lvl="0" indent="-609600" fontAlgn="base">
              <a:lnSpc>
                <a:spcPct val="140000"/>
              </a:lnSpc>
              <a:buNone/>
            </a:pPr>
            <a:r>
              <a:rPr lang="zh-CN" altLang="en-US" sz="2400">
                <a:solidFill>
                  <a:schemeClr val="tx1"/>
                </a:solidFill>
                <a:latin typeface="Times New Roman" panose="02020603050405020304" pitchFamily="18" charset="0"/>
                <a:cs typeface="+mn-ea"/>
                <a:sym typeface="+mn-ea"/>
              </a:rPr>
              <a:t>	            </a:t>
            </a:r>
            <a:r>
              <a:rPr lang="zh-CN" altLang="en-US" sz="2400" b="1">
                <a:solidFill>
                  <a:schemeClr val="tx1"/>
                </a:solidFill>
                <a:effectLst/>
                <a:latin typeface="Times New Roman" panose="02020603050405020304" pitchFamily="18" charset="0"/>
                <a:cs typeface="+mn-ea"/>
                <a:sym typeface="+mn-ea"/>
              </a:rPr>
              <a:t>运行   </a:t>
            </a:r>
            <a:r>
              <a:rPr lang="en-US" altLang="zh-CN" sz="2400" b="1">
                <a:solidFill>
                  <a:schemeClr val="tx1"/>
                </a:solidFill>
                <a:effectLst/>
                <a:latin typeface="Times New Roman" panose="02020603050405020304" pitchFamily="18" charset="0"/>
                <a:cs typeface="+mn-ea"/>
                <a:sym typeface="+mn-ea"/>
              </a:rPr>
              <a:t>-----&gt;</a:t>
            </a:r>
            <a:r>
              <a:rPr lang="zh-CN" altLang="en-US" sz="2400" b="1">
                <a:solidFill>
                  <a:schemeClr val="tx1"/>
                </a:solidFill>
                <a:effectLst/>
                <a:latin typeface="Times New Roman" panose="02020603050405020304" pitchFamily="18" charset="0"/>
                <a:cs typeface="+mn-ea"/>
                <a:sym typeface="+mn-ea"/>
              </a:rPr>
              <a:t>    暂停   </a:t>
            </a:r>
            <a:r>
              <a:rPr lang="en-US" altLang="zh-CN" sz="2400" b="1">
                <a:solidFill>
                  <a:schemeClr val="tx1"/>
                </a:solidFill>
                <a:effectLst/>
                <a:latin typeface="Times New Roman" panose="02020603050405020304" pitchFamily="18" charset="0"/>
                <a:cs typeface="+mn-ea"/>
                <a:sym typeface="+mn-ea"/>
              </a:rPr>
              <a:t>------&gt;</a:t>
            </a:r>
            <a:r>
              <a:rPr lang="zh-CN" altLang="en-US" sz="2400" b="1">
                <a:solidFill>
                  <a:schemeClr val="tx1"/>
                </a:solidFill>
                <a:effectLst/>
                <a:latin typeface="Times New Roman" panose="02020603050405020304" pitchFamily="18" charset="0"/>
                <a:cs typeface="+mn-ea"/>
                <a:sym typeface="+mn-ea"/>
              </a:rPr>
              <a:t>     运行</a:t>
            </a:r>
            <a:endParaRPr lang="zh-CN" altLang="en-US" sz="2400" b="1" strike="noStrike" noProof="1">
              <a:solidFill>
                <a:schemeClr val="tx1"/>
              </a:solidFill>
              <a:effectLst/>
              <a:latin typeface="Times New Roman" panose="02020603050405020304" pitchFamily="18" charset="0"/>
              <a:ea typeface="宋体" pitchFamily="2" charset="-122"/>
              <a:cs typeface="+mn-ea"/>
            </a:endParaRPr>
          </a:p>
          <a:p>
            <a:pPr marL="609600" lvl="0" indent="-609600" fontAlgn="base">
              <a:lnSpc>
                <a:spcPct val="140000"/>
              </a:lnSpc>
              <a:buNone/>
            </a:pPr>
            <a:r>
              <a:rPr lang="en-US" altLang="zh-CN" sz="2400" strike="noStrike" noProof="1">
                <a:solidFill>
                  <a:srgbClr val="000099"/>
                </a:solidFill>
                <a:latin typeface="Times New Roman" panose="02020603050405020304" pitchFamily="18" charset="0"/>
                <a:ea typeface="宋体" pitchFamily="2" charset="-122"/>
                <a:cs typeface="+mn-ea"/>
              </a:rPr>
              <a:t>	</a:t>
            </a:r>
            <a:r>
              <a:rPr lang="zh-CN" altLang="zh-CN" sz="2400" strike="noStrike" noProof="1">
                <a:solidFill>
                  <a:srgbClr val="000099"/>
                </a:solidFill>
                <a:latin typeface="Times New Roman" panose="02020603050405020304" pitchFamily="18" charset="0"/>
                <a:ea typeface="宋体" pitchFamily="2" charset="-122"/>
                <a:cs typeface="+mn-ea"/>
              </a:rPr>
              <a:t>引入了新的概念：</a:t>
            </a:r>
            <a:r>
              <a:rPr lang="zh-CN" altLang="en-US" sz="2400" strike="noStrike" noProof="1">
                <a:solidFill>
                  <a:srgbClr val="000099"/>
                </a:solidFill>
                <a:latin typeface="Times New Roman" panose="02020603050405020304" pitchFamily="18" charset="0"/>
                <a:ea typeface="宋体" pitchFamily="2" charset="-122"/>
                <a:cs typeface="+mn-ea"/>
              </a:rPr>
              <a:t>进程</a:t>
            </a:r>
            <a:endParaRPr lang="zh-CN" altLang="en-US" sz="2400" strike="noStrike" noProof="1">
              <a:solidFill>
                <a:srgbClr val="000099"/>
              </a:solidFill>
              <a:latin typeface="Times New Roman" panose="02020603050405020304" pitchFamily="18" charset="0"/>
              <a:ea typeface="宋体" pitchFamily="2" charset="-122"/>
            </a:endParaRPr>
          </a:p>
        </p:txBody>
      </p:sp>
      <p:sp>
        <p:nvSpPr>
          <p:cNvPr id="17412" name="矩形 1741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进程概念</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1">
                                            <p:txEl>
                                              <p:charRg st="0" end="10"/>
                                            </p:txEl>
                                          </p:spTgt>
                                        </p:tgtEl>
                                        <p:attrNameLst>
                                          <p:attrName>style.visibility</p:attrName>
                                        </p:attrNameLst>
                                      </p:cBhvr>
                                      <p:to>
                                        <p:strVal val="visible"/>
                                      </p:to>
                                    </p:set>
                                    <p:anim calcmode="lin" valueType="num">
                                      <p:cBhvr additive="base">
                                        <p:cTn id="7" dur="1000" fill="hold"/>
                                        <p:tgtEl>
                                          <p:spTgt spid="17411">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7411">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11">
                                            <p:txEl>
                                              <p:charRg st="78" end="90"/>
                                            </p:txEl>
                                          </p:spTgt>
                                        </p:tgtEl>
                                        <p:attrNameLst>
                                          <p:attrName>style.visibility</p:attrName>
                                        </p:attrNameLst>
                                      </p:cBhvr>
                                      <p:to>
                                        <p:strVal val="visible"/>
                                      </p:to>
                                    </p:set>
                                    <p:anim calcmode="lin" valueType="num">
                                      <p:cBhvr additive="base">
                                        <p:cTn id="13" dur="1000" fill="hold"/>
                                        <p:tgtEl>
                                          <p:spTgt spid="17411">
                                            <p:txEl>
                                              <p:charRg st="78" end="9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7411">
                                            <p:txEl>
                                              <p:charRg st="78" end="9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文本框 1740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11</a:t>
            </a:r>
            <a:endParaRPr lang="en-US" altLang="zh-CN" b="0">
              <a:solidFill>
                <a:schemeClr val="tx2"/>
              </a:solidFill>
              <a:latin typeface="Times New Roman" panose="02020603050405020304" pitchFamily="18" charset="0"/>
              <a:ea typeface="宋体" pitchFamily="2" charset="-122"/>
            </a:endParaRPr>
          </a:p>
        </p:txBody>
      </p:sp>
      <p:sp>
        <p:nvSpPr>
          <p:cNvPr id="17411" name="矩形 17410"/>
          <p:cNvSpPr/>
          <p:nvPr/>
        </p:nvSpPr>
        <p:spPr>
          <a:xfrm>
            <a:off x="100013" y="601663"/>
            <a:ext cx="8643938" cy="469455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609600" lvl="0" indent="-609600" fontAlgn="base">
              <a:lnSpc>
                <a:spcPct val="120000"/>
              </a:lnSpc>
              <a:buNone/>
            </a:pPr>
            <a:r>
              <a:rPr lang="zh-CN" altLang="en-US" sz="2800" b="1" strike="noStrike" noProof="1">
                <a:solidFill>
                  <a:schemeClr val="tx1"/>
                </a:solidFill>
                <a:latin typeface="Times New Roman" panose="02020603050405020304" pitchFamily="18" charset="0"/>
                <a:ea typeface="宋体" pitchFamily="2" charset="-122"/>
                <a:cs typeface="+mn-ea"/>
              </a:rPr>
              <a:t> </a:t>
            </a: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Times New Roman" panose="02020603050405020304" pitchFamily="18" charset="0"/>
                <a:ea typeface="宋体" pitchFamily="2" charset="-122"/>
                <a:cs typeface="+mn-ea"/>
              </a:rPr>
              <a:t>进程定义</a:t>
            </a:r>
            <a:endParaRPr lang="zh-CN" altLang="en-US" b="1" strike="noStrike" noProof="1">
              <a:solidFill>
                <a:srgbClr val="990000"/>
              </a:solidFill>
              <a:latin typeface="Times New Roman" panose="02020603050405020304" pitchFamily="18" charset="0"/>
              <a:ea typeface="宋体" pitchFamily="2" charset="-122"/>
            </a:endParaRPr>
          </a:p>
          <a:p>
            <a:pPr marL="609600" lvl="0" indent="-609600" fontAlgn="base">
              <a:lnSpc>
                <a:spcPct val="140000"/>
              </a:lnSpc>
              <a:buNone/>
            </a:pPr>
            <a:r>
              <a:rPr lang="en-US" altLang="zh-CN" sz="2400" b="1" strike="noStrike" noProof="1">
                <a:solidFill>
                  <a:srgbClr val="000099"/>
                </a:solidFill>
                <a:latin typeface="Times New Roman" panose="02020603050405020304" pitchFamily="18" charset="0"/>
                <a:ea typeface="宋体" pitchFamily="2" charset="-122"/>
                <a:cs typeface="+mn-ea"/>
              </a:rPr>
              <a:t>	</a:t>
            </a:r>
            <a:r>
              <a:rPr lang="en-US" altLang="zh-CN" sz="2000" strike="noStrike" noProof="1">
                <a:solidFill>
                  <a:schemeClr val="tx1"/>
                </a:solidFill>
                <a:effectLst/>
                <a:latin typeface="Times New Roman" panose="02020603050405020304" pitchFamily="18" charset="0"/>
                <a:ea typeface="宋体" pitchFamily="2" charset="-122"/>
                <a:cs typeface="+mn-ea"/>
              </a:rPr>
              <a:t>1 </a:t>
            </a:r>
            <a:r>
              <a:rPr lang="zh-CN" altLang="en-US" sz="2000" strike="noStrike" noProof="1">
                <a:solidFill>
                  <a:schemeClr val="tx1"/>
                </a:solidFill>
                <a:effectLst/>
                <a:latin typeface="Times New Roman" panose="02020603050405020304" pitchFamily="18" charset="0"/>
                <a:ea typeface="宋体" pitchFamily="2" charset="-122"/>
                <a:cs typeface="+mn-ea"/>
              </a:rPr>
              <a:t>进程是这样的计算部分，它是可以和其他计算并行的一个计算。</a:t>
            </a:r>
            <a:endParaRPr lang="zh-CN" altLang="en-US" sz="2000" strike="noStrike" noProof="1">
              <a:solidFill>
                <a:schemeClr val="tx1"/>
              </a:solidFill>
              <a:effectLst/>
              <a:latin typeface="Times New Roman" panose="02020603050405020304" pitchFamily="18" charset="0"/>
              <a:ea typeface="宋体" pitchFamily="2" charset="-122"/>
              <a:cs typeface="+mn-ea"/>
            </a:endParaRPr>
          </a:p>
          <a:p>
            <a:pPr marL="609600" lvl="0" indent="-609600" fontAlgn="base">
              <a:lnSpc>
                <a:spcPct val="140000"/>
              </a:lnSpc>
              <a:buNone/>
            </a:pPr>
            <a:r>
              <a:rPr lang="en-US" altLang="zh-CN" sz="2000" strike="noStrike" noProof="1">
                <a:solidFill>
                  <a:schemeClr val="tx1"/>
                </a:solidFill>
                <a:effectLst/>
                <a:latin typeface="Times New Roman" panose="02020603050405020304" pitchFamily="18" charset="0"/>
                <a:ea typeface="宋体" pitchFamily="2" charset="-122"/>
                <a:cs typeface="+mn-ea"/>
              </a:rPr>
              <a:t>	2 </a:t>
            </a:r>
            <a:r>
              <a:rPr lang="zh-CN" altLang="en-US" sz="2000" strike="noStrike" noProof="1">
                <a:solidFill>
                  <a:schemeClr val="tx1"/>
                </a:solidFill>
                <a:effectLst/>
                <a:latin typeface="Times New Roman" panose="02020603050405020304" pitchFamily="18" charset="0"/>
                <a:ea typeface="宋体" pitchFamily="2" charset="-122"/>
                <a:cs typeface="+mn-ea"/>
              </a:rPr>
              <a:t>进程是一个程序与其数据一道通过处理机的执行所发生的行为</a:t>
            </a:r>
            <a:endParaRPr lang="zh-CN" altLang="en-US" sz="2000" strike="noStrike" noProof="1">
              <a:solidFill>
                <a:schemeClr val="tx1"/>
              </a:solidFill>
              <a:effectLst/>
              <a:latin typeface="Times New Roman" panose="02020603050405020304" pitchFamily="18" charset="0"/>
              <a:ea typeface="宋体" pitchFamily="2" charset="-122"/>
              <a:cs typeface="+mn-ea"/>
            </a:endParaRPr>
          </a:p>
          <a:p>
            <a:pPr marL="609600" lvl="0" indent="-609600" fontAlgn="base">
              <a:lnSpc>
                <a:spcPct val="140000"/>
              </a:lnSpc>
              <a:buNone/>
            </a:pPr>
            <a:r>
              <a:rPr lang="en-US" altLang="zh-CN" sz="2000" strike="noStrike" noProof="1">
                <a:solidFill>
                  <a:schemeClr val="tx1"/>
                </a:solidFill>
                <a:effectLst/>
                <a:latin typeface="Times New Roman" panose="02020603050405020304" pitchFamily="18" charset="0"/>
                <a:ea typeface="宋体" pitchFamily="2" charset="-122"/>
                <a:cs typeface="+mn-ea"/>
              </a:rPr>
              <a:t>	3 </a:t>
            </a:r>
            <a:r>
              <a:rPr lang="zh-CN" altLang="en-US" sz="2000" strike="noStrike" noProof="1">
                <a:solidFill>
                  <a:schemeClr val="tx1"/>
                </a:solidFill>
                <a:effectLst/>
                <a:latin typeface="Times New Roman" panose="02020603050405020304" pitchFamily="18" charset="0"/>
                <a:ea typeface="宋体" pitchFamily="2" charset="-122"/>
                <a:cs typeface="+mn-ea"/>
              </a:rPr>
              <a:t>进程是由一个程序以及与它相关的状态信息（包括寄存器内容，存储区域和链接表）所组成。</a:t>
            </a:r>
            <a:endParaRPr lang="zh-CN" altLang="en-US" sz="2000" strike="noStrike" noProof="1">
              <a:solidFill>
                <a:schemeClr val="tx1"/>
              </a:solidFill>
              <a:effectLst/>
              <a:latin typeface="Times New Roman" panose="02020603050405020304" pitchFamily="18" charset="0"/>
              <a:ea typeface="宋体" pitchFamily="2" charset="-122"/>
              <a:cs typeface="+mn-ea"/>
            </a:endParaRPr>
          </a:p>
          <a:p>
            <a:pPr marL="609600" lvl="0" indent="-609600" fontAlgn="base">
              <a:lnSpc>
                <a:spcPct val="140000"/>
              </a:lnSpc>
              <a:buNone/>
            </a:pPr>
            <a:r>
              <a:rPr lang="en-US" altLang="zh-CN" sz="2000" strike="noStrike" noProof="1">
                <a:solidFill>
                  <a:schemeClr val="tx1"/>
                </a:solidFill>
                <a:effectLst/>
                <a:latin typeface="Times New Roman" panose="02020603050405020304" pitchFamily="18" charset="0"/>
                <a:ea typeface="宋体" pitchFamily="2" charset="-122"/>
                <a:cs typeface="+mn-ea"/>
              </a:rPr>
              <a:t>	4 </a:t>
            </a:r>
            <a:r>
              <a:rPr lang="zh-CN" altLang="en-US" sz="2000">
                <a:solidFill>
                  <a:schemeClr val="tx1"/>
                </a:solidFill>
                <a:effectLst/>
                <a:latin typeface="Times New Roman" panose="02020603050405020304" pitchFamily="18" charset="0"/>
                <a:cs typeface="+mn-ea"/>
                <a:sym typeface="+mn-ea"/>
              </a:rPr>
              <a:t>所谓进程，就是一个程序在给定活动空间和初始环境下，在一个处理机上的执行过程。</a:t>
            </a:r>
            <a:endParaRPr lang="zh-CN" altLang="en-US" sz="2000">
              <a:solidFill>
                <a:schemeClr val="tx1"/>
              </a:solidFill>
              <a:effectLst/>
              <a:latin typeface="Times New Roman" panose="02020603050405020304" pitchFamily="18" charset="0"/>
              <a:cs typeface="+mn-ea"/>
              <a:sym typeface="+mn-ea"/>
            </a:endParaRPr>
          </a:p>
          <a:p>
            <a:pPr marL="609600" lvl="0" indent="-609600" fontAlgn="base">
              <a:lnSpc>
                <a:spcPct val="140000"/>
              </a:lnSpc>
              <a:buNone/>
            </a:pPr>
            <a:r>
              <a:rPr lang="en-US" altLang="zh-CN" sz="2000" strike="noStrike" noProof="1">
                <a:solidFill>
                  <a:schemeClr val="tx1"/>
                </a:solidFill>
                <a:effectLst/>
                <a:latin typeface="Times New Roman" panose="02020603050405020304" pitchFamily="18" charset="0"/>
                <a:ea typeface="宋体" pitchFamily="2" charset="-122"/>
                <a:cs typeface="+mn-ea"/>
              </a:rPr>
              <a:t>	5 </a:t>
            </a:r>
            <a:r>
              <a:rPr lang="zh-CN" altLang="en-US" sz="2000" strike="noStrike" noProof="1">
                <a:solidFill>
                  <a:schemeClr val="tx1"/>
                </a:solidFill>
                <a:effectLst/>
                <a:latin typeface="Times New Roman" panose="02020603050405020304" pitchFamily="18" charset="0"/>
                <a:ea typeface="宋体" pitchFamily="2" charset="-122"/>
                <a:cs typeface="+mn-ea"/>
              </a:rPr>
              <a:t>进程是指一个具有一定独立功能的程序关于某个数据集合的一次运行活动。</a:t>
            </a:r>
            <a:endParaRPr lang="zh-CN" altLang="en-US" sz="2000" strike="noStrike" noProof="1">
              <a:solidFill>
                <a:schemeClr val="tx1"/>
              </a:solidFill>
              <a:effectLst/>
              <a:latin typeface="Times New Roman" panose="02020603050405020304" pitchFamily="18" charset="0"/>
              <a:ea typeface="宋体" pitchFamily="2" charset="-122"/>
              <a:cs typeface="+mn-ea"/>
            </a:endParaRPr>
          </a:p>
        </p:txBody>
      </p:sp>
      <p:sp>
        <p:nvSpPr>
          <p:cNvPr id="17412" name="矩形 1741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进程概念</a:t>
            </a:r>
            <a:endParaRPr lang="zh-CN" altLang="en-US" sz="2400" strike="noStrike" noProof="1">
              <a:ea typeface="宋体" pitchFamily="2" charset="-122"/>
            </a:endParaRPr>
          </a:p>
        </p:txBody>
      </p:sp>
      <p:sp>
        <p:nvSpPr>
          <p:cNvPr id="17416" name="矩形 17415"/>
          <p:cNvSpPr/>
          <p:nvPr/>
        </p:nvSpPr>
        <p:spPr>
          <a:xfrm>
            <a:off x="581660" y="5378450"/>
            <a:ext cx="8288020" cy="105029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strike="noStrike" noProof="1">
                <a:solidFill>
                  <a:srgbClr val="C00000"/>
                </a:solidFill>
                <a:effectLst/>
                <a:latin typeface="Times New Roman" panose="02020603050405020304" pitchFamily="18" charset="0"/>
                <a:ea typeface="宋体" pitchFamily="2" charset="-122"/>
                <a:cs typeface="+mn-ea"/>
                <a:sym typeface="+mn-ea"/>
              </a:rPr>
              <a:t>进程是支持并发作业的操作系统中最基本、最重要的概念。现代操作系统的设计都是建立在进程的基础上。</a:t>
            </a:r>
            <a:endParaRPr lang="zh-CN" altLang="en-US" sz="2400" strike="noStrike" noProof="1">
              <a:solidFill>
                <a:srgbClr val="C00000"/>
              </a:solidFill>
              <a:effectLst/>
              <a:latin typeface="Times New Roman" panose="02020603050405020304" pitchFamily="18" charset="0"/>
              <a:ea typeface="宋体" pitchFamily="2" charset="-122"/>
              <a:cs typeface="+mn-ea"/>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1">
                                            <p:txEl>
                                              <p:charRg st="0" end="10"/>
                                            </p:txEl>
                                          </p:spTgt>
                                        </p:tgtEl>
                                        <p:attrNameLst>
                                          <p:attrName>style.visibility</p:attrName>
                                        </p:attrNameLst>
                                      </p:cBhvr>
                                      <p:to>
                                        <p:strVal val="visible"/>
                                      </p:to>
                                    </p:set>
                                    <p:anim calcmode="lin" valueType="num">
                                      <p:cBhvr additive="base">
                                        <p:cTn id="7" dur="1000" fill="hold"/>
                                        <p:tgtEl>
                                          <p:spTgt spid="17411">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7411">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7416">
                                            <p:txEl>
                                              <p:charRg st="0" end="16"/>
                                            </p:txEl>
                                          </p:spTgt>
                                        </p:tgtEl>
                                        <p:attrNameLst>
                                          <p:attrName>style.visibility</p:attrName>
                                        </p:attrNameLst>
                                      </p:cBhvr>
                                      <p:to>
                                        <p:strVal val="visible"/>
                                      </p:to>
                                    </p:set>
                                    <p:anim calcmode="lin" valueType="num">
                                      <p:cBhvr additive="base">
                                        <p:cTn id="13" dur="500" fill="hold"/>
                                        <p:tgtEl>
                                          <p:spTgt spid="17416">
                                            <p:txEl>
                                              <p:charRg st="0" end="1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16">
                                            <p:txEl>
                                              <p:charRg st="0" end="16"/>
                                            </p:txEl>
                                          </p:spTgt>
                                        </p:tgtEl>
                                        <p:attrNameLst>
                                          <p:attrName>ppt_y</p:attrName>
                                        </p:attrNameLst>
                                      </p:cBhvr>
                                      <p:tavLst>
                                        <p:tav tm="0">
                                          <p:val>
                                            <p:strVal val="#ppt_y"/>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416">
                                            <p:txEl>
                                              <p:charRg st="107" end="115"/>
                                            </p:txEl>
                                          </p:spTgt>
                                        </p:tgtEl>
                                        <p:attrNameLst>
                                          <p:attrName>style.visibility</p:attrName>
                                        </p:attrNameLst>
                                      </p:cBhvr>
                                      <p:to>
                                        <p:strVal val="visible"/>
                                      </p:to>
                                    </p:set>
                                    <p:anim calcmode="lin" valueType="num">
                                      <p:cBhvr additive="base">
                                        <p:cTn id="17" dur="500" fill="hold"/>
                                        <p:tgtEl>
                                          <p:spTgt spid="17416">
                                            <p:txEl>
                                              <p:charRg st="107" end="11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416">
                                            <p:txEl>
                                              <p:charRg st="107" end="11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7416">
                                            <p:txEl>
                                              <p:charRg st="84" end="103"/>
                                            </p:txEl>
                                          </p:spTgt>
                                        </p:tgtEl>
                                        <p:attrNameLst>
                                          <p:attrName>style.visibility</p:attrName>
                                        </p:attrNameLst>
                                      </p:cBhvr>
                                      <p:to>
                                        <p:strVal val="visible"/>
                                      </p:to>
                                    </p:set>
                                    <p:anim calcmode="lin" valueType="num">
                                      <p:cBhvr additive="base">
                                        <p:cTn id="23" dur="500" fill="hold"/>
                                        <p:tgtEl>
                                          <p:spTgt spid="17416">
                                            <p:txEl>
                                              <p:charRg st="84" end="10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416">
                                            <p:txEl>
                                              <p:charRg st="84" end="10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文本框 1740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11</a:t>
            </a:r>
            <a:endParaRPr lang="en-US" altLang="zh-CN" b="0">
              <a:solidFill>
                <a:schemeClr val="tx2"/>
              </a:solidFill>
              <a:latin typeface="Times New Roman" panose="02020603050405020304" pitchFamily="18" charset="0"/>
              <a:ea typeface="宋体" pitchFamily="2" charset="-122"/>
            </a:endParaRPr>
          </a:p>
        </p:txBody>
      </p:sp>
      <p:sp>
        <p:nvSpPr>
          <p:cNvPr id="17411" name="矩形 17410"/>
          <p:cNvSpPr/>
          <p:nvPr/>
        </p:nvSpPr>
        <p:spPr>
          <a:xfrm>
            <a:off x="100013" y="601663"/>
            <a:ext cx="8643938" cy="11938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609600" lvl="0" indent="-609600" fontAlgn="base">
              <a:lnSpc>
                <a:spcPct val="120000"/>
              </a:lnSpc>
              <a:buNone/>
            </a:pPr>
            <a:r>
              <a:rPr lang="zh-CN" altLang="en-US" sz="2800" b="1" strike="noStrike" noProof="1">
                <a:solidFill>
                  <a:schemeClr val="tx1"/>
                </a:solidFill>
                <a:latin typeface="Times New Roman" panose="02020603050405020304" pitchFamily="18" charset="0"/>
                <a:ea typeface="宋体" pitchFamily="2" charset="-122"/>
                <a:cs typeface="+mn-ea"/>
              </a:rPr>
              <a:t> </a:t>
            </a: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Times New Roman" panose="02020603050405020304" pitchFamily="18" charset="0"/>
                <a:ea typeface="宋体" pitchFamily="2" charset="-122"/>
                <a:cs typeface="+mn-ea"/>
              </a:rPr>
              <a:t>进程定义</a:t>
            </a:r>
            <a:endParaRPr lang="zh-CN" altLang="en-US" b="1" strike="noStrike" noProof="1">
              <a:solidFill>
                <a:srgbClr val="990000"/>
              </a:solidFill>
              <a:latin typeface="Times New Roman" panose="02020603050405020304" pitchFamily="18" charset="0"/>
              <a:ea typeface="宋体" pitchFamily="2" charset="-122"/>
            </a:endParaRPr>
          </a:p>
          <a:p>
            <a:pPr marL="609600" lvl="0" indent="-609600" fontAlgn="base">
              <a:lnSpc>
                <a:spcPct val="14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400" b="1" strike="noStrike" noProof="1">
              <a:solidFill>
                <a:srgbClr val="000099"/>
              </a:solidFill>
              <a:latin typeface="Times New Roman" panose="02020603050405020304" pitchFamily="18" charset="0"/>
              <a:ea typeface="宋体" pitchFamily="2" charset="-122"/>
            </a:endParaRPr>
          </a:p>
        </p:txBody>
      </p:sp>
      <p:sp>
        <p:nvSpPr>
          <p:cNvPr id="17412" name="矩形 1741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进程概念</a:t>
            </a:r>
            <a:endParaRPr lang="zh-CN" altLang="en-US" sz="2400" strike="noStrike" noProof="1">
              <a:ea typeface="宋体" pitchFamily="2" charset="-122"/>
            </a:endParaRPr>
          </a:p>
        </p:txBody>
      </p:sp>
      <p:sp>
        <p:nvSpPr>
          <p:cNvPr id="17416" name="矩形 17415"/>
          <p:cNvSpPr/>
          <p:nvPr/>
        </p:nvSpPr>
        <p:spPr>
          <a:xfrm>
            <a:off x="381000" y="1482725"/>
            <a:ext cx="8045450" cy="407987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进程与程序的区别</a:t>
            </a:r>
            <a:endParaRPr lang="zh-CN" altLang="en-US" sz="2800" b="1" strike="noStrike" noProof="1">
              <a:solidFill>
                <a:srgbClr val="A50021"/>
              </a:solidFill>
              <a:latin typeface="Times New Roman" panose="02020603050405020304"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effectLst/>
                <a:latin typeface="Times New Roman" panose="02020603050405020304" pitchFamily="18" charset="0"/>
                <a:ea typeface="宋体" pitchFamily="2" charset="-122"/>
                <a:cs typeface="+mn-cs"/>
              </a:rPr>
              <a:t>① 程序是指令的有序集合，是静态的概念，进程是程序的一次执行过程，是动态的概念；</a:t>
            </a:r>
            <a:endParaRPr lang="zh-CN" altLang="en-US" sz="2400" b="1" strike="noStrike" noProof="1">
              <a:solidFill>
                <a:srgbClr val="000099"/>
              </a:solidFill>
              <a:effectLst/>
              <a:latin typeface="Times New Roman" panose="02020603050405020304"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effectLst/>
                <a:latin typeface="Times New Roman" panose="02020603050405020304" pitchFamily="18" charset="0"/>
                <a:ea typeface="宋体" pitchFamily="2" charset="-122"/>
                <a:cs typeface="+mn-cs"/>
              </a:rPr>
              <a:t>② 进程是一个独立运行的活动单位；</a:t>
            </a:r>
            <a:endParaRPr lang="zh-CN" altLang="en-US" sz="2400" b="1" strike="noStrike" noProof="1">
              <a:solidFill>
                <a:srgbClr val="000099"/>
              </a:solidFill>
              <a:effectLst/>
              <a:latin typeface="Times New Roman" panose="02020603050405020304"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effectLst/>
                <a:latin typeface="Times New Roman" panose="02020603050405020304" pitchFamily="18" charset="0"/>
                <a:ea typeface="宋体" pitchFamily="2" charset="-122"/>
                <a:cs typeface="+mn-cs"/>
              </a:rPr>
              <a:t>③ 进程是竞争系统资源的基本单位；</a:t>
            </a:r>
            <a:endParaRPr lang="zh-CN" altLang="en-US" sz="2400" b="1" strike="noStrike" noProof="1">
              <a:solidFill>
                <a:srgbClr val="000099"/>
              </a:solidFill>
              <a:effectLst/>
              <a:latin typeface="Times New Roman" panose="02020603050405020304"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effectLst/>
                <a:latin typeface="Times New Roman" panose="02020603050405020304" pitchFamily="18" charset="0"/>
                <a:ea typeface="宋体" pitchFamily="2" charset="-122"/>
                <a:cs typeface="+mn-cs"/>
              </a:rPr>
              <a:t>④ 一个程序可以对应多个进程；</a:t>
            </a:r>
            <a:endParaRPr lang="zh-CN" altLang="en-US" sz="2400" b="1" strike="noStrike" noProof="1">
              <a:solidFill>
                <a:srgbClr val="000099"/>
              </a:solidFill>
              <a:effectLst/>
              <a:latin typeface="Times New Roman" panose="02020603050405020304" pitchFamily="18" charset="0"/>
              <a:ea typeface="宋体" pitchFamily="2" charset="-122"/>
              <a:cs typeface="+mn-cs"/>
            </a:endParaRPr>
          </a:p>
          <a:p>
            <a:pPr marL="914400" lvl="1" indent="-457200" fontAlgn="base">
              <a:lnSpc>
                <a:spcPct val="130000"/>
              </a:lnSpc>
              <a:buNone/>
            </a:pPr>
            <a:r>
              <a:rPr lang="en-US" altLang="zh-CN" sz="2400" b="1" strike="noStrike" noProof="1">
                <a:solidFill>
                  <a:srgbClr val="000099"/>
                </a:solidFill>
                <a:effectLst/>
                <a:latin typeface="Times New Roman" panose="02020603050405020304" pitchFamily="18" charset="0"/>
                <a:ea typeface="宋体" pitchFamily="2" charset="-122"/>
                <a:cs typeface="+mn-cs"/>
              </a:rPr>
              <a:t>	</a:t>
            </a:r>
            <a:r>
              <a:rPr lang="zh-CN" altLang="en-US" sz="2400" b="1" strike="noStrike" noProof="1">
                <a:solidFill>
                  <a:srgbClr val="000099"/>
                </a:solidFill>
                <a:effectLst/>
                <a:latin typeface="Times New Roman" panose="02020603050405020304" pitchFamily="18" charset="0"/>
                <a:ea typeface="宋体" pitchFamily="2" charset="-122"/>
                <a:cs typeface="+mn-cs"/>
              </a:rPr>
              <a:t>一个进</a:t>
            </a:r>
            <a:r>
              <a:rPr lang="zh-CN" altLang="en-US" sz="2400" b="1" strike="noStrike" noProof="1" dirty="0">
                <a:solidFill>
                  <a:srgbClr val="000099"/>
                </a:solidFill>
                <a:effectLst/>
                <a:latin typeface="Times New Roman" panose="02020603050405020304" pitchFamily="18" charset="0"/>
                <a:ea typeface="宋体" pitchFamily="2" charset="-122"/>
                <a:cs typeface="+mn-cs"/>
              </a:rPr>
              <a:t>程一定对应一</a:t>
            </a:r>
            <a:r>
              <a:rPr lang="zh-CN" altLang="en-US" sz="2400" b="1" strike="noStrike" noProof="1">
                <a:solidFill>
                  <a:srgbClr val="000099"/>
                </a:solidFill>
                <a:effectLst/>
                <a:latin typeface="Times New Roman" panose="02020603050405020304" pitchFamily="18" charset="0"/>
                <a:ea typeface="宋体" pitchFamily="2" charset="-122"/>
                <a:cs typeface="+mn-cs"/>
              </a:rPr>
              <a:t>个程序 ？</a:t>
            </a:r>
            <a:endParaRPr lang="zh-CN" altLang="en-US" sz="2400" strike="noStrike" noProof="1">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1">
                                            <p:txEl>
                                              <p:charRg st="0" end="10"/>
                                            </p:txEl>
                                          </p:spTgt>
                                        </p:tgtEl>
                                        <p:attrNameLst>
                                          <p:attrName>style.visibility</p:attrName>
                                        </p:attrNameLst>
                                      </p:cBhvr>
                                      <p:to>
                                        <p:strVal val="visible"/>
                                      </p:to>
                                    </p:set>
                                    <p:anim calcmode="lin" valueType="num">
                                      <p:cBhvr>
                                        <p:cTn id="7" dur="1000" fill="hold"/>
                                        <p:tgtEl>
                                          <p:spTgt spid="17411">
                                            <p:txEl>
                                              <p:charRg st="0" end="10"/>
                                            </p:txEl>
                                          </p:spTgt>
                                        </p:tgtEl>
                                        <p:attrNameLst>
                                          <p:attrName>ppt_x</p:attrName>
                                        </p:attrNameLst>
                                      </p:cBhvr>
                                      <p:tavLst>
                                        <p:tav tm="0">
                                          <p:val>
                                            <p:strVal val="0-#ppt_w/2"/>
                                          </p:val>
                                        </p:tav>
                                        <p:tav tm="100000">
                                          <p:val>
                                            <p:strVal val="#ppt_x"/>
                                          </p:val>
                                        </p:tav>
                                      </p:tavLst>
                                    </p:anim>
                                    <p:anim calcmode="lin" valueType="num">
                                      <p:cBhvr>
                                        <p:cTn id="8" dur="1000" fill="hold"/>
                                        <p:tgtEl>
                                          <p:spTgt spid="17411">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11">
                                            <p:txEl>
                                              <p:charRg st="10" end="24"/>
                                            </p:txEl>
                                          </p:spTgt>
                                        </p:tgtEl>
                                        <p:attrNameLst>
                                          <p:attrName>style.visibility</p:attrName>
                                        </p:attrNameLst>
                                      </p:cBhvr>
                                      <p:to>
                                        <p:strVal val="visible"/>
                                      </p:to>
                                    </p:set>
                                    <p:anim calcmode="lin" valueType="num">
                                      <p:cBhvr>
                                        <p:cTn id="13" dur="1000" fill="hold"/>
                                        <p:tgtEl>
                                          <p:spTgt spid="17411">
                                            <p:txEl>
                                              <p:charRg st="10" end="24"/>
                                            </p:txEl>
                                          </p:spTgt>
                                        </p:tgtEl>
                                        <p:attrNameLst>
                                          <p:attrName>ppt_x</p:attrName>
                                        </p:attrNameLst>
                                      </p:cBhvr>
                                      <p:tavLst>
                                        <p:tav tm="0">
                                          <p:val>
                                            <p:strVal val="0-#ppt_w/2"/>
                                          </p:val>
                                        </p:tav>
                                        <p:tav tm="100000">
                                          <p:val>
                                            <p:strVal val="#ppt_x"/>
                                          </p:val>
                                        </p:tav>
                                      </p:tavLst>
                                    </p:anim>
                                    <p:anim calcmode="lin" valueType="num">
                                      <p:cBhvr>
                                        <p:cTn id="14" dur="1000" fill="hold"/>
                                        <p:tgtEl>
                                          <p:spTgt spid="17411">
                                            <p:txEl>
                                              <p:charRg st="10" end="2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7416">
                                            <p:txEl>
                                              <p:charRg st="0" end="16"/>
                                            </p:txEl>
                                          </p:spTgt>
                                        </p:tgtEl>
                                        <p:attrNameLst>
                                          <p:attrName>style.visibility</p:attrName>
                                        </p:attrNameLst>
                                      </p:cBhvr>
                                      <p:to>
                                        <p:strVal val="visible"/>
                                      </p:to>
                                    </p:set>
                                    <p:anim calcmode="lin" valueType="num">
                                      <p:cBhvr>
                                        <p:cTn id="19" dur="500" fill="hold"/>
                                        <p:tgtEl>
                                          <p:spTgt spid="17416">
                                            <p:txEl>
                                              <p:charRg st="0" end="16"/>
                                            </p:txEl>
                                          </p:spTgt>
                                        </p:tgtEl>
                                        <p:attrNameLst>
                                          <p:attrName>ppt_x</p:attrName>
                                        </p:attrNameLst>
                                      </p:cBhvr>
                                      <p:tavLst>
                                        <p:tav tm="0">
                                          <p:val>
                                            <p:strVal val="0-#ppt_w/2"/>
                                          </p:val>
                                        </p:tav>
                                        <p:tav tm="100000">
                                          <p:val>
                                            <p:strVal val="#ppt_x"/>
                                          </p:val>
                                        </p:tav>
                                      </p:tavLst>
                                    </p:anim>
                                    <p:anim calcmode="lin" valueType="num">
                                      <p:cBhvr>
                                        <p:cTn id="20" dur="500" fill="hold"/>
                                        <p:tgtEl>
                                          <p:spTgt spid="17416">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416">
                                            <p:txEl>
                                              <p:charRg st="103" end="124"/>
                                            </p:txEl>
                                          </p:spTgt>
                                        </p:tgtEl>
                                        <p:attrNameLst>
                                          <p:attrName>style.visibility</p:attrName>
                                        </p:attrNameLst>
                                      </p:cBhvr>
                                      <p:to>
                                        <p:strVal val="visible"/>
                                      </p:to>
                                    </p:set>
                                    <p:anim calcmode="lin" valueType="num">
                                      <p:cBhvr>
                                        <p:cTn id="25" dur="500" fill="hold"/>
                                        <p:tgtEl>
                                          <p:spTgt spid="17416">
                                            <p:txEl>
                                              <p:charRg st="103" end="124"/>
                                            </p:txEl>
                                          </p:spTgt>
                                        </p:tgtEl>
                                        <p:attrNameLst>
                                          <p:attrName>ppt_x</p:attrName>
                                        </p:attrNameLst>
                                      </p:cBhvr>
                                      <p:tavLst>
                                        <p:tav tm="0">
                                          <p:val>
                                            <p:strVal val="#ppt_x"/>
                                          </p:val>
                                        </p:tav>
                                        <p:tav tm="100000">
                                          <p:val>
                                            <p:strVal val="#ppt_x"/>
                                          </p:val>
                                        </p:tav>
                                      </p:tavLst>
                                    </p:anim>
                                    <p:anim calcmode="lin" valueType="num">
                                      <p:cBhvr>
                                        <p:cTn id="26" dur="500" fill="hold"/>
                                        <p:tgtEl>
                                          <p:spTgt spid="17416">
                                            <p:txEl>
                                              <p:charRg st="103" end="12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7416">
                                            <p:txEl>
                                              <p:charRg st="124" end="126"/>
                                            </p:txEl>
                                          </p:spTgt>
                                        </p:tgtEl>
                                        <p:attrNameLst>
                                          <p:attrName>style.visibility</p:attrName>
                                        </p:attrNameLst>
                                      </p:cBhvr>
                                      <p:to>
                                        <p:strVal val="visible"/>
                                      </p:to>
                                    </p:set>
                                    <p:anim calcmode="lin" valueType="num">
                                      <p:cBhvr>
                                        <p:cTn id="29" dur="500" fill="hold"/>
                                        <p:tgtEl>
                                          <p:spTgt spid="17416">
                                            <p:txEl>
                                              <p:charRg st="124" end="126"/>
                                            </p:txEl>
                                          </p:spTgt>
                                        </p:tgtEl>
                                        <p:attrNameLst>
                                          <p:attrName>ppt_x</p:attrName>
                                        </p:attrNameLst>
                                      </p:cBhvr>
                                      <p:tavLst>
                                        <p:tav tm="0">
                                          <p:val>
                                            <p:strVal val="#ppt_x"/>
                                          </p:val>
                                        </p:tav>
                                        <p:tav tm="100000">
                                          <p:val>
                                            <p:strVal val="#ppt_x"/>
                                          </p:val>
                                        </p:tav>
                                      </p:tavLst>
                                    </p:anim>
                                    <p:anim calcmode="lin" valueType="num">
                                      <p:cBhvr>
                                        <p:cTn id="30" dur="500" fill="hold"/>
                                        <p:tgtEl>
                                          <p:spTgt spid="17416">
                                            <p:txEl>
                                              <p:charRg st="124" end="12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7416">
                                            <p:txEl>
                                              <p:charRg st="126" end="126"/>
                                            </p:txEl>
                                          </p:spTgt>
                                        </p:tgtEl>
                                        <p:attrNameLst>
                                          <p:attrName>style.visibility</p:attrName>
                                        </p:attrNameLst>
                                      </p:cBhvr>
                                      <p:to>
                                        <p:strVal val="visible"/>
                                      </p:to>
                                    </p:set>
                                    <p:anim calcmode="lin" valueType="num">
                                      <p:cBhvr>
                                        <p:cTn id="33" dur="500" fill="hold"/>
                                        <p:tgtEl>
                                          <p:spTgt spid="17416">
                                            <p:txEl>
                                              <p:charRg st="126" end="126"/>
                                            </p:txEl>
                                          </p:spTgt>
                                        </p:tgtEl>
                                        <p:attrNameLst>
                                          <p:attrName>ppt_x</p:attrName>
                                        </p:attrNameLst>
                                      </p:cBhvr>
                                      <p:tavLst>
                                        <p:tav tm="0">
                                          <p:val>
                                            <p:strVal val="#ppt_x"/>
                                          </p:val>
                                        </p:tav>
                                        <p:tav tm="100000">
                                          <p:val>
                                            <p:strVal val="#ppt_x"/>
                                          </p:val>
                                        </p:tav>
                                      </p:tavLst>
                                    </p:anim>
                                    <p:anim calcmode="lin" valueType="num">
                                      <p:cBhvr>
                                        <p:cTn id="34" dur="500" fill="hold"/>
                                        <p:tgtEl>
                                          <p:spTgt spid="17416">
                                            <p:txEl>
                                              <p:charRg st="126" end="12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7416">
                                            <p:txEl>
                                              <p:charRg st="126" end="126"/>
                                            </p:txEl>
                                          </p:spTgt>
                                        </p:tgtEl>
                                        <p:attrNameLst>
                                          <p:attrName>style.visibility</p:attrName>
                                        </p:attrNameLst>
                                      </p:cBhvr>
                                      <p:to>
                                        <p:strVal val="visible"/>
                                      </p:to>
                                    </p:set>
                                    <p:anim calcmode="lin" valueType="num">
                                      <p:cBhvr>
                                        <p:cTn id="37" dur="500" fill="hold"/>
                                        <p:tgtEl>
                                          <p:spTgt spid="17416">
                                            <p:txEl>
                                              <p:charRg st="126" end="126"/>
                                            </p:txEl>
                                          </p:spTgt>
                                        </p:tgtEl>
                                        <p:attrNameLst>
                                          <p:attrName>ppt_x</p:attrName>
                                        </p:attrNameLst>
                                      </p:cBhvr>
                                      <p:tavLst>
                                        <p:tav tm="0">
                                          <p:val>
                                            <p:strVal val="#ppt_x"/>
                                          </p:val>
                                        </p:tav>
                                        <p:tav tm="100000">
                                          <p:val>
                                            <p:strVal val="#ppt_x"/>
                                          </p:val>
                                        </p:tav>
                                      </p:tavLst>
                                    </p:anim>
                                    <p:anim calcmode="lin" valueType="num">
                                      <p:cBhvr>
                                        <p:cTn id="38" dur="500" fill="hold"/>
                                        <p:tgtEl>
                                          <p:spTgt spid="17416">
                                            <p:txEl>
                                              <p:charRg st="126" end="12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文本框 1843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12</a:t>
            </a:r>
            <a:endParaRPr lang="en-US" altLang="zh-CN" b="0">
              <a:solidFill>
                <a:schemeClr val="tx2"/>
              </a:solidFill>
              <a:latin typeface="Times New Roman" panose="02020603050405020304" pitchFamily="18" charset="0"/>
              <a:ea typeface="宋体" pitchFamily="2" charset="-122"/>
            </a:endParaRPr>
          </a:p>
        </p:txBody>
      </p:sp>
      <p:sp>
        <p:nvSpPr>
          <p:cNvPr id="18435" name="矩形 18434"/>
          <p:cNvSpPr/>
          <p:nvPr/>
        </p:nvSpPr>
        <p:spPr>
          <a:xfrm>
            <a:off x="168275" y="544513"/>
            <a:ext cx="8377238"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Times New Roman" panose="02020603050405020304" pitchFamily="18" charset="0"/>
                <a:ea typeface="宋体" pitchFamily="2" charset="-122"/>
                <a:cs typeface="+mn-ea"/>
              </a:rPr>
              <a:t>进程的状态</a:t>
            </a:r>
            <a:endParaRPr lang="zh-CN" altLang="en-US" b="1" strike="noStrike" noProof="1">
              <a:solidFill>
                <a:srgbClr val="990000"/>
              </a:solidFill>
              <a:latin typeface="Times New Roman" panose="02020603050405020304" pitchFamily="18" charset="0"/>
              <a:ea typeface="宋体" pitchFamily="2" charset="-122"/>
            </a:endParaRPr>
          </a:p>
        </p:txBody>
      </p:sp>
      <p:sp>
        <p:nvSpPr>
          <p:cNvPr id="18436" name="矩形 18435"/>
          <p:cNvSpPr/>
          <p:nvPr/>
        </p:nvSpPr>
        <p:spPr>
          <a:xfrm>
            <a:off x="112713" y="3403600"/>
            <a:ext cx="8639175" cy="15525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zh-CN" altLang="en-US" sz="2400" b="1" strike="noStrike" noProof="1">
                <a:solidFill>
                  <a:srgbClr val="000099"/>
                </a:solidFill>
                <a:effectLst/>
                <a:latin typeface="Times New Roman" panose="02020603050405020304" pitchFamily="18" charset="0"/>
                <a:ea typeface="宋体" pitchFamily="2" charset="-122"/>
                <a:cs typeface="+mn-cs"/>
              </a:rPr>
              <a:t>② 等待状态</a:t>
            </a:r>
            <a:r>
              <a:rPr lang="en-US" altLang="zh-CN" sz="2400" b="1" strike="noStrike" noProof="1">
                <a:solidFill>
                  <a:srgbClr val="000099"/>
                </a:solidFill>
                <a:effectLst/>
                <a:latin typeface="Times New Roman" panose="02020603050405020304" pitchFamily="18" charset="0"/>
                <a:ea typeface="宋体" pitchFamily="2" charset="-122"/>
                <a:cs typeface="+mn-cs"/>
              </a:rPr>
              <a:t>(wait)</a:t>
            </a:r>
            <a:endParaRPr lang="en-US" altLang="zh-CN" sz="2400" b="1" strike="noStrike" noProof="1">
              <a:solidFill>
                <a:srgbClr val="000099"/>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进程正等待着某一事件的发生而暂时停止执行。这时，</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即使给它</a:t>
            </a:r>
            <a:r>
              <a:rPr lang="en-US" altLang="zh-CN" sz="2400" strike="noStrike" noProof="1">
                <a:solidFill>
                  <a:schemeClr val="tx1"/>
                </a:solidFill>
                <a:effectLst/>
                <a:latin typeface="Times New Roman" panose="02020603050405020304" pitchFamily="18" charset="0"/>
                <a:ea typeface="宋体" pitchFamily="2" charset="-122"/>
                <a:cs typeface="+mn-ea"/>
              </a:rPr>
              <a:t>CPU</a:t>
            </a:r>
            <a:r>
              <a:rPr lang="zh-CN" altLang="en-US" sz="2400" strike="noStrike" noProof="1">
                <a:solidFill>
                  <a:schemeClr val="tx1"/>
                </a:solidFill>
                <a:effectLst/>
                <a:latin typeface="Times New Roman" panose="02020603050405020304" pitchFamily="18" charset="0"/>
                <a:ea typeface="宋体" pitchFamily="2" charset="-122"/>
                <a:cs typeface="+mn-ea"/>
              </a:rPr>
              <a:t>控制权，它也无法执行。</a:t>
            </a:r>
            <a:endParaRPr lang="zh-CN" altLang="en-US" sz="2400" strike="noStrike" noProof="1">
              <a:solidFill>
                <a:schemeClr val="tx1"/>
              </a:solidFill>
              <a:effectLst/>
              <a:latin typeface="Times New Roman" panose="02020603050405020304" pitchFamily="18" charset="0"/>
              <a:ea typeface="宋体" pitchFamily="2" charset="-122"/>
            </a:endParaRPr>
          </a:p>
        </p:txBody>
      </p:sp>
      <p:sp>
        <p:nvSpPr>
          <p:cNvPr id="18437" name="矩形 18436"/>
          <p:cNvSpPr/>
          <p:nvPr/>
        </p:nvSpPr>
        <p:spPr>
          <a:xfrm>
            <a:off x="114300" y="4991100"/>
            <a:ext cx="8639175" cy="15541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zh-CN" altLang="en-US" sz="2400" b="1" strike="noStrike" noProof="1">
                <a:solidFill>
                  <a:srgbClr val="000099"/>
                </a:solidFill>
                <a:effectLst/>
                <a:latin typeface="Times New Roman" panose="02020603050405020304" pitchFamily="18" charset="0"/>
                <a:ea typeface="宋体" pitchFamily="2" charset="-122"/>
                <a:cs typeface="+mn-cs"/>
              </a:rPr>
              <a:t>③ 就绪状态</a:t>
            </a:r>
            <a:r>
              <a:rPr lang="en-US" altLang="zh-CN" sz="2400" b="1" strike="noStrike" noProof="1">
                <a:solidFill>
                  <a:srgbClr val="000099"/>
                </a:solidFill>
                <a:effectLst/>
                <a:latin typeface="Times New Roman" panose="02020603050405020304" pitchFamily="18" charset="0"/>
                <a:ea typeface="宋体" pitchFamily="2" charset="-122"/>
                <a:cs typeface="+mn-cs"/>
              </a:rPr>
              <a:t>(ready)</a:t>
            </a:r>
            <a:endParaRPr lang="en-US" altLang="zh-CN" sz="2400" b="1" strike="noStrike" noProof="1">
              <a:solidFill>
                <a:srgbClr val="000099"/>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进程已获得除</a:t>
            </a:r>
            <a:r>
              <a:rPr lang="en-US" altLang="zh-CN" sz="2400" strike="noStrike" noProof="1">
                <a:solidFill>
                  <a:schemeClr val="tx1"/>
                </a:solidFill>
                <a:effectLst/>
                <a:latin typeface="Times New Roman" panose="02020603050405020304" pitchFamily="18" charset="0"/>
                <a:ea typeface="宋体" pitchFamily="2" charset="-122"/>
                <a:cs typeface="+mn-ea"/>
              </a:rPr>
              <a:t>CPU</a:t>
            </a:r>
            <a:r>
              <a:rPr lang="zh-CN" altLang="en-US" sz="2400" strike="noStrike" noProof="1">
                <a:solidFill>
                  <a:schemeClr val="tx1"/>
                </a:solidFill>
                <a:effectLst/>
                <a:latin typeface="Times New Roman" panose="02020603050405020304" pitchFamily="18" charset="0"/>
                <a:ea typeface="宋体" pitchFamily="2" charset="-122"/>
                <a:cs typeface="+mn-ea"/>
              </a:rPr>
              <a:t>之外的运行所必需的资源，一旦得</a:t>
            </a:r>
            <a:endParaRPr lang="zh-CN" altLang="en-US" sz="24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到</a:t>
            </a:r>
            <a:r>
              <a:rPr lang="en-US" altLang="zh-CN" sz="2400" strike="noStrike" noProof="1">
                <a:solidFill>
                  <a:schemeClr val="tx1"/>
                </a:solidFill>
                <a:effectLst/>
                <a:latin typeface="Times New Roman" panose="02020603050405020304" pitchFamily="18" charset="0"/>
                <a:ea typeface="宋体" pitchFamily="2" charset="-122"/>
                <a:cs typeface="+mn-ea"/>
              </a:rPr>
              <a:t>CPU</a:t>
            </a:r>
            <a:r>
              <a:rPr lang="zh-CN" altLang="en-US" sz="2400" strike="noStrike" noProof="1">
                <a:solidFill>
                  <a:schemeClr val="tx1"/>
                </a:solidFill>
                <a:effectLst/>
                <a:latin typeface="Times New Roman" panose="02020603050405020304" pitchFamily="18" charset="0"/>
                <a:ea typeface="宋体" pitchFamily="2" charset="-122"/>
                <a:cs typeface="+mn-ea"/>
              </a:rPr>
              <a:t>控制权，立即可以运行。</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8438" name="矩形 18437"/>
          <p:cNvSpPr/>
          <p:nvPr/>
        </p:nvSpPr>
        <p:spPr>
          <a:xfrm>
            <a:off x="669925" y="1174750"/>
            <a:ext cx="8204200" cy="21018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A50021"/>
                </a:solidFill>
                <a:effectLst/>
                <a:latin typeface="Times New Roman" panose="02020603050405020304" pitchFamily="18" charset="0"/>
                <a:ea typeface="宋体" pitchFamily="2" charset="-122"/>
                <a:cs typeface="+mn-ea"/>
              </a:rPr>
              <a:t>(1) </a:t>
            </a:r>
            <a:r>
              <a:rPr lang="zh-CN" altLang="en-US" sz="2800" b="1" strike="noStrike" noProof="1">
                <a:solidFill>
                  <a:srgbClr val="A50021"/>
                </a:solidFill>
                <a:effectLst/>
                <a:latin typeface="Times New Roman" panose="02020603050405020304" pitchFamily="18" charset="0"/>
                <a:ea typeface="宋体" pitchFamily="2" charset="-122"/>
                <a:cs typeface="+mn-ea"/>
              </a:rPr>
              <a:t>进程的基本状态</a:t>
            </a:r>
            <a:r>
              <a:rPr lang="x-none" altLang="zh-CN" sz="2800" b="1" strike="noStrike" noProof="1">
                <a:solidFill>
                  <a:srgbClr val="A50021"/>
                </a:solidFill>
                <a:effectLst/>
                <a:latin typeface="Times New Roman" panose="02020603050405020304" pitchFamily="18" charset="0"/>
                <a:ea typeface="宋体" pitchFamily="2" charset="-122"/>
                <a:cs typeface="+mn-ea"/>
              </a:rPr>
              <a:t>（至少应该具备的状态）</a:t>
            </a:r>
            <a:endParaRPr lang="x-none" altLang="zh-CN" sz="2800" b="1" strike="noStrike" noProof="1">
              <a:solidFill>
                <a:srgbClr val="A50021"/>
              </a:solidFill>
              <a:latin typeface="Times New Roman" panose="02020603050405020304" pitchFamily="18" charset="0"/>
              <a:ea typeface="宋体" pitchFamily="2" charset="-122"/>
              <a:cs typeface="+mn-ea"/>
            </a:endParaRPr>
          </a:p>
          <a:p>
            <a:pPr marL="533400" lvl="0" indent="-533400" fontAlgn="base">
              <a:lnSpc>
                <a:spcPct val="120000"/>
              </a:lnSpc>
              <a:buNone/>
            </a:pPr>
            <a:r>
              <a:rPr lang="zh-CN" altLang="en-US" sz="2400" b="1" strike="noStrike" noProof="1">
                <a:solidFill>
                  <a:srgbClr val="000099"/>
                </a:solidFill>
                <a:effectLst/>
                <a:latin typeface="Times New Roman" panose="02020603050405020304" pitchFamily="18" charset="0"/>
                <a:ea typeface="宋体" pitchFamily="2" charset="-122"/>
                <a:cs typeface="+mn-ea"/>
              </a:rPr>
              <a:t>① 运行状态</a:t>
            </a:r>
            <a:r>
              <a:rPr lang="en-US" altLang="zh-CN" sz="2400" b="1" strike="noStrike" noProof="1">
                <a:solidFill>
                  <a:srgbClr val="000099"/>
                </a:solidFill>
                <a:effectLst/>
                <a:latin typeface="Times New Roman" panose="02020603050405020304" pitchFamily="18" charset="0"/>
                <a:ea typeface="宋体" pitchFamily="2" charset="-122"/>
                <a:cs typeface="+mn-ea"/>
              </a:rPr>
              <a:t>(running)</a:t>
            </a:r>
            <a:endParaRPr lang="en-US" altLang="zh-CN" sz="2400" b="1" strike="noStrike" noProof="1">
              <a:solidFill>
                <a:srgbClr val="000099"/>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该进程已获得运行所必需的资源，它的程序正在处理机上执行。</a:t>
            </a:r>
            <a:endParaRPr lang="zh-CN" altLang="en-US" sz="2400" strike="noStrike" noProof="1">
              <a:solidFill>
                <a:schemeClr val="tx1"/>
              </a:solidFill>
              <a:effectLst/>
              <a:latin typeface="Times New Roman" panose="02020603050405020304" pitchFamily="18" charset="0"/>
              <a:ea typeface="宋体" pitchFamily="2" charset="-122"/>
            </a:endParaRPr>
          </a:p>
        </p:txBody>
      </p:sp>
      <p:sp>
        <p:nvSpPr>
          <p:cNvPr id="18439" name="矩形 1843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进程概念</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additive="base">
                                        <p:cTn id="7" dur="500" fill="hold"/>
                                        <p:tgtEl>
                                          <p:spTgt spid="18435"/>
                                        </p:tgtEl>
                                        <p:attrNameLst>
                                          <p:attrName>ppt_x</p:attrName>
                                        </p:attrNameLst>
                                      </p:cBhvr>
                                      <p:tavLst>
                                        <p:tav tm="0">
                                          <p:val>
                                            <p:strVal val="0-#ppt_w/2"/>
                                          </p:val>
                                        </p:tav>
                                        <p:tav tm="100000">
                                          <p:val>
                                            <p:strVal val="#ppt_x"/>
                                          </p:val>
                                        </p:tav>
                                      </p:tavLst>
                                    </p:anim>
                                    <p:anim calcmode="lin" valueType="num">
                                      <p:cBhvr additive="base">
                                        <p:cTn id="8" dur="500" fill="hold"/>
                                        <p:tgtEl>
                                          <p:spTgt spid="184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8">
                                            <p:txEl>
                                              <p:charRg st="0" end="12"/>
                                            </p:txEl>
                                          </p:spTgt>
                                        </p:tgtEl>
                                        <p:attrNameLst>
                                          <p:attrName>style.visibility</p:attrName>
                                        </p:attrNameLst>
                                      </p:cBhvr>
                                      <p:to>
                                        <p:strVal val="visible"/>
                                      </p:to>
                                    </p:set>
                                    <p:anim calcmode="lin" valueType="num">
                                      <p:cBhvr additive="base">
                                        <p:cTn id="13" dur="500" fill="hold"/>
                                        <p:tgtEl>
                                          <p:spTgt spid="18438">
                                            <p:txEl>
                                              <p:charRg st="0" end="1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8">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8">
                                            <p:txEl>
                                              <p:charRg st="12" end="28"/>
                                            </p:txEl>
                                          </p:spTgt>
                                        </p:tgtEl>
                                        <p:attrNameLst>
                                          <p:attrName>style.visibility</p:attrName>
                                        </p:attrNameLst>
                                      </p:cBhvr>
                                      <p:to>
                                        <p:strVal val="visible"/>
                                      </p:to>
                                    </p:set>
                                    <p:anim calcmode="lin" valueType="num">
                                      <p:cBhvr additive="base">
                                        <p:cTn id="19" dur="500" fill="hold"/>
                                        <p:tgtEl>
                                          <p:spTgt spid="18438">
                                            <p:txEl>
                                              <p:charRg st="12" end="2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8">
                                            <p:txEl>
                                              <p:charRg st="12" end="28"/>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8438">
                                            <p:txEl>
                                              <p:charRg st="28" end="59"/>
                                            </p:txEl>
                                          </p:spTgt>
                                        </p:tgtEl>
                                        <p:attrNameLst>
                                          <p:attrName>style.visibility</p:attrName>
                                        </p:attrNameLst>
                                      </p:cBhvr>
                                      <p:to>
                                        <p:strVal val="visible"/>
                                      </p:to>
                                    </p:set>
                                    <p:anim calcmode="lin" valueType="num">
                                      <p:cBhvr additive="base">
                                        <p:cTn id="23" dur="500" fill="hold"/>
                                        <p:tgtEl>
                                          <p:spTgt spid="18438">
                                            <p:txEl>
                                              <p:charRg st="28" end="59"/>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8438">
                                            <p:txEl>
                                              <p:charRg st="28" end="59"/>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8436">
                                            <p:txEl>
                                              <p:charRg st="0" end="13"/>
                                            </p:txEl>
                                          </p:spTgt>
                                        </p:tgtEl>
                                        <p:attrNameLst>
                                          <p:attrName>style.visibility</p:attrName>
                                        </p:attrNameLst>
                                      </p:cBhvr>
                                      <p:to>
                                        <p:strVal val="visible"/>
                                      </p:to>
                                    </p:set>
                                    <p:anim calcmode="lin" valueType="num">
                                      <p:cBhvr additive="base">
                                        <p:cTn id="29" dur="500" fill="hold"/>
                                        <p:tgtEl>
                                          <p:spTgt spid="18436">
                                            <p:txEl>
                                              <p:charRg st="0" end="1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8436">
                                            <p:txEl>
                                              <p:charRg st="0" end="13"/>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18436">
                                            <p:txEl>
                                              <p:charRg st="13" end="50"/>
                                            </p:txEl>
                                          </p:spTgt>
                                        </p:tgtEl>
                                        <p:attrNameLst>
                                          <p:attrName>style.visibility</p:attrName>
                                        </p:attrNameLst>
                                      </p:cBhvr>
                                      <p:to>
                                        <p:strVal val="visible"/>
                                      </p:to>
                                    </p:set>
                                    <p:anim calcmode="lin" valueType="num">
                                      <p:cBhvr additive="base">
                                        <p:cTn id="33" dur="500" fill="hold"/>
                                        <p:tgtEl>
                                          <p:spTgt spid="18436">
                                            <p:txEl>
                                              <p:charRg st="13" end="5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8436">
                                            <p:txEl>
                                              <p:charRg st="13" end="50"/>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18436">
                                            <p:txEl>
                                              <p:charRg st="50" end="81"/>
                                            </p:txEl>
                                          </p:spTgt>
                                        </p:tgtEl>
                                        <p:attrNameLst>
                                          <p:attrName>style.visibility</p:attrName>
                                        </p:attrNameLst>
                                      </p:cBhvr>
                                      <p:to>
                                        <p:strVal val="visible"/>
                                      </p:to>
                                    </p:set>
                                    <p:anim calcmode="lin" valueType="num">
                                      <p:cBhvr additive="base">
                                        <p:cTn id="37" dur="500" fill="hold"/>
                                        <p:tgtEl>
                                          <p:spTgt spid="18436">
                                            <p:txEl>
                                              <p:charRg st="50" end="8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36">
                                            <p:txEl>
                                              <p:charRg st="50" end="8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8437">
                                            <p:txEl>
                                              <p:charRg st="0" end="14"/>
                                            </p:txEl>
                                          </p:spTgt>
                                        </p:tgtEl>
                                        <p:attrNameLst>
                                          <p:attrName>style.visibility</p:attrName>
                                        </p:attrNameLst>
                                      </p:cBhvr>
                                      <p:to>
                                        <p:strVal val="visible"/>
                                      </p:to>
                                    </p:set>
                                    <p:anim calcmode="lin" valueType="num">
                                      <p:cBhvr additive="base">
                                        <p:cTn id="43" dur="500" fill="hold"/>
                                        <p:tgtEl>
                                          <p:spTgt spid="18437">
                                            <p:txEl>
                                              <p:charRg st="0" end="1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437">
                                            <p:txEl>
                                              <p:charRg st="0" end="14"/>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18437">
                                            <p:txEl>
                                              <p:charRg st="14" end="52"/>
                                            </p:txEl>
                                          </p:spTgt>
                                        </p:tgtEl>
                                        <p:attrNameLst>
                                          <p:attrName>style.visibility</p:attrName>
                                        </p:attrNameLst>
                                      </p:cBhvr>
                                      <p:to>
                                        <p:strVal val="visible"/>
                                      </p:to>
                                    </p:set>
                                    <p:anim calcmode="lin" valueType="num">
                                      <p:cBhvr additive="base">
                                        <p:cTn id="47" dur="500" fill="hold"/>
                                        <p:tgtEl>
                                          <p:spTgt spid="18437">
                                            <p:txEl>
                                              <p:charRg st="14" end="52"/>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8437">
                                            <p:txEl>
                                              <p:charRg st="14" end="52"/>
                                            </p:txEl>
                                          </p:spTgt>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18437">
                                            <p:txEl>
                                              <p:charRg st="2" end="2"/>
                                            </p:txEl>
                                          </p:spTgt>
                                        </p:tgtEl>
                                        <p:attrNameLst>
                                          <p:attrName>style.visibility</p:attrName>
                                        </p:attrNameLst>
                                      </p:cBhvr>
                                      <p:to>
                                        <p:strVal val="visible"/>
                                      </p:to>
                                    </p:set>
                                    <p:anim calcmode="lin" valueType="num">
                                      <p:cBhvr additive="base">
                                        <p:cTn id="51" dur="500" fill="hold"/>
                                        <p:tgtEl>
                                          <p:spTgt spid="18437">
                                            <p:txEl>
                                              <p:charRg st="2" end="2"/>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8437">
                                            <p:txEl>
                                              <p:char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8438" grpId="0" uiExpand="1"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文本框 2048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14</a:t>
            </a:r>
            <a:endParaRPr lang="en-US" altLang="zh-CN" b="0">
              <a:solidFill>
                <a:schemeClr val="tx2"/>
              </a:solidFill>
              <a:latin typeface="Times New Roman" panose="02020603050405020304" pitchFamily="18" charset="0"/>
              <a:ea typeface="宋体" pitchFamily="2" charset="-122"/>
            </a:endParaRPr>
          </a:p>
        </p:txBody>
      </p:sp>
      <p:sp>
        <p:nvSpPr>
          <p:cNvPr id="20483" name="矩形 20482"/>
          <p:cNvSpPr/>
          <p:nvPr/>
        </p:nvSpPr>
        <p:spPr>
          <a:xfrm>
            <a:off x="682625" y="758825"/>
            <a:ext cx="6200775" cy="108775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400" b="1">
                <a:solidFill>
                  <a:srgbClr val="A50021"/>
                </a:solidFill>
                <a:latin typeface="Times New Roman" panose="02020603050405020304" pitchFamily="18" charset="0"/>
                <a:cs typeface="+mn-ea"/>
                <a:sym typeface="+mn-ea"/>
              </a:rPr>
              <a:t>(2) </a:t>
            </a:r>
            <a:r>
              <a:rPr lang="zh-CN" altLang="en-US" sz="2400" b="1">
                <a:solidFill>
                  <a:srgbClr val="A50021"/>
                </a:solidFill>
                <a:latin typeface="Times New Roman" panose="02020603050405020304" pitchFamily="18" charset="0"/>
                <a:cs typeface="+mn-ea"/>
                <a:sym typeface="+mn-ea"/>
              </a:rPr>
              <a:t>进程状态的变迁</a:t>
            </a:r>
            <a:endParaRPr lang="zh-CN" altLang="en-US" sz="2400" b="1">
              <a:solidFill>
                <a:srgbClr val="000099"/>
              </a:solidFill>
              <a:latin typeface="Times New Roman" panose="02020603050405020304" pitchFamily="18" charset="0"/>
              <a:cs typeface="+mn-ea"/>
              <a:sym typeface="+mn-ea"/>
            </a:endParaRPr>
          </a:p>
          <a:p>
            <a:pPr marL="533400" lvl="0" indent="-533400" fontAlgn="base">
              <a:lnSpc>
                <a:spcPct val="120000"/>
              </a:lnSpc>
              <a:buNone/>
            </a:pPr>
            <a:r>
              <a:rPr lang="zh-CN" altLang="en-US" sz="2400" b="1">
                <a:solidFill>
                  <a:srgbClr val="000099"/>
                </a:solidFill>
                <a:latin typeface="Times New Roman" panose="02020603050405020304" pitchFamily="18" charset="0"/>
                <a:cs typeface="+mn-ea"/>
                <a:sym typeface="+mn-ea"/>
              </a:rPr>
              <a:t>①</a:t>
            </a:r>
            <a:r>
              <a:rPr lang="zh-CN" altLang="en-US" sz="2400" b="1" strike="noStrike" noProof="1">
                <a:solidFill>
                  <a:srgbClr val="000099"/>
                </a:solidFill>
                <a:latin typeface="Times New Roman" panose="02020603050405020304" pitchFamily="18" charset="0"/>
                <a:ea typeface="宋体" pitchFamily="2" charset="-122"/>
                <a:cs typeface="+mn-ea"/>
              </a:rPr>
              <a:t>基本状态的</a:t>
            </a:r>
            <a:r>
              <a:rPr lang="x-none" altLang="zh-CN" sz="2400" b="1" strike="noStrike" noProof="1">
                <a:solidFill>
                  <a:srgbClr val="000099"/>
                </a:solidFill>
                <a:latin typeface="Times New Roman" panose="02020603050405020304" pitchFamily="18" charset="0"/>
                <a:ea typeface="宋体" pitchFamily="2" charset="-122"/>
                <a:cs typeface="+mn-ea"/>
              </a:rPr>
              <a:t>最少</a:t>
            </a:r>
            <a:r>
              <a:rPr lang="zh-CN" altLang="en-US" sz="2400" b="1" strike="noStrike" noProof="1">
                <a:solidFill>
                  <a:srgbClr val="000099"/>
                </a:solidFill>
                <a:latin typeface="Times New Roman" panose="02020603050405020304" pitchFamily="18" charset="0"/>
                <a:ea typeface="宋体" pitchFamily="2" charset="-122"/>
                <a:cs typeface="+mn-ea"/>
              </a:rPr>
              <a:t>变迁图</a:t>
            </a:r>
            <a:endParaRPr lang="zh-CN" altLang="en-US" sz="2400" b="1" strike="noStrike" noProof="1">
              <a:solidFill>
                <a:srgbClr val="000099"/>
              </a:solidFill>
              <a:latin typeface="Times New Roman" panose="02020603050405020304" pitchFamily="18" charset="0"/>
              <a:ea typeface="宋体" pitchFamily="2" charset="-122"/>
            </a:endParaRPr>
          </a:p>
        </p:txBody>
      </p:sp>
      <p:grpSp>
        <p:nvGrpSpPr>
          <p:cNvPr id="20484" name="组合 20483"/>
          <p:cNvGrpSpPr/>
          <p:nvPr/>
        </p:nvGrpSpPr>
        <p:grpSpPr>
          <a:xfrm>
            <a:off x="1185863" y="2000250"/>
            <a:ext cx="5743575" cy="3402013"/>
            <a:chOff x="0" y="0"/>
            <a:chExt cx="3618" cy="2143"/>
          </a:xfrm>
        </p:grpSpPr>
        <p:sp>
          <p:nvSpPr>
            <p:cNvPr id="31748" name="直接连接符 20484"/>
            <p:cNvSpPr/>
            <p:nvPr/>
          </p:nvSpPr>
          <p:spPr>
            <a:xfrm>
              <a:off x="2069" y="363"/>
              <a:ext cx="934" cy="970"/>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31749" name="椭圆 20485"/>
            <p:cNvSpPr/>
            <p:nvPr/>
          </p:nvSpPr>
          <p:spPr>
            <a:xfrm>
              <a:off x="1195" y="0"/>
              <a:ext cx="1118" cy="527"/>
            </a:xfrm>
            <a:prstGeom prst="ellipse">
              <a:avLst/>
            </a:prstGeom>
            <a:solidFill>
              <a:srgbClr val="FFCCFF"/>
            </a:solidFill>
            <a:ln w="9525" cap="flat" cmpd="sng">
              <a:solidFill>
                <a:srgbClr val="000000"/>
              </a:solidFill>
              <a:prstDash val="solid"/>
              <a:round/>
              <a:headEnd type="none" w="med" len="med"/>
              <a:tailEnd type="none" w="med" len="med"/>
            </a:ln>
          </p:spPr>
          <p:txBody>
            <a:bodyPr anchor="t"/>
            <a:p>
              <a:pPr lvl="0" algn="just">
                <a:lnSpc>
                  <a:spcPct val="120000"/>
                </a:lnSpc>
                <a:spcBef>
                  <a:spcPct val="10000"/>
                </a:spcBef>
              </a:pPr>
              <a:r>
                <a:rPr lang="zh-CN" altLang="en-US" sz="1600">
                  <a:solidFill>
                    <a:schemeClr val="tx1"/>
                  </a:solidFill>
                  <a:latin typeface="Times New Roman" panose="02020603050405020304" pitchFamily="18" charset="0"/>
                  <a:ea typeface="宋体" pitchFamily="2" charset="-122"/>
                </a:rPr>
                <a:t>   运  行</a:t>
              </a:r>
              <a:endParaRPr lang="zh-CN" altLang="en-US" sz="1600">
                <a:solidFill>
                  <a:schemeClr val="tx1"/>
                </a:solidFill>
                <a:latin typeface="Times New Roman" panose="02020603050405020304" pitchFamily="18" charset="0"/>
                <a:ea typeface="宋体" pitchFamily="2" charset="-122"/>
              </a:endParaRPr>
            </a:p>
          </p:txBody>
        </p:sp>
        <p:sp>
          <p:nvSpPr>
            <p:cNvPr id="31750" name="直接连接符 20486"/>
            <p:cNvSpPr/>
            <p:nvPr/>
          </p:nvSpPr>
          <p:spPr>
            <a:xfrm flipH="1">
              <a:off x="1111" y="1611"/>
              <a:ext cx="1455" cy="0"/>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31751" name="直接连接符 20487"/>
            <p:cNvSpPr/>
            <p:nvPr/>
          </p:nvSpPr>
          <p:spPr>
            <a:xfrm flipV="1">
              <a:off x="591" y="460"/>
              <a:ext cx="796" cy="900"/>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31752" name="文本框 20488"/>
            <p:cNvSpPr txBox="1"/>
            <p:nvPr/>
          </p:nvSpPr>
          <p:spPr>
            <a:xfrm>
              <a:off x="2660" y="425"/>
              <a:ext cx="787" cy="397"/>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pitchFamily="18" charset="0"/>
                  <a:ea typeface="宋体" pitchFamily="2" charset="-122"/>
                </a:rPr>
                <a:t>服务请求</a:t>
              </a:r>
              <a:endParaRPr lang="zh-CN" altLang="en-US" sz="1600">
                <a:solidFill>
                  <a:schemeClr val="tx1"/>
                </a:solidFill>
                <a:latin typeface="Times New Roman" panose="02020603050405020304" pitchFamily="18" charset="0"/>
                <a:ea typeface="宋体" pitchFamily="2" charset="-122"/>
              </a:endParaRPr>
            </a:p>
            <a:p>
              <a:pPr lvl="0">
                <a:spcBef>
                  <a:spcPct val="20000"/>
                </a:spcBef>
              </a:pPr>
              <a:r>
                <a:rPr lang="en-US" altLang="zh-CN" sz="1600">
                  <a:solidFill>
                    <a:schemeClr val="tx1"/>
                  </a:solidFill>
                  <a:latin typeface="Times New Roman" panose="02020603050405020304" pitchFamily="18" charset="0"/>
                  <a:ea typeface="宋体" pitchFamily="2" charset="-122"/>
                </a:rPr>
                <a:t>(</a:t>
              </a:r>
              <a:r>
                <a:rPr lang="zh-CN" altLang="en-US" sz="1600">
                  <a:solidFill>
                    <a:schemeClr val="tx1"/>
                  </a:solidFill>
                  <a:latin typeface="Times New Roman" panose="02020603050405020304" pitchFamily="18" charset="0"/>
                  <a:ea typeface="宋体" pitchFamily="2" charset="-122"/>
                </a:rPr>
                <a:t>请求</a:t>
              </a:r>
              <a:r>
                <a:rPr lang="en-US" altLang="zh-CN" sz="1600">
                  <a:solidFill>
                    <a:schemeClr val="tx1"/>
                  </a:solidFill>
                  <a:latin typeface="Times New Roman" panose="02020603050405020304" pitchFamily="18" charset="0"/>
                  <a:ea typeface="宋体" pitchFamily="2" charset="-122"/>
                </a:rPr>
                <a:t>I/O</a:t>
              </a:r>
              <a:r>
                <a:rPr lang="zh-CN" altLang="en-US" sz="1600">
                  <a:solidFill>
                    <a:schemeClr val="tx1"/>
                  </a:solidFill>
                  <a:latin typeface="Times New Roman" panose="02020603050405020304" pitchFamily="18" charset="0"/>
                  <a:ea typeface="宋体" pitchFamily="2" charset="-122"/>
                </a:rPr>
                <a:t>等</a:t>
              </a: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p:txBody>
        </p:sp>
        <p:sp>
          <p:nvSpPr>
            <p:cNvPr id="31753" name="文本框 20489"/>
            <p:cNvSpPr txBox="1"/>
            <p:nvPr/>
          </p:nvSpPr>
          <p:spPr>
            <a:xfrm>
              <a:off x="1486" y="1746"/>
              <a:ext cx="770" cy="397"/>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pitchFamily="18" charset="0"/>
                  <a:ea typeface="宋体" pitchFamily="2" charset="-122"/>
                </a:rPr>
                <a:t>服务完成</a:t>
              </a: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a:p>
              <a:pPr lvl="0">
                <a:spcBef>
                  <a:spcPct val="20000"/>
                </a:spcBef>
              </a:pPr>
              <a:r>
                <a:rPr lang="zh-CN" altLang="en-US" sz="1600">
                  <a:solidFill>
                    <a:schemeClr val="tx1"/>
                  </a:solidFill>
                  <a:latin typeface="Times New Roman" panose="02020603050405020304" pitchFamily="18" charset="0"/>
                  <a:ea typeface="宋体" pitchFamily="2" charset="-122"/>
                </a:rPr>
                <a:t>事件来到</a:t>
              </a:r>
              <a:endParaRPr lang="zh-CN" altLang="en-US" sz="1600">
                <a:solidFill>
                  <a:schemeClr val="tx1"/>
                </a:solidFill>
                <a:latin typeface="Times New Roman" panose="02020603050405020304" pitchFamily="18" charset="0"/>
                <a:ea typeface="宋体" pitchFamily="2" charset="-122"/>
              </a:endParaRPr>
            </a:p>
          </p:txBody>
        </p:sp>
        <p:sp>
          <p:nvSpPr>
            <p:cNvPr id="31754" name="文本框 20490"/>
            <p:cNvSpPr txBox="1"/>
            <p:nvPr/>
          </p:nvSpPr>
          <p:spPr>
            <a:xfrm>
              <a:off x="467" y="600"/>
              <a:ext cx="689" cy="213"/>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pitchFamily="18" charset="0"/>
                  <a:ea typeface="宋体" pitchFamily="2" charset="-122"/>
                </a:rPr>
                <a:t>进程调度</a:t>
              </a:r>
              <a:endParaRPr lang="zh-CN" altLang="en-US" sz="1600">
                <a:solidFill>
                  <a:schemeClr val="tx1"/>
                </a:solidFill>
                <a:latin typeface="Times New Roman" panose="02020603050405020304" pitchFamily="18" charset="0"/>
                <a:ea typeface="宋体" pitchFamily="2" charset="-122"/>
              </a:endParaRPr>
            </a:p>
          </p:txBody>
        </p:sp>
        <p:sp>
          <p:nvSpPr>
            <p:cNvPr id="31755" name="椭圆 20491"/>
            <p:cNvSpPr/>
            <p:nvPr/>
          </p:nvSpPr>
          <p:spPr>
            <a:xfrm>
              <a:off x="2500" y="1327"/>
              <a:ext cx="1118" cy="527"/>
            </a:xfrm>
            <a:prstGeom prst="ellipse">
              <a:avLst/>
            </a:prstGeom>
            <a:solidFill>
              <a:srgbClr val="B2B2B2"/>
            </a:solidFill>
            <a:ln w="9525" cap="flat" cmpd="sng">
              <a:solidFill>
                <a:srgbClr val="000000"/>
              </a:solidFill>
              <a:prstDash val="solid"/>
              <a:round/>
              <a:headEnd type="none" w="med" len="med"/>
              <a:tailEnd type="none" w="med" len="med"/>
            </a:ln>
          </p:spPr>
          <p:txBody>
            <a:bodyPr anchor="t"/>
            <a:p>
              <a:pPr lvl="0" algn="just">
                <a:lnSpc>
                  <a:spcPct val="120000"/>
                </a:lnSpc>
                <a:spcBef>
                  <a:spcPct val="10000"/>
                </a:spcBef>
              </a:pPr>
              <a:r>
                <a:rPr lang="zh-CN" altLang="en-US" sz="1600">
                  <a:solidFill>
                    <a:schemeClr val="tx1"/>
                  </a:solidFill>
                  <a:latin typeface="Times New Roman" panose="02020603050405020304" pitchFamily="18" charset="0"/>
                  <a:ea typeface="宋体" pitchFamily="2" charset="-122"/>
                </a:rPr>
                <a:t>   等 待</a:t>
              </a:r>
              <a:endParaRPr lang="zh-CN" altLang="en-US" sz="1600">
                <a:solidFill>
                  <a:schemeClr val="tx1"/>
                </a:solidFill>
                <a:latin typeface="Times New Roman" panose="02020603050405020304" pitchFamily="18" charset="0"/>
                <a:ea typeface="宋体" pitchFamily="2" charset="-122"/>
              </a:endParaRPr>
            </a:p>
          </p:txBody>
        </p:sp>
        <p:sp>
          <p:nvSpPr>
            <p:cNvPr id="31756" name="椭圆 20492"/>
            <p:cNvSpPr/>
            <p:nvPr/>
          </p:nvSpPr>
          <p:spPr>
            <a:xfrm>
              <a:off x="0" y="1327"/>
              <a:ext cx="1118" cy="527"/>
            </a:xfrm>
            <a:prstGeom prst="ellipse">
              <a:avLst/>
            </a:prstGeom>
            <a:solidFill>
              <a:srgbClr val="99FF99"/>
            </a:solidFill>
            <a:ln w="9525" cap="flat" cmpd="sng">
              <a:solidFill>
                <a:srgbClr val="000000"/>
              </a:solidFill>
              <a:prstDash val="solid"/>
              <a:round/>
              <a:headEnd type="none" w="med" len="med"/>
              <a:tailEnd type="none" w="med" len="med"/>
            </a:ln>
          </p:spPr>
          <p:txBody>
            <a:bodyPr anchor="t"/>
            <a:p>
              <a:pPr lvl="0" algn="just">
                <a:lnSpc>
                  <a:spcPct val="120000"/>
                </a:lnSpc>
                <a:spcBef>
                  <a:spcPct val="10000"/>
                </a:spcBef>
              </a:pPr>
              <a:r>
                <a:rPr lang="zh-CN" altLang="en-US" sz="1600">
                  <a:solidFill>
                    <a:schemeClr val="tx1"/>
                  </a:solidFill>
                  <a:latin typeface="Times New Roman" panose="02020603050405020304" pitchFamily="18" charset="0"/>
                  <a:ea typeface="宋体" pitchFamily="2" charset="-122"/>
                </a:rPr>
                <a:t>    就 绪</a:t>
              </a:r>
              <a:endParaRPr lang="zh-CN" altLang="en-US" sz="1600">
                <a:solidFill>
                  <a:schemeClr val="tx1"/>
                </a:solidFill>
                <a:latin typeface="Times New Roman" panose="02020603050405020304" pitchFamily="18" charset="0"/>
                <a:ea typeface="宋体" pitchFamily="2" charset="-122"/>
              </a:endParaRPr>
            </a:p>
          </p:txBody>
        </p:sp>
      </p:grpSp>
      <p:sp>
        <p:nvSpPr>
          <p:cNvPr id="20494" name="文本框 20493"/>
          <p:cNvSpPr txBox="1"/>
          <p:nvPr/>
        </p:nvSpPr>
        <p:spPr>
          <a:xfrm>
            <a:off x="3338513" y="5672138"/>
            <a:ext cx="1978025"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进程状态变迁图</a:t>
            </a:r>
            <a:endParaRPr lang="zh-CN" altLang="en-US" sz="1600" b="0">
              <a:solidFill>
                <a:schemeClr val="tx1"/>
              </a:solidFill>
              <a:latin typeface="Times New Roman" panose="02020603050405020304" pitchFamily="18" charset="0"/>
              <a:ea typeface="宋体" pitchFamily="2" charset="-122"/>
            </a:endParaRPr>
          </a:p>
        </p:txBody>
      </p:sp>
      <p:sp>
        <p:nvSpPr>
          <p:cNvPr id="20495" name="矩形 2049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进程概念</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3">
                                            <p:txEl>
                                              <p:charRg st="0" end="0"/>
                                            </p:txEl>
                                          </p:spTgt>
                                        </p:tgtEl>
                                        <p:attrNameLst>
                                          <p:attrName>style.visibility</p:attrName>
                                        </p:attrNameLst>
                                      </p:cBhvr>
                                      <p:to>
                                        <p:strVal val="visible"/>
                                      </p:to>
                                    </p:set>
                                    <p:anim calcmode="lin" valueType="num">
                                      <p:cBhvr additive="base">
                                        <p:cTn id="7" dur="1000" fill="hold"/>
                                        <p:tgtEl>
                                          <p:spTgt spid="20483">
                                            <p:txEl>
                                              <p:char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0483">
                                            <p:txEl>
                                              <p:char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483">
                                            <p:txEl>
                                              <p:charRg st="0" end="15"/>
                                            </p:txEl>
                                          </p:spTgt>
                                        </p:tgtEl>
                                        <p:attrNameLst>
                                          <p:attrName>style.visibility</p:attrName>
                                        </p:attrNameLst>
                                      </p:cBhvr>
                                      <p:to>
                                        <p:strVal val="visible"/>
                                      </p:to>
                                    </p:set>
                                    <p:anim calcmode="lin" valueType="num">
                                      <p:cBhvr additive="base">
                                        <p:cTn id="13" dur="1000" fill="hold"/>
                                        <p:tgtEl>
                                          <p:spTgt spid="20483">
                                            <p:txEl>
                                              <p:charRg st="0" end="1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0483">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4"/>
                                        </p:tgtEl>
                                        <p:attrNameLst>
                                          <p:attrName>style.visibility</p:attrName>
                                        </p:attrNameLst>
                                      </p:cBhvr>
                                      <p:to>
                                        <p:strVal val="visible"/>
                                      </p:to>
                                    </p:set>
                                    <p:anim calcmode="lin" valueType="num">
                                      <p:cBhvr additive="base">
                                        <p:cTn id="19" dur="500" fill="hold"/>
                                        <p:tgtEl>
                                          <p:spTgt spid="20484"/>
                                        </p:tgtEl>
                                        <p:attrNameLst>
                                          <p:attrName>ppt_x</p:attrName>
                                        </p:attrNameLst>
                                      </p:cBhvr>
                                      <p:tavLst>
                                        <p:tav tm="0">
                                          <p:val>
                                            <p:strVal val="#ppt_x"/>
                                          </p:val>
                                        </p:tav>
                                        <p:tav tm="100000">
                                          <p:val>
                                            <p:strVal val="#ppt_x"/>
                                          </p:val>
                                        </p:tav>
                                      </p:tavLst>
                                    </p:anim>
                                    <p:anim calcmode="lin" valueType="num">
                                      <p:cBhvr additive="base">
                                        <p:cTn id="20"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P spid="2049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文本框 2150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15</a:t>
            </a:r>
            <a:endParaRPr lang="en-US" altLang="zh-CN" b="0">
              <a:solidFill>
                <a:schemeClr val="tx2"/>
              </a:solidFill>
              <a:latin typeface="Times New Roman" panose="02020603050405020304" pitchFamily="18" charset="0"/>
              <a:ea typeface="宋体" pitchFamily="2" charset="-122"/>
            </a:endParaRPr>
          </a:p>
        </p:txBody>
      </p:sp>
      <p:sp>
        <p:nvSpPr>
          <p:cNvPr id="21507" name="矩形 21506"/>
          <p:cNvSpPr/>
          <p:nvPr/>
        </p:nvSpPr>
        <p:spPr>
          <a:xfrm>
            <a:off x="682625" y="587375"/>
            <a:ext cx="6054725" cy="108775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400" b="1">
                <a:solidFill>
                  <a:srgbClr val="A50021"/>
                </a:solidFill>
                <a:latin typeface="Times New Roman" panose="02020603050405020304" pitchFamily="18" charset="0"/>
                <a:cs typeface="+mn-ea"/>
                <a:sym typeface="+mn-ea"/>
              </a:rPr>
              <a:t>(2) </a:t>
            </a:r>
            <a:r>
              <a:rPr lang="zh-CN" altLang="en-US" sz="2400" b="1">
                <a:solidFill>
                  <a:srgbClr val="A50021"/>
                </a:solidFill>
                <a:latin typeface="Times New Roman" panose="02020603050405020304" pitchFamily="18" charset="0"/>
                <a:cs typeface="+mn-ea"/>
                <a:sym typeface="+mn-ea"/>
              </a:rPr>
              <a:t>进程状态的变迁</a:t>
            </a:r>
            <a:endParaRPr lang="zh-CN" altLang="en-US" sz="2400" b="1">
              <a:solidFill>
                <a:srgbClr val="000099"/>
              </a:solidFill>
              <a:latin typeface="宋体" pitchFamily="2" charset="-122"/>
              <a:cs typeface="+mn-ea"/>
              <a:sym typeface="+mn-ea"/>
            </a:endParaRPr>
          </a:p>
          <a:p>
            <a:pPr marL="533400" lvl="0" indent="-533400" fontAlgn="base">
              <a:lnSpc>
                <a:spcPct val="120000"/>
              </a:lnSpc>
              <a:buNone/>
            </a:pPr>
            <a:r>
              <a:rPr lang="zh-CN" altLang="en-US" sz="2400" b="1">
                <a:solidFill>
                  <a:srgbClr val="000099"/>
                </a:solidFill>
                <a:latin typeface="宋体" pitchFamily="2" charset="-122"/>
                <a:cs typeface="+mn-ea"/>
                <a:sym typeface="+mn-ea"/>
              </a:rPr>
              <a:t>②</a:t>
            </a:r>
            <a:r>
              <a:rPr lang="zh-CN" altLang="en-US" sz="2400" b="1" strike="noStrike" noProof="1">
                <a:solidFill>
                  <a:srgbClr val="000099"/>
                </a:solidFill>
                <a:latin typeface="宋体" pitchFamily="2" charset="-122"/>
                <a:ea typeface="宋体" pitchFamily="2" charset="-122"/>
                <a:cs typeface="+mn-ea"/>
              </a:rPr>
              <a:t>分时系统的进程</a:t>
            </a:r>
            <a:r>
              <a:rPr lang="zh-CN" altLang="en-US" sz="2400" b="1" strike="noStrike" noProof="1">
                <a:solidFill>
                  <a:srgbClr val="000099"/>
                </a:solidFill>
                <a:latin typeface="Times New Roman" panose="02020603050405020304" pitchFamily="18" charset="0"/>
                <a:ea typeface="宋体" pitchFamily="2" charset="-122"/>
                <a:cs typeface="+mn-ea"/>
              </a:rPr>
              <a:t>变迁</a:t>
            </a:r>
            <a:endParaRPr lang="zh-CN" altLang="en-US" sz="2400" b="1" strike="noStrike" noProof="1">
              <a:solidFill>
                <a:srgbClr val="000099"/>
              </a:solidFill>
              <a:latin typeface="Times New Roman" panose="02020603050405020304" pitchFamily="18" charset="0"/>
              <a:ea typeface="宋体" pitchFamily="2" charset="-122"/>
            </a:endParaRPr>
          </a:p>
        </p:txBody>
      </p:sp>
      <p:grpSp>
        <p:nvGrpSpPr>
          <p:cNvPr id="21508" name="组合 21507"/>
          <p:cNvGrpSpPr/>
          <p:nvPr/>
        </p:nvGrpSpPr>
        <p:grpSpPr>
          <a:xfrm>
            <a:off x="1528763" y="2551748"/>
            <a:ext cx="5467350" cy="2843212"/>
            <a:chOff x="0" y="0"/>
            <a:chExt cx="3243" cy="1618"/>
          </a:xfrm>
        </p:grpSpPr>
        <p:sp>
          <p:nvSpPr>
            <p:cNvPr id="32772" name="直接连接符 21508"/>
            <p:cNvSpPr/>
            <p:nvPr/>
          </p:nvSpPr>
          <p:spPr>
            <a:xfrm flipH="1">
              <a:off x="705" y="441"/>
              <a:ext cx="664" cy="736"/>
            </a:xfrm>
            <a:prstGeom prst="line">
              <a:avLst/>
            </a:prstGeom>
            <a:ln w="38100" cap="flat" cmpd="sng">
              <a:solidFill>
                <a:srgbClr val="CC33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32773" name="直接连接符 21509"/>
            <p:cNvSpPr/>
            <p:nvPr/>
          </p:nvSpPr>
          <p:spPr>
            <a:xfrm>
              <a:off x="1908" y="360"/>
              <a:ext cx="800" cy="791"/>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32774" name="椭圆 21510"/>
            <p:cNvSpPr/>
            <p:nvPr/>
          </p:nvSpPr>
          <p:spPr>
            <a:xfrm>
              <a:off x="1071" y="0"/>
              <a:ext cx="1002" cy="460"/>
            </a:xfrm>
            <a:prstGeom prst="ellipse">
              <a:avLst/>
            </a:prstGeom>
            <a:solidFill>
              <a:srgbClr val="FFCCFF"/>
            </a:solidFill>
            <a:ln w="9525" cap="flat" cmpd="sng">
              <a:solidFill>
                <a:srgbClr val="000000"/>
              </a:solidFill>
              <a:prstDash val="solid"/>
              <a:round/>
              <a:headEnd type="none" w="med" len="med"/>
              <a:tailEnd type="none" w="med" len="med"/>
            </a:ln>
          </p:spPr>
          <p:txBody>
            <a:bodyPr anchor="t"/>
            <a:p>
              <a:pPr lvl="0" algn="just">
                <a:lnSpc>
                  <a:spcPct val="120000"/>
                </a:lnSpc>
                <a:spcBef>
                  <a:spcPct val="10000"/>
                </a:spcBef>
              </a:pPr>
              <a:r>
                <a:rPr lang="zh-CN" altLang="en-US" sz="1600">
                  <a:solidFill>
                    <a:schemeClr val="tx1"/>
                  </a:solidFill>
                  <a:latin typeface="Times New Roman" panose="02020603050405020304" pitchFamily="18" charset="0"/>
                  <a:ea typeface="宋体" pitchFamily="2" charset="-122"/>
                </a:rPr>
                <a:t>   运  行</a:t>
              </a:r>
              <a:endParaRPr lang="zh-CN" altLang="en-US" sz="1600">
                <a:solidFill>
                  <a:schemeClr val="tx1"/>
                </a:solidFill>
                <a:latin typeface="Times New Roman" panose="02020603050405020304" pitchFamily="18" charset="0"/>
                <a:ea typeface="宋体" pitchFamily="2" charset="-122"/>
              </a:endParaRPr>
            </a:p>
          </p:txBody>
        </p:sp>
        <p:sp>
          <p:nvSpPr>
            <p:cNvPr id="32775" name="直接连接符 21511"/>
            <p:cNvSpPr/>
            <p:nvPr/>
          </p:nvSpPr>
          <p:spPr>
            <a:xfrm flipH="1" flipV="1">
              <a:off x="987" y="1397"/>
              <a:ext cx="1258" cy="9"/>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32776" name="直接连接符 21512"/>
            <p:cNvSpPr/>
            <p:nvPr/>
          </p:nvSpPr>
          <p:spPr>
            <a:xfrm flipV="1">
              <a:off x="459" y="373"/>
              <a:ext cx="713" cy="786"/>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32777" name="文本框 21513"/>
            <p:cNvSpPr txBox="1"/>
            <p:nvPr/>
          </p:nvSpPr>
          <p:spPr>
            <a:xfrm>
              <a:off x="2310" y="564"/>
              <a:ext cx="276" cy="191"/>
            </a:xfrm>
            <a:prstGeom prst="rect">
              <a:avLst/>
            </a:prstGeom>
            <a:noFill/>
            <a:ln w="9525">
              <a:noFill/>
              <a:miter/>
            </a:ln>
          </p:spPr>
          <p:txBody>
            <a:bodyPr anchor="t">
              <a:spAutoFit/>
            </a:bodyPr>
            <a:p>
              <a:pPr lvl="0">
                <a:spcBef>
                  <a:spcPct val="2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32778" name="文本框 21514"/>
            <p:cNvSpPr txBox="1"/>
            <p:nvPr/>
          </p:nvSpPr>
          <p:spPr>
            <a:xfrm>
              <a:off x="1561" y="1423"/>
              <a:ext cx="260" cy="191"/>
            </a:xfrm>
            <a:prstGeom prst="rect">
              <a:avLst/>
            </a:prstGeom>
            <a:noFill/>
            <a:ln w="9525">
              <a:noFill/>
              <a:miter/>
            </a:ln>
          </p:spPr>
          <p:txBody>
            <a:bodyPr anchor="t">
              <a:spAutoFit/>
            </a:bodyPr>
            <a:p>
              <a:pPr lvl="0">
                <a:spcBef>
                  <a:spcPct val="20000"/>
                </a:spcBef>
              </a:pP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32779" name="文本框 21515"/>
            <p:cNvSpPr txBox="1"/>
            <p:nvPr/>
          </p:nvSpPr>
          <p:spPr>
            <a:xfrm>
              <a:off x="716" y="515"/>
              <a:ext cx="269" cy="191"/>
            </a:xfrm>
            <a:prstGeom prst="rect">
              <a:avLst/>
            </a:prstGeom>
            <a:noFill/>
            <a:ln w="9525">
              <a:noFill/>
              <a:miter/>
            </a:ln>
          </p:spPr>
          <p:txBody>
            <a:bodyPr anchor="t">
              <a:spAutoFit/>
            </a:bodyPr>
            <a:p>
              <a:pPr lvl="0">
                <a:spcBef>
                  <a:spcPct val="20000"/>
                </a:spcBef>
              </a:pPr>
              <a:r>
                <a:rPr lang="en-US" altLang="zh-CN" sz="16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32780" name="文本框 21516"/>
            <p:cNvSpPr txBox="1"/>
            <p:nvPr/>
          </p:nvSpPr>
          <p:spPr>
            <a:xfrm>
              <a:off x="1070" y="748"/>
              <a:ext cx="306" cy="192"/>
            </a:xfrm>
            <a:prstGeom prst="rect">
              <a:avLst/>
            </a:prstGeom>
            <a:noFill/>
            <a:ln w="9525">
              <a:noFill/>
              <a:miter/>
            </a:ln>
          </p:spPr>
          <p:txBody>
            <a:bodyPr anchor="t">
              <a:spAutoFit/>
            </a:bodyPr>
            <a:p>
              <a:pPr lvl="0">
                <a:spcBef>
                  <a:spcPct val="20000"/>
                </a:spcBef>
              </a:pPr>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32781" name="椭圆 21517"/>
            <p:cNvSpPr/>
            <p:nvPr/>
          </p:nvSpPr>
          <p:spPr>
            <a:xfrm>
              <a:off x="2241" y="1158"/>
              <a:ext cx="1002" cy="460"/>
            </a:xfrm>
            <a:prstGeom prst="ellipse">
              <a:avLst/>
            </a:prstGeom>
            <a:solidFill>
              <a:srgbClr val="B2B2B2"/>
            </a:solidFill>
            <a:ln w="9525" cap="flat" cmpd="sng">
              <a:solidFill>
                <a:srgbClr val="000000"/>
              </a:solidFill>
              <a:prstDash val="solid"/>
              <a:round/>
              <a:headEnd type="none" w="med" len="med"/>
              <a:tailEnd type="none" w="med" len="med"/>
            </a:ln>
          </p:spPr>
          <p:txBody>
            <a:bodyPr anchor="t"/>
            <a:p>
              <a:pPr lvl="0" algn="just">
                <a:lnSpc>
                  <a:spcPct val="120000"/>
                </a:lnSpc>
                <a:spcBef>
                  <a:spcPct val="10000"/>
                </a:spcBef>
              </a:pPr>
              <a:r>
                <a:rPr lang="zh-CN" altLang="en-US" sz="1600">
                  <a:solidFill>
                    <a:schemeClr val="tx1"/>
                  </a:solidFill>
                  <a:latin typeface="Times New Roman" panose="02020603050405020304" pitchFamily="18" charset="0"/>
                  <a:ea typeface="宋体" pitchFamily="2" charset="-122"/>
                </a:rPr>
                <a:t>   等 待</a:t>
              </a:r>
              <a:endParaRPr lang="zh-CN" altLang="en-US" sz="1600">
                <a:solidFill>
                  <a:schemeClr val="tx1"/>
                </a:solidFill>
                <a:latin typeface="Times New Roman" panose="02020603050405020304" pitchFamily="18" charset="0"/>
                <a:ea typeface="宋体" pitchFamily="2" charset="-122"/>
              </a:endParaRPr>
            </a:p>
          </p:txBody>
        </p:sp>
        <p:sp>
          <p:nvSpPr>
            <p:cNvPr id="32782" name="椭圆 21518"/>
            <p:cNvSpPr/>
            <p:nvPr/>
          </p:nvSpPr>
          <p:spPr>
            <a:xfrm>
              <a:off x="0" y="1158"/>
              <a:ext cx="1002" cy="460"/>
            </a:xfrm>
            <a:prstGeom prst="ellipse">
              <a:avLst/>
            </a:prstGeom>
            <a:solidFill>
              <a:srgbClr val="99FF99"/>
            </a:solidFill>
            <a:ln w="9525" cap="flat" cmpd="sng">
              <a:solidFill>
                <a:srgbClr val="000000"/>
              </a:solidFill>
              <a:prstDash val="solid"/>
              <a:round/>
              <a:headEnd type="none" w="med" len="med"/>
              <a:tailEnd type="none" w="med" len="med"/>
            </a:ln>
          </p:spPr>
          <p:txBody>
            <a:bodyPr anchor="t"/>
            <a:p>
              <a:pPr lvl="0" algn="just">
                <a:lnSpc>
                  <a:spcPct val="120000"/>
                </a:lnSpc>
                <a:spcBef>
                  <a:spcPct val="10000"/>
                </a:spcBef>
              </a:pPr>
              <a:r>
                <a:rPr lang="zh-CN" altLang="en-US" sz="1600">
                  <a:solidFill>
                    <a:schemeClr val="tx1"/>
                  </a:solidFill>
                  <a:latin typeface="Times New Roman" panose="02020603050405020304" pitchFamily="18" charset="0"/>
                  <a:ea typeface="宋体" pitchFamily="2" charset="-122"/>
                </a:rPr>
                <a:t>    就 绪</a:t>
              </a:r>
              <a:endParaRPr lang="zh-CN" altLang="en-US" sz="1600">
                <a:solidFill>
                  <a:schemeClr val="tx1"/>
                </a:solidFill>
                <a:latin typeface="Times New Roman" panose="02020603050405020304" pitchFamily="18" charset="0"/>
                <a:ea typeface="宋体" pitchFamily="2" charset="-122"/>
              </a:endParaRPr>
            </a:p>
          </p:txBody>
        </p:sp>
      </p:grpSp>
      <p:sp>
        <p:nvSpPr>
          <p:cNvPr id="21522" name="文本框 21521"/>
          <p:cNvSpPr txBox="1"/>
          <p:nvPr/>
        </p:nvSpPr>
        <p:spPr>
          <a:xfrm>
            <a:off x="2838450" y="4314825"/>
            <a:ext cx="2195513" cy="384175"/>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进程状态变迁图</a:t>
            </a:r>
            <a:endParaRPr lang="zh-CN" altLang="en-US" sz="1600" b="0">
              <a:solidFill>
                <a:schemeClr val="tx1"/>
              </a:solidFill>
              <a:latin typeface="Times New Roman" panose="02020603050405020304" pitchFamily="18" charset="0"/>
              <a:ea typeface="宋体" pitchFamily="2" charset="-122"/>
            </a:endParaRPr>
          </a:p>
        </p:txBody>
      </p:sp>
      <p:sp>
        <p:nvSpPr>
          <p:cNvPr id="21523" name="矩形 2152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进程概念</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7">
                                            <p:txEl>
                                              <p:charRg st="0" end="0"/>
                                            </p:txEl>
                                          </p:spTgt>
                                        </p:tgtEl>
                                        <p:attrNameLst>
                                          <p:attrName>style.visibility</p:attrName>
                                        </p:attrNameLst>
                                      </p:cBhvr>
                                      <p:to>
                                        <p:strVal val="visible"/>
                                      </p:to>
                                    </p:set>
                                    <p:anim calcmode="lin" valueType="num">
                                      <p:cBhvr additive="base">
                                        <p:cTn id="7" dur="1000" fill="hold"/>
                                        <p:tgtEl>
                                          <p:spTgt spid="21507">
                                            <p:txEl>
                                              <p:char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1507">
                                            <p:txEl>
                                              <p:char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7">
                                            <p:txEl>
                                              <p:charRg st="0" end="12"/>
                                            </p:txEl>
                                          </p:spTgt>
                                        </p:tgtEl>
                                        <p:attrNameLst>
                                          <p:attrName>style.visibility</p:attrName>
                                        </p:attrNameLst>
                                      </p:cBhvr>
                                      <p:to>
                                        <p:strVal val="visible"/>
                                      </p:to>
                                    </p:set>
                                    <p:anim calcmode="lin" valueType="num">
                                      <p:cBhvr additive="base">
                                        <p:cTn id="13" dur="1000" fill="hold"/>
                                        <p:tgtEl>
                                          <p:spTgt spid="21507">
                                            <p:txEl>
                                              <p:charRg st="0" end="1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1507">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508"/>
                                        </p:tgtEl>
                                        <p:attrNameLst>
                                          <p:attrName>style.visibility</p:attrName>
                                        </p:attrNameLst>
                                      </p:cBhvr>
                                      <p:to>
                                        <p:strVal val="visible"/>
                                      </p:to>
                                    </p:set>
                                    <p:anim calcmode="lin" valueType="num">
                                      <p:cBhvr additive="base">
                                        <p:cTn id="19" dur="500" fill="hold"/>
                                        <p:tgtEl>
                                          <p:spTgt spid="21508"/>
                                        </p:tgtEl>
                                        <p:attrNameLst>
                                          <p:attrName>ppt_x</p:attrName>
                                        </p:attrNameLst>
                                      </p:cBhvr>
                                      <p:tavLst>
                                        <p:tav tm="0">
                                          <p:val>
                                            <p:strVal val="#ppt_x"/>
                                          </p:val>
                                        </p:tav>
                                        <p:tav tm="100000">
                                          <p:val>
                                            <p:strVal val="#ppt_x"/>
                                          </p:val>
                                        </p:tav>
                                      </p:tavLst>
                                    </p:anim>
                                    <p:anim calcmode="lin" valueType="num">
                                      <p:cBhvr additive="base">
                                        <p:cTn id="20" dur="500" fill="hold"/>
                                        <p:tgtEl>
                                          <p:spTgt spid="2150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5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P spid="215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矩形 6145"/>
          <p:cNvSpPr/>
          <p:nvPr/>
        </p:nvSpPr>
        <p:spPr>
          <a:xfrm>
            <a:off x="692150" y="1562100"/>
            <a:ext cx="7696200"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B0604020202020204" pitchFamily="34" charset="0"/>
                <a:ea typeface="宋体" pitchFamily="2" charset="-122"/>
                <a:cs typeface="+mn-ea"/>
              </a:rPr>
              <a:t>进程引入</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2" name="内容占位符 614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2" imgW="838200" imgH="647700" progId="Paint.Picture">
                  <p:embed/>
                </p:oleObj>
              </mc:Choice>
              <mc:Fallback>
                <p:oleObj name="" r:id="rId2" imgW="838200" imgH="647700" progId="Paint.Picture">
                  <p:embed/>
                  <p:pic>
                    <p:nvPicPr>
                      <p:cNvPr id="0" name="图片 3078"/>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6148" name="矩形 614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进程的引入</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6">
                                            <p:txEl>
                                              <p:charRg st="1" end="6"/>
                                            </p:txEl>
                                          </p:spTgt>
                                        </p:tgtEl>
                                        <p:attrNameLst>
                                          <p:attrName>style.visibility</p:attrName>
                                        </p:attrNameLst>
                                      </p:cBhvr>
                                      <p:to>
                                        <p:strVal val="visible"/>
                                      </p:to>
                                    </p:set>
                                    <p:anim calcmode="lin" valueType="num">
                                      <p:cBhvr additive="base">
                                        <p:cTn id="7" dur="1000" fill="hold"/>
                                        <p:tgtEl>
                                          <p:spTgt spid="6146">
                                            <p:txEl>
                                              <p:charRg st="1" end="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146">
                                            <p:txEl>
                                              <p:charRg st="1"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文本框 1945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13</a:t>
            </a:r>
            <a:endParaRPr lang="en-US" altLang="zh-CN" b="0">
              <a:solidFill>
                <a:schemeClr val="tx2"/>
              </a:solidFill>
              <a:latin typeface="Times New Roman" panose="02020603050405020304" pitchFamily="18" charset="0"/>
              <a:ea typeface="宋体" pitchFamily="2" charset="-122"/>
            </a:endParaRPr>
          </a:p>
        </p:txBody>
      </p:sp>
      <p:sp>
        <p:nvSpPr>
          <p:cNvPr id="19459" name="矩形 19458"/>
          <p:cNvSpPr/>
          <p:nvPr/>
        </p:nvSpPr>
        <p:spPr>
          <a:xfrm>
            <a:off x="682625" y="644525"/>
            <a:ext cx="6200775" cy="116141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进程状态的变迁</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buNone/>
            </a:pPr>
            <a:r>
              <a:rPr lang="zh-CN" altLang="en-US" sz="2400" b="1">
                <a:solidFill>
                  <a:srgbClr val="000099"/>
                </a:solidFill>
                <a:latin typeface="宋体" pitchFamily="2" charset="-122"/>
                <a:cs typeface="+mn-ea"/>
                <a:sym typeface="+mn-ea"/>
              </a:rPr>
              <a:t>③</a:t>
            </a:r>
            <a:r>
              <a:rPr lang="zh-CN" altLang="en-US" sz="2400" b="1" strike="noStrike" noProof="1">
                <a:solidFill>
                  <a:srgbClr val="000099"/>
                </a:solidFill>
                <a:latin typeface="Times New Roman" panose="02020603050405020304" pitchFamily="18" charset="0"/>
                <a:ea typeface="宋体" pitchFamily="2" charset="-122"/>
                <a:cs typeface="+mn-ea"/>
              </a:rPr>
              <a:t>进程状态可能的变迁</a:t>
            </a:r>
            <a:endParaRPr lang="zh-CN" altLang="en-US" sz="2400" b="1" strike="noStrike" noProof="1">
              <a:solidFill>
                <a:srgbClr val="000099"/>
              </a:solidFill>
              <a:latin typeface="Times New Roman" panose="02020603050405020304" pitchFamily="18" charset="0"/>
              <a:ea typeface="宋体" pitchFamily="2" charset="-122"/>
            </a:endParaRPr>
          </a:p>
        </p:txBody>
      </p:sp>
      <p:sp>
        <p:nvSpPr>
          <p:cNvPr id="19460" name="直接连接符 19459"/>
          <p:cNvSpPr/>
          <p:nvPr/>
        </p:nvSpPr>
        <p:spPr>
          <a:xfrm flipH="1">
            <a:off x="2478088" y="2814638"/>
            <a:ext cx="1217612" cy="1431925"/>
          </a:xfrm>
          <a:prstGeom prst="line">
            <a:avLst/>
          </a:prstGeom>
          <a:ln w="38100" cap="flat" cmpd="sng">
            <a:solidFill>
              <a:srgbClr val="CC33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9461" name="直接连接符 19460"/>
          <p:cNvSpPr/>
          <p:nvPr/>
        </p:nvSpPr>
        <p:spPr>
          <a:xfrm>
            <a:off x="4865688" y="2552700"/>
            <a:ext cx="1584325" cy="1679575"/>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9462" name="直接连接符 19461"/>
          <p:cNvSpPr/>
          <p:nvPr/>
        </p:nvSpPr>
        <p:spPr>
          <a:xfrm flipH="1" flipV="1">
            <a:off x="4591050" y="2757488"/>
            <a:ext cx="1385888" cy="1492250"/>
          </a:xfrm>
          <a:prstGeom prst="line">
            <a:avLst/>
          </a:prstGeom>
          <a:ln w="38100" cap="flat" cmpd="sng">
            <a:solidFill>
              <a:srgbClr val="CC33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9463" name="椭圆 19462"/>
          <p:cNvSpPr/>
          <p:nvPr/>
        </p:nvSpPr>
        <p:spPr>
          <a:xfrm>
            <a:off x="3149600" y="1957388"/>
            <a:ext cx="1838325" cy="895350"/>
          </a:xfrm>
          <a:prstGeom prst="ellipse">
            <a:avLst/>
          </a:prstGeom>
          <a:solidFill>
            <a:srgbClr val="FFCCFF"/>
          </a:solidFill>
          <a:ln w="9525" cap="flat" cmpd="sng">
            <a:solidFill>
              <a:srgbClr val="000000"/>
            </a:solidFill>
            <a:prstDash val="solid"/>
            <a:round/>
            <a:headEnd type="none" w="med" len="med"/>
            <a:tailEnd type="none" w="med" len="med"/>
          </a:ln>
        </p:spPr>
        <p:txBody>
          <a:bodyPr anchor="t"/>
          <a:p>
            <a:pPr lvl="0" algn="just">
              <a:lnSpc>
                <a:spcPct val="120000"/>
              </a:lnSpc>
            </a:pPr>
            <a:r>
              <a:rPr lang="zh-CN" altLang="en-US" sz="1600">
                <a:solidFill>
                  <a:schemeClr val="tx1"/>
                </a:solidFill>
                <a:latin typeface="Times New Roman" panose="02020603050405020304" pitchFamily="18" charset="0"/>
                <a:ea typeface="宋体" pitchFamily="2" charset="-122"/>
              </a:rPr>
              <a:t>    运  行</a:t>
            </a:r>
            <a:endParaRPr lang="zh-CN" altLang="en-US" sz="1600">
              <a:solidFill>
                <a:schemeClr val="tx1"/>
              </a:solidFill>
              <a:latin typeface="Times New Roman" panose="02020603050405020304" pitchFamily="18" charset="0"/>
              <a:ea typeface="宋体" pitchFamily="2" charset="-122"/>
            </a:endParaRPr>
          </a:p>
        </p:txBody>
      </p:sp>
      <p:sp>
        <p:nvSpPr>
          <p:cNvPr id="19464" name="直接连接符 19463"/>
          <p:cNvSpPr/>
          <p:nvPr/>
        </p:nvSpPr>
        <p:spPr>
          <a:xfrm flipH="1">
            <a:off x="2962275" y="4814888"/>
            <a:ext cx="2392363" cy="0"/>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9465" name="直接连接符 19464"/>
          <p:cNvSpPr/>
          <p:nvPr/>
        </p:nvSpPr>
        <p:spPr>
          <a:xfrm flipV="1">
            <a:off x="2027238" y="2682875"/>
            <a:ext cx="1308100" cy="1528763"/>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9466" name="文本框 19465"/>
          <p:cNvSpPr txBox="1"/>
          <p:nvPr/>
        </p:nvSpPr>
        <p:spPr>
          <a:xfrm>
            <a:off x="5557838" y="2679700"/>
            <a:ext cx="1293812" cy="628650"/>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pitchFamily="18" charset="0"/>
                <a:ea typeface="宋体" pitchFamily="2" charset="-122"/>
              </a:rPr>
              <a:t>服务请求</a:t>
            </a:r>
            <a:endParaRPr lang="zh-CN" altLang="en-US" sz="1600">
              <a:solidFill>
                <a:schemeClr val="tx1"/>
              </a:solidFill>
              <a:latin typeface="Times New Roman" panose="02020603050405020304" pitchFamily="18" charset="0"/>
              <a:ea typeface="宋体" pitchFamily="2" charset="-122"/>
            </a:endParaRPr>
          </a:p>
          <a:p>
            <a:pPr lvl="0">
              <a:spcBef>
                <a:spcPct val="20000"/>
              </a:spcBef>
            </a:pPr>
            <a:r>
              <a:rPr lang="en-US" altLang="zh-CN" sz="1600">
                <a:solidFill>
                  <a:schemeClr val="tx1"/>
                </a:solidFill>
                <a:latin typeface="Times New Roman" panose="02020603050405020304" pitchFamily="18" charset="0"/>
                <a:ea typeface="宋体" pitchFamily="2" charset="-122"/>
              </a:rPr>
              <a:t>(</a:t>
            </a:r>
            <a:r>
              <a:rPr lang="zh-CN" altLang="en-US" sz="1600">
                <a:solidFill>
                  <a:schemeClr val="tx1"/>
                </a:solidFill>
                <a:latin typeface="Times New Roman" panose="02020603050405020304" pitchFamily="18" charset="0"/>
                <a:ea typeface="宋体" pitchFamily="2" charset="-122"/>
              </a:rPr>
              <a:t>请求</a:t>
            </a:r>
            <a:r>
              <a:rPr lang="en-US" altLang="zh-CN" sz="1600">
                <a:solidFill>
                  <a:schemeClr val="tx1"/>
                </a:solidFill>
                <a:latin typeface="Times New Roman" panose="02020603050405020304" pitchFamily="18" charset="0"/>
                <a:ea typeface="宋体" pitchFamily="2" charset="-122"/>
              </a:rPr>
              <a:t>I/O</a:t>
            </a:r>
            <a:r>
              <a:rPr lang="zh-CN" altLang="en-US" sz="1600">
                <a:solidFill>
                  <a:schemeClr val="tx1"/>
                </a:solidFill>
                <a:latin typeface="Times New Roman" panose="02020603050405020304" pitchFamily="18" charset="0"/>
                <a:ea typeface="宋体" pitchFamily="2" charset="-122"/>
              </a:rPr>
              <a:t>等</a:t>
            </a: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p:txBody>
      </p:sp>
      <p:sp>
        <p:nvSpPr>
          <p:cNvPr id="19467" name="文本框 19466"/>
          <p:cNvSpPr txBox="1"/>
          <p:nvPr/>
        </p:nvSpPr>
        <p:spPr>
          <a:xfrm>
            <a:off x="3629025" y="4921250"/>
            <a:ext cx="1265238" cy="630238"/>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pitchFamily="18" charset="0"/>
                <a:ea typeface="宋体" pitchFamily="2" charset="-122"/>
              </a:rPr>
              <a:t>服务完成</a:t>
            </a: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a:p>
            <a:pPr lvl="0">
              <a:spcBef>
                <a:spcPct val="20000"/>
              </a:spcBef>
            </a:pPr>
            <a:r>
              <a:rPr lang="zh-CN" altLang="en-US" sz="1600">
                <a:solidFill>
                  <a:schemeClr val="tx1"/>
                </a:solidFill>
                <a:latin typeface="Times New Roman" panose="02020603050405020304" pitchFamily="18" charset="0"/>
                <a:ea typeface="宋体" pitchFamily="2" charset="-122"/>
              </a:rPr>
              <a:t>事件来到</a:t>
            </a:r>
            <a:endParaRPr lang="zh-CN" altLang="en-US" sz="1600">
              <a:solidFill>
                <a:schemeClr val="tx1"/>
              </a:solidFill>
              <a:latin typeface="Times New Roman" panose="02020603050405020304" pitchFamily="18" charset="0"/>
              <a:ea typeface="宋体" pitchFamily="2" charset="-122"/>
            </a:endParaRPr>
          </a:p>
        </p:txBody>
      </p:sp>
      <p:sp>
        <p:nvSpPr>
          <p:cNvPr id="19468" name="文本框 19467"/>
          <p:cNvSpPr txBox="1"/>
          <p:nvPr/>
        </p:nvSpPr>
        <p:spPr>
          <a:xfrm>
            <a:off x="1905000" y="2924175"/>
            <a:ext cx="1130300" cy="336550"/>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pitchFamily="18" charset="0"/>
                <a:ea typeface="宋体" pitchFamily="2" charset="-122"/>
              </a:rPr>
              <a:t>进程调度</a:t>
            </a:r>
            <a:endParaRPr lang="zh-CN" altLang="en-US" sz="1600">
              <a:solidFill>
                <a:schemeClr val="tx1"/>
              </a:solidFill>
              <a:latin typeface="Times New Roman" panose="02020603050405020304" pitchFamily="18" charset="0"/>
              <a:ea typeface="宋体" pitchFamily="2" charset="-122"/>
            </a:endParaRPr>
          </a:p>
        </p:txBody>
      </p:sp>
      <p:sp>
        <p:nvSpPr>
          <p:cNvPr id="19469" name="文本框 19468"/>
          <p:cNvSpPr txBox="1"/>
          <p:nvPr/>
        </p:nvSpPr>
        <p:spPr>
          <a:xfrm>
            <a:off x="3081338" y="3429000"/>
            <a:ext cx="1116012" cy="336550"/>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pitchFamily="18" charset="0"/>
                <a:ea typeface="宋体" pitchFamily="2" charset="-122"/>
              </a:rPr>
              <a:t>时间片到</a:t>
            </a:r>
            <a:endParaRPr lang="zh-CN" altLang="en-US" sz="1600">
              <a:solidFill>
                <a:schemeClr val="tx1"/>
              </a:solidFill>
              <a:latin typeface="Times New Roman" panose="02020603050405020304" pitchFamily="18" charset="0"/>
              <a:ea typeface="宋体" pitchFamily="2" charset="-122"/>
            </a:endParaRPr>
          </a:p>
        </p:txBody>
      </p:sp>
      <p:sp>
        <p:nvSpPr>
          <p:cNvPr id="19470" name="直接连接符 19469"/>
          <p:cNvSpPr/>
          <p:nvPr/>
        </p:nvSpPr>
        <p:spPr>
          <a:xfrm>
            <a:off x="2957513" y="4516438"/>
            <a:ext cx="2376487" cy="0"/>
          </a:xfrm>
          <a:prstGeom prst="line">
            <a:avLst/>
          </a:prstGeom>
          <a:ln w="38100" cap="flat" cmpd="sng">
            <a:solidFill>
              <a:srgbClr val="CC33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9471" name="椭圆 19470"/>
          <p:cNvSpPr/>
          <p:nvPr/>
        </p:nvSpPr>
        <p:spPr>
          <a:xfrm>
            <a:off x="5295900" y="4210050"/>
            <a:ext cx="1836738" cy="893763"/>
          </a:xfrm>
          <a:prstGeom prst="ellipse">
            <a:avLst/>
          </a:prstGeom>
          <a:solidFill>
            <a:srgbClr val="B2B2B2"/>
          </a:solidFill>
          <a:ln w="9525" cap="flat" cmpd="sng">
            <a:solidFill>
              <a:srgbClr val="000000"/>
            </a:solidFill>
            <a:prstDash val="solid"/>
            <a:round/>
            <a:headEnd type="none" w="med" len="med"/>
            <a:tailEnd type="none" w="med" len="med"/>
          </a:ln>
        </p:spPr>
        <p:txBody>
          <a:bodyPr anchor="t"/>
          <a:p>
            <a:pPr lvl="0" algn="just">
              <a:lnSpc>
                <a:spcPct val="120000"/>
              </a:lnSpc>
              <a:spcBef>
                <a:spcPct val="10000"/>
              </a:spcBef>
            </a:pPr>
            <a:r>
              <a:rPr lang="zh-CN" altLang="en-US" sz="1600">
                <a:solidFill>
                  <a:schemeClr val="tx1"/>
                </a:solidFill>
                <a:latin typeface="Times New Roman" panose="02020603050405020304" pitchFamily="18" charset="0"/>
                <a:ea typeface="宋体" pitchFamily="2" charset="-122"/>
              </a:rPr>
              <a:t>    等 待</a:t>
            </a:r>
            <a:endParaRPr lang="zh-CN" altLang="en-US" sz="1600">
              <a:solidFill>
                <a:schemeClr val="tx1"/>
              </a:solidFill>
              <a:latin typeface="Times New Roman" panose="02020603050405020304" pitchFamily="18" charset="0"/>
              <a:ea typeface="宋体" pitchFamily="2" charset="-122"/>
            </a:endParaRPr>
          </a:p>
        </p:txBody>
      </p:sp>
      <p:sp>
        <p:nvSpPr>
          <p:cNvPr id="19472" name="椭圆 19471"/>
          <p:cNvSpPr/>
          <p:nvPr/>
        </p:nvSpPr>
        <p:spPr>
          <a:xfrm>
            <a:off x="1185863" y="4210050"/>
            <a:ext cx="1836737" cy="893763"/>
          </a:xfrm>
          <a:prstGeom prst="ellipse">
            <a:avLst/>
          </a:prstGeom>
          <a:solidFill>
            <a:srgbClr val="99FF99"/>
          </a:solidFill>
          <a:ln w="9525" cap="flat" cmpd="sng">
            <a:solidFill>
              <a:srgbClr val="000000"/>
            </a:solidFill>
            <a:prstDash val="solid"/>
            <a:round/>
            <a:headEnd type="none" w="med" len="med"/>
            <a:tailEnd type="none" w="med" len="med"/>
          </a:ln>
        </p:spPr>
        <p:txBody>
          <a:bodyPr anchor="t"/>
          <a:p>
            <a:pPr lvl="0" algn="just">
              <a:lnSpc>
                <a:spcPct val="120000"/>
              </a:lnSpc>
              <a:spcBef>
                <a:spcPct val="10000"/>
              </a:spcBef>
            </a:pPr>
            <a:r>
              <a:rPr lang="zh-CN" altLang="en-US" sz="1600">
                <a:solidFill>
                  <a:schemeClr val="tx1"/>
                </a:solidFill>
                <a:latin typeface="Times New Roman" panose="02020603050405020304" pitchFamily="18" charset="0"/>
                <a:ea typeface="宋体" pitchFamily="2" charset="-122"/>
              </a:rPr>
              <a:t>   就 绪</a:t>
            </a:r>
            <a:endParaRPr lang="zh-CN" altLang="en-US" sz="1600">
              <a:solidFill>
                <a:schemeClr val="tx1"/>
              </a:solidFill>
              <a:latin typeface="Times New Roman" panose="02020603050405020304" pitchFamily="18" charset="0"/>
              <a:ea typeface="宋体" pitchFamily="2" charset="-122"/>
            </a:endParaRPr>
          </a:p>
        </p:txBody>
      </p:sp>
      <p:sp>
        <p:nvSpPr>
          <p:cNvPr id="19473" name="文本框 19472"/>
          <p:cNvSpPr txBox="1"/>
          <p:nvPr/>
        </p:nvSpPr>
        <p:spPr>
          <a:xfrm>
            <a:off x="4826000" y="3381375"/>
            <a:ext cx="508000" cy="384175"/>
          </a:xfrm>
          <a:prstGeom prst="rect">
            <a:avLst/>
          </a:prstGeom>
          <a:noFill/>
          <a:ln w="9525">
            <a:noFill/>
            <a:miter/>
          </a:ln>
        </p:spPr>
        <p:txBody>
          <a:bodyPr anchor="t">
            <a:spAutoFit/>
          </a:bodyPr>
          <a:p>
            <a:pPr lvl="0" indent="-341630">
              <a:lnSpc>
                <a:spcPct val="120000"/>
              </a:lnSpc>
              <a:buClr>
                <a:schemeClr val="tx2"/>
              </a:buClr>
              <a:buSzPct val="95000"/>
              <a:buFont typeface="Wingdings" panose="05000000000000000000" pitchFamily="2" charset="2"/>
              <a:buNone/>
            </a:pPr>
            <a:r>
              <a:rPr lang="en-US" altLang="zh-CN" sz="1600">
                <a:solidFill>
                  <a:schemeClr val="tx1"/>
                </a:solidFill>
                <a:latin typeface="Arial" panose="020B0604020202020204" pitchFamily="34" charset="0"/>
                <a:ea typeface="宋体" pitchFamily="2" charset="-122"/>
              </a:rPr>
              <a:t>×</a:t>
            </a:r>
            <a:endParaRPr lang="en-US" altLang="zh-CN" sz="1600">
              <a:solidFill>
                <a:schemeClr val="tx1"/>
              </a:solidFill>
              <a:latin typeface="Arial" panose="020B0604020202020204" pitchFamily="34" charset="0"/>
              <a:ea typeface="宋体" pitchFamily="2" charset="-122"/>
            </a:endParaRPr>
          </a:p>
        </p:txBody>
      </p:sp>
      <p:sp>
        <p:nvSpPr>
          <p:cNvPr id="19475" name="文本框 19474"/>
          <p:cNvSpPr txBox="1"/>
          <p:nvPr/>
        </p:nvSpPr>
        <p:spPr>
          <a:xfrm>
            <a:off x="3152775" y="5772150"/>
            <a:ext cx="1978025"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进程状态变迁图</a:t>
            </a:r>
            <a:endParaRPr lang="zh-CN" altLang="en-US" sz="1600" b="0">
              <a:solidFill>
                <a:schemeClr val="tx1"/>
              </a:solidFill>
              <a:latin typeface="Times New Roman" panose="02020603050405020304" pitchFamily="18" charset="0"/>
              <a:ea typeface="宋体" pitchFamily="2" charset="-122"/>
            </a:endParaRPr>
          </a:p>
        </p:txBody>
      </p:sp>
      <p:sp>
        <p:nvSpPr>
          <p:cNvPr id="19476" name="矩形 1947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进程概念</a:t>
            </a:r>
            <a:endParaRPr lang="zh-CN" altLang="en-US" sz="2400" strike="noStrike" noProof="1">
              <a:ea typeface="宋体" pitchFamily="2" charset="-122"/>
            </a:endParaRPr>
          </a:p>
        </p:txBody>
      </p:sp>
      <p:sp>
        <p:nvSpPr>
          <p:cNvPr id="2" name="文本框 1"/>
          <p:cNvSpPr txBox="1"/>
          <p:nvPr/>
        </p:nvSpPr>
        <p:spPr>
          <a:xfrm>
            <a:off x="3814763" y="4133850"/>
            <a:ext cx="508000" cy="382588"/>
          </a:xfrm>
          <a:prstGeom prst="rect">
            <a:avLst/>
          </a:prstGeom>
          <a:noFill/>
          <a:ln w="9525">
            <a:noFill/>
            <a:miter/>
          </a:ln>
        </p:spPr>
        <p:txBody>
          <a:bodyPr anchor="t">
            <a:spAutoFit/>
          </a:bodyPr>
          <a:p>
            <a:pPr lvl="0" indent="-341630">
              <a:lnSpc>
                <a:spcPct val="120000"/>
              </a:lnSpc>
              <a:buClr>
                <a:schemeClr val="tx2"/>
              </a:buClr>
              <a:buSzPct val="95000"/>
              <a:buFont typeface="Wingdings" panose="05000000000000000000" pitchFamily="2" charset="2"/>
              <a:buNone/>
            </a:pPr>
            <a:r>
              <a:rPr lang="en-US" altLang="zh-CN" sz="1600">
                <a:solidFill>
                  <a:schemeClr val="tx1"/>
                </a:solidFill>
                <a:latin typeface="Arial" panose="020B0604020202020204" pitchFamily="34" charset="0"/>
                <a:ea typeface="宋体" pitchFamily="2" charset="-122"/>
              </a:rPr>
              <a:t>×</a:t>
            </a:r>
            <a:endParaRPr lang="en-US" altLang="zh-CN" sz="1600">
              <a:solidFill>
                <a:schemeClr val="tx1"/>
              </a:solidFill>
              <a:latin typeface="Arial" panose="020B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9">
                                            <p:txEl>
                                              <p:charRg st="0" end="12"/>
                                            </p:txEl>
                                          </p:spTgt>
                                        </p:tgtEl>
                                        <p:attrNameLst>
                                          <p:attrName>style.visibility</p:attrName>
                                        </p:attrNameLst>
                                      </p:cBhvr>
                                      <p:to>
                                        <p:strVal val="visible"/>
                                      </p:to>
                                    </p:set>
                                    <p:anim calcmode="lin" valueType="num">
                                      <p:cBhvr additive="base">
                                        <p:cTn id="7" dur="1000" fill="hold"/>
                                        <p:tgtEl>
                                          <p:spTgt spid="19459">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9459">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459">
                                            <p:txEl>
                                              <p:charRg st="12" end="24"/>
                                            </p:txEl>
                                          </p:spTgt>
                                        </p:tgtEl>
                                        <p:attrNameLst>
                                          <p:attrName>style.visibility</p:attrName>
                                        </p:attrNameLst>
                                      </p:cBhvr>
                                      <p:to>
                                        <p:strVal val="visible"/>
                                      </p:to>
                                    </p:set>
                                    <p:anim calcmode="lin" valueType="num">
                                      <p:cBhvr additive="base">
                                        <p:cTn id="13" dur="1000" fill="hold"/>
                                        <p:tgtEl>
                                          <p:spTgt spid="19459">
                                            <p:txEl>
                                              <p:charRg st="12" end="24"/>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9459">
                                            <p:txEl>
                                              <p:charRg st="12" end="2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9463"/>
                                        </p:tgtEl>
                                        <p:attrNameLst>
                                          <p:attrName>style.visibility</p:attrName>
                                        </p:attrNameLst>
                                      </p:cBhvr>
                                      <p:to>
                                        <p:strVal val="visible"/>
                                      </p:to>
                                    </p:set>
                                    <p:anim calcmode="lin" valueType="num">
                                      <p:cBhvr additive="base">
                                        <p:cTn id="19" dur="500" fill="hold"/>
                                        <p:tgtEl>
                                          <p:spTgt spid="19463"/>
                                        </p:tgtEl>
                                        <p:attrNameLst>
                                          <p:attrName>ppt_x</p:attrName>
                                        </p:attrNameLst>
                                      </p:cBhvr>
                                      <p:tavLst>
                                        <p:tav tm="0">
                                          <p:val>
                                            <p:strVal val="#ppt_x"/>
                                          </p:val>
                                        </p:tav>
                                        <p:tav tm="100000">
                                          <p:val>
                                            <p:strVal val="#ppt_x"/>
                                          </p:val>
                                        </p:tav>
                                      </p:tavLst>
                                    </p:anim>
                                    <p:anim calcmode="lin" valueType="num">
                                      <p:cBhvr additive="base">
                                        <p:cTn id="20" dur="500" fill="hold"/>
                                        <p:tgtEl>
                                          <p:spTgt spid="19463"/>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9471"/>
                                        </p:tgtEl>
                                        <p:attrNameLst>
                                          <p:attrName>style.visibility</p:attrName>
                                        </p:attrNameLst>
                                      </p:cBhvr>
                                      <p:to>
                                        <p:strVal val="visible"/>
                                      </p:to>
                                    </p:set>
                                    <p:anim calcmode="lin" valueType="num">
                                      <p:cBhvr additive="base">
                                        <p:cTn id="25" dur="500" fill="hold"/>
                                        <p:tgtEl>
                                          <p:spTgt spid="19471"/>
                                        </p:tgtEl>
                                        <p:attrNameLst>
                                          <p:attrName>ppt_x</p:attrName>
                                        </p:attrNameLst>
                                      </p:cBhvr>
                                      <p:tavLst>
                                        <p:tav tm="0">
                                          <p:val>
                                            <p:strVal val="1+#ppt_w/2"/>
                                          </p:val>
                                        </p:tav>
                                        <p:tav tm="100000">
                                          <p:val>
                                            <p:strVal val="#ppt_x"/>
                                          </p:val>
                                        </p:tav>
                                      </p:tavLst>
                                    </p:anim>
                                    <p:anim calcmode="lin" valueType="num">
                                      <p:cBhvr additive="base">
                                        <p:cTn id="26" dur="500" fill="hold"/>
                                        <p:tgtEl>
                                          <p:spTgt spid="1947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472"/>
                                        </p:tgtEl>
                                        <p:attrNameLst>
                                          <p:attrName>style.visibility</p:attrName>
                                        </p:attrNameLst>
                                      </p:cBhvr>
                                      <p:to>
                                        <p:strVal val="visible"/>
                                      </p:to>
                                    </p:set>
                                    <p:anim calcmode="lin" valueType="num">
                                      <p:cBhvr additive="base">
                                        <p:cTn id="31" dur="500" fill="hold"/>
                                        <p:tgtEl>
                                          <p:spTgt spid="19472"/>
                                        </p:tgtEl>
                                        <p:attrNameLst>
                                          <p:attrName>ppt_x</p:attrName>
                                        </p:attrNameLst>
                                      </p:cBhvr>
                                      <p:tavLst>
                                        <p:tav tm="0">
                                          <p:val>
                                            <p:strVal val="0-#ppt_w/2"/>
                                          </p:val>
                                        </p:tav>
                                        <p:tav tm="100000">
                                          <p:val>
                                            <p:strVal val="#ppt_x"/>
                                          </p:val>
                                        </p:tav>
                                      </p:tavLst>
                                    </p:anim>
                                    <p:anim calcmode="lin" valueType="num">
                                      <p:cBhvr additive="base">
                                        <p:cTn id="32" dur="500" fill="hold"/>
                                        <p:tgtEl>
                                          <p:spTgt spid="1947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9461"/>
                                        </p:tgtEl>
                                        <p:attrNameLst>
                                          <p:attrName>style.visibility</p:attrName>
                                        </p:attrNameLst>
                                      </p:cBhvr>
                                      <p:to>
                                        <p:strVal val="visible"/>
                                      </p:to>
                                    </p:set>
                                    <p:anim calcmode="lin" valueType="num">
                                      <p:cBhvr additive="base">
                                        <p:cTn id="37" dur="500" fill="hold"/>
                                        <p:tgtEl>
                                          <p:spTgt spid="19461"/>
                                        </p:tgtEl>
                                        <p:attrNameLst>
                                          <p:attrName>ppt_x</p:attrName>
                                        </p:attrNameLst>
                                      </p:cBhvr>
                                      <p:tavLst>
                                        <p:tav tm="0">
                                          <p:val>
                                            <p:strVal val="1+#ppt_w/2"/>
                                          </p:val>
                                        </p:tav>
                                        <p:tav tm="100000">
                                          <p:val>
                                            <p:strVal val="#ppt_x"/>
                                          </p:val>
                                        </p:tav>
                                      </p:tavLst>
                                    </p:anim>
                                    <p:anim calcmode="lin" valueType="num">
                                      <p:cBhvr additive="base">
                                        <p:cTn id="38" dur="500" fill="hold"/>
                                        <p:tgtEl>
                                          <p:spTgt spid="1946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464"/>
                                        </p:tgtEl>
                                        <p:attrNameLst>
                                          <p:attrName>style.visibility</p:attrName>
                                        </p:attrNameLst>
                                      </p:cBhvr>
                                      <p:to>
                                        <p:strVal val="visible"/>
                                      </p:to>
                                    </p:set>
                                    <p:anim calcmode="lin" valueType="num">
                                      <p:cBhvr additive="base">
                                        <p:cTn id="43" dur="500" fill="hold"/>
                                        <p:tgtEl>
                                          <p:spTgt spid="19464"/>
                                        </p:tgtEl>
                                        <p:attrNameLst>
                                          <p:attrName>ppt_x</p:attrName>
                                        </p:attrNameLst>
                                      </p:cBhvr>
                                      <p:tavLst>
                                        <p:tav tm="0">
                                          <p:val>
                                            <p:strVal val="#ppt_x"/>
                                          </p:val>
                                        </p:tav>
                                        <p:tav tm="100000">
                                          <p:val>
                                            <p:strVal val="#ppt_x"/>
                                          </p:val>
                                        </p:tav>
                                      </p:tavLst>
                                    </p:anim>
                                    <p:anim calcmode="lin" valueType="num">
                                      <p:cBhvr additive="base">
                                        <p:cTn id="44" dur="500" fill="hold"/>
                                        <p:tgtEl>
                                          <p:spTgt spid="1946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9465"/>
                                        </p:tgtEl>
                                        <p:attrNameLst>
                                          <p:attrName>style.visibility</p:attrName>
                                        </p:attrNameLst>
                                      </p:cBhvr>
                                      <p:to>
                                        <p:strVal val="visible"/>
                                      </p:to>
                                    </p:set>
                                    <p:anim calcmode="lin" valueType="num">
                                      <p:cBhvr additive="base">
                                        <p:cTn id="49" dur="500" fill="hold"/>
                                        <p:tgtEl>
                                          <p:spTgt spid="19465"/>
                                        </p:tgtEl>
                                        <p:attrNameLst>
                                          <p:attrName>ppt_x</p:attrName>
                                        </p:attrNameLst>
                                      </p:cBhvr>
                                      <p:tavLst>
                                        <p:tav tm="0">
                                          <p:val>
                                            <p:strVal val="0-#ppt_w/2"/>
                                          </p:val>
                                        </p:tav>
                                        <p:tav tm="100000">
                                          <p:val>
                                            <p:strVal val="#ppt_x"/>
                                          </p:val>
                                        </p:tav>
                                      </p:tavLst>
                                    </p:anim>
                                    <p:anim calcmode="lin" valueType="num">
                                      <p:cBhvr additive="base">
                                        <p:cTn id="50" dur="500" fill="hold"/>
                                        <p:tgtEl>
                                          <p:spTgt spid="1946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19460"/>
                                        </p:tgtEl>
                                        <p:attrNameLst>
                                          <p:attrName>style.visibility</p:attrName>
                                        </p:attrNameLst>
                                      </p:cBhvr>
                                      <p:to>
                                        <p:strVal val="visible"/>
                                      </p:to>
                                    </p:set>
                                    <p:anim calcmode="lin" valueType="num">
                                      <p:cBhvr additive="base">
                                        <p:cTn id="55" dur="500" fill="hold"/>
                                        <p:tgtEl>
                                          <p:spTgt spid="19460"/>
                                        </p:tgtEl>
                                        <p:attrNameLst>
                                          <p:attrName>ppt_x</p:attrName>
                                        </p:attrNameLst>
                                      </p:cBhvr>
                                      <p:tavLst>
                                        <p:tav tm="0">
                                          <p:val>
                                            <p:strVal val="#ppt_x"/>
                                          </p:val>
                                        </p:tav>
                                        <p:tav tm="100000">
                                          <p:val>
                                            <p:strVal val="#ppt_x"/>
                                          </p:val>
                                        </p:tav>
                                      </p:tavLst>
                                    </p:anim>
                                    <p:anim calcmode="lin" valueType="num">
                                      <p:cBhvr additive="base">
                                        <p:cTn id="56" dur="500" fill="hold"/>
                                        <p:tgtEl>
                                          <p:spTgt spid="19460"/>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9470"/>
                                        </p:tgtEl>
                                        <p:attrNameLst>
                                          <p:attrName>style.visibility</p:attrName>
                                        </p:attrNameLst>
                                      </p:cBhvr>
                                      <p:to>
                                        <p:strVal val="visible"/>
                                      </p:to>
                                    </p:set>
                                    <p:anim calcmode="lin" valueType="num">
                                      <p:cBhvr additive="base">
                                        <p:cTn id="61" dur="500" fill="hold"/>
                                        <p:tgtEl>
                                          <p:spTgt spid="19470"/>
                                        </p:tgtEl>
                                        <p:attrNameLst>
                                          <p:attrName>ppt_x</p:attrName>
                                        </p:attrNameLst>
                                      </p:cBhvr>
                                      <p:tavLst>
                                        <p:tav tm="0">
                                          <p:val>
                                            <p:strVal val="#ppt_x"/>
                                          </p:val>
                                        </p:tav>
                                        <p:tav tm="100000">
                                          <p:val>
                                            <p:strVal val="#ppt_x"/>
                                          </p:val>
                                        </p:tav>
                                      </p:tavLst>
                                    </p:anim>
                                    <p:anim calcmode="lin" valueType="num">
                                      <p:cBhvr additive="base">
                                        <p:cTn id="62" dur="500" fill="hold"/>
                                        <p:tgtEl>
                                          <p:spTgt spid="1947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19462"/>
                                        </p:tgtEl>
                                        <p:attrNameLst>
                                          <p:attrName>style.visibility</p:attrName>
                                        </p:attrNameLst>
                                      </p:cBhvr>
                                      <p:to>
                                        <p:strVal val="visible"/>
                                      </p:to>
                                    </p:set>
                                    <p:anim calcmode="lin" valueType="num">
                                      <p:cBhvr additive="base">
                                        <p:cTn id="67" dur="500" fill="hold"/>
                                        <p:tgtEl>
                                          <p:spTgt spid="19462"/>
                                        </p:tgtEl>
                                        <p:attrNameLst>
                                          <p:attrName>ppt_x</p:attrName>
                                        </p:attrNameLst>
                                      </p:cBhvr>
                                      <p:tavLst>
                                        <p:tav tm="0">
                                          <p:val>
                                            <p:strVal val="1+#ppt_w/2"/>
                                          </p:val>
                                        </p:tav>
                                        <p:tav tm="100000">
                                          <p:val>
                                            <p:strVal val="#ppt_x"/>
                                          </p:val>
                                        </p:tav>
                                      </p:tavLst>
                                    </p:anim>
                                    <p:anim calcmode="lin" valueType="num">
                                      <p:cBhvr additive="base">
                                        <p:cTn id="68" dur="500" fill="hold"/>
                                        <p:tgtEl>
                                          <p:spTgt spid="19462"/>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9466"/>
                                        </p:tgtEl>
                                        <p:attrNameLst>
                                          <p:attrName>style.visibility</p:attrName>
                                        </p:attrNameLst>
                                      </p:cBhvr>
                                      <p:to>
                                        <p:strVal val="visible"/>
                                      </p:to>
                                    </p:set>
                                    <p:anim calcmode="lin" valueType="num">
                                      <p:cBhvr additive="base">
                                        <p:cTn id="73" dur="500" fill="hold"/>
                                        <p:tgtEl>
                                          <p:spTgt spid="19466"/>
                                        </p:tgtEl>
                                        <p:attrNameLst>
                                          <p:attrName>ppt_x</p:attrName>
                                        </p:attrNameLst>
                                      </p:cBhvr>
                                      <p:tavLst>
                                        <p:tav tm="0">
                                          <p:val>
                                            <p:strVal val="1+#ppt_w/2"/>
                                          </p:val>
                                        </p:tav>
                                        <p:tav tm="100000">
                                          <p:val>
                                            <p:strVal val="#ppt_x"/>
                                          </p:val>
                                        </p:tav>
                                      </p:tavLst>
                                    </p:anim>
                                    <p:anim calcmode="lin" valueType="num">
                                      <p:cBhvr additive="base">
                                        <p:cTn id="74" dur="500" fill="hold"/>
                                        <p:tgtEl>
                                          <p:spTgt spid="19466"/>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9467"/>
                                        </p:tgtEl>
                                        <p:attrNameLst>
                                          <p:attrName>style.visibility</p:attrName>
                                        </p:attrNameLst>
                                      </p:cBhvr>
                                      <p:to>
                                        <p:strVal val="visible"/>
                                      </p:to>
                                    </p:set>
                                    <p:anim calcmode="lin" valueType="num">
                                      <p:cBhvr additive="base">
                                        <p:cTn id="79" dur="500" fill="hold"/>
                                        <p:tgtEl>
                                          <p:spTgt spid="19467"/>
                                        </p:tgtEl>
                                        <p:attrNameLst>
                                          <p:attrName>ppt_x</p:attrName>
                                        </p:attrNameLst>
                                      </p:cBhvr>
                                      <p:tavLst>
                                        <p:tav tm="0">
                                          <p:val>
                                            <p:strVal val="#ppt_x"/>
                                          </p:val>
                                        </p:tav>
                                        <p:tav tm="100000">
                                          <p:val>
                                            <p:strVal val="#ppt_x"/>
                                          </p:val>
                                        </p:tav>
                                      </p:tavLst>
                                    </p:anim>
                                    <p:anim calcmode="lin" valueType="num">
                                      <p:cBhvr additive="base">
                                        <p:cTn id="80" dur="500" fill="hold"/>
                                        <p:tgtEl>
                                          <p:spTgt spid="1946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9468"/>
                                        </p:tgtEl>
                                        <p:attrNameLst>
                                          <p:attrName>style.visibility</p:attrName>
                                        </p:attrNameLst>
                                      </p:cBhvr>
                                      <p:to>
                                        <p:strVal val="visible"/>
                                      </p:to>
                                    </p:set>
                                    <p:anim calcmode="lin" valueType="num">
                                      <p:cBhvr additive="base">
                                        <p:cTn id="85" dur="500" fill="hold"/>
                                        <p:tgtEl>
                                          <p:spTgt spid="19468"/>
                                        </p:tgtEl>
                                        <p:attrNameLst>
                                          <p:attrName>ppt_x</p:attrName>
                                        </p:attrNameLst>
                                      </p:cBhvr>
                                      <p:tavLst>
                                        <p:tav tm="0">
                                          <p:val>
                                            <p:strVal val="0-#ppt_w/2"/>
                                          </p:val>
                                        </p:tav>
                                        <p:tav tm="100000">
                                          <p:val>
                                            <p:strVal val="#ppt_x"/>
                                          </p:val>
                                        </p:tav>
                                      </p:tavLst>
                                    </p:anim>
                                    <p:anim calcmode="lin" valueType="num">
                                      <p:cBhvr additive="base">
                                        <p:cTn id="86" dur="500" fill="hold"/>
                                        <p:tgtEl>
                                          <p:spTgt spid="19468"/>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19473"/>
                                        </p:tgtEl>
                                        <p:attrNameLst>
                                          <p:attrName>style.visibility</p:attrName>
                                        </p:attrNameLst>
                                      </p:cBhvr>
                                      <p:to>
                                        <p:strVal val="visible"/>
                                      </p:to>
                                    </p:set>
                                    <p:anim calcmode="lin" valueType="num">
                                      <p:cBhvr additive="base">
                                        <p:cTn id="91" dur="500" fill="hold"/>
                                        <p:tgtEl>
                                          <p:spTgt spid="19473"/>
                                        </p:tgtEl>
                                        <p:attrNameLst>
                                          <p:attrName>ppt_x</p:attrName>
                                        </p:attrNameLst>
                                      </p:cBhvr>
                                      <p:tavLst>
                                        <p:tav tm="0">
                                          <p:val>
                                            <p:strVal val="1+#ppt_w/2"/>
                                          </p:val>
                                        </p:tav>
                                        <p:tav tm="100000">
                                          <p:val>
                                            <p:strVal val="#ppt_x"/>
                                          </p:val>
                                        </p:tav>
                                      </p:tavLst>
                                    </p:anim>
                                    <p:anim calcmode="lin" valueType="num">
                                      <p:cBhvr additive="base">
                                        <p:cTn id="92" dur="500" fill="hold"/>
                                        <p:tgtEl>
                                          <p:spTgt spid="19473"/>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19469"/>
                                        </p:tgtEl>
                                        <p:attrNameLst>
                                          <p:attrName>style.visibility</p:attrName>
                                        </p:attrNameLst>
                                      </p:cBhvr>
                                      <p:to>
                                        <p:strVal val="visible"/>
                                      </p:to>
                                    </p:set>
                                    <p:anim calcmode="lin" valueType="num">
                                      <p:cBhvr additive="base">
                                        <p:cTn id="97" dur="500" fill="hold"/>
                                        <p:tgtEl>
                                          <p:spTgt spid="19469"/>
                                        </p:tgtEl>
                                        <p:attrNameLst>
                                          <p:attrName>ppt_x</p:attrName>
                                        </p:attrNameLst>
                                      </p:cBhvr>
                                      <p:tavLst>
                                        <p:tav tm="0">
                                          <p:val>
                                            <p:strVal val="0-#ppt_w/2"/>
                                          </p:val>
                                        </p:tav>
                                        <p:tav tm="100000">
                                          <p:val>
                                            <p:strVal val="#ppt_x"/>
                                          </p:val>
                                        </p:tav>
                                      </p:tavLst>
                                    </p:anim>
                                    <p:anim calcmode="lin" valueType="num">
                                      <p:cBhvr additive="base">
                                        <p:cTn id="98" dur="500" fill="hold"/>
                                        <p:tgtEl>
                                          <p:spTgt spid="19469"/>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947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2" presetClass="entr" presetSubtype="2" fill="hold" grpId="0" nodeType="clickEffect">
                                  <p:stCondLst>
                                    <p:cond delay="0"/>
                                  </p:stCondLst>
                                  <p:childTnLst>
                                    <p:set>
                                      <p:cBhvr>
                                        <p:cTn id="106" dur="1" fill="hold">
                                          <p:stCondLst>
                                            <p:cond delay="0"/>
                                          </p:stCondLst>
                                        </p:cTn>
                                        <p:tgtEl>
                                          <p:spTgt spid="2"/>
                                        </p:tgtEl>
                                        <p:attrNameLst>
                                          <p:attrName>style.visibility</p:attrName>
                                        </p:attrNameLst>
                                      </p:cBhvr>
                                      <p:to>
                                        <p:strVal val="visible"/>
                                      </p:to>
                                    </p:set>
                                    <p:anim calcmode="lin" valueType="num">
                                      <p:cBhvr>
                                        <p:cTn id="107" dur="500" fill="hold"/>
                                        <p:tgtEl>
                                          <p:spTgt spid="2"/>
                                        </p:tgtEl>
                                        <p:attrNameLst>
                                          <p:attrName>ppt_x</p:attrName>
                                        </p:attrNameLst>
                                      </p:cBhvr>
                                      <p:tavLst>
                                        <p:tav tm="0">
                                          <p:val>
                                            <p:strVal val="1+#ppt_w/2"/>
                                          </p:val>
                                        </p:tav>
                                        <p:tav tm="100000">
                                          <p:val>
                                            <p:strVal val="#ppt_x"/>
                                          </p:val>
                                        </p:tav>
                                      </p:tavLst>
                                    </p:anim>
                                    <p:anim calcmode="lin" valueType="num">
                                      <p:cBhvr>
                                        <p:cTn id="10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P spid="19463" grpId="0" animBg="1"/>
      <p:bldP spid="19466" grpId="0"/>
      <p:bldP spid="19467" grpId="0"/>
      <p:bldP spid="19468" grpId="0"/>
      <p:bldP spid="19469" grpId="0"/>
      <p:bldP spid="19471" grpId="0" animBg="1"/>
      <p:bldP spid="19472" grpId="0" animBg="1"/>
      <p:bldP spid="19473" grpId="0"/>
      <p:bldP spid="19475"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文本框 2662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20</a:t>
            </a:r>
            <a:endParaRPr lang="en-US" altLang="zh-CN" b="0">
              <a:solidFill>
                <a:schemeClr val="tx2"/>
              </a:solidFill>
              <a:latin typeface="Times New Roman" panose="02020603050405020304" pitchFamily="18" charset="0"/>
              <a:ea typeface="宋体" pitchFamily="2" charset="-122"/>
            </a:endParaRPr>
          </a:p>
        </p:txBody>
      </p:sp>
      <p:sp>
        <p:nvSpPr>
          <p:cNvPr id="26627" name="矩形 26626"/>
          <p:cNvSpPr/>
          <p:nvPr/>
        </p:nvSpPr>
        <p:spPr>
          <a:xfrm>
            <a:off x="171450" y="444500"/>
            <a:ext cx="8797925" cy="13223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3.  </a:t>
            </a:r>
            <a:r>
              <a:rPr lang="zh-CN" altLang="en-US" b="1" strike="noStrike" noProof="1">
                <a:solidFill>
                  <a:srgbClr val="990000"/>
                </a:solidFill>
                <a:latin typeface="Arial" panose="020B0604020202020204" pitchFamily="34" charset="0"/>
                <a:ea typeface="宋体" pitchFamily="2" charset="-122"/>
                <a:cs typeface="+mn-ea"/>
              </a:rPr>
              <a:t>进程描述</a:t>
            </a:r>
            <a:endParaRPr lang="zh-CN" altLang="en-US" b="1" strike="noStrike" noProof="1">
              <a:solidFill>
                <a:srgbClr val="990000"/>
              </a:solidFill>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进程的组成</a:t>
            </a:r>
            <a:endParaRPr lang="zh-CN" altLang="en-US" sz="2800" b="1" strike="noStrike" noProof="1">
              <a:solidFill>
                <a:srgbClr val="A50021"/>
              </a:solidFill>
              <a:latin typeface="Times New Roman" panose="02020603050405020304" pitchFamily="18" charset="0"/>
              <a:ea typeface="宋体" pitchFamily="2" charset="-122"/>
            </a:endParaRPr>
          </a:p>
        </p:txBody>
      </p:sp>
      <p:grpSp>
        <p:nvGrpSpPr>
          <p:cNvPr id="26628" name="组合 26627"/>
          <p:cNvGrpSpPr/>
          <p:nvPr/>
        </p:nvGrpSpPr>
        <p:grpSpPr>
          <a:xfrm>
            <a:off x="508000" y="1878013"/>
            <a:ext cx="1671638" cy="1846262"/>
            <a:chOff x="307" y="118"/>
            <a:chExt cx="658" cy="727"/>
          </a:xfrm>
        </p:grpSpPr>
        <p:sp>
          <p:nvSpPr>
            <p:cNvPr id="33796" name="文本框 26628"/>
            <p:cNvSpPr txBox="1"/>
            <p:nvPr/>
          </p:nvSpPr>
          <p:spPr>
            <a:xfrm>
              <a:off x="307" y="118"/>
              <a:ext cx="347" cy="372"/>
            </a:xfrm>
            <a:prstGeom prst="rect">
              <a:avLst/>
            </a:prstGeom>
            <a:noFill/>
            <a:ln w="9525" cap="flat" cmpd="sng">
              <a:solidFill>
                <a:schemeClr val="tx1"/>
              </a:solidFill>
              <a:prstDash val="solid"/>
              <a:miter/>
              <a:headEnd type="none" w="med" len="med"/>
              <a:tailEnd type="none" w="med" len="med"/>
            </a:ln>
          </p:spPr>
          <p:txBody>
            <a:bodyPr anchor="t">
              <a:spAutoFit/>
            </a:bodyPr>
            <a:p>
              <a:pPr lvl="0" algn="ctr">
                <a:lnSpc>
                  <a:spcPct val="120000"/>
                </a:lnSpc>
                <a:spcBef>
                  <a:spcPct val="20000"/>
                </a:spcBef>
              </a:pPr>
              <a:r>
                <a:rPr lang="zh-CN" altLang="zh-CN">
                  <a:solidFill>
                    <a:schemeClr val="tx1"/>
                  </a:solidFill>
                  <a:latin typeface="Times New Roman" panose="02020603050405020304" pitchFamily="18" charset="0"/>
                  <a:ea typeface="宋体" pitchFamily="2" charset="-122"/>
                </a:rPr>
                <a:t>指令</a:t>
              </a:r>
              <a:endParaRPr lang="zh-CN" altLang="zh-CN">
                <a:solidFill>
                  <a:schemeClr val="tx1"/>
                </a:solidFill>
                <a:latin typeface="Times New Roman" panose="02020603050405020304" pitchFamily="18" charset="0"/>
                <a:ea typeface="宋体" pitchFamily="2" charset="-122"/>
              </a:endParaRPr>
            </a:p>
            <a:p>
              <a:pPr lvl="0" algn="ctr">
                <a:lnSpc>
                  <a:spcPct val="120000"/>
                </a:lnSpc>
                <a:spcBef>
                  <a:spcPct val="20000"/>
                </a:spcBef>
              </a:pPr>
              <a:r>
                <a:rPr lang="zh-CN" altLang="en-US">
                  <a:solidFill>
                    <a:schemeClr val="tx1"/>
                  </a:solidFill>
                  <a:latin typeface="Times New Roman" panose="02020603050405020304" pitchFamily="18" charset="0"/>
                  <a:ea typeface="宋体" pitchFamily="2" charset="-122"/>
                </a:rPr>
                <a:t>与</a:t>
              </a:r>
              <a:endParaRPr lang="zh-CN" altLang="en-US">
                <a:solidFill>
                  <a:schemeClr val="tx1"/>
                </a:solidFill>
                <a:latin typeface="Times New Roman" panose="02020603050405020304" pitchFamily="18" charset="0"/>
                <a:ea typeface="宋体" pitchFamily="2" charset="-122"/>
              </a:endParaRPr>
            </a:p>
            <a:p>
              <a:pPr lvl="0" algn="ctr">
                <a:lnSpc>
                  <a:spcPct val="120000"/>
                </a:lnSpc>
                <a:spcBef>
                  <a:spcPct val="20000"/>
                </a:spcBef>
              </a:pPr>
              <a:r>
                <a:rPr lang="zh-CN" altLang="en-US">
                  <a:solidFill>
                    <a:schemeClr val="tx1"/>
                  </a:solidFill>
                  <a:latin typeface="Times New Roman" panose="02020603050405020304" pitchFamily="18" charset="0"/>
                  <a:ea typeface="宋体" pitchFamily="2" charset="-122"/>
                </a:rPr>
                <a:t>数据</a:t>
              </a:r>
              <a:endParaRPr lang="en-US" altLang="zh-CN">
                <a:solidFill>
                  <a:schemeClr val="tx1"/>
                </a:solidFill>
                <a:latin typeface="Times New Roman" panose="02020603050405020304" pitchFamily="18" charset="0"/>
                <a:ea typeface="宋体" pitchFamily="2" charset="-122"/>
              </a:endParaRPr>
            </a:p>
          </p:txBody>
        </p:sp>
        <p:sp>
          <p:nvSpPr>
            <p:cNvPr id="33797" name="文本框 26629"/>
            <p:cNvSpPr txBox="1"/>
            <p:nvPr/>
          </p:nvSpPr>
          <p:spPr>
            <a:xfrm>
              <a:off x="654" y="490"/>
              <a:ext cx="311" cy="355"/>
            </a:xfrm>
            <a:prstGeom prst="rect">
              <a:avLst/>
            </a:prstGeom>
            <a:noFill/>
            <a:ln w="9525" cap="flat" cmpd="sng">
              <a:solidFill>
                <a:schemeClr val="tx1"/>
              </a:solidFill>
              <a:prstDash val="solid"/>
              <a:miter/>
              <a:headEnd type="none" w="med" len="med"/>
              <a:tailEnd type="none" w="med" len="med"/>
            </a:ln>
          </p:spPr>
          <p:txBody>
            <a:bodyPr anchor="t">
              <a:spAutoFit/>
            </a:bodyPr>
            <a:p>
              <a:pPr lvl="0" algn="ctr">
                <a:lnSpc>
                  <a:spcPct val="120000"/>
                </a:lnSpc>
                <a:spcBef>
                  <a:spcPct val="20000"/>
                </a:spcBef>
              </a:pPr>
              <a:r>
                <a:rPr lang="zh-CN" altLang="en-US">
                  <a:solidFill>
                    <a:schemeClr val="tx1"/>
                  </a:solidFill>
                  <a:latin typeface="Times New Roman" panose="02020603050405020304" pitchFamily="18" charset="0"/>
                  <a:ea typeface="宋体" pitchFamily="2" charset="-122"/>
                </a:rPr>
                <a:t>进程控制块</a:t>
              </a:r>
              <a:endParaRPr lang="zh-CN" altLang="en-US">
                <a:solidFill>
                  <a:schemeClr val="tx1"/>
                </a:solidFill>
                <a:latin typeface="Times New Roman" panose="02020603050405020304" pitchFamily="18" charset="0"/>
                <a:ea typeface="宋体" pitchFamily="2" charset="-122"/>
              </a:endParaRPr>
            </a:p>
            <a:p>
              <a:pPr lvl="0" algn="ctr">
                <a:lnSpc>
                  <a:spcPct val="120000"/>
                </a:lnSpc>
                <a:spcBef>
                  <a:spcPct val="20000"/>
                </a:spcBef>
              </a:pPr>
              <a:endParaRPr lang="zh-CN" altLang="en-US">
                <a:solidFill>
                  <a:schemeClr val="tx1"/>
                </a:solidFill>
                <a:latin typeface="Times New Roman" panose="02020603050405020304" pitchFamily="18" charset="0"/>
                <a:ea typeface="宋体" pitchFamily="2" charset="-122"/>
              </a:endParaRPr>
            </a:p>
          </p:txBody>
        </p:sp>
      </p:grpSp>
      <p:sp>
        <p:nvSpPr>
          <p:cNvPr id="26631" name="矩形 26630"/>
          <p:cNvSpPr/>
          <p:nvPr/>
        </p:nvSpPr>
        <p:spPr>
          <a:xfrm>
            <a:off x="2368550" y="1854200"/>
            <a:ext cx="6607175" cy="259334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0" indent="0" fontAlgn="base">
              <a:spcAft>
                <a:spcPct val="20000"/>
              </a:spcAft>
              <a:buNone/>
            </a:pPr>
            <a:r>
              <a:rPr lang="zh-CN" altLang="en-US" sz="2400" b="1" strike="noStrike" noProof="1">
                <a:solidFill>
                  <a:schemeClr val="tx1"/>
                </a:solidFill>
                <a:effectLst/>
                <a:latin typeface="Times New Roman" panose="02020603050405020304" pitchFamily="18" charset="0"/>
                <a:ea typeface="宋体" pitchFamily="2" charset="-122"/>
                <a:cs typeface="+mn-ea"/>
                <a:sym typeface="+mn-ea"/>
              </a:rPr>
              <a:t>代码段：</a:t>
            </a:r>
            <a:r>
              <a:rPr lang="zh-CN" altLang="en-US" sz="2400" strike="noStrike" noProof="1">
                <a:solidFill>
                  <a:schemeClr val="tx1"/>
                </a:solidFill>
                <a:effectLst/>
                <a:latin typeface="Times New Roman" panose="02020603050405020304" pitchFamily="18" charset="0"/>
                <a:ea typeface="宋体" pitchFamily="2" charset="-122"/>
                <a:cs typeface="+mn-ea"/>
                <a:sym typeface="+mn-ea"/>
              </a:rPr>
              <a:t>描述进程本身所应完成的功能；</a:t>
            </a:r>
            <a:endParaRPr lang="zh-CN" altLang="en-US" sz="2400" strike="noStrike" noProof="1">
              <a:effectLst/>
              <a:latin typeface="Times New Roman" panose="02020603050405020304" pitchFamily="18" charset="0"/>
            </a:endParaRPr>
          </a:p>
          <a:p>
            <a:pPr marL="0" indent="0" fontAlgn="base">
              <a:spcAft>
                <a:spcPct val="20000"/>
              </a:spcAft>
              <a:buNone/>
            </a:pPr>
            <a:r>
              <a:rPr lang="zh-CN" altLang="en-US" sz="2400" b="1" strike="noStrike" noProof="1">
                <a:solidFill>
                  <a:schemeClr val="tx1"/>
                </a:solidFill>
                <a:effectLst/>
                <a:latin typeface="Times New Roman" panose="02020603050405020304" pitchFamily="18" charset="0"/>
                <a:ea typeface="宋体" pitchFamily="2" charset="-122"/>
                <a:cs typeface="+mn-ea"/>
                <a:sym typeface="+mn-ea"/>
              </a:rPr>
              <a:t>数据段：</a:t>
            </a:r>
            <a:r>
              <a:rPr lang="zh-CN" altLang="en-US" sz="2400" strike="noStrike" noProof="1">
                <a:solidFill>
                  <a:schemeClr val="tx1"/>
                </a:solidFill>
                <a:effectLst/>
                <a:latin typeface="Times New Roman" panose="02020603050405020304" pitchFamily="18" charset="0"/>
                <a:ea typeface="宋体" pitchFamily="2" charset="-122"/>
                <a:cs typeface="+mn-ea"/>
                <a:sym typeface="+mn-ea"/>
              </a:rPr>
              <a:t>进程使用的数据</a:t>
            </a:r>
            <a:endParaRPr lang="zh-CN" altLang="en-US" sz="2400" b="1" strike="noStrike" noProof="1">
              <a:effectLst/>
              <a:latin typeface="Times New Roman" panose="02020603050405020304" pitchFamily="18" charset="0"/>
              <a:sym typeface="+mn-ea"/>
            </a:endParaRPr>
          </a:p>
          <a:p>
            <a:pPr marL="0" indent="0" fontAlgn="base">
              <a:spcAft>
                <a:spcPct val="20000"/>
              </a:spcAft>
              <a:buNone/>
            </a:pPr>
            <a:r>
              <a:rPr lang="zh-CN" altLang="en-US" sz="2400" b="1" strike="noStrike" noProof="1">
                <a:solidFill>
                  <a:schemeClr val="tx1"/>
                </a:solidFill>
                <a:effectLst/>
                <a:latin typeface="Times New Roman" panose="02020603050405020304" pitchFamily="18" charset="0"/>
                <a:ea typeface="宋体" pitchFamily="2" charset="-122"/>
                <a:cs typeface="+mn-ea"/>
                <a:sym typeface="+mn-ea"/>
              </a:rPr>
              <a:t>堆：</a:t>
            </a:r>
            <a:r>
              <a:rPr lang="zh-CN" altLang="en-US" sz="2400" strike="noStrike" noProof="1">
                <a:solidFill>
                  <a:schemeClr val="tx1"/>
                </a:solidFill>
                <a:effectLst/>
                <a:latin typeface="Times New Roman" panose="02020603050405020304" pitchFamily="18" charset="0"/>
                <a:ea typeface="宋体" pitchFamily="2" charset="-122"/>
                <a:cs typeface="+mn-ea"/>
                <a:sym typeface="+mn-ea"/>
              </a:rPr>
              <a:t>用于动态分配的数据</a:t>
            </a:r>
            <a:endParaRPr lang="zh-CN" altLang="en-US" sz="2400" strike="noStrike" noProof="1">
              <a:effectLst/>
              <a:latin typeface="Times New Roman" panose="02020603050405020304" pitchFamily="18" charset="0"/>
              <a:sym typeface="+mn-ea"/>
            </a:endParaRPr>
          </a:p>
          <a:p>
            <a:pPr marL="0" indent="0" fontAlgn="base">
              <a:spcAft>
                <a:spcPct val="20000"/>
              </a:spcAft>
              <a:buNone/>
            </a:pPr>
            <a:r>
              <a:rPr lang="zh-CN" altLang="en-US" sz="2400" b="1" strike="noStrike" noProof="1">
                <a:solidFill>
                  <a:schemeClr val="tx1"/>
                </a:solidFill>
                <a:effectLst/>
                <a:latin typeface="楷体_GB2312" pitchFamily="49" charset="-122"/>
                <a:ea typeface="宋体" pitchFamily="2" charset="-122"/>
                <a:cs typeface="+mn-ea"/>
                <a:sym typeface="+mn-ea"/>
              </a:rPr>
              <a:t>栈：</a:t>
            </a:r>
            <a:r>
              <a:rPr lang="zh-CN" altLang="en-US" sz="2400" strike="noStrike" noProof="1">
                <a:solidFill>
                  <a:schemeClr val="tx1"/>
                </a:solidFill>
                <a:effectLst/>
                <a:latin typeface="楷体_GB2312" pitchFamily="49" charset="-122"/>
                <a:ea typeface="宋体" pitchFamily="2" charset="-122"/>
                <a:cs typeface="+mn-ea"/>
                <a:sym typeface="+mn-ea"/>
              </a:rPr>
              <a:t>用于函数调用和参数传递</a:t>
            </a:r>
            <a:endParaRPr lang="zh-CN" altLang="en-US" sz="2400" strike="noStrike" noProof="1">
              <a:effectLst/>
              <a:latin typeface="楷体_GB2312" pitchFamily="49" charset="-122"/>
            </a:endParaRPr>
          </a:p>
          <a:p>
            <a:pPr marL="0" indent="0" fontAlgn="base">
              <a:spcAft>
                <a:spcPct val="20000"/>
              </a:spcAft>
              <a:buNone/>
            </a:pPr>
            <a:r>
              <a:rPr lang="en-US" altLang="zh-CN" sz="2400" b="1" strike="noStrike" noProof="1">
                <a:solidFill>
                  <a:schemeClr val="tx1"/>
                </a:solidFill>
                <a:effectLst/>
                <a:latin typeface="Times New Roman" panose="02020603050405020304" pitchFamily="18" charset="0"/>
                <a:ea typeface="宋体" pitchFamily="2" charset="-122"/>
                <a:cs typeface="+mn-ea"/>
                <a:sym typeface="+mn-ea"/>
              </a:rPr>
              <a:t>PCB</a:t>
            </a:r>
            <a:r>
              <a:rPr lang="zh-CN" altLang="en-US" sz="2400" b="1" strike="noStrike" noProof="1">
                <a:solidFill>
                  <a:schemeClr val="tx1"/>
                </a:solidFill>
                <a:effectLst/>
                <a:latin typeface="Times New Roman" panose="02020603050405020304" pitchFamily="18" charset="0"/>
                <a:ea typeface="宋体" pitchFamily="2" charset="-122"/>
                <a:cs typeface="+mn-ea"/>
                <a:sym typeface="+mn-ea"/>
              </a:rPr>
              <a:t>：</a:t>
            </a:r>
            <a:r>
              <a:rPr lang="zh-CN" altLang="en-US" sz="2400" strike="noStrike" noProof="1">
                <a:solidFill>
                  <a:schemeClr val="tx1"/>
                </a:solidFill>
                <a:effectLst/>
                <a:latin typeface="Times New Roman" panose="02020603050405020304" pitchFamily="18" charset="0"/>
                <a:ea typeface="宋体" pitchFamily="2" charset="-122"/>
                <a:cs typeface="+mn-ea"/>
                <a:sym typeface="+mn-ea"/>
              </a:rPr>
              <a:t>进程控制块</a:t>
            </a:r>
            <a:r>
              <a:rPr lang="en-US" altLang="zh-CN" sz="2400" strike="noStrike" noProof="1">
                <a:solidFill>
                  <a:schemeClr val="tx1"/>
                </a:solidFill>
                <a:effectLst/>
                <a:latin typeface="Times New Roman" panose="02020603050405020304" pitchFamily="18" charset="0"/>
                <a:ea typeface="宋体" pitchFamily="2" charset="-122"/>
                <a:cs typeface="+mn-ea"/>
                <a:sym typeface="+mn-ea"/>
              </a:rPr>
              <a:t>（Process Control Bock）</a:t>
            </a:r>
            <a:endParaRPr lang="en-US" altLang="zh-CN" sz="2400" strike="noStrike" noProof="1" dirty="0">
              <a:solidFill>
                <a:schemeClr val="tx1"/>
              </a:solidFill>
              <a:effectLst/>
              <a:latin typeface="Times New Roman" panose="02020603050405020304" pitchFamily="18" charset="0"/>
              <a:ea typeface="宋体" pitchFamily="2" charset="-122"/>
              <a:cs typeface="+mn-ea"/>
              <a:sym typeface="+mn-ea"/>
            </a:endParaRPr>
          </a:p>
        </p:txBody>
      </p:sp>
      <p:sp>
        <p:nvSpPr>
          <p:cNvPr id="26632" name="文本框 26631"/>
          <p:cNvSpPr txBox="1"/>
          <p:nvPr/>
        </p:nvSpPr>
        <p:spPr>
          <a:xfrm>
            <a:off x="508000" y="3937000"/>
            <a:ext cx="1963738"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进程组成的示意图</a:t>
            </a:r>
            <a:endParaRPr lang="zh-CN" altLang="en-US" sz="1600" b="0">
              <a:solidFill>
                <a:schemeClr val="tx1"/>
              </a:solidFill>
              <a:latin typeface="Times New Roman" panose="02020603050405020304" pitchFamily="18" charset="0"/>
              <a:ea typeface="宋体" pitchFamily="2" charset="-122"/>
            </a:endParaRPr>
          </a:p>
        </p:txBody>
      </p:sp>
      <p:sp>
        <p:nvSpPr>
          <p:cNvPr id="26633" name="矩形 2663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进程概念</a:t>
            </a:r>
            <a:endParaRPr lang="zh-CN" altLang="en-US" sz="2400" strike="noStrike" noProof="1">
              <a:ea typeface="宋体" pitchFamily="2" charset="-122"/>
            </a:endParaRPr>
          </a:p>
        </p:txBody>
      </p:sp>
      <p:sp>
        <p:nvSpPr>
          <p:cNvPr id="2" name="矩形 1"/>
          <p:cNvSpPr/>
          <p:nvPr/>
        </p:nvSpPr>
        <p:spPr>
          <a:xfrm>
            <a:off x="71438" y="4446588"/>
            <a:ext cx="8897938" cy="2065338"/>
          </a:xfrm>
          <a:prstGeom prst="rect">
            <a:avLst/>
          </a:prstGeom>
          <a:noFill/>
          <a:ln w="9525">
            <a:noFill/>
          </a:ln>
        </p:spPr>
        <p:txBody>
          <a:bodyPr wrap="square">
            <a:spAutoFit/>
          </a:bodyPr>
          <a:p>
            <a:pPr marL="533400" lvl="0" indent="-533400" fontAlgn="base">
              <a:lnSpc>
                <a:spcPct val="120000"/>
              </a:lnSpc>
              <a:spcBef>
                <a:spcPct val="20000"/>
              </a:spcBef>
              <a:buClr>
                <a:schemeClr val="tx2"/>
              </a:buClr>
              <a:buSzPct val="95000"/>
              <a:buFont typeface="Wingdings" panose="05000000000000000000" pitchFamily="2" charset="2"/>
            </a:pPr>
            <a:r>
              <a:rPr lang="en-US" altLang="zh-CN" sz="2800" strike="noStrike" noProof="1">
                <a:solidFill>
                  <a:srgbClr val="A50021"/>
                </a:solidFill>
                <a:effectLst>
                  <a:outerShdw blurRad="38100" dist="38100" dir="2700000">
                    <a:srgbClr val="000000"/>
                  </a:outerShdw>
                </a:effectLst>
                <a:latin typeface="Times New Roman" panose="02020603050405020304" pitchFamily="18" charset="0"/>
                <a:ea typeface="宋体" pitchFamily="2" charset="-122"/>
                <a:cs typeface="+mn-ea"/>
              </a:rPr>
              <a:t>	(2) </a:t>
            </a:r>
            <a:r>
              <a:rPr lang="zh-CN" altLang="en-US" sz="2800" strike="noStrike" noProof="1">
                <a:solidFill>
                  <a:srgbClr val="A50021"/>
                </a:solidFill>
                <a:effectLst>
                  <a:outerShdw blurRad="38100" dist="38100" dir="2700000">
                    <a:srgbClr val="000000"/>
                  </a:outerShdw>
                </a:effectLst>
                <a:latin typeface="Times New Roman" panose="02020603050405020304" pitchFamily="18" charset="0"/>
                <a:ea typeface="宋体" pitchFamily="2" charset="-122"/>
                <a:cs typeface="+mn-ea"/>
              </a:rPr>
              <a:t>什么是进程控制块</a:t>
            </a:r>
            <a:endParaRPr lang="zh-CN" altLang="en-US" sz="2800" strike="noStrike" noProof="1">
              <a:solidFill>
                <a:srgbClr val="A50021"/>
              </a:solidFill>
              <a:effectLst>
                <a:outerShdw blurRad="38100" dist="38100" dir="2700000">
                  <a:srgbClr val="000000"/>
                </a:outerShdw>
              </a:effectLst>
              <a:latin typeface="Times New Roman" panose="02020603050405020304" pitchFamily="18" charset="0"/>
            </a:endParaRPr>
          </a:p>
          <a:p>
            <a:pPr marL="533400" lvl="0" indent="-533400" fontAlgn="base">
              <a:lnSpc>
                <a:spcPct val="120000"/>
              </a:lnSpc>
              <a:spcBef>
                <a:spcPct val="20000"/>
              </a:spcBef>
              <a:buClr>
                <a:schemeClr val="tx2"/>
              </a:buClr>
              <a:buSzPct val="95000"/>
              <a:buFont typeface="Wingdings" panose="05000000000000000000" pitchFamily="2" charset="2"/>
            </a:pPr>
            <a:r>
              <a:rPr lang="en-US" altLang="zh-CN"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	</a:t>
            </a:r>
            <a:r>
              <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描述进程</a:t>
            </a:r>
            <a:r>
              <a:rPr lang="zh-CN" altLang="en-US" sz="2400" b="0" strike="noStrike" noProof="1" dirty="0">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的动态特征，进程</a:t>
            </a:r>
            <a:r>
              <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与其他进程和系统资源的关系，以及进程</a:t>
            </a:r>
            <a:r>
              <a:rPr lang="zh-CN" altLang="en-US" sz="2400" b="0" strike="noStrike" noProof="1" dirty="0">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在各个不同时期所处的状态的数</a:t>
            </a:r>
            <a:r>
              <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据结构。</a:t>
            </a:r>
            <a:endPar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ndParaRPr>
          </a:p>
          <a:p>
            <a:pPr marL="533400" lvl="0" indent="-533400" fontAlgn="base">
              <a:lnSpc>
                <a:spcPct val="120000"/>
              </a:lnSpc>
              <a:spcBef>
                <a:spcPct val="20000"/>
              </a:spcBef>
              <a:buClr>
                <a:schemeClr val="tx2"/>
              </a:buClr>
              <a:buSzPct val="95000"/>
              <a:buFont typeface="Wingdings" panose="05000000000000000000" pitchFamily="2" charset="2"/>
            </a:pPr>
            <a:r>
              <a:rPr lang="en-US" altLang="zh-CN"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	</a:t>
            </a:r>
            <a:r>
              <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操作系统标识一个进程以及进程存在的唯一标志。</a:t>
            </a:r>
            <a:r>
              <a:rPr lang="en-US" altLang="zh-CN"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a:t>
            </a:r>
            <a:r>
              <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一一对应</a:t>
            </a:r>
            <a:r>
              <a:rPr lang="en-US" altLang="zh-CN"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a:t>
            </a:r>
            <a:endParaRPr lang="en-US" altLang="zh-CN" sz="2400" b="0" strike="noStrike" noProof="1">
              <a:solidFill>
                <a:schemeClr val="tx1"/>
              </a:solidFill>
              <a:effectLst>
                <a:outerShdw blurRad="38100" dist="38100" dir="2700000">
                  <a:srgbClr val="FFFFFF"/>
                </a:outerShdw>
              </a:effectLst>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7">
                                            <p:txEl>
                                              <p:charRg st="0" end="9"/>
                                            </p:txEl>
                                          </p:spTgt>
                                        </p:tgtEl>
                                        <p:attrNameLst>
                                          <p:attrName>style.visibility</p:attrName>
                                        </p:attrNameLst>
                                      </p:cBhvr>
                                      <p:to>
                                        <p:strVal val="visible"/>
                                      </p:to>
                                    </p:set>
                                    <p:anim calcmode="lin" valueType="num">
                                      <p:cBhvr additive="base">
                                        <p:cTn id="7" dur="1000" fill="hold"/>
                                        <p:tgtEl>
                                          <p:spTgt spid="26627">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6627">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27">
                                            <p:txEl>
                                              <p:charRg st="9" end="25"/>
                                            </p:txEl>
                                          </p:spTgt>
                                        </p:tgtEl>
                                        <p:attrNameLst>
                                          <p:attrName>style.visibility</p:attrName>
                                        </p:attrNameLst>
                                      </p:cBhvr>
                                      <p:to>
                                        <p:strVal val="visible"/>
                                      </p:to>
                                    </p:set>
                                    <p:anim calcmode="lin" valueType="num">
                                      <p:cBhvr additive="base">
                                        <p:cTn id="13" dur="1000" fill="hold"/>
                                        <p:tgtEl>
                                          <p:spTgt spid="26627">
                                            <p:txEl>
                                              <p:charRg st="9" end="2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6627">
                                            <p:txEl>
                                              <p:charRg st="9"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6628"/>
                                        </p:tgtEl>
                                        <p:attrNameLst>
                                          <p:attrName>style.visibility</p:attrName>
                                        </p:attrNameLst>
                                      </p:cBhvr>
                                      <p:to>
                                        <p:strVal val="visible"/>
                                      </p:to>
                                    </p:set>
                                    <p:anim calcmode="lin" valueType="num">
                                      <p:cBhvr additive="base">
                                        <p:cTn id="19" dur="500" fill="hold"/>
                                        <p:tgtEl>
                                          <p:spTgt spid="26628"/>
                                        </p:tgtEl>
                                        <p:attrNameLst>
                                          <p:attrName>ppt_x</p:attrName>
                                        </p:attrNameLst>
                                      </p:cBhvr>
                                      <p:tavLst>
                                        <p:tav tm="0">
                                          <p:val>
                                            <p:strVal val="0-#ppt_w/2"/>
                                          </p:val>
                                        </p:tav>
                                        <p:tav tm="100000">
                                          <p:val>
                                            <p:strVal val="#ppt_x"/>
                                          </p:val>
                                        </p:tav>
                                      </p:tavLst>
                                    </p:anim>
                                    <p:anim calcmode="lin" valueType="num">
                                      <p:cBhvr additive="base">
                                        <p:cTn id="20" dur="500" fill="hold"/>
                                        <p:tgtEl>
                                          <p:spTgt spid="2662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6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6631"/>
                                        </p:tgtEl>
                                        <p:attrNameLst>
                                          <p:attrName>style.visibility</p:attrName>
                                        </p:attrNameLst>
                                      </p:cBhvr>
                                      <p:to>
                                        <p:strVal val="visible"/>
                                      </p:to>
                                    </p:set>
                                    <p:anim calcmode="lin" valueType="num">
                                      <p:cBhvr additive="base">
                                        <p:cTn id="29" dur="500" fill="hold"/>
                                        <p:tgtEl>
                                          <p:spTgt spid="26631"/>
                                        </p:tgtEl>
                                        <p:attrNameLst>
                                          <p:attrName>ppt_x</p:attrName>
                                        </p:attrNameLst>
                                      </p:cBhvr>
                                      <p:tavLst>
                                        <p:tav tm="0">
                                          <p:val>
                                            <p:strVal val="#ppt_x"/>
                                          </p:val>
                                        </p:tav>
                                        <p:tav tm="100000">
                                          <p:val>
                                            <p:strVal val="#ppt_x"/>
                                          </p:val>
                                        </p:tav>
                                      </p:tavLst>
                                    </p:anim>
                                    <p:anim calcmode="lin" valueType="num">
                                      <p:cBhvr additive="base">
                                        <p:cTn id="30" dur="500" fill="hold"/>
                                        <p:tgtEl>
                                          <p:spTgt spid="2663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
                                            <p:txEl>
                                              <p:charRg st="28" end="69"/>
                                            </p:txEl>
                                          </p:spTgt>
                                        </p:tgtEl>
                                        <p:attrNameLst>
                                          <p:attrName>style.visibility</p:attrName>
                                        </p:attrNameLst>
                                      </p:cBhvr>
                                      <p:to>
                                        <p:strVal val="visible"/>
                                      </p:to>
                                    </p:set>
                                    <p:anim calcmode="lin" valueType="num">
                                      <p:cBhvr>
                                        <p:cTn id="35" dur="500" fill="hold"/>
                                        <p:tgtEl>
                                          <p:spTgt spid="2">
                                            <p:txEl>
                                              <p:charRg st="28" end="69"/>
                                            </p:txEl>
                                          </p:spTgt>
                                        </p:tgtEl>
                                        <p:attrNameLst>
                                          <p:attrName>ppt_x</p:attrName>
                                        </p:attrNameLst>
                                      </p:cBhvr>
                                      <p:tavLst>
                                        <p:tav tm="0">
                                          <p:val>
                                            <p:strVal val="#ppt_x"/>
                                          </p:val>
                                        </p:tav>
                                        <p:tav tm="100000">
                                          <p:val>
                                            <p:strVal val="#ppt_x"/>
                                          </p:val>
                                        </p:tav>
                                      </p:tavLst>
                                    </p:anim>
                                    <p:anim calcmode="lin" valueType="num">
                                      <p:cBhvr>
                                        <p:cTn id="36" dur="500" fill="hold"/>
                                        <p:tgtEl>
                                          <p:spTgt spid="2">
                                            <p:txEl>
                                              <p:charRg st="28" end="6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p:bldP spid="26631" grpId="0"/>
      <p:bldP spid="26632" grpId="0"/>
      <p:bldP spid="2"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矩形 27649"/>
          <p:cNvSpPr/>
          <p:nvPr/>
        </p:nvSpPr>
        <p:spPr>
          <a:xfrm>
            <a:off x="657225" y="530225"/>
            <a:ext cx="8318500" cy="6048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进程控制块的主要内容</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400" b="1" strike="noStrike" noProof="1">
              <a:solidFill>
                <a:srgbClr val="000099"/>
              </a:solidFill>
              <a:latin typeface="Times New Roman" panose="02020603050405020304" pitchFamily="18" charset="0"/>
              <a:ea typeface="宋体" pitchFamily="2" charset="-122"/>
            </a:endParaRPr>
          </a:p>
        </p:txBody>
      </p:sp>
      <p:sp>
        <p:nvSpPr>
          <p:cNvPr id="27651" name="矩形 27650"/>
          <p:cNvSpPr/>
          <p:nvPr/>
        </p:nvSpPr>
        <p:spPr>
          <a:xfrm>
            <a:off x="692150" y="1249363"/>
            <a:ext cx="8234363" cy="16256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①</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进程标识符   </a:t>
            </a:r>
            <a:r>
              <a:rPr lang="zh-CN" altLang="en-US" sz="2400" b="1"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进程名或内部 </a:t>
            </a:r>
            <a:r>
              <a:rPr lang="en-US" altLang="zh-CN" sz="2400" strike="noStrike" noProof="1">
                <a:solidFill>
                  <a:schemeClr val="tx1"/>
                </a:solidFill>
                <a:latin typeface="Times New Roman" panose="02020603050405020304" pitchFamily="18" charset="0"/>
                <a:ea typeface="宋体" pitchFamily="2" charset="-122"/>
                <a:cs typeface="+mn-ea"/>
              </a:rPr>
              <a:t>id</a:t>
            </a:r>
            <a:r>
              <a:rPr lang="zh-CN" altLang="en-US" sz="2400" strike="noStrike" noProof="1">
                <a:solidFill>
                  <a:schemeClr val="tx1"/>
                </a:solidFill>
                <a:latin typeface="Times New Roman" panose="02020603050405020304" pitchFamily="18" charset="0"/>
                <a:ea typeface="宋体" pitchFamily="2" charset="-122"/>
                <a:cs typeface="+mn-ea"/>
              </a:rPr>
              <a:t>号</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②</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进程当前状态</a:t>
            </a:r>
            <a:r>
              <a:rPr lang="zh-CN" altLang="en-US" sz="2400" strike="noStrike" noProof="1">
                <a:solidFill>
                  <a:schemeClr val="tx1"/>
                </a:solidFill>
                <a:latin typeface="Times New Roman" panose="02020603050405020304" pitchFamily="18" charset="0"/>
                <a:ea typeface="宋体" pitchFamily="2" charset="-122"/>
                <a:cs typeface="+mn-ea"/>
              </a:rPr>
              <a:t>    本进程目前处于何种状态</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rgbClr val="CC0000"/>
                </a:solidFill>
                <a:latin typeface="Times New Roman" panose="02020603050405020304" pitchFamily="18" charset="0"/>
                <a:ea typeface="宋体" pitchFamily="2" charset="-122"/>
                <a:cs typeface="+mn-ea"/>
              </a:rPr>
              <a:t>大量的进程如何组织？</a:t>
            </a:r>
            <a:endParaRPr lang="zh-CN" altLang="en-US" sz="2400" b="1" strike="noStrike" noProof="1">
              <a:solidFill>
                <a:srgbClr val="CC0000"/>
              </a:solidFill>
              <a:latin typeface="Times New Roman" panose="02020603050405020304" pitchFamily="18" charset="0"/>
              <a:ea typeface="宋体" pitchFamily="2" charset="-122"/>
            </a:endParaRPr>
          </a:p>
        </p:txBody>
      </p:sp>
      <p:sp>
        <p:nvSpPr>
          <p:cNvPr id="34819" name="文本框 27651"/>
          <p:cNvSpPr txBox="1"/>
          <p:nvPr/>
        </p:nvSpPr>
        <p:spPr>
          <a:xfrm>
            <a:off x="8478838" y="6510338"/>
            <a:ext cx="376237"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21</a:t>
            </a:r>
            <a:endParaRPr lang="en-US" altLang="zh-CN" b="0">
              <a:solidFill>
                <a:schemeClr val="tx2"/>
              </a:solidFill>
              <a:latin typeface="Times New Roman" panose="02020603050405020304" pitchFamily="18" charset="0"/>
              <a:ea typeface="宋体" pitchFamily="2" charset="-122"/>
            </a:endParaRPr>
          </a:p>
        </p:txBody>
      </p:sp>
      <p:grpSp>
        <p:nvGrpSpPr>
          <p:cNvPr id="27653" name="组合 27652"/>
          <p:cNvGrpSpPr/>
          <p:nvPr/>
        </p:nvGrpSpPr>
        <p:grpSpPr>
          <a:xfrm>
            <a:off x="766763" y="3016250"/>
            <a:ext cx="7516812" cy="3395663"/>
            <a:chOff x="-48" y="0"/>
            <a:chExt cx="4497" cy="2140"/>
          </a:xfrm>
        </p:grpSpPr>
        <p:sp>
          <p:nvSpPr>
            <p:cNvPr id="27654" name="矩形 27653"/>
            <p:cNvSpPr/>
            <p:nvPr/>
          </p:nvSpPr>
          <p:spPr>
            <a:xfrm>
              <a:off x="278" y="1150"/>
              <a:ext cx="581" cy="159"/>
            </a:xfrm>
            <a:prstGeom prst="rect">
              <a:avLst/>
            </a:prstGeom>
            <a:solidFill>
              <a:srgbClr val="B2B2B2"/>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grpSp>
          <p:nvGrpSpPr>
            <p:cNvPr id="34822" name="组合 27654"/>
            <p:cNvGrpSpPr/>
            <p:nvPr/>
          </p:nvGrpSpPr>
          <p:grpSpPr>
            <a:xfrm>
              <a:off x="1952" y="1230"/>
              <a:ext cx="502" cy="412"/>
              <a:chOff x="0" y="0"/>
              <a:chExt cx="576" cy="624"/>
            </a:xfrm>
          </p:grpSpPr>
          <p:sp>
            <p:nvSpPr>
              <p:cNvPr id="34823" name="矩形 27655"/>
              <p:cNvSpPr/>
              <p:nvPr/>
            </p:nvSpPr>
            <p:spPr>
              <a:xfrm>
                <a:off x="0" y="0"/>
                <a:ext cx="576" cy="624"/>
              </a:xfrm>
              <a:prstGeom prst="rect">
                <a:avLst/>
              </a:prstGeom>
              <a:solidFill>
                <a:srgbClr val="DDDDDD"/>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34824" name="直接连接符 27656"/>
              <p:cNvSpPr/>
              <p:nvPr/>
            </p:nvSpPr>
            <p:spPr>
              <a:xfrm>
                <a:off x="0" y="432"/>
                <a:ext cx="57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grpSp>
        <p:grpSp>
          <p:nvGrpSpPr>
            <p:cNvPr id="34825" name="组合 27657"/>
            <p:cNvGrpSpPr/>
            <p:nvPr/>
          </p:nvGrpSpPr>
          <p:grpSpPr>
            <a:xfrm>
              <a:off x="1115" y="1230"/>
              <a:ext cx="502" cy="412"/>
              <a:chOff x="0" y="0"/>
              <a:chExt cx="576" cy="624"/>
            </a:xfrm>
          </p:grpSpPr>
          <p:sp>
            <p:nvSpPr>
              <p:cNvPr id="34826" name="矩形 27658"/>
              <p:cNvSpPr/>
              <p:nvPr/>
            </p:nvSpPr>
            <p:spPr>
              <a:xfrm>
                <a:off x="0" y="0"/>
                <a:ext cx="576" cy="624"/>
              </a:xfrm>
              <a:prstGeom prst="rect">
                <a:avLst/>
              </a:prstGeom>
              <a:solidFill>
                <a:srgbClr val="DDDDDD"/>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34827" name="直接连接符 27659"/>
              <p:cNvSpPr/>
              <p:nvPr/>
            </p:nvSpPr>
            <p:spPr>
              <a:xfrm>
                <a:off x="0" y="432"/>
                <a:ext cx="57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grpSp>
        <p:sp>
          <p:nvSpPr>
            <p:cNvPr id="34828" name="直接连接符 27660"/>
            <p:cNvSpPr/>
            <p:nvPr/>
          </p:nvSpPr>
          <p:spPr>
            <a:xfrm>
              <a:off x="780" y="1245"/>
              <a:ext cx="335"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34829" name="直接连接符 27661"/>
            <p:cNvSpPr/>
            <p:nvPr/>
          </p:nvSpPr>
          <p:spPr>
            <a:xfrm>
              <a:off x="1533" y="1578"/>
              <a:ext cx="209"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34830" name="直接连接符 27662"/>
            <p:cNvSpPr/>
            <p:nvPr/>
          </p:nvSpPr>
          <p:spPr>
            <a:xfrm>
              <a:off x="1742" y="1229"/>
              <a:ext cx="210"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34831" name="直接连接符 27663"/>
            <p:cNvSpPr/>
            <p:nvPr/>
          </p:nvSpPr>
          <p:spPr>
            <a:xfrm>
              <a:off x="1742" y="1229"/>
              <a:ext cx="0" cy="349"/>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34832" name="文本框 27664"/>
            <p:cNvSpPr txBox="1"/>
            <p:nvPr/>
          </p:nvSpPr>
          <p:spPr>
            <a:xfrm>
              <a:off x="-34" y="915"/>
              <a:ext cx="1211"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wait_lpt_q_start</a:t>
              </a:r>
              <a:endParaRPr lang="en-US" altLang="zh-CN" sz="1600">
                <a:solidFill>
                  <a:schemeClr val="tx1"/>
                </a:solidFill>
                <a:latin typeface="Times New Roman" panose="02020603050405020304" pitchFamily="18" charset="0"/>
                <a:ea typeface="宋体" pitchFamily="2" charset="-122"/>
              </a:endParaRPr>
            </a:p>
          </p:txBody>
        </p:sp>
        <p:sp>
          <p:nvSpPr>
            <p:cNvPr id="34833" name="文本框 27665"/>
            <p:cNvSpPr txBox="1"/>
            <p:nvPr/>
          </p:nvSpPr>
          <p:spPr>
            <a:xfrm>
              <a:off x="1157" y="1005"/>
              <a:ext cx="468"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PCB</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34834" name="文本框 27666"/>
            <p:cNvSpPr txBox="1"/>
            <p:nvPr/>
          </p:nvSpPr>
          <p:spPr>
            <a:xfrm>
              <a:off x="1999" y="1023"/>
              <a:ext cx="477"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PCB</a:t>
              </a:r>
              <a:r>
                <a:rPr lang="en-US" altLang="zh-CN" sz="1600" baseline="-25000">
                  <a:solidFill>
                    <a:schemeClr val="tx1"/>
                  </a:solidFill>
                  <a:latin typeface="Times New Roman" panose="02020603050405020304" pitchFamily="18" charset="0"/>
                  <a:ea typeface="宋体" pitchFamily="2" charset="-122"/>
                </a:rPr>
                <a:t>7</a:t>
              </a:r>
              <a:endParaRPr lang="en-US" altLang="zh-CN" sz="1600">
                <a:solidFill>
                  <a:schemeClr val="tx1"/>
                </a:solidFill>
                <a:latin typeface="Times New Roman" panose="02020603050405020304" pitchFamily="18" charset="0"/>
                <a:ea typeface="宋体" pitchFamily="2" charset="-122"/>
              </a:endParaRPr>
            </a:p>
          </p:txBody>
        </p:sp>
        <p:sp>
          <p:nvSpPr>
            <p:cNvPr id="34835" name="文本框 27667"/>
            <p:cNvSpPr txBox="1"/>
            <p:nvPr/>
          </p:nvSpPr>
          <p:spPr>
            <a:xfrm>
              <a:off x="2077" y="1467"/>
              <a:ext cx="293" cy="213"/>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sym typeface="Symbol" pitchFamily="18" charset="2"/>
                </a:rPr>
                <a:t></a:t>
              </a:r>
              <a:endParaRPr lang="zh-CN" altLang="en-US" sz="1600">
                <a:solidFill>
                  <a:schemeClr val="tx1"/>
                </a:solidFill>
                <a:latin typeface="Times New Roman" panose="02020603050405020304" pitchFamily="18" charset="0"/>
                <a:ea typeface="宋体" pitchFamily="2" charset="-122"/>
                <a:sym typeface="Symbol" pitchFamily="18" charset="2"/>
              </a:endParaRPr>
            </a:p>
          </p:txBody>
        </p:sp>
        <p:sp>
          <p:nvSpPr>
            <p:cNvPr id="34836" name="文本框 27668"/>
            <p:cNvSpPr txBox="1"/>
            <p:nvPr/>
          </p:nvSpPr>
          <p:spPr>
            <a:xfrm>
              <a:off x="590" y="1471"/>
              <a:ext cx="549"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next</a:t>
              </a:r>
              <a:endParaRPr lang="en-US" altLang="zh-CN" sz="1600">
                <a:solidFill>
                  <a:schemeClr val="tx1"/>
                </a:solidFill>
                <a:latin typeface="Times New Roman" panose="02020603050405020304" pitchFamily="18" charset="0"/>
                <a:ea typeface="宋体" pitchFamily="2" charset="-122"/>
              </a:endParaRPr>
            </a:p>
          </p:txBody>
        </p:sp>
        <p:sp>
          <p:nvSpPr>
            <p:cNvPr id="34837" name="文本框 27669"/>
            <p:cNvSpPr txBox="1"/>
            <p:nvPr/>
          </p:nvSpPr>
          <p:spPr>
            <a:xfrm>
              <a:off x="1115" y="1676"/>
              <a:ext cx="142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打印机等待队列结构</a:t>
              </a:r>
              <a:endParaRPr lang="zh-CN" altLang="en-US" sz="1600">
                <a:solidFill>
                  <a:schemeClr val="tx1"/>
                </a:solidFill>
                <a:latin typeface="Times New Roman" panose="02020603050405020304" pitchFamily="18" charset="0"/>
                <a:ea typeface="宋体" pitchFamily="2" charset="-122"/>
              </a:endParaRPr>
            </a:p>
          </p:txBody>
        </p:sp>
        <p:grpSp>
          <p:nvGrpSpPr>
            <p:cNvPr id="34838" name="组合 27670"/>
            <p:cNvGrpSpPr/>
            <p:nvPr/>
          </p:nvGrpSpPr>
          <p:grpSpPr>
            <a:xfrm>
              <a:off x="2810" y="897"/>
              <a:ext cx="1639" cy="991"/>
              <a:chOff x="-165" y="0"/>
              <a:chExt cx="1639" cy="991"/>
            </a:xfrm>
          </p:grpSpPr>
          <p:sp>
            <p:nvSpPr>
              <p:cNvPr id="27672" name="矩形 27671"/>
              <p:cNvSpPr/>
              <p:nvPr/>
            </p:nvSpPr>
            <p:spPr>
              <a:xfrm>
                <a:off x="9" y="215"/>
                <a:ext cx="556" cy="179"/>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grpSp>
            <p:nvGrpSpPr>
              <p:cNvPr id="34840" name="组合 27672"/>
              <p:cNvGrpSpPr/>
              <p:nvPr/>
            </p:nvGrpSpPr>
            <p:grpSpPr>
              <a:xfrm>
                <a:off x="811" y="304"/>
                <a:ext cx="481" cy="466"/>
                <a:chOff x="0" y="0"/>
                <a:chExt cx="576" cy="624"/>
              </a:xfrm>
            </p:grpSpPr>
            <p:sp>
              <p:nvSpPr>
                <p:cNvPr id="34841" name="矩形 27673"/>
                <p:cNvSpPr/>
                <p:nvPr/>
              </p:nvSpPr>
              <p:spPr>
                <a:xfrm>
                  <a:off x="0" y="0"/>
                  <a:ext cx="576" cy="624"/>
                </a:xfrm>
                <a:prstGeom prst="rect">
                  <a:avLst/>
                </a:prstGeom>
                <a:solidFill>
                  <a:srgbClr val="99CCFF"/>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34842" name="直接连接符 27674"/>
                <p:cNvSpPr/>
                <p:nvPr/>
              </p:nvSpPr>
              <p:spPr>
                <a:xfrm>
                  <a:off x="0" y="432"/>
                  <a:ext cx="57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grpSp>
          <p:sp>
            <p:nvSpPr>
              <p:cNvPr id="34843" name="直接连接符 27675"/>
              <p:cNvSpPr/>
              <p:nvPr/>
            </p:nvSpPr>
            <p:spPr>
              <a:xfrm>
                <a:off x="490" y="322"/>
                <a:ext cx="321"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34844" name="文本框 27676"/>
              <p:cNvSpPr txBox="1"/>
              <p:nvPr/>
            </p:nvSpPr>
            <p:spPr>
              <a:xfrm>
                <a:off x="-165" y="0"/>
                <a:ext cx="806"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running</a:t>
                </a:r>
                <a:endParaRPr lang="en-US" altLang="zh-CN" sz="1600">
                  <a:solidFill>
                    <a:schemeClr val="tx1"/>
                  </a:solidFill>
                  <a:latin typeface="Times New Roman" panose="02020603050405020304" pitchFamily="18" charset="0"/>
                  <a:ea typeface="宋体" pitchFamily="2" charset="-122"/>
                </a:endParaRPr>
              </a:p>
            </p:txBody>
          </p:sp>
          <p:sp>
            <p:nvSpPr>
              <p:cNvPr id="34845" name="文本框 27677"/>
              <p:cNvSpPr txBox="1"/>
              <p:nvPr/>
            </p:nvSpPr>
            <p:spPr>
              <a:xfrm>
                <a:off x="824" y="73"/>
                <a:ext cx="488"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PCB</a:t>
                </a:r>
                <a:r>
                  <a:rPr lang="en-US" altLang="zh-CN" sz="1600" baseline="-250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34846" name="文本框 27678"/>
              <p:cNvSpPr txBox="1"/>
              <p:nvPr/>
            </p:nvSpPr>
            <p:spPr>
              <a:xfrm>
                <a:off x="931" y="573"/>
                <a:ext cx="280" cy="213"/>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sym typeface="Symbol" pitchFamily="18" charset="2"/>
                  </a:rPr>
                  <a:t></a:t>
                </a:r>
                <a:endParaRPr lang="zh-CN" altLang="en-US" sz="1600">
                  <a:solidFill>
                    <a:schemeClr val="tx1"/>
                  </a:solidFill>
                  <a:latin typeface="Times New Roman" panose="02020603050405020304" pitchFamily="18" charset="0"/>
                  <a:ea typeface="宋体" pitchFamily="2" charset="-122"/>
                  <a:sym typeface="Symbol" pitchFamily="18" charset="2"/>
                </a:endParaRPr>
              </a:p>
            </p:txBody>
          </p:sp>
          <p:sp>
            <p:nvSpPr>
              <p:cNvPr id="34847" name="文本框 27679"/>
              <p:cNvSpPr txBox="1"/>
              <p:nvPr/>
            </p:nvSpPr>
            <p:spPr>
              <a:xfrm>
                <a:off x="307" y="573"/>
                <a:ext cx="518"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next</a:t>
                </a:r>
                <a:endParaRPr lang="en-US" altLang="zh-CN" sz="1600">
                  <a:solidFill>
                    <a:schemeClr val="tx1"/>
                  </a:solidFill>
                  <a:latin typeface="Times New Roman" panose="02020603050405020304" pitchFamily="18" charset="0"/>
                  <a:ea typeface="宋体" pitchFamily="2" charset="-122"/>
                </a:endParaRPr>
              </a:p>
            </p:txBody>
          </p:sp>
          <p:sp>
            <p:nvSpPr>
              <p:cNvPr id="34848" name="文本框 27680"/>
              <p:cNvSpPr txBox="1"/>
              <p:nvPr/>
            </p:nvSpPr>
            <p:spPr>
              <a:xfrm>
                <a:off x="757" y="779"/>
                <a:ext cx="717"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运行指针</a:t>
                </a:r>
                <a:endParaRPr lang="zh-CN" altLang="en-US" sz="1600">
                  <a:solidFill>
                    <a:schemeClr val="tx1"/>
                  </a:solidFill>
                  <a:latin typeface="Times New Roman" panose="02020603050405020304" pitchFamily="18" charset="0"/>
                  <a:ea typeface="宋体" pitchFamily="2" charset="-122"/>
                </a:endParaRPr>
              </a:p>
            </p:txBody>
          </p:sp>
        </p:grpSp>
        <p:sp>
          <p:nvSpPr>
            <p:cNvPr id="27682" name="矩形 27681"/>
            <p:cNvSpPr/>
            <p:nvPr/>
          </p:nvSpPr>
          <p:spPr>
            <a:xfrm>
              <a:off x="158" y="222"/>
              <a:ext cx="561" cy="162"/>
            </a:xfrm>
            <a:prstGeom prst="rect">
              <a:avLst/>
            </a:prstGeom>
            <a:solidFill>
              <a:srgbClr val="FFFF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7683" name="矩形 27682"/>
            <p:cNvSpPr/>
            <p:nvPr/>
          </p:nvSpPr>
          <p:spPr>
            <a:xfrm>
              <a:off x="2990" y="321"/>
              <a:ext cx="486" cy="422"/>
            </a:xfrm>
            <a:prstGeom prst="rect">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34851" name="直接连接符 27683"/>
            <p:cNvSpPr/>
            <p:nvPr/>
          </p:nvSpPr>
          <p:spPr>
            <a:xfrm>
              <a:off x="2990" y="613"/>
              <a:ext cx="48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grpSp>
          <p:nvGrpSpPr>
            <p:cNvPr id="34852" name="组合 27684"/>
            <p:cNvGrpSpPr/>
            <p:nvPr/>
          </p:nvGrpSpPr>
          <p:grpSpPr>
            <a:xfrm>
              <a:off x="1777" y="303"/>
              <a:ext cx="485" cy="422"/>
              <a:chOff x="0" y="0"/>
              <a:chExt cx="576" cy="624"/>
            </a:xfrm>
          </p:grpSpPr>
          <p:sp>
            <p:nvSpPr>
              <p:cNvPr id="34853" name="矩形 27685"/>
              <p:cNvSpPr/>
              <p:nvPr/>
            </p:nvSpPr>
            <p:spPr>
              <a:xfrm>
                <a:off x="0" y="0"/>
                <a:ext cx="576" cy="624"/>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34854" name="直接连接符 27686"/>
              <p:cNvSpPr/>
              <p:nvPr/>
            </p:nvSpPr>
            <p:spPr>
              <a:xfrm>
                <a:off x="0" y="432"/>
                <a:ext cx="57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grpSp>
        <p:sp>
          <p:nvSpPr>
            <p:cNvPr id="27688" name="矩形 27687"/>
            <p:cNvSpPr/>
            <p:nvPr/>
          </p:nvSpPr>
          <p:spPr>
            <a:xfrm>
              <a:off x="967" y="303"/>
              <a:ext cx="486" cy="422"/>
            </a:xfrm>
            <a:prstGeom prst="rect">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34856" name="直接连接符 27688"/>
            <p:cNvSpPr/>
            <p:nvPr/>
          </p:nvSpPr>
          <p:spPr>
            <a:xfrm>
              <a:off x="967" y="595"/>
              <a:ext cx="48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34857" name="直接连接符 27689"/>
            <p:cNvSpPr/>
            <p:nvPr/>
          </p:nvSpPr>
          <p:spPr>
            <a:xfrm>
              <a:off x="643" y="301"/>
              <a:ext cx="324"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34858" name="直接连接符 27690"/>
            <p:cNvSpPr/>
            <p:nvPr/>
          </p:nvSpPr>
          <p:spPr>
            <a:xfrm>
              <a:off x="1371" y="659"/>
              <a:ext cx="202"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34859" name="直接连接符 27691"/>
            <p:cNvSpPr/>
            <p:nvPr/>
          </p:nvSpPr>
          <p:spPr>
            <a:xfrm>
              <a:off x="1573" y="302"/>
              <a:ext cx="0" cy="357"/>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34860" name="直接连接符 27692"/>
            <p:cNvSpPr/>
            <p:nvPr/>
          </p:nvSpPr>
          <p:spPr>
            <a:xfrm>
              <a:off x="2181" y="676"/>
              <a:ext cx="202"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34861" name="直接连接符 27693"/>
            <p:cNvSpPr/>
            <p:nvPr/>
          </p:nvSpPr>
          <p:spPr>
            <a:xfrm>
              <a:off x="2383" y="319"/>
              <a:ext cx="203"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34862" name="直接连接符 27694"/>
            <p:cNvSpPr/>
            <p:nvPr/>
          </p:nvSpPr>
          <p:spPr>
            <a:xfrm>
              <a:off x="2383" y="319"/>
              <a:ext cx="0" cy="357"/>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34863" name="直接连接符 27695"/>
            <p:cNvSpPr/>
            <p:nvPr/>
          </p:nvSpPr>
          <p:spPr>
            <a:xfrm>
              <a:off x="2788" y="319"/>
              <a:ext cx="202"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34864" name="文本框 27696"/>
            <p:cNvSpPr txBox="1"/>
            <p:nvPr/>
          </p:nvSpPr>
          <p:spPr>
            <a:xfrm>
              <a:off x="-48" y="0"/>
              <a:ext cx="1071"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ready_q_start</a:t>
              </a:r>
              <a:endParaRPr lang="en-US" altLang="zh-CN" sz="1600">
                <a:solidFill>
                  <a:schemeClr val="tx1"/>
                </a:solidFill>
                <a:latin typeface="Times New Roman" panose="02020603050405020304" pitchFamily="18" charset="0"/>
                <a:ea typeface="宋体" pitchFamily="2" charset="-122"/>
              </a:endParaRPr>
            </a:p>
          </p:txBody>
        </p:sp>
        <p:sp>
          <p:nvSpPr>
            <p:cNvPr id="34865" name="文本框 27697"/>
            <p:cNvSpPr txBox="1"/>
            <p:nvPr/>
          </p:nvSpPr>
          <p:spPr>
            <a:xfrm>
              <a:off x="3152" y="565"/>
              <a:ext cx="284" cy="213"/>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sym typeface="Symbol" pitchFamily="18" charset="2"/>
                </a:rPr>
                <a:t></a:t>
              </a:r>
              <a:endParaRPr lang="zh-CN" altLang="en-US" sz="1600">
                <a:solidFill>
                  <a:schemeClr val="tx1"/>
                </a:solidFill>
                <a:latin typeface="Times New Roman" panose="02020603050405020304" pitchFamily="18" charset="0"/>
                <a:ea typeface="宋体" pitchFamily="2" charset="-122"/>
                <a:sym typeface="Symbol" pitchFamily="18" charset="2"/>
              </a:endParaRPr>
            </a:p>
          </p:txBody>
        </p:sp>
        <p:sp>
          <p:nvSpPr>
            <p:cNvPr id="27699" name="矩形 27698"/>
            <p:cNvSpPr/>
            <p:nvPr/>
          </p:nvSpPr>
          <p:spPr>
            <a:xfrm>
              <a:off x="158" y="222"/>
              <a:ext cx="561" cy="162"/>
            </a:xfrm>
            <a:prstGeom prst="rect">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34867" name="文本框 27699"/>
            <p:cNvSpPr txBox="1"/>
            <p:nvPr/>
          </p:nvSpPr>
          <p:spPr>
            <a:xfrm>
              <a:off x="1021" y="65"/>
              <a:ext cx="482"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PCB</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34868" name="文本框 27700"/>
            <p:cNvSpPr txBox="1"/>
            <p:nvPr/>
          </p:nvSpPr>
          <p:spPr>
            <a:xfrm>
              <a:off x="1803" y="74"/>
              <a:ext cx="511"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PCB</a:t>
              </a:r>
              <a:r>
                <a:rPr lang="en-US" altLang="zh-CN" sz="1600" baseline="-25000">
                  <a:solidFill>
                    <a:schemeClr val="tx1"/>
                  </a:solidFill>
                  <a:latin typeface="Times New Roman" panose="02020603050405020304" pitchFamily="18" charset="0"/>
                  <a:ea typeface="宋体" pitchFamily="2" charset="-122"/>
                </a:rPr>
                <a:t>2</a:t>
              </a:r>
              <a:endParaRPr lang="en-US" altLang="zh-CN" sz="1600" baseline="-25000">
                <a:solidFill>
                  <a:schemeClr val="tx1"/>
                </a:solidFill>
                <a:latin typeface="Times New Roman" panose="02020603050405020304" pitchFamily="18" charset="0"/>
                <a:ea typeface="宋体" pitchFamily="2" charset="-122"/>
              </a:endParaRPr>
            </a:p>
          </p:txBody>
        </p:sp>
        <p:sp>
          <p:nvSpPr>
            <p:cNvPr id="34869" name="文本框 27701"/>
            <p:cNvSpPr txBox="1"/>
            <p:nvPr/>
          </p:nvSpPr>
          <p:spPr>
            <a:xfrm>
              <a:off x="3036" y="92"/>
              <a:ext cx="45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PCB</a:t>
              </a:r>
              <a:r>
                <a:rPr lang="en-US" altLang="zh-CN" sz="1600" baseline="-25000">
                  <a:solidFill>
                    <a:schemeClr val="tx1"/>
                  </a:solidFill>
                  <a:latin typeface="Times New Roman" panose="02020603050405020304" pitchFamily="18" charset="0"/>
                  <a:ea typeface="宋体" pitchFamily="2" charset="-122"/>
                </a:rPr>
                <a:t>9</a:t>
              </a:r>
              <a:endParaRPr lang="en-US" altLang="zh-CN" sz="1600">
                <a:solidFill>
                  <a:schemeClr val="tx1"/>
                </a:solidFill>
                <a:latin typeface="Times New Roman" panose="02020603050405020304" pitchFamily="18" charset="0"/>
                <a:ea typeface="宋体" pitchFamily="2" charset="-122"/>
              </a:endParaRPr>
            </a:p>
          </p:txBody>
        </p:sp>
        <p:sp>
          <p:nvSpPr>
            <p:cNvPr id="34870" name="文本框 27702"/>
            <p:cNvSpPr txBox="1"/>
            <p:nvPr/>
          </p:nvSpPr>
          <p:spPr>
            <a:xfrm>
              <a:off x="1570" y="768"/>
              <a:ext cx="113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就绪队列结构</a:t>
              </a:r>
              <a:endParaRPr lang="zh-CN" altLang="en-US" sz="1600">
                <a:solidFill>
                  <a:schemeClr val="tx1"/>
                </a:solidFill>
                <a:latin typeface="Times New Roman" panose="02020603050405020304" pitchFamily="18" charset="0"/>
                <a:ea typeface="宋体" pitchFamily="2" charset="-122"/>
              </a:endParaRPr>
            </a:p>
          </p:txBody>
        </p:sp>
        <p:sp>
          <p:nvSpPr>
            <p:cNvPr id="34871" name="文本框 27703"/>
            <p:cNvSpPr txBox="1"/>
            <p:nvPr/>
          </p:nvSpPr>
          <p:spPr>
            <a:xfrm>
              <a:off x="441" y="536"/>
              <a:ext cx="521"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next</a:t>
              </a:r>
              <a:endParaRPr lang="en-US" altLang="zh-CN" sz="1600">
                <a:solidFill>
                  <a:schemeClr val="tx1"/>
                </a:solidFill>
                <a:latin typeface="Times New Roman" panose="02020603050405020304" pitchFamily="18" charset="0"/>
                <a:ea typeface="宋体" pitchFamily="2" charset="-122"/>
              </a:endParaRPr>
            </a:p>
          </p:txBody>
        </p:sp>
        <p:sp>
          <p:nvSpPr>
            <p:cNvPr id="34872" name="文本框 27704"/>
            <p:cNvSpPr txBox="1"/>
            <p:nvPr/>
          </p:nvSpPr>
          <p:spPr>
            <a:xfrm>
              <a:off x="2560" y="192"/>
              <a:ext cx="283" cy="218"/>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sym typeface="MT Extra" pitchFamily="18" charset="2"/>
                </a:rPr>
                <a:t></a:t>
              </a:r>
              <a:endParaRPr lang="zh-CN" altLang="en-US" sz="1600">
                <a:solidFill>
                  <a:schemeClr val="tx1"/>
                </a:solidFill>
                <a:latin typeface="Times New Roman" panose="02020603050405020304" pitchFamily="18" charset="0"/>
                <a:ea typeface="宋体" pitchFamily="2" charset="-122"/>
              </a:endParaRPr>
            </a:p>
          </p:txBody>
        </p:sp>
        <p:sp>
          <p:nvSpPr>
            <p:cNvPr id="34873" name="直接连接符 27705"/>
            <p:cNvSpPr/>
            <p:nvPr/>
          </p:nvSpPr>
          <p:spPr>
            <a:xfrm>
              <a:off x="1577" y="305"/>
              <a:ext cx="210"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34874" name="文本框 27706"/>
            <p:cNvSpPr txBox="1"/>
            <p:nvPr/>
          </p:nvSpPr>
          <p:spPr>
            <a:xfrm>
              <a:off x="1352" y="1898"/>
              <a:ext cx="1621" cy="24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进程队列结构示例</a:t>
              </a:r>
              <a:endParaRPr lang="zh-CN" altLang="en-US" sz="1600" b="0">
                <a:solidFill>
                  <a:schemeClr val="tx1"/>
                </a:solidFill>
                <a:latin typeface="Times New Roman" panose="02020603050405020304" pitchFamily="18" charset="0"/>
                <a:ea typeface="宋体" pitchFamily="2" charset="-122"/>
              </a:endParaRPr>
            </a:p>
          </p:txBody>
        </p:sp>
      </p:grpSp>
      <p:sp>
        <p:nvSpPr>
          <p:cNvPr id="27708" name="矩形 2770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进程概念</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0">
                                            <p:txEl>
                                              <p:charRg st="0" end="23"/>
                                            </p:txEl>
                                          </p:spTgt>
                                        </p:tgtEl>
                                        <p:attrNameLst>
                                          <p:attrName>style.visibility</p:attrName>
                                        </p:attrNameLst>
                                      </p:cBhvr>
                                      <p:to>
                                        <p:strVal val="visible"/>
                                      </p:to>
                                    </p:set>
                                    <p:anim calcmode="lin" valueType="num">
                                      <p:cBhvr additive="base">
                                        <p:cTn id="7" dur="1000" fill="hold"/>
                                        <p:tgtEl>
                                          <p:spTgt spid="27650">
                                            <p:txEl>
                                              <p:charRg st="0" end="2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7650">
                                            <p:txEl>
                                              <p:charRg st="0" end="2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651">
                                            <p:txEl>
                                              <p:charRg st="0" end="28"/>
                                            </p:txEl>
                                          </p:spTgt>
                                        </p:tgtEl>
                                        <p:attrNameLst>
                                          <p:attrName>style.visibility</p:attrName>
                                        </p:attrNameLst>
                                      </p:cBhvr>
                                      <p:to>
                                        <p:strVal val="visible"/>
                                      </p:to>
                                    </p:set>
                                    <p:anim calcmode="lin" valueType="num">
                                      <p:cBhvr additive="base">
                                        <p:cTn id="13" dur="500" fill="hold"/>
                                        <p:tgtEl>
                                          <p:spTgt spid="27651">
                                            <p:txEl>
                                              <p:charRg st="0" end="2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charRg st="0" end="2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7651">
                                            <p:txEl>
                                              <p:charRg st="28" end="52"/>
                                            </p:txEl>
                                          </p:spTgt>
                                        </p:tgtEl>
                                        <p:attrNameLst>
                                          <p:attrName>style.visibility</p:attrName>
                                        </p:attrNameLst>
                                      </p:cBhvr>
                                      <p:to>
                                        <p:strVal val="visible"/>
                                      </p:to>
                                    </p:set>
                                    <p:anim calcmode="lin" valueType="num">
                                      <p:cBhvr additive="base">
                                        <p:cTn id="19" dur="500" fill="hold"/>
                                        <p:tgtEl>
                                          <p:spTgt spid="27651">
                                            <p:txEl>
                                              <p:charRg st="28" end="5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651">
                                            <p:txEl>
                                              <p:charRg st="28" end="5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651">
                                            <p:txEl>
                                              <p:charRg st="52" end="63"/>
                                            </p:txEl>
                                          </p:spTgt>
                                        </p:tgtEl>
                                        <p:attrNameLst>
                                          <p:attrName>style.visibility</p:attrName>
                                        </p:attrNameLst>
                                      </p:cBhvr>
                                      <p:to>
                                        <p:strVal val="visible"/>
                                      </p:to>
                                    </p:set>
                                    <p:anim calcmode="lin" valueType="num">
                                      <p:cBhvr additive="base">
                                        <p:cTn id="25" dur="500" fill="hold"/>
                                        <p:tgtEl>
                                          <p:spTgt spid="27651">
                                            <p:txEl>
                                              <p:charRg st="52" end="6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1">
                                            <p:txEl>
                                              <p:charRg st="52" end="6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7653"/>
                                        </p:tgtEl>
                                        <p:attrNameLst>
                                          <p:attrName>style.visibility</p:attrName>
                                        </p:attrNameLst>
                                      </p:cBhvr>
                                      <p:to>
                                        <p:strVal val="visible"/>
                                      </p:to>
                                    </p:set>
                                    <p:anim calcmode="lin" valueType="num">
                                      <p:cBhvr additive="base">
                                        <p:cTn id="31" dur="500" fill="hold"/>
                                        <p:tgtEl>
                                          <p:spTgt spid="27653"/>
                                        </p:tgtEl>
                                        <p:attrNameLst>
                                          <p:attrName>ppt_x</p:attrName>
                                        </p:attrNameLst>
                                      </p:cBhvr>
                                      <p:tavLst>
                                        <p:tav tm="0">
                                          <p:val>
                                            <p:strVal val="#ppt_x"/>
                                          </p:val>
                                        </p:tav>
                                        <p:tav tm="100000">
                                          <p:val>
                                            <p:strVal val="#ppt_x"/>
                                          </p:val>
                                        </p:tav>
                                      </p:tavLst>
                                    </p:anim>
                                    <p:anim calcmode="lin" valueType="num">
                                      <p:cBhvr additive="base">
                                        <p:cTn id="32" dur="500" fill="hold"/>
                                        <p:tgtEl>
                                          <p:spTgt spid="276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文本框 2867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22</a:t>
            </a:r>
            <a:endParaRPr lang="en-US" altLang="zh-CN" b="0">
              <a:solidFill>
                <a:schemeClr val="tx2"/>
              </a:solidFill>
              <a:latin typeface="Times New Roman" panose="02020603050405020304" pitchFamily="18" charset="0"/>
              <a:ea typeface="宋体" pitchFamily="2" charset="-122"/>
            </a:endParaRPr>
          </a:p>
        </p:txBody>
      </p:sp>
      <p:sp>
        <p:nvSpPr>
          <p:cNvPr id="28675" name="矩形 28674"/>
          <p:cNvSpPr/>
          <p:nvPr/>
        </p:nvSpPr>
        <p:spPr>
          <a:xfrm>
            <a:off x="471488" y="563563"/>
            <a:ext cx="8483600" cy="5976938"/>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③</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当前队列指针</a:t>
            </a:r>
            <a:r>
              <a:rPr lang="en-US" altLang="zh-CN" sz="2400" b="1" strike="noStrike" noProof="1">
                <a:solidFill>
                  <a:srgbClr val="000099"/>
                </a:solidFill>
                <a:latin typeface="Times New Roman" panose="02020603050405020304" pitchFamily="18" charset="0"/>
                <a:ea typeface="宋体" pitchFamily="2" charset="-122"/>
                <a:cs typeface="+mn-ea"/>
              </a:rPr>
              <a:t>next</a:t>
            </a:r>
            <a:endParaRPr lang="en-US" altLang="zh-CN"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该项登记了处于同一状态的下一个进程的 </a:t>
            </a:r>
            <a:r>
              <a:rPr lang="en-US" altLang="zh-CN" sz="2400" strike="noStrike" noProof="1">
                <a:solidFill>
                  <a:schemeClr val="tx1"/>
                </a:solidFill>
                <a:latin typeface="Times New Roman" panose="02020603050405020304" pitchFamily="18" charset="0"/>
                <a:ea typeface="宋体" pitchFamily="2" charset="-122"/>
                <a:cs typeface="+mn-ea"/>
              </a:rPr>
              <a:t>PCB</a:t>
            </a:r>
            <a:r>
              <a:rPr lang="zh-CN" altLang="en-US" sz="2400" strike="noStrike" noProof="1">
                <a:solidFill>
                  <a:schemeClr val="tx1"/>
                </a:solidFill>
                <a:latin typeface="Times New Roman" panose="02020603050405020304" pitchFamily="18" charset="0"/>
                <a:ea typeface="宋体" pitchFamily="2" charset="-122"/>
                <a:cs typeface="+mn-ea"/>
              </a:rPr>
              <a:t>地址。</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④</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进程优先级</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反映了进程要求</a:t>
            </a:r>
            <a:r>
              <a:rPr lang="en-US" altLang="zh-CN" sz="2400" strike="noStrike" noProof="1">
                <a:solidFill>
                  <a:schemeClr val="tx1"/>
                </a:solidFill>
                <a:latin typeface="Times New Roman" panose="02020603050405020304" pitchFamily="18" charset="0"/>
                <a:ea typeface="宋体" pitchFamily="2" charset="-122"/>
                <a:cs typeface="+mn-ea"/>
              </a:rPr>
              <a:t>CPU</a:t>
            </a:r>
            <a:r>
              <a:rPr lang="zh-CN" altLang="en-US" sz="2400" strike="noStrike" noProof="1">
                <a:solidFill>
                  <a:schemeClr val="tx1"/>
                </a:solidFill>
                <a:latin typeface="Times New Roman" panose="02020603050405020304" pitchFamily="18" charset="0"/>
                <a:ea typeface="宋体" pitchFamily="2" charset="-122"/>
                <a:cs typeface="+mn-ea"/>
              </a:rPr>
              <a:t>的紧迫程度。</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⑤</a:t>
            </a:r>
            <a:r>
              <a:rPr lang="zh-CN" altLang="en-US" sz="2400" b="1" strike="noStrike" noProof="1">
                <a:solidFill>
                  <a:srgbClr val="000099"/>
                </a:solidFill>
                <a:latin typeface="宋体" pitchFamily="2" charset="-122"/>
                <a:ea typeface="宋体" pitchFamily="2" charset="-122"/>
                <a:cs typeface="+mn-ea"/>
              </a:rPr>
              <a:t> </a:t>
            </a:r>
            <a:r>
              <a:rPr lang="en-US" altLang="zh-CN" sz="2400" b="1" strike="noStrike" noProof="1">
                <a:solidFill>
                  <a:srgbClr val="000099"/>
                </a:solidFill>
                <a:latin typeface="Times New Roman" panose="02020603050405020304" pitchFamily="18" charset="0"/>
                <a:ea typeface="宋体" pitchFamily="2" charset="-122"/>
                <a:cs typeface="+mn-ea"/>
              </a:rPr>
              <a:t>CPU</a:t>
            </a:r>
            <a:r>
              <a:rPr lang="zh-CN" altLang="en-US" sz="2400" b="1" strike="noStrike" noProof="1">
                <a:solidFill>
                  <a:srgbClr val="000099"/>
                </a:solidFill>
                <a:latin typeface="Times New Roman" panose="02020603050405020304" pitchFamily="18" charset="0"/>
                <a:ea typeface="宋体" pitchFamily="2" charset="-122"/>
                <a:cs typeface="+mn-ea"/>
              </a:rPr>
              <a:t>现场保护区</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10000"/>
              </a:lnSpc>
              <a:spcBef>
                <a:spcPct val="10000"/>
              </a:spcBef>
              <a:buNone/>
            </a:pPr>
            <a:r>
              <a:rPr lang="zh-CN" altLang="en-US" sz="2400" strike="noStrike" noProof="1">
                <a:solidFill>
                  <a:schemeClr val="tx1"/>
                </a:solidFill>
                <a:latin typeface="Times New Roman" panose="02020603050405020304" pitchFamily="18" charset="0"/>
                <a:ea typeface="宋体" pitchFamily="2" charset="-122"/>
                <a:cs typeface="+mn-ea"/>
              </a:rPr>
              <a:t>      当进程由于某种原因释放处理机时，</a:t>
            </a:r>
            <a:r>
              <a:rPr lang="en-US" altLang="zh-CN" sz="2400" strike="noStrike" noProof="1">
                <a:solidFill>
                  <a:schemeClr val="tx1"/>
                </a:solidFill>
                <a:latin typeface="Times New Roman" panose="02020603050405020304" pitchFamily="18" charset="0"/>
                <a:ea typeface="宋体" pitchFamily="2" charset="-122"/>
                <a:cs typeface="+mn-ea"/>
              </a:rPr>
              <a:t>CPU</a:t>
            </a:r>
            <a:r>
              <a:rPr lang="zh-CN" altLang="en-US" sz="2400" strike="noStrike" noProof="1">
                <a:solidFill>
                  <a:schemeClr val="tx1"/>
                </a:solidFill>
                <a:latin typeface="Times New Roman" panose="02020603050405020304" pitchFamily="18" charset="0"/>
                <a:ea typeface="宋体" pitchFamily="2" charset="-122"/>
                <a:cs typeface="+mn-ea"/>
              </a:rPr>
              <a:t>现场信息被保存在</a:t>
            </a:r>
            <a:r>
              <a:rPr lang="en-US" altLang="zh-CN" sz="2400" strike="noStrike" noProof="1">
                <a:solidFill>
                  <a:schemeClr val="tx1"/>
                </a:solidFill>
                <a:latin typeface="Times New Roman" panose="02020603050405020304" pitchFamily="18" charset="0"/>
                <a:ea typeface="宋体" pitchFamily="2" charset="-122"/>
                <a:cs typeface="+mn-ea"/>
              </a:rPr>
              <a:t>PCB</a:t>
            </a:r>
            <a:r>
              <a:rPr lang="zh-CN" altLang="en-US" sz="2400" strike="noStrike" noProof="1">
                <a:solidFill>
                  <a:schemeClr val="tx1"/>
                </a:solidFill>
                <a:latin typeface="Times New Roman" panose="02020603050405020304" pitchFamily="18" charset="0"/>
                <a:ea typeface="宋体" pitchFamily="2" charset="-122"/>
                <a:cs typeface="+mn-ea"/>
              </a:rPr>
              <a:t>的该区域中。</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⑥ </a:t>
            </a:r>
            <a:r>
              <a:rPr lang="zh-CN" altLang="en-US" sz="2400" b="1" strike="noStrike" noProof="1">
                <a:solidFill>
                  <a:srgbClr val="000099"/>
                </a:solidFill>
                <a:latin typeface="Times New Roman" panose="02020603050405020304" pitchFamily="18" charset="0"/>
                <a:ea typeface="宋体" pitchFamily="2" charset="-122"/>
                <a:cs typeface="+mn-ea"/>
              </a:rPr>
              <a:t>通信信息</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进程间进行通信时所记录的有关信息。</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⑦ </a:t>
            </a:r>
            <a:r>
              <a:rPr lang="zh-CN" altLang="en-US" sz="2400" b="1" strike="noStrike" noProof="1">
                <a:solidFill>
                  <a:srgbClr val="000099"/>
                </a:solidFill>
                <a:latin typeface="Times New Roman" panose="02020603050405020304" pitchFamily="18" charset="0"/>
                <a:ea typeface="宋体" pitchFamily="2" charset="-122"/>
                <a:cs typeface="+mn-ea"/>
              </a:rPr>
              <a:t>家族联系</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指明本进程与家族的联系</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⑧ </a:t>
            </a:r>
            <a:r>
              <a:rPr lang="zh-CN" altLang="en-US" sz="2400" b="1" strike="noStrike" noProof="1">
                <a:solidFill>
                  <a:srgbClr val="000099"/>
                </a:solidFill>
                <a:latin typeface="Times New Roman" panose="02020603050405020304" pitchFamily="18" charset="0"/>
                <a:ea typeface="宋体" pitchFamily="2" charset="-122"/>
                <a:cs typeface="+mn-ea"/>
              </a:rPr>
              <a:t>占有资源清单</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28676" name="矩形 2867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进程概念</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675">
                                            <p:txEl>
                                              <p:charRg st="0" end="13"/>
                                            </p:txEl>
                                          </p:spTgt>
                                        </p:tgtEl>
                                        <p:attrNameLst>
                                          <p:attrName>style.visibility</p:attrName>
                                        </p:attrNameLst>
                                      </p:cBhvr>
                                      <p:to>
                                        <p:strVal val="visible"/>
                                      </p:to>
                                    </p:set>
                                    <p:anim calcmode="lin" valueType="num">
                                      <p:cBhvr additive="base">
                                        <p:cTn id="7" dur="500" fill="hold"/>
                                        <p:tgtEl>
                                          <p:spTgt spid="28675">
                                            <p:txEl>
                                              <p:charRg st="0" end="1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5">
                                            <p:txEl>
                                              <p:charRg st="0" end="13"/>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8675">
                                            <p:txEl>
                                              <p:charRg st="13" end="45"/>
                                            </p:txEl>
                                          </p:spTgt>
                                        </p:tgtEl>
                                        <p:attrNameLst>
                                          <p:attrName>style.visibility</p:attrName>
                                        </p:attrNameLst>
                                      </p:cBhvr>
                                      <p:to>
                                        <p:strVal val="visible"/>
                                      </p:to>
                                    </p:set>
                                    <p:anim calcmode="lin" valueType="num">
                                      <p:cBhvr additive="base">
                                        <p:cTn id="11" dur="500" fill="hold"/>
                                        <p:tgtEl>
                                          <p:spTgt spid="28675">
                                            <p:txEl>
                                              <p:charRg st="13" end="45"/>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8675">
                                            <p:txEl>
                                              <p:charRg st="13" end="45"/>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8675">
                                            <p:txEl>
                                              <p:charRg st="45" end="53"/>
                                            </p:txEl>
                                          </p:spTgt>
                                        </p:tgtEl>
                                        <p:attrNameLst>
                                          <p:attrName>style.visibility</p:attrName>
                                        </p:attrNameLst>
                                      </p:cBhvr>
                                      <p:to>
                                        <p:strVal val="visible"/>
                                      </p:to>
                                    </p:set>
                                    <p:anim calcmode="lin" valueType="num">
                                      <p:cBhvr additive="base">
                                        <p:cTn id="15" dur="500" fill="hold"/>
                                        <p:tgtEl>
                                          <p:spTgt spid="28675">
                                            <p:txEl>
                                              <p:charRg st="45" end="5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8675">
                                            <p:txEl>
                                              <p:charRg st="45" end="53"/>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8675">
                                            <p:txEl>
                                              <p:charRg st="53" end="76"/>
                                            </p:txEl>
                                          </p:spTgt>
                                        </p:tgtEl>
                                        <p:attrNameLst>
                                          <p:attrName>style.visibility</p:attrName>
                                        </p:attrNameLst>
                                      </p:cBhvr>
                                      <p:to>
                                        <p:strVal val="visible"/>
                                      </p:to>
                                    </p:set>
                                    <p:anim calcmode="lin" valueType="num">
                                      <p:cBhvr additive="base">
                                        <p:cTn id="19" dur="500" fill="hold"/>
                                        <p:tgtEl>
                                          <p:spTgt spid="28675">
                                            <p:txEl>
                                              <p:charRg st="53" end="7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675">
                                            <p:txEl>
                                              <p:charRg st="53" end="76"/>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8675">
                                            <p:txEl>
                                              <p:charRg st="76" end="87"/>
                                            </p:txEl>
                                          </p:spTgt>
                                        </p:tgtEl>
                                        <p:attrNameLst>
                                          <p:attrName>style.visibility</p:attrName>
                                        </p:attrNameLst>
                                      </p:cBhvr>
                                      <p:to>
                                        <p:strVal val="visible"/>
                                      </p:to>
                                    </p:set>
                                    <p:anim calcmode="lin" valueType="num">
                                      <p:cBhvr additive="base">
                                        <p:cTn id="23" dur="500" fill="hold"/>
                                        <p:tgtEl>
                                          <p:spTgt spid="28675">
                                            <p:txEl>
                                              <p:charRg st="76" end="87"/>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8675">
                                            <p:txEl>
                                              <p:charRg st="76" end="87"/>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28675">
                                            <p:txEl>
                                              <p:charRg st="87" end="120"/>
                                            </p:txEl>
                                          </p:spTgt>
                                        </p:tgtEl>
                                        <p:attrNameLst>
                                          <p:attrName>style.visibility</p:attrName>
                                        </p:attrNameLst>
                                      </p:cBhvr>
                                      <p:to>
                                        <p:strVal val="visible"/>
                                      </p:to>
                                    </p:set>
                                    <p:anim calcmode="lin" valueType="num">
                                      <p:cBhvr additive="base">
                                        <p:cTn id="27" dur="500" fill="hold"/>
                                        <p:tgtEl>
                                          <p:spTgt spid="28675">
                                            <p:txEl>
                                              <p:charRg st="87" end="12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8675">
                                            <p:txEl>
                                              <p:charRg st="87" end="120"/>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28675">
                                            <p:txEl>
                                              <p:charRg st="137" end="144"/>
                                            </p:txEl>
                                          </p:spTgt>
                                        </p:tgtEl>
                                        <p:attrNameLst>
                                          <p:attrName>style.visibility</p:attrName>
                                        </p:attrNameLst>
                                      </p:cBhvr>
                                      <p:to>
                                        <p:strVal val="visible"/>
                                      </p:to>
                                    </p:set>
                                    <p:anim calcmode="lin" valueType="num">
                                      <p:cBhvr additive="base">
                                        <p:cTn id="31" dur="500" fill="hold"/>
                                        <p:tgtEl>
                                          <p:spTgt spid="28675">
                                            <p:txEl>
                                              <p:charRg st="137" end="14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8675">
                                            <p:txEl>
                                              <p:charRg st="137" end="144"/>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28675">
                                            <p:txEl>
                                              <p:charRg st="144" end="168"/>
                                            </p:txEl>
                                          </p:spTgt>
                                        </p:tgtEl>
                                        <p:attrNameLst>
                                          <p:attrName>style.visibility</p:attrName>
                                        </p:attrNameLst>
                                      </p:cBhvr>
                                      <p:to>
                                        <p:strVal val="visible"/>
                                      </p:to>
                                    </p:set>
                                    <p:anim calcmode="lin" valueType="num">
                                      <p:cBhvr additive="base">
                                        <p:cTn id="35" dur="500" fill="hold"/>
                                        <p:tgtEl>
                                          <p:spTgt spid="28675">
                                            <p:txEl>
                                              <p:charRg st="144" end="168"/>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8675">
                                            <p:txEl>
                                              <p:charRg st="144" end="168"/>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8675">
                                            <p:txEl>
                                              <p:charRg st="168" end="175"/>
                                            </p:txEl>
                                          </p:spTgt>
                                        </p:tgtEl>
                                        <p:attrNameLst>
                                          <p:attrName>style.visibility</p:attrName>
                                        </p:attrNameLst>
                                      </p:cBhvr>
                                      <p:to>
                                        <p:strVal val="visible"/>
                                      </p:to>
                                    </p:set>
                                    <p:anim calcmode="lin" valueType="num">
                                      <p:cBhvr additive="base">
                                        <p:cTn id="39" dur="500" fill="hold"/>
                                        <p:tgtEl>
                                          <p:spTgt spid="28675">
                                            <p:txEl>
                                              <p:charRg st="168" end="175"/>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8675">
                                            <p:txEl>
                                              <p:charRg st="168" end="175"/>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28675">
                                            <p:txEl>
                                              <p:charRg st="175" end="193"/>
                                            </p:txEl>
                                          </p:spTgt>
                                        </p:tgtEl>
                                        <p:attrNameLst>
                                          <p:attrName>style.visibility</p:attrName>
                                        </p:attrNameLst>
                                      </p:cBhvr>
                                      <p:to>
                                        <p:strVal val="visible"/>
                                      </p:to>
                                    </p:set>
                                    <p:anim calcmode="lin" valueType="num">
                                      <p:cBhvr additive="base">
                                        <p:cTn id="43" dur="500" fill="hold"/>
                                        <p:tgtEl>
                                          <p:spTgt spid="28675">
                                            <p:txEl>
                                              <p:charRg st="175" end="193"/>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8675">
                                            <p:txEl>
                                              <p:charRg st="175" end="193"/>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28675">
                                            <p:txEl>
                                              <p:charRg st="193" end="210"/>
                                            </p:txEl>
                                          </p:spTgt>
                                        </p:tgtEl>
                                        <p:attrNameLst>
                                          <p:attrName>style.visibility</p:attrName>
                                        </p:attrNameLst>
                                      </p:cBhvr>
                                      <p:to>
                                        <p:strVal val="visible"/>
                                      </p:to>
                                    </p:set>
                                    <p:anim calcmode="lin" valueType="num">
                                      <p:cBhvr additive="base">
                                        <p:cTn id="47" dur="500" fill="hold"/>
                                        <p:tgtEl>
                                          <p:spTgt spid="28675">
                                            <p:txEl>
                                              <p:charRg st="193" end="21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8675">
                                            <p:txEl>
                                              <p:charRg st="193" end="2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矩形 29697"/>
          <p:cNvSpPr/>
          <p:nvPr/>
        </p:nvSpPr>
        <p:spPr>
          <a:xfrm>
            <a:off x="706438" y="1562100"/>
            <a:ext cx="7696200"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B0604020202020204" pitchFamily="34" charset="0"/>
                <a:ea typeface="宋体" pitchFamily="2" charset="-122"/>
                <a:cs typeface="+mn-ea"/>
              </a:rPr>
              <a:t>进程控制</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36866" name="内容占位符 2969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2" imgW="838200" imgH="647700" progId="Paint.Picture">
                  <p:embed/>
                </p:oleObj>
              </mc:Choice>
              <mc:Fallback>
                <p:oleObj name="" r:id="rId2" imgW="838200" imgH="647700" progId="Paint.Picture">
                  <p:embed/>
                  <p:pic>
                    <p:nvPicPr>
                      <p:cNvPr id="0" name="图片 3076"/>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29700" name="矩形 2969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8">
                                            <p:txEl>
                                              <p:charRg st="1" end="6"/>
                                            </p:txEl>
                                          </p:spTgt>
                                        </p:tgtEl>
                                        <p:attrNameLst>
                                          <p:attrName>style.visibility</p:attrName>
                                        </p:attrNameLst>
                                      </p:cBhvr>
                                      <p:to>
                                        <p:strVal val="visible"/>
                                      </p:to>
                                    </p:set>
                                    <p:anim calcmode="lin" valueType="num">
                                      <p:cBhvr additive="base">
                                        <p:cTn id="7" dur="1000" fill="hold"/>
                                        <p:tgtEl>
                                          <p:spTgt spid="29698">
                                            <p:txEl>
                                              <p:charRg st="1" end="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9698">
                                            <p:txEl>
                                              <p:charRg st="1"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文本框 3072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23</a:t>
            </a:r>
            <a:endParaRPr lang="en-US" altLang="zh-CN" b="0">
              <a:solidFill>
                <a:schemeClr val="tx2"/>
              </a:solidFill>
              <a:latin typeface="Times New Roman" panose="02020603050405020304" pitchFamily="18" charset="0"/>
              <a:ea typeface="宋体" pitchFamily="2" charset="-122"/>
            </a:endParaRPr>
          </a:p>
        </p:txBody>
      </p:sp>
      <p:sp>
        <p:nvSpPr>
          <p:cNvPr id="30723" name="矩形 30722"/>
          <p:cNvSpPr/>
          <p:nvPr/>
        </p:nvSpPr>
        <p:spPr>
          <a:xfrm>
            <a:off x="171450" y="515938"/>
            <a:ext cx="8775700" cy="241808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trike="noStrike" noProof="1">
                <a:solidFill>
                  <a:srgbClr val="990000"/>
                </a:solidFill>
                <a:latin typeface="Times New Roman" panose="02020603050405020304" pitchFamily="18" charset="0"/>
                <a:ea typeface="宋体" pitchFamily="2" charset="-122"/>
                <a:cs typeface="+mn-ea"/>
              </a:rPr>
              <a:t>1.  </a:t>
            </a:r>
            <a:r>
              <a:rPr lang="zh-CN" altLang="en-US" strike="noStrike" noProof="1">
                <a:solidFill>
                  <a:srgbClr val="990000"/>
                </a:solidFill>
                <a:latin typeface="Arial" panose="020B0604020202020204" pitchFamily="34" charset="0"/>
                <a:ea typeface="宋体" pitchFamily="2" charset="-122"/>
                <a:cs typeface="+mn-ea"/>
              </a:rPr>
              <a:t>进程控制的概念</a:t>
            </a:r>
            <a:endParaRPr lang="zh-CN" altLang="en-US" strike="noStrike" noProof="1">
              <a:solidFill>
                <a:srgbClr val="990000"/>
              </a:solidFill>
              <a:ea typeface="宋体" pitchFamily="2" charset="-122"/>
            </a:endParaRPr>
          </a:p>
          <a:p>
            <a:pPr marL="533400" lvl="0" indent="-533400" fontAlgn="base">
              <a:lnSpc>
                <a:spcPct val="120000"/>
              </a:lnSpc>
              <a:spcBef>
                <a:spcPct val="20000"/>
              </a:spcBef>
              <a:buNone/>
            </a:pPr>
            <a:r>
              <a:rPr lang="zh-CN" altLang="en-US" sz="2800" strike="noStrike" noProof="1">
                <a:solidFill>
                  <a:srgbClr val="A50021"/>
                </a:solidFill>
                <a:latin typeface="Times New Roman" panose="02020603050405020304" pitchFamily="18" charset="0"/>
                <a:ea typeface="宋体" pitchFamily="2" charset="-122"/>
                <a:cs typeface="+mn-ea"/>
              </a:rPr>
              <a:t>      </a:t>
            </a:r>
            <a:r>
              <a:rPr lang="en-US" altLang="zh-CN" sz="2800" strike="noStrike" noProof="1">
                <a:solidFill>
                  <a:srgbClr val="A50021"/>
                </a:solidFill>
                <a:latin typeface="Times New Roman" panose="02020603050405020304" pitchFamily="18" charset="0"/>
                <a:ea typeface="宋体" pitchFamily="2" charset="-122"/>
                <a:cs typeface="+mn-ea"/>
              </a:rPr>
              <a:t>(1) </a:t>
            </a:r>
            <a:r>
              <a:rPr lang="zh-CN" altLang="en-US" sz="2800" strike="noStrike" noProof="1">
                <a:solidFill>
                  <a:srgbClr val="A50021"/>
                </a:solidFill>
                <a:latin typeface="Times New Roman" panose="02020603050405020304" pitchFamily="18" charset="0"/>
                <a:ea typeface="宋体" pitchFamily="2" charset="-122"/>
                <a:cs typeface="+mn-ea"/>
              </a:rPr>
              <a:t>进程控制的职责</a:t>
            </a:r>
            <a:endParaRPr lang="zh-CN" altLang="en-US" sz="2800"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对系统中的进程实施有效的管理，</a:t>
            </a:r>
            <a:r>
              <a:rPr lang="x-none" altLang="zh-CN" sz="2400" b="1" strike="noStrike" noProof="1">
                <a:solidFill>
                  <a:schemeClr val="tx1"/>
                </a:solidFill>
                <a:effectLst/>
                <a:latin typeface="Times New Roman" panose="02020603050405020304" pitchFamily="18" charset="0"/>
                <a:ea typeface="宋体" pitchFamily="2" charset="-122"/>
                <a:cs typeface="+mn-ea"/>
              </a:rPr>
              <a:t>实现</a:t>
            </a:r>
            <a:r>
              <a:rPr lang="zh-CN" altLang="en-US" sz="2400" b="1" strike="noStrike" noProof="1">
                <a:solidFill>
                  <a:schemeClr val="tx1"/>
                </a:solidFill>
                <a:effectLst/>
                <a:latin typeface="Times New Roman" panose="02020603050405020304" pitchFamily="18" charset="0"/>
                <a:ea typeface="宋体" pitchFamily="2" charset="-122"/>
                <a:cs typeface="+mn-ea"/>
              </a:rPr>
              <a:t>进程状态的改变</a:t>
            </a:r>
            <a:r>
              <a:rPr lang="zh-CN" altLang="en-US" sz="2400" strike="noStrike" noProof="1">
                <a:solidFill>
                  <a:schemeClr val="tx1"/>
                </a:solidFill>
                <a:effectLst/>
                <a:latin typeface="Times New Roman" panose="02020603050405020304" pitchFamily="18" charset="0"/>
                <a:ea typeface="宋体" pitchFamily="2" charset="-122"/>
                <a:cs typeface="+mn-ea"/>
              </a:rPr>
              <a:t>。</a:t>
            </a:r>
            <a:endParaRPr lang="zh-CN" altLang="en-US" sz="24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①</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进程状态变化</a:t>
            </a:r>
            <a:endParaRPr lang="zh-CN" altLang="en-US" sz="2400" b="1" strike="noStrike" noProof="1">
              <a:solidFill>
                <a:srgbClr val="000099"/>
              </a:solidFill>
              <a:latin typeface="Times New Roman" panose="02020603050405020304" pitchFamily="18" charset="0"/>
              <a:ea typeface="宋体" pitchFamily="2" charset="-122"/>
            </a:endParaRPr>
          </a:p>
        </p:txBody>
      </p:sp>
      <p:sp>
        <p:nvSpPr>
          <p:cNvPr id="30724" name="矩形 3072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进程控制</a:t>
            </a:r>
            <a:endParaRPr lang="zh-CN" altLang="en-US" sz="2400" strike="noStrike" noProof="1">
              <a:ea typeface="宋体" pitchFamily="2" charset="-122"/>
            </a:endParaRPr>
          </a:p>
        </p:txBody>
      </p:sp>
      <p:sp>
        <p:nvSpPr>
          <p:cNvPr id="30725" name="文本框 30724"/>
          <p:cNvSpPr txBox="1"/>
          <p:nvPr/>
        </p:nvSpPr>
        <p:spPr>
          <a:xfrm>
            <a:off x="2401888" y="3011488"/>
            <a:ext cx="785812" cy="336550"/>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创建</a:t>
            </a:r>
            <a:endParaRPr lang="zh-CN" altLang="en-US" sz="1600" b="0">
              <a:solidFill>
                <a:schemeClr val="tx1"/>
              </a:solidFill>
              <a:latin typeface="Times New Roman" panose="02020603050405020304" pitchFamily="18" charset="0"/>
              <a:ea typeface="宋体" pitchFamily="2" charset="-122"/>
            </a:endParaRPr>
          </a:p>
        </p:txBody>
      </p:sp>
      <p:sp>
        <p:nvSpPr>
          <p:cNvPr id="30726" name="文本框 30725"/>
          <p:cNvSpPr txBox="1"/>
          <p:nvPr/>
        </p:nvSpPr>
        <p:spPr>
          <a:xfrm>
            <a:off x="3536950" y="2997200"/>
            <a:ext cx="593725" cy="336550"/>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撤销</a:t>
            </a:r>
            <a:endParaRPr lang="zh-CN" altLang="en-US" sz="1600" b="0">
              <a:solidFill>
                <a:schemeClr val="tx1"/>
              </a:solidFill>
              <a:latin typeface="Times New Roman" panose="02020603050405020304" pitchFamily="18" charset="0"/>
              <a:ea typeface="宋体" pitchFamily="2" charset="-122"/>
            </a:endParaRPr>
          </a:p>
        </p:txBody>
      </p:sp>
      <p:grpSp>
        <p:nvGrpSpPr>
          <p:cNvPr id="30727" name="组合 30726"/>
          <p:cNvGrpSpPr/>
          <p:nvPr/>
        </p:nvGrpSpPr>
        <p:grpSpPr>
          <a:xfrm>
            <a:off x="1878013" y="3287713"/>
            <a:ext cx="3108325" cy="368300"/>
            <a:chOff x="0" y="0"/>
            <a:chExt cx="1958" cy="232"/>
          </a:xfrm>
        </p:grpSpPr>
        <p:sp>
          <p:nvSpPr>
            <p:cNvPr id="37895" name="直接连接符 30727"/>
            <p:cNvSpPr/>
            <p:nvPr/>
          </p:nvSpPr>
          <p:spPr>
            <a:xfrm>
              <a:off x="299" y="116"/>
              <a:ext cx="453"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37896" name="直接连接符 30728"/>
            <p:cNvSpPr/>
            <p:nvPr/>
          </p:nvSpPr>
          <p:spPr>
            <a:xfrm>
              <a:off x="1020" y="116"/>
              <a:ext cx="453"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37897" name="文本框 30729"/>
            <p:cNvSpPr txBox="1"/>
            <p:nvPr/>
          </p:nvSpPr>
          <p:spPr>
            <a:xfrm>
              <a:off x="0" y="0"/>
              <a:ext cx="357" cy="231"/>
            </a:xfrm>
            <a:prstGeom prst="rect">
              <a:avLst/>
            </a:prstGeom>
            <a:noFill/>
            <a:ln w="9525">
              <a:noFill/>
              <a:miter/>
            </a:ln>
          </p:spPr>
          <p:txBody>
            <a:bodyPr anchor="t">
              <a:spAutoFit/>
            </a:bodyPr>
            <a:p>
              <a:pPr lvl="0">
                <a:spcBef>
                  <a:spcPct val="50000"/>
                </a:spcBef>
              </a:pPr>
              <a:r>
                <a:rPr lang="zh-CN" altLang="en-US" sz="1800">
                  <a:solidFill>
                    <a:schemeClr val="tx1"/>
                  </a:solidFill>
                  <a:latin typeface="Arial" panose="020B0604020202020204" pitchFamily="34" charset="0"/>
                  <a:ea typeface="宋体" pitchFamily="2" charset="-122"/>
                </a:rPr>
                <a:t>无</a:t>
              </a:r>
              <a:endParaRPr lang="zh-CN" altLang="en-US" sz="1800">
                <a:solidFill>
                  <a:schemeClr val="tx1"/>
                </a:solidFill>
                <a:latin typeface="Arial" panose="020B0604020202020204" pitchFamily="34" charset="0"/>
                <a:ea typeface="宋体" pitchFamily="2" charset="-122"/>
              </a:endParaRPr>
            </a:p>
          </p:txBody>
        </p:sp>
        <p:sp>
          <p:nvSpPr>
            <p:cNvPr id="37898" name="文本框 30730"/>
            <p:cNvSpPr txBox="1"/>
            <p:nvPr/>
          </p:nvSpPr>
          <p:spPr>
            <a:xfrm>
              <a:off x="750" y="1"/>
              <a:ext cx="357" cy="231"/>
            </a:xfrm>
            <a:prstGeom prst="rect">
              <a:avLst/>
            </a:prstGeom>
            <a:noFill/>
            <a:ln w="9525">
              <a:noFill/>
              <a:miter/>
            </a:ln>
          </p:spPr>
          <p:txBody>
            <a:bodyPr anchor="t">
              <a:spAutoFit/>
            </a:bodyPr>
            <a:p>
              <a:pPr lvl="0">
                <a:spcBef>
                  <a:spcPct val="50000"/>
                </a:spcBef>
              </a:pPr>
              <a:r>
                <a:rPr lang="zh-CN" altLang="en-US" sz="1800">
                  <a:solidFill>
                    <a:schemeClr val="tx1"/>
                  </a:solidFill>
                  <a:latin typeface="Arial" panose="020B0604020202020204" pitchFamily="34" charset="0"/>
                  <a:ea typeface="宋体" pitchFamily="2" charset="-122"/>
                </a:rPr>
                <a:t>有</a:t>
              </a:r>
              <a:endParaRPr lang="zh-CN" altLang="en-US" sz="1800">
                <a:solidFill>
                  <a:schemeClr val="tx1"/>
                </a:solidFill>
                <a:latin typeface="Arial" panose="020B0604020202020204" pitchFamily="34" charset="0"/>
                <a:ea typeface="宋体" pitchFamily="2" charset="-122"/>
              </a:endParaRPr>
            </a:p>
          </p:txBody>
        </p:sp>
        <p:sp>
          <p:nvSpPr>
            <p:cNvPr id="37899" name="文本框 30731"/>
            <p:cNvSpPr txBox="1"/>
            <p:nvPr/>
          </p:nvSpPr>
          <p:spPr>
            <a:xfrm>
              <a:off x="1518" y="1"/>
              <a:ext cx="440" cy="231"/>
            </a:xfrm>
            <a:prstGeom prst="rect">
              <a:avLst/>
            </a:prstGeom>
            <a:noFill/>
            <a:ln w="9525">
              <a:noFill/>
              <a:miter/>
            </a:ln>
          </p:spPr>
          <p:txBody>
            <a:bodyPr anchor="t">
              <a:spAutoFit/>
            </a:bodyPr>
            <a:p>
              <a:pPr lvl="0">
                <a:spcBef>
                  <a:spcPct val="50000"/>
                </a:spcBef>
              </a:pPr>
              <a:r>
                <a:rPr lang="zh-CN" altLang="en-US" sz="1800">
                  <a:solidFill>
                    <a:schemeClr val="tx1"/>
                  </a:solidFill>
                  <a:latin typeface="Arial" panose="020B0604020202020204" pitchFamily="34" charset="0"/>
                  <a:ea typeface="宋体" pitchFamily="2" charset="-122"/>
                  <a:sym typeface="Symbol" pitchFamily="18" charset="2"/>
                </a:rPr>
                <a:t>消亡</a:t>
              </a:r>
              <a:endParaRPr lang="zh-CN" altLang="en-US" sz="1800">
                <a:solidFill>
                  <a:schemeClr val="tx1"/>
                </a:solidFill>
                <a:latin typeface="Arial" panose="020B0604020202020204" pitchFamily="34" charset="0"/>
                <a:ea typeface="宋体" pitchFamily="2" charset="-122"/>
              </a:endParaRPr>
            </a:p>
          </p:txBody>
        </p:sp>
      </p:grpSp>
      <p:sp>
        <p:nvSpPr>
          <p:cNvPr id="30733" name="文本框 30732"/>
          <p:cNvSpPr txBox="1"/>
          <p:nvPr/>
        </p:nvSpPr>
        <p:spPr>
          <a:xfrm>
            <a:off x="3095625" y="3773488"/>
            <a:ext cx="652463" cy="337185"/>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阻塞</a:t>
            </a:r>
            <a:endParaRPr lang="zh-CN" altLang="en-US" sz="1600" b="0">
              <a:solidFill>
                <a:schemeClr val="tx1"/>
              </a:solidFill>
              <a:latin typeface="Times New Roman" panose="02020603050405020304" pitchFamily="18" charset="0"/>
              <a:ea typeface="宋体" pitchFamily="2" charset="-122"/>
            </a:endParaRPr>
          </a:p>
        </p:txBody>
      </p:sp>
      <p:grpSp>
        <p:nvGrpSpPr>
          <p:cNvPr id="30734" name="组合 30733"/>
          <p:cNvGrpSpPr/>
          <p:nvPr/>
        </p:nvGrpSpPr>
        <p:grpSpPr>
          <a:xfrm>
            <a:off x="1908175" y="4000500"/>
            <a:ext cx="3035300" cy="381000"/>
            <a:chOff x="0" y="0"/>
            <a:chExt cx="1912" cy="240"/>
          </a:xfrm>
        </p:grpSpPr>
        <p:sp>
          <p:nvSpPr>
            <p:cNvPr id="37902" name="直接连接符 30734"/>
            <p:cNvSpPr/>
            <p:nvPr/>
          </p:nvSpPr>
          <p:spPr>
            <a:xfrm>
              <a:off x="497" y="121"/>
              <a:ext cx="907"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37903" name="文本框 30735"/>
            <p:cNvSpPr txBox="1"/>
            <p:nvPr/>
          </p:nvSpPr>
          <p:spPr>
            <a:xfrm>
              <a:off x="0" y="0"/>
              <a:ext cx="440" cy="231"/>
            </a:xfrm>
            <a:prstGeom prst="rect">
              <a:avLst/>
            </a:prstGeom>
            <a:noFill/>
            <a:ln w="9525">
              <a:noFill/>
              <a:miter/>
            </a:ln>
          </p:spPr>
          <p:txBody>
            <a:bodyPr anchor="t">
              <a:spAutoFit/>
            </a:bodyPr>
            <a:p>
              <a:pPr lvl="0">
                <a:spcBef>
                  <a:spcPct val="50000"/>
                </a:spcBef>
              </a:pPr>
              <a:r>
                <a:rPr lang="zh-CN" altLang="en-US" sz="1800">
                  <a:solidFill>
                    <a:schemeClr val="tx1"/>
                  </a:solidFill>
                  <a:latin typeface="Arial" panose="020B0604020202020204" pitchFamily="34" charset="0"/>
                  <a:ea typeface="宋体" pitchFamily="2" charset="-122"/>
                  <a:sym typeface="Symbol" pitchFamily="18" charset="2"/>
                </a:rPr>
                <a:t>运行</a:t>
              </a:r>
              <a:endParaRPr lang="zh-CN" altLang="en-US" sz="1800">
                <a:solidFill>
                  <a:schemeClr val="tx1"/>
                </a:solidFill>
                <a:latin typeface="Arial" panose="020B0604020202020204" pitchFamily="34" charset="0"/>
                <a:ea typeface="宋体" pitchFamily="2" charset="-122"/>
                <a:sym typeface="Symbol" pitchFamily="18" charset="2"/>
              </a:endParaRPr>
            </a:p>
          </p:txBody>
        </p:sp>
        <p:sp>
          <p:nvSpPr>
            <p:cNvPr id="37904" name="文本框 30736"/>
            <p:cNvSpPr txBox="1"/>
            <p:nvPr/>
          </p:nvSpPr>
          <p:spPr>
            <a:xfrm>
              <a:off x="1472" y="9"/>
              <a:ext cx="440" cy="231"/>
            </a:xfrm>
            <a:prstGeom prst="rect">
              <a:avLst/>
            </a:prstGeom>
            <a:noFill/>
            <a:ln w="9525">
              <a:noFill/>
              <a:miter/>
            </a:ln>
          </p:spPr>
          <p:txBody>
            <a:bodyPr anchor="t">
              <a:spAutoFit/>
            </a:bodyPr>
            <a:p>
              <a:pPr lvl="0">
                <a:spcBef>
                  <a:spcPct val="50000"/>
                </a:spcBef>
              </a:pPr>
              <a:r>
                <a:rPr lang="zh-CN" altLang="en-US" sz="1800">
                  <a:solidFill>
                    <a:schemeClr val="tx1"/>
                  </a:solidFill>
                  <a:latin typeface="Arial" panose="020B0604020202020204" pitchFamily="34" charset="0"/>
                  <a:ea typeface="宋体" pitchFamily="2" charset="-122"/>
                  <a:sym typeface="Symbol" pitchFamily="18" charset="2"/>
                </a:rPr>
                <a:t>等待</a:t>
              </a:r>
              <a:endParaRPr lang="zh-CN" altLang="en-US" sz="1800">
                <a:solidFill>
                  <a:schemeClr val="tx1"/>
                </a:solidFill>
                <a:latin typeface="Arial" panose="020B0604020202020204" pitchFamily="34" charset="0"/>
                <a:ea typeface="宋体" pitchFamily="2" charset="-122"/>
                <a:sym typeface="Symbol" pitchFamily="18" charset="2"/>
              </a:endParaRPr>
            </a:p>
          </p:txBody>
        </p:sp>
      </p:grpSp>
      <p:sp>
        <p:nvSpPr>
          <p:cNvPr id="30738" name="文本框 30737"/>
          <p:cNvSpPr txBox="1"/>
          <p:nvPr/>
        </p:nvSpPr>
        <p:spPr>
          <a:xfrm>
            <a:off x="3144838" y="4486275"/>
            <a:ext cx="609600" cy="336550"/>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唤醒</a:t>
            </a:r>
            <a:endParaRPr lang="zh-CN" altLang="en-US" sz="1600" b="0">
              <a:solidFill>
                <a:schemeClr val="tx1"/>
              </a:solidFill>
              <a:latin typeface="Times New Roman" panose="02020603050405020304" pitchFamily="18" charset="0"/>
              <a:ea typeface="宋体" pitchFamily="2" charset="-122"/>
            </a:endParaRPr>
          </a:p>
        </p:txBody>
      </p:sp>
      <p:grpSp>
        <p:nvGrpSpPr>
          <p:cNvPr id="30739" name="组合 30738"/>
          <p:cNvGrpSpPr/>
          <p:nvPr/>
        </p:nvGrpSpPr>
        <p:grpSpPr>
          <a:xfrm>
            <a:off x="1909763" y="4684713"/>
            <a:ext cx="3003550" cy="368300"/>
            <a:chOff x="0" y="0"/>
            <a:chExt cx="1892" cy="232"/>
          </a:xfrm>
        </p:grpSpPr>
        <p:sp>
          <p:nvSpPr>
            <p:cNvPr id="37907" name="直接连接符 30739"/>
            <p:cNvSpPr/>
            <p:nvPr/>
          </p:nvSpPr>
          <p:spPr>
            <a:xfrm>
              <a:off x="497" y="132"/>
              <a:ext cx="907" cy="0"/>
            </a:xfrm>
            <a:prstGeom prst="line">
              <a:avLst/>
            </a:prstGeom>
            <a:ln w="9525" cap="flat" cmpd="sng">
              <a:solidFill>
                <a:schemeClr val="tx1"/>
              </a:solidFill>
              <a:prstDash val="solid"/>
              <a:round/>
              <a:headEnd type="triangle" w="sm"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37908" name="文本框 30740"/>
            <p:cNvSpPr txBox="1"/>
            <p:nvPr/>
          </p:nvSpPr>
          <p:spPr>
            <a:xfrm>
              <a:off x="0" y="1"/>
              <a:ext cx="440" cy="231"/>
            </a:xfrm>
            <a:prstGeom prst="rect">
              <a:avLst/>
            </a:prstGeom>
            <a:noFill/>
            <a:ln w="9525">
              <a:noFill/>
              <a:miter/>
            </a:ln>
          </p:spPr>
          <p:txBody>
            <a:bodyPr anchor="t">
              <a:spAutoFit/>
            </a:bodyPr>
            <a:p>
              <a:pPr lvl="0">
                <a:spcBef>
                  <a:spcPct val="50000"/>
                </a:spcBef>
              </a:pPr>
              <a:r>
                <a:rPr lang="zh-CN" altLang="en-US" sz="1800">
                  <a:solidFill>
                    <a:schemeClr val="tx1"/>
                  </a:solidFill>
                  <a:latin typeface="Arial" panose="020B0604020202020204" pitchFamily="34" charset="0"/>
                  <a:ea typeface="宋体" pitchFamily="2" charset="-122"/>
                  <a:sym typeface="Symbol" pitchFamily="18" charset="2"/>
                </a:rPr>
                <a:t>就绪</a:t>
              </a:r>
              <a:endParaRPr lang="zh-CN" altLang="en-US" sz="1800">
                <a:solidFill>
                  <a:schemeClr val="tx1"/>
                </a:solidFill>
                <a:latin typeface="Arial" panose="020B0604020202020204" pitchFamily="34" charset="0"/>
                <a:ea typeface="宋体" pitchFamily="2" charset="-122"/>
                <a:sym typeface="Symbol" pitchFamily="18" charset="2"/>
              </a:endParaRPr>
            </a:p>
          </p:txBody>
        </p:sp>
        <p:sp>
          <p:nvSpPr>
            <p:cNvPr id="37909" name="文本框 30741"/>
            <p:cNvSpPr txBox="1"/>
            <p:nvPr/>
          </p:nvSpPr>
          <p:spPr>
            <a:xfrm>
              <a:off x="1452" y="0"/>
              <a:ext cx="440" cy="231"/>
            </a:xfrm>
            <a:prstGeom prst="rect">
              <a:avLst/>
            </a:prstGeom>
            <a:noFill/>
            <a:ln w="9525">
              <a:noFill/>
              <a:miter/>
            </a:ln>
          </p:spPr>
          <p:txBody>
            <a:bodyPr anchor="t">
              <a:spAutoFit/>
            </a:bodyPr>
            <a:p>
              <a:pPr lvl="0">
                <a:spcBef>
                  <a:spcPct val="50000"/>
                </a:spcBef>
              </a:pPr>
              <a:r>
                <a:rPr lang="zh-CN" altLang="en-US" sz="1800">
                  <a:solidFill>
                    <a:schemeClr val="tx1"/>
                  </a:solidFill>
                  <a:latin typeface="Arial" panose="020B0604020202020204" pitchFamily="34" charset="0"/>
                  <a:ea typeface="宋体" pitchFamily="2" charset="-122"/>
                  <a:sym typeface="Symbol" pitchFamily="18" charset="2"/>
                </a:rPr>
                <a:t>等待</a:t>
              </a:r>
              <a:endParaRPr lang="zh-CN" altLang="en-US" sz="1800">
                <a:solidFill>
                  <a:schemeClr val="tx1"/>
                </a:solidFill>
                <a:latin typeface="Arial" panose="020B0604020202020204" pitchFamily="34" charset="0"/>
                <a:ea typeface="宋体" pitchFamily="2" charset="-122"/>
                <a:sym typeface="Symbol" pitchFamily="18" charset="2"/>
              </a:endParaRPr>
            </a:p>
          </p:txBody>
        </p:sp>
      </p:grpSp>
      <p:sp>
        <p:nvSpPr>
          <p:cNvPr id="30743" name="矩形 30742"/>
          <p:cNvSpPr/>
          <p:nvPr/>
        </p:nvSpPr>
        <p:spPr>
          <a:xfrm>
            <a:off x="687388" y="5160963"/>
            <a:ext cx="6926263" cy="115062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zh-CN"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宋体" pitchFamily="2" charset="-122"/>
                <a:ea typeface="宋体" pitchFamily="2" charset="-122"/>
                <a:cs typeface="+mn-ea"/>
              </a:rPr>
              <a:t>② </a:t>
            </a:r>
            <a:r>
              <a:rPr lang="zh-CN" altLang="en-US" sz="2400" b="1" strike="noStrike" noProof="1">
                <a:solidFill>
                  <a:srgbClr val="000099"/>
                </a:solidFill>
                <a:latin typeface="Times New Roman" panose="02020603050405020304" pitchFamily="18" charset="0"/>
                <a:ea typeface="宋体" pitchFamily="2" charset="-122"/>
                <a:cs typeface="+mn-ea"/>
              </a:rPr>
              <a:t>常用的进程控制原语</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zh-CN" altLang="en-US" sz="2400" b="1" strike="noStrike" noProof="1">
                <a:solidFill>
                  <a:schemeClr val="tx1"/>
                </a:solidFill>
                <a:effectLst/>
                <a:latin typeface="Times New Roman" panose="02020603050405020304" pitchFamily="18" charset="0"/>
                <a:ea typeface="宋体" pitchFamily="2" charset="-122"/>
                <a:cs typeface="+mn-ea"/>
              </a:rPr>
              <a:t>创建原语、撤消原语、阻塞原语、唤醒原语</a:t>
            </a:r>
            <a:endParaRPr lang="zh-CN" altLang="en-US" sz="2400" b="1" strike="noStrike" noProof="1">
              <a:solidFill>
                <a:schemeClr val="tx1"/>
              </a:solidFill>
              <a:effectLst/>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3">
                                            <p:txEl>
                                              <p:charRg st="0" end="12"/>
                                            </p:txEl>
                                          </p:spTgt>
                                        </p:tgtEl>
                                        <p:attrNameLst>
                                          <p:attrName>style.visibility</p:attrName>
                                        </p:attrNameLst>
                                      </p:cBhvr>
                                      <p:to>
                                        <p:strVal val="visible"/>
                                      </p:to>
                                    </p:set>
                                    <p:anim calcmode="lin" valueType="num">
                                      <p:cBhvr additive="base">
                                        <p:cTn id="7" dur="1000" fill="hold"/>
                                        <p:tgtEl>
                                          <p:spTgt spid="30723">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0723">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3">
                                            <p:txEl>
                                              <p:charRg st="12" end="30"/>
                                            </p:txEl>
                                          </p:spTgt>
                                        </p:tgtEl>
                                        <p:attrNameLst>
                                          <p:attrName>style.visibility</p:attrName>
                                        </p:attrNameLst>
                                      </p:cBhvr>
                                      <p:to>
                                        <p:strVal val="visible"/>
                                      </p:to>
                                    </p:set>
                                    <p:anim calcmode="lin" valueType="num">
                                      <p:cBhvr additive="base">
                                        <p:cTn id="13" dur="1000" fill="hold"/>
                                        <p:tgtEl>
                                          <p:spTgt spid="30723">
                                            <p:txEl>
                                              <p:charRg st="12" end="3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0723">
                                            <p:txEl>
                                              <p:charRg st="12" end="3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23">
                                            <p:txEl>
                                              <p:charRg st="30" end="72"/>
                                            </p:txEl>
                                          </p:spTgt>
                                        </p:tgtEl>
                                        <p:attrNameLst>
                                          <p:attrName>style.visibility</p:attrName>
                                        </p:attrNameLst>
                                      </p:cBhvr>
                                      <p:to>
                                        <p:strVal val="visible"/>
                                      </p:to>
                                    </p:set>
                                    <p:anim calcmode="lin" valueType="num">
                                      <p:cBhvr additive="base">
                                        <p:cTn id="19" dur="1000" fill="hold"/>
                                        <p:tgtEl>
                                          <p:spTgt spid="30723">
                                            <p:txEl>
                                              <p:charRg st="30" end="7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0723">
                                            <p:txEl>
                                              <p:charRg st="30" end="7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723">
                                            <p:txEl>
                                              <p:charRg st="72" end="88"/>
                                            </p:txEl>
                                          </p:spTgt>
                                        </p:tgtEl>
                                        <p:attrNameLst>
                                          <p:attrName>style.visibility</p:attrName>
                                        </p:attrNameLst>
                                      </p:cBhvr>
                                      <p:to>
                                        <p:strVal val="visible"/>
                                      </p:to>
                                    </p:set>
                                    <p:anim calcmode="lin" valueType="num">
                                      <p:cBhvr additive="base">
                                        <p:cTn id="25" dur="1000" fill="hold"/>
                                        <p:tgtEl>
                                          <p:spTgt spid="30723">
                                            <p:txEl>
                                              <p:charRg st="72" end="88"/>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0723">
                                            <p:txEl>
                                              <p:charRg st="72" end="88"/>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0727"/>
                                        </p:tgtEl>
                                        <p:attrNameLst>
                                          <p:attrName>style.visibility</p:attrName>
                                        </p:attrNameLst>
                                      </p:cBhvr>
                                      <p:to>
                                        <p:strVal val="visible"/>
                                      </p:to>
                                    </p:set>
                                    <p:anim calcmode="lin" valueType="num">
                                      <p:cBhvr additive="base">
                                        <p:cTn id="31" dur="500" fill="hold"/>
                                        <p:tgtEl>
                                          <p:spTgt spid="30727"/>
                                        </p:tgtEl>
                                        <p:attrNameLst>
                                          <p:attrName>ppt_x</p:attrName>
                                        </p:attrNameLst>
                                      </p:cBhvr>
                                      <p:tavLst>
                                        <p:tav tm="0">
                                          <p:val>
                                            <p:strVal val="0-#ppt_w/2"/>
                                          </p:val>
                                        </p:tav>
                                        <p:tav tm="100000">
                                          <p:val>
                                            <p:strVal val="#ppt_x"/>
                                          </p:val>
                                        </p:tav>
                                      </p:tavLst>
                                    </p:anim>
                                    <p:anim calcmode="lin" valueType="num">
                                      <p:cBhvr additive="base">
                                        <p:cTn id="32" dur="500" fill="hold"/>
                                        <p:tgtEl>
                                          <p:spTgt spid="3072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0734"/>
                                        </p:tgtEl>
                                        <p:attrNameLst>
                                          <p:attrName>style.visibility</p:attrName>
                                        </p:attrNameLst>
                                      </p:cBhvr>
                                      <p:to>
                                        <p:strVal val="visible"/>
                                      </p:to>
                                    </p:set>
                                    <p:anim calcmode="lin" valueType="num">
                                      <p:cBhvr additive="base">
                                        <p:cTn id="37" dur="500" fill="hold"/>
                                        <p:tgtEl>
                                          <p:spTgt spid="30734"/>
                                        </p:tgtEl>
                                        <p:attrNameLst>
                                          <p:attrName>ppt_x</p:attrName>
                                        </p:attrNameLst>
                                      </p:cBhvr>
                                      <p:tavLst>
                                        <p:tav tm="0">
                                          <p:val>
                                            <p:strVal val="0-#ppt_w/2"/>
                                          </p:val>
                                        </p:tav>
                                        <p:tav tm="100000">
                                          <p:val>
                                            <p:strVal val="#ppt_x"/>
                                          </p:val>
                                        </p:tav>
                                      </p:tavLst>
                                    </p:anim>
                                    <p:anim calcmode="lin" valueType="num">
                                      <p:cBhvr additive="base">
                                        <p:cTn id="38" dur="500" fill="hold"/>
                                        <p:tgtEl>
                                          <p:spTgt spid="3073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0739"/>
                                        </p:tgtEl>
                                        <p:attrNameLst>
                                          <p:attrName>style.visibility</p:attrName>
                                        </p:attrNameLst>
                                      </p:cBhvr>
                                      <p:to>
                                        <p:strVal val="visible"/>
                                      </p:to>
                                    </p:set>
                                    <p:anim calcmode="lin" valueType="num">
                                      <p:cBhvr additive="base">
                                        <p:cTn id="43" dur="500" fill="hold"/>
                                        <p:tgtEl>
                                          <p:spTgt spid="30739"/>
                                        </p:tgtEl>
                                        <p:attrNameLst>
                                          <p:attrName>ppt_x</p:attrName>
                                        </p:attrNameLst>
                                      </p:cBhvr>
                                      <p:tavLst>
                                        <p:tav tm="0">
                                          <p:val>
                                            <p:strVal val="1+#ppt_w/2"/>
                                          </p:val>
                                        </p:tav>
                                        <p:tav tm="100000">
                                          <p:val>
                                            <p:strVal val="#ppt_x"/>
                                          </p:val>
                                        </p:tav>
                                      </p:tavLst>
                                    </p:anim>
                                    <p:anim calcmode="lin" valueType="num">
                                      <p:cBhvr additive="base">
                                        <p:cTn id="44" dur="500" fill="hold"/>
                                        <p:tgtEl>
                                          <p:spTgt spid="3073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30725"/>
                                        </p:tgtEl>
                                        <p:attrNameLst>
                                          <p:attrName>style.visibility</p:attrName>
                                        </p:attrNameLst>
                                      </p:cBhvr>
                                      <p:to>
                                        <p:strVal val="visible"/>
                                      </p:to>
                                    </p:set>
                                    <p:anim calcmode="lin" valueType="num">
                                      <p:cBhvr additive="base">
                                        <p:cTn id="49" dur="500" fill="hold"/>
                                        <p:tgtEl>
                                          <p:spTgt spid="30725"/>
                                        </p:tgtEl>
                                        <p:attrNameLst>
                                          <p:attrName>ppt_x</p:attrName>
                                        </p:attrNameLst>
                                      </p:cBhvr>
                                      <p:tavLst>
                                        <p:tav tm="0">
                                          <p:val>
                                            <p:strVal val="#ppt_x"/>
                                          </p:val>
                                        </p:tav>
                                        <p:tav tm="100000">
                                          <p:val>
                                            <p:strVal val="#ppt_x"/>
                                          </p:val>
                                        </p:tav>
                                      </p:tavLst>
                                    </p:anim>
                                    <p:anim calcmode="lin" valueType="num">
                                      <p:cBhvr additive="base">
                                        <p:cTn id="50" dur="500" fill="hold"/>
                                        <p:tgtEl>
                                          <p:spTgt spid="30725"/>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30726"/>
                                        </p:tgtEl>
                                        <p:attrNameLst>
                                          <p:attrName>style.visibility</p:attrName>
                                        </p:attrNameLst>
                                      </p:cBhvr>
                                      <p:to>
                                        <p:strVal val="visible"/>
                                      </p:to>
                                    </p:set>
                                    <p:anim calcmode="lin" valueType="num">
                                      <p:cBhvr additive="base">
                                        <p:cTn id="55" dur="500" fill="hold"/>
                                        <p:tgtEl>
                                          <p:spTgt spid="30726"/>
                                        </p:tgtEl>
                                        <p:attrNameLst>
                                          <p:attrName>ppt_x</p:attrName>
                                        </p:attrNameLst>
                                      </p:cBhvr>
                                      <p:tavLst>
                                        <p:tav tm="0">
                                          <p:val>
                                            <p:strVal val="#ppt_x"/>
                                          </p:val>
                                        </p:tav>
                                        <p:tav tm="100000">
                                          <p:val>
                                            <p:strVal val="#ppt_x"/>
                                          </p:val>
                                        </p:tav>
                                      </p:tavLst>
                                    </p:anim>
                                    <p:anim calcmode="lin" valueType="num">
                                      <p:cBhvr additive="base">
                                        <p:cTn id="56" dur="500" fill="hold"/>
                                        <p:tgtEl>
                                          <p:spTgt spid="30726"/>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30733"/>
                                        </p:tgtEl>
                                        <p:attrNameLst>
                                          <p:attrName>style.visibility</p:attrName>
                                        </p:attrNameLst>
                                      </p:cBhvr>
                                      <p:to>
                                        <p:strVal val="visible"/>
                                      </p:to>
                                    </p:set>
                                    <p:anim calcmode="lin" valueType="num">
                                      <p:cBhvr additive="base">
                                        <p:cTn id="61" dur="500" fill="hold"/>
                                        <p:tgtEl>
                                          <p:spTgt spid="30733"/>
                                        </p:tgtEl>
                                        <p:attrNameLst>
                                          <p:attrName>ppt_x</p:attrName>
                                        </p:attrNameLst>
                                      </p:cBhvr>
                                      <p:tavLst>
                                        <p:tav tm="0">
                                          <p:val>
                                            <p:strVal val="#ppt_x"/>
                                          </p:val>
                                        </p:tav>
                                        <p:tav tm="100000">
                                          <p:val>
                                            <p:strVal val="#ppt_x"/>
                                          </p:val>
                                        </p:tav>
                                      </p:tavLst>
                                    </p:anim>
                                    <p:anim calcmode="lin" valueType="num">
                                      <p:cBhvr additive="base">
                                        <p:cTn id="62" dur="500" fill="hold"/>
                                        <p:tgtEl>
                                          <p:spTgt spid="30733"/>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childTnLst>
                                    <p:set>
                                      <p:cBhvr>
                                        <p:cTn id="66" dur="1" fill="hold">
                                          <p:stCondLst>
                                            <p:cond delay="0"/>
                                          </p:stCondLst>
                                        </p:cTn>
                                        <p:tgtEl>
                                          <p:spTgt spid="30738"/>
                                        </p:tgtEl>
                                        <p:attrNameLst>
                                          <p:attrName>style.visibility</p:attrName>
                                        </p:attrNameLst>
                                      </p:cBhvr>
                                      <p:to>
                                        <p:strVal val="visible"/>
                                      </p:to>
                                    </p:set>
                                    <p:anim calcmode="lin" valueType="num">
                                      <p:cBhvr additive="base">
                                        <p:cTn id="67" dur="500" fill="hold"/>
                                        <p:tgtEl>
                                          <p:spTgt spid="30738"/>
                                        </p:tgtEl>
                                        <p:attrNameLst>
                                          <p:attrName>ppt_x</p:attrName>
                                        </p:attrNameLst>
                                      </p:cBhvr>
                                      <p:tavLst>
                                        <p:tav tm="0">
                                          <p:val>
                                            <p:strVal val="#ppt_x"/>
                                          </p:val>
                                        </p:tav>
                                        <p:tav tm="100000">
                                          <p:val>
                                            <p:strVal val="#ppt_x"/>
                                          </p:val>
                                        </p:tav>
                                      </p:tavLst>
                                    </p:anim>
                                    <p:anim calcmode="lin" valueType="num">
                                      <p:cBhvr additive="base">
                                        <p:cTn id="68" dur="500" fill="hold"/>
                                        <p:tgtEl>
                                          <p:spTgt spid="30738"/>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0743">
                                            <p:txEl>
                                              <p:charRg st="0" end="12"/>
                                            </p:txEl>
                                          </p:spTgt>
                                        </p:tgtEl>
                                        <p:attrNameLst>
                                          <p:attrName>style.visibility</p:attrName>
                                        </p:attrNameLst>
                                      </p:cBhvr>
                                      <p:to>
                                        <p:strVal val="visible"/>
                                      </p:to>
                                    </p:set>
                                    <p:anim calcmode="lin" valueType="num">
                                      <p:cBhvr additive="base">
                                        <p:cTn id="73" dur="1000" fill="hold"/>
                                        <p:tgtEl>
                                          <p:spTgt spid="30743">
                                            <p:txEl>
                                              <p:charRg st="0" end="12"/>
                                            </p:txEl>
                                          </p:spTgt>
                                        </p:tgtEl>
                                        <p:attrNameLst>
                                          <p:attrName>ppt_x</p:attrName>
                                        </p:attrNameLst>
                                      </p:cBhvr>
                                      <p:tavLst>
                                        <p:tav tm="0">
                                          <p:val>
                                            <p:strVal val="0-#ppt_w/2"/>
                                          </p:val>
                                        </p:tav>
                                        <p:tav tm="100000">
                                          <p:val>
                                            <p:strVal val="#ppt_x"/>
                                          </p:val>
                                        </p:tav>
                                      </p:tavLst>
                                    </p:anim>
                                    <p:anim calcmode="lin" valueType="num">
                                      <p:cBhvr additive="base">
                                        <p:cTn id="74" dur="1000" fill="hold"/>
                                        <p:tgtEl>
                                          <p:spTgt spid="30743">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0743">
                                            <p:txEl>
                                              <p:charRg st="12" end="40"/>
                                            </p:txEl>
                                          </p:spTgt>
                                        </p:tgtEl>
                                        <p:attrNameLst>
                                          <p:attrName>style.visibility</p:attrName>
                                        </p:attrNameLst>
                                      </p:cBhvr>
                                      <p:to>
                                        <p:strVal val="visible"/>
                                      </p:to>
                                    </p:set>
                                    <p:anim calcmode="lin" valueType="num">
                                      <p:cBhvr additive="base">
                                        <p:cTn id="79" dur="1000" fill="hold"/>
                                        <p:tgtEl>
                                          <p:spTgt spid="30743">
                                            <p:txEl>
                                              <p:charRg st="12" end="40"/>
                                            </p:txEl>
                                          </p:spTgt>
                                        </p:tgtEl>
                                        <p:attrNameLst>
                                          <p:attrName>ppt_x</p:attrName>
                                        </p:attrNameLst>
                                      </p:cBhvr>
                                      <p:tavLst>
                                        <p:tav tm="0">
                                          <p:val>
                                            <p:strVal val="0-#ppt_w/2"/>
                                          </p:val>
                                        </p:tav>
                                        <p:tav tm="100000">
                                          <p:val>
                                            <p:strVal val="#ppt_x"/>
                                          </p:val>
                                        </p:tav>
                                      </p:tavLst>
                                    </p:anim>
                                    <p:anim calcmode="lin" valueType="num">
                                      <p:cBhvr additive="base">
                                        <p:cTn id="80" dur="1000" fill="hold"/>
                                        <p:tgtEl>
                                          <p:spTgt spid="30743">
                                            <p:txEl>
                                              <p:charRg st="12" end="4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P spid="30725" grpId="0"/>
      <p:bldP spid="30726" grpId="0"/>
      <p:bldP spid="30733" grpId="0"/>
      <p:bldP spid="30738" grpId="0"/>
      <p:bldP spid="3074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框 3174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24</a:t>
            </a:r>
            <a:endParaRPr lang="en-US" altLang="zh-CN" b="0">
              <a:solidFill>
                <a:schemeClr val="tx2"/>
              </a:solidFill>
              <a:latin typeface="Times New Roman" panose="02020603050405020304" pitchFamily="18" charset="0"/>
              <a:ea typeface="宋体" pitchFamily="2" charset="-122"/>
            </a:endParaRPr>
          </a:p>
        </p:txBody>
      </p:sp>
      <p:sp>
        <p:nvSpPr>
          <p:cNvPr id="31747" name="矩形 31746"/>
          <p:cNvSpPr/>
          <p:nvPr/>
        </p:nvSpPr>
        <p:spPr>
          <a:xfrm>
            <a:off x="669925" y="673100"/>
            <a:ext cx="8318500" cy="60325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进程创建</a:t>
            </a:r>
            <a:r>
              <a:rPr lang="en-US" altLang="zh-CN" sz="2400" strike="noStrike" noProof="1">
                <a:solidFill>
                  <a:schemeClr val="tx1"/>
                </a:solidFill>
                <a:latin typeface="Times New Roman" panose="02020603050405020304" pitchFamily="18" charset="0"/>
                <a:ea typeface="宋体" pitchFamily="2" charset="-122"/>
                <a:cs typeface="+mn-ea"/>
              </a:rPr>
              <a:t>    </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31750" name="矩形 3174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进程控制</a:t>
            </a:r>
            <a:endParaRPr lang="zh-CN" altLang="en-US" sz="2400" strike="noStrike" noProof="1">
              <a:ea typeface="宋体" pitchFamily="2" charset="-122"/>
            </a:endParaRPr>
          </a:p>
        </p:txBody>
      </p:sp>
      <p:sp>
        <p:nvSpPr>
          <p:cNvPr id="38916" name="文本占位符 47106"/>
          <p:cNvSpPr>
            <a:spLocks noGrp="1"/>
          </p:cNvSpPr>
          <p:nvPr>
            <p:ph type="body"/>
          </p:nvPr>
        </p:nvSpPr>
        <p:spPr>
          <a:xfrm>
            <a:off x="306388" y="1444625"/>
            <a:ext cx="8562975" cy="4519613"/>
          </a:xfrm>
          <a:ln>
            <a:miter/>
          </a:ln>
        </p:spPr>
        <p:txBody>
          <a:bodyPr wrap="square" anchor="t">
            <a:spAutoFit/>
          </a:bodyPr>
          <a:p>
            <a:pPr lvl="0"/>
            <a:r>
              <a:rPr lang="zh-CN" altLang="en-US" b="1">
                <a:solidFill>
                  <a:schemeClr val="tx1"/>
                </a:solidFill>
                <a:effectLst/>
                <a:latin typeface="Times New Roman" panose="02020603050405020304" pitchFamily="18" charset="0"/>
                <a:ea typeface="宋体" pitchFamily="2" charset="-122"/>
              </a:rPr>
              <a:t>进程创建</a:t>
            </a:r>
            <a:r>
              <a:rPr lang="zh-CN" altLang="zh-CN" b="1">
                <a:solidFill>
                  <a:schemeClr val="tx1"/>
                </a:solidFill>
                <a:effectLst/>
                <a:latin typeface="Times New Roman" panose="02020603050405020304" pitchFamily="18" charset="0"/>
                <a:ea typeface="宋体" pitchFamily="2" charset="-122"/>
              </a:rPr>
              <a:t>的方式和时机</a:t>
            </a:r>
            <a:r>
              <a:rPr lang="zh-CN" altLang="en-US" b="1">
                <a:solidFill>
                  <a:schemeClr val="tx1"/>
                </a:solidFill>
                <a:effectLst/>
                <a:latin typeface="Times New Roman" panose="02020603050405020304" pitchFamily="18" charset="0"/>
                <a:ea typeface="宋体" pitchFamily="2" charset="-122"/>
              </a:rPr>
              <a:t>：</a:t>
            </a:r>
            <a:endParaRPr lang="zh-CN" altLang="en-US" b="1">
              <a:solidFill>
                <a:schemeClr val="tx1"/>
              </a:solidFill>
              <a:effectLst/>
              <a:latin typeface="Times New Roman" panose="02020603050405020304" pitchFamily="18" charset="0"/>
              <a:ea typeface="宋体" pitchFamily="2" charset="-122"/>
            </a:endParaRPr>
          </a:p>
          <a:p>
            <a:pPr lvl="1" indent="-455295" algn="just"/>
            <a:r>
              <a:rPr lang="zh-CN" altLang="zh-CN">
                <a:solidFill>
                  <a:schemeClr val="tx1"/>
                </a:solidFill>
                <a:effectLst/>
                <a:latin typeface="Times New Roman" panose="02020603050405020304" pitchFamily="18" charset="0"/>
                <a:ea typeface="宋体" pitchFamily="2" charset="-122"/>
              </a:rPr>
              <a:t>批处理系统中，</a:t>
            </a:r>
            <a:r>
              <a:rPr lang="zh-CN" altLang="en-US">
                <a:solidFill>
                  <a:schemeClr val="tx1"/>
                </a:solidFill>
                <a:effectLst/>
                <a:latin typeface="Times New Roman" panose="02020603050405020304" pitchFamily="18" charset="0"/>
                <a:ea typeface="宋体" pitchFamily="2" charset="-122"/>
              </a:rPr>
              <a:t>提交一个作业</a:t>
            </a:r>
            <a:r>
              <a:rPr lang="zh-CN" altLang="zh-CN">
                <a:solidFill>
                  <a:schemeClr val="tx1"/>
                </a:solidFill>
                <a:effectLst/>
                <a:latin typeface="Times New Roman" panose="02020603050405020304" pitchFamily="18" charset="0"/>
                <a:ea typeface="宋体" pitchFamily="2" charset="-122"/>
              </a:rPr>
              <a:t>；</a:t>
            </a:r>
            <a:endParaRPr lang="zh-CN" altLang="zh-CN">
              <a:solidFill>
                <a:schemeClr val="tx1"/>
              </a:solidFill>
              <a:effectLst/>
              <a:latin typeface="Times New Roman" panose="02020603050405020304" pitchFamily="18" charset="0"/>
              <a:ea typeface="宋体" pitchFamily="2" charset="-122"/>
            </a:endParaRPr>
          </a:p>
          <a:p>
            <a:pPr lvl="1" indent="-455295" algn="just"/>
            <a:r>
              <a:rPr lang="zh-CN" altLang="zh-CN">
                <a:solidFill>
                  <a:schemeClr val="tx1"/>
                </a:solidFill>
                <a:effectLst/>
                <a:latin typeface="Times New Roman" panose="02020603050405020304" pitchFamily="18" charset="0"/>
                <a:ea typeface="宋体" pitchFamily="2" charset="-122"/>
              </a:rPr>
              <a:t>分时系统中，</a:t>
            </a:r>
            <a:r>
              <a:rPr lang="zh-CN" altLang="en-US">
                <a:solidFill>
                  <a:schemeClr val="tx1"/>
                </a:solidFill>
                <a:effectLst/>
                <a:latin typeface="Times New Roman" panose="02020603050405020304" pitchFamily="18" charset="0"/>
                <a:ea typeface="宋体" pitchFamily="2" charset="-122"/>
              </a:rPr>
              <a:t>在</a:t>
            </a:r>
            <a:r>
              <a:rPr lang="zh-CN" altLang="zh-CN">
                <a:solidFill>
                  <a:schemeClr val="tx1"/>
                </a:solidFill>
                <a:effectLst/>
                <a:latin typeface="Times New Roman" panose="02020603050405020304" pitchFamily="18" charset="0"/>
                <a:ea typeface="宋体" pitchFamily="2" charset="-122"/>
              </a:rPr>
              <a:t>一个</a:t>
            </a:r>
            <a:r>
              <a:rPr lang="zh-CN" altLang="en-US">
                <a:solidFill>
                  <a:schemeClr val="tx1"/>
                </a:solidFill>
                <a:effectLst/>
                <a:latin typeface="Times New Roman" panose="02020603050405020304" pitchFamily="18" charset="0"/>
                <a:ea typeface="宋体" pitchFamily="2" charset="-122"/>
              </a:rPr>
              <a:t>终端登录</a:t>
            </a:r>
            <a:r>
              <a:rPr lang="zh-CN" altLang="zh-CN">
                <a:solidFill>
                  <a:schemeClr val="tx1"/>
                </a:solidFill>
                <a:effectLst/>
                <a:latin typeface="Times New Roman" panose="02020603050405020304" pitchFamily="18" charset="0"/>
                <a:ea typeface="宋体" pitchFamily="2" charset="-122"/>
              </a:rPr>
              <a:t>，交互；</a:t>
            </a:r>
            <a:endParaRPr lang="zh-CN" altLang="zh-CN">
              <a:solidFill>
                <a:schemeClr val="tx1"/>
              </a:solidFill>
              <a:effectLst/>
              <a:latin typeface="Times New Roman" panose="02020603050405020304" pitchFamily="18" charset="0"/>
              <a:ea typeface="宋体" pitchFamily="2" charset="-122"/>
            </a:endParaRPr>
          </a:p>
          <a:p>
            <a:pPr lvl="1" indent="-455295" algn="just"/>
            <a:r>
              <a:rPr lang="zh-CN" altLang="zh-CN">
                <a:solidFill>
                  <a:schemeClr val="tx1"/>
                </a:solidFill>
                <a:effectLst/>
                <a:latin typeface="Times New Roman" panose="02020603050405020304" pitchFamily="18" charset="0"/>
                <a:ea typeface="宋体" pitchFamily="2" charset="-122"/>
              </a:rPr>
              <a:t>启动时，</a:t>
            </a:r>
            <a:r>
              <a:rPr lang="zh-CN" altLang="en-US">
                <a:solidFill>
                  <a:schemeClr val="tx1"/>
                </a:solidFill>
                <a:effectLst/>
                <a:latin typeface="Times New Roman" panose="02020603050405020304" pitchFamily="18" charset="0"/>
                <a:ea typeface="宋体" pitchFamily="2" charset="-122"/>
              </a:rPr>
              <a:t>操作系统创建服务进程</a:t>
            </a:r>
            <a:r>
              <a:rPr lang="zh-CN" altLang="zh-CN">
                <a:solidFill>
                  <a:schemeClr val="tx1"/>
                </a:solidFill>
                <a:effectLst/>
                <a:latin typeface="Times New Roman" panose="02020603050405020304" pitchFamily="18" charset="0"/>
                <a:ea typeface="宋体" pitchFamily="2" charset="-122"/>
              </a:rPr>
              <a:t>；</a:t>
            </a:r>
            <a:endParaRPr lang="zh-CN" altLang="zh-CN">
              <a:solidFill>
                <a:schemeClr val="tx1"/>
              </a:solidFill>
              <a:effectLst/>
              <a:latin typeface="Times New Roman" panose="02020603050405020304" pitchFamily="18" charset="0"/>
              <a:ea typeface="宋体" pitchFamily="2" charset="-122"/>
            </a:endParaRPr>
          </a:p>
          <a:p>
            <a:pPr lvl="1" indent="-455295" algn="just"/>
            <a:r>
              <a:rPr lang="zh-CN" altLang="zh-CN">
                <a:solidFill>
                  <a:schemeClr val="tx1"/>
                </a:solidFill>
                <a:effectLst/>
                <a:latin typeface="Times New Roman" panose="02020603050405020304" pitchFamily="18" charset="0"/>
                <a:ea typeface="宋体" pitchFamily="2" charset="-122"/>
              </a:rPr>
              <a:t>用户程序自己也可以创建</a:t>
            </a:r>
            <a:r>
              <a:rPr lang="zh-CN" altLang="en-US">
                <a:solidFill>
                  <a:schemeClr val="tx1"/>
                </a:solidFill>
                <a:effectLst/>
                <a:latin typeface="Times New Roman" panose="02020603050405020304" pitchFamily="18" charset="0"/>
                <a:ea typeface="宋体" pitchFamily="2" charset="-122"/>
              </a:rPr>
              <a:t>新的进程</a:t>
            </a:r>
            <a:r>
              <a:rPr lang="zh-CN" altLang="zh-CN">
                <a:solidFill>
                  <a:schemeClr val="tx1"/>
                </a:solidFill>
                <a:effectLst/>
                <a:latin typeface="Times New Roman" panose="02020603050405020304" pitchFamily="18" charset="0"/>
                <a:ea typeface="宋体" pitchFamily="2" charset="-122"/>
              </a:rPr>
              <a:t>；</a:t>
            </a:r>
            <a:endParaRPr lang="zh-CN" altLang="zh-CN">
              <a:solidFill>
                <a:schemeClr val="tx1"/>
              </a:solidFill>
              <a:effectLst/>
              <a:latin typeface="Times New Roman" panose="02020603050405020304" pitchFamily="18" charset="0"/>
              <a:ea typeface="宋体" pitchFamily="2" charset="-122"/>
            </a:endParaRPr>
          </a:p>
          <a:p>
            <a:pPr lvl="0"/>
            <a:r>
              <a:rPr lang="zh-CN" altLang="en-US" b="1">
                <a:solidFill>
                  <a:schemeClr val="tx1"/>
                </a:solidFill>
                <a:effectLst/>
                <a:latin typeface="Times New Roman" panose="02020603050405020304" pitchFamily="18" charset="0"/>
                <a:ea typeface="宋体" pitchFamily="2" charset="-122"/>
              </a:rPr>
              <a:t>生成进程称父进程(Parent Process) ，被生成进程称子进程(Child Process) 、即一个父进程可以创建子进程，从而形成树形结构。</a:t>
            </a:r>
            <a:endParaRPr lang="zh-CN" altLang="en-US" b="1">
              <a:solidFill>
                <a:schemeClr val="tx1"/>
              </a:solidFill>
              <a:effectLst/>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7">
                                            <p:txEl>
                                              <p:charRg st="0" end="14"/>
                                            </p:txEl>
                                          </p:spTgt>
                                        </p:tgtEl>
                                        <p:attrNameLst>
                                          <p:attrName>style.visibility</p:attrName>
                                        </p:attrNameLst>
                                      </p:cBhvr>
                                      <p:to>
                                        <p:strVal val="visible"/>
                                      </p:to>
                                    </p:set>
                                    <p:anim calcmode="lin" valueType="num">
                                      <p:cBhvr additive="base">
                                        <p:cTn id="7" dur="1000" fill="hold"/>
                                        <p:tgtEl>
                                          <p:spTgt spid="31747">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1747">
                                            <p:txEl>
                                              <p:charRg st="0"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文本框 3174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24</a:t>
            </a:r>
            <a:endParaRPr lang="en-US" altLang="zh-CN" b="0">
              <a:solidFill>
                <a:schemeClr val="tx2"/>
              </a:solidFill>
              <a:latin typeface="Times New Roman" panose="02020603050405020304" pitchFamily="18" charset="0"/>
              <a:ea typeface="宋体" pitchFamily="2" charset="-122"/>
            </a:endParaRPr>
          </a:p>
        </p:txBody>
      </p:sp>
      <p:sp>
        <p:nvSpPr>
          <p:cNvPr id="31747" name="矩形 31746"/>
          <p:cNvSpPr/>
          <p:nvPr/>
        </p:nvSpPr>
        <p:spPr>
          <a:xfrm>
            <a:off x="669925" y="673100"/>
            <a:ext cx="8318500" cy="16271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进程创建</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① </a:t>
            </a:r>
            <a:r>
              <a:rPr lang="zh-CN" altLang="en-US" sz="2400" b="1" strike="noStrike" noProof="1">
                <a:solidFill>
                  <a:srgbClr val="000099"/>
                </a:solidFill>
                <a:latin typeface="Times New Roman" panose="02020603050405020304" pitchFamily="18" charset="0"/>
                <a:ea typeface="宋体" pitchFamily="2" charset="-122"/>
                <a:cs typeface="+mn-ea"/>
              </a:rPr>
              <a:t>进程创建原语的形式</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create (name</a:t>
            </a:r>
            <a:r>
              <a:rPr lang="zh-CN" altLang="en-US" sz="2400" strike="noStrike" noProof="1">
                <a:solidFill>
                  <a:schemeClr val="tx1"/>
                </a:solidFill>
                <a:latin typeface="Times New Roman" panose="02020603050405020304" pitchFamily="18" charset="0"/>
                <a:ea typeface="宋体" pitchFamily="2" charset="-122"/>
                <a:cs typeface="+mn-ea"/>
              </a:rPr>
              <a:t>，</a:t>
            </a:r>
            <a:r>
              <a:rPr lang="en-US" altLang="zh-CN" sz="2400" strike="noStrike" noProof="1">
                <a:solidFill>
                  <a:schemeClr val="tx1"/>
                </a:solidFill>
                <a:latin typeface="Times New Roman" panose="02020603050405020304" pitchFamily="18" charset="0"/>
                <a:ea typeface="宋体" pitchFamily="2" charset="-122"/>
                <a:cs typeface="+mn-ea"/>
              </a:rPr>
              <a:t>priority)           </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31748" name="矩形 31747"/>
          <p:cNvSpPr/>
          <p:nvPr/>
        </p:nvSpPr>
        <p:spPr>
          <a:xfrm>
            <a:off x="1104900" y="2225675"/>
            <a:ext cx="5256213" cy="11509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en-US" altLang="zh-CN" sz="2400" strike="noStrike" noProof="1">
                <a:solidFill>
                  <a:schemeClr val="tx1"/>
                </a:solidFill>
                <a:latin typeface="Times New Roman" panose="02020603050405020304" pitchFamily="18" charset="0"/>
                <a:ea typeface="宋体" pitchFamily="2" charset="-122"/>
                <a:cs typeface="+mn-ea"/>
              </a:rPr>
              <a:t>name</a:t>
            </a:r>
            <a:r>
              <a:rPr lang="zh-CN" altLang="en-US" sz="2400" strike="noStrike" noProof="1">
                <a:solidFill>
                  <a:schemeClr val="tx1"/>
                </a:solidFill>
                <a:latin typeface="Times New Roman" panose="02020603050405020304" pitchFamily="18" charset="0"/>
                <a:ea typeface="宋体" pitchFamily="2" charset="-122"/>
                <a:cs typeface="+mn-ea"/>
              </a:rPr>
              <a:t>为被创建进程的标识符</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pPr>
            <a:r>
              <a:rPr lang="en-US" altLang="zh-CN" sz="2400" strike="noStrike" noProof="1">
                <a:solidFill>
                  <a:schemeClr val="tx1"/>
                </a:solidFill>
                <a:latin typeface="Times New Roman" panose="02020603050405020304" pitchFamily="18" charset="0"/>
                <a:ea typeface="宋体" pitchFamily="2" charset="-122"/>
                <a:cs typeface="+mn-ea"/>
              </a:rPr>
              <a:t>priority</a:t>
            </a:r>
            <a:r>
              <a:rPr lang="zh-CN" altLang="en-US" sz="2400" strike="noStrike" noProof="1">
                <a:solidFill>
                  <a:schemeClr val="tx1"/>
                </a:solidFill>
                <a:latin typeface="Times New Roman" panose="02020603050405020304" pitchFamily="18" charset="0"/>
                <a:ea typeface="宋体" pitchFamily="2" charset="-122"/>
                <a:cs typeface="+mn-ea"/>
              </a:rPr>
              <a:t>为进程优先级</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31749" name="矩形 31748"/>
          <p:cNvSpPr/>
          <p:nvPr/>
        </p:nvSpPr>
        <p:spPr>
          <a:xfrm>
            <a:off x="658813" y="3532188"/>
            <a:ext cx="8318500" cy="11509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② </a:t>
            </a:r>
            <a:r>
              <a:rPr lang="zh-CN" altLang="en-US" sz="2400" b="1" strike="noStrike" noProof="1">
                <a:solidFill>
                  <a:srgbClr val="000099"/>
                </a:solidFill>
                <a:latin typeface="Times New Roman" panose="02020603050405020304" pitchFamily="18" charset="0"/>
                <a:ea typeface="宋体" pitchFamily="2" charset="-122"/>
                <a:cs typeface="+mn-ea"/>
              </a:rPr>
              <a:t>进程创建原语的功能</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创建一个具有指定标识符的进程，建立进程的</a:t>
            </a:r>
            <a:r>
              <a:rPr lang="en-US" altLang="zh-CN" sz="2400" strike="noStrike" noProof="1">
                <a:solidFill>
                  <a:schemeClr val="tx1"/>
                </a:solidFill>
                <a:latin typeface="Times New Roman" panose="02020603050405020304" pitchFamily="18" charset="0"/>
                <a:ea typeface="宋体" pitchFamily="2" charset="-122"/>
                <a:cs typeface="+mn-ea"/>
              </a:rPr>
              <a:t>PCB</a:t>
            </a:r>
            <a:r>
              <a:rPr lang="zh-CN" altLang="en-US" sz="2400" strike="noStrike" noProof="1">
                <a:solidFill>
                  <a:schemeClr val="tx1"/>
                </a:solidFill>
                <a:latin typeface="Times New Roman" panose="02020603050405020304" pitchFamily="18" charset="0"/>
                <a:ea typeface="宋体" pitchFamily="2" charset="-122"/>
                <a:cs typeface="+mn-ea"/>
              </a:rPr>
              <a:t>结构。</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31750" name="矩形 3174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7">
                                            <p:txEl>
                                              <p:charRg st="0" end="10"/>
                                            </p:txEl>
                                          </p:spTgt>
                                        </p:tgtEl>
                                        <p:attrNameLst>
                                          <p:attrName>style.visibility</p:attrName>
                                        </p:attrNameLst>
                                      </p:cBhvr>
                                      <p:to>
                                        <p:strVal val="visible"/>
                                      </p:to>
                                    </p:set>
                                    <p:anim calcmode="lin" valueType="num">
                                      <p:cBhvr>
                                        <p:cTn id="7" dur="1000" fill="hold"/>
                                        <p:tgtEl>
                                          <p:spTgt spid="31747">
                                            <p:txEl>
                                              <p:charRg st="0" end="10"/>
                                            </p:txEl>
                                          </p:spTgt>
                                        </p:tgtEl>
                                        <p:attrNameLst>
                                          <p:attrName>ppt_x</p:attrName>
                                        </p:attrNameLst>
                                      </p:cBhvr>
                                      <p:tavLst>
                                        <p:tav tm="0">
                                          <p:val>
                                            <p:strVal val="0-#ppt_w/2"/>
                                          </p:val>
                                        </p:tav>
                                        <p:tav tm="100000">
                                          <p:val>
                                            <p:strVal val="#ppt_x"/>
                                          </p:val>
                                        </p:tav>
                                      </p:tavLst>
                                    </p:anim>
                                    <p:anim calcmode="lin" valueType="num">
                                      <p:cBhvr>
                                        <p:cTn id="8" dur="1000" fill="hold"/>
                                        <p:tgtEl>
                                          <p:spTgt spid="31747">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47">
                                            <p:txEl>
                                              <p:charRg st="10" end="22"/>
                                            </p:txEl>
                                          </p:spTgt>
                                        </p:tgtEl>
                                        <p:attrNameLst>
                                          <p:attrName>style.visibility</p:attrName>
                                        </p:attrNameLst>
                                      </p:cBhvr>
                                      <p:to>
                                        <p:strVal val="visible"/>
                                      </p:to>
                                    </p:set>
                                    <p:anim calcmode="lin" valueType="num">
                                      <p:cBhvr>
                                        <p:cTn id="13" dur="1000" fill="hold"/>
                                        <p:tgtEl>
                                          <p:spTgt spid="31747">
                                            <p:txEl>
                                              <p:charRg st="10" end="22"/>
                                            </p:txEl>
                                          </p:spTgt>
                                        </p:tgtEl>
                                        <p:attrNameLst>
                                          <p:attrName>ppt_x</p:attrName>
                                        </p:attrNameLst>
                                      </p:cBhvr>
                                      <p:tavLst>
                                        <p:tav tm="0">
                                          <p:val>
                                            <p:strVal val="0-#ppt_w/2"/>
                                          </p:val>
                                        </p:tav>
                                        <p:tav tm="100000">
                                          <p:val>
                                            <p:strVal val="#ppt_x"/>
                                          </p:val>
                                        </p:tav>
                                      </p:tavLst>
                                    </p:anim>
                                    <p:anim calcmode="lin" valueType="num">
                                      <p:cBhvr>
                                        <p:cTn id="14" dur="1000" fill="hold"/>
                                        <p:tgtEl>
                                          <p:spTgt spid="31747">
                                            <p:txEl>
                                              <p:charRg st="10" end="2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747">
                                            <p:txEl>
                                              <p:charRg st="22" end="63"/>
                                            </p:txEl>
                                          </p:spTgt>
                                        </p:tgtEl>
                                        <p:attrNameLst>
                                          <p:attrName>style.visibility</p:attrName>
                                        </p:attrNameLst>
                                      </p:cBhvr>
                                      <p:to>
                                        <p:strVal val="visible"/>
                                      </p:to>
                                    </p:set>
                                    <p:anim calcmode="lin" valueType="num">
                                      <p:cBhvr>
                                        <p:cTn id="19" dur="1000" fill="hold"/>
                                        <p:tgtEl>
                                          <p:spTgt spid="31747">
                                            <p:txEl>
                                              <p:charRg st="22" end="63"/>
                                            </p:txEl>
                                          </p:spTgt>
                                        </p:tgtEl>
                                        <p:attrNameLst>
                                          <p:attrName>ppt_x</p:attrName>
                                        </p:attrNameLst>
                                      </p:cBhvr>
                                      <p:tavLst>
                                        <p:tav tm="0">
                                          <p:val>
                                            <p:strVal val="0-#ppt_w/2"/>
                                          </p:val>
                                        </p:tav>
                                        <p:tav tm="100000">
                                          <p:val>
                                            <p:strVal val="#ppt_x"/>
                                          </p:val>
                                        </p:tav>
                                      </p:tavLst>
                                    </p:anim>
                                    <p:anim calcmode="lin" valueType="num">
                                      <p:cBhvr>
                                        <p:cTn id="20" dur="1000" fill="hold"/>
                                        <p:tgtEl>
                                          <p:spTgt spid="31747">
                                            <p:txEl>
                                              <p:charRg st="22" end="6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748"/>
                                        </p:tgtEl>
                                        <p:attrNameLst>
                                          <p:attrName>style.visibility</p:attrName>
                                        </p:attrNameLst>
                                      </p:cBhvr>
                                      <p:to>
                                        <p:strVal val="visible"/>
                                      </p:to>
                                    </p:set>
                                    <p:anim calcmode="lin" valueType="num">
                                      <p:cBhvr>
                                        <p:cTn id="25" dur="500" fill="hold"/>
                                        <p:tgtEl>
                                          <p:spTgt spid="31748"/>
                                        </p:tgtEl>
                                        <p:attrNameLst>
                                          <p:attrName>ppt_x</p:attrName>
                                        </p:attrNameLst>
                                      </p:cBhvr>
                                      <p:tavLst>
                                        <p:tav tm="0">
                                          <p:val>
                                            <p:strVal val="0-#ppt_w/2"/>
                                          </p:val>
                                        </p:tav>
                                        <p:tav tm="100000">
                                          <p:val>
                                            <p:strVal val="#ppt_x"/>
                                          </p:val>
                                        </p:tav>
                                      </p:tavLst>
                                    </p:anim>
                                    <p:anim calcmode="lin" valueType="num">
                                      <p:cBhvr>
                                        <p:cTn id="26" dur="500" fill="hold"/>
                                        <p:tgtEl>
                                          <p:spTgt spid="3174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749">
                                            <p:txEl>
                                              <p:charRg st="0" end="12"/>
                                            </p:txEl>
                                          </p:spTgt>
                                        </p:tgtEl>
                                        <p:attrNameLst>
                                          <p:attrName>style.visibility</p:attrName>
                                        </p:attrNameLst>
                                      </p:cBhvr>
                                      <p:to>
                                        <p:strVal val="visible"/>
                                      </p:to>
                                    </p:set>
                                    <p:anim calcmode="lin" valueType="num">
                                      <p:cBhvr>
                                        <p:cTn id="31" dur="1000" fill="hold"/>
                                        <p:tgtEl>
                                          <p:spTgt spid="31749">
                                            <p:txEl>
                                              <p:charRg st="0" end="12"/>
                                            </p:txEl>
                                          </p:spTgt>
                                        </p:tgtEl>
                                        <p:attrNameLst>
                                          <p:attrName>ppt_x</p:attrName>
                                        </p:attrNameLst>
                                      </p:cBhvr>
                                      <p:tavLst>
                                        <p:tav tm="0">
                                          <p:val>
                                            <p:strVal val="0-#ppt_w/2"/>
                                          </p:val>
                                        </p:tav>
                                        <p:tav tm="100000">
                                          <p:val>
                                            <p:strVal val="#ppt_x"/>
                                          </p:val>
                                        </p:tav>
                                      </p:tavLst>
                                    </p:anim>
                                    <p:anim calcmode="lin" valueType="num">
                                      <p:cBhvr>
                                        <p:cTn id="32" dur="1000" fill="hold"/>
                                        <p:tgtEl>
                                          <p:spTgt spid="31749">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1749">
                                            <p:txEl>
                                              <p:charRg st="12" end="47"/>
                                            </p:txEl>
                                          </p:spTgt>
                                        </p:tgtEl>
                                        <p:attrNameLst>
                                          <p:attrName>style.visibility</p:attrName>
                                        </p:attrNameLst>
                                      </p:cBhvr>
                                      <p:to>
                                        <p:strVal val="visible"/>
                                      </p:to>
                                    </p:set>
                                    <p:anim calcmode="lin" valueType="num">
                                      <p:cBhvr>
                                        <p:cTn id="37" dur="1000" fill="hold"/>
                                        <p:tgtEl>
                                          <p:spTgt spid="31749">
                                            <p:txEl>
                                              <p:charRg st="12" end="47"/>
                                            </p:txEl>
                                          </p:spTgt>
                                        </p:tgtEl>
                                        <p:attrNameLst>
                                          <p:attrName>ppt_x</p:attrName>
                                        </p:attrNameLst>
                                      </p:cBhvr>
                                      <p:tavLst>
                                        <p:tav tm="0">
                                          <p:val>
                                            <p:strVal val="0-#ppt_w/2"/>
                                          </p:val>
                                        </p:tav>
                                        <p:tav tm="100000">
                                          <p:val>
                                            <p:strVal val="#ppt_x"/>
                                          </p:val>
                                        </p:tav>
                                      </p:tavLst>
                                    </p:anim>
                                    <p:anim calcmode="lin" valueType="num">
                                      <p:cBhvr>
                                        <p:cTn id="38" dur="1000" fill="hold"/>
                                        <p:tgtEl>
                                          <p:spTgt spid="31749">
                                            <p:txEl>
                                              <p:charRg st="12" end="4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uiExpand="1" build="p"/>
      <p:bldP spid="31748" grpId="0"/>
      <p:bldP spid="3174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文本框 3276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25</a:t>
            </a:r>
            <a:endParaRPr lang="en-US" altLang="zh-CN" b="0">
              <a:solidFill>
                <a:schemeClr val="tx2"/>
              </a:solidFill>
              <a:latin typeface="Times New Roman" panose="02020603050405020304" pitchFamily="18" charset="0"/>
              <a:ea typeface="宋体" pitchFamily="2" charset="-122"/>
            </a:endParaRPr>
          </a:p>
        </p:txBody>
      </p:sp>
      <p:sp>
        <p:nvSpPr>
          <p:cNvPr id="32771" name="矩形 32770"/>
          <p:cNvSpPr/>
          <p:nvPr/>
        </p:nvSpPr>
        <p:spPr>
          <a:xfrm>
            <a:off x="1005205" y="1643380"/>
            <a:ext cx="1287780" cy="53403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0" lvl="0" indent="0" fontAlgn="base">
              <a:lnSpc>
                <a:spcPct val="120000"/>
              </a:lnSpc>
              <a:spcBef>
                <a:spcPct val="20000"/>
              </a:spcBef>
              <a:buNone/>
            </a:pPr>
            <a:r>
              <a:rPr lang="en-US" altLang="zh-CN" sz="2400" b="1" strike="noStrike" noProof="1">
                <a:solidFill>
                  <a:schemeClr val="tx1"/>
                </a:solidFill>
                <a:latin typeface="Times New Roman" panose="02020603050405020304" pitchFamily="18" charset="0"/>
                <a:ea typeface="宋体" pitchFamily="2" charset="-122"/>
                <a:cs typeface="+mn-ea"/>
              </a:rPr>
              <a:t>PCB</a:t>
            </a:r>
            <a:r>
              <a:rPr lang="zh-CN" altLang="en-US" sz="2400" b="1" strike="noStrike" noProof="1">
                <a:solidFill>
                  <a:schemeClr val="tx1"/>
                </a:solidFill>
                <a:latin typeface="Times New Roman" panose="02020603050405020304" pitchFamily="18" charset="0"/>
                <a:ea typeface="宋体" pitchFamily="2" charset="-122"/>
                <a:cs typeface="+mn-ea"/>
              </a:rPr>
              <a:t>池</a:t>
            </a:r>
            <a:endParaRPr lang="zh-CN" altLang="en-US" sz="2400" b="1" strike="noStrike" noProof="1">
              <a:solidFill>
                <a:schemeClr val="tx1"/>
              </a:solidFill>
              <a:latin typeface="Times New Roman" panose="02020603050405020304" pitchFamily="18" charset="0"/>
              <a:ea typeface="宋体" pitchFamily="2" charset="-122"/>
            </a:endParaRPr>
          </a:p>
        </p:txBody>
      </p:sp>
      <p:sp>
        <p:nvSpPr>
          <p:cNvPr id="32772" name="矩形 32771"/>
          <p:cNvSpPr/>
          <p:nvPr/>
        </p:nvSpPr>
        <p:spPr>
          <a:xfrm>
            <a:off x="657225" y="571500"/>
            <a:ext cx="6489700" cy="530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③ </a:t>
            </a:r>
            <a:r>
              <a:rPr lang="zh-CN" altLang="en-US" sz="2400" b="1" strike="noStrike" noProof="1">
                <a:solidFill>
                  <a:srgbClr val="000099"/>
                </a:solidFill>
                <a:latin typeface="Times New Roman" panose="02020603050405020304" pitchFamily="18" charset="0"/>
                <a:ea typeface="宋体" pitchFamily="2" charset="-122"/>
                <a:cs typeface="+mn-ea"/>
              </a:rPr>
              <a:t>进程创建原语的实现</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grpSp>
        <p:nvGrpSpPr>
          <p:cNvPr id="32773" name="组合 32772"/>
          <p:cNvGrpSpPr/>
          <p:nvPr/>
        </p:nvGrpSpPr>
        <p:grpSpPr>
          <a:xfrm>
            <a:off x="1004888" y="2136775"/>
            <a:ext cx="1524000" cy="2898775"/>
            <a:chOff x="0" y="0"/>
            <a:chExt cx="960" cy="1826"/>
          </a:xfrm>
        </p:grpSpPr>
        <p:sp>
          <p:nvSpPr>
            <p:cNvPr id="32774" name="矩形 32773"/>
            <p:cNvSpPr/>
            <p:nvPr/>
          </p:nvSpPr>
          <p:spPr>
            <a:xfrm>
              <a:off x="0" y="64"/>
              <a:ext cx="960" cy="1762"/>
            </a:xfrm>
            <a:prstGeom prst="rect">
              <a:avLst/>
            </a:prstGeom>
            <a:solidFill>
              <a:srgbClr val="CCECFF"/>
            </a:solidFill>
            <a:ln w="254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40966" name="文本框 32774"/>
            <p:cNvSpPr txBox="1"/>
            <p:nvPr/>
          </p:nvSpPr>
          <p:spPr>
            <a:xfrm>
              <a:off x="353" y="0"/>
              <a:ext cx="282" cy="28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a</a:t>
              </a:r>
              <a:endParaRPr lang="en-US" altLang="zh-CN" sz="1600">
                <a:solidFill>
                  <a:schemeClr val="tx1"/>
                </a:solidFill>
                <a:latin typeface="Times New Roman" panose="02020603050405020304" pitchFamily="18" charset="0"/>
                <a:ea typeface="宋体" pitchFamily="2" charset="-122"/>
              </a:endParaRPr>
            </a:p>
          </p:txBody>
        </p:sp>
        <p:sp>
          <p:nvSpPr>
            <p:cNvPr id="40967" name="文本框 32775"/>
            <p:cNvSpPr txBox="1"/>
            <p:nvPr/>
          </p:nvSpPr>
          <p:spPr>
            <a:xfrm>
              <a:off x="371" y="510"/>
              <a:ext cx="232" cy="25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b</a:t>
              </a:r>
              <a:endParaRPr lang="en-US" altLang="zh-CN" sz="1600">
                <a:solidFill>
                  <a:schemeClr val="tx1"/>
                </a:solidFill>
                <a:latin typeface="Times New Roman" panose="02020603050405020304" pitchFamily="18" charset="0"/>
                <a:ea typeface="宋体" pitchFamily="2" charset="-122"/>
              </a:endParaRPr>
            </a:p>
          </p:txBody>
        </p:sp>
        <p:sp>
          <p:nvSpPr>
            <p:cNvPr id="40968" name="文本框 32776"/>
            <p:cNvSpPr txBox="1"/>
            <p:nvPr/>
          </p:nvSpPr>
          <p:spPr>
            <a:xfrm>
              <a:off x="317" y="918"/>
              <a:ext cx="351" cy="22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40969" name="直接连接符 32777"/>
            <p:cNvSpPr/>
            <p:nvPr/>
          </p:nvSpPr>
          <p:spPr>
            <a:xfrm>
              <a:off x="0" y="213"/>
              <a:ext cx="96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40970" name="直接连接符 32778"/>
            <p:cNvSpPr/>
            <p:nvPr/>
          </p:nvSpPr>
          <p:spPr>
            <a:xfrm>
              <a:off x="0" y="510"/>
              <a:ext cx="960" cy="0"/>
            </a:xfrm>
            <a:prstGeom prst="line">
              <a:avLst/>
            </a:prstGeom>
            <a:ln w="25400" cap="flat" cmpd="sng">
              <a:solidFill>
                <a:srgbClr val="000000"/>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40971" name="直接连接符 32779"/>
            <p:cNvSpPr/>
            <p:nvPr/>
          </p:nvSpPr>
          <p:spPr>
            <a:xfrm>
              <a:off x="0" y="694"/>
              <a:ext cx="96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40972" name="直接连接符 32780"/>
            <p:cNvSpPr/>
            <p:nvPr/>
          </p:nvSpPr>
          <p:spPr>
            <a:xfrm>
              <a:off x="0" y="1143"/>
              <a:ext cx="96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40973" name="直接连接符 32781"/>
            <p:cNvSpPr/>
            <p:nvPr/>
          </p:nvSpPr>
          <p:spPr>
            <a:xfrm>
              <a:off x="0" y="1399"/>
              <a:ext cx="960" cy="0"/>
            </a:xfrm>
            <a:prstGeom prst="line">
              <a:avLst/>
            </a:prstGeom>
            <a:ln w="25400" cap="flat" cmpd="sng">
              <a:solidFill>
                <a:srgbClr val="000000"/>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40974" name="文本框 32782"/>
            <p:cNvSpPr txBox="1"/>
            <p:nvPr/>
          </p:nvSpPr>
          <p:spPr>
            <a:xfrm>
              <a:off x="369" y="1474"/>
              <a:ext cx="266" cy="225"/>
            </a:xfrm>
            <a:prstGeom prst="rect">
              <a:avLst/>
            </a:prstGeom>
            <a:noFill/>
            <a:ln w="9525">
              <a:noFill/>
              <a:miter/>
            </a:ln>
          </p:spPr>
          <p:txBody>
            <a:bodyPr anchor="t"/>
            <a:p>
              <a:pPr lvl="0" algn="just"/>
              <a:r>
                <a:rPr lang="en-US" altLang="zh-CN" sz="1600">
                  <a:solidFill>
                    <a:schemeClr val="tx1"/>
                  </a:solidFill>
                  <a:latin typeface="宋体" pitchFamily="2" charset="-122"/>
                  <a:ea typeface="宋体" pitchFamily="2" charset="-122"/>
                  <a:sym typeface="MT Extra" pitchFamily="18" charset="2"/>
                </a:rPr>
                <a:t>...</a:t>
              </a:r>
              <a:endParaRPr lang="en-US" altLang="zh-CN" sz="1600">
                <a:solidFill>
                  <a:schemeClr val="tx1"/>
                </a:solidFill>
                <a:latin typeface="宋体" pitchFamily="2" charset="-122"/>
                <a:ea typeface="宋体" pitchFamily="2" charset="-122"/>
                <a:sym typeface="MT Extra" pitchFamily="18" charset="2"/>
              </a:endParaRPr>
            </a:p>
          </p:txBody>
        </p:sp>
        <p:sp>
          <p:nvSpPr>
            <p:cNvPr id="40975" name="直接连接符 32783"/>
            <p:cNvSpPr/>
            <p:nvPr/>
          </p:nvSpPr>
          <p:spPr>
            <a:xfrm>
              <a:off x="0" y="934"/>
              <a:ext cx="960" cy="0"/>
            </a:xfrm>
            <a:prstGeom prst="line">
              <a:avLst/>
            </a:prstGeom>
            <a:ln w="25400" cap="flat" cmpd="sng">
              <a:solidFill>
                <a:srgbClr val="000000"/>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grpSp>
      <p:sp>
        <p:nvSpPr>
          <p:cNvPr id="32785" name="矩形 32784"/>
          <p:cNvSpPr/>
          <p:nvPr/>
        </p:nvSpPr>
        <p:spPr>
          <a:xfrm>
            <a:off x="2905125" y="1055688"/>
            <a:ext cx="4152900" cy="530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pPr>
            <a:r>
              <a:rPr lang="zh-CN" altLang="en-US" sz="2400" b="1" strike="noStrike" noProof="1">
                <a:solidFill>
                  <a:schemeClr val="tx1"/>
                </a:solidFill>
                <a:latin typeface="Times New Roman" panose="02020603050405020304" pitchFamily="18" charset="0"/>
                <a:ea typeface="宋体" pitchFamily="2" charset="-122"/>
                <a:cs typeface="+mn-ea"/>
              </a:rPr>
              <a:t>进程创建原语的实现框图</a:t>
            </a:r>
            <a:endParaRPr lang="zh-CN" altLang="en-US" sz="2400" b="1" strike="noStrike" noProof="1">
              <a:solidFill>
                <a:schemeClr val="tx1"/>
              </a:solidFill>
              <a:latin typeface="Times New Roman" panose="02020603050405020304" pitchFamily="18" charset="0"/>
              <a:ea typeface="宋体" pitchFamily="2" charset="-122"/>
            </a:endParaRPr>
          </a:p>
        </p:txBody>
      </p:sp>
      <p:grpSp>
        <p:nvGrpSpPr>
          <p:cNvPr id="32786" name="组合 32785"/>
          <p:cNvGrpSpPr/>
          <p:nvPr/>
        </p:nvGrpSpPr>
        <p:grpSpPr>
          <a:xfrm>
            <a:off x="2932113" y="1643063"/>
            <a:ext cx="5970587" cy="4132262"/>
            <a:chOff x="0" y="0"/>
            <a:chExt cx="3761" cy="2529"/>
          </a:xfrm>
        </p:grpSpPr>
        <p:sp>
          <p:nvSpPr>
            <p:cNvPr id="32787" name="圆角矩形 32786"/>
            <p:cNvSpPr/>
            <p:nvPr/>
          </p:nvSpPr>
          <p:spPr>
            <a:xfrm>
              <a:off x="1107" y="4"/>
              <a:ext cx="537" cy="225"/>
            </a:xfrm>
            <a:prstGeom prst="roundRect">
              <a:avLst>
                <a:gd name="adj" fmla="val 16667"/>
              </a:avLst>
            </a:prstGeom>
            <a:solidFill>
              <a:srgbClr val="FFCC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40979" name="文本框 32787"/>
            <p:cNvSpPr txBox="1"/>
            <p:nvPr/>
          </p:nvSpPr>
          <p:spPr>
            <a:xfrm>
              <a:off x="1210" y="0"/>
              <a:ext cx="476" cy="179"/>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入口</a:t>
              </a:r>
              <a:endParaRPr lang="zh-CN" altLang="en-US" sz="1600">
                <a:solidFill>
                  <a:schemeClr val="tx1"/>
                </a:solidFill>
                <a:latin typeface="Times New Roman" panose="02020603050405020304" pitchFamily="18" charset="0"/>
                <a:ea typeface="宋体" pitchFamily="2" charset="-122"/>
              </a:endParaRPr>
            </a:p>
          </p:txBody>
        </p:sp>
        <p:sp>
          <p:nvSpPr>
            <p:cNvPr id="40980" name="文本框 32788"/>
            <p:cNvSpPr txBox="1"/>
            <p:nvPr/>
          </p:nvSpPr>
          <p:spPr>
            <a:xfrm>
              <a:off x="902" y="418"/>
              <a:ext cx="946" cy="245"/>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查</a:t>
              </a:r>
              <a:r>
                <a:rPr lang="en-US" altLang="zh-CN" sz="1600">
                  <a:solidFill>
                    <a:schemeClr val="tx1"/>
                  </a:solidFill>
                  <a:latin typeface="Times New Roman" panose="02020603050405020304" pitchFamily="18" charset="0"/>
                  <a:ea typeface="宋体" pitchFamily="2" charset="-122"/>
                </a:rPr>
                <a:t>PCB</a:t>
              </a:r>
              <a:r>
                <a:rPr lang="zh-CN" altLang="en-US" sz="1600">
                  <a:solidFill>
                    <a:schemeClr val="tx1"/>
                  </a:solidFill>
                  <a:latin typeface="Times New Roman" panose="02020603050405020304" pitchFamily="18" charset="0"/>
                  <a:ea typeface="宋体" pitchFamily="2" charset="-122"/>
                </a:rPr>
                <a:t>总链</a:t>
              </a:r>
              <a:endParaRPr lang="zh-CN" altLang="en-US" sz="1600">
                <a:solidFill>
                  <a:schemeClr val="tx1"/>
                </a:solidFill>
                <a:latin typeface="Times New Roman" panose="02020603050405020304" pitchFamily="18" charset="0"/>
                <a:ea typeface="宋体" pitchFamily="2" charset="-122"/>
              </a:endParaRPr>
            </a:p>
          </p:txBody>
        </p:sp>
        <p:sp>
          <p:nvSpPr>
            <p:cNvPr id="32790" name="流程图: 决策 32789"/>
            <p:cNvSpPr/>
            <p:nvPr/>
          </p:nvSpPr>
          <p:spPr>
            <a:xfrm>
              <a:off x="911" y="852"/>
              <a:ext cx="935" cy="323"/>
            </a:xfrm>
            <a:prstGeom prst="flowChartDecision">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40982" name="文本框 32790"/>
            <p:cNvSpPr txBox="1"/>
            <p:nvPr/>
          </p:nvSpPr>
          <p:spPr>
            <a:xfrm>
              <a:off x="1131" y="879"/>
              <a:ext cx="633" cy="199"/>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有同名 </a:t>
              </a: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p:txBody>
        </p:sp>
        <p:sp>
          <p:nvSpPr>
            <p:cNvPr id="32792" name="文本框 32791"/>
            <p:cNvSpPr txBox="1"/>
            <p:nvPr/>
          </p:nvSpPr>
          <p:spPr>
            <a:xfrm>
              <a:off x="826" y="1368"/>
              <a:ext cx="1104" cy="370"/>
            </a:xfrm>
            <a:prstGeom prst="rect">
              <a:avLst/>
            </a:prstGeom>
            <a:solidFill>
              <a:srgbClr val="FFCCFF"/>
            </a:solidFill>
            <a:ln w="9525" cap="flat" cmpd="sng">
              <a:solidFill>
                <a:srgbClr val="000000"/>
              </a:solidFill>
              <a:prstDash val="solid"/>
              <a:miter/>
              <a:headEnd type="none" w="med" len="med"/>
              <a:tailEnd type="none" w="med" len="med"/>
            </a:ln>
          </p:spPr>
          <p:txBody>
            <a:bodyPr/>
            <a:p>
              <a:pPr lvl="0" algn="just" fontAlgn="base"/>
              <a:r>
                <a:rPr lang="zh-CN" altLang="en-US" sz="1600" b="1" strike="noStrike" noProof="1">
                  <a:solidFill>
                    <a:schemeClr val="tx1"/>
                  </a:solidFill>
                  <a:latin typeface="Times New Roman" panose="02020603050405020304" pitchFamily="18" charset="0"/>
                  <a:ea typeface="宋体" pitchFamily="2" charset="-122"/>
                  <a:cs typeface="+mn-ea"/>
                </a:rPr>
                <a:t> 向系统申请一个空的</a:t>
              </a:r>
              <a:r>
                <a:rPr lang="en-US" altLang="zh-CN" sz="1600" b="1" strike="noStrike" noProof="1">
                  <a:solidFill>
                    <a:schemeClr val="tx1"/>
                  </a:solidFill>
                  <a:latin typeface="Times New Roman" panose="02020603050405020304" pitchFamily="18" charset="0"/>
                  <a:ea typeface="宋体" pitchFamily="2" charset="-122"/>
                  <a:cs typeface="+mn-ea"/>
                </a:rPr>
                <a:t>PCB</a:t>
              </a:r>
              <a:r>
                <a:rPr lang="en-US" altLang="zh-CN" sz="1600" b="1" strike="noStrike" noProof="1">
                  <a:solidFill>
                    <a:srgbClr val="4138FA"/>
                  </a:solidFill>
                  <a:effectLst>
                    <a:outerShdw blurRad="38100" dist="38100" dir="2700000">
                      <a:srgbClr val="000000"/>
                    </a:outerShdw>
                  </a:effectLst>
                  <a:latin typeface="Times New Roman" panose="02020603050405020304" pitchFamily="18" charset="0"/>
                  <a:ea typeface="宋体" pitchFamily="2" charset="-122"/>
                  <a:cs typeface="+mn-ea"/>
                </a:rPr>
                <a:t> </a:t>
              </a:r>
              <a:r>
                <a:rPr lang="zh-CN" altLang="en-US" sz="1600" b="1" strike="noStrike" noProof="1">
                  <a:solidFill>
                    <a:schemeClr val="tx1"/>
                  </a:solidFill>
                  <a:latin typeface="Times New Roman" panose="02020603050405020304" pitchFamily="18" charset="0"/>
                  <a:ea typeface="宋体" pitchFamily="2" charset="-122"/>
                  <a:cs typeface="+mn-ea"/>
                </a:rPr>
                <a:t>结构</a:t>
              </a:r>
              <a:endParaRPr lang="zh-CN" altLang="en-US" sz="1600" b="1" strike="noStrike" noProof="1">
                <a:solidFill>
                  <a:schemeClr val="tx1"/>
                </a:solidFill>
                <a:latin typeface="Times New Roman" panose="02020603050405020304" pitchFamily="18" charset="0"/>
                <a:ea typeface="宋体" pitchFamily="2" charset="-122"/>
              </a:endParaRPr>
            </a:p>
          </p:txBody>
        </p:sp>
        <p:grpSp>
          <p:nvGrpSpPr>
            <p:cNvPr id="40984" name="组合 32792"/>
            <p:cNvGrpSpPr/>
            <p:nvPr/>
          </p:nvGrpSpPr>
          <p:grpSpPr>
            <a:xfrm>
              <a:off x="836" y="1922"/>
              <a:ext cx="1088" cy="356"/>
              <a:chOff x="0" y="0"/>
              <a:chExt cx="1313" cy="434"/>
            </a:xfrm>
          </p:grpSpPr>
          <p:sp>
            <p:nvSpPr>
              <p:cNvPr id="40985" name="流程图: 决策 32793"/>
              <p:cNvSpPr/>
              <p:nvPr/>
            </p:nvSpPr>
            <p:spPr>
              <a:xfrm>
                <a:off x="0" y="0"/>
                <a:ext cx="1313" cy="434"/>
              </a:xfrm>
              <a:prstGeom prst="flowChartDecision">
                <a:avLst/>
              </a:prstGeom>
              <a:solidFill>
                <a:srgbClr val="FFCCFF"/>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40986" name="文本框 32794"/>
              <p:cNvSpPr txBox="1"/>
              <p:nvPr/>
            </p:nvSpPr>
            <p:spPr>
              <a:xfrm>
                <a:off x="292" y="74"/>
                <a:ext cx="875" cy="289"/>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有空</a:t>
                </a:r>
                <a:r>
                  <a:rPr lang="en-US" altLang="zh-CN" sz="1600">
                    <a:solidFill>
                      <a:schemeClr val="tx1"/>
                    </a:solidFill>
                    <a:latin typeface="Times New Roman" panose="02020603050405020304" pitchFamily="18" charset="0"/>
                    <a:ea typeface="宋体" pitchFamily="2" charset="-122"/>
                  </a:rPr>
                  <a:t>PCB ?</a:t>
                </a:r>
                <a:endParaRPr lang="en-US" altLang="zh-CN" sz="1600">
                  <a:solidFill>
                    <a:schemeClr val="tx1"/>
                  </a:solidFill>
                  <a:latin typeface="Times New Roman" panose="02020603050405020304" pitchFamily="18" charset="0"/>
                  <a:ea typeface="宋体" pitchFamily="2" charset="-122"/>
                </a:endParaRPr>
              </a:p>
            </p:txBody>
          </p:sp>
        </p:grpSp>
        <p:sp>
          <p:nvSpPr>
            <p:cNvPr id="40987" name="文本框 32795"/>
            <p:cNvSpPr txBox="1"/>
            <p:nvPr/>
          </p:nvSpPr>
          <p:spPr>
            <a:xfrm>
              <a:off x="2578" y="648"/>
              <a:ext cx="1142" cy="369"/>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将入口信息填入</a:t>
              </a:r>
              <a:endParaRPr lang="zh-CN" altLang="en-US" sz="1600">
                <a:solidFill>
                  <a:schemeClr val="tx1"/>
                </a:solidFill>
                <a:latin typeface="Times New Roman" panose="02020603050405020304" pitchFamily="18" charset="0"/>
                <a:ea typeface="宋体" pitchFamily="2" charset="-122"/>
              </a:endParaRPr>
            </a:p>
            <a:p>
              <a:pPr lvl="0" algn="just"/>
              <a:r>
                <a:rPr lang="en-US" altLang="zh-CN" sz="1600">
                  <a:solidFill>
                    <a:schemeClr val="tx1"/>
                  </a:solidFill>
                  <a:latin typeface="Times New Roman" panose="02020603050405020304" pitchFamily="18" charset="0"/>
                  <a:ea typeface="宋体" pitchFamily="2" charset="-122"/>
                </a:rPr>
                <a:t>PCB</a:t>
              </a:r>
              <a:r>
                <a:rPr lang="zh-CN" altLang="en-US" sz="1600">
                  <a:solidFill>
                    <a:schemeClr val="tx1"/>
                  </a:solidFill>
                  <a:latin typeface="Times New Roman" panose="02020603050405020304" pitchFamily="18" charset="0"/>
                  <a:ea typeface="宋体" pitchFamily="2" charset="-122"/>
                </a:rPr>
                <a:t>相应项</a:t>
              </a:r>
              <a:endParaRPr lang="zh-CN" altLang="en-US" sz="1600">
                <a:solidFill>
                  <a:schemeClr val="tx1"/>
                </a:solidFill>
                <a:latin typeface="Times New Roman" panose="02020603050405020304" pitchFamily="18" charset="0"/>
                <a:ea typeface="宋体" pitchFamily="2" charset="-122"/>
              </a:endParaRPr>
            </a:p>
          </p:txBody>
        </p:sp>
        <p:sp>
          <p:nvSpPr>
            <p:cNvPr id="40988" name="文本框 32796"/>
            <p:cNvSpPr txBox="1"/>
            <p:nvPr/>
          </p:nvSpPr>
          <p:spPr>
            <a:xfrm>
              <a:off x="2488" y="1262"/>
              <a:ext cx="1273" cy="414"/>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将</a:t>
              </a:r>
              <a:r>
                <a:rPr lang="en-US" altLang="zh-CN" sz="1600">
                  <a:solidFill>
                    <a:schemeClr val="tx1"/>
                  </a:solidFill>
                  <a:latin typeface="Times New Roman" panose="02020603050405020304" pitchFamily="18" charset="0"/>
                  <a:ea typeface="宋体" pitchFamily="2" charset="-122"/>
                </a:rPr>
                <a:t>PCB</a:t>
              </a:r>
              <a:r>
                <a:rPr lang="zh-CN" altLang="en-US" sz="1600">
                  <a:solidFill>
                    <a:schemeClr val="tx1"/>
                  </a:solidFill>
                  <a:latin typeface="Times New Roman" panose="02020603050405020304" pitchFamily="18" charset="0"/>
                  <a:ea typeface="宋体" pitchFamily="2" charset="-122"/>
                </a:rPr>
                <a:t>入就绪队列</a:t>
              </a:r>
              <a:endParaRPr lang="zh-CN" altLang="en-US" sz="1600">
                <a:solidFill>
                  <a:schemeClr val="tx1"/>
                </a:solidFill>
                <a:latin typeface="Times New Roman" panose="02020603050405020304" pitchFamily="18" charset="0"/>
                <a:ea typeface="宋体" pitchFamily="2" charset="-122"/>
              </a:endParaRPr>
            </a:p>
            <a:p>
              <a:pPr lvl="0" algn="just"/>
              <a:r>
                <a:rPr lang="zh-CN" altLang="en-US" sz="1600">
                  <a:solidFill>
                    <a:schemeClr val="tx1"/>
                  </a:solidFill>
                  <a:latin typeface="Times New Roman" panose="02020603050405020304" pitchFamily="18" charset="0"/>
                  <a:ea typeface="宋体" pitchFamily="2" charset="-122"/>
                </a:rPr>
                <a:t>  将</a:t>
              </a:r>
              <a:r>
                <a:rPr lang="en-US" altLang="zh-CN" sz="1600">
                  <a:solidFill>
                    <a:schemeClr val="tx1"/>
                  </a:solidFill>
                  <a:latin typeface="Times New Roman" panose="02020603050405020304" pitchFamily="18" charset="0"/>
                  <a:ea typeface="宋体" pitchFamily="2" charset="-122"/>
                </a:rPr>
                <a:t>PCB</a:t>
              </a:r>
              <a:r>
                <a:rPr lang="zh-CN" altLang="en-US" sz="1600">
                  <a:solidFill>
                    <a:schemeClr val="tx1"/>
                  </a:solidFill>
                  <a:latin typeface="Times New Roman" panose="02020603050405020304" pitchFamily="18" charset="0"/>
                  <a:ea typeface="宋体" pitchFamily="2" charset="-122"/>
                </a:rPr>
                <a:t>入总链队列</a:t>
              </a:r>
              <a:endParaRPr lang="zh-CN" altLang="en-US" sz="1600">
                <a:solidFill>
                  <a:schemeClr val="tx1"/>
                </a:solidFill>
                <a:latin typeface="Times New Roman" panose="02020603050405020304" pitchFamily="18" charset="0"/>
                <a:ea typeface="宋体" pitchFamily="2" charset="-122"/>
              </a:endParaRPr>
            </a:p>
          </p:txBody>
        </p:sp>
        <p:sp>
          <p:nvSpPr>
            <p:cNvPr id="32798" name="圆角矩形 32797"/>
            <p:cNvSpPr/>
            <p:nvPr/>
          </p:nvSpPr>
          <p:spPr>
            <a:xfrm>
              <a:off x="2803" y="1919"/>
              <a:ext cx="552" cy="348"/>
            </a:xfrm>
            <a:prstGeom prst="roundRect">
              <a:avLst>
                <a:gd name="adj" fmla="val 16667"/>
              </a:avLst>
            </a:prstGeom>
            <a:solidFill>
              <a:srgbClr val="FFCC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40990" name="文本框 32798"/>
            <p:cNvSpPr txBox="1"/>
            <p:nvPr/>
          </p:nvSpPr>
          <p:spPr>
            <a:xfrm>
              <a:off x="2835" y="1884"/>
              <a:ext cx="597" cy="26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返回进</a:t>
              </a:r>
              <a:endParaRPr lang="zh-CN" altLang="en-US" sz="1600">
                <a:solidFill>
                  <a:schemeClr val="tx1"/>
                </a:solidFill>
                <a:latin typeface="Times New Roman" panose="02020603050405020304" pitchFamily="18" charset="0"/>
                <a:ea typeface="宋体" pitchFamily="2" charset="-122"/>
              </a:endParaRPr>
            </a:p>
            <a:p>
              <a:pPr lvl="0" algn="just"/>
              <a:r>
                <a:rPr lang="zh-CN" altLang="en-US" sz="1600">
                  <a:solidFill>
                    <a:schemeClr val="tx1"/>
                  </a:solidFill>
                  <a:latin typeface="Times New Roman" panose="02020603050405020304" pitchFamily="18" charset="0"/>
                  <a:ea typeface="宋体" pitchFamily="2" charset="-122"/>
                </a:rPr>
                <a:t>程</a:t>
              </a:r>
              <a:r>
                <a:rPr lang="en-US" altLang="zh-CN" sz="1600">
                  <a:solidFill>
                    <a:schemeClr val="tx1"/>
                  </a:solidFill>
                  <a:latin typeface="Times New Roman" panose="02020603050405020304" pitchFamily="18" charset="0"/>
                  <a:ea typeface="宋体" pitchFamily="2" charset="-122"/>
                </a:rPr>
                <a:t>pid</a:t>
              </a:r>
              <a:endParaRPr lang="en-US" altLang="zh-CN" sz="1600">
                <a:solidFill>
                  <a:schemeClr val="tx1"/>
                </a:solidFill>
                <a:latin typeface="Times New Roman" panose="02020603050405020304" pitchFamily="18" charset="0"/>
                <a:ea typeface="宋体" pitchFamily="2" charset="-122"/>
              </a:endParaRPr>
            </a:p>
          </p:txBody>
        </p:sp>
        <p:sp>
          <p:nvSpPr>
            <p:cNvPr id="40991" name="直接连接符 32799"/>
            <p:cNvSpPr/>
            <p:nvPr/>
          </p:nvSpPr>
          <p:spPr>
            <a:xfrm>
              <a:off x="1388" y="229"/>
              <a:ext cx="0" cy="187"/>
            </a:xfrm>
            <a:prstGeom prst="line">
              <a:avLst/>
            </a:prstGeom>
            <a:ln w="9525"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grpSp>
          <p:nvGrpSpPr>
            <p:cNvPr id="40992" name="组合 32800"/>
            <p:cNvGrpSpPr/>
            <p:nvPr/>
          </p:nvGrpSpPr>
          <p:grpSpPr>
            <a:xfrm>
              <a:off x="0" y="1207"/>
              <a:ext cx="477" cy="244"/>
              <a:chOff x="0" y="0"/>
              <a:chExt cx="576" cy="296"/>
            </a:xfrm>
          </p:grpSpPr>
          <p:sp>
            <p:nvSpPr>
              <p:cNvPr id="40993" name="圆角矩形 32801"/>
              <p:cNvSpPr/>
              <p:nvPr/>
            </p:nvSpPr>
            <p:spPr>
              <a:xfrm>
                <a:off x="0" y="22"/>
                <a:ext cx="576" cy="274"/>
              </a:xfrm>
              <a:prstGeom prst="roundRect">
                <a:avLst>
                  <a:gd name="adj" fmla="val 16667"/>
                </a:avLst>
              </a:prstGeom>
              <a:solidFill>
                <a:srgbClr val="FFCC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40994" name="文本框 32802"/>
              <p:cNvSpPr txBox="1"/>
              <p:nvPr/>
            </p:nvSpPr>
            <p:spPr>
              <a:xfrm>
                <a:off x="36" y="0"/>
                <a:ext cx="504" cy="274"/>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出错</a:t>
                </a:r>
                <a:endParaRPr lang="zh-CN" altLang="en-US" sz="1600">
                  <a:solidFill>
                    <a:schemeClr val="tx1"/>
                  </a:solidFill>
                  <a:latin typeface="Times New Roman" panose="02020603050405020304" pitchFamily="18" charset="0"/>
                  <a:ea typeface="宋体" pitchFamily="2" charset="-122"/>
                </a:endParaRPr>
              </a:p>
            </p:txBody>
          </p:sp>
        </p:grpSp>
        <p:sp>
          <p:nvSpPr>
            <p:cNvPr id="40995" name="直接连接符 32803"/>
            <p:cNvSpPr/>
            <p:nvPr/>
          </p:nvSpPr>
          <p:spPr>
            <a:xfrm>
              <a:off x="1388" y="668"/>
              <a:ext cx="0" cy="187"/>
            </a:xfrm>
            <a:prstGeom prst="line">
              <a:avLst/>
            </a:prstGeom>
            <a:ln w="9525"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40996" name="直接连接符 32804"/>
            <p:cNvSpPr/>
            <p:nvPr/>
          </p:nvSpPr>
          <p:spPr>
            <a:xfrm>
              <a:off x="1388" y="1175"/>
              <a:ext cx="0" cy="186"/>
            </a:xfrm>
            <a:prstGeom prst="line">
              <a:avLst/>
            </a:prstGeom>
            <a:ln w="9525"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40997" name="直接连接符 32805"/>
            <p:cNvSpPr/>
            <p:nvPr/>
          </p:nvSpPr>
          <p:spPr>
            <a:xfrm>
              <a:off x="1388" y="1738"/>
              <a:ext cx="0" cy="186"/>
            </a:xfrm>
            <a:prstGeom prst="line">
              <a:avLst/>
            </a:prstGeom>
            <a:ln w="9525"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40998" name="直接连接符 32806"/>
            <p:cNvSpPr/>
            <p:nvPr/>
          </p:nvSpPr>
          <p:spPr>
            <a:xfrm>
              <a:off x="1388" y="2293"/>
              <a:ext cx="0" cy="138"/>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40999" name="直接连接符 32807"/>
            <p:cNvSpPr/>
            <p:nvPr/>
          </p:nvSpPr>
          <p:spPr>
            <a:xfrm>
              <a:off x="1388" y="2441"/>
              <a:ext cx="85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41000" name="直接连接符 32808"/>
            <p:cNvSpPr/>
            <p:nvPr/>
          </p:nvSpPr>
          <p:spPr>
            <a:xfrm flipV="1">
              <a:off x="2238" y="116"/>
              <a:ext cx="0" cy="2329"/>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41001" name="直接连接符 32809"/>
            <p:cNvSpPr/>
            <p:nvPr/>
          </p:nvSpPr>
          <p:spPr>
            <a:xfrm>
              <a:off x="2238" y="106"/>
              <a:ext cx="85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41002" name="直接连接符 32810"/>
            <p:cNvSpPr/>
            <p:nvPr/>
          </p:nvSpPr>
          <p:spPr>
            <a:xfrm>
              <a:off x="241" y="1013"/>
              <a:ext cx="68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41003" name="直接连接符 32811"/>
            <p:cNvSpPr/>
            <p:nvPr/>
          </p:nvSpPr>
          <p:spPr>
            <a:xfrm>
              <a:off x="241" y="1013"/>
              <a:ext cx="0" cy="204"/>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41004" name="直接连接符 32812"/>
            <p:cNvSpPr/>
            <p:nvPr/>
          </p:nvSpPr>
          <p:spPr>
            <a:xfrm>
              <a:off x="293" y="2102"/>
              <a:ext cx="564"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41005" name="文本框 32813"/>
            <p:cNvSpPr txBox="1"/>
            <p:nvPr/>
          </p:nvSpPr>
          <p:spPr>
            <a:xfrm>
              <a:off x="751" y="787"/>
              <a:ext cx="255" cy="206"/>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Y</a:t>
              </a:r>
              <a:endParaRPr lang="en-US" altLang="zh-CN" sz="1600">
                <a:solidFill>
                  <a:schemeClr val="tx1"/>
                </a:solidFill>
                <a:latin typeface="Times New Roman" panose="02020603050405020304" pitchFamily="18" charset="0"/>
                <a:ea typeface="宋体" pitchFamily="2" charset="-122"/>
              </a:endParaRPr>
            </a:p>
          </p:txBody>
        </p:sp>
        <p:sp>
          <p:nvSpPr>
            <p:cNvPr id="41006" name="文本框 32814"/>
            <p:cNvSpPr txBox="1"/>
            <p:nvPr/>
          </p:nvSpPr>
          <p:spPr>
            <a:xfrm>
              <a:off x="751" y="1800"/>
              <a:ext cx="255" cy="206"/>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N</a:t>
              </a:r>
              <a:endParaRPr lang="en-US" altLang="zh-CN" sz="1600">
                <a:solidFill>
                  <a:schemeClr val="tx1"/>
                </a:solidFill>
                <a:latin typeface="Times New Roman" panose="02020603050405020304" pitchFamily="18" charset="0"/>
                <a:ea typeface="宋体" pitchFamily="2" charset="-122"/>
              </a:endParaRPr>
            </a:p>
          </p:txBody>
        </p:sp>
        <p:sp>
          <p:nvSpPr>
            <p:cNvPr id="41007" name="直接连接符 32815"/>
            <p:cNvSpPr/>
            <p:nvPr/>
          </p:nvSpPr>
          <p:spPr>
            <a:xfrm>
              <a:off x="288" y="2101"/>
              <a:ext cx="0" cy="19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41008" name="直接连接符 32816"/>
            <p:cNvSpPr/>
            <p:nvPr/>
          </p:nvSpPr>
          <p:spPr>
            <a:xfrm>
              <a:off x="3083" y="99"/>
              <a:ext cx="0" cy="552"/>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41009" name="直接连接符 32817"/>
            <p:cNvSpPr/>
            <p:nvPr/>
          </p:nvSpPr>
          <p:spPr>
            <a:xfrm>
              <a:off x="3083" y="1026"/>
              <a:ext cx="0" cy="236"/>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41010" name="直接连接符 32818"/>
            <p:cNvSpPr/>
            <p:nvPr/>
          </p:nvSpPr>
          <p:spPr>
            <a:xfrm>
              <a:off x="3083" y="1677"/>
              <a:ext cx="0" cy="236"/>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32820" name="圆角矩形 32819"/>
            <p:cNvSpPr/>
            <p:nvPr/>
          </p:nvSpPr>
          <p:spPr>
            <a:xfrm>
              <a:off x="60" y="2304"/>
              <a:ext cx="477" cy="225"/>
            </a:xfrm>
            <a:prstGeom prst="roundRect">
              <a:avLst>
                <a:gd name="adj" fmla="val 16667"/>
              </a:avLst>
            </a:prstGeom>
            <a:solidFill>
              <a:srgbClr val="FFCC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41012" name="文本框 32820"/>
            <p:cNvSpPr txBox="1"/>
            <p:nvPr/>
          </p:nvSpPr>
          <p:spPr>
            <a:xfrm>
              <a:off x="90" y="2286"/>
              <a:ext cx="417" cy="225"/>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出错</a:t>
              </a:r>
              <a:endParaRPr lang="zh-CN" altLang="en-US" sz="1600">
                <a:solidFill>
                  <a:schemeClr val="tx1"/>
                </a:solidFill>
                <a:latin typeface="Times New Roman" panose="02020603050405020304" pitchFamily="18" charset="0"/>
                <a:ea typeface="宋体" pitchFamily="2" charset="-122"/>
              </a:endParaRPr>
            </a:p>
          </p:txBody>
        </p:sp>
      </p:grpSp>
      <p:sp>
        <p:nvSpPr>
          <p:cNvPr id="32822" name="文本框 32821"/>
          <p:cNvSpPr txBox="1"/>
          <p:nvPr/>
        </p:nvSpPr>
        <p:spPr>
          <a:xfrm>
            <a:off x="973138" y="5324475"/>
            <a:ext cx="1804987" cy="422275"/>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en-US" altLang="zh-CN" sz="1800" b="0">
                <a:solidFill>
                  <a:schemeClr val="tx1"/>
                </a:solidFill>
                <a:latin typeface="Times New Roman" panose="02020603050405020304" pitchFamily="18" charset="0"/>
                <a:ea typeface="宋体" pitchFamily="2" charset="-122"/>
              </a:rPr>
              <a:t>PCB</a:t>
            </a:r>
            <a:r>
              <a:rPr lang="zh-CN" altLang="en-US" sz="1800" b="0">
                <a:solidFill>
                  <a:schemeClr val="tx1"/>
                </a:solidFill>
                <a:latin typeface="Times New Roman" panose="02020603050405020304" pitchFamily="18" charset="0"/>
                <a:ea typeface="宋体" pitchFamily="2" charset="-122"/>
              </a:rPr>
              <a:t>池示意图</a:t>
            </a:r>
            <a:endParaRPr lang="zh-CN" altLang="en-US" sz="1800" b="0">
              <a:solidFill>
                <a:schemeClr val="tx1"/>
              </a:solidFill>
              <a:latin typeface="Times New Roman" panose="02020603050405020304" pitchFamily="18" charset="0"/>
              <a:ea typeface="宋体" pitchFamily="2" charset="-122"/>
            </a:endParaRPr>
          </a:p>
        </p:txBody>
      </p:sp>
      <p:sp>
        <p:nvSpPr>
          <p:cNvPr id="32823" name="文本框 32822"/>
          <p:cNvSpPr txBox="1"/>
          <p:nvPr/>
        </p:nvSpPr>
        <p:spPr>
          <a:xfrm>
            <a:off x="4624388" y="5929313"/>
            <a:ext cx="2092325"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进程创建原语流程图</a:t>
            </a:r>
            <a:endParaRPr lang="zh-CN" altLang="en-US" sz="1600" b="0">
              <a:solidFill>
                <a:schemeClr val="tx1"/>
              </a:solidFill>
              <a:latin typeface="Times New Roman" panose="02020603050405020304" pitchFamily="18" charset="0"/>
              <a:ea typeface="宋体" pitchFamily="2" charset="-122"/>
            </a:endParaRPr>
          </a:p>
        </p:txBody>
      </p:sp>
      <p:sp>
        <p:nvSpPr>
          <p:cNvPr id="32824" name="矩形 3282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2">
                                            <p:txEl>
                                              <p:charRg st="0" end="20"/>
                                            </p:txEl>
                                          </p:spTgt>
                                        </p:tgtEl>
                                        <p:attrNameLst>
                                          <p:attrName>style.visibility</p:attrName>
                                        </p:attrNameLst>
                                      </p:cBhvr>
                                      <p:to>
                                        <p:strVal val="visible"/>
                                      </p:to>
                                    </p:set>
                                    <p:anim calcmode="lin" valueType="num">
                                      <p:cBhvr additive="base">
                                        <p:cTn id="7" dur="1000" fill="hold"/>
                                        <p:tgtEl>
                                          <p:spTgt spid="32772">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2772">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771"/>
                                        </p:tgtEl>
                                        <p:attrNameLst>
                                          <p:attrName>style.visibility</p:attrName>
                                        </p:attrNameLst>
                                      </p:cBhvr>
                                      <p:to>
                                        <p:strVal val="visible"/>
                                      </p:to>
                                    </p:set>
                                    <p:anim calcmode="lin" valueType="num">
                                      <p:cBhvr additive="base">
                                        <p:cTn id="13" dur="500" fill="hold"/>
                                        <p:tgtEl>
                                          <p:spTgt spid="32771"/>
                                        </p:tgtEl>
                                        <p:attrNameLst>
                                          <p:attrName>ppt_x</p:attrName>
                                        </p:attrNameLst>
                                      </p:cBhvr>
                                      <p:tavLst>
                                        <p:tav tm="0">
                                          <p:val>
                                            <p:strVal val="0-#ppt_w/2"/>
                                          </p:val>
                                        </p:tav>
                                        <p:tav tm="100000">
                                          <p:val>
                                            <p:strVal val="#ppt_x"/>
                                          </p:val>
                                        </p:tav>
                                      </p:tavLst>
                                    </p:anim>
                                    <p:anim calcmode="lin" valueType="num">
                                      <p:cBhvr additive="base">
                                        <p:cTn id="14" dur="500" fill="hold"/>
                                        <p:tgtEl>
                                          <p:spTgt spid="3277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2773"/>
                                        </p:tgtEl>
                                        <p:attrNameLst>
                                          <p:attrName>style.visibility</p:attrName>
                                        </p:attrNameLst>
                                      </p:cBhvr>
                                      <p:to>
                                        <p:strVal val="visible"/>
                                      </p:to>
                                    </p:set>
                                    <p:anim calcmode="lin" valueType="num">
                                      <p:cBhvr additive="base">
                                        <p:cTn id="19" dur="500" fill="hold"/>
                                        <p:tgtEl>
                                          <p:spTgt spid="32773"/>
                                        </p:tgtEl>
                                        <p:attrNameLst>
                                          <p:attrName>ppt_x</p:attrName>
                                        </p:attrNameLst>
                                      </p:cBhvr>
                                      <p:tavLst>
                                        <p:tav tm="0">
                                          <p:val>
                                            <p:strVal val="0-#ppt_w/2"/>
                                          </p:val>
                                        </p:tav>
                                        <p:tav tm="100000">
                                          <p:val>
                                            <p:strVal val="#ppt_x"/>
                                          </p:val>
                                        </p:tav>
                                      </p:tavLst>
                                    </p:anim>
                                    <p:anim calcmode="lin" valueType="num">
                                      <p:cBhvr additive="base">
                                        <p:cTn id="20" dur="500" fill="hold"/>
                                        <p:tgtEl>
                                          <p:spTgt spid="3277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8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32785"/>
                                        </p:tgtEl>
                                        <p:attrNameLst>
                                          <p:attrName>style.visibility</p:attrName>
                                        </p:attrNameLst>
                                      </p:cBhvr>
                                      <p:to>
                                        <p:strVal val="visible"/>
                                      </p:to>
                                    </p:set>
                                    <p:anim calcmode="lin" valueType="num">
                                      <p:cBhvr additive="base">
                                        <p:cTn id="29" dur="500" fill="hold"/>
                                        <p:tgtEl>
                                          <p:spTgt spid="32785"/>
                                        </p:tgtEl>
                                        <p:attrNameLst>
                                          <p:attrName>ppt_x</p:attrName>
                                        </p:attrNameLst>
                                      </p:cBhvr>
                                      <p:tavLst>
                                        <p:tav tm="0">
                                          <p:val>
                                            <p:strVal val="1+#ppt_w/2"/>
                                          </p:val>
                                        </p:tav>
                                        <p:tav tm="100000">
                                          <p:val>
                                            <p:strVal val="#ppt_x"/>
                                          </p:val>
                                        </p:tav>
                                      </p:tavLst>
                                    </p:anim>
                                    <p:anim calcmode="lin" valueType="num">
                                      <p:cBhvr additive="base">
                                        <p:cTn id="30" dur="500" fill="hold"/>
                                        <p:tgtEl>
                                          <p:spTgt spid="32785"/>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2786"/>
                                        </p:tgtEl>
                                        <p:attrNameLst>
                                          <p:attrName>style.visibility</p:attrName>
                                        </p:attrNameLst>
                                      </p:cBhvr>
                                      <p:to>
                                        <p:strVal val="visible"/>
                                      </p:to>
                                    </p:set>
                                    <p:anim calcmode="lin" valueType="num">
                                      <p:cBhvr additive="base">
                                        <p:cTn id="35" dur="500" fill="hold"/>
                                        <p:tgtEl>
                                          <p:spTgt spid="32786"/>
                                        </p:tgtEl>
                                        <p:attrNameLst>
                                          <p:attrName>ppt_x</p:attrName>
                                        </p:attrNameLst>
                                      </p:cBhvr>
                                      <p:tavLst>
                                        <p:tav tm="0">
                                          <p:val>
                                            <p:strVal val="#ppt_x"/>
                                          </p:val>
                                        </p:tav>
                                        <p:tav tm="100000">
                                          <p:val>
                                            <p:strVal val="#ppt_x"/>
                                          </p:val>
                                        </p:tav>
                                      </p:tavLst>
                                    </p:anim>
                                    <p:anim calcmode="lin" valueType="num">
                                      <p:cBhvr additive="base">
                                        <p:cTn id="36" dur="500" fill="hold"/>
                                        <p:tgtEl>
                                          <p:spTgt spid="3278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P spid="32772" grpId="0" build="p"/>
      <p:bldP spid="32785" grpId="0"/>
      <p:bldP spid="32822" grpId="0"/>
      <p:bldP spid="328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文本框 3276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25</a:t>
            </a:r>
            <a:endParaRPr lang="en-US" altLang="zh-CN" b="0">
              <a:solidFill>
                <a:schemeClr val="tx2"/>
              </a:solidFill>
              <a:latin typeface="Times New Roman" panose="02020603050405020304" pitchFamily="18" charset="0"/>
              <a:ea typeface="宋体" pitchFamily="2" charset="-122"/>
            </a:endParaRPr>
          </a:p>
        </p:txBody>
      </p:sp>
      <p:sp>
        <p:nvSpPr>
          <p:cNvPr id="32772" name="矩形 32771"/>
          <p:cNvSpPr/>
          <p:nvPr/>
        </p:nvSpPr>
        <p:spPr>
          <a:xfrm>
            <a:off x="657225" y="571500"/>
            <a:ext cx="6489700" cy="530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③ </a:t>
            </a:r>
            <a:r>
              <a:rPr lang="zh-CN" altLang="en-US" sz="2400" b="1" strike="noStrike" noProof="1">
                <a:solidFill>
                  <a:srgbClr val="000099"/>
                </a:solidFill>
                <a:latin typeface="Times New Roman" panose="02020603050405020304" pitchFamily="18" charset="0"/>
                <a:ea typeface="宋体" pitchFamily="2" charset="-122"/>
                <a:cs typeface="+mn-ea"/>
              </a:rPr>
              <a:t>进程创建原语的实现</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32785" name="矩形 32784"/>
          <p:cNvSpPr/>
          <p:nvPr/>
        </p:nvSpPr>
        <p:spPr>
          <a:xfrm>
            <a:off x="1068070" y="1463040"/>
            <a:ext cx="6447155" cy="105092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0" lvl="0" indent="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linux</a:t>
            </a:r>
            <a:r>
              <a:rPr lang="zh-CN" altLang="en-US" sz="2400" strike="noStrike" noProof="1">
                <a:solidFill>
                  <a:schemeClr val="tx1"/>
                </a:solidFill>
                <a:effectLst/>
                <a:latin typeface="Times New Roman" panose="02020603050405020304" pitchFamily="18" charset="0"/>
                <a:ea typeface="宋体" pitchFamily="2" charset="-122"/>
                <a:cs typeface="+mn-ea"/>
              </a:rPr>
              <a:t>下创建</a:t>
            </a:r>
            <a:r>
              <a:rPr lang="zh-CN" altLang="en-US" sz="2400">
                <a:solidFill>
                  <a:schemeClr val="tx1"/>
                </a:solidFill>
                <a:effectLst/>
                <a:latin typeface="Times New Roman" panose="02020603050405020304" pitchFamily="18" charset="0"/>
                <a:cs typeface="+mn-ea"/>
                <a:sym typeface="+mn-ea"/>
              </a:rPr>
              <a:t>进程的实现：</a:t>
            </a:r>
            <a:endParaRPr lang="zh-CN" altLang="en-US" sz="2400">
              <a:solidFill>
                <a:schemeClr val="tx1"/>
              </a:solidFill>
              <a:effectLst/>
              <a:latin typeface="Times New Roman" panose="02020603050405020304" pitchFamily="18" charset="0"/>
              <a:cs typeface="+mn-ea"/>
              <a:sym typeface="+mn-ea"/>
            </a:endParaRPr>
          </a:p>
          <a:p>
            <a:pPr marL="0" lvl="0" indent="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pid_t   fork(void)    +  	  exec()</a:t>
            </a:r>
            <a:r>
              <a:rPr lang="zh-CN" altLang="en-US" sz="2400" strike="noStrike" noProof="1">
                <a:solidFill>
                  <a:schemeClr val="tx1"/>
                </a:solidFill>
                <a:effectLst/>
                <a:latin typeface="Times New Roman" panose="02020603050405020304" pitchFamily="18" charset="0"/>
                <a:ea typeface="宋体" pitchFamily="2" charset="-122"/>
                <a:cs typeface="+mn-ea"/>
              </a:rPr>
              <a:t>系列函数</a:t>
            </a:r>
            <a:r>
              <a:rPr lang="en-US" altLang="zh-CN" sz="2400" strike="noStrike" noProof="1">
                <a:solidFill>
                  <a:schemeClr val="tx1"/>
                </a:solidFill>
                <a:effectLst/>
                <a:latin typeface="Times New Roman" panose="02020603050405020304" pitchFamily="18" charset="0"/>
                <a:ea typeface="宋体" pitchFamily="2" charset="-122"/>
                <a:cs typeface="+mn-ea"/>
              </a:rPr>
              <a:t>;</a:t>
            </a:r>
            <a:endParaRPr lang="en-US" altLang="zh-CN" sz="2400" strike="noStrike" noProof="1">
              <a:solidFill>
                <a:schemeClr val="tx1"/>
              </a:solidFill>
              <a:effectLst/>
              <a:latin typeface="Times New Roman" panose="02020603050405020304" pitchFamily="18" charset="0"/>
              <a:ea typeface="宋体" pitchFamily="2" charset="-122"/>
              <a:cs typeface="+mn-ea"/>
            </a:endParaRPr>
          </a:p>
        </p:txBody>
      </p:sp>
      <p:sp>
        <p:nvSpPr>
          <p:cNvPr id="32824" name="矩形 3282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2">
                                            <p:txEl>
                                              <p:charRg st="0" end="20"/>
                                            </p:txEl>
                                          </p:spTgt>
                                        </p:tgtEl>
                                        <p:attrNameLst>
                                          <p:attrName>style.visibility</p:attrName>
                                        </p:attrNameLst>
                                      </p:cBhvr>
                                      <p:to>
                                        <p:strVal val="visible"/>
                                      </p:to>
                                    </p:set>
                                    <p:anim calcmode="lin" valueType="num">
                                      <p:cBhvr additive="base">
                                        <p:cTn id="7" dur="1000" fill="hold"/>
                                        <p:tgtEl>
                                          <p:spTgt spid="32772">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2772">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2785"/>
                                        </p:tgtEl>
                                        <p:attrNameLst>
                                          <p:attrName>style.visibility</p:attrName>
                                        </p:attrNameLst>
                                      </p:cBhvr>
                                      <p:to>
                                        <p:strVal val="visible"/>
                                      </p:to>
                                    </p:set>
                                    <p:anim calcmode="lin" valueType="num">
                                      <p:cBhvr additive="base">
                                        <p:cTn id="13" dur="500" fill="hold"/>
                                        <p:tgtEl>
                                          <p:spTgt spid="32785"/>
                                        </p:tgtEl>
                                        <p:attrNameLst>
                                          <p:attrName>ppt_x</p:attrName>
                                        </p:attrNameLst>
                                      </p:cBhvr>
                                      <p:tavLst>
                                        <p:tav tm="0">
                                          <p:val>
                                            <p:strVal val="1+#ppt_w/2"/>
                                          </p:val>
                                        </p:tav>
                                        <p:tav tm="100000">
                                          <p:val>
                                            <p:strVal val="#ppt_x"/>
                                          </p:val>
                                        </p:tav>
                                      </p:tavLst>
                                    </p:anim>
                                    <p:anim calcmode="lin" valueType="num">
                                      <p:cBhvr additive="base">
                                        <p:cTn id="14" dur="500" fill="hold"/>
                                        <p:tgtEl>
                                          <p:spTgt spid="327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build="p"/>
      <p:bldP spid="3278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矩形 146433"/>
          <p:cNvSpPr/>
          <p:nvPr/>
        </p:nvSpPr>
        <p:spPr>
          <a:xfrm>
            <a:off x="301625" y="606425"/>
            <a:ext cx="1746250"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r>
              <a:rPr lang="zh-CN" altLang="en-US" b="1" strike="noStrike" noProof="1" dirty="0">
                <a:solidFill>
                  <a:srgbClr val="990000"/>
                </a:solidFill>
                <a:latin typeface="Arial" panose="020B0604020202020204" pitchFamily="34" charset="0"/>
                <a:ea typeface="宋体" pitchFamily="2" charset="-122"/>
                <a:cs typeface="+mn-ea"/>
              </a:rPr>
              <a:t>程序</a:t>
            </a:r>
            <a:endParaRPr lang="zh-CN" altLang="en-US" b="1" strike="noStrike" noProof="1">
              <a:solidFill>
                <a:srgbClr val="990000"/>
              </a:solidFill>
              <a:ea typeface="宋体" pitchFamily="2" charset="-122"/>
            </a:endParaRPr>
          </a:p>
        </p:txBody>
      </p:sp>
      <p:graphicFrame>
        <p:nvGraphicFramePr>
          <p:cNvPr id="7170" name="内容占位符 146434"/>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0" name="" r:id="rId2" imgW="838200" imgH="647700" progId="Paint.Picture">
                  <p:embed/>
                </p:oleObj>
              </mc:Choice>
              <mc:Fallback>
                <p:oleObj name="" r:id="rId2" imgW="838200" imgH="647700" progId="Paint.Picture">
                  <p:embed/>
                  <p:pic>
                    <p:nvPicPr>
                      <p:cNvPr id="0" name="图片 3079"/>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146436" name="矩形 14643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进程的引入</a:t>
            </a:r>
            <a:endParaRPr lang="zh-CN" altLang="en-US" sz="2400" strike="noStrike" noProof="1">
              <a:ea typeface="宋体" pitchFamily="2" charset="-122"/>
            </a:endParaRPr>
          </a:p>
        </p:txBody>
      </p:sp>
      <p:sp>
        <p:nvSpPr>
          <p:cNvPr id="146437" name="矩形 146436"/>
          <p:cNvSpPr/>
          <p:nvPr/>
        </p:nvSpPr>
        <p:spPr>
          <a:xfrm>
            <a:off x="234950" y="1479550"/>
            <a:ext cx="8486775" cy="4930775"/>
          </a:xfrm>
          <a:prstGeom prst="rect">
            <a:avLst/>
          </a:prstGeom>
          <a:noFill/>
          <a:ln w="9525">
            <a:noFill/>
          </a:ln>
        </p:spPr>
        <p:txBody>
          <a:bodyPr/>
          <a:p>
            <a:pPr marL="571500" lvl="0" indent="-571500">
              <a:lnSpc>
                <a:spcPct val="90000"/>
              </a:lnSpc>
              <a:spcBef>
                <a:spcPct val="30000"/>
              </a:spcBef>
              <a:buClr>
                <a:schemeClr val="tx2"/>
              </a:buClr>
              <a:buSzPct val="95000"/>
              <a:buFont typeface="Wingdings" panose="05000000000000000000" pitchFamily="2" charset="2"/>
              <a:buChar char="•"/>
            </a:pP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用来表示人们思维对象的抽象概念的物理表现叫做</a:t>
            </a:r>
            <a:r>
              <a:rPr lang="zh-CN" altLang="en-US" sz="3200" b="0">
                <a:solidFill>
                  <a:srgbClr val="990033"/>
                </a:solidFill>
                <a:effectLst>
                  <a:outerShdw blurRad="38100" dist="38100" dir="2700000">
                    <a:srgbClr val="000000"/>
                  </a:outerShdw>
                </a:effectLst>
                <a:latin typeface="楷体_GB2312" pitchFamily="49" charset="-122"/>
                <a:ea typeface="楷体_GB2312" pitchFamily="49" charset="-122"/>
              </a:rPr>
              <a:t>数据</a:t>
            </a: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a:t>
            </a:r>
            <a:endParaRPr lang="zh-CN" altLang="en-US" sz="3200" b="0">
              <a:solidFill>
                <a:schemeClr val="tx1"/>
              </a:solidFill>
              <a:effectLst>
                <a:outerShdw blurRad="38100" dist="38100" dir="2700000">
                  <a:srgbClr val="FFFFFF"/>
                </a:outerShdw>
              </a:effectLst>
              <a:latin typeface="楷体_GB2312" pitchFamily="49" charset="-122"/>
              <a:ea typeface="楷体_GB2312" pitchFamily="49" charset="-122"/>
            </a:endParaRPr>
          </a:p>
          <a:p>
            <a:pPr marL="571500" lvl="0" indent="-571500">
              <a:lnSpc>
                <a:spcPct val="90000"/>
              </a:lnSpc>
              <a:spcBef>
                <a:spcPct val="30000"/>
              </a:spcBef>
              <a:buClr>
                <a:schemeClr val="tx2"/>
              </a:buClr>
              <a:buSzPct val="95000"/>
              <a:buFont typeface="Wingdings" panose="05000000000000000000" pitchFamily="2" charset="2"/>
              <a:buChar char="•"/>
            </a:pP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数据处理的规则叫做</a:t>
            </a:r>
            <a:r>
              <a:rPr lang="zh-CN" altLang="en-US" sz="3200" b="0">
                <a:solidFill>
                  <a:srgbClr val="990033"/>
                </a:solidFill>
                <a:effectLst>
                  <a:outerShdw blurRad="38100" dist="38100" dir="2700000">
                    <a:srgbClr val="000000"/>
                  </a:outerShdw>
                </a:effectLst>
                <a:latin typeface="楷体_GB2312" pitchFamily="49" charset="-122"/>
                <a:ea typeface="楷体_GB2312" pitchFamily="49" charset="-122"/>
              </a:rPr>
              <a:t>操作</a:t>
            </a: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a:t>
            </a:r>
            <a:r>
              <a:rPr lang="zh-CN" altLang="en-US" sz="3200" b="0">
                <a:solidFill>
                  <a:srgbClr val="990033"/>
                </a:solidFill>
                <a:effectLst>
                  <a:outerShdw blurRad="38100" dist="38100" dir="2700000">
                    <a:srgbClr val="000000"/>
                  </a:outerShdw>
                </a:effectLst>
                <a:latin typeface="楷体_GB2312" pitchFamily="49" charset="-122"/>
                <a:ea typeface="楷体_GB2312" pitchFamily="49" charset="-122"/>
              </a:rPr>
              <a:t>指令</a:t>
            </a: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a:t>
            </a:r>
            <a:endParaRPr lang="zh-CN" altLang="en-US" sz="3200" b="0">
              <a:solidFill>
                <a:schemeClr val="tx1"/>
              </a:solidFill>
              <a:effectLst>
                <a:outerShdw blurRad="38100" dist="38100" dir="2700000">
                  <a:srgbClr val="FFFFFF"/>
                </a:outerShdw>
              </a:effectLst>
              <a:latin typeface="楷体_GB2312" pitchFamily="49" charset="-122"/>
              <a:ea typeface="楷体_GB2312" pitchFamily="49" charset="-122"/>
            </a:endParaRPr>
          </a:p>
          <a:p>
            <a:pPr marL="571500" lvl="0" indent="-571500">
              <a:lnSpc>
                <a:spcPct val="90000"/>
              </a:lnSpc>
              <a:spcBef>
                <a:spcPct val="30000"/>
              </a:spcBef>
              <a:buClr>
                <a:schemeClr val="tx2"/>
              </a:buClr>
              <a:buSzPct val="95000"/>
              <a:buFont typeface="Wingdings" panose="05000000000000000000" pitchFamily="2" charset="2"/>
              <a:buChar char="•"/>
            </a:pP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对某一有限数据的集合所施行的、目的在于解决某一问题的一组有限的操作的集合，称为一个</a:t>
            </a:r>
            <a:r>
              <a:rPr lang="zh-CN" altLang="en-US" sz="3200" b="0">
                <a:solidFill>
                  <a:srgbClr val="990033"/>
                </a:solidFill>
                <a:effectLst>
                  <a:outerShdw blurRad="38100" dist="38100" dir="2700000">
                    <a:srgbClr val="000000"/>
                  </a:outerShdw>
                </a:effectLst>
                <a:latin typeface="楷体_GB2312" pitchFamily="49" charset="-122"/>
                <a:ea typeface="楷体_GB2312" pitchFamily="49" charset="-122"/>
              </a:rPr>
              <a:t>计算</a:t>
            </a: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a:t>
            </a:r>
            <a:endParaRPr lang="zh-CN" altLang="en-US" sz="3200" b="0">
              <a:solidFill>
                <a:schemeClr val="tx1"/>
              </a:solidFill>
              <a:effectLst>
                <a:outerShdw blurRad="38100" dist="38100" dir="2700000">
                  <a:srgbClr val="FFFFFF"/>
                </a:outerShdw>
              </a:effectLst>
              <a:latin typeface="楷体_GB2312" pitchFamily="49" charset="-122"/>
              <a:ea typeface="楷体_GB2312" pitchFamily="49" charset="-122"/>
            </a:endParaRPr>
          </a:p>
          <a:p>
            <a:pPr marL="571500" lvl="0" indent="-571500">
              <a:lnSpc>
                <a:spcPct val="90000"/>
              </a:lnSpc>
              <a:spcBef>
                <a:spcPct val="30000"/>
              </a:spcBef>
              <a:buClr>
                <a:schemeClr val="tx2"/>
              </a:buClr>
              <a:buSzPct val="95000"/>
              <a:buFont typeface="Wingdings" panose="05000000000000000000" pitchFamily="2" charset="2"/>
              <a:buChar char="•"/>
            </a:pP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计算机就是用指令来处理数据。</a:t>
            </a:r>
            <a:endParaRPr lang="zh-CN" altLang="en-US" sz="3200" b="0">
              <a:solidFill>
                <a:schemeClr val="tx1"/>
              </a:solidFill>
              <a:effectLst>
                <a:outerShdw blurRad="38100" dist="38100" dir="2700000">
                  <a:srgbClr val="FFFFFF"/>
                </a:outerShdw>
              </a:effectLst>
              <a:latin typeface="楷体_GB2312" pitchFamily="49" charset="-122"/>
              <a:ea typeface="楷体_GB2312" pitchFamily="49" charset="-122"/>
            </a:endParaRPr>
          </a:p>
          <a:p>
            <a:pPr marL="571500" lvl="0" indent="-571500">
              <a:lnSpc>
                <a:spcPct val="90000"/>
              </a:lnSpc>
              <a:spcBef>
                <a:spcPct val="30000"/>
              </a:spcBef>
              <a:buClr>
                <a:schemeClr val="tx2"/>
              </a:buClr>
              <a:buSzPct val="95000"/>
              <a:buFont typeface="Wingdings" panose="05000000000000000000" pitchFamily="2" charset="2"/>
              <a:buChar char="•"/>
            </a:pPr>
            <a:r>
              <a:rPr lang="zh-CN" altLang="en-US" sz="3200" b="0">
                <a:solidFill>
                  <a:srgbClr val="990033"/>
                </a:solidFill>
                <a:effectLst>
                  <a:outerShdw blurRad="38100" dist="38100" dir="2700000">
                    <a:srgbClr val="000000"/>
                  </a:outerShdw>
                </a:effectLst>
                <a:latin typeface="楷体_GB2312" pitchFamily="49" charset="-122"/>
                <a:ea typeface="楷体_GB2312" pitchFamily="49" charset="-122"/>
              </a:rPr>
              <a:t>程序</a:t>
            </a: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是数据和指令的集合 （数据结构</a:t>
            </a:r>
            <a:r>
              <a:rPr lang="en-US" altLang="zh-CN" sz="3200" b="0">
                <a:solidFill>
                  <a:schemeClr val="tx1"/>
                </a:solidFill>
                <a:effectLst>
                  <a:outerShdw blurRad="38100" dist="38100" dir="2700000">
                    <a:srgbClr val="FFFFFF"/>
                  </a:outerShdw>
                </a:effectLst>
                <a:latin typeface="楷体_GB2312" pitchFamily="49" charset="-122"/>
                <a:ea typeface="楷体_GB2312" pitchFamily="49" charset="-122"/>
              </a:rPr>
              <a:t>+</a:t>
            </a: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算法）。一个程序的执行过程就是</a:t>
            </a:r>
            <a:r>
              <a:rPr lang="zh-CN" altLang="en-US" sz="3200" b="0" dirty="0">
                <a:solidFill>
                  <a:schemeClr val="tx1"/>
                </a:solidFill>
                <a:effectLst>
                  <a:outerShdw blurRad="38100" dist="38100" dir="2700000">
                    <a:srgbClr val="FFFFFF"/>
                  </a:outerShdw>
                </a:effectLst>
                <a:latin typeface="楷体_GB2312" pitchFamily="49" charset="-122"/>
                <a:ea typeface="楷体_GB2312" pitchFamily="49" charset="-122"/>
              </a:rPr>
              <a:t>一次计</a:t>
            </a: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算。</a:t>
            </a:r>
            <a:endParaRPr lang="zh-CN" altLang="en-US" sz="3200" b="0">
              <a:solidFill>
                <a:schemeClr val="tx1"/>
              </a:solidFill>
              <a:effectLst>
                <a:outerShdw blurRad="38100" dist="38100" dir="2700000">
                  <a:srgbClr val="FFFFFF"/>
                </a:outerShdw>
              </a:effectLst>
              <a:latin typeface="楷体_GB2312" pitchFamily="49" charset="-122"/>
              <a:ea typeface="楷体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6434">
                                            <p:txEl>
                                              <p:charRg st="0" end="3"/>
                                            </p:txEl>
                                          </p:spTgt>
                                        </p:tgtEl>
                                        <p:attrNameLst>
                                          <p:attrName>style.visibility</p:attrName>
                                        </p:attrNameLst>
                                      </p:cBhvr>
                                      <p:to>
                                        <p:strVal val="visible"/>
                                      </p:to>
                                    </p:set>
                                    <p:anim calcmode="lin" valueType="num">
                                      <p:cBhvr additive="base">
                                        <p:cTn id="7" dur="1000" fill="hold"/>
                                        <p:tgtEl>
                                          <p:spTgt spid="146434">
                                            <p:txEl>
                                              <p:charRg st="0" end="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6434">
                                            <p:txEl>
                                              <p:charRg st="0"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文本框 3379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26</a:t>
            </a:r>
            <a:endParaRPr lang="en-US" altLang="zh-CN" b="0">
              <a:solidFill>
                <a:schemeClr val="tx2"/>
              </a:solidFill>
              <a:latin typeface="Times New Roman" panose="02020603050405020304" pitchFamily="18" charset="0"/>
              <a:ea typeface="宋体" pitchFamily="2" charset="-122"/>
            </a:endParaRPr>
          </a:p>
        </p:txBody>
      </p:sp>
      <p:sp>
        <p:nvSpPr>
          <p:cNvPr id="33795" name="矩形 33794"/>
          <p:cNvSpPr/>
          <p:nvPr/>
        </p:nvSpPr>
        <p:spPr>
          <a:xfrm>
            <a:off x="669925" y="673100"/>
            <a:ext cx="8318500" cy="6032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进程撤销</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33797" name="矩形 33796"/>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进程控制</a:t>
            </a:r>
            <a:endParaRPr lang="zh-CN" altLang="en-US" sz="2400" strike="noStrike" noProof="1">
              <a:ea typeface="宋体" pitchFamily="2" charset="-122"/>
            </a:endParaRPr>
          </a:p>
        </p:txBody>
      </p:sp>
      <p:sp>
        <p:nvSpPr>
          <p:cNvPr id="51203" name="文本占位符 51202"/>
          <p:cNvSpPr>
            <a:spLocks noGrp="1"/>
          </p:cNvSpPr>
          <p:nvPr>
            <p:ph type="body" idx="1"/>
          </p:nvPr>
        </p:nvSpPr>
        <p:spPr>
          <a:xfrm>
            <a:off x="381000" y="1334135"/>
            <a:ext cx="8388350" cy="4792980"/>
          </a:xfrm>
        </p:spPr>
        <p:txBody>
          <a:bodyPr wrap="square">
            <a:spAutoFit/>
          </a:bodyPr>
          <a:p>
            <a:pPr algn="just" fontAlgn="base">
              <a:lnSpc>
                <a:spcPct val="90000"/>
              </a:lnSpc>
              <a:buNone/>
            </a:pPr>
            <a:r>
              <a:rPr lang="zh-CN" altLang="en-US" b="1" strike="noStrike" noProof="1">
                <a:solidFill>
                  <a:schemeClr val="tx1"/>
                </a:solidFill>
                <a:effectLst/>
                <a:latin typeface="Times New Roman" panose="02020603050405020304" pitchFamily="18" charset="0"/>
              </a:rPr>
              <a:t>进程撤销的原因：</a:t>
            </a:r>
            <a:endParaRPr lang="zh-CN" altLang="en-US" b="1" strike="noStrike" noProof="1">
              <a:solidFill>
                <a:schemeClr val="tx1"/>
              </a:solidFill>
              <a:effectLst/>
              <a:latin typeface="Times New Roman" panose="02020603050405020304" pitchFamily="18" charset="0"/>
            </a:endParaRPr>
          </a:p>
          <a:p>
            <a:pPr algn="just" fontAlgn="base">
              <a:lnSpc>
                <a:spcPct val="90000"/>
              </a:lnSpc>
            </a:pPr>
            <a:r>
              <a:rPr lang="zh-CN" altLang="en-US" sz="2800" strike="noStrike" noProof="1">
                <a:solidFill>
                  <a:schemeClr val="tx1"/>
                </a:solidFill>
                <a:effectLst/>
                <a:latin typeface="Times New Roman" panose="02020603050405020304" pitchFamily="18" charset="0"/>
              </a:rPr>
              <a:t>进程正常运行结束</a:t>
            </a:r>
            <a:endParaRPr lang="zh-CN" altLang="en-US" sz="2800" strike="noStrike" noProof="1">
              <a:solidFill>
                <a:schemeClr val="tx1"/>
              </a:solidFill>
              <a:effectLst/>
              <a:latin typeface="Times New Roman" panose="02020603050405020304" pitchFamily="18" charset="0"/>
            </a:endParaRPr>
          </a:p>
          <a:p>
            <a:pPr algn="just" fontAlgn="base">
              <a:lnSpc>
                <a:spcPct val="90000"/>
              </a:lnSpc>
            </a:pPr>
            <a:r>
              <a:rPr lang="zh-CN" altLang="en-US" sz="2800" strike="noStrike" noProof="1">
                <a:solidFill>
                  <a:schemeClr val="tx1"/>
                </a:solidFill>
                <a:effectLst/>
                <a:latin typeface="Times New Roman" panose="02020603050405020304" pitchFamily="18" charset="0"/>
              </a:rPr>
              <a:t>进程运行中出错，如执行了非法指令、在常态下执行了特权指令、运行时间超越了分给的最大时间段、申请的内存超过了系统能提供最大量、越界错误等</a:t>
            </a:r>
            <a:endParaRPr lang="x-none" altLang="zh-CN" sz="2800" strike="noStrike" noProof="1">
              <a:solidFill>
                <a:schemeClr val="tx1"/>
              </a:solidFill>
              <a:effectLst/>
              <a:latin typeface="Times New Roman" panose="02020603050405020304" pitchFamily="18" charset="0"/>
            </a:endParaRPr>
          </a:p>
          <a:p>
            <a:pPr algn="just" fontAlgn="base">
              <a:lnSpc>
                <a:spcPct val="90000"/>
              </a:lnSpc>
            </a:pPr>
            <a:r>
              <a:rPr lang="zh-CN" altLang="en-US" sz="2800" strike="noStrike" noProof="1">
                <a:solidFill>
                  <a:schemeClr val="tx1"/>
                </a:solidFill>
                <a:effectLst/>
                <a:latin typeface="Times New Roman" panose="02020603050405020304" pitchFamily="18" charset="0"/>
              </a:rPr>
              <a:t>操作员或操作系统干预</a:t>
            </a:r>
            <a:endParaRPr lang="zh-CN" altLang="en-US" sz="2800" strike="noStrike" noProof="1">
              <a:solidFill>
                <a:schemeClr val="tx1"/>
              </a:solidFill>
              <a:effectLst/>
              <a:latin typeface="Times New Roman" panose="02020603050405020304" pitchFamily="18" charset="0"/>
            </a:endParaRPr>
          </a:p>
          <a:p>
            <a:pPr algn="just" fontAlgn="base">
              <a:lnSpc>
                <a:spcPct val="90000"/>
              </a:lnSpc>
            </a:pPr>
            <a:r>
              <a:rPr lang="zh-CN" altLang="en-US" sz="2800" strike="noStrike" noProof="1">
                <a:solidFill>
                  <a:schemeClr val="tx1"/>
                </a:solidFill>
                <a:effectLst/>
                <a:latin typeface="Times New Roman" panose="02020603050405020304" pitchFamily="18" charset="0"/>
              </a:rPr>
              <a:t>父进程撤销其子进程</a:t>
            </a:r>
            <a:endParaRPr lang="zh-CN" altLang="en-US" sz="2800" strike="noStrike" noProof="1">
              <a:solidFill>
                <a:schemeClr val="tx1"/>
              </a:solidFill>
              <a:effectLst/>
              <a:latin typeface="Times New Roman" panose="02020603050405020304" pitchFamily="18" charset="0"/>
            </a:endParaRPr>
          </a:p>
          <a:p>
            <a:pPr algn="just" fontAlgn="base">
              <a:lnSpc>
                <a:spcPct val="90000"/>
              </a:lnSpc>
            </a:pPr>
            <a:r>
              <a:rPr lang="zh-CN" altLang="en-US" sz="2800" noProof="1">
                <a:solidFill>
                  <a:schemeClr val="tx1"/>
                </a:solidFill>
                <a:effectLst/>
                <a:uFillTx/>
                <a:latin typeface="Times New Roman" panose="02020603050405020304" pitchFamily="18" charset="0"/>
              </a:rPr>
              <a:t> </a:t>
            </a:r>
            <a:r>
              <a:rPr lang="zh-CN" altLang="en-US" sz="2800" strike="sngStrike" noProof="1">
                <a:solidFill>
                  <a:schemeClr val="tx1"/>
                </a:solidFill>
                <a:effectLst/>
                <a:uFillTx/>
                <a:latin typeface="Times New Roman" panose="02020603050405020304" pitchFamily="18" charset="0"/>
              </a:rPr>
              <a:t>父进程撤销</a:t>
            </a:r>
            <a:endParaRPr lang="zh-CN" altLang="en-US" sz="2800" strike="sngStrike" noProof="1">
              <a:solidFill>
                <a:schemeClr val="tx1"/>
              </a:solidFill>
              <a:effectLst/>
              <a:uFillTx/>
              <a:latin typeface="Times New Roman" panose="02020603050405020304" pitchFamily="18" charset="0"/>
            </a:endParaRPr>
          </a:p>
          <a:p>
            <a:pPr algn="just" fontAlgn="base">
              <a:lnSpc>
                <a:spcPct val="90000"/>
              </a:lnSpc>
            </a:pPr>
            <a:r>
              <a:rPr lang="zh-CN" altLang="en-US" sz="2800" strike="noStrike" noProof="1">
                <a:solidFill>
                  <a:schemeClr val="tx1"/>
                </a:solidFill>
                <a:effectLst/>
                <a:latin typeface="Times New Roman" panose="02020603050405020304" pitchFamily="18" charset="0"/>
              </a:rPr>
              <a:t>操作系统终止</a:t>
            </a:r>
            <a:endParaRPr lang="zh-CN" altLang="en-US" sz="2800" strike="noStrike" noProof="1">
              <a:solidFill>
                <a:schemeClr val="tx1"/>
              </a:solidFill>
              <a:effectLst/>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5">
                                            <p:txEl>
                                              <p:charRg st="0" end="10"/>
                                            </p:txEl>
                                          </p:spTgt>
                                        </p:tgtEl>
                                        <p:attrNameLst>
                                          <p:attrName>style.visibility</p:attrName>
                                        </p:attrNameLst>
                                      </p:cBhvr>
                                      <p:to>
                                        <p:strVal val="visible"/>
                                      </p:to>
                                    </p:set>
                                    <p:anim calcmode="lin" valueType="num">
                                      <p:cBhvr>
                                        <p:cTn id="7" dur="1000" fill="hold"/>
                                        <p:tgtEl>
                                          <p:spTgt spid="33795">
                                            <p:txEl>
                                              <p:charRg st="0" end="10"/>
                                            </p:txEl>
                                          </p:spTgt>
                                        </p:tgtEl>
                                        <p:attrNameLst>
                                          <p:attrName>ppt_x</p:attrName>
                                        </p:attrNameLst>
                                      </p:cBhvr>
                                      <p:tavLst>
                                        <p:tav tm="0">
                                          <p:val>
                                            <p:strVal val="0-#ppt_w/2"/>
                                          </p:val>
                                        </p:tav>
                                        <p:tav tm="100000">
                                          <p:val>
                                            <p:strVal val="#ppt_x"/>
                                          </p:val>
                                        </p:tav>
                                      </p:tavLst>
                                    </p:anim>
                                    <p:anim calcmode="lin" valueType="num">
                                      <p:cBhvr>
                                        <p:cTn id="8" dur="1000" fill="hold"/>
                                        <p:tgtEl>
                                          <p:spTgt spid="33795">
                                            <p:txEl>
                                              <p:charRg st="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文本框 3379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26</a:t>
            </a:r>
            <a:endParaRPr lang="en-US" altLang="zh-CN" b="0">
              <a:solidFill>
                <a:schemeClr val="tx2"/>
              </a:solidFill>
              <a:latin typeface="Times New Roman" panose="02020603050405020304" pitchFamily="18" charset="0"/>
              <a:ea typeface="宋体" pitchFamily="2" charset="-122"/>
            </a:endParaRPr>
          </a:p>
        </p:txBody>
      </p:sp>
      <p:sp>
        <p:nvSpPr>
          <p:cNvPr id="33795" name="矩形 33794"/>
          <p:cNvSpPr/>
          <p:nvPr/>
        </p:nvSpPr>
        <p:spPr>
          <a:xfrm>
            <a:off x="669925" y="673100"/>
            <a:ext cx="8318500" cy="23574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进程撤销</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①</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进程撤销原语的形式</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当进程完成任务后希望终止自己时使用进程撤消原语。 </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Kill (</a:t>
            </a:r>
            <a:r>
              <a:rPr lang="zh-CN" altLang="en-US" sz="2400" strike="noStrike" noProof="1">
                <a:solidFill>
                  <a:schemeClr val="tx1"/>
                </a:solidFill>
                <a:latin typeface="Times New Roman" panose="02020603050405020304" pitchFamily="18" charset="0"/>
                <a:ea typeface="宋体" pitchFamily="2" charset="-122"/>
                <a:cs typeface="+mn-ea"/>
              </a:rPr>
              <a:t>或</a:t>
            </a:r>
            <a:r>
              <a:rPr lang="en-US" altLang="zh-CN" sz="2400" strike="noStrike" noProof="1">
                <a:solidFill>
                  <a:schemeClr val="tx1"/>
                </a:solidFill>
                <a:latin typeface="Times New Roman" panose="02020603050405020304" pitchFamily="18" charset="0"/>
                <a:ea typeface="宋体" pitchFamily="2" charset="-122"/>
                <a:cs typeface="+mn-ea"/>
              </a:rPr>
              <a:t>exit)           </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33796" name="矩形 33795"/>
          <p:cNvSpPr/>
          <p:nvPr/>
        </p:nvSpPr>
        <p:spPr>
          <a:xfrm>
            <a:off x="671513" y="3262313"/>
            <a:ext cx="8509000" cy="23193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② </a:t>
            </a:r>
            <a:r>
              <a:rPr lang="zh-CN" altLang="en-US" sz="2400" b="1" strike="noStrike" noProof="1">
                <a:solidFill>
                  <a:srgbClr val="000099"/>
                </a:solidFill>
                <a:latin typeface="Times New Roman" panose="02020603050405020304" pitchFamily="18" charset="0"/>
                <a:ea typeface="宋体" pitchFamily="2" charset="-122"/>
                <a:cs typeface="+mn-ea"/>
              </a:rPr>
              <a:t>进程撤销原语的功能</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撤消当前运行的进程。将该进程的</a:t>
            </a:r>
            <a:r>
              <a:rPr lang="en-US" altLang="zh-CN" sz="2400" strike="noStrike" noProof="1">
                <a:solidFill>
                  <a:schemeClr val="tx1"/>
                </a:solidFill>
                <a:latin typeface="Times New Roman" panose="02020603050405020304" pitchFamily="18" charset="0"/>
                <a:ea typeface="宋体" pitchFamily="2" charset="-122"/>
                <a:cs typeface="+mn-ea"/>
              </a:rPr>
              <a:t>PCB</a:t>
            </a:r>
            <a:r>
              <a:rPr lang="zh-CN" altLang="en-US" sz="2400" strike="noStrike" noProof="1">
                <a:solidFill>
                  <a:schemeClr val="tx1"/>
                </a:solidFill>
                <a:latin typeface="Times New Roman" panose="02020603050405020304" pitchFamily="18" charset="0"/>
                <a:ea typeface="宋体" pitchFamily="2" charset="-122"/>
                <a:cs typeface="+mn-ea"/>
              </a:rPr>
              <a:t>结构归还到</a:t>
            </a:r>
            <a:r>
              <a:rPr lang="en-US" altLang="zh-CN" sz="2400" strike="noStrike" noProof="1">
                <a:solidFill>
                  <a:schemeClr val="tx1"/>
                </a:solidFill>
                <a:latin typeface="Times New Roman" panose="02020603050405020304" pitchFamily="18" charset="0"/>
                <a:ea typeface="宋体" pitchFamily="2" charset="-122"/>
                <a:cs typeface="+mn-ea"/>
              </a:rPr>
              <a:t>PCB</a:t>
            </a:r>
            <a:r>
              <a:rPr lang="zh-CN" altLang="en-US" sz="2400" strike="noStrike" noProof="1">
                <a:solidFill>
                  <a:schemeClr val="tx1"/>
                </a:solidFill>
                <a:latin typeface="Times New Roman" panose="02020603050405020304" pitchFamily="18" charset="0"/>
                <a:ea typeface="宋体" pitchFamily="2" charset="-122"/>
                <a:cs typeface="+mn-ea"/>
              </a:rPr>
              <a:t>资</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源池，所占用的资源归还给父进程，从总链队列中摘除</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它，然后转进程调度程序。</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33797" name="矩形 33796"/>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5">
                                            <p:txEl>
                                              <p:charRg st="0" end="10"/>
                                            </p:txEl>
                                          </p:spTgt>
                                        </p:tgtEl>
                                        <p:attrNameLst>
                                          <p:attrName>style.visibility</p:attrName>
                                        </p:attrNameLst>
                                      </p:cBhvr>
                                      <p:to>
                                        <p:strVal val="visible"/>
                                      </p:to>
                                    </p:set>
                                    <p:anim calcmode="lin" valueType="num">
                                      <p:cBhvr additive="base">
                                        <p:cTn id="7" dur="1000" fill="hold"/>
                                        <p:tgtEl>
                                          <p:spTgt spid="33795">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3795">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795">
                                            <p:txEl>
                                              <p:charRg st="10" end="22"/>
                                            </p:txEl>
                                          </p:spTgt>
                                        </p:tgtEl>
                                        <p:attrNameLst>
                                          <p:attrName>style.visibility</p:attrName>
                                        </p:attrNameLst>
                                      </p:cBhvr>
                                      <p:to>
                                        <p:strVal val="visible"/>
                                      </p:to>
                                    </p:set>
                                    <p:anim calcmode="lin" valueType="num">
                                      <p:cBhvr additive="base">
                                        <p:cTn id="13" dur="1000" fill="hold"/>
                                        <p:tgtEl>
                                          <p:spTgt spid="33795">
                                            <p:txEl>
                                              <p:charRg st="10" end="2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3795">
                                            <p:txEl>
                                              <p:charRg st="10" end="2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5">
                                            <p:txEl>
                                              <p:charRg st="22" end="55"/>
                                            </p:txEl>
                                          </p:spTgt>
                                        </p:tgtEl>
                                        <p:attrNameLst>
                                          <p:attrName>style.visibility</p:attrName>
                                        </p:attrNameLst>
                                      </p:cBhvr>
                                      <p:to>
                                        <p:strVal val="visible"/>
                                      </p:to>
                                    </p:set>
                                    <p:anim calcmode="lin" valueType="num">
                                      <p:cBhvr additive="base">
                                        <p:cTn id="19" dur="500" fill="hold"/>
                                        <p:tgtEl>
                                          <p:spTgt spid="33795">
                                            <p:txEl>
                                              <p:charRg st="22" end="5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charRg st="22" end="5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3795">
                                            <p:txEl>
                                              <p:charRg st="55" end="86"/>
                                            </p:txEl>
                                          </p:spTgt>
                                        </p:tgtEl>
                                        <p:attrNameLst>
                                          <p:attrName>style.visibility</p:attrName>
                                        </p:attrNameLst>
                                      </p:cBhvr>
                                      <p:to>
                                        <p:strVal val="visible"/>
                                      </p:to>
                                    </p:set>
                                    <p:anim calcmode="lin" valueType="num">
                                      <p:cBhvr additive="base">
                                        <p:cTn id="23" dur="500" fill="hold"/>
                                        <p:tgtEl>
                                          <p:spTgt spid="33795">
                                            <p:txEl>
                                              <p:charRg st="55" end="8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3795">
                                            <p:txEl>
                                              <p:charRg st="55" end="8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3796">
                                            <p:txEl>
                                              <p:charRg st="0" end="12"/>
                                            </p:txEl>
                                          </p:spTgt>
                                        </p:tgtEl>
                                        <p:attrNameLst>
                                          <p:attrName>style.visibility</p:attrName>
                                        </p:attrNameLst>
                                      </p:cBhvr>
                                      <p:to>
                                        <p:strVal val="visible"/>
                                      </p:to>
                                    </p:set>
                                    <p:anim calcmode="lin" valueType="num">
                                      <p:cBhvr additive="base">
                                        <p:cTn id="29" dur="500" fill="hold"/>
                                        <p:tgtEl>
                                          <p:spTgt spid="33796">
                                            <p:txEl>
                                              <p:charRg st="0" end="1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3796">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3796">
                                            <p:txEl>
                                              <p:charRg st="12" end="47"/>
                                            </p:txEl>
                                          </p:spTgt>
                                        </p:tgtEl>
                                        <p:attrNameLst>
                                          <p:attrName>style.visibility</p:attrName>
                                        </p:attrNameLst>
                                      </p:cBhvr>
                                      <p:to>
                                        <p:strVal val="visible"/>
                                      </p:to>
                                    </p:set>
                                    <p:anim calcmode="lin" valueType="num">
                                      <p:cBhvr additive="base">
                                        <p:cTn id="35" dur="500" fill="hold"/>
                                        <p:tgtEl>
                                          <p:spTgt spid="33796">
                                            <p:txEl>
                                              <p:charRg st="12" end="4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3796">
                                            <p:txEl>
                                              <p:charRg st="12" end="4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3796">
                                            <p:txEl>
                                              <p:charRg st="47" end="78"/>
                                            </p:txEl>
                                          </p:spTgt>
                                        </p:tgtEl>
                                        <p:attrNameLst>
                                          <p:attrName>style.visibility</p:attrName>
                                        </p:attrNameLst>
                                      </p:cBhvr>
                                      <p:to>
                                        <p:strVal val="visible"/>
                                      </p:to>
                                    </p:set>
                                    <p:anim calcmode="lin" valueType="num">
                                      <p:cBhvr additive="base">
                                        <p:cTn id="39" dur="500" fill="hold"/>
                                        <p:tgtEl>
                                          <p:spTgt spid="33796">
                                            <p:txEl>
                                              <p:charRg st="47" end="7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3796">
                                            <p:txEl>
                                              <p:charRg st="47" end="7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3796">
                                            <p:txEl>
                                              <p:charRg st="78" end="97"/>
                                            </p:txEl>
                                          </p:spTgt>
                                        </p:tgtEl>
                                        <p:attrNameLst>
                                          <p:attrName>style.visibility</p:attrName>
                                        </p:attrNameLst>
                                      </p:cBhvr>
                                      <p:to>
                                        <p:strVal val="visible"/>
                                      </p:to>
                                    </p:set>
                                    <p:anim calcmode="lin" valueType="num">
                                      <p:cBhvr additive="base">
                                        <p:cTn id="43" dur="500" fill="hold"/>
                                        <p:tgtEl>
                                          <p:spTgt spid="33796">
                                            <p:txEl>
                                              <p:charRg st="78" end="9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3796">
                                            <p:txEl>
                                              <p:charRg st="78" end="9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文本框 3481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27</a:t>
            </a:r>
            <a:endParaRPr lang="en-US" altLang="zh-CN" b="0">
              <a:solidFill>
                <a:schemeClr val="tx2"/>
              </a:solidFill>
              <a:latin typeface="Times New Roman" panose="02020603050405020304" pitchFamily="18" charset="0"/>
              <a:ea typeface="宋体" pitchFamily="2" charset="-122"/>
            </a:endParaRPr>
          </a:p>
        </p:txBody>
      </p:sp>
      <p:sp>
        <p:nvSpPr>
          <p:cNvPr id="34819" name="矩形 34818"/>
          <p:cNvSpPr/>
          <p:nvPr/>
        </p:nvSpPr>
        <p:spPr>
          <a:xfrm>
            <a:off x="658813" y="639763"/>
            <a:ext cx="3876675" cy="530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③ </a:t>
            </a:r>
            <a:r>
              <a:rPr lang="zh-CN" altLang="en-US" sz="2400" b="1" strike="noStrike" noProof="1">
                <a:solidFill>
                  <a:srgbClr val="000099"/>
                </a:solidFill>
                <a:latin typeface="Times New Roman" panose="02020603050405020304" pitchFamily="18" charset="0"/>
                <a:ea typeface="宋体" pitchFamily="2" charset="-122"/>
                <a:cs typeface="+mn-ea"/>
              </a:rPr>
              <a:t>进程撤销原语的实现</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grpSp>
        <p:nvGrpSpPr>
          <p:cNvPr id="34820" name="组合 34819"/>
          <p:cNvGrpSpPr/>
          <p:nvPr/>
        </p:nvGrpSpPr>
        <p:grpSpPr>
          <a:xfrm>
            <a:off x="1436688" y="1335088"/>
            <a:ext cx="3543300" cy="4545012"/>
            <a:chOff x="0" y="0"/>
            <a:chExt cx="2232" cy="2863"/>
          </a:xfrm>
        </p:grpSpPr>
        <p:grpSp>
          <p:nvGrpSpPr>
            <p:cNvPr id="44036" name="组合 34820"/>
            <p:cNvGrpSpPr/>
            <p:nvPr/>
          </p:nvGrpSpPr>
          <p:grpSpPr>
            <a:xfrm>
              <a:off x="805" y="0"/>
              <a:ext cx="622" cy="282"/>
              <a:chOff x="0" y="0"/>
              <a:chExt cx="622" cy="282"/>
            </a:xfrm>
          </p:grpSpPr>
          <p:sp>
            <p:nvSpPr>
              <p:cNvPr id="34822" name="圆角矩形 34821"/>
              <p:cNvSpPr/>
              <p:nvPr/>
            </p:nvSpPr>
            <p:spPr>
              <a:xfrm>
                <a:off x="0" y="0"/>
                <a:ext cx="622" cy="282"/>
              </a:xfrm>
              <a:prstGeom prst="roundRect">
                <a:avLst>
                  <a:gd name="adj" fmla="val 16667"/>
                </a:avLst>
              </a:prstGeom>
              <a:solidFill>
                <a:srgbClr val="FFCC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44038" name="文本框 34822"/>
              <p:cNvSpPr txBox="1"/>
              <p:nvPr/>
            </p:nvSpPr>
            <p:spPr>
              <a:xfrm>
                <a:off x="50" y="20"/>
                <a:ext cx="567" cy="214"/>
              </a:xfrm>
              <a:prstGeom prst="rect">
                <a:avLst/>
              </a:prstGeom>
              <a:solidFill>
                <a:srgbClr val="FFCCFF"/>
              </a:solidFill>
              <a:ln w="9525">
                <a:noFill/>
                <a:miter/>
              </a:ln>
            </p:spPr>
            <p:txBody>
              <a:bodyPr anchor="t"/>
              <a:p>
                <a:pPr lvl="0" algn="ctr"/>
                <a:r>
                  <a:rPr lang="zh-CN" altLang="en-US" sz="1600">
                    <a:solidFill>
                      <a:schemeClr val="tx1"/>
                    </a:solidFill>
                    <a:latin typeface="Times New Roman" panose="02020603050405020304" pitchFamily="18" charset="0"/>
                    <a:ea typeface="宋体" pitchFamily="2" charset="-122"/>
                  </a:rPr>
                  <a:t>入口</a:t>
                </a:r>
                <a:endParaRPr lang="zh-CN" altLang="en-US" sz="1600">
                  <a:solidFill>
                    <a:schemeClr val="tx1"/>
                  </a:solidFill>
                  <a:latin typeface="Times New Roman" panose="02020603050405020304" pitchFamily="18" charset="0"/>
                  <a:ea typeface="宋体" pitchFamily="2" charset="-122"/>
                </a:endParaRPr>
              </a:p>
            </p:txBody>
          </p:sp>
        </p:grpSp>
        <p:sp>
          <p:nvSpPr>
            <p:cNvPr id="44039" name="文本框 34823"/>
            <p:cNvSpPr txBox="1"/>
            <p:nvPr/>
          </p:nvSpPr>
          <p:spPr>
            <a:xfrm>
              <a:off x="175" y="457"/>
              <a:ext cx="1882" cy="329"/>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20000"/>
                </a:lnSpc>
                <a:spcBef>
                  <a:spcPct val="30000"/>
                </a:spcBef>
              </a:pPr>
              <a:r>
                <a:rPr lang="zh-CN" altLang="en-US" sz="1600">
                  <a:solidFill>
                    <a:schemeClr val="tx1"/>
                  </a:solidFill>
                  <a:latin typeface="Times New Roman" panose="02020603050405020304" pitchFamily="18" charset="0"/>
                  <a:ea typeface="宋体" pitchFamily="2" charset="-122"/>
                </a:rPr>
                <a:t>由运行指针得当前进程的</a:t>
              </a:r>
              <a:r>
                <a:rPr lang="en-US" altLang="zh-CN" sz="1600">
                  <a:solidFill>
                    <a:schemeClr val="tx1"/>
                  </a:solidFill>
                  <a:latin typeface="Times New Roman" panose="02020603050405020304" pitchFamily="18" charset="0"/>
                  <a:ea typeface="宋体" pitchFamily="2" charset="-122"/>
                </a:rPr>
                <a:t>pid</a:t>
              </a:r>
              <a:endParaRPr lang="en-US" altLang="zh-CN" sz="1600">
                <a:solidFill>
                  <a:schemeClr val="tx1"/>
                </a:solidFill>
                <a:latin typeface="Times New Roman" panose="02020603050405020304" pitchFamily="18" charset="0"/>
                <a:ea typeface="宋体" pitchFamily="2" charset="-122"/>
              </a:endParaRPr>
            </a:p>
          </p:txBody>
        </p:sp>
        <p:sp>
          <p:nvSpPr>
            <p:cNvPr id="44040" name="文本框 34824"/>
            <p:cNvSpPr txBox="1"/>
            <p:nvPr/>
          </p:nvSpPr>
          <p:spPr>
            <a:xfrm>
              <a:off x="0" y="962"/>
              <a:ext cx="2232" cy="37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20000"/>
                </a:lnSpc>
                <a:spcBef>
                  <a:spcPct val="50000"/>
                </a:spcBef>
              </a:pPr>
              <a:r>
                <a:rPr lang="zh-CN" altLang="en-US" sz="1600">
                  <a:solidFill>
                    <a:schemeClr val="tx1"/>
                  </a:solidFill>
                  <a:latin typeface="Times New Roman" panose="02020603050405020304" pitchFamily="18" charset="0"/>
                  <a:ea typeface="宋体" pitchFamily="2" charset="-122"/>
                </a:rPr>
                <a:t>释放本进程所占用的资源</a:t>
              </a:r>
              <a:endParaRPr lang="zh-CN" altLang="en-US" sz="1600">
                <a:solidFill>
                  <a:schemeClr val="tx1"/>
                </a:solidFill>
                <a:latin typeface="Times New Roman" panose="02020603050405020304" pitchFamily="18" charset="0"/>
                <a:ea typeface="宋体" pitchFamily="2" charset="-122"/>
              </a:endParaRPr>
            </a:p>
          </p:txBody>
        </p:sp>
        <p:sp>
          <p:nvSpPr>
            <p:cNvPr id="44041" name="文本框 34825"/>
            <p:cNvSpPr txBox="1"/>
            <p:nvPr/>
          </p:nvSpPr>
          <p:spPr>
            <a:xfrm>
              <a:off x="175" y="1514"/>
              <a:ext cx="1882" cy="329"/>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该进程从总链队列中摘下</a:t>
              </a:r>
              <a:endParaRPr lang="zh-CN" altLang="en-US" sz="1600">
                <a:solidFill>
                  <a:schemeClr val="tx1"/>
                </a:solidFill>
                <a:latin typeface="Times New Roman" panose="02020603050405020304" pitchFamily="18" charset="0"/>
                <a:ea typeface="宋体" pitchFamily="2" charset="-122"/>
              </a:endParaRPr>
            </a:p>
          </p:txBody>
        </p:sp>
        <p:sp>
          <p:nvSpPr>
            <p:cNvPr id="44042" name="文本框 34826"/>
            <p:cNvSpPr txBox="1"/>
            <p:nvPr/>
          </p:nvSpPr>
          <p:spPr>
            <a:xfrm>
              <a:off x="175" y="2023"/>
              <a:ext cx="1882" cy="287"/>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释放</a:t>
              </a:r>
              <a:r>
                <a:rPr lang="en-US" altLang="zh-CN" sz="1600">
                  <a:solidFill>
                    <a:schemeClr val="tx1"/>
                  </a:solidFill>
                  <a:latin typeface="Times New Roman" panose="02020603050405020304" pitchFamily="18" charset="0"/>
                  <a:ea typeface="宋体" pitchFamily="2" charset="-122"/>
                </a:rPr>
                <a:t>PCB</a:t>
              </a:r>
              <a:r>
                <a:rPr lang="zh-CN" altLang="en-US" sz="1600">
                  <a:solidFill>
                    <a:schemeClr val="tx1"/>
                  </a:solidFill>
                  <a:latin typeface="Times New Roman" panose="02020603050405020304" pitchFamily="18" charset="0"/>
                  <a:ea typeface="宋体" pitchFamily="2" charset="-122"/>
                </a:rPr>
                <a:t>结构</a:t>
              </a:r>
              <a:endParaRPr lang="zh-CN" altLang="en-US" sz="1600">
                <a:solidFill>
                  <a:schemeClr val="tx1"/>
                </a:solidFill>
                <a:latin typeface="Times New Roman" panose="02020603050405020304" pitchFamily="18" charset="0"/>
                <a:ea typeface="宋体" pitchFamily="2" charset="-122"/>
              </a:endParaRPr>
            </a:p>
          </p:txBody>
        </p:sp>
        <p:grpSp>
          <p:nvGrpSpPr>
            <p:cNvPr id="44043" name="组合 34827"/>
            <p:cNvGrpSpPr/>
            <p:nvPr/>
          </p:nvGrpSpPr>
          <p:grpSpPr>
            <a:xfrm>
              <a:off x="596" y="2480"/>
              <a:ext cx="1041" cy="383"/>
              <a:chOff x="0" y="0"/>
              <a:chExt cx="1008" cy="696"/>
            </a:xfrm>
          </p:grpSpPr>
          <p:sp>
            <p:nvSpPr>
              <p:cNvPr id="44044" name="圆角矩形 34828"/>
              <p:cNvSpPr/>
              <p:nvPr/>
            </p:nvSpPr>
            <p:spPr>
              <a:xfrm>
                <a:off x="0" y="0"/>
                <a:ext cx="1008" cy="546"/>
              </a:xfrm>
              <a:prstGeom prst="roundRect">
                <a:avLst>
                  <a:gd name="adj" fmla="val 16667"/>
                </a:avLst>
              </a:prstGeom>
              <a:solidFill>
                <a:srgbClr val="FFCC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44045" name="文本框 34829"/>
              <p:cNvSpPr txBox="1"/>
              <p:nvPr/>
            </p:nvSpPr>
            <p:spPr>
              <a:xfrm>
                <a:off x="0" y="0"/>
                <a:ext cx="981" cy="696"/>
              </a:xfrm>
              <a:prstGeom prst="rect">
                <a:avLst/>
              </a:prstGeom>
              <a:noFill/>
              <a:ln w="9525">
                <a:noFill/>
                <a:miter/>
              </a:ln>
            </p:spPr>
            <p:txBody>
              <a:bodyPr anchor="t"/>
              <a:p>
                <a:pPr lvl="0" algn="ctr">
                  <a:lnSpc>
                    <a:spcPct val="120000"/>
                  </a:lnSpc>
                  <a:spcBef>
                    <a:spcPct val="20000"/>
                  </a:spcBef>
                </a:pPr>
                <a:r>
                  <a:rPr lang="zh-CN" altLang="en-US" sz="1600">
                    <a:solidFill>
                      <a:schemeClr val="tx1"/>
                    </a:solidFill>
                    <a:latin typeface="Times New Roman" panose="02020603050405020304" pitchFamily="18" charset="0"/>
                    <a:ea typeface="宋体" pitchFamily="2" charset="-122"/>
                  </a:rPr>
                  <a:t>转进程调度</a:t>
                </a:r>
                <a:endParaRPr lang="zh-CN" altLang="en-US" sz="1600">
                  <a:solidFill>
                    <a:schemeClr val="tx1"/>
                  </a:solidFill>
                  <a:latin typeface="Times New Roman" panose="02020603050405020304" pitchFamily="18" charset="0"/>
                  <a:ea typeface="宋体" pitchFamily="2" charset="-122"/>
                </a:endParaRPr>
              </a:p>
            </p:txBody>
          </p:sp>
        </p:grpSp>
        <p:sp>
          <p:nvSpPr>
            <p:cNvPr id="44046" name="直接连接符 34830"/>
            <p:cNvSpPr/>
            <p:nvPr/>
          </p:nvSpPr>
          <p:spPr>
            <a:xfrm>
              <a:off x="1116" y="280"/>
              <a:ext cx="0" cy="172"/>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44047" name="直接连接符 34831"/>
            <p:cNvSpPr/>
            <p:nvPr/>
          </p:nvSpPr>
          <p:spPr>
            <a:xfrm>
              <a:off x="1116" y="786"/>
              <a:ext cx="0" cy="172"/>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44048" name="直接连接符 34832"/>
            <p:cNvSpPr/>
            <p:nvPr/>
          </p:nvSpPr>
          <p:spPr>
            <a:xfrm>
              <a:off x="1116" y="1344"/>
              <a:ext cx="0" cy="172"/>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44049" name="直接连接符 34833"/>
            <p:cNvSpPr/>
            <p:nvPr/>
          </p:nvSpPr>
          <p:spPr>
            <a:xfrm>
              <a:off x="1116" y="1851"/>
              <a:ext cx="0" cy="172"/>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44050" name="直接连接符 34834"/>
            <p:cNvSpPr/>
            <p:nvPr/>
          </p:nvSpPr>
          <p:spPr>
            <a:xfrm>
              <a:off x="1116" y="2314"/>
              <a:ext cx="0" cy="172"/>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grpSp>
      <p:sp>
        <p:nvSpPr>
          <p:cNvPr id="34836" name="文本框 34835"/>
          <p:cNvSpPr txBox="1"/>
          <p:nvPr/>
        </p:nvSpPr>
        <p:spPr>
          <a:xfrm>
            <a:off x="2200275" y="5900738"/>
            <a:ext cx="2106613"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进程撤销原语流程图</a:t>
            </a:r>
            <a:endParaRPr lang="zh-CN" altLang="en-US" sz="1600" b="0">
              <a:solidFill>
                <a:schemeClr val="tx1"/>
              </a:solidFill>
              <a:latin typeface="Times New Roman" panose="02020603050405020304" pitchFamily="18" charset="0"/>
              <a:ea typeface="宋体" pitchFamily="2" charset="-122"/>
            </a:endParaRPr>
          </a:p>
        </p:txBody>
      </p:sp>
      <p:sp>
        <p:nvSpPr>
          <p:cNvPr id="34837" name="矩形 34836"/>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9">
                                            <p:txEl>
                                              <p:charRg st="0" end="21"/>
                                            </p:txEl>
                                          </p:spTgt>
                                        </p:tgtEl>
                                        <p:attrNameLst>
                                          <p:attrName>style.visibility</p:attrName>
                                        </p:attrNameLst>
                                      </p:cBhvr>
                                      <p:to>
                                        <p:strVal val="visible"/>
                                      </p:to>
                                    </p:set>
                                    <p:anim calcmode="lin" valueType="num">
                                      <p:cBhvr additive="base">
                                        <p:cTn id="7" dur="1000" fill="hold"/>
                                        <p:tgtEl>
                                          <p:spTgt spid="34819">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4819">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20"/>
                                        </p:tgtEl>
                                        <p:attrNameLst>
                                          <p:attrName>style.visibility</p:attrName>
                                        </p:attrNameLst>
                                      </p:cBhvr>
                                      <p:to>
                                        <p:strVal val="visible"/>
                                      </p:to>
                                    </p:set>
                                    <p:anim calcmode="lin" valueType="num">
                                      <p:cBhvr additive="base">
                                        <p:cTn id="13" dur="500" fill="hold"/>
                                        <p:tgtEl>
                                          <p:spTgt spid="34820"/>
                                        </p:tgtEl>
                                        <p:attrNameLst>
                                          <p:attrName>ppt_x</p:attrName>
                                        </p:attrNameLst>
                                      </p:cBhvr>
                                      <p:tavLst>
                                        <p:tav tm="0">
                                          <p:val>
                                            <p:strVal val="#ppt_x"/>
                                          </p:val>
                                        </p:tav>
                                        <p:tav tm="100000">
                                          <p:val>
                                            <p:strVal val="#ppt_x"/>
                                          </p:val>
                                        </p:tav>
                                      </p:tavLst>
                                    </p:anim>
                                    <p:anim calcmode="lin" valueType="num">
                                      <p:cBhvr additive="base">
                                        <p:cTn id="14" dur="500" fill="hold"/>
                                        <p:tgtEl>
                                          <p:spTgt spid="348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P spid="3483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文本框 3276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25</a:t>
            </a:r>
            <a:endParaRPr lang="en-US" altLang="zh-CN" b="0">
              <a:solidFill>
                <a:schemeClr val="tx2"/>
              </a:solidFill>
              <a:latin typeface="Times New Roman" panose="02020603050405020304" pitchFamily="18" charset="0"/>
              <a:ea typeface="宋体" pitchFamily="2" charset="-122"/>
            </a:endParaRPr>
          </a:p>
        </p:txBody>
      </p:sp>
      <p:sp>
        <p:nvSpPr>
          <p:cNvPr id="32772" name="矩形 32771"/>
          <p:cNvSpPr/>
          <p:nvPr/>
        </p:nvSpPr>
        <p:spPr>
          <a:xfrm>
            <a:off x="657225" y="571500"/>
            <a:ext cx="2541270" cy="53403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③ </a:t>
            </a:r>
            <a:r>
              <a:rPr lang="zh-CN" altLang="en-US" sz="2400" b="1" strike="noStrike" noProof="1">
                <a:solidFill>
                  <a:srgbClr val="000099"/>
                </a:solidFill>
                <a:latin typeface="Times New Roman" panose="02020603050405020304" pitchFamily="18" charset="0"/>
                <a:ea typeface="宋体" pitchFamily="2" charset="-122"/>
                <a:cs typeface="+mn-ea"/>
              </a:rPr>
              <a:t>进程撤销</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32785" name="矩形 32784"/>
          <p:cNvSpPr/>
          <p:nvPr/>
        </p:nvSpPr>
        <p:spPr>
          <a:xfrm>
            <a:off x="1068070" y="1463040"/>
            <a:ext cx="6447155" cy="156781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0" lvl="0" indent="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linux</a:t>
            </a:r>
            <a:r>
              <a:rPr lang="zh-CN" altLang="en-US" sz="2400" strike="noStrike" noProof="1">
                <a:solidFill>
                  <a:schemeClr val="tx1"/>
                </a:solidFill>
                <a:effectLst/>
                <a:latin typeface="Times New Roman" panose="02020603050405020304" pitchFamily="18" charset="0"/>
                <a:ea typeface="宋体" pitchFamily="2" charset="-122"/>
                <a:cs typeface="+mn-ea"/>
              </a:rPr>
              <a:t>下信号</a:t>
            </a:r>
            <a:r>
              <a:rPr lang="zh-CN" altLang="en-US" sz="2400">
                <a:solidFill>
                  <a:schemeClr val="tx1"/>
                </a:solidFill>
                <a:effectLst/>
                <a:latin typeface="Times New Roman" panose="02020603050405020304" pitchFamily="18" charset="0"/>
                <a:cs typeface="+mn-ea"/>
                <a:sym typeface="+mn-ea"/>
              </a:rPr>
              <a:t>的实现：</a:t>
            </a:r>
            <a:endParaRPr lang="zh-CN" altLang="en-US" sz="2400">
              <a:solidFill>
                <a:schemeClr val="tx1"/>
              </a:solidFill>
              <a:effectLst/>
              <a:latin typeface="Times New Roman" panose="02020603050405020304" pitchFamily="18" charset="0"/>
              <a:cs typeface="+mn-ea"/>
              <a:sym typeface="+mn-ea"/>
            </a:endParaRPr>
          </a:p>
          <a:p>
            <a:pPr marL="0" lvl="0" indent="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signal</a:t>
            </a:r>
            <a:endParaRPr lang="en-US" altLang="zh-CN" sz="2400" strike="noStrike" noProof="1">
              <a:solidFill>
                <a:schemeClr val="tx1"/>
              </a:solidFill>
              <a:effectLst/>
              <a:latin typeface="Times New Roman" panose="02020603050405020304" pitchFamily="18" charset="0"/>
              <a:ea typeface="宋体" pitchFamily="2" charset="-122"/>
              <a:cs typeface="+mn-ea"/>
            </a:endParaRPr>
          </a:p>
          <a:p>
            <a:pPr marL="0" lvl="0" indent="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kill</a:t>
            </a:r>
            <a:endParaRPr lang="en-US" altLang="zh-CN" sz="2400" strike="noStrike" noProof="1">
              <a:solidFill>
                <a:schemeClr val="tx1"/>
              </a:solidFill>
              <a:effectLst/>
              <a:latin typeface="Times New Roman" panose="02020603050405020304" pitchFamily="18" charset="0"/>
              <a:ea typeface="宋体" pitchFamily="2" charset="-122"/>
              <a:cs typeface="+mn-ea"/>
            </a:endParaRPr>
          </a:p>
        </p:txBody>
      </p:sp>
      <p:sp>
        <p:nvSpPr>
          <p:cNvPr id="32824" name="矩形 3282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2">
                                            <p:txEl>
                                              <p:charRg st="0" end="20"/>
                                            </p:txEl>
                                          </p:spTgt>
                                        </p:tgtEl>
                                        <p:attrNameLst>
                                          <p:attrName>style.visibility</p:attrName>
                                        </p:attrNameLst>
                                      </p:cBhvr>
                                      <p:to>
                                        <p:strVal val="visible"/>
                                      </p:to>
                                    </p:set>
                                    <p:anim calcmode="lin" valueType="num">
                                      <p:cBhvr additive="base">
                                        <p:cTn id="7" dur="1000" fill="hold"/>
                                        <p:tgtEl>
                                          <p:spTgt spid="32772">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2772">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2785"/>
                                        </p:tgtEl>
                                        <p:attrNameLst>
                                          <p:attrName>style.visibility</p:attrName>
                                        </p:attrNameLst>
                                      </p:cBhvr>
                                      <p:to>
                                        <p:strVal val="visible"/>
                                      </p:to>
                                    </p:set>
                                    <p:anim calcmode="lin" valueType="num">
                                      <p:cBhvr additive="base">
                                        <p:cTn id="13" dur="500" fill="hold"/>
                                        <p:tgtEl>
                                          <p:spTgt spid="32785"/>
                                        </p:tgtEl>
                                        <p:attrNameLst>
                                          <p:attrName>ppt_x</p:attrName>
                                        </p:attrNameLst>
                                      </p:cBhvr>
                                      <p:tavLst>
                                        <p:tav tm="0">
                                          <p:val>
                                            <p:strVal val="1+#ppt_w/2"/>
                                          </p:val>
                                        </p:tav>
                                        <p:tav tm="100000">
                                          <p:val>
                                            <p:strVal val="#ppt_x"/>
                                          </p:val>
                                        </p:tav>
                                      </p:tavLst>
                                    </p:anim>
                                    <p:anim calcmode="lin" valueType="num">
                                      <p:cBhvr additive="base">
                                        <p:cTn id="14" dur="500" fill="hold"/>
                                        <p:tgtEl>
                                          <p:spTgt spid="327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build="p"/>
      <p:bldP spid="3278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文本框 3584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28</a:t>
            </a:r>
            <a:endParaRPr lang="en-US" altLang="zh-CN" b="0">
              <a:solidFill>
                <a:schemeClr val="tx2"/>
              </a:solidFill>
              <a:latin typeface="Times New Roman" panose="02020603050405020304" pitchFamily="18" charset="0"/>
              <a:ea typeface="宋体" pitchFamily="2" charset="-122"/>
            </a:endParaRPr>
          </a:p>
        </p:txBody>
      </p:sp>
      <p:sp>
        <p:nvSpPr>
          <p:cNvPr id="35843" name="矩形 35842"/>
          <p:cNvSpPr/>
          <p:nvPr/>
        </p:nvSpPr>
        <p:spPr>
          <a:xfrm>
            <a:off x="655638" y="673100"/>
            <a:ext cx="8477250" cy="35242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A50021"/>
                </a:solidFill>
                <a:latin typeface="Times New Roman" panose="02020603050405020304" pitchFamily="18" charset="0"/>
                <a:ea typeface="宋体" pitchFamily="2" charset="-122"/>
                <a:cs typeface="+mn-ea"/>
              </a:rPr>
              <a:t>(4)  </a:t>
            </a:r>
            <a:r>
              <a:rPr lang="zh-CN" altLang="en-US" sz="2800" b="1" strike="noStrike" noProof="1">
                <a:solidFill>
                  <a:srgbClr val="A50021"/>
                </a:solidFill>
                <a:latin typeface="Times New Roman" panose="02020603050405020304" pitchFamily="18" charset="0"/>
                <a:ea typeface="宋体" pitchFamily="2" charset="-122"/>
                <a:cs typeface="+mn-ea"/>
              </a:rPr>
              <a:t>进程等待</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① </a:t>
            </a:r>
            <a:r>
              <a:rPr lang="zh-CN" altLang="en-US" sz="2400" b="1" strike="noStrike" noProof="1">
                <a:solidFill>
                  <a:srgbClr val="000099"/>
                </a:solidFill>
                <a:latin typeface="Times New Roman" panose="02020603050405020304" pitchFamily="18" charset="0"/>
                <a:ea typeface="宋体" pitchFamily="2" charset="-122"/>
                <a:cs typeface="+mn-ea"/>
              </a:rPr>
              <a:t>进程等待原语的形式</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当进程需要等待某一事件完成时，它可以调用等待原语挂</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起自己。</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susp(chan)</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入口参数</a:t>
            </a:r>
            <a:r>
              <a:rPr lang="en-US" altLang="zh-CN" sz="2400" strike="noStrike" noProof="1">
                <a:solidFill>
                  <a:schemeClr val="tx1"/>
                </a:solidFill>
                <a:latin typeface="Times New Roman" panose="02020603050405020304" pitchFamily="18" charset="0"/>
                <a:ea typeface="宋体" pitchFamily="2" charset="-122"/>
                <a:cs typeface="+mn-ea"/>
              </a:rPr>
              <a:t>chan</a:t>
            </a:r>
            <a:r>
              <a:rPr lang="zh-CN" altLang="en-US" sz="2400" strike="noStrike" noProof="1">
                <a:solidFill>
                  <a:schemeClr val="tx1"/>
                </a:solidFill>
                <a:latin typeface="Times New Roman" panose="02020603050405020304" pitchFamily="18" charset="0"/>
                <a:ea typeface="宋体" pitchFamily="2" charset="-122"/>
                <a:cs typeface="+mn-ea"/>
              </a:rPr>
              <a:t>：进程等待的原因</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35844" name="矩形 35843"/>
          <p:cNvSpPr/>
          <p:nvPr/>
        </p:nvSpPr>
        <p:spPr>
          <a:xfrm>
            <a:off x="657225" y="4332288"/>
            <a:ext cx="8280400" cy="17351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② </a:t>
            </a:r>
            <a:r>
              <a:rPr lang="zh-CN" altLang="en-US" sz="2400" b="1" strike="noStrike" noProof="1">
                <a:solidFill>
                  <a:srgbClr val="000099"/>
                </a:solidFill>
                <a:latin typeface="Times New Roman" panose="02020603050405020304" pitchFamily="18" charset="0"/>
                <a:ea typeface="宋体" pitchFamily="2" charset="-122"/>
                <a:cs typeface="+mn-ea"/>
              </a:rPr>
              <a:t>进程等待原语的功能</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中止调用进程的执行，并加入到等待</a:t>
            </a:r>
            <a:r>
              <a:rPr lang="en-US" altLang="zh-CN" sz="2400" strike="noStrike" noProof="1">
                <a:solidFill>
                  <a:schemeClr val="tx1"/>
                </a:solidFill>
                <a:latin typeface="Times New Roman" panose="02020603050405020304" pitchFamily="18" charset="0"/>
                <a:ea typeface="宋体" pitchFamily="2" charset="-122"/>
                <a:cs typeface="+mn-ea"/>
              </a:rPr>
              <a:t>chan</a:t>
            </a:r>
            <a:r>
              <a:rPr lang="zh-CN" altLang="en-US" sz="2400" strike="noStrike" noProof="1">
                <a:solidFill>
                  <a:schemeClr val="tx1"/>
                </a:solidFill>
                <a:latin typeface="Times New Roman" panose="02020603050405020304" pitchFamily="18" charset="0"/>
                <a:ea typeface="宋体" pitchFamily="2" charset="-122"/>
                <a:cs typeface="+mn-ea"/>
              </a:rPr>
              <a:t>的等待队列中；</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最后使控制转向进程调度。</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35845" name="矩形 3584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3">
                                            <p:txEl>
                                              <p:charRg st="0" end="10"/>
                                            </p:txEl>
                                          </p:spTgt>
                                        </p:tgtEl>
                                        <p:attrNameLst>
                                          <p:attrName>style.visibility</p:attrName>
                                        </p:attrNameLst>
                                      </p:cBhvr>
                                      <p:to>
                                        <p:strVal val="visible"/>
                                      </p:to>
                                    </p:set>
                                    <p:anim calcmode="lin" valueType="num">
                                      <p:cBhvr additive="base">
                                        <p:cTn id="7" dur="1000" fill="hold"/>
                                        <p:tgtEl>
                                          <p:spTgt spid="35843">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5843">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843">
                                            <p:txEl>
                                              <p:charRg st="10" end="22"/>
                                            </p:txEl>
                                          </p:spTgt>
                                        </p:tgtEl>
                                        <p:attrNameLst>
                                          <p:attrName>style.visibility</p:attrName>
                                        </p:attrNameLst>
                                      </p:cBhvr>
                                      <p:to>
                                        <p:strVal val="visible"/>
                                      </p:to>
                                    </p:set>
                                    <p:anim calcmode="lin" valueType="num">
                                      <p:cBhvr additive="base">
                                        <p:cTn id="13" dur="1000" fill="hold"/>
                                        <p:tgtEl>
                                          <p:spTgt spid="35843">
                                            <p:txEl>
                                              <p:charRg st="10" end="2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5843">
                                            <p:txEl>
                                              <p:charRg st="10" end="2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843">
                                            <p:txEl>
                                              <p:charRg st="22" end="56"/>
                                            </p:txEl>
                                          </p:spTgt>
                                        </p:tgtEl>
                                        <p:attrNameLst>
                                          <p:attrName>style.visibility</p:attrName>
                                        </p:attrNameLst>
                                      </p:cBhvr>
                                      <p:to>
                                        <p:strVal val="visible"/>
                                      </p:to>
                                    </p:set>
                                    <p:anim calcmode="lin" valueType="num">
                                      <p:cBhvr additive="base">
                                        <p:cTn id="19" dur="500" fill="hold"/>
                                        <p:tgtEl>
                                          <p:spTgt spid="35843">
                                            <p:txEl>
                                              <p:charRg st="22" end="5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charRg st="22" end="5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5843">
                                            <p:txEl>
                                              <p:charRg st="56" end="68"/>
                                            </p:txEl>
                                          </p:spTgt>
                                        </p:tgtEl>
                                        <p:attrNameLst>
                                          <p:attrName>style.visibility</p:attrName>
                                        </p:attrNameLst>
                                      </p:cBhvr>
                                      <p:to>
                                        <p:strVal val="visible"/>
                                      </p:to>
                                    </p:set>
                                    <p:anim calcmode="lin" valueType="num">
                                      <p:cBhvr additive="base">
                                        <p:cTn id="23" dur="500" fill="hold"/>
                                        <p:tgtEl>
                                          <p:spTgt spid="35843">
                                            <p:txEl>
                                              <p:charRg st="56" end="6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5843">
                                            <p:txEl>
                                              <p:charRg st="56" end="6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5843">
                                            <p:txEl>
                                              <p:charRg st="68" end="88"/>
                                            </p:txEl>
                                          </p:spTgt>
                                        </p:tgtEl>
                                        <p:attrNameLst>
                                          <p:attrName>style.visibility</p:attrName>
                                        </p:attrNameLst>
                                      </p:cBhvr>
                                      <p:to>
                                        <p:strVal val="visible"/>
                                      </p:to>
                                    </p:set>
                                    <p:anim calcmode="lin" valueType="num">
                                      <p:cBhvr additive="base">
                                        <p:cTn id="27" dur="500" fill="hold"/>
                                        <p:tgtEl>
                                          <p:spTgt spid="35843">
                                            <p:txEl>
                                              <p:charRg st="68" end="8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5843">
                                            <p:txEl>
                                              <p:charRg st="68" end="8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5843">
                                            <p:txEl>
                                              <p:charRg st="88" end="112"/>
                                            </p:txEl>
                                          </p:spTgt>
                                        </p:tgtEl>
                                        <p:attrNameLst>
                                          <p:attrName>style.visibility</p:attrName>
                                        </p:attrNameLst>
                                      </p:cBhvr>
                                      <p:to>
                                        <p:strVal val="visible"/>
                                      </p:to>
                                    </p:set>
                                    <p:anim calcmode="lin" valueType="num">
                                      <p:cBhvr additive="base">
                                        <p:cTn id="31" dur="500" fill="hold"/>
                                        <p:tgtEl>
                                          <p:spTgt spid="35843">
                                            <p:txEl>
                                              <p:charRg st="88" end="1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charRg st="88" end="11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5844">
                                            <p:txEl>
                                              <p:charRg st="0" end="12"/>
                                            </p:txEl>
                                          </p:spTgt>
                                        </p:tgtEl>
                                        <p:attrNameLst>
                                          <p:attrName>style.visibility</p:attrName>
                                        </p:attrNameLst>
                                      </p:cBhvr>
                                      <p:to>
                                        <p:strVal val="visible"/>
                                      </p:to>
                                    </p:set>
                                    <p:anim calcmode="lin" valueType="num">
                                      <p:cBhvr additive="base">
                                        <p:cTn id="37" dur="500" fill="hold"/>
                                        <p:tgtEl>
                                          <p:spTgt spid="35844">
                                            <p:txEl>
                                              <p:charRg st="0" end="1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844">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5844">
                                            <p:txEl>
                                              <p:charRg st="12" end="48"/>
                                            </p:txEl>
                                          </p:spTgt>
                                        </p:tgtEl>
                                        <p:attrNameLst>
                                          <p:attrName>style.visibility</p:attrName>
                                        </p:attrNameLst>
                                      </p:cBhvr>
                                      <p:to>
                                        <p:strVal val="visible"/>
                                      </p:to>
                                    </p:set>
                                    <p:anim calcmode="lin" valueType="num">
                                      <p:cBhvr additive="base">
                                        <p:cTn id="43" dur="500" fill="hold"/>
                                        <p:tgtEl>
                                          <p:spTgt spid="35844">
                                            <p:txEl>
                                              <p:charRg st="12" end="4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4">
                                            <p:txEl>
                                              <p:charRg st="12" end="4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5844">
                                            <p:txEl>
                                              <p:charRg st="48" end="68"/>
                                            </p:txEl>
                                          </p:spTgt>
                                        </p:tgtEl>
                                        <p:attrNameLst>
                                          <p:attrName>style.visibility</p:attrName>
                                        </p:attrNameLst>
                                      </p:cBhvr>
                                      <p:to>
                                        <p:strVal val="visible"/>
                                      </p:to>
                                    </p:set>
                                    <p:anim calcmode="lin" valueType="num">
                                      <p:cBhvr additive="base">
                                        <p:cTn id="47" dur="500" fill="hold"/>
                                        <p:tgtEl>
                                          <p:spTgt spid="35844">
                                            <p:txEl>
                                              <p:charRg st="48" end="6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5844">
                                            <p:txEl>
                                              <p:charRg st="48" end="6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文本框 368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29</a:t>
            </a:r>
            <a:endParaRPr lang="en-US" altLang="zh-CN" b="0">
              <a:solidFill>
                <a:schemeClr val="tx2"/>
              </a:solidFill>
              <a:latin typeface="Times New Roman" panose="02020603050405020304" pitchFamily="18" charset="0"/>
              <a:ea typeface="宋体" pitchFamily="2" charset="-122"/>
            </a:endParaRPr>
          </a:p>
        </p:txBody>
      </p:sp>
      <p:sp>
        <p:nvSpPr>
          <p:cNvPr id="36867" name="矩形 36866"/>
          <p:cNvSpPr/>
          <p:nvPr/>
        </p:nvSpPr>
        <p:spPr>
          <a:xfrm>
            <a:off x="673100" y="768350"/>
            <a:ext cx="3876675" cy="530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③ </a:t>
            </a:r>
            <a:r>
              <a:rPr lang="zh-CN" altLang="en-US" sz="2400" b="1" strike="noStrike" noProof="1">
                <a:solidFill>
                  <a:srgbClr val="000099"/>
                </a:solidFill>
                <a:latin typeface="Times New Roman" panose="02020603050405020304" pitchFamily="18" charset="0"/>
                <a:ea typeface="宋体" pitchFamily="2" charset="-122"/>
                <a:cs typeface="+mn-ea"/>
              </a:rPr>
              <a:t>进程等待原语的实现</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grpSp>
        <p:nvGrpSpPr>
          <p:cNvPr id="36868" name="组合 36867"/>
          <p:cNvGrpSpPr/>
          <p:nvPr/>
        </p:nvGrpSpPr>
        <p:grpSpPr>
          <a:xfrm>
            <a:off x="2019300" y="1663700"/>
            <a:ext cx="3778250" cy="4064000"/>
            <a:chOff x="0" y="0"/>
            <a:chExt cx="2234" cy="2414"/>
          </a:xfrm>
        </p:grpSpPr>
        <p:grpSp>
          <p:nvGrpSpPr>
            <p:cNvPr id="46084" name="组合 36868"/>
            <p:cNvGrpSpPr/>
            <p:nvPr/>
          </p:nvGrpSpPr>
          <p:grpSpPr>
            <a:xfrm>
              <a:off x="769" y="0"/>
              <a:ext cx="696" cy="290"/>
              <a:chOff x="0" y="0"/>
              <a:chExt cx="696" cy="290"/>
            </a:xfrm>
          </p:grpSpPr>
          <p:sp>
            <p:nvSpPr>
              <p:cNvPr id="36870" name="圆角矩形 36869"/>
              <p:cNvSpPr/>
              <p:nvPr/>
            </p:nvSpPr>
            <p:spPr>
              <a:xfrm>
                <a:off x="0" y="0"/>
                <a:ext cx="696" cy="290"/>
              </a:xfrm>
              <a:prstGeom prst="roundRect">
                <a:avLst>
                  <a:gd name="adj" fmla="val 16667"/>
                </a:avLst>
              </a:prstGeom>
              <a:solidFill>
                <a:srgbClr val="FFCC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46086" name="文本框 36870"/>
              <p:cNvSpPr txBox="1"/>
              <p:nvPr/>
            </p:nvSpPr>
            <p:spPr>
              <a:xfrm>
                <a:off x="54" y="22"/>
                <a:ext cx="623" cy="192"/>
              </a:xfrm>
              <a:prstGeom prst="rect">
                <a:avLst/>
              </a:prstGeom>
              <a:solidFill>
                <a:srgbClr val="FFCCFF"/>
              </a:solidFill>
              <a:ln w="9525">
                <a:noFill/>
                <a:miter/>
              </a:ln>
            </p:spPr>
            <p:txBody>
              <a:bodyPr anchor="t"/>
              <a:p>
                <a:pPr lvl="0" algn="ctr"/>
                <a:r>
                  <a:rPr lang="zh-CN" altLang="en-US" sz="1600">
                    <a:solidFill>
                      <a:schemeClr val="tx1"/>
                    </a:solidFill>
                    <a:latin typeface="Times New Roman" panose="02020603050405020304" pitchFamily="18" charset="0"/>
                    <a:ea typeface="宋体" pitchFamily="2" charset="-122"/>
                  </a:rPr>
                  <a:t>入口</a:t>
                </a:r>
                <a:endParaRPr lang="zh-CN" altLang="en-US" sz="1600">
                  <a:solidFill>
                    <a:schemeClr val="tx1"/>
                  </a:solidFill>
                  <a:latin typeface="Times New Roman" panose="02020603050405020304" pitchFamily="18" charset="0"/>
                  <a:ea typeface="宋体" pitchFamily="2" charset="-122"/>
                </a:endParaRPr>
              </a:p>
            </p:txBody>
          </p:sp>
        </p:grpSp>
        <p:sp>
          <p:nvSpPr>
            <p:cNvPr id="46087" name="文本框 36871"/>
            <p:cNvSpPr txBox="1"/>
            <p:nvPr/>
          </p:nvSpPr>
          <p:spPr>
            <a:xfrm>
              <a:off x="0" y="471"/>
              <a:ext cx="2234" cy="339"/>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30000"/>
                </a:lnSpc>
                <a:spcBef>
                  <a:spcPct val="30000"/>
                </a:spcBef>
              </a:pPr>
              <a:r>
                <a:rPr lang="zh-CN" altLang="en-US" sz="1600">
                  <a:solidFill>
                    <a:schemeClr val="tx1"/>
                  </a:solidFill>
                  <a:latin typeface="Times New Roman" panose="02020603050405020304" pitchFamily="18" charset="0"/>
                  <a:ea typeface="宋体" pitchFamily="2" charset="-122"/>
                </a:rPr>
                <a:t>保护进程的</a:t>
              </a:r>
              <a:r>
                <a:rPr lang="en-US" altLang="zh-CN" sz="1600">
                  <a:solidFill>
                    <a:schemeClr val="tx1"/>
                  </a:solidFill>
                  <a:latin typeface="Times New Roman" panose="02020603050405020304" pitchFamily="18" charset="0"/>
                  <a:ea typeface="宋体" pitchFamily="2" charset="-122"/>
                </a:rPr>
                <a:t>CPU</a:t>
              </a:r>
              <a:r>
                <a:rPr lang="zh-CN" altLang="en-US" sz="1600">
                  <a:solidFill>
                    <a:schemeClr val="tx1"/>
                  </a:solidFill>
                  <a:latin typeface="Times New Roman" panose="02020603050405020304" pitchFamily="18" charset="0"/>
                  <a:ea typeface="宋体" pitchFamily="2" charset="-122"/>
                </a:rPr>
                <a:t>现场到</a:t>
              </a:r>
              <a:r>
                <a:rPr lang="en-US" altLang="zh-CN" sz="1600">
                  <a:solidFill>
                    <a:schemeClr val="tx1"/>
                  </a:solidFill>
                  <a:latin typeface="Times New Roman" panose="02020603050405020304" pitchFamily="18" charset="0"/>
                  <a:ea typeface="宋体" pitchFamily="2" charset="-122"/>
                </a:rPr>
                <a:t>PCB</a:t>
              </a:r>
              <a:r>
                <a:rPr lang="zh-CN" altLang="en-US" sz="1600">
                  <a:solidFill>
                    <a:schemeClr val="tx1"/>
                  </a:solidFill>
                  <a:latin typeface="Arial" panose="020B0604020202020204" pitchFamily="34" charset="0"/>
                  <a:ea typeface="宋体" pitchFamily="2" charset="-122"/>
                </a:rPr>
                <a:t>结构中</a:t>
              </a:r>
              <a:endParaRPr lang="zh-CN" altLang="en-US" sz="1600">
                <a:solidFill>
                  <a:schemeClr val="tx1"/>
                </a:solidFill>
                <a:latin typeface="Arial" panose="020B0604020202020204" pitchFamily="34" charset="0"/>
                <a:ea typeface="宋体" pitchFamily="2" charset="-122"/>
              </a:endParaRPr>
            </a:p>
          </p:txBody>
        </p:sp>
        <p:sp>
          <p:nvSpPr>
            <p:cNvPr id="46088" name="文本框 36872"/>
            <p:cNvSpPr txBox="1"/>
            <p:nvPr/>
          </p:nvSpPr>
          <p:spPr>
            <a:xfrm>
              <a:off x="0" y="990"/>
              <a:ext cx="2233" cy="340"/>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30000"/>
                </a:lnSpc>
                <a:spcBef>
                  <a:spcPct val="30000"/>
                </a:spcBef>
              </a:pPr>
              <a:r>
                <a:rPr lang="zh-CN" altLang="en-US" sz="1600">
                  <a:solidFill>
                    <a:schemeClr val="tx1"/>
                  </a:solidFill>
                  <a:latin typeface="Times New Roman" panose="02020603050405020304" pitchFamily="18" charset="0"/>
                  <a:ea typeface="宋体" pitchFamily="2" charset="-122"/>
                </a:rPr>
                <a:t>置该进程为”等待”状态</a:t>
              </a:r>
              <a:endParaRPr lang="zh-CN" altLang="en-US" sz="1600">
                <a:solidFill>
                  <a:schemeClr val="tx1"/>
                </a:solidFill>
                <a:latin typeface="Times New Roman" panose="02020603050405020304" pitchFamily="18" charset="0"/>
                <a:ea typeface="宋体" pitchFamily="2" charset="-122"/>
              </a:endParaRPr>
            </a:p>
          </p:txBody>
        </p:sp>
        <p:sp>
          <p:nvSpPr>
            <p:cNvPr id="46089" name="文本框 36873"/>
            <p:cNvSpPr txBox="1"/>
            <p:nvPr/>
          </p:nvSpPr>
          <p:spPr>
            <a:xfrm>
              <a:off x="1" y="1507"/>
              <a:ext cx="2233" cy="339"/>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将该进程</a:t>
              </a:r>
              <a:r>
                <a:rPr lang="en-US" altLang="zh-CN" sz="1600">
                  <a:solidFill>
                    <a:schemeClr val="tx1"/>
                  </a:solidFill>
                  <a:latin typeface="Times New Roman" panose="02020603050405020304" pitchFamily="18" charset="0"/>
                  <a:ea typeface="宋体" pitchFamily="2" charset="-122"/>
                </a:rPr>
                <a:t>PCB</a:t>
              </a:r>
              <a:r>
                <a:rPr lang="zh-CN" altLang="en-US" sz="1600">
                  <a:solidFill>
                    <a:schemeClr val="tx1"/>
                  </a:solidFill>
                  <a:latin typeface="Arial" panose="020B0604020202020204" pitchFamily="34" charset="0"/>
                  <a:ea typeface="宋体" pitchFamily="2" charset="-122"/>
                </a:rPr>
                <a:t>结构插入到等待</a:t>
              </a:r>
              <a:r>
                <a:rPr lang="zh-CN" altLang="en-US" sz="1600">
                  <a:solidFill>
                    <a:schemeClr val="tx1"/>
                  </a:solidFill>
                  <a:latin typeface="Times New Roman" panose="02020603050405020304" pitchFamily="18" charset="0"/>
                  <a:ea typeface="宋体" pitchFamily="2" charset="-122"/>
                </a:rPr>
                <a:t>队列中</a:t>
              </a:r>
              <a:endParaRPr lang="zh-CN" altLang="en-US" sz="1600">
                <a:solidFill>
                  <a:schemeClr val="tx1"/>
                </a:solidFill>
                <a:latin typeface="Times New Roman" panose="02020603050405020304" pitchFamily="18" charset="0"/>
                <a:ea typeface="宋体" pitchFamily="2" charset="-122"/>
              </a:endParaRPr>
            </a:p>
          </p:txBody>
        </p:sp>
        <p:grpSp>
          <p:nvGrpSpPr>
            <p:cNvPr id="46090" name="组合 36874"/>
            <p:cNvGrpSpPr/>
            <p:nvPr/>
          </p:nvGrpSpPr>
          <p:grpSpPr>
            <a:xfrm>
              <a:off x="474" y="2019"/>
              <a:ext cx="1286" cy="395"/>
              <a:chOff x="0" y="0"/>
              <a:chExt cx="1008" cy="696"/>
            </a:xfrm>
          </p:grpSpPr>
          <p:sp>
            <p:nvSpPr>
              <p:cNvPr id="46091" name="圆角矩形 36875"/>
              <p:cNvSpPr/>
              <p:nvPr/>
            </p:nvSpPr>
            <p:spPr>
              <a:xfrm>
                <a:off x="0" y="0"/>
                <a:ext cx="1008" cy="546"/>
              </a:xfrm>
              <a:prstGeom prst="roundRect">
                <a:avLst>
                  <a:gd name="adj" fmla="val 16667"/>
                </a:avLst>
              </a:prstGeom>
              <a:solidFill>
                <a:srgbClr val="FFCC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46092" name="文本框 36876"/>
              <p:cNvSpPr txBox="1"/>
              <p:nvPr/>
            </p:nvSpPr>
            <p:spPr>
              <a:xfrm>
                <a:off x="0" y="0"/>
                <a:ext cx="981" cy="696"/>
              </a:xfrm>
              <a:prstGeom prst="rect">
                <a:avLst/>
              </a:prstGeom>
              <a:noFill/>
              <a:ln w="9525">
                <a:noFill/>
                <a:miter/>
              </a:ln>
            </p:spPr>
            <p:txBody>
              <a:bodyPr anchor="t"/>
              <a:p>
                <a:pPr lvl="0" algn="ctr">
                  <a:lnSpc>
                    <a:spcPct val="120000"/>
                  </a:lnSpc>
                  <a:spcBef>
                    <a:spcPct val="20000"/>
                  </a:spcBef>
                </a:pPr>
                <a:r>
                  <a:rPr lang="zh-CN" altLang="en-US" sz="1600">
                    <a:solidFill>
                      <a:schemeClr val="tx1"/>
                    </a:solidFill>
                    <a:latin typeface="Times New Roman" panose="02020603050405020304" pitchFamily="18" charset="0"/>
                    <a:ea typeface="宋体" pitchFamily="2" charset="-122"/>
                  </a:rPr>
                  <a:t>转进程调度</a:t>
                </a:r>
                <a:endParaRPr lang="zh-CN" altLang="en-US" sz="1600">
                  <a:solidFill>
                    <a:schemeClr val="tx1"/>
                  </a:solidFill>
                  <a:latin typeface="Times New Roman" panose="02020603050405020304" pitchFamily="18" charset="0"/>
                  <a:ea typeface="宋体" pitchFamily="2" charset="-122"/>
                </a:endParaRPr>
              </a:p>
            </p:txBody>
          </p:sp>
        </p:grpSp>
        <p:sp>
          <p:nvSpPr>
            <p:cNvPr id="46093" name="直接连接符 36877"/>
            <p:cNvSpPr/>
            <p:nvPr/>
          </p:nvSpPr>
          <p:spPr>
            <a:xfrm>
              <a:off x="1117" y="288"/>
              <a:ext cx="0" cy="178"/>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46094" name="直接连接符 36878"/>
            <p:cNvSpPr/>
            <p:nvPr/>
          </p:nvSpPr>
          <p:spPr>
            <a:xfrm>
              <a:off x="1117" y="810"/>
              <a:ext cx="0" cy="17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46095" name="直接连接符 36879"/>
            <p:cNvSpPr/>
            <p:nvPr/>
          </p:nvSpPr>
          <p:spPr>
            <a:xfrm>
              <a:off x="1117" y="1331"/>
              <a:ext cx="0" cy="17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46096" name="直接连接符 36880"/>
            <p:cNvSpPr/>
            <p:nvPr/>
          </p:nvSpPr>
          <p:spPr>
            <a:xfrm>
              <a:off x="1117" y="1845"/>
              <a:ext cx="0" cy="17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grpSp>
      <p:sp>
        <p:nvSpPr>
          <p:cNvPr id="36882" name="文本框 36881"/>
          <p:cNvSpPr txBox="1"/>
          <p:nvPr/>
        </p:nvSpPr>
        <p:spPr>
          <a:xfrm>
            <a:off x="2909888" y="5900738"/>
            <a:ext cx="2151062"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进程等待原语流程图</a:t>
            </a:r>
            <a:endParaRPr lang="zh-CN" altLang="en-US" sz="1600" b="0">
              <a:solidFill>
                <a:schemeClr val="tx1"/>
              </a:solidFill>
              <a:latin typeface="Times New Roman" panose="02020603050405020304" pitchFamily="18" charset="0"/>
              <a:ea typeface="宋体" pitchFamily="2" charset="-122"/>
            </a:endParaRPr>
          </a:p>
        </p:txBody>
      </p:sp>
      <p:sp>
        <p:nvSpPr>
          <p:cNvPr id="36883" name="矩形 3688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7">
                                            <p:txEl>
                                              <p:charRg st="0" end="21"/>
                                            </p:txEl>
                                          </p:spTgt>
                                        </p:tgtEl>
                                        <p:attrNameLst>
                                          <p:attrName>style.visibility</p:attrName>
                                        </p:attrNameLst>
                                      </p:cBhvr>
                                      <p:to>
                                        <p:strVal val="visible"/>
                                      </p:to>
                                    </p:set>
                                    <p:anim calcmode="lin" valueType="num">
                                      <p:cBhvr additive="base">
                                        <p:cTn id="7" dur="1000" fill="hold"/>
                                        <p:tgtEl>
                                          <p:spTgt spid="36867">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6867">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8"/>
                                        </p:tgtEl>
                                        <p:attrNameLst>
                                          <p:attrName>style.visibility</p:attrName>
                                        </p:attrNameLst>
                                      </p:cBhvr>
                                      <p:to>
                                        <p:strVal val="visible"/>
                                      </p:to>
                                    </p:set>
                                    <p:anim calcmode="lin" valueType="num">
                                      <p:cBhvr additive="base">
                                        <p:cTn id="13" dur="500" fill="hold"/>
                                        <p:tgtEl>
                                          <p:spTgt spid="36868"/>
                                        </p:tgtEl>
                                        <p:attrNameLst>
                                          <p:attrName>ppt_x</p:attrName>
                                        </p:attrNameLst>
                                      </p:cBhvr>
                                      <p:tavLst>
                                        <p:tav tm="0">
                                          <p:val>
                                            <p:strVal val="#ppt_x"/>
                                          </p:val>
                                        </p:tav>
                                        <p:tav tm="100000">
                                          <p:val>
                                            <p:strVal val="#ppt_x"/>
                                          </p:val>
                                        </p:tav>
                                      </p:tavLst>
                                    </p:anim>
                                    <p:anim calcmode="lin" valueType="num">
                                      <p:cBhvr additive="base">
                                        <p:cTn id="14" dur="500" fill="hold"/>
                                        <p:tgtEl>
                                          <p:spTgt spid="3686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3688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文本框 3788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30</a:t>
            </a:r>
            <a:endParaRPr lang="en-US" altLang="zh-CN" b="0">
              <a:solidFill>
                <a:schemeClr val="tx2"/>
              </a:solidFill>
              <a:latin typeface="Times New Roman" panose="02020603050405020304" pitchFamily="18" charset="0"/>
              <a:ea typeface="宋体" pitchFamily="2" charset="-122"/>
            </a:endParaRPr>
          </a:p>
        </p:txBody>
      </p:sp>
      <p:sp>
        <p:nvSpPr>
          <p:cNvPr id="37891" name="矩形 37890"/>
          <p:cNvSpPr/>
          <p:nvPr/>
        </p:nvSpPr>
        <p:spPr>
          <a:xfrm>
            <a:off x="669925" y="673100"/>
            <a:ext cx="8434388" cy="35242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A50021"/>
                </a:solidFill>
                <a:latin typeface="Times New Roman" panose="02020603050405020304" pitchFamily="18" charset="0"/>
                <a:ea typeface="宋体" pitchFamily="2" charset="-122"/>
                <a:cs typeface="+mn-ea"/>
              </a:rPr>
              <a:t>(5)  </a:t>
            </a:r>
            <a:r>
              <a:rPr lang="zh-CN" altLang="en-US" sz="2800" b="1" strike="noStrike" noProof="1">
                <a:solidFill>
                  <a:srgbClr val="A50021"/>
                </a:solidFill>
                <a:latin typeface="Times New Roman" panose="02020603050405020304" pitchFamily="18" charset="0"/>
                <a:ea typeface="宋体" pitchFamily="2" charset="-122"/>
                <a:cs typeface="+mn-ea"/>
              </a:rPr>
              <a:t>进程唤醒</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① </a:t>
            </a:r>
            <a:r>
              <a:rPr lang="zh-CN" altLang="en-US" sz="2400" b="1" strike="noStrike" noProof="1">
                <a:solidFill>
                  <a:srgbClr val="000099"/>
                </a:solidFill>
                <a:latin typeface="Times New Roman" panose="02020603050405020304" pitchFamily="18" charset="0"/>
                <a:ea typeface="宋体" pitchFamily="2" charset="-122"/>
                <a:cs typeface="+mn-ea"/>
              </a:rPr>
              <a:t>进程唤醒原语的形式</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当处于等待状态的进程所期待的事件来到时，由发现者进</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程使用唤醒原语叫唤醒它。</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wakeup(chan)</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入口参数</a:t>
            </a:r>
            <a:r>
              <a:rPr lang="en-US" altLang="zh-CN" sz="2400" strike="noStrike" noProof="1">
                <a:solidFill>
                  <a:schemeClr val="tx1"/>
                </a:solidFill>
                <a:latin typeface="Times New Roman" panose="02020603050405020304" pitchFamily="18" charset="0"/>
                <a:ea typeface="宋体" pitchFamily="2" charset="-122"/>
                <a:cs typeface="+mn-ea"/>
              </a:rPr>
              <a:t>chan</a:t>
            </a:r>
            <a:r>
              <a:rPr lang="zh-CN" altLang="en-US" sz="2400" strike="noStrike" noProof="1">
                <a:solidFill>
                  <a:schemeClr val="tx1"/>
                </a:solidFill>
                <a:latin typeface="Times New Roman" panose="02020603050405020304" pitchFamily="18" charset="0"/>
                <a:ea typeface="宋体" pitchFamily="2" charset="-122"/>
                <a:cs typeface="+mn-ea"/>
              </a:rPr>
              <a:t>：进程等待的原因。</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37892" name="矩形 37891"/>
          <p:cNvSpPr/>
          <p:nvPr/>
        </p:nvSpPr>
        <p:spPr>
          <a:xfrm>
            <a:off x="657225" y="4225925"/>
            <a:ext cx="8216900" cy="11509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②</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进程唤醒原语的功能</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当进程等待的事件发生时，唤醒等待该事件的进程。</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37893" name="矩形 3789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1">
                                            <p:txEl>
                                              <p:charRg st="0" end="10"/>
                                            </p:txEl>
                                          </p:spTgt>
                                        </p:tgtEl>
                                        <p:attrNameLst>
                                          <p:attrName>style.visibility</p:attrName>
                                        </p:attrNameLst>
                                      </p:cBhvr>
                                      <p:to>
                                        <p:strVal val="visible"/>
                                      </p:to>
                                    </p:set>
                                    <p:anim calcmode="lin" valueType="num">
                                      <p:cBhvr additive="base">
                                        <p:cTn id="7" dur="1000" fill="hold"/>
                                        <p:tgtEl>
                                          <p:spTgt spid="37891">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7891">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891">
                                            <p:txEl>
                                              <p:charRg st="10" end="22"/>
                                            </p:txEl>
                                          </p:spTgt>
                                        </p:tgtEl>
                                        <p:attrNameLst>
                                          <p:attrName>style.visibility</p:attrName>
                                        </p:attrNameLst>
                                      </p:cBhvr>
                                      <p:to>
                                        <p:strVal val="visible"/>
                                      </p:to>
                                    </p:set>
                                    <p:anim calcmode="lin" valueType="num">
                                      <p:cBhvr additive="base">
                                        <p:cTn id="13" dur="1000" fill="hold"/>
                                        <p:tgtEl>
                                          <p:spTgt spid="37891">
                                            <p:txEl>
                                              <p:charRg st="10" end="2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7891">
                                            <p:txEl>
                                              <p:charRg st="10" end="2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891">
                                            <p:txEl>
                                              <p:charRg st="22" end="55"/>
                                            </p:txEl>
                                          </p:spTgt>
                                        </p:tgtEl>
                                        <p:attrNameLst>
                                          <p:attrName>style.visibility</p:attrName>
                                        </p:attrNameLst>
                                      </p:cBhvr>
                                      <p:to>
                                        <p:strVal val="visible"/>
                                      </p:to>
                                    </p:set>
                                    <p:anim calcmode="lin" valueType="num">
                                      <p:cBhvr additive="base">
                                        <p:cTn id="19" dur="500" fill="hold"/>
                                        <p:tgtEl>
                                          <p:spTgt spid="37891">
                                            <p:txEl>
                                              <p:charRg st="22" end="5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1">
                                            <p:txEl>
                                              <p:charRg st="22" end="5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891">
                                            <p:txEl>
                                              <p:charRg st="55" end="74"/>
                                            </p:txEl>
                                          </p:spTgt>
                                        </p:tgtEl>
                                        <p:attrNameLst>
                                          <p:attrName>style.visibility</p:attrName>
                                        </p:attrNameLst>
                                      </p:cBhvr>
                                      <p:to>
                                        <p:strVal val="visible"/>
                                      </p:to>
                                    </p:set>
                                    <p:anim calcmode="lin" valueType="num">
                                      <p:cBhvr additive="base">
                                        <p:cTn id="23" dur="500" fill="hold"/>
                                        <p:tgtEl>
                                          <p:spTgt spid="37891">
                                            <p:txEl>
                                              <p:charRg st="55" end="7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891">
                                            <p:txEl>
                                              <p:charRg st="55" end="7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7891">
                                            <p:txEl>
                                              <p:charRg st="74" end="95"/>
                                            </p:txEl>
                                          </p:spTgt>
                                        </p:tgtEl>
                                        <p:attrNameLst>
                                          <p:attrName>style.visibility</p:attrName>
                                        </p:attrNameLst>
                                      </p:cBhvr>
                                      <p:to>
                                        <p:strVal val="visible"/>
                                      </p:to>
                                    </p:set>
                                    <p:anim calcmode="lin" valueType="num">
                                      <p:cBhvr additive="base">
                                        <p:cTn id="27" dur="500" fill="hold"/>
                                        <p:tgtEl>
                                          <p:spTgt spid="37891">
                                            <p:txEl>
                                              <p:charRg st="74" end="9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7891">
                                            <p:txEl>
                                              <p:charRg st="74" end="9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7891">
                                            <p:txEl>
                                              <p:charRg st="94" end="113"/>
                                            </p:txEl>
                                          </p:spTgt>
                                        </p:tgtEl>
                                        <p:attrNameLst>
                                          <p:attrName>style.visibility</p:attrName>
                                        </p:attrNameLst>
                                      </p:cBhvr>
                                      <p:to>
                                        <p:strVal val="visible"/>
                                      </p:to>
                                    </p:set>
                                    <p:anim calcmode="lin" valueType="num">
                                      <p:cBhvr additive="base">
                                        <p:cTn id="31" dur="500" fill="hold"/>
                                        <p:tgtEl>
                                          <p:spTgt spid="37891">
                                            <p:txEl>
                                              <p:charRg st="94" end="11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891">
                                            <p:txEl>
                                              <p:charRg st="94" end="11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7892">
                                            <p:txEl>
                                              <p:charRg st="0" end="12"/>
                                            </p:txEl>
                                          </p:spTgt>
                                        </p:tgtEl>
                                        <p:attrNameLst>
                                          <p:attrName>style.visibility</p:attrName>
                                        </p:attrNameLst>
                                      </p:cBhvr>
                                      <p:to>
                                        <p:strVal val="visible"/>
                                      </p:to>
                                    </p:set>
                                    <p:anim calcmode="lin" valueType="num">
                                      <p:cBhvr additive="base">
                                        <p:cTn id="37" dur="500" fill="hold"/>
                                        <p:tgtEl>
                                          <p:spTgt spid="37892">
                                            <p:txEl>
                                              <p:charRg st="0" end="1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7892">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7892">
                                            <p:txEl>
                                              <p:charRg st="12" end="42"/>
                                            </p:txEl>
                                          </p:spTgt>
                                        </p:tgtEl>
                                        <p:attrNameLst>
                                          <p:attrName>style.visibility</p:attrName>
                                        </p:attrNameLst>
                                      </p:cBhvr>
                                      <p:to>
                                        <p:strVal val="visible"/>
                                      </p:to>
                                    </p:set>
                                    <p:anim calcmode="lin" valueType="num">
                                      <p:cBhvr additive="base">
                                        <p:cTn id="43" dur="500" fill="hold"/>
                                        <p:tgtEl>
                                          <p:spTgt spid="37892">
                                            <p:txEl>
                                              <p:charRg st="12" end="4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7892">
                                            <p:txEl>
                                              <p:charRg st="12" end="4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文本框 3891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31</a:t>
            </a:r>
            <a:endParaRPr lang="en-US" altLang="zh-CN" b="0">
              <a:solidFill>
                <a:schemeClr val="tx2"/>
              </a:solidFill>
              <a:latin typeface="Times New Roman" panose="02020603050405020304" pitchFamily="18" charset="0"/>
              <a:ea typeface="宋体" pitchFamily="2" charset="-122"/>
            </a:endParaRPr>
          </a:p>
        </p:txBody>
      </p:sp>
      <p:sp>
        <p:nvSpPr>
          <p:cNvPr id="38915" name="矩形 38914"/>
          <p:cNvSpPr/>
          <p:nvPr/>
        </p:nvSpPr>
        <p:spPr>
          <a:xfrm>
            <a:off x="658813" y="568325"/>
            <a:ext cx="3876675" cy="530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③ </a:t>
            </a:r>
            <a:r>
              <a:rPr lang="zh-CN" altLang="en-US" sz="2400" b="1" strike="noStrike" noProof="1">
                <a:solidFill>
                  <a:srgbClr val="000099"/>
                </a:solidFill>
                <a:latin typeface="Times New Roman" panose="02020603050405020304" pitchFamily="18" charset="0"/>
                <a:ea typeface="宋体" pitchFamily="2" charset="-122"/>
                <a:cs typeface="+mn-ea"/>
              </a:rPr>
              <a:t>进程唤醒原语的实现</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grpSp>
        <p:nvGrpSpPr>
          <p:cNvPr id="38916" name="组合 38915"/>
          <p:cNvGrpSpPr/>
          <p:nvPr/>
        </p:nvGrpSpPr>
        <p:grpSpPr>
          <a:xfrm>
            <a:off x="1976438" y="1335088"/>
            <a:ext cx="3981450" cy="4230687"/>
            <a:chOff x="0" y="0"/>
            <a:chExt cx="2307" cy="2510"/>
          </a:xfrm>
        </p:grpSpPr>
        <p:grpSp>
          <p:nvGrpSpPr>
            <p:cNvPr id="48132" name="组合 38916"/>
            <p:cNvGrpSpPr/>
            <p:nvPr/>
          </p:nvGrpSpPr>
          <p:grpSpPr>
            <a:xfrm>
              <a:off x="831" y="0"/>
              <a:ext cx="644" cy="288"/>
              <a:chOff x="0" y="0"/>
              <a:chExt cx="644" cy="288"/>
            </a:xfrm>
          </p:grpSpPr>
          <p:sp>
            <p:nvSpPr>
              <p:cNvPr id="38918" name="圆角矩形 38917"/>
              <p:cNvSpPr/>
              <p:nvPr/>
            </p:nvSpPr>
            <p:spPr>
              <a:xfrm>
                <a:off x="0" y="0"/>
                <a:ext cx="644" cy="288"/>
              </a:xfrm>
              <a:prstGeom prst="roundRect">
                <a:avLst>
                  <a:gd name="adj" fmla="val 16667"/>
                </a:avLst>
              </a:prstGeom>
              <a:solidFill>
                <a:srgbClr val="FFCC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48134" name="文本框 38918"/>
              <p:cNvSpPr txBox="1"/>
              <p:nvPr/>
            </p:nvSpPr>
            <p:spPr>
              <a:xfrm>
                <a:off x="18" y="22"/>
                <a:ext cx="587" cy="210"/>
              </a:xfrm>
              <a:prstGeom prst="rect">
                <a:avLst/>
              </a:prstGeom>
              <a:solidFill>
                <a:srgbClr val="FFCCFF"/>
              </a:solidFill>
              <a:ln w="9525">
                <a:noFill/>
                <a:miter/>
              </a:ln>
            </p:spPr>
            <p:txBody>
              <a:bodyPr anchor="t"/>
              <a:p>
                <a:pPr lvl="0" algn="ctr"/>
                <a:r>
                  <a:rPr lang="zh-CN" altLang="en-US" sz="1600">
                    <a:solidFill>
                      <a:schemeClr val="tx1"/>
                    </a:solidFill>
                    <a:latin typeface="Times New Roman" panose="02020603050405020304" pitchFamily="18" charset="0"/>
                    <a:ea typeface="宋体" pitchFamily="2" charset="-122"/>
                  </a:rPr>
                  <a:t>入口</a:t>
                </a:r>
                <a:endParaRPr lang="zh-CN" altLang="en-US" sz="1600">
                  <a:solidFill>
                    <a:schemeClr val="tx1"/>
                  </a:solidFill>
                  <a:latin typeface="Times New Roman" panose="02020603050405020304" pitchFamily="18" charset="0"/>
                  <a:ea typeface="宋体" pitchFamily="2" charset="-122"/>
                </a:endParaRPr>
              </a:p>
            </p:txBody>
          </p:sp>
        </p:grpSp>
        <p:sp>
          <p:nvSpPr>
            <p:cNvPr id="48135" name="文本框 38919"/>
            <p:cNvSpPr txBox="1"/>
            <p:nvPr/>
          </p:nvSpPr>
          <p:spPr>
            <a:xfrm>
              <a:off x="380" y="466"/>
              <a:ext cx="1547" cy="337"/>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20000"/>
                </a:lnSpc>
                <a:spcBef>
                  <a:spcPct val="30000"/>
                </a:spcBef>
              </a:pPr>
              <a:r>
                <a:rPr lang="zh-CN" altLang="en-US" sz="1600">
                  <a:solidFill>
                    <a:schemeClr val="tx1"/>
                  </a:solidFill>
                  <a:latin typeface="Times New Roman" panose="02020603050405020304" pitchFamily="18" charset="0"/>
                  <a:ea typeface="宋体" pitchFamily="2" charset="-122"/>
                </a:rPr>
                <a:t>找到该等待队列</a:t>
              </a:r>
              <a:endParaRPr lang="zh-CN" altLang="en-US" sz="1600">
                <a:solidFill>
                  <a:schemeClr val="tx1"/>
                </a:solidFill>
                <a:latin typeface="Arial" panose="020B0604020202020204" pitchFamily="34" charset="0"/>
                <a:ea typeface="宋体" pitchFamily="2" charset="-122"/>
              </a:endParaRPr>
            </a:p>
          </p:txBody>
        </p:sp>
        <p:sp>
          <p:nvSpPr>
            <p:cNvPr id="48136" name="文本框 38920"/>
            <p:cNvSpPr txBox="1"/>
            <p:nvPr/>
          </p:nvSpPr>
          <p:spPr>
            <a:xfrm>
              <a:off x="1" y="981"/>
              <a:ext cx="2306" cy="38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20000"/>
                </a:lnSpc>
                <a:spcBef>
                  <a:spcPct val="50000"/>
                </a:spcBef>
              </a:pPr>
              <a:r>
                <a:rPr lang="zh-CN" altLang="en-US" sz="1600">
                  <a:solidFill>
                    <a:schemeClr val="tx1"/>
                  </a:solidFill>
                  <a:latin typeface="Times New Roman" panose="02020603050405020304" pitchFamily="18" charset="0"/>
                  <a:ea typeface="宋体" pitchFamily="2" charset="-122"/>
                </a:rPr>
                <a:t>将队列首进程移出此等待队列</a:t>
              </a:r>
              <a:endParaRPr lang="zh-CN" altLang="en-US" sz="1600">
                <a:solidFill>
                  <a:schemeClr val="tx1"/>
                </a:solidFill>
                <a:latin typeface="Times New Roman" panose="02020603050405020304" pitchFamily="18" charset="0"/>
                <a:ea typeface="宋体" pitchFamily="2" charset="-122"/>
              </a:endParaRPr>
            </a:p>
          </p:txBody>
        </p:sp>
        <p:sp>
          <p:nvSpPr>
            <p:cNvPr id="48137" name="文本框 38921"/>
            <p:cNvSpPr txBox="1"/>
            <p:nvPr/>
          </p:nvSpPr>
          <p:spPr>
            <a:xfrm>
              <a:off x="0" y="1546"/>
              <a:ext cx="2306" cy="514"/>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20000"/>
                </a:lnSpc>
                <a:spcBef>
                  <a:spcPct val="10000"/>
                </a:spcBef>
              </a:pPr>
              <a:r>
                <a:rPr lang="zh-CN" altLang="en-US" sz="1600">
                  <a:solidFill>
                    <a:schemeClr val="tx1"/>
                  </a:solidFill>
                  <a:latin typeface="Times New Roman" panose="02020603050405020304" pitchFamily="18" charset="0"/>
                  <a:ea typeface="宋体" pitchFamily="2" charset="-122"/>
                </a:rPr>
                <a:t>将该进程置</a:t>
              </a:r>
              <a:r>
                <a:rPr lang="zh-CN" altLang="en-US" sz="1600">
                  <a:solidFill>
                    <a:schemeClr val="tx1"/>
                  </a:solidFill>
                  <a:latin typeface="Arial" panose="020B0604020202020204" pitchFamily="34" charset="0"/>
                  <a:ea typeface="宋体" pitchFamily="2" charset="-122"/>
                </a:rPr>
                <a:t>为”就绪”状态，</a:t>
              </a:r>
              <a:endParaRPr lang="zh-CN" altLang="en-US" sz="1600">
                <a:solidFill>
                  <a:schemeClr val="tx1"/>
                </a:solidFill>
                <a:latin typeface="Arial" panose="020B0604020202020204" pitchFamily="34" charset="0"/>
                <a:ea typeface="宋体" pitchFamily="2" charset="-122"/>
              </a:endParaRPr>
            </a:p>
            <a:p>
              <a:pPr lvl="0" algn="ctr">
                <a:lnSpc>
                  <a:spcPct val="120000"/>
                </a:lnSpc>
                <a:spcBef>
                  <a:spcPct val="10000"/>
                </a:spcBef>
              </a:pPr>
              <a:r>
                <a:rPr lang="zh-CN" altLang="en-US" sz="1600">
                  <a:solidFill>
                    <a:schemeClr val="tx1"/>
                  </a:solidFill>
                  <a:latin typeface="Arial" panose="020B0604020202020204" pitchFamily="34" charset="0"/>
                  <a:ea typeface="宋体" pitchFamily="2" charset="-122"/>
                </a:rPr>
                <a:t>并将</a:t>
              </a:r>
              <a:r>
                <a:rPr lang="en-US" altLang="zh-CN" sz="1600">
                  <a:solidFill>
                    <a:schemeClr val="tx1"/>
                  </a:solidFill>
                  <a:latin typeface="Times New Roman" panose="02020603050405020304" pitchFamily="18" charset="0"/>
                  <a:ea typeface="宋体" pitchFamily="2" charset="-122"/>
                </a:rPr>
                <a:t>PCB</a:t>
              </a:r>
              <a:r>
                <a:rPr lang="zh-CN" altLang="en-US" sz="1600">
                  <a:solidFill>
                    <a:schemeClr val="tx1"/>
                  </a:solidFill>
                  <a:latin typeface="Arial" panose="020B0604020202020204" pitchFamily="34" charset="0"/>
                  <a:ea typeface="宋体" pitchFamily="2" charset="-122"/>
                </a:rPr>
                <a:t>结构插入到就绪</a:t>
              </a:r>
              <a:r>
                <a:rPr lang="zh-CN" altLang="en-US" sz="1600">
                  <a:solidFill>
                    <a:schemeClr val="tx1"/>
                  </a:solidFill>
                  <a:latin typeface="Times New Roman" panose="02020603050405020304" pitchFamily="18" charset="0"/>
                  <a:ea typeface="宋体" pitchFamily="2" charset="-122"/>
                </a:rPr>
                <a:t>队列中</a:t>
              </a:r>
              <a:endParaRPr lang="zh-CN" altLang="en-US" sz="1600">
                <a:solidFill>
                  <a:schemeClr val="tx1"/>
                </a:solidFill>
                <a:latin typeface="Times New Roman" panose="02020603050405020304" pitchFamily="18" charset="0"/>
                <a:ea typeface="宋体" pitchFamily="2" charset="-122"/>
              </a:endParaRPr>
            </a:p>
          </p:txBody>
        </p:sp>
        <p:sp>
          <p:nvSpPr>
            <p:cNvPr id="48138" name="直接连接符 38922"/>
            <p:cNvSpPr/>
            <p:nvPr/>
          </p:nvSpPr>
          <p:spPr>
            <a:xfrm>
              <a:off x="1154" y="286"/>
              <a:ext cx="0" cy="176"/>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48139" name="直接连接符 38923"/>
            <p:cNvSpPr/>
            <p:nvPr/>
          </p:nvSpPr>
          <p:spPr>
            <a:xfrm>
              <a:off x="1154" y="803"/>
              <a:ext cx="0" cy="175"/>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48140" name="直接连接符 38924"/>
            <p:cNvSpPr/>
            <p:nvPr/>
          </p:nvSpPr>
          <p:spPr>
            <a:xfrm>
              <a:off x="1154" y="1364"/>
              <a:ext cx="0" cy="175"/>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48141" name="直接连接符 38925"/>
            <p:cNvSpPr/>
            <p:nvPr/>
          </p:nvSpPr>
          <p:spPr>
            <a:xfrm>
              <a:off x="1154" y="2056"/>
              <a:ext cx="0" cy="17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grpSp>
          <p:nvGrpSpPr>
            <p:cNvPr id="48142" name="组合 38926"/>
            <p:cNvGrpSpPr/>
            <p:nvPr/>
          </p:nvGrpSpPr>
          <p:grpSpPr>
            <a:xfrm>
              <a:off x="832" y="2222"/>
              <a:ext cx="644" cy="288"/>
              <a:chOff x="0" y="0"/>
              <a:chExt cx="644" cy="288"/>
            </a:xfrm>
          </p:grpSpPr>
          <p:sp>
            <p:nvSpPr>
              <p:cNvPr id="38928" name="圆角矩形 38927"/>
              <p:cNvSpPr/>
              <p:nvPr/>
            </p:nvSpPr>
            <p:spPr>
              <a:xfrm>
                <a:off x="0" y="0"/>
                <a:ext cx="644" cy="288"/>
              </a:xfrm>
              <a:prstGeom prst="roundRect">
                <a:avLst>
                  <a:gd name="adj" fmla="val 16667"/>
                </a:avLst>
              </a:prstGeom>
              <a:solidFill>
                <a:srgbClr val="FFCC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48144" name="文本框 38928"/>
              <p:cNvSpPr txBox="1"/>
              <p:nvPr/>
            </p:nvSpPr>
            <p:spPr>
              <a:xfrm>
                <a:off x="18" y="22"/>
                <a:ext cx="587" cy="210"/>
              </a:xfrm>
              <a:prstGeom prst="rect">
                <a:avLst/>
              </a:prstGeom>
              <a:solidFill>
                <a:srgbClr val="FFCCFF"/>
              </a:solidFill>
              <a:ln w="9525">
                <a:noFill/>
                <a:miter/>
              </a:ln>
            </p:spPr>
            <p:txBody>
              <a:bodyPr anchor="t"/>
              <a:p>
                <a:pPr lvl="0" algn="ctr"/>
                <a:r>
                  <a:rPr lang="zh-CN" altLang="en-US" sz="1600">
                    <a:solidFill>
                      <a:schemeClr val="tx1"/>
                    </a:solidFill>
                    <a:latin typeface="Times New Roman" panose="02020603050405020304" pitchFamily="18" charset="0"/>
                    <a:ea typeface="宋体" pitchFamily="2" charset="-122"/>
                  </a:rPr>
                  <a:t>返回</a:t>
                </a:r>
                <a:endParaRPr lang="zh-CN" altLang="en-US" sz="1600">
                  <a:solidFill>
                    <a:schemeClr val="tx1"/>
                  </a:solidFill>
                  <a:latin typeface="Times New Roman" panose="02020603050405020304" pitchFamily="18" charset="0"/>
                  <a:ea typeface="宋体" pitchFamily="2" charset="-122"/>
                </a:endParaRPr>
              </a:p>
            </p:txBody>
          </p:sp>
        </p:grpSp>
      </p:grpSp>
      <p:sp>
        <p:nvSpPr>
          <p:cNvPr id="38930" name="文本框 38929"/>
          <p:cNvSpPr txBox="1"/>
          <p:nvPr/>
        </p:nvSpPr>
        <p:spPr>
          <a:xfrm>
            <a:off x="3038475" y="5729288"/>
            <a:ext cx="2063750"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进程唤醒原语流程图</a:t>
            </a:r>
            <a:endParaRPr lang="zh-CN" altLang="en-US" sz="1600" b="0">
              <a:solidFill>
                <a:schemeClr val="tx1"/>
              </a:solidFill>
              <a:latin typeface="Times New Roman" panose="02020603050405020304" pitchFamily="18" charset="0"/>
              <a:ea typeface="宋体" pitchFamily="2" charset="-122"/>
            </a:endParaRPr>
          </a:p>
        </p:txBody>
      </p:sp>
      <p:sp>
        <p:nvSpPr>
          <p:cNvPr id="38931" name="矩形 3893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5">
                                            <p:txEl>
                                              <p:charRg st="0" end="21"/>
                                            </p:txEl>
                                          </p:spTgt>
                                        </p:tgtEl>
                                        <p:attrNameLst>
                                          <p:attrName>style.visibility</p:attrName>
                                        </p:attrNameLst>
                                      </p:cBhvr>
                                      <p:to>
                                        <p:strVal val="visible"/>
                                      </p:to>
                                    </p:set>
                                    <p:anim calcmode="lin" valueType="num">
                                      <p:cBhvr additive="base">
                                        <p:cTn id="7" dur="1000" fill="hold"/>
                                        <p:tgtEl>
                                          <p:spTgt spid="38915">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8915">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6"/>
                                        </p:tgtEl>
                                        <p:attrNameLst>
                                          <p:attrName>style.visibility</p:attrName>
                                        </p:attrNameLst>
                                      </p:cBhvr>
                                      <p:to>
                                        <p:strVal val="visible"/>
                                      </p:to>
                                    </p:set>
                                    <p:anim calcmode="lin" valueType="num">
                                      <p:cBhvr additive="base">
                                        <p:cTn id="13" dur="500" fill="hold"/>
                                        <p:tgtEl>
                                          <p:spTgt spid="38916"/>
                                        </p:tgtEl>
                                        <p:attrNameLst>
                                          <p:attrName>ppt_x</p:attrName>
                                        </p:attrNameLst>
                                      </p:cBhvr>
                                      <p:tavLst>
                                        <p:tav tm="0">
                                          <p:val>
                                            <p:strVal val="#ppt_x"/>
                                          </p:val>
                                        </p:tav>
                                        <p:tav tm="100000">
                                          <p:val>
                                            <p:strVal val="#ppt_x"/>
                                          </p:val>
                                        </p:tav>
                                      </p:tavLst>
                                    </p:anim>
                                    <p:anim calcmode="lin" valueType="num">
                                      <p:cBhvr additive="base">
                                        <p:cTn id="14" dur="500" fill="hold"/>
                                        <p:tgtEl>
                                          <p:spTgt spid="389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P spid="3893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文本框 3276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25</a:t>
            </a:r>
            <a:endParaRPr lang="en-US" altLang="zh-CN" b="0">
              <a:solidFill>
                <a:schemeClr val="tx2"/>
              </a:solidFill>
              <a:latin typeface="Times New Roman" panose="02020603050405020304" pitchFamily="18" charset="0"/>
              <a:ea typeface="宋体" pitchFamily="2" charset="-122"/>
            </a:endParaRPr>
          </a:p>
        </p:txBody>
      </p:sp>
      <p:sp>
        <p:nvSpPr>
          <p:cNvPr id="32785" name="矩形 32784"/>
          <p:cNvSpPr/>
          <p:nvPr/>
        </p:nvSpPr>
        <p:spPr>
          <a:xfrm>
            <a:off x="1068070" y="1463040"/>
            <a:ext cx="6447155" cy="356171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0" lvl="0" indent="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linux</a:t>
            </a:r>
            <a:r>
              <a:rPr lang="zh-CN" altLang="en-US" sz="2400" strike="noStrike" noProof="1">
                <a:solidFill>
                  <a:schemeClr val="tx1"/>
                </a:solidFill>
                <a:effectLst/>
                <a:latin typeface="Times New Roman" panose="02020603050405020304" pitchFamily="18" charset="0"/>
                <a:ea typeface="宋体" pitchFamily="2" charset="-122"/>
                <a:cs typeface="+mn-ea"/>
              </a:rPr>
              <a:t>下进程等待</a:t>
            </a:r>
            <a:r>
              <a:rPr lang="en-US" altLang="zh-CN" sz="2400" strike="noStrike" noProof="1">
                <a:solidFill>
                  <a:schemeClr val="tx1"/>
                </a:solidFill>
                <a:effectLst/>
                <a:latin typeface="Times New Roman" panose="02020603050405020304" pitchFamily="18" charset="0"/>
                <a:ea typeface="宋体" pitchFamily="2" charset="-122"/>
                <a:cs typeface="+mn-ea"/>
              </a:rPr>
              <a:t>/</a:t>
            </a:r>
            <a:r>
              <a:rPr lang="zh-CN" altLang="en-US" sz="2400" strike="noStrike" noProof="1">
                <a:solidFill>
                  <a:schemeClr val="tx1"/>
                </a:solidFill>
                <a:effectLst/>
                <a:latin typeface="Times New Roman" panose="02020603050405020304" pitchFamily="18" charset="0"/>
                <a:ea typeface="宋体" pitchFamily="2" charset="-122"/>
                <a:cs typeface="+mn-ea"/>
              </a:rPr>
              <a:t>唤醒的</a:t>
            </a:r>
            <a:r>
              <a:rPr lang="en-US" altLang="zh-CN" sz="2400" strike="noStrike" noProof="1">
                <a:solidFill>
                  <a:schemeClr val="tx1"/>
                </a:solidFill>
                <a:effectLst/>
                <a:latin typeface="Times New Roman" panose="02020603050405020304" pitchFamily="18" charset="0"/>
                <a:ea typeface="宋体" pitchFamily="2" charset="-122"/>
                <a:cs typeface="+mn-ea"/>
              </a:rPr>
              <a:t>情形比较多，每一种情况下等待和唤醒的系统调用都不一样</a:t>
            </a:r>
            <a:r>
              <a:rPr lang="zh-CN" altLang="en-US" sz="2400" strike="noStrike" noProof="1">
                <a:solidFill>
                  <a:schemeClr val="tx1"/>
                </a:solidFill>
                <a:effectLst/>
                <a:latin typeface="Times New Roman" panose="02020603050405020304" pitchFamily="18" charset="0"/>
                <a:ea typeface="宋体" pitchFamily="2" charset="-122"/>
                <a:cs typeface="+mn-ea"/>
              </a:rPr>
              <a:t>，有：</a:t>
            </a:r>
            <a:endParaRPr lang="en-US" altLang="zh-CN" sz="2400" strike="noStrike" noProof="1">
              <a:solidFill>
                <a:schemeClr val="tx1"/>
              </a:solidFill>
              <a:effectLst/>
              <a:latin typeface="Times New Roman" panose="02020603050405020304" pitchFamily="18" charset="0"/>
              <a:ea typeface="宋体" pitchFamily="2" charset="-122"/>
              <a:cs typeface="+mn-ea"/>
            </a:endParaRPr>
          </a:p>
          <a:p>
            <a:pPr marL="800100" lvl="1" indent="-342900" fontAlgn="base">
              <a:lnSpc>
                <a:spcPct val="120000"/>
              </a:lnSpc>
              <a:spcBef>
                <a:spcPct val="20000"/>
              </a:spcBef>
              <a:buFont typeface="Arial" panose="020B0604020202020204" pitchFamily="34" charset="0"/>
              <a:buChar char="•"/>
            </a:pPr>
            <a:r>
              <a:rPr lang="en-US" altLang="zh-CN" sz="2400" strike="noStrike" noProof="1">
                <a:solidFill>
                  <a:schemeClr val="tx1"/>
                </a:solidFill>
                <a:effectLst/>
                <a:latin typeface="Times New Roman" panose="02020603050405020304" pitchFamily="18" charset="0"/>
                <a:ea typeface="宋体" pitchFamily="2" charset="-122"/>
                <a:cs typeface="+mn-ea"/>
              </a:rPr>
              <a:t>锁，</a:t>
            </a:r>
            <a:endParaRPr lang="en-US" altLang="zh-CN" sz="2400" strike="noStrike" noProof="1">
              <a:solidFill>
                <a:schemeClr val="tx1"/>
              </a:solidFill>
              <a:effectLst/>
              <a:latin typeface="Times New Roman" panose="02020603050405020304" pitchFamily="18" charset="0"/>
              <a:ea typeface="宋体" pitchFamily="2" charset="-122"/>
              <a:cs typeface="+mn-ea"/>
            </a:endParaRPr>
          </a:p>
          <a:p>
            <a:pPr marL="800100" lvl="1" indent="-342900" fontAlgn="base">
              <a:lnSpc>
                <a:spcPct val="120000"/>
              </a:lnSpc>
              <a:spcBef>
                <a:spcPct val="20000"/>
              </a:spcBef>
              <a:buFont typeface="Arial" panose="020B0604020202020204" pitchFamily="34" charset="0"/>
              <a:buChar char="•"/>
            </a:pPr>
            <a:r>
              <a:rPr lang="en-US" altLang="zh-CN" sz="2400" strike="noStrike" noProof="1">
                <a:solidFill>
                  <a:schemeClr val="tx1"/>
                </a:solidFill>
                <a:effectLst/>
                <a:latin typeface="Times New Roman" panose="02020603050405020304" pitchFamily="18" charset="0"/>
                <a:ea typeface="宋体" pitchFamily="2" charset="-122"/>
                <a:cs typeface="+mn-ea"/>
              </a:rPr>
              <a:t>等待进程或线程退出，</a:t>
            </a:r>
            <a:endParaRPr lang="en-US" altLang="zh-CN" sz="2400" strike="noStrike" noProof="1">
              <a:solidFill>
                <a:schemeClr val="tx1"/>
              </a:solidFill>
              <a:effectLst/>
              <a:latin typeface="Times New Roman" panose="02020603050405020304" pitchFamily="18" charset="0"/>
              <a:ea typeface="宋体" pitchFamily="2" charset="-122"/>
              <a:cs typeface="+mn-ea"/>
            </a:endParaRPr>
          </a:p>
          <a:p>
            <a:pPr marL="800100" lvl="1" indent="-342900" fontAlgn="base">
              <a:lnSpc>
                <a:spcPct val="120000"/>
              </a:lnSpc>
              <a:spcBef>
                <a:spcPct val="20000"/>
              </a:spcBef>
              <a:buFont typeface="Arial" panose="020B0604020202020204" pitchFamily="34" charset="0"/>
              <a:buChar char="•"/>
            </a:pPr>
            <a:r>
              <a:rPr lang="en-US" altLang="zh-CN" sz="2400" strike="noStrike" noProof="1">
                <a:solidFill>
                  <a:schemeClr val="tx1"/>
                </a:solidFill>
                <a:effectLst/>
                <a:latin typeface="Times New Roman" panose="02020603050405020304" pitchFamily="18" charset="0"/>
                <a:ea typeface="宋体" pitchFamily="2" charset="-122"/>
                <a:cs typeface="+mn-ea"/>
              </a:rPr>
              <a:t>sleep，</a:t>
            </a:r>
            <a:endParaRPr lang="en-US" altLang="zh-CN" sz="2400" strike="noStrike" noProof="1">
              <a:solidFill>
                <a:schemeClr val="tx1"/>
              </a:solidFill>
              <a:effectLst/>
              <a:latin typeface="Times New Roman" panose="02020603050405020304" pitchFamily="18" charset="0"/>
              <a:ea typeface="宋体" pitchFamily="2" charset="-122"/>
              <a:cs typeface="+mn-ea"/>
            </a:endParaRPr>
          </a:p>
          <a:p>
            <a:pPr marL="800100" lvl="1" indent="-342900" fontAlgn="base">
              <a:lnSpc>
                <a:spcPct val="120000"/>
              </a:lnSpc>
              <a:spcBef>
                <a:spcPct val="20000"/>
              </a:spcBef>
              <a:buFont typeface="Arial" panose="020B0604020202020204" pitchFamily="34" charset="0"/>
              <a:buChar char="•"/>
            </a:pPr>
            <a:r>
              <a:rPr lang="en-US" altLang="zh-CN" sz="2400" strike="noStrike" noProof="1">
                <a:solidFill>
                  <a:srgbClr val="C00000"/>
                </a:solidFill>
                <a:effectLst/>
                <a:latin typeface="Times New Roman" panose="02020603050405020304" pitchFamily="18" charset="0"/>
                <a:ea typeface="宋体" pitchFamily="2" charset="-122"/>
                <a:cs typeface="+mn-ea"/>
              </a:rPr>
              <a:t>文件读，</a:t>
            </a:r>
            <a:endParaRPr lang="en-US" altLang="zh-CN" sz="2400" strike="noStrike" noProof="1">
              <a:solidFill>
                <a:srgbClr val="C00000"/>
              </a:solidFill>
              <a:effectLst/>
              <a:latin typeface="Times New Roman" panose="02020603050405020304" pitchFamily="18" charset="0"/>
              <a:ea typeface="宋体" pitchFamily="2" charset="-122"/>
              <a:cs typeface="+mn-ea"/>
            </a:endParaRPr>
          </a:p>
          <a:p>
            <a:pPr marL="800100" lvl="1" indent="-342900" fontAlgn="base">
              <a:lnSpc>
                <a:spcPct val="120000"/>
              </a:lnSpc>
              <a:spcBef>
                <a:spcPct val="20000"/>
              </a:spcBef>
              <a:buFont typeface="Arial" panose="020B0604020202020204" pitchFamily="34" charset="0"/>
              <a:buChar char="•"/>
            </a:pPr>
            <a:r>
              <a:rPr lang="en-US" altLang="zh-CN" sz="2400" strike="noStrike" noProof="1">
                <a:solidFill>
                  <a:srgbClr val="C00000"/>
                </a:solidFill>
                <a:effectLst/>
                <a:latin typeface="Times New Roman" panose="02020603050405020304" pitchFamily="18" charset="0"/>
                <a:ea typeface="宋体" pitchFamily="2" charset="-122"/>
                <a:cs typeface="+mn-ea"/>
              </a:rPr>
              <a:t>select</a:t>
            </a:r>
            <a:r>
              <a:rPr lang="zh-CN" altLang="en-US" sz="2400" strike="noStrike" noProof="1">
                <a:solidFill>
                  <a:srgbClr val="C00000"/>
                </a:solidFill>
                <a:effectLst/>
                <a:latin typeface="Times New Roman" panose="02020603050405020304" pitchFamily="18" charset="0"/>
                <a:ea typeface="宋体" pitchFamily="2" charset="-122"/>
                <a:cs typeface="+mn-ea"/>
              </a:rPr>
              <a:t>，</a:t>
            </a:r>
            <a:r>
              <a:rPr lang="en-US" altLang="zh-CN" sz="2400" strike="noStrike" noProof="1">
                <a:solidFill>
                  <a:srgbClr val="C00000"/>
                </a:solidFill>
                <a:effectLst/>
                <a:latin typeface="Times New Roman" panose="02020603050405020304" pitchFamily="18" charset="0"/>
                <a:ea typeface="宋体" pitchFamily="2" charset="-122"/>
                <a:cs typeface="+mn-ea"/>
              </a:rPr>
              <a:t>poll</a:t>
            </a:r>
            <a:r>
              <a:rPr lang="zh-CN" altLang="en-US" sz="2400" strike="noStrike" noProof="1">
                <a:solidFill>
                  <a:srgbClr val="C00000"/>
                </a:solidFill>
                <a:effectLst/>
                <a:latin typeface="Times New Roman" panose="02020603050405020304" pitchFamily="18" charset="0"/>
                <a:ea typeface="宋体" pitchFamily="2" charset="-122"/>
                <a:cs typeface="+mn-ea"/>
              </a:rPr>
              <a:t>，</a:t>
            </a:r>
            <a:r>
              <a:rPr lang="en-US" altLang="zh-CN" sz="2400" strike="noStrike" noProof="1">
                <a:solidFill>
                  <a:srgbClr val="C00000"/>
                </a:solidFill>
                <a:effectLst/>
                <a:latin typeface="Times New Roman" panose="02020603050405020304" pitchFamily="18" charset="0"/>
                <a:ea typeface="宋体" pitchFamily="2" charset="-122"/>
                <a:cs typeface="+mn-ea"/>
              </a:rPr>
              <a:t>epoll</a:t>
            </a:r>
            <a:endParaRPr lang="en-US" altLang="zh-CN" sz="2400" strike="noStrike" noProof="1">
              <a:solidFill>
                <a:srgbClr val="C00000"/>
              </a:solidFill>
              <a:effectLst/>
              <a:latin typeface="Times New Roman" panose="02020603050405020304" pitchFamily="18" charset="0"/>
              <a:ea typeface="宋体" pitchFamily="2" charset="-122"/>
              <a:cs typeface="+mn-ea"/>
            </a:endParaRPr>
          </a:p>
        </p:txBody>
      </p:sp>
      <p:sp>
        <p:nvSpPr>
          <p:cNvPr id="32824" name="矩形 3282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785"/>
                                        </p:tgtEl>
                                        <p:attrNameLst>
                                          <p:attrName>style.visibility</p:attrName>
                                        </p:attrNameLst>
                                      </p:cBhvr>
                                      <p:to>
                                        <p:strVal val="visible"/>
                                      </p:to>
                                    </p:set>
                                    <p:anim calcmode="lin" valueType="num">
                                      <p:cBhvr additive="base">
                                        <p:cTn id="7" dur="500" fill="hold"/>
                                        <p:tgtEl>
                                          <p:spTgt spid="32785"/>
                                        </p:tgtEl>
                                        <p:attrNameLst>
                                          <p:attrName>ppt_x</p:attrName>
                                        </p:attrNameLst>
                                      </p:cBhvr>
                                      <p:tavLst>
                                        <p:tav tm="0">
                                          <p:val>
                                            <p:strVal val="1+#ppt_w/2"/>
                                          </p:val>
                                        </p:tav>
                                        <p:tav tm="100000">
                                          <p:val>
                                            <p:strVal val="#ppt_x"/>
                                          </p:val>
                                        </p:tav>
                                      </p:tavLst>
                                    </p:anim>
                                    <p:anim calcmode="lin" valueType="num">
                                      <p:cBhvr additive="base">
                                        <p:cTn id="8" dur="500" fill="hold"/>
                                        <p:tgtEl>
                                          <p:spTgt spid="327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矩形 39937"/>
          <p:cNvSpPr/>
          <p:nvPr/>
        </p:nvSpPr>
        <p:spPr>
          <a:xfrm>
            <a:off x="706438" y="1562100"/>
            <a:ext cx="7696200"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B0604020202020204" pitchFamily="34" charset="0"/>
                <a:ea typeface="宋体" pitchFamily="2" charset="-122"/>
                <a:cs typeface="+mn-ea"/>
              </a:rPr>
              <a:t>进程之间的相互制约关系</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49154" name="内容占位符 3993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2" imgW="838200" imgH="647700" progId="Paint.Picture">
                  <p:embed/>
                </p:oleObj>
              </mc:Choice>
              <mc:Fallback>
                <p:oleObj name="" r:id="rId2" imgW="838200" imgH="647700" progId="Paint.Picture">
                  <p:embed/>
                  <p:pic>
                    <p:nvPicPr>
                      <p:cNvPr id="0" name="图片 3078"/>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39940" name="矩形 3993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进程之间的相互制约关系</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8">
                                            <p:txEl>
                                              <p:charRg st="1" end="13"/>
                                            </p:txEl>
                                          </p:spTgt>
                                        </p:tgtEl>
                                        <p:attrNameLst>
                                          <p:attrName>style.visibility</p:attrName>
                                        </p:attrNameLst>
                                      </p:cBhvr>
                                      <p:to>
                                        <p:strVal val="visible"/>
                                      </p:to>
                                    </p:set>
                                    <p:anim calcmode="lin" valueType="num">
                                      <p:cBhvr additive="base">
                                        <p:cTn id="7" dur="1000" fill="hold"/>
                                        <p:tgtEl>
                                          <p:spTgt spid="39938">
                                            <p:txEl>
                                              <p:charRg st="1"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9938">
                                            <p:txEl>
                                              <p:charRg st="1"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文本框 14950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2</a:t>
            </a:r>
            <a:endParaRPr lang="en-US" altLang="zh-CN" b="0">
              <a:solidFill>
                <a:schemeClr val="tx2"/>
              </a:solidFill>
              <a:latin typeface="Times New Roman" panose="02020603050405020304" pitchFamily="18" charset="0"/>
              <a:ea typeface="宋体" pitchFamily="2" charset="-122"/>
            </a:endParaRPr>
          </a:p>
        </p:txBody>
      </p:sp>
      <p:sp>
        <p:nvSpPr>
          <p:cNvPr id="149507" name="矩形 149506"/>
          <p:cNvSpPr/>
          <p:nvPr/>
        </p:nvSpPr>
        <p:spPr>
          <a:xfrm>
            <a:off x="417513" y="703263"/>
            <a:ext cx="6157913" cy="7254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b="1" strike="noStrike" noProof="1" dirty="0">
                <a:solidFill>
                  <a:srgbClr val="990000"/>
                </a:solidFill>
                <a:latin typeface="Times New Roman" panose="02020603050405020304" pitchFamily="18" charset="0"/>
                <a:ea typeface="宋体" pitchFamily="2" charset="-122"/>
                <a:cs typeface="+mn-ea"/>
              </a:rPr>
              <a:t>程序的顺序执行和并发执行</a:t>
            </a:r>
            <a:r>
              <a:rPr lang="zh-CN" altLang="en-US" sz="2000" b="1" strike="noStrike" noProof="1">
                <a:solidFill>
                  <a:srgbClr val="000099"/>
                </a:solidFill>
                <a:latin typeface="Times New Roman" panose="02020603050405020304" pitchFamily="18" charset="0"/>
                <a:ea typeface="宋体" pitchFamily="2" charset="-122"/>
                <a:cs typeface="+mn-ea"/>
              </a:rPr>
              <a:t>      </a:t>
            </a:r>
            <a:endParaRPr lang="zh-CN" altLang="en-US" sz="2400" b="1" strike="noStrike" noProof="1">
              <a:solidFill>
                <a:schemeClr val="tx1"/>
              </a:solidFill>
              <a:latin typeface="Times New Roman" panose="02020603050405020304" pitchFamily="18" charset="0"/>
              <a:ea typeface="宋体" pitchFamily="2" charset="-122"/>
            </a:endParaRPr>
          </a:p>
        </p:txBody>
      </p:sp>
      <p:sp>
        <p:nvSpPr>
          <p:cNvPr id="149508" name="矩形 14950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进程的引入</a:t>
            </a:r>
            <a:endParaRPr lang="zh-CN" altLang="en-US" sz="2400" strike="noStrike" noProof="1">
              <a:ea typeface="宋体" pitchFamily="2" charset="-122"/>
            </a:endParaRPr>
          </a:p>
        </p:txBody>
      </p:sp>
      <p:sp>
        <p:nvSpPr>
          <p:cNvPr id="149510" name="矩形 149509"/>
          <p:cNvSpPr/>
          <p:nvPr/>
        </p:nvSpPr>
        <p:spPr>
          <a:xfrm>
            <a:off x="623888" y="1754188"/>
            <a:ext cx="7424738" cy="3802063"/>
          </a:xfrm>
          <a:prstGeom prst="rect">
            <a:avLst/>
          </a:prstGeom>
          <a:noFill/>
          <a:ln w="9525">
            <a:noFill/>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r>
              <a:rPr lang="zh-CN" altLang="en-US" strike="noStrike" noProof="1">
                <a:solidFill>
                  <a:schemeClr val="tx1"/>
                </a:solidFill>
                <a:effectLst/>
                <a:latin typeface="Arial" panose="020B0604020202020204" pitchFamily="34" charset="0"/>
                <a:ea typeface="宋体" pitchFamily="2" charset="-122"/>
                <a:cs typeface="+mn-ea"/>
              </a:rPr>
              <a:t>程序的执行有两种方式：顺序执行和并发执行。</a:t>
            </a:r>
            <a:endParaRPr lang="zh-CN" altLang="en-US" strike="noStrike" noProof="1">
              <a:solidFill>
                <a:schemeClr val="tx1"/>
              </a:solidFill>
              <a:effectLst/>
              <a:ea typeface="宋体" pitchFamily="2" charset="-122"/>
            </a:endParaRPr>
          </a:p>
          <a:p>
            <a:pPr lvl="1" fontAlgn="base"/>
            <a:r>
              <a:rPr lang="zh-CN" altLang="en-US" sz="3200" strike="noStrike" noProof="1">
                <a:solidFill>
                  <a:schemeClr val="tx1"/>
                </a:solidFill>
                <a:effectLst/>
                <a:latin typeface="+mn-lt"/>
                <a:ea typeface="宋体" pitchFamily="2" charset="-122"/>
                <a:cs typeface="+mn-cs"/>
              </a:rPr>
              <a:t>顺序执行是单道批处理系统的执行方式；</a:t>
            </a:r>
            <a:endParaRPr lang="zh-CN" altLang="en-US" sz="3200" strike="noStrike" noProof="1">
              <a:solidFill>
                <a:schemeClr val="tx1"/>
              </a:solidFill>
              <a:effectLst/>
              <a:ea typeface="宋体" pitchFamily="2" charset="-122"/>
            </a:endParaRPr>
          </a:p>
          <a:p>
            <a:pPr lvl="1" fontAlgn="base"/>
            <a:r>
              <a:rPr lang="zh-CN" altLang="en-US" sz="3200" strike="noStrike" noProof="1">
                <a:solidFill>
                  <a:schemeClr val="tx1"/>
                </a:solidFill>
                <a:effectLst/>
                <a:latin typeface="+mn-lt"/>
                <a:ea typeface="宋体" pitchFamily="2" charset="-122"/>
                <a:cs typeface="+mn-cs"/>
              </a:rPr>
              <a:t>现在的操作系统多为并发执行，具有许多新的特征。引入并发执行的目的是提高资源利用率。</a:t>
            </a:r>
            <a:endParaRPr lang="zh-CN" altLang="en-US" sz="3200" strike="noStrike" noProof="1">
              <a:solidFill>
                <a:schemeClr val="tx1"/>
              </a:solidFill>
              <a:effectLst/>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507">
                                            <p:txEl>
                                              <p:charRg st="0" end="19"/>
                                            </p:txEl>
                                          </p:spTgt>
                                        </p:tgtEl>
                                        <p:attrNameLst>
                                          <p:attrName>style.visibility</p:attrName>
                                        </p:attrNameLst>
                                      </p:cBhvr>
                                      <p:to>
                                        <p:strVal val="visible"/>
                                      </p:to>
                                    </p:set>
                                    <p:anim calcmode="lin" valueType="num">
                                      <p:cBhvr additive="base">
                                        <p:cTn id="7" dur="1000" fill="hold"/>
                                        <p:tgtEl>
                                          <p:spTgt spid="149507">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9507">
                                            <p:txEl>
                                              <p:charRg st="0" end="1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矩形 39937"/>
          <p:cNvSpPr/>
          <p:nvPr/>
        </p:nvSpPr>
        <p:spPr>
          <a:xfrm>
            <a:off x="328613" y="730250"/>
            <a:ext cx="7696200" cy="8239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l"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B0604020202020204" pitchFamily="34" charset="0"/>
                <a:ea typeface="宋体" pitchFamily="2" charset="-122"/>
                <a:cs typeface="+mn-ea"/>
              </a:rPr>
              <a:t>进程之间的相互制约关系</a:t>
            </a:r>
            <a:endParaRPr lang="zh-CN" altLang="en-US" sz="4400" b="1" strike="noStrike" noProof="1">
              <a:solidFill>
                <a:schemeClr val="tx2"/>
              </a:solidFill>
              <a:ea typeface="宋体" pitchFamily="2" charset="-122"/>
            </a:endParaRPr>
          </a:p>
        </p:txBody>
      </p:sp>
      <p:graphicFrame>
        <p:nvGraphicFramePr>
          <p:cNvPr id="50178" name="内容占位符 3993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2" imgW="838200" imgH="647700" progId="Paint.Picture">
                  <p:embed/>
                </p:oleObj>
              </mc:Choice>
              <mc:Fallback>
                <p:oleObj name="" r:id="rId2" imgW="838200" imgH="647700" progId="Paint.Picture">
                  <p:embed/>
                  <p:pic>
                    <p:nvPicPr>
                      <p:cNvPr id="0" name="图片 3077"/>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39940" name="矩形 3993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进程之间的相互制约关系</a:t>
            </a:r>
            <a:endParaRPr lang="zh-CN" altLang="en-US" sz="2400" strike="noStrike" noProof="1">
              <a:ea typeface="宋体" pitchFamily="2" charset="-122"/>
            </a:endParaRPr>
          </a:p>
        </p:txBody>
      </p:sp>
      <p:sp>
        <p:nvSpPr>
          <p:cNvPr id="58371" name="文本占位符 58370"/>
          <p:cNvSpPr>
            <a:spLocks noGrp="1"/>
          </p:cNvSpPr>
          <p:nvPr/>
        </p:nvSpPr>
        <p:spPr>
          <a:xfrm>
            <a:off x="328613" y="1663700"/>
            <a:ext cx="8434387" cy="4740275"/>
          </a:xfrm>
          <a:prstGeom prst="rect">
            <a:avLst/>
          </a:prstGeom>
          <a:noFill/>
          <a:ln w="9525">
            <a:noFill/>
            <a:miter/>
          </a:ln>
        </p:spPr>
        <p:txBody>
          <a:bodyPr anchor="t"/>
          <a:p>
            <a:pPr marL="342900" lvl="0" indent="-342900">
              <a:spcBef>
                <a:spcPct val="10000"/>
              </a:spcBef>
              <a:buClr>
                <a:srgbClr val="CCFF33"/>
              </a:buClr>
              <a:buSzPct val="70000"/>
              <a:buFont typeface="Wingdings" panose="05000000000000000000" pitchFamily="2" charset="2"/>
              <a:buNone/>
            </a:pPr>
            <a:r>
              <a:rPr lang="zh-CN" altLang="en-US" sz="3200" dirty="0">
                <a:solidFill>
                  <a:schemeClr val="tx1"/>
                </a:solidFill>
                <a:latin typeface="Times New Roman" panose="02020603050405020304" pitchFamily="18" charset="0"/>
                <a:ea typeface="宋体" pitchFamily="2" charset="-122"/>
              </a:rPr>
              <a:t> </a:t>
            </a:r>
            <a:r>
              <a:rPr lang="zh-CN" altLang="en-US" sz="2800" b="0" dirty="0">
                <a:solidFill>
                  <a:schemeClr val="tx1"/>
                </a:solidFill>
                <a:latin typeface="Times New Roman" panose="02020603050405020304" pitchFamily="18" charset="0"/>
                <a:ea typeface="宋体" pitchFamily="2" charset="-122"/>
              </a:rPr>
              <a:t>          并发执行的多个进程以各自的速度向前推进，但是相互协作的多个进程之间不是孤立的，存在相互制约的关系。</a:t>
            </a:r>
            <a:endParaRPr lang="zh-CN" altLang="en-US"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en-US" altLang="zh-CN" sz="2800" b="0">
                <a:solidFill>
                  <a:schemeClr val="tx1"/>
                </a:solidFill>
                <a:latin typeface="Times New Roman" panose="02020603050405020304" pitchFamily="18" charset="0"/>
                <a:ea typeface="宋体" pitchFamily="2" charset="-122"/>
              </a:rPr>
              <a:t>	</a:t>
            </a:r>
            <a:r>
              <a:rPr lang="zh-CN" altLang="en-US" sz="2800" b="0" dirty="0">
                <a:solidFill>
                  <a:schemeClr val="tx1"/>
                </a:solidFill>
                <a:latin typeface="Times New Roman" panose="02020603050405020304" pitchFamily="18" charset="0"/>
                <a:ea typeface="宋体" pitchFamily="2" charset="-122"/>
              </a:rPr>
              <a:t>例子:</a:t>
            </a:r>
            <a:r>
              <a:rPr lang="en-US" altLang="zh-CN" sz="2800" b="0" dirty="0">
                <a:solidFill>
                  <a:schemeClr val="tx1"/>
                </a:solidFill>
                <a:latin typeface="Times New Roman" panose="02020603050405020304" pitchFamily="18" charset="0"/>
                <a:ea typeface="宋体" pitchFamily="2" charset="-122"/>
              </a:rPr>
              <a:t>	</a:t>
            </a:r>
            <a:r>
              <a:rPr lang="zh-CN" altLang="en-US" sz="2800" b="0" dirty="0">
                <a:solidFill>
                  <a:schemeClr val="tx1"/>
                </a:solidFill>
                <a:latin typeface="Times New Roman" panose="02020603050405020304" pitchFamily="18" charset="0"/>
                <a:ea typeface="宋体" pitchFamily="2" charset="-122"/>
              </a:rPr>
              <a:t>订票；</a:t>
            </a:r>
            <a:br>
              <a:rPr lang="zh-CN" altLang="en-US" sz="2800" b="0" dirty="0">
                <a:solidFill>
                  <a:schemeClr val="tx1"/>
                </a:solidFill>
                <a:latin typeface="Times New Roman" panose="02020603050405020304" pitchFamily="18" charset="0"/>
                <a:ea typeface="宋体" pitchFamily="2" charset="-122"/>
              </a:rPr>
            </a:br>
            <a:r>
              <a:rPr lang="en-US" altLang="zh-CN" sz="2800" b="0">
                <a:solidFill>
                  <a:schemeClr val="tx1"/>
                </a:solidFill>
                <a:latin typeface="Times New Roman" panose="02020603050405020304" pitchFamily="18" charset="0"/>
                <a:ea typeface="宋体" pitchFamily="2" charset="-122"/>
              </a:rPr>
              <a:t>		</a:t>
            </a:r>
            <a:r>
              <a:rPr lang="zh-CN" altLang="en-US" sz="2800" b="0" dirty="0">
                <a:solidFill>
                  <a:schemeClr val="tx1"/>
                </a:solidFill>
                <a:latin typeface="Times New Roman" panose="02020603050405020304" pitchFamily="18" charset="0"/>
                <a:ea typeface="宋体" pitchFamily="2" charset="-122"/>
              </a:rPr>
              <a:t>医院看病、化验；</a:t>
            </a:r>
            <a:endParaRPr lang="zh-CN" altLang="en-US"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en-US" altLang="zh-CN" sz="2800" b="0">
                <a:solidFill>
                  <a:schemeClr val="tx1"/>
                </a:solidFill>
                <a:latin typeface="Times New Roman" panose="02020603050405020304" pitchFamily="18" charset="0"/>
                <a:ea typeface="宋体" pitchFamily="2" charset="-122"/>
              </a:rPr>
              <a:t>			</a:t>
            </a:r>
            <a:r>
              <a:rPr lang="zh-CN" altLang="en-US" sz="2800" b="0" dirty="0">
                <a:solidFill>
                  <a:schemeClr val="tx1"/>
                </a:solidFill>
                <a:latin typeface="Times New Roman" panose="02020603050405020304" pitchFamily="18" charset="0"/>
                <a:ea typeface="宋体" pitchFamily="2" charset="-122"/>
              </a:rPr>
              <a:t>输入、打印；</a:t>
            </a:r>
            <a:endParaRPr lang="zh-CN" altLang="en-US"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en-US" altLang="zh-CN" sz="2800" b="0">
                <a:solidFill>
                  <a:schemeClr val="tx1"/>
                </a:solidFill>
                <a:latin typeface="Times New Roman" panose="02020603050405020304" pitchFamily="18" charset="0"/>
                <a:ea typeface="宋体" pitchFamily="2" charset="-122"/>
              </a:rPr>
              <a:t>			</a:t>
            </a:r>
            <a:r>
              <a:rPr lang="zh-CN" altLang="en-US" sz="2800" b="0" dirty="0">
                <a:solidFill>
                  <a:schemeClr val="tx1"/>
                </a:solidFill>
                <a:latin typeface="Times New Roman" panose="02020603050405020304" pitchFamily="18" charset="0"/>
                <a:ea typeface="宋体" pitchFamily="2" charset="-122"/>
              </a:rPr>
              <a:t>接力赛跑；</a:t>
            </a:r>
            <a:endParaRPr lang="zh-CN" altLang="en-US"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en-US" altLang="zh-CN" sz="2800" b="0">
                <a:solidFill>
                  <a:schemeClr val="tx1"/>
                </a:solidFill>
                <a:latin typeface="Times New Roman" panose="02020603050405020304" pitchFamily="18" charset="0"/>
                <a:ea typeface="宋体" pitchFamily="2" charset="-122"/>
              </a:rPr>
              <a:t>			</a:t>
            </a:r>
            <a:r>
              <a:rPr lang="zh-CN" altLang="en-US" sz="2800" b="0" dirty="0">
                <a:solidFill>
                  <a:schemeClr val="tx1"/>
                </a:solidFill>
                <a:latin typeface="Times New Roman" panose="02020603050405020304" pitchFamily="18" charset="0"/>
                <a:ea typeface="宋体" pitchFamily="2" charset="-122"/>
              </a:rPr>
              <a:t>视频播放；</a:t>
            </a:r>
            <a:endParaRPr lang="zh-CN" altLang="en-US"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en-US" altLang="zh-CN" sz="2800" b="0">
                <a:solidFill>
                  <a:schemeClr val="tx1"/>
                </a:solidFill>
                <a:latin typeface="Times New Roman" panose="02020603050405020304" pitchFamily="18" charset="0"/>
                <a:ea typeface="宋体" pitchFamily="2" charset="-122"/>
              </a:rPr>
              <a:t>			</a:t>
            </a:r>
            <a:r>
              <a:rPr lang="x-none" altLang="zh-CN" sz="2800" b="0" dirty="0">
                <a:solidFill>
                  <a:schemeClr val="tx1"/>
                </a:solidFill>
                <a:latin typeface="Times New Roman" panose="02020603050405020304" pitchFamily="18" charset="0"/>
                <a:ea typeface="宋体" pitchFamily="2" charset="-122"/>
              </a:rPr>
              <a:t>图像</a:t>
            </a:r>
            <a:r>
              <a:rPr lang="zh-CN" altLang="zh-CN" sz="2800" b="0" dirty="0">
                <a:solidFill>
                  <a:schemeClr val="tx1"/>
                </a:solidFill>
                <a:latin typeface="Times New Roman" panose="02020603050405020304" pitchFamily="18" charset="0"/>
                <a:ea typeface="宋体" pitchFamily="2" charset="-122"/>
              </a:rPr>
              <a:t>处理 </a:t>
            </a:r>
            <a:r>
              <a:rPr lang="zh-CN" altLang="en-US" sz="2800" b="0" dirty="0">
                <a:solidFill>
                  <a:schemeClr val="tx1"/>
                </a:solidFill>
                <a:latin typeface="Times New Roman" panose="02020603050405020304" pitchFamily="18" charset="0"/>
                <a:ea typeface="宋体" pitchFamily="2" charset="-122"/>
              </a:rPr>
              <a:t>...</a:t>
            </a:r>
            <a:endParaRPr lang="zh-CN" altLang="en-US" sz="2800" b="0" dirty="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8">
                                            <p:txEl>
                                              <p:charRg st="0" end="12"/>
                                            </p:txEl>
                                          </p:spTgt>
                                        </p:tgtEl>
                                        <p:attrNameLst>
                                          <p:attrName>style.visibility</p:attrName>
                                        </p:attrNameLst>
                                      </p:cBhvr>
                                      <p:to>
                                        <p:strVal val="visible"/>
                                      </p:to>
                                    </p:set>
                                    <p:anim calcmode="lin" valueType="num">
                                      <p:cBhvr>
                                        <p:cTn id="7" dur="1000" fill="hold"/>
                                        <p:tgtEl>
                                          <p:spTgt spid="39938">
                                            <p:txEl>
                                              <p:charRg st="0" end="12"/>
                                            </p:txEl>
                                          </p:spTgt>
                                        </p:tgtEl>
                                        <p:attrNameLst>
                                          <p:attrName>ppt_x</p:attrName>
                                        </p:attrNameLst>
                                      </p:cBhvr>
                                      <p:tavLst>
                                        <p:tav tm="0">
                                          <p:val>
                                            <p:strVal val="0-#ppt_w/2"/>
                                          </p:val>
                                        </p:tav>
                                        <p:tav tm="100000">
                                          <p:val>
                                            <p:strVal val="#ppt_x"/>
                                          </p:val>
                                        </p:tav>
                                      </p:tavLst>
                                    </p:anim>
                                    <p:anim calcmode="lin" valueType="num">
                                      <p:cBhvr>
                                        <p:cTn id="8" dur="1000" fill="hold"/>
                                        <p:tgtEl>
                                          <p:spTgt spid="39938">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8371">
                                            <p:txEl>
                                              <p:charRg st="0" end="6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8371">
                                            <p:txEl>
                                              <p:charRg st="61" end="8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8371">
                                            <p:txEl>
                                              <p:charRg st="81" end="9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8371">
                                            <p:txEl>
                                              <p:charRg st="91" end="10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58371">
                                            <p:txEl>
                                              <p:charRg st="100" end="10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8371">
                                            <p:txEl>
                                              <p:charRg st="109" end="1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P spid="5837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矩形 39937"/>
          <p:cNvSpPr/>
          <p:nvPr/>
        </p:nvSpPr>
        <p:spPr>
          <a:xfrm>
            <a:off x="328613" y="730250"/>
            <a:ext cx="7696200" cy="8239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l"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B0604020202020204" pitchFamily="34" charset="0"/>
                <a:ea typeface="宋体" pitchFamily="2" charset="-122"/>
                <a:cs typeface="+mn-ea"/>
              </a:rPr>
              <a:t>进程之间的相互制约关系</a:t>
            </a:r>
            <a:endParaRPr lang="zh-CN" altLang="en-US" sz="4400" b="1" strike="noStrike" noProof="1">
              <a:solidFill>
                <a:schemeClr val="tx2"/>
              </a:solidFill>
              <a:ea typeface="宋体" pitchFamily="2" charset="-122"/>
            </a:endParaRPr>
          </a:p>
        </p:txBody>
      </p:sp>
      <p:graphicFrame>
        <p:nvGraphicFramePr>
          <p:cNvPr id="50178" name="内容占位符 3993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2" imgW="838200" imgH="647700" progId="Paint.Picture">
                  <p:embed/>
                </p:oleObj>
              </mc:Choice>
              <mc:Fallback>
                <p:oleObj name="" r:id="rId2" imgW="838200" imgH="647700" progId="Paint.Picture">
                  <p:embed/>
                  <p:pic>
                    <p:nvPicPr>
                      <p:cNvPr id="0" name="图片 3077"/>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39940" name="矩形 3993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进程之间的相互制约关系</a:t>
            </a:r>
            <a:endParaRPr lang="zh-CN" altLang="en-US" sz="2400" strike="noStrike" noProof="1">
              <a:ea typeface="宋体" pitchFamily="2" charset="-122"/>
            </a:endParaRPr>
          </a:p>
        </p:txBody>
      </p:sp>
      <p:sp>
        <p:nvSpPr>
          <p:cNvPr id="58371" name="文本占位符 58370"/>
          <p:cNvSpPr>
            <a:spLocks noGrp="1"/>
          </p:cNvSpPr>
          <p:nvPr/>
        </p:nvSpPr>
        <p:spPr>
          <a:xfrm>
            <a:off x="450850" y="1663700"/>
            <a:ext cx="7985125" cy="4110355"/>
          </a:xfrm>
          <a:prstGeom prst="rect">
            <a:avLst/>
          </a:prstGeom>
          <a:noFill/>
          <a:ln w="9525">
            <a:noFill/>
            <a:miter/>
          </a:ln>
        </p:spPr>
        <p:txBody>
          <a:bodyPr anchor="t"/>
          <a:p>
            <a:pPr marL="342900" lvl="0" indent="-342900">
              <a:spcBef>
                <a:spcPct val="10000"/>
              </a:spcBef>
              <a:buClr>
                <a:srgbClr val="CCFF33"/>
              </a:buClr>
              <a:buSzPct val="70000"/>
              <a:buFont typeface="Wingdings" panose="05000000000000000000" pitchFamily="2" charset="2"/>
              <a:buNone/>
            </a:pPr>
            <a:r>
              <a:rPr lang="x-none" altLang="zh-CN" sz="2800" b="0" dirty="0">
                <a:solidFill>
                  <a:schemeClr val="tx1"/>
                </a:solidFill>
                <a:latin typeface="Times New Roman" panose="02020603050405020304" pitchFamily="18" charset="0"/>
                <a:ea typeface="宋体" pitchFamily="2" charset="-122"/>
              </a:rPr>
              <a:t>1、竞争系统资源引起的间接相互制约关系。</a:t>
            </a:r>
            <a:endParaRPr lang="x-none" altLang="zh-CN"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x-none" altLang="zh-CN" sz="2800" b="0" dirty="0">
                <a:solidFill>
                  <a:schemeClr val="tx1"/>
                </a:solidFill>
                <a:latin typeface="Times New Roman" panose="02020603050405020304" pitchFamily="18" charset="0"/>
                <a:ea typeface="宋体" pitchFamily="2" charset="-122"/>
              </a:rPr>
              <a:t>2、进程之间存在共享数据而引起的直接相互制约关系。</a:t>
            </a:r>
            <a:endParaRPr lang="x-none" altLang="zh-CN"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endParaRPr lang="zh-CN" altLang="en-US"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x-none" altLang="zh-CN" sz="2800" b="0" dirty="0">
                <a:solidFill>
                  <a:schemeClr val="tx1"/>
                </a:solidFill>
                <a:latin typeface="Times New Roman" panose="02020603050405020304" pitchFamily="18" charset="0"/>
                <a:ea typeface="宋体" pitchFamily="2" charset="-122"/>
              </a:rPr>
              <a:t>	      协调进程之间的</a:t>
            </a:r>
            <a:r>
              <a:rPr lang="zh-CN" altLang="x-none" sz="2800" b="0" dirty="0">
                <a:solidFill>
                  <a:schemeClr val="tx1"/>
                </a:solidFill>
                <a:latin typeface="Times New Roman" panose="02020603050405020304" pitchFamily="18" charset="0"/>
                <a:ea typeface="宋体" pitchFamily="2" charset="-122"/>
              </a:rPr>
              <a:t>直接</a:t>
            </a:r>
            <a:r>
              <a:rPr lang="x-none" altLang="zh-CN" sz="2800" b="0" dirty="0">
                <a:solidFill>
                  <a:schemeClr val="tx1"/>
                </a:solidFill>
                <a:latin typeface="Times New Roman" panose="02020603050405020304" pitchFamily="18" charset="0"/>
                <a:ea typeface="宋体" pitchFamily="2" charset="-122"/>
              </a:rPr>
              <a:t>相互制约关系就是要协调各进程前进的步伐，即实现进程的同步，而要实现进程的同步，必须支持进程之间的信息交换，这就是进程间的通信。</a:t>
            </a:r>
            <a:endParaRPr lang="x-none" altLang="zh-CN" sz="2800" b="0" dirty="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8">
                                            <p:txEl>
                                              <p:charRg st="0" end="12"/>
                                            </p:txEl>
                                          </p:spTgt>
                                        </p:tgtEl>
                                        <p:attrNameLst>
                                          <p:attrName>style.visibility</p:attrName>
                                        </p:attrNameLst>
                                      </p:cBhvr>
                                      <p:to>
                                        <p:strVal val="visible"/>
                                      </p:to>
                                    </p:set>
                                    <p:anim calcmode="lin" valueType="num">
                                      <p:cBhvr>
                                        <p:cTn id="7" dur="1000" fill="hold"/>
                                        <p:tgtEl>
                                          <p:spTgt spid="39938">
                                            <p:txEl>
                                              <p:charRg st="0" end="12"/>
                                            </p:txEl>
                                          </p:spTgt>
                                        </p:tgtEl>
                                        <p:attrNameLst>
                                          <p:attrName>ppt_x</p:attrName>
                                        </p:attrNameLst>
                                      </p:cBhvr>
                                      <p:tavLst>
                                        <p:tav tm="0">
                                          <p:val>
                                            <p:strVal val="0-#ppt_w/2"/>
                                          </p:val>
                                        </p:tav>
                                        <p:tav tm="100000">
                                          <p:val>
                                            <p:strVal val="#ppt_x"/>
                                          </p:val>
                                        </p:tav>
                                      </p:tavLst>
                                    </p:anim>
                                    <p:anim calcmode="lin" valueType="num">
                                      <p:cBhvr>
                                        <p:cTn id="8" dur="1000" fill="hold"/>
                                        <p:tgtEl>
                                          <p:spTgt spid="39938">
                                            <p:txEl>
                                              <p:charRg st="0"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P spid="5837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矩形 39937"/>
          <p:cNvSpPr/>
          <p:nvPr/>
        </p:nvSpPr>
        <p:spPr>
          <a:xfrm>
            <a:off x="328613" y="730250"/>
            <a:ext cx="7696200" cy="8239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l"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B0604020202020204" pitchFamily="34" charset="0"/>
                <a:ea typeface="宋体" pitchFamily="2" charset="-122"/>
                <a:cs typeface="+mn-ea"/>
              </a:rPr>
              <a:t>进程之间的相互制约关系</a:t>
            </a:r>
            <a:endParaRPr lang="zh-CN" altLang="en-US" sz="4400" b="1" strike="noStrike" noProof="1">
              <a:solidFill>
                <a:schemeClr val="tx2"/>
              </a:solidFill>
              <a:ea typeface="宋体" pitchFamily="2" charset="-122"/>
            </a:endParaRPr>
          </a:p>
        </p:txBody>
      </p:sp>
      <p:graphicFrame>
        <p:nvGraphicFramePr>
          <p:cNvPr id="50178" name="内容占位符 3993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2" imgW="838200" imgH="647700" progId="Paint.Picture">
                  <p:embed/>
                </p:oleObj>
              </mc:Choice>
              <mc:Fallback>
                <p:oleObj name="" r:id="rId2" imgW="838200" imgH="647700" progId="Paint.Picture">
                  <p:embed/>
                  <p:pic>
                    <p:nvPicPr>
                      <p:cNvPr id="0" name="图片 3077"/>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39940" name="矩形 3993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进程之间的相互制约关系</a:t>
            </a:r>
            <a:endParaRPr lang="zh-CN" altLang="en-US" sz="2400" strike="noStrike" noProof="1">
              <a:ea typeface="宋体" pitchFamily="2" charset="-122"/>
            </a:endParaRPr>
          </a:p>
        </p:txBody>
      </p:sp>
      <p:sp>
        <p:nvSpPr>
          <p:cNvPr id="58371" name="文本占位符 58370"/>
          <p:cNvSpPr>
            <a:spLocks noGrp="1"/>
          </p:cNvSpPr>
          <p:nvPr/>
        </p:nvSpPr>
        <p:spPr>
          <a:xfrm>
            <a:off x="328613" y="1663700"/>
            <a:ext cx="8434387" cy="4740275"/>
          </a:xfrm>
          <a:prstGeom prst="rect">
            <a:avLst/>
          </a:prstGeom>
          <a:noFill/>
          <a:ln w="9525">
            <a:noFill/>
            <a:miter/>
          </a:ln>
        </p:spPr>
        <p:txBody>
          <a:bodyPr anchor="t"/>
          <a:p>
            <a:pPr marL="342900" lvl="0" indent="-342900">
              <a:spcBef>
                <a:spcPct val="10000"/>
              </a:spcBef>
              <a:buClr>
                <a:srgbClr val="CCFF33"/>
              </a:buClr>
              <a:buSzPct val="70000"/>
              <a:buFont typeface="Wingdings" panose="05000000000000000000" pitchFamily="2" charset="2"/>
              <a:buNone/>
            </a:pPr>
            <a:r>
              <a:rPr lang="x-none" altLang="zh-CN" sz="2800" b="0" dirty="0">
                <a:solidFill>
                  <a:schemeClr val="tx1"/>
                </a:solidFill>
                <a:latin typeface="Times New Roman" panose="02020603050405020304" pitchFamily="18" charset="0"/>
                <a:ea typeface="宋体" pitchFamily="2" charset="-122"/>
              </a:rPr>
              <a:t>进程同步可细分为：</a:t>
            </a:r>
            <a:endParaRPr lang="x-none" altLang="zh-CN"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en-US" altLang="x-none" sz="2800" b="0" dirty="0">
                <a:solidFill>
                  <a:schemeClr val="tx1"/>
                </a:solidFill>
                <a:latin typeface="Times New Roman" panose="02020603050405020304" pitchFamily="18" charset="0"/>
                <a:ea typeface="宋体" pitchFamily="2" charset="-122"/>
              </a:rPr>
              <a:t>		</a:t>
            </a:r>
            <a:r>
              <a:rPr lang="x-none" altLang="zh-CN" sz="2800" b="0" dirty="0">
                <a:solidFill>
                  <a:schemeClr val="tx1"/>
                </a:solidFill>
                <a:latin typeface="Times New Roman" panose="02020603050405020304" pitchFamily="18" charset="0"/>
                <a:ea typeface="宋体" pitchFamily="2" charset="-122"/>
              </a:rPr>
              <a:t>进程互斥、进程同步、进程间通信。</a:t>
            </a:r>
            <a:endParaRPr lang="x-none" altLang="zh-CN"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endParaRPr lang="zh-CN" altLang="en-US"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x-none" altLang="zh-CN" sz="2800" b="0" dirty="0">
                <a:solidFill>
                  <a:schemeClr val="tx1"/>
                </a:solidFill>
                <a:latin typeface="Times New Roman" panose="02020603050405020304" pitchFamily="18" charset="0"/>
                <a:ea typeface="宋体" pitchFamily="2" charset="-122"/>
              </a:rPr>
              <a:t>		操作A必须在操作B之前执行；</a:t>
            </a:r>
            <a:endParaRPr lang="x-none" altLang="zh-CN"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x-none" altLang="zh-CN" sz="2800" b="0" dirty="0">
                <a:solidFill>
                  <a:schemeClr val="tx1"/>
                </a:solidFill>
                <a:latin typeface="Times New Roman" panose="02020603050405020304" pitchFamily="18" charset="0"/>
                <a:ea typeface="宋体" pitchFamily="2" charset="-122"/>
              </a:rPr>
              <a:t>		操作C必须在操作A和B都完成之后才能执行；</a:t>
            </a:r>
            <a:endParaRPr lang="x-none" altLang="zh-CN"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x-none" altLang="zh-CN" sz="2800" b="0" dirty="0">
                <a:solidFill>
                  <a:schemeClr val="tx1"/>
                </a:solidFill>
                <a:latin typeface="Times New Roman" panose="02020603050405020304" pitchFamily="18" charset="0"/>
                <a:ea typeface="宋体" pitchFamily="2" charset="-122"/>
              </a:rPr>
              <a:t>		操作D和操作E不能在同一时刻执行；</a:t>
            </a:r>
            <a:endParaRPr lang="x-none" altLang="zh-CN" sz="2800" b="0" dirty="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8">
                                            <p:txEl>
                                              <p:charRg st="0" end="12"/>
                                            </p:txEl>
                                          </p:spTgt>
                                        </p:tgtEl>
                                        <p:attrNameLst>
                                          <p:attrName>style.visibility</p:attrName>
                                        </p:attrNameLst>
                                      </p:cBhvr>
                                      <p:to>
                                        <p:strVal val="visible"/>
                                      </p:to>
                                    </p:set>
                                    <p:anim calcmode="lin" valueType="num">
                                      <p:cBhvr>
                                        <p:cTn id="7" dur="1000" fill="hold"/>
                                        <p:tgtEl>
                                          <p:spTgt spid="39938">
                                            <p:txEl>
                                              <p:charRg st="0" end="12"/>
                                            </p:txEl>
                                          </p:spTgt>
                                        </p:tgtEl>
                                        <p:attrNameLst>
                                          <p:attrName>ppt_x</p:attrName>
                                        </p:attrNameLst>
                                      </p:cBhvr>
                                      <p:tavLst>
                                        <p:tav tm="0">
                                          <p:val>
                                            <p:strVal val="0-#ppt_w/2"/>
                                          </p:val>
                                        </p:tav>
                                        <p:tav tm="100000">
                                          <p:val>
                                            <p:strVal val="#ppt_x"/>
                                          </p:val>
                                        </p:tav>
                                      </p:tavLst>
                                    </p:anim>
                                    <p:anim calcmode="lin" valueType="num">
                                      <p:cBhvr>
                                        <p:cTn id="8" dur="1000" fill="hold"/>
                                        <p:tgtEl>
                                          <p:spTgt spid="39938">
                                            <p:txEl>
                                              <p:charRg st="0"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P spid="58371"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文本框 409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32</a:t>
            </a:r>
            <a:endParaRPr lang="en-US" altLang="zh-CN" b="0">
              <a:solidFill>
                <a:schemeClr val="tx2"/>
              </a:solidFill>
              <a:latin typeface="Times New Roman" panose="02020603050405020304" pitchFamily="18" charset="0"/>
              <a:ea typeface="宋体" pitchFamily="2" charset="-122"/>
            </a:endParaRPr>
          </a:p>
        </p:txBody>
      </p:sp>
      <p:sp>
        <p:nvSpPr>
          <p:cNvPr id="40963" name="矩形 40962"/>
          <p:cNvSpPr/>
          <p:nvPr/>
        </p:nvSpPr>
        <p:spPr>
          <a:xfrm>
            <a:off x="171450" y="587375"/>
            <a:ext cx="8318500" cy="14097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Arial" panose="020B0604020202020204" pitchFamily="34" charset="0"/>
                <a:ea typeface="宋体" pitchFamily="2" charset="-122"/>
                <a:cs typeface="+mn-ea"/>
              </a:rPr>
              <a:t>进程互斥的概念</a:t>
            </a:r>
            <a:endParaRPr lang="zh-CN" altLang="en-US" b="1" strike="noStrike" noProof="1">
              <a:solidFill>
                <a:srgbClr val="990000"/>
              </a:solidFill>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临界资源</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400" b="1" strike="noStrike" noProof="1">
              <a:solidFill>
                <a:srgbClr val="000099"/>
              </a:solidFill>
              <a:latin typeface="Times New Roman" panose="02020603050405020304" pitchFamily="18" charset="0"/>
              <a:ea typeface="宋体" pitchFamily="2" charset="-122"/>
            </a:endParaRPr>
          </a:p>
        </p:txBody>
      </p:sp>
      <p:sp>
        <p:nvSpPr>
          <p:cNvPr id="40964" name="矩形 40963"/>
          <p:cNvSpPr/>
          <p:nvPr/>
        </p:nvSpPr>
        <p:spPr>
          <a:xfrm>
            <a:off x="677863" y="2078038"/>
            <a:ext cx="8174038" cy="21002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① </a:t>
            </a:r>
            <a:r>
              <a:rPr lang="zh-CN" altLang="en-US" sz="2400" b="1" strike="noStrike" noProof="1">
                <a:solidFill>
                  <a:srgbClr val="000099"/>
                </a:solidFill>
                <a:latin typeface="Times New Roman" panose="02020603050405020304" pitchFamily="18" charset="0"/>
                <a:ea typeface="宋体" pitchFamily="2" charset="-122"/>
                <a:cs typeface="+mn-ea"/>
              </a:rPr>
              <a:t>例</a:t>
            </a:r>
            <a:r>
              <a:rPr lang="en-US" altLang="zh-CN" sz="2400" b="1" strike="noStrike" noProof="1">
                <a:solidFill>
                  <a:srgbClr val="000099"/>
                </a:solidFill>
                <a:latin typeface="Times New Roman" panose="02020603050405020304" pitchFamily="18" charset="0"/>
                <a:ea typeface="宋体" pitchFamily="2" charset="-122"/>
                <a:cs typeface="+mn-ea"/>
              </a:rPr>
              <a:t>1</a:t>
            </a:r>
            <a:r>
              <a:rPr lang="zh-CN" altLang="en-US" sz="2400" b="1" strike="noStrike" noProof="1">
                <a:solidFill>
                  <a:schemeClr val="tx1"/>
                </a:solidFill>
                <a:latin typeface="Times New Roman" panose="02020603050405020304" pitchFamily="18" charset="0"/>
                <a:ea typeface="宋体" pitchFamily="2" charset="-122"/>
                <a:cs typeface="+mn-ea"/>
              </a:rPr>
              <a:t>：</a:t>
            </a:r>
            <a:r>
              <a:rPr lang="zh-CN" altLang="en-US" sz="2400" b="1" strike="noStrike" noProof="1">
                <a:solidFill>
                  <a:srgbClr val="000099"/>
                </a:solidFill>
                <a:latin typeface="Times New Roman" panose="02020603050405020304" pitchFamily="18" charset="0"/>
                <a:ea typeface="宋体" pitchFamily="2" charset="-122"/>
                <a:cs typeface="+mn-ea"/>
              </a:rPr>
              <a:t>两个进程共享一个变量</a:t>
            </a:r>
            <a:r>
              <a:rPr lang="en-US" altLang="zh-CN" sz="2400" b="1" strike="noStrike" noProof="1">
                <a:solidFill>
                  <a:srgbClr val="000099"/>
                </a:solidFill>
                <a:latin typeface="Times New Roman" panose="02020603050405020304" pitchFamily="18" charset="0"/>
                <a:ea typeface="宋体" pitchFamily="2" charset="-122"/>
                <a:cs typeface="+mn-ea"/>
              </a:rPr>
              <a:t>x </a:t>
            </a:r>
            <a:r>
              <a:rPr lang="en-US" altLang="zh-CN" sz="2400" strike="noStrike" noProof="1">
                <a:solidFill>
                  <a:schemeClr val="tx1"/>
                </a:solidFill>
                <a:latin typeface="Times New Roman" panose="02020603050405020304" pitchFamily="18" charset="0"/>
                <a:ea typeface="宋体" pitchFamily="2" charset="-122"/>
                <a:cs typeface="+mn-ea"/>
              </a:rPr>
              <a:t>    </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设：</a:t>
            </a:r>
            <a:r>
              <a:rPr lang="en-US" altLang="zh-CN" sz="2400" strike="noStrike" noProof="1">
                <a:solidFill>
                  <a:schemeClr val="tx1"/>
                </a:solidFill>
                <a:latin typeface="Times New Roman" panose="02020603050405020304" pitchFamily="18" charset="0"/>
                <a:ea typeface="宋体" pitchFamily="2" charset="-122"/>
                <a:cs typeface="+mn-ea"/>
              </a:rPr>
              <a:t>x</a:t>
            </a:r>
            <a:r>
              <a:rPr lang="zh-CN" altLang="en-US" sz="2400" strike="noStrike" noProof="1">
                <a:solidFill>
                  <a:schemeClr val="tx1"/>
                </a:solidFill>
                <a:latin typeface="Times New Roman" panose="02020603050405020304" pitchFamily="18" charset="0"/>
                <a:ea typeface="宋体" pitchFamily="2" charset="-122"/>
                <a:cs typeface="+mn-ea"/>
              </a:rPr>
              <a:t>代表某航班机座号，</a:t>
            </a:r>
            <a:r>
              <a:rPr lang="en-US" altLang="zh-CN" sz="2400" strike="noStrike" noProof="1">
                <a:solidFill>
                  <a:schemeClr val="tx1"/>
                </a:solidFill>
                <a:latin typeface="Times New Roman" panose="02020603050405020304" pitchFamily="18" charset="0"/>
                <a:ea typeface="宋体" pitchFamily="2" charset="-122"/>
                <a:cs typeface="+mn-ea"/>
              </a:rPr>
              <a:t>p</a:t>
            </a:r>
            <a:r>
              <a:rPr lang="en-US" altLang="zh-CN" sz="2400" strike="noStrike" baseline="-25000" noProof="1">
                <a:solidFill>
                  <a:schemeClr val="tx1"/>
                </a:solidFill>
                <a:latin typeface="Times New Roman" panose="02020603050405020304" pitchFamily="18" charset="0"/>
                <a:ea typeface="宋体" pitchFamily="2" charset="-122"/>
                <a:cs typeface="+mn-ea"/>
              </a:rPr>
              <a:t>1</a:t>
            </a:r>
            <a:r>
              <a:rPr lang="zh-CN" altLang="en-US" sz="2400" strike="noStrike" noProof="1">
                <a:solidFill>
                  <a:schemeClr val="tx1"/>
                </a:solidFill>
                <a:latin typeface="Times New Roman" panose="02020603050405020304" pitchFamily="18" charset="0"/>
                <a:ea typeface="宋体" pitchFamily="2" charset="-122"/>
                <a:cs typeface="+mn-ea"/>
              </a:rPr>
              <a:t>和</a:t>
            </a:r>
            <a:r>
              <a:rPr lang="en-US" altLang="zh-CN" sz="2400" strike="noStrike" noProof="1">
                <a:solidFill>
                  <a:schemeClr val="tx1"/>
                </a:solidFill>
                <a:latin typeface="Times New Roman" panose="02020603050405020304" pitchFamily="18" charset="0"/>
                <a:ea typeface="宋体" pitchFamily="2" charset="-122"/>
                <a:cs typeface="+mn-ea"/>
              </a:rPr>
              <a:t>p</a:t>
            </a:r>
            <a:r>
              <a:rPr lang="en-US" altLang="zh-CN" sz="2400" strike="noStrike" baseline="-25000" noProof="1">
                <a:solidFill>
                  <a:schemeClr val="tx1"/>
                </a:solidFill>
                <a:latin typeface="Times New Roman" panose="02020603050405020304" pitchFamily="18" charset="0"/>
                <a:ea typeface="宋体" pitchFamily="2" charset="-122"/>
                <a:cs typeface="+mn-ea"/>
              </a:rPr>
              <a:t>2</a:t>
            </a:r>
            <a:r>
              <a:rPr lang="zh-CN" altLang="en-US" sz="2400" strike="noStrike" noProof="1">
                <a:solidFill>
                  <a:schemeClr val="tx1"/>
                </a:solidFill>
                <a:latin typeface="Times New Roman" panose="02020603050405020304" pitchFamily="18" charset="0"/>
                <a:ea typeface="宋体" pitchFamily="2" charset="-122"/>
                <a:cs typeface="+mn-ea"/>
              </a:rPr>
              <a:t>两个售票进程，售票工作是对变量</a:t>
            </a:r>
            <a:r>
              <a:rPr lang="en-US" altLang="zh-CN" sz="2400" strike="noStrike" noProof="1">
                <a:solidFill>
                  <a:schemeClr val="tx1"/>
                </a:solidFill>
                <a:latin typeface="Times New Roman" panose="02020603050405020304" pitchFamily="18" charset="0"/>
                <a:ea typeface="宋体" pitchFamily="2" charset="-122"/>
                <a:cs typeface="+mn-ea"/>
              </a:rPr>
              <a:t>x</a:t>
            </a:r>
            <a:r>
              <a:rPr lang="zh-CN" altLang="en-US" sz="2400" strike="noStrike" noProof="1">
                <a:solidFill>
                  <a:schemeClr val="tx1"/>
                </a:solidFill>
                <a:latin typeface="Times New Roman" panose="02020603050405020304" pitchFamily="18" charset="0"/>
                <a:ea typeface="宋体" pitchFamily="2" charset="-122"/>
                <a:cs typeface="+mn-ea"/>
              </a:rPr>
              <a:t>加</a:t>
            </a:r>
            <a:r>
              <a:rPr lang="en-US" altLang="zh-CN" sz="2400" strike="noStrike" noProof="1">
                <a:solidFill>
                  <a:schemeClr val="tx1"/>
                </a:solidFill>
                <a:latin typeface="Times New Roman" panose="02020603050405020304" pitchFamily="18" charset="0"/>
                <a:ea typeface="宋体" pitchFamily="2" charset="-122"/>
                <a:cs typeface="+mn-ea"/>
              </a:rPr>
              <a:t>1</a:t>
            </a:r>
            <a:r>
              <a:rPr lang="zh-CN" altLang="en-US" sz="2400" strike="noStrike" noProof="1">
                <a:solidFill>
                  <a:schemeClr val="tx1"/>
                </a:solidFill>
                <a:latin typeface="Times New Roman" panose="02020603050405020304" pitchFamily="18" charset="0"/>
                <a:ea typeface="宋体" pitchFamily="2" charset="-122"/>
                <a:cs typeface="+mn-ea"/>
              </a:rPr>
              <a:t>。这两个进程在一个处理机</a:t>
            </a:r>
            <a:r>
              <a:rPr lang="en-US" altLang="zh-CN" sz="2400" strike="noStrike" noProof="1">
                <a:solidFill>
                  <a:schemeClr val="tx1"/>
                </a:solidFill>
                <a:latin typeface="Times New Roman" panose="02020603050405020304" pitchFamily="18" charset="0"/>
                <a:ea typeface="宋体" pitchFamily="2" charset="-122"/>
                <a:cs typeface="+mn-ea"/>
              </a:rPr>
              <a:t>C</a:t>
            </a:r>
            <a:r>
              <a:rPr lang="zh-CN" altLang="en-US" sz="2400" strike="noStrike" noProof="1">
                <a:solidFill>
                  <a:schemeClr val="tx1"/>
                </a:solidFill>
                <a:latin typeface="Times New Roman" panose="02020603050405020304" pitchFamily="18" charset="0"/>
                <a:ea typeface="宋体" pitchFamily="2" charset="-122"/>
                <a:cs typeface="+mn-ea"/>
              </a:rPr>
              <a:t>上并发执行，分别具有内部寄存器</a:t>
            </a:r>
            <a:r>
              <a:rPr lang="en-US" altLang="zh-CN" sz="2400" strike="noStrike" noProof="1">
                <a:solidFill>
                  <a:schemeClr val="tx1"/>
                </a:solidFill>
                <a:latin typeface="Times New Roman" panose="02020603050405020304" pitchFamily="18" charset="0"/>
                <a:ea typeface="宋体" pitchFamily="2" charset="-122"/>
                <a:cs typeface="+mn-ea"/>
              </a:rPr>
              <a:t>r</a:t>
            </a:r>
            <a:r>
              <a:rPr lang="en-US" altLang="zh-CN" sz="2400" strike="noStrike" baseline="-25000" noProof="1">
                <a:solidFill>
                  <a:schemeClr val="tx1"/>
                </a:solidFill>
                <a:latin typeface="Times New Roman" panose="02020603050405020304" pitchFamily="18" charset="0"/>
                <a:ea typeface="宋体" pitchFamily="2" charset="-122"/>
                <a:cs typeface="+mn-ea"/>
              </a:rPr>
              <a:t>1</a:t>
            </a:r>
            <a:r>
              <a:rPr lang="zh-CN" altLang="en-US" sz="2400" strike="noStrike" noProof="1">
                <a:solidFill>
                  <a:schemeClr val="tx1"/>
                </a:solidFill>
                <a:latin typeface="Times New Roman" panose="02020603050405020304" pitchFamily="18" charset="0"/>
                <a:ea typeface="宋体" pitchFamily="2" charset="-122"/>
                <a:cs typeface="+mn-ea"/>
              </a:rPr>
              <a:t>和</a:t>
            </a:r>
            <a:r>
              <a:rPr lang="en-US" altLang="zh-CN" sz="2400" strike="noStrike" noProof="1">
                <a:solidFill>
                  <a:schemeClr val="tx1"/>
                </a:solidFill>
                <a:latin typeface="Times New Roman" panose="02020603050405020304" pitchFamily="18" charset="0"/>
                <a:ea typeface="宋体" pitchFamily="2" charset="-122"/>
                <a:cs typeface="+mn-ea"/>
              </a:rPr>
              <a:t>r</a:t>
            </a:r>
            <a:r>
              <a:rPr lang="en-US" altLang="zh-CN" sz="2400" strike="noStrike" baseline="-25000" noProof="1">
                <a:solidFill>
                  <a:schemeClr val="tx1"/>
                </a:solidFill>
                <a:latin typeface="Times New Roman" panose="02020603050405020304" pitchFamily="18" charset="0"/>
                <a:ea typeface="宋体" pitchFamily="2" charset="-122"/>
                <a:cs typeface="+mn-ea"/>
              </a:rPr>
              <a:t>2</a:t>
            </a:r>
            <a:r>
              <a:rPr lang="zh-CN" altLang="en-US" sz="2400" strike="noStrike" noProof="1">
                <a:solidFill>
                  <a:schemeClr val="tx1"/>
                </a:solidFill>
                <a:latin typeface="Times New Roman" panose="02020603050405020304" pitchFamily="18" charset="0"/>
                <a:ea typeface="宋体" pitchFamily="2" charset="-122"/>
                <a:cs typeface="+mn-ea"/>
              </a:rPr>
              <a:t>。</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40965" name="矩形 4096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进程之间的相互制约关系</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3">
                                            <p:txEl>
                                              <p:charRg st="0" end="12"/>
                                            </p:txEl>
                                          </p:spTgt>
                                        </p:tgtEl>
                                        <p:attrNameLst>
                                          <p:attrName>style.visibility</p:attrName>
                                        </p:attrNameLst>
                                      </p:cBhvr>
                                      <p:to>
                                        <p:strVal val="visible"/>
                                      </p:to>
                                    </p:set>
                                    <p:anim calcmode="lin" valueType="num">
                                      <p:cBhvr additive="base">
                                        <p:cTn id="7" dur="1000" fill="hold"/>
                                        <p:tgtEl>
                                          <p:spTgt spid="40963">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0963">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3">
                                            <p:txEl>
                                              <p:charRg st="12" end="35"/>
                                            </p:txEl>
                                          </p:spTgt>
                                        </p:tgtEl>
                                        <p:attrNameLst>
                                          <p:attrName>style.visibility</p:attrName>
                                        </p:attrNameLst>
                                      </p:cBhvr>
                                      <p:to>
                                        <p:strVal val="visible"/>
                                      </p:to>
                                    </p:set>
                                    <p:anim calcmode="lin" valueType="num">
                                      <p:cBhvr additive="base">
                                        <p:cTn id="13" dur="1000" fill="hold"/>
                                        <p:tgtEl>
                                          <p:spTgt spid="40963">
                                            <p:txEl>
                                              <p:charRg st="12" end="3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0963">
                                            <p:txEl>
                                              <p:charRg st="12" end="3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0964">
                                            <p:txEl>
                                              <p:charRg st="0" end="22"/>
                                            </p:txEl>
                                          </p:spTgt>
                                        </p:tgtEl>
                                        <p:attrNameLst>
                                          <p:attrName>style.visibility</p:attrName>
                                        </p:attrNameLst>
                                      </p:cBhvr>
                                      <p:to>
                                        <p:strVal val="visible"/>
                                      </p:to>
                                    </p:set>
                                    <p:anim calcmode="lin" valueType="num">
                                      <p:cBhvr additive="base">
                                        <p:cTn id="19" dur="500" fill="hold"/>
                                        <p:tgtEl>
                                          <p:spTgt spid="40964">
                                            <p:txEl>
                                              <p:charRg st="0" end="2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964">
                                            <p:txEl>
                                              <p:charRg st="0" end="2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64">
                                            <p:txEl>
                                              <p:charRg st="22" end="57"/>
                                            </p:txEl>
                                          </p:spTgt>
                                        </p:tgtEl>
                                        <p:attrNameLst>
                                          <p:attrName>style.visibility</p:attrName>
                                        </p:attrNameLst>
                                      </p:cBhvr>
                                      <p:to>
                                        <p:strVal val="visible"/>
                                      </p:to>
                                    </p:set>
                                    <p:anim calcmode="lin" valueType="num">
                                      <p:cBhvr additive="base">
                                        <p:cTn id="25" dur="500" fill="hold"/>
                                        <p:tgtEl>
                                          <p:spTgt spid="40964">
                                            <p:txEl>
                                              <p:charRg st="22" end="5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4">
                                            <p:txEl>
                                              <p:charRg st="22" end="5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文本框 4198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33</a:t>
            </a:r>
            <a:endParaRPr lang="en-US" altLang="zh-CN" b="0">
              <a:solidFill>
                <a:schemeClr val="tx2"/>
              </a:solidFill>
              <a:latin typeface="Times New Roman" panose="02020603050405020304" pitchFamily="18" charset="0"/>
              <a:ea typeface="宋体" pitchFamily="2" charset="-122"/>
            </a:endParaRPr>
          </a:p>
        </p:txBody>
      </p:sp>
      <p:sp>
        <p:nvSpPr>
          <p:cNvPr id="41987" name="矩形 41986"/>
          <p:cNvSpPr/>
          <p:nvPr/>
        </p:nvSpPr>
        <p:spPr>
          <a:xfrm>
            <a:off x="717550" y="546100"/>
            <a:ext cx="8147050" cy="1541463"/>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dirty="0">
                <a:solidFill>
                  <a:schemeClr val="tx1"/>
                </a:solidFill>
                <a:latin typeface="Times New Roman" panose="02020603050405020304" pitchFamily="18" charset="0"/>
                <a:ea typeface="宋体" pitchFamily="2" charset="-122"/>
                <a:cs typeface="+mn-ea"/>
              </a:rPr>
              <a:t>   两个进程共享一个变量x时，两种可能的执行次序</a:t>
            </a:r>
            <a:endParaRPr lang="zh-CN" altLang="en-US" sz="2400" b="1" strike="noStrike" noProof="1" dirty="0">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dirty="0">
                <a:solidFill>
                  <a:schemeClr val="tx1"/>
                </a:solidFill>
                <a:latin typeface="Times New Roman" panose="02020603050405020304" pitchFamily="18" charset="0"/>
                <a:ea typeface="宋体" pitchFamily="2" charset="-122"/>
                <a:cs typeface="+mn-ea"/>
              </a:rPr>
              <a:t>      p</a:t>
            </a:r>
            <a:r>
              <a:rPr lang="zh-CN" altLang="en-US" sz="2000" strike="noStrike" baseline="-25000" noProof="1" dirty="0">
                <a:solidFill>
                  <a:schemeClr val="tx1"/>
                </a:solidFill>
                <a:latin typeface="Times New Roman" panose="02020603050405020304" pitchFamily="18" charset="0"/>
                <a:ea typeface="宋体" pitchFamily="2" charset="-122"/>
                <a:cs typeface="+mn-ea"/>
              </a:rPr>
              <a:t>1</a:t>
            </a:r>
            <a:r>
              <a:rPr lang="zh-CN" altLang="en-US" sz="2000" strike="noStrike" noProof="1" dirty="0">
                <a:solidFill>
                  <a:schemeClr val="tx1"/>
                </a:solidFill>
                <a:latin typeface="Times New Roman" panose="02020603050405020304" pitchFamily="18" charset="0"/>
                <a:ea typeface="宋体" pitchFamily="2" charset="-122"/>
                <a:cs typeface="+mn-ea"/>
              </a:rPr>
              <a:t>：r</a:t>
            </a:r>
            <a:r>
              <a:rPr lang="zh-CN" altLang="en-US" sz="2000" strike="noStrike" baseline="-25000" noProof="1" dirty="0">
                <a:solidFill>
                  <a:schemeClr val="tx1"/>
                </a:solidFill>
                <a:latin typeface="Times New Roman" panose="02020603050405020304" pitchFamily="18" charset="0"/>
                <a:ea typeface="宋体" pitchFamily="2" charset="-122"/>
                <a:cs typeface="+mn-ea"/>
              </a:rPr>
              <a:t>1</a:t>
            </a:r>
            <a:r>
              <a:rPr lang="zh-CN" altLang="en-US" sz="2000" strike="noStrike" noProof="1" dirty="0">
                <a:solidFill>
                  <a:schemeClr val="tx1"/>
                </a:solidFill>
                <a:latin typeface="Times New Roman" panose="02020603050405020304" pitchFamily="18" charset="0"/>
                <a:ea typeface="宋体" pitchFamily="2" charset="-122"/>
                <a:cs typeface="+mn-ea"/>
              </a:rPr>
              <a:t> := x</a:t>
            </a:r>
            <a:r>
              <a:rPr lang="x-none" altLang="zh-CN" sz="2000" strike="noStrike" noProof="1" dirty="0">
                <a:solidFill>
                  <a:schemeClr val="tx1"/>
                </a:solidFill>
                <a:latin typeface="Times New Roman" panose="02020603050405020304" pitchFamily="18" charset="0"/>
                <a:ea typeface="宋体" pitchFamily="2" charset="-122"/>
                <a:cs typeface="+mn-ea"/>
              </a:rPr>
              <a:t>; </a:t>
            </a:r>
            <a:r>
              <a:rPr lang="zh-CN" altLang="en-US" sz="2000" strike="noStrike" noProof="1" dirty="0">
                <a:solidFill>
                  <a:schemeClr val="tx1"/>
                </a:solidFill>
                <a:latin typeface="Times New Roman" panose="02020603050405020304" pitchFamily="18" charset="0"/>
                <a:ea typeface="宋体" pitchFamily="2" charset="-122"/>
                <a:cs typeface="+mn-ea"/>
              </a:rPr>
              <a:t>r</a:t>
            </a:r>
            <a:r>
              <a:rPr lang="zh-CN" altLang="en-US" sz="2000" strike="noStrike" baseline="-25000" noProof="1" dirty="0">
                <a:solidFill>
                  <a:schemeClr val="tx1"/>
                </a:solidFill>
                <a:latin typeface="Times New Roman" panose="02020603050405020304" pitchFamily="18" charset="0"/>
                <a:ea typeface="宋体" pitchFamily="2" charset="-122"/>
                <a:cs typeface="+mn-ea"/>
              </a:rPr>
              <a:t>1</a:t>
            </a:r>
            <a:r>
              <a:rPr lang="zh-CN" altLang="en-US" sz="2000" strike="noStrike" noProof="1" dirty="0">
                <a:solidFill>
                  <a:schemeClr val="tx1"/>
                </a:solidFill>
                <a:latin typeface="Times New Roman" panose="02020603050405020304" pitchFamily="18" charset="0"/>
                <a:ea typeface="宋体" pitchFamily="2" charset="-122"/>
                <a:cs typeface="+mn-ea"/>
              </a:rPr>
              <a:t>:= r</a:t>
            </a:r>
            <a:r>
              <a:rPr lang="zh-CN" altLang="en-US" sz="2000" strike="noStrike" baseline="-25000" noProof="1" dirty="0">
                <a:solidFill>
                  <a:schemeClr val="tx1"/>
                </a:solidFill>
                <a:latin typeface="Times New Roman" panose="02020603050405020304" pitchFamily="18" charset="0"/>
                <a:ea typeface="宋体" pitchFamily="2" charset="-122"/>
                <a:cs typeface="+mn-ea"/>
              </a:rPr>
              <a:t>1</a:t>
            </a:r>
            <a:r>
              <a:rPr lang="zh-CN" altLang="en-US" sz="2000" strike="noStrike" noProof="1" dirty="0">
                <a:solidFill>
                  <a:schemeClr val="tx1"/>
                </a:solidFill>
                <a:latin typeface="Times New Roman" panose="02020603050405020304" pitchFamily="18" charset="0"/>
                <a:ea typeface="宋体" pitchFamily="2" charset="-122"/>
                <a:cs typeface="+mn-ea"/>
              </a:rPr>
              <a:t>+1</a:t>
            </a:r>
            <a:r>
              <a:rPr lang="x-none" altLang="zh-CN" sz="2000" strike="noStrike" noProof="1" dirty="0">
                <a:solidFill>
                  <a:schemeClr val="tx1"/>
                </a:solidFill>
                <a:latin typeface="Times New Roman" panose="02020603050405020304" pitchFamily="18" charset="0"/>
                <a:ea typeface="宋体" pitchFamily="2" charset="-122"/>
                <a:cs typeface="+mn-ea"/>
              </a:rPr>
              <a:t>; </a:t>
            </a:r>
            <a:r>
              <a:rPr lang="zh-CN" altLang="en-US" sz="2000" strike="noStrike" noProof="1" dirty="0">
                <a:solidFill>
                  <a:schemeClr val="tx1"/>
                </a:solidFill>
                <a:latin typeface="Times New Roman" panose="02020603050405020304" pitchFamily="18" charset="0"/>
                <a:ea typeface="宋体" pitchFamily="2" charset="-122"/>
                <a:cs typeface="+mn-ea"/>
              </a:rPr>
              <a:t>x := r</a:t>
            </a:r>
            <a:r>
              <a:rPr lang="zh-CN" altLang="en-US" sz="2000" strike="noStrike" baseline="-25000" noProof="1" dirty="0">
                <a:solidFill>
                  <a:schemeClr val="tx1"/>
                </a:solidFill>
                <a:latin typeface="Times New Roman" panose="02020603050405020304" pitchFamily="18" charset="0"/>
                <a:ea typeface="宋体" pitchFamily="2" charset="-122"/>
                <a:cs typeface="+mn-ea"/>
              </a:rPr>
              <a:t>1</a:t>
            </a:r>
            <a:r>
              <a:rPr lang="x-none" altLang="zh-CN" sz="2000" strike="noStrike" noProof="1" dirty="0">
                <a:solidFill>
                  <a:schemeClr val="tx1"/>
                </a:solidFill>
                <a:latin typeface="Times New Roman" panose="02020603050405020304" pitchFamily="18" charset="0"/>
                <a:ea typeface="宋体" pitchFamily="2" charset="-122"/>
                <a:cs typeface="+mn-ea"/>
              </a:rPr>
              <a:t>;</a:t>
            </a:r>
            <a:endParaRPr lang="x-none" altLang="zh-CN" sz="2000" strike="noStrike" noProof="1" dirty="0">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zh-CN" altLang="en-US" sz="2000" strike="noStrike" noProof="1" dirty="0">
                <a:solidFill>
                  <a:schemeClr val="tx1"/>
                </a:solidFill>
                <a:latin typeface="Times New Roman" panose="02020603050405020304" pitchFamily="18" charset="0"/>
                <a:ea typeface="宋体" pitchFamily="2" charset="-122"/>
                <a:cs typeface="+mn-ea"/>
              </a:rPr>
              <a:t>      p</a:t>
            </a:r>
            <a:r>
              <a:rPr lang="zh-CN" altLang="en-US" sz="2000" strike="noStrike" baseline="-25000" noProof="1" dirty="0">
                <a:solidFill>
                  <a:schemeClr val="tx1"/>
                </a:solidFill>
                <a:latin typeface="Times New Roman" panose="02020603050405020304" pitchFamily="18" charset="0"/>
                <a:ea typeface="宋体" pitchFamily="2" charset="-122"/>
                <a:cs typeface="+mn-ea"/>
              </a:rPr>
              <a:t>2</a:t>
            </a:r>
            <a:r>
              <a:rPr lang="zh-CN" altLang="en-US" sz="2000" strike="noStrike" noProof="1" dirty="0">
                <a:solidFill>
                  <a:schemeClr val="tx1"/>
                </a:solidFill>
                <a:latin typeface="Times New Roman" panose="02020603050405020304" pitchFamily="18" charset="0"/>
                <a:ea typeface="宋体" pitchFamily="2" charset="-122"/>
                <a:cs typeface="+mn-ea"/>
              </a:rPr>
              <a:t>：                                          r</a:t>
            </a:r>
            <a:r>
              <a:rPr lang="zh-CN" altLang="en-US" sz="2000" strike="noStrike" baseline="-25000" noProof="1" dirty="0">
                <a:solidFill>
                  <a:schemeClr val="tx1"/>
                </a:solidFill>
                <a:latin typeface="Times New Roman" panose="02020603050405020304" pitchFamily="18" charset="0"/>
                <a:ea typeface="宋体" pitchFamily="2" charset="-122"/>
                <a:cs typeface="+mn-ea"/>
              </a:rPr>
              <a:t>2</a:t>
            </a:r>
            <a:r>
              <a:rPr lang="zh-CN" altLang="en-US" sz="2000" strike="noStrike" noProof="1" dirty="0">
                <a:solidFill>
                  <a:schemeClr val="tx1"/>
                </a:solidFill>
                <a:latin typeface="Times New Roman" panose="02020603050405020304" pitchFamily="18" charset="0"/>
                <a:ea typeface="宋体" pitchFamily="2" charset="-122"/>
                <a:cs typeface="+mn-ea"/>
              </a:rPr>
              <a:t>:= x</a:t>
            </a:r>
            <a:r>
              <a:rPr lang="x-none" altLang="zh-CN" sz="2000" strike="noStrike" noProof="1" dirty="0">
                <a:solidFill>
                  <a:schemeClr val="tx1"/>
                </a:solidFill>
                <a:latin typeface="Times New Roman" panose="02020603050405020304" pitchFamily="18" charset="0"/>
                <a:ea typeface="宋体" pitchFamily="2" charset="-122"/>
                <a:cs typeface="+mn-ea"/>
              </a:rPr>
              <a:t>; </a:t>
            </a:r>
            <a:r>
              <a:rPr lang="zh-CN" altLang="en-US" sz="2000" strike="noStrike" noProof="1" dirty="0">
                <a:solidFill>
                  <a:schemeClr val="tx1"/>
                </a:solidFill>
                <a:latin typeface="Times New Roman" panose="02020603050405020304" pitchFamily="18" charset="0"/>
                <a:ea typeface="宋体" pitchFamily="2" charset="-122"/>
                <a:cs typeface="+mn-ea"/>
              </a:rPr>
              <a:t>r</a:t>
            </a:r>
            <a:r>
              <a:rPr lang="zh-CN" altLang="en-US" sz="2000" strike="noStrike" baseline="-25000" noProof="1" dirty="0">
                <a:solidFill>
                  <a:schemeClr val="tx1"/>
                </a:solidFill>
                <a:latin typeface="Times New Roman" panose="02020603050405020304" pitchFamily="18" charset="0"/>
                <a:ea typeface="宋体" pitchFamily="2" charset="-122"/>
                <a:cs typeface="+mn-ea"/>
              </a:rPr>
              <a:t>2</a:t>
            </a:r>
            <a:r>
              <a:rPr lang="zh-CN" altLang="en-US" sz="2000" strike="noStrike" noProof="1" dirty="0">
                <a:solidFill>
                  <a:schemeClr val="tx1"/>
                </a:solidFill>
                <a:latin typeface="Times New Roman" panose="02020603050405020304" pitchFamily="18" charset="0"/>
                <a:ea typeface="宋体" pitchFamily="2" charset="-122"/>
                <a:cs typeface="+mn-ea"/>
              </a:rPr>
              <a:t> := r</a:t>
            </a:r>
            <a:r>
              <a:rPr lang="zh-CN" altLang="en-US" sz="2000" strike="noStrike" baseline="-25000" noProof="1" dirty="0">
                <a:solidFill>
                  <a:schemeClr val="tx1"/>
                </a:solidFill>
                <a:latin typeface="Times New Roman" panose="02020603050405020304" pitchFamily="18" charset="0"/>
                <a:ea typeface="宋体" pitchFamily="2" charset="-122"/>
                <a:cs typeface="+mn-ea"/>
              </a:rPr>
              <a:t>2</a:t>
            </a:r>
            <a:r>
              <a:rPr lang="zh-CN" altLang="en-US" sz="2000" strike="noStrike" noProof="1" dirty="0">
                <a:solidFill>
                  <a:schemeClr val="tx1"/>
                </a:solidFill>
                <a:latin typeface="Times New Roman" panose="02020603050405020304" pitchFamily="18" charset="0"/>
                <a:ea typeface="宋体" pitchFamily="2" charset="-122"/>
                <a:cs typeface="+mn-ea"/>
              </a:rPr>
              <a:t>+1</a:t>
            </a:r>
            <a:r>
              <a:rPr lang="x-none" altLang="zh-CN" sz="2000" strike="noStrike" noProof="1" dirty="0">
                <a:solidFill>
                  <a:schemeClr val="tx1"/>
                </a:solidFill>
                <a:latin typeface="Times New Roman" panose="02020603050405020304" pitchFamily="18" charset="0"/>
                <a:ea typeface="宋体" pitchFamily="2" charset="-122"/>
                <a:cs typeface="+mn-ea"/>
              </a:rPr>
              <a:t>; </a:t>
            </a:r>
            <a:r>
              <a:rPr lang="zh-CN" altLang="en-US" sz="2000" strike="noStrike" noProof="1" dirty="0">
                <a:solidFill>
                  <a:schemeClr val="tx1"/>
                </a:solidFill>
                <a:latin typeface="Times New Roman" panose="02020603050405020304" pitchFamily="18" charset="0"/>
                <a:ea typeface="宋体" pitchFamily="2" charset="-122"/>
                <a:cs typeface="+mn-ea"/>
              </a:rPr>
              <a:t>x := r</a:t>
            </a:r>
            <a:r>
              <a:rPr lang="zh-CN" altLang="en-US" sz="2000" strike="noStrike" baseline="-25000" noProof="1" dirty="0">
                <a:solidFill>
                  <a:schemeClr val="tx1"/>
                </a:solidFill>
                <a:latin typeface="Times New Roman" panose="02020603050405020304" pitchFamily="18" charset="0"/>
                <a:ea typeface="宋体" pitchFamily="2" charset="-122"/>
                <a:cs typeface="+mn-ea"/>
              </a:rPr>
              <a:t>2</a:t>
            </a:r>
            <a:r>
              <a:rPr lang="x-none" altLang="zh-CN" sz="2000" strike="noStrike" noProof="1" dirty="0">
                <a:solidFill>
                  <a:schemeClr val="tx1"/>
                </a:solidFill>
                <a:latin typeface="Times New Roman" panose="02020603050405020304" pitchFamily="18" charset="0"/>
                <a:ea typeface="宋体" pitchFamily="2" charset="-122"/>
                <a:cs typeface="+mn-ea"/>
              </a:rPr>
              <a:t>;</a:t>
            </a:r>
            <a:endParaRPr lang="x-none" altLang="zh-CN" sz="2000" strike="noStrike" noProof="1" dirty="0">
              <a:solidFill>
                <a:schemeClr val="tx1"/>
              </a:solidFill>
              <a:latin typeface="Times New Roman" panose="02020603050405020304" pitchFamily="18" charset="0"/>
              <a:ea typeface="宋体" pitchFamily="2" charset="-122"/>
              <a:cs typeface="+mn-ea"/>
            </a:endParaRPr>
          </a:p>
        </p:txBody>
      </p:sp>
      <p:sp>
        <p:nvSpPr>
          <p:cNvPr id="41988" name="矩形 41987"/>
          <p:cNvSpPr/>
          <p:nvPr/>
        </p:nvSpPr>
        <p:spPr>
          <a:xfrm>
            <a:off x="801688" y="3543300"/>
            <a:ext cx="7883525" cy="26987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dirty="0">
                <a:solidFill>
                  <a:schemeClr val="tx1"/>
                </a:solidFill>
                <a:latin typeface="Times New Roman" panose="02020603050405020304" pitchFamily="18" charset="0"/>
                <a:ea typeface="宋体" pitchFamily="2" charset="-122"/>
                <a:cs typeface="+mn-cs"/>
              </a:rPr>
              <a:t>设x的初值为10，两种情况下的执行结果：</a:t>
            </a:r>
            <a:r>
              <a:rPr lang="zh-CN" altLang="en-US" sz="2000" strike="noStrike" noProof="1" dirty="0">
                <a:solidFill>
                  <a:schemeClr val="tx1"/>
                </a:solidFill>
                <a:latin typeface="Times New Roman" panose="02020603050405020304" pitchFamily="18" charset="0"/>
                <a:ea typeface="宋体" pitchFamily="2" charset="-122"/>
                <a:cs typeface="+mn-cs"/>
              </a:rPr>
              <a:t> </a:t>
            </a:r>
            <a:endParaRPr lang="zh-CN" altLang="en-US" sz="2000" strike="noStrike" noProof="1" dirty="0">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dirty="0">
                <a:solidFill>
                  <a:schemeClr val="tx1"/>
                </a:solidFill>
                <a:latin typeface="Times New Roman" panose="02020603050405020304" pitchFamily="18" charset="0"/>
                <a:ea typeface="宋体" pitchFamily="2" charset="-122"/>
                <a:cs typeface="+mn-ea"/>
              </a:rPr>
              <a:t>          </a:t>
            </a:r>
            <a:r>
              <a:rPr lang="zh-CN" altLang="en-US" sz="2000" b="1" strike="noStrike" noProof="1" dirty="0">
                <a:solidFill>
                  <a:schemeClr val="tx1"/>
                </a:solidFill>
                <a:latin typeface="Times New Roman" panose="02020603050405020304" pitchFamily="18" charset="0"/>
                <a:ea typeface="宋体" pitchFamily="2" charset="-122"/>
                <a:cs typeface="+mn-ea"/>
              </a:rPr>
              <a:t>情况A：</a:t>
            </a:r>
            <a:r>
              <a:rPr lang="en-US" altLang="x-none"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dirty="0">
                <a:solidFill>
                  <a:schemeClr val="tx1"/>
                </a:solidFill>
                <a:latin typeface="Times New Roman" panose="02020603050405020304" pitchFamily="18" charset="0"/>
                <a:ea typeface="宋体" pitchFamily="2" charset="-122"/>
                <a:cs typeface="+mn-ea"/>
              </a:rPr>
              <a:t>x = 10+2               </a:t>
            </a:r>
            <a:r>
              <a:rPr lang="zh-CN" altLang="en-US" sz="2000" b="1" strike="noStrike" noProof="1" dirty="0">
                <a:solidFill>
                  <a:schemeClr val="tx1"/>
                </a:solidFill>
                <a:latin typeface="Times New Roman" panose="02020603050405020304" pitchFamily="18" charset="0"/>
                <a:ea typeface="宋体" pitchFamily="2" charset="-122"/>
                <a:cs typeface="+mn-ea"/>
              </a:rPr>
              <a:t>情况B：</a:t>
            </a:r>
            <a:r>
              <a:rPr lang="zh-CN" altLang="en-US" sz="2000" strike="noStrike" noProof="1" dirty="0">
                <a:solidFill>
                  <a:schemeClr val="tx1"/>
                </a:solidFill>
                <a:latin typeface="Times New Roman" panose="02020603050405020304" pitchFamily="18" charset="0"/>
                <a:ea typeface="宋体" pitchFamily="2" charset="-122"/>
                <a:cs typeface="+mn-ea"/>
              </a:rPr>
              <a:t>     x = 10+1</a:t>
            </a:r>
            <a:r>
              <a:rPr lang="zh-CN" altLang="en-US" sz="2400" strike="noStrike" noProof="1" dirty="0">
                <a:solidFill>
                  <a:schemeClr val="tx1"/>
                </a:solidFill>
                <a:latin typeface="Times New Roman" panose="02020603050405020304" pitchFamily="18" charset="0"/>
                <a:ea typeface="宋体" pitchFamily="2" charset="-122"/>
                <a:cs typeface="+mn-ea"/>
              </a:rPr>
              <a:t>   </a:t>
            </a:r>
            <a:endParaRPr lang="zh-CN" altLang="en-US" sz="2400" strike="noStrike" noProof="1" dirty="0">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800" b="1" strike="noStrike" noProof="1" dirty="0">
                <a:solidFill>
                  <a:srgbClr val="FF0000"/>
                </a:solidFill>
                <a:effectLst/>
                <a:latin typeface="Tahoma" pitchFamily="34" charset="0"/>
                <a:ea typeface="宋体" pitchFamily="2" charset="-122"/>
                <a:cs typeface="+mn-ea"/>
              </a:rPr>
              <a:t>特点：当两个进程公用一个变量时，它们必须顺序地使用，一个进程对公用变量操作完毕后，另一个进程才能去访问和修改这一变量。</a:t>
            </a:r>
            <a:r>
              <a:rPr lang="zh-CN" altLang="en-US" sz="2400" strike="noStrike" noProof="1" dirty="0">
                <a:solidFill>
                  <a:srgbClr val="FF0000"/>
                </a:solidFill>
                <a:latin typeface="Times New Roman" panose="02020603050405020304" pitchFamily="18" charset="0"/>
                <a:ea typeface="宋体" pitchFamily="2" charset="-122"/>
                <a:cs typeface="+mn-ea"/>
              </a:rPr>
              <a:t> </a:t>
            </a:r>
            <a:r>
              <a:rPr lang="zh-CN" altLang="en-US" sz="2400" strike="noStrike" noProof="1" dirty="0">
                <a:solidFill>
                  <a:schemeClr val="tx1"/>
                </a:solidFill>
                <a:latin typeface="Times New Roman" panose="02020603050405020304" pitchFamily="18" charset="0"/>
                <a:ea typeface="宋体" pitchFamily="2" charset="-122"/>
                <a:cs typeface="+mn-ea"/>
              </a:rPr>
              <a:t>     </a:t>
            </a:r>
            <a:endParaRPr lang="zh-CN" altLang="en-US" sz="2400" strike="noStrike" noProof="1" dirty="0">
              <a:solidFill>
                <a:schemeClr val="tx1"/>
              </a:solidFill>
              <a:latin typeface="Times New Roman" panose="02020603050405020304" pitchFamily="18" charset="0"/>
              <a:ea typeface="宋体" pitchFamily="2" charset="-122"/>
            </a:endParaRPr>
          </a:p>
        </p:txBody>
      </p:sp>
      <p:sp>
        <p:nvSpPr>
          <p:cNvPr id="41989" name="直接连接符 41988"/>
          <p:cNvSpPr/>
          <p:nvPr/>
        </p:nvSpPr>
        <p:spPr>
          <a:xfrm>
            <a:off x="512763" y="2243138"/>
            <a:ext cx="8489950" cy="30162"/>
          </a:xfrm>
          <a:prstGeom prst="line">
            <a:avLst/>
          </a:prstGeom>
          <a:ln w="3810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41990" name="矩形 41989"/>
          <p:cNvSpPr/>
          <p:nvPr/>
        </p:nvSpPr>
        <p:spPr>
          <a:xfrm>
            <a:off x="760413" y="2265363"/>
            <a:ext cx="8250238" cy="976313"/>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000" strike="noStrike" noProof="1">
                <a:solidFill>
                  <a:schemeClr val="tx1"/>
                </a:solidFill>
                <a:latin typeface="Times New Roman" panose="02020603050405020304" pitchFamily="18" charset="0"/>
                <a:ea typeface="宋体" pitchFamily="2" charset="-122"/>
                <a:cs typeface="+mn-cs"/>
              </a:rPr>
              <a:t>p</a:t>
            </a:r>
            <a:r>
              <a:rPr lang="en-US" altLang="zh-CN" sz="2000" strike="noStrike" baseline="-25000" noProof="1">
                <a:solidFill>
                  <a:schemeClr val="tx1"/>
                </a:solidFill>
                <a:latin typeface="Times New Roman" panose="02020603050405020304" pitchFamily="18" charset="0"/>
                <a:ea typeface="宋体" pitchFamily="2" charset="-122"/>
                <a:cs typeface="+mn-cs"/>
              </a:rPr>
              <a:t>1</a:t>
            </a:r>
            <a:r>
              <a:rPr lang="zh-CN" altLang="en-US" sz="2000" strike="noStrike" noProof="1">
                <a:solidFill>
                  <a:schemeClr val="tx1"/>
                </a:solidFill>
                <a:latin typeface="Times New Roman" panose="02020603050405020304" pitchFamily="18" charset="0"/>
                <a:ea typeface="宋体" pitchFamily="2" charset="-122"/>
                <a:cs typeface="+mn-cs"/>
              </a:rPr>
              <a:t>：</a:t>
            </a:r>
            <a:r>
              <a:rPr lang="en-US" altLang="zh-CN" sz="2000" strike="noStrike" noProof="1">
                <a:solidFill>
                  <a:schemeClr val="tx1"/>
                </a:solidFill>
                <a:latin typeface="Times New Roman" panose="02020603050405020304" pitchFamily="18" charset="0"/>
                <a:ea typeface="宋体" pitchFamily="2" charset="-122"/>
                <a:cs typeface="+mn-cs"/>
              </a:rPr>
              <a:t>r</a:t>
            </a:r>
            <a:r>
              <a:rPr lang="en-US" altLang="zh-CN" sz="2000" strike="noStrike" baseline="-25000" noProof="1">
                <a:solidFill>
                  <a:schemeClr val="tx1"/>
                </a:solidFill>
                <a:latin typeface="Times New Roman" panose="02020603050405020304" pitchFamily="18" charset="0"/>
                <a:ea typeface="宋体" pitchFamily="2" charset="-122"/>
                <a:cs typeface="+mn-cs"/>
              </a:rPr>
              <a:t>1</a:t>
            </a:r>
            <a:r>
              <a:rPr lang="en-US" altLang="zh-CN" sz="2000" strike="noStrike" noProof="1">
                <a:solidFill>
                  <a:schemeClr val="tx1"/>
                </a:solidFill>
                <a:latin typeface="Times New Roman" panose="02020603050405020304" pitchFamily="18" charset="0"/>
                <a:ea typeface="宋体" pitchFamily="2" charset="-122"/>
                <a:cs typeface="+mn-cs"/>
              </a:rPr>
              <a:t> := x</a:t>
            </a:r>
            <a:r>
              <a:rPr lang="x-none" altLang="en-US" sz="2000" strike="noStrike" noProof="1">
                <a:solidFill>
                  <a:schemeClr val="tx1"/>
                </a:solidFill>
                <a:latin typeface="Times New Roman" panose="02020603050405020304" pitchFamily="18" charset="0"/>
                <a:ea typeface="宋体" pitchFamily="2" charset="-122"/>
                <a:cs typeface="+mn-cs"/>
              </a:rPr>
              <a:t>; </a:t>
            </a:r>
            <a:r>
              <a:rPr lang="zh-CN" altLang="en-US" sz="2000" strike="noStrike" noProof="1">
                <a:solidFill>
                  <a:schemeClr val="tx1"/>
                </a:solidFill>
                <a:latin typeface="Times New Roman" panose="02020603050405020304" pitchFamily="18" charset="0"/>
                <a:ea typeface="宋体" pitchFamily="2" charset="-122"/>
                <a:cs typeface="+mn-cs"/>
              </a:rPr>
              <a:t>                                          </a:t>
            </a:r>
            <a:r>
              <a:rPr lang="en-US" altLang="zh-CN" sz="2000" strike="noStrike" noProof="1">
                <a:solidFill>
                  <a:schemeClr val="tx1"/>
                </a:solidFill>
                <a:latin typeface="Times New Roman" panose="02020603050405020304" pitchFamily="18" charset="0"/>
                <a:ea typeface="宋体" pitchFamily="2" charset="-122"/>
                <a:cs typeface="+mn-cs"/>
              </a:rPr>
              <a:t>r</a:t>
            </a:r>
            <a:r>
              <a:rPr lang="en-US" altLang="zh-CN" sz="2000" strike="noStrike" baseline="-25000" noProof="1">
                <a:solidFill>
                  <a:schemeClr val="tx1"/>
                </a:solidFill>
                <a:latin typeface="Times New Roman" panose="02020603050405020304" pitchFamily="18" charset="0"/>
                <a:ea typeface="宋体" pitchFamily="2" charset="-122"/>
                <a:cs typeface="+mn-cs"/>
              </a:rPr>
              <a:t>1</a:t>
            </a:r>
            <a:r>
              <a:rPr lang="en-US" altLang="zh-CN" sz="2000" strike="noStrike" noProof="1">
                <a:solidFill>
                  <a:schemeClr val="tx1"/>
                </a:solidFill>
                <a:latin typeface="Times New Roman" panose="02020603050405020304" pitchFamily="18" charset="0"/>
                <a:ea typeface="宋体" pitchFamily="2" charset="-122"/>
                <a:cs typeface="+mn-cs"/>
              </a:rPr>
              <a:t>:= r</a:t>
            </a:r>
            <a:r>
              <a:rPr lang="en-US" altLang="zh-CN" sz="2000" strike="noStrike" baseline="-25000" noProof="1">
                <a:solidFill>
                  <a:schemeClr val="tx1"/>
                </a:solidFill>
                <a:latin typeface="Times New Roman" panose="02020603050405020304" pitchFamily="18" charset="0"/>
                <a:ea typeface="宋体" pitchFamily="2" charset="-122"/>
                <a:cs typeface="+mn-cs"/>
              </a:rPr>
              <a:t>1</a:t>
            </a:r>
            <a:r>
              <a:rPr lang="en-US" altLang="zh-CN" sz="2000" strike="noStrike" noProof="1">
                <a:solidFill>
                  <a:schemeClr val="tx1"/>
                </a:solidFill>
                <a:latin typeface="Times New Roman" panose="02020603050405020304" pitchFamily="18" charset="0"/>
                <a:ea typeface="宋体" pitchFamily="2" charset="-122"/>
                <a:cs typeface="+mn-cs"/>
              </a:rPr>
              <a:t>+1</a:t>
            </a:r>
            <a:r>
              <a:rPr lang="x-none" altLang="en-US" sz="2000" strike="noStrike" noProof="1">
                <a:solidFill>
                  <a:schemeClr val="tx1"/>
                </a:solidFill>
                <a:latin typeface="Times New Roman" panose="02020603050405020304" pitchFamily="18" charset="0"/>
                <a:ea typeface="宋体" pitchFamily="2" charset="-122"/>
                <a:cs typeface="+mn-cs"/>
              </a:rPr>
              <a:t>; </a:t>
            </a:r>
            <a:r>
              <a:rPr lang="en-US" altLang="zh-CN" sz="2000" strike="noStrike" noProof="1">
                <a:solidFill>
                  <a:schemeClr val="tx1"/>
                </a:solidFill>
                <a:latin typeface="Times New Roman" panose="02020603050405020304" pitchFamily="18" charset="0"/>
                <a:ea typeface="宋体" pitchFamily="2" charset="-122"/>
                <a:cs typeface="+mn-cs"/>
              </a:rPr>
              <a:t>x := r</a:t>
            </a:r>
            <a:r>
              <a:rPr lang="en-US" altLang="zh-CN" sz="2000" strike="noStrike" baseline="-25000" noProof="1">
                <a:solidFill>
                  <a:schemeClr val="tx1"/>
                </a:solidFill>
                <a:latin typeface="Times New Roman" panose="02020603050405020304" pitchFamily="18" charset="0"/>
                <a:ea typeface="宋体" pitchFamily="2" charset="-122"/>
                <a:cs typeface="+mn-cs"/>
              </a:rPr>
              <a:t>1</a:t>
            </a:r>
            <a:r>
              <a:rPr lang="x-none" altLang="en-US" sz="2000" strike="noStrike" noProof="1">
                <a:solidFill>
                  <a:schemeClr val="tx1"/>
                </a:solidFill>
                <a:latin typeface="Times New Roman" panose="02020603050405020304" pitchFamily="18" charset="0"/>
                <a:ea typeface="宋体" pitchFamily="2" charset="-122"/>
                <a:cs typeface="+mn-cs"/>
              </a:rPr>
              <a:t>;</a:t>
            </a:r>
            <a:endParaRPr lang="x-none" altLang="en-US" sz="2000" strike="noStrike" noProof="1">
              <a:solidFill>
                <a:schemeClr val="tx1"/>
              </a:solidFill>
              <a:latin typeface="Times New Roman" panose="02020603050405020304" pitchFamily="18" charset="0"/>
              <a:ea typeface="宋体" pitchFamily="2" charset="-122"/>
              <a:cs typeface="+mn-cs"/>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p</a:t>
            </a:r>
            <a:r>
              <a:rPr lang="en-US" altLang="zh-CN" sz="2000" strike="noStrike" baseline="-25000" noProof="1">
                <a:solidFill>
                  <a:schemeClr val="tx1"/>
                </a:solidFill>
                <a:latin typeface="Times New Roman" panose="02020603050405020304" pitchFamily="18" charset="0"/>
                <a:ea typeface="宋体" pitchFamily="2" charset="-122"/>
                <a:cs typeface="+mn-ea"/>
              </a:rPr>
              <a:t>2</a:t>
            </a: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r</a:t>
            </a:r>
            <a:r>
              <a:rPr lang="en-US" altLang="zh-CN" sz="2000" strike="noStrike" baseline="-25000" noProof="1">
                <a:solidFill>
                  <a:schemeClr val="tx1"/>
                </a:solidFill>
                <a:latin typeface="Times New Roman" panose="02020603050405020304" pitchFamily="18" charset="0"/>
                <a:ea typeface="宋体" pitchFamily="2" charset="-122"/>
                <a:cs typeface="+mn-ea"/>
              </a:rPr>
              <a:t>2</a:t>
            </a:r>
            <a:r>
              <a:rPr lang="en-US" altLang="zh-CN" sz="2000" strike="noStrike" noProof="1">
                <a:solidFill>
                  <a:schemeClr val="tx1"/>
                </a:solidFill>
                <a:latin typeface="Times New Roman" panose="02020603050405020304" pitchFamily="18" charset="0"/>
                <a:ea typeface="宋体" pitchFamily="2" charset="-122"/>
                <a:cs typeface="+mn-ea"/>
              </a:rPr>
              <a:t>:= x</a:t>
            </a:r>
            <a:r>
              <a:rPr lang="x-none"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r</a:t>
            </a:r>
            <a:r>
              <a:rPr lang="en-US" altLang="zh-CN" sz="2000" strike="noStrike" baseline="-25000" noProof="1">
                <a:solidFill>
                  <a:schemeClr val="tx1"/>
                </a:solidFill>
                <a:latin typeface="Times New Roman" panose="02020603050405020304" pitchFamily="18" charset="0"/>
                <a:ea typeface="宋体" pitchFamily="2" charset="-122"/>
                <a:cs typeface="+mn-ea"/>
              </a:rPr>
              <a:t>2</a:t>
            </a:r>
            <a:r>
              <a:rPr lang="en-US" altLang="zh-CN" sz="2000" strike="noStrike" noProof="1">
                <a:solidFill>
                  <a:schemeClr val="tx1"/>
                </a:solidFill>
                <a:latin typeface="Times New Roman" panose="02020603050405020304" pitchFamily="18" charset="0"/>
                <a:ea typeface="宋体" pitchFamily="2" charset="-122"/>
                <a:cs typeface="+mn-ea"/>
              </a:rPr>
              <a:t> := r</a:t>
            </a:r>
            <a:r>
              <a:rPr lang="en-US" altLang="zh-CN" sz="2000" strike="noStrike" baseline="-25000" noProof="1">
                <a:solidFill>
                  <a:schemeClr val="tx1"/>
                </a:solidFill>
                <a:latin typeface="Times New Roman" panose="02020603050405020304" pitchFamily="18" charset="0"/>
                <a:ea typeface="宋体" pitchFamily="2" charset="-122"/>
                <a:cs typeface="+mn-ea"/>
              </a:rPr>
              <a:t>2</a:t>
            </a:r>
            <a:r>
              <a:rPr lang="en-US" altLang="zh-CN" sz="2000" strike="noStrike" noProof="1">
                <a:solidFill>
                  <a:schemeClr val="tx1"/>
                </a:solidFill>
                <a:latin typeface="Times New Roman" panose="02020603050405020304" pitchFamily="18" charset="0"/>
                <a:ea typeface="宋体" pitchFamily="2" charset="-122"/>
                <a:cs typeface="+mn-ea"/>
              </a:rPr>
              <a:t>+1</a:t>
            </a:r>
            <a:r>
              <a:rPr lang="x-none"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x := r</a:t>
            </a:r>
            <a:r>
              <a:rPr lang="en-US" altLang="zh-CN" sz="2000" strike="noStrike" baseline="-25000" noProof="1">
                <a:solidFill>
                  <a:schemeClr val="tx1"/>
                </a:solidFill>
                <a:latin typeface="Times New Roman" panose="02020603050405020304" pitchFamily="18" charset="0"/>
                <a:ea typeface="宋体" pitchFamily="2" charset="-122"/>
                <a:cs typeface="+mn-ea"/>
              </a:rPr>
              <a:t>2</a:t>
            </a:r>
            <a:r>
              <a:rPr lang="x-none" altLang="en-US" sz="2000" strike="noStrike" noProof="1">
                <a:solidFill>
                  <a:schemeClr val="tx1"/>
                </a:solidFill>
                <a:latin typeface="Times New Roman" panose="02020603050405020304" pitchFamily="18" charset="0"/>
                <a:ea typeface="宋体" pitchFamily="2" charset="-122"/>
                <a:cs typeface="+mn-ea"/>
              </a:rPr>
              <a:t>;</a:t>
            </a:r>
            <a:endParaRPr lang="x-none" altLang="en-US" sz="2000" strike="noStrike" noProof="1">
              <a:solidFill>
                <a:schemeClr val="tx1"/>
              </a:solidFill>
              <a:latin typeface="Times New Roman" panose="02020603050405020304" pitchFamily="18" charset="0"/>
              <a:ea typeface="宋体" pitchFamily="2" charset="-122"/>
              <a:cs typeface="+mn-ea"/>
            </a:endParaRPr>
          </a:p>
        </p:txBody>
      </p:sp>
      <p:sp>
        <p:nvSpPr>
          <p:cNvPr id="41991" name="矩形 4199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进程之间的相互制约关系</a:t>
            </a:r>
            <a:endParaRPr lang="zh-CN" altLang="en-US" sz="2400" strike="noStrike" noProof="1">
              <a:ea typeface="宋体" pitchFamily="2" charset="-122"/>
            </a:endParaRPr>
          </a:p>
        </p:txBody>
      </p:sp>
      <p:sp>
        <p:nvSpPr>
          <p:cNvPr id="52231" name="文本框 41991"/>
          <p:cNvSpPr txBox="1"/>
          <p:nvPr/>
        </p:nvSpPr>
        <p:spPr>
          <a:xfrm>
            <a:off x="687388" y="1398588"/>
            <a:ext cx="576262" cy="366712"/>
          </a:xfrm>
          <a:prstGeom prst="rect">
            <a:avLst/>
          </a:prstGeom>
          <a:noFill/>
          <a:ln w="9525">
            <a:noFill/>
            <a:miter/>
          </a:ln>
        </p:spPr>
        <p:txBody>
          <a:bodyPr wrap="none" anchor="t">
            <a:spAutoFit/>
          </a:bodyPr>
          <a:p>
            <a:pPr lvl="0" algn="ctr"/>
            <a:r>
              <a:rPr lang="en-US" altLang="zh-CN" sz="1800">
                <a:solidFill>
                  <a:schemeClr val="tx1"/>
                </a:solidFill>
                <a:latin typeface="Arial" panose="020B0604020202020204" pitchFamily="34" charset="0"/>
                <a:ea typeface="宋体" pitchFamily="2" charset="-122"/>
              </a:rPr>
              <a:t>A</a:t>
            </a:r>
            <a:r>
              <a:rPr lang="zh-CN" altLang="en-US" sz="1800">
                <a:solidFill>
                  <a:schemeClr val="tx1"/>
                </a:solidFill>
                <a:latin typeface="Arial" panose="020B0604020202020204" pitchFamily="34" charset="0"/>
                <a:ea typeface="宋体" pitchFamily="2" charset="-122"/>
              </a:rPr>
              <a:t>：</a:t>
            </a:r>
            <a:endParaRPr lang="zh-CN" altLang="en-US">
              <a:latin typeface="Arial" panose="020B0604020202020204" pitchFamily="34" charset="0"/>
              <a:ea typeface="宋体" pitchFamily="2" charset="-122"/>
            </a:endParaRPr>
          </a:p>
        </p:txBody>
      </p:sp>
      <p:sp>
        <p:nvSpPr>
          <p:cNvPr id="52232" name="文本框 41992"/>
          <p:cNvSpPr txBox="1"/>
          <p:nvPr/>
        </p:nvSpPr>
        <p:spPr>
          <a:xfrm>
            <a:off x="649288" y="2930525"/>
            <a:ext cx="576262" cy="365125"/>
          </a:xfrm>
          <a:prstGeom prst="rect">
            <a:avLst/>
          </a:prstGeom>
          <a:noFill/>
          <a:ln w="9525">
            <a:noFill/>
            <a:miter/>
          </a:ln>
        </p:spPr>
        <p:txBody>
          <a:bodyPr wrap="none" anchor="t">
            <a:spAutoFit/>
          </a:bodyPr>
          <a:p>
            <a:pPr lvl="0" algn="ctr"/>
            <a:r>
              <a:rPr lang="en-US" altLang="zh-CN" sz="1800">
                <a:solidFill>
                  <a:schemeClr val="tx1"/>
                </a:solidFill>
                <a:latin typeface="Arial" panose="020B0604020202020204" pitchFamily="34" charset="0"/>
                <a:ea typeface="宋体" pitchFamily="2" charset="-122"/>
              </a:rPr>
              <a:t>B</a:t>
            </a:r>
            <a:r>
              <a:rPr lang="zh-CN" altLang="en-US" sz="1800">
                <a:solidFill>
                  <a:schemeClr val="tx1"/>
                </a:solidFill>
                <a:latin typeface="Arial" panose="020B0604020202020204" pitchFamily="34" charset="0"/>
                <a:ea typeface="宋体" pitchFamily="2" charset="-122"/>
              </a:rPr>
              <a:t>：</a:t>
            </a:r>
            <a:endParaRPr lang="zh-CN" altLang="en-US">
              <a:latin typeface="Arial" panose="020B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1987">
                                            <p:txEl>
                                              <p:charRg st="0" end="26"/>
                                            </p:txEl>
                                          </p:spTgt>
                                        </p:tgtEl>
                                        <p:attrNameLst>
                                          <p:attrName>style.visibility</p:attrName>
                                        </p:attrNameLst>
                                      </p:cBhvr>
                                      <p:to>
                                        <p:strVal val="visible"/>
                                      </p:to>
                                    </p:set>
                                    <p:anim calcmode="lin" valueType="num">
                                      <p:cBhvr additive="base">
                                        <p:cTn id="7" dur="500" fill="hold"/>
                                        <p:tgtEl>
                                          <p:spTgt spid="41987">
                                            <p:txEl>
                                              <p:charRg st="0" end="2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987">
                                            <p:txEl>
                                              <p:charRg st="0" end="2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1987">
                                            <p:txEl>
                                              <p:charRg st="26" end="65"/>
                                            </p:txEl>
                                          </p:spTgt>
                                        </p:tgtEl>
                                        <p:attrNameLst>
                                          <p:attrName>style.visibility</p:attrName>
                                        </p:attrNameLst>
                                      </p:cBhvr>
                                      <p:to>
                                        <p:strVal val="visible"/>
                                      </p:to>
                                    </p:set>
                                    <p:anim calcmode="lin" valueType="num">
                                      <p:cBhvr additive="base">
                                        <p:cTn id="13" dur="500" fill="hold"/>
                                        <p:tgtEl>
                                          <p:spTgt spid="41987">
                                            <p:txEl>
                                              <p:charRg st="26" end="6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987">
                                            <p:txEl>
                                              <p:charRg st="26" end="65"/>
                                            </p:txEl>
                                          </p:spTgt>
                                        </p:tgtEl>
                                        <p:attrNameLst>
                                          <p:attrName>ppt_y</p:attrName>
                                        </p:attrNameLst>
                                      </p:cBhvr>
                                      <p:tavLst>
                                        <p:tav tm="0">
                                          <p:val>
                                            <p:strVal val="#ppt_y"/>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1987">
                                            <p:txEl>
                                              <p:charRg st="65" end="155"/>
                                            </p:txEl>
                                          </p:spTgt>
                                        </p:tgtEl>
                                        <p:attrNameLst>
                                          <p:attrName>style.visibility</p:attrName>
                                        </p:attrNameLst>
                                      </p:cBhvr>
                                      <p:to>
                                        <p:strVal val="visible"/>
                                      </p:to>
                                    </p:set>
                                    <p:anim calcmode="lin" valueType="num">
                                      <p:cBhvr additive="base">
                                        <p:cTn id="17" dur="500" fill="hold"/>
                                        <p:tgtEl>
                                          <p:spTgt spid="41987">
                                            <p:txEl>
                                              <p:charRg st="65" end="15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987">
                                            <p:txEl>
                                              <p:charRg st="65" end="15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1990">
                                            <p:txEl>
                                              <p:charRg st="0" end="85"/>
                                            </p:txEl>
                                          </p:spTgt>
                                        </p:tgtEl>
                                        <p:attrNameLst>
                                          <p:attrName>style.visibility</p:attrName>
                                        </p:attrNameLst>
                                      </p:cBhvr>
                                      <p:to>
                                        <p:strVal val="visible"/>
                                      </p:to>
                                    </p:set>
                                    <p:anim calcmode="lin" valueType="num">
                                      <p:cBhvr additive="base">
                                        <p:cTn id="21" dur="500" fill="hold"/>
                                        <p:tgtEl>
                                          <p:spTgt spid="41990">
                                            <p:txEl>
                                              <p:charRg st="0" end="8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990">
                                            <p:txEl>
                                              <p:charRg st="0" end="8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1990">
                                            <p:txEl>
                                              <p:charRg st="85" end="146"/>
                                            </p:txEl>
                                          </p:spTgt>
                                        </p:tgtEl>
                                        <p:attrNameLst>
                                          <p:attrName>style.visibility</p:attrName>
                                        </p:attrNameLst>
                                      </p:cBhvr>
                                      <p:to>
                                        <p:strVal val="visible"/>
                                      </p:to>
                                    </p:set>
                                    <p:anim calcmode="lin" valueType="num">
                                      <p:cBhvr additive="base">
                                        <p:cTn id="25" dur="500" fill="hold"/>
                                        <p:tgtEl>
                                          <p:spTgt spid="41990">
                                            <p:txEl>
                                              <p:charRg st="85" end="14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90">
                                            <p:txEl>
                                              <p:charRg st="85" end="14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1989"/>
                                        </p:tgtEl>
                                        <p:attrNameLst>
                                          <p:attrName>style.visibility</p:attrName>
                                        </p:attrNameLst>
                                      </p:cBhvr>
                                      <p:to>
                                        <p:strVal val="visible"/>
                                      </p:to>
                                    </p:set>
                                    <p:anim calcmode="lin" valueType="num">
                                      <p:cBhvr additive="base">
                                        <p:cTn id="31" dur="500" fill="hold"/>
                                        <p:tgtEl>
                                          <p:spTgt spid="41989"/>
                                        </p:tgtEl>
                                        <p:attrNameLst>
                                          <p:attrName>ppt_x</p:attrName>
                                        </p:attrNameLst>
                                      </p:cBhvr>
                                      <p:tavLst>
                                        <p:tav tm="0">
                                          <p:val>
                                            <p:strVal val="0-#ppt_w/2"/>
                                          </p:val>
                                        </p:tav>
                                        <p:tav tm="100000">
                                          <p:val>
                                            <p:strVal val="#ppt_x"/>
                                          </p:val>
                                        </p:tav>
                                      </p:tavLst>
                                    </p:anim>
                                    <p:anim calcmode="lin" valueType="num">
                                      <p:cBhvr additive="base">
                                        <p:cTn id="32" dur="500" fill="hold"/>
                                        <p:tgtEl>
                                          <p:spTgt spid="4198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988"/>
                                        </p:tgtEl>
                                        <p:attrNameLst>
                                          <p:attrName>style.visibility</p:attrName>
                                        </p:attrNameLst>
                                      </p:cBhvr>
                                      <p:to>
                                        <p:strVal val="visible"/>
                                      </p:to>
                                    </p:set>
                                    <p:anim calcmode="lin" valueType="num">
                                      <p:cBhvr additive="base">
                                        <p:cTn id="37" dur="500" fill="hold"/>
                                        <p:tgtEl>
                                          <p:spTgt spid="41988"/>
                                        </p:tgtEl>
                                        <p:attrNameLst>
                                          <p:attrName>ppt_x</p:attrName>
                                        </p:attrNameLst>
                                      </p:cBhvr>
                                      <p:tavLst>
                                        <p:tav tm="0">
                                          <p:val>
                                            <p:strVal val="#ppt_x"/>
                                          </p:val>
                                        </p:tav>
                                        <p:tav tm="100000">
                                          <p:val>
                                            <p:strVal val="#ppt_x"/>
                                          </p:val>
                                        </p:tav>
                                      </p:tavLst>
                                    </p:anim>
                                    <p:anim calcmode="lin" valueType="num">
                                      <p:cBhvr additive="base">
                                        <p:cTn id="38" dur="500" fill="hold"/>
                                        <p:tgtEl>
                                          <p:spTgt spid="41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文本框 4300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34</a:t>
            </a:r>
            <a:endParaRPr lang="en-US" altLang="zh-CN" b="0">
              <a:solidFill>
                <a:schemeClr val="tx2"/>
              </a:solidFill>
              <a:latin typeface="Times New Roman" panose="02020603050405020304" pitchFamily="18" charset="0"/>
              <a:ea typeface="宋体" pitchFamily="2" charset="-122"/>
            </a:endParaRPr>
          </a:p>
        </p:txBody>
      </p:sp>
      <p:sp>
        <p:nvSpPr>
          <p:cNvPr id="43011" name="矩形 43010"/>
          <p:cNvSpPr/>
          <p:nvPr/>
        </p:nvSpPr>
        <p:spPr>
          <a:xfrm>
            <a:off x="1006475" y="3192463"/>
            <a:ext cx="7948613" cy="97726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临界区是进程中对公共变量 </a:t>
            </a:r>
            <a:r>
              <a:rPr lang="en-US" altLang="zh-CN" sz="2400" strike="noStrike"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或存储区</a:t>
            </a:r>
            <a:r>
              <a:rPr lang="en-US" altLang="zh-CN" sz="2400" strike="noStrike"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进行访问与修改的程序段，称为相对于该公共变量的临界区。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43012" name="矩形 43011"/>
          <p:cNvSpPr/>
          <p:nvPr/>
        </p:nvSpPr>
        <p:spPr>
          <a:xfrm>
            <a:off x="679450" y="565150"/>
            <a:ext cx="7883525" cy="212153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Clr>
                <a:srgbClr val="000099"/>
              </a:buClr>
              <a:buFont typeface="Wingdings" panose="05000000000000000000" pitchFamily="2" charset="2"/>
              <a:buAutoNum type="circleNumDbPlain" startAt="2"/>
            </a:pP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临界资源的定义</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chemeClr val="tx1"/>
                </a:solidFill>
                <a:latin typeface="Times New Roman" panose="02020603050405020304" pitchFamily="18" charset="0"/>
                <a:ea typeface="宋体" pitchFamily="2" charset="-122"/>
                <a:cs typeface="+mn-ea"/>
              </a:rPr>
              <a:t>      一次仅允许一个进程使用的资源称为临界资源。</a:t>
            </a:r>
            <a:endParaRPr lang="zh-CN" altLang="en-US" sz="2400" b="1"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硬件：如输入机、打印机、磁带机等</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软件：如公用变量、数据、表格、队列等</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43013" name="矩形 43012"/>
          <p:cNvSpPr/>
          <p:nvPr/>
        </p:nvSpPr>
        <p:spPr>
          <a:xfrm>
            <a:off x="658813" y="2574925"/>
            <a:ext cx="3992563" cy="6048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临界区      </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b="1" strike="noStrike" noProof="1">
              <a:solidFill>
                <a:srgbClr val="000099"/>
              </a:solidFill>
              <a:latin typeface="Times New Roman" panose="02020603050405020304" pitchFamily="18" charset="0"/>
              <a:ea typeface="宋体" pitchFamily="2" charset="-122"/>
            </a:endParaRPr>
          </a:p>
        </p:txBody>
      </p:sp>
      <p:grpSp>
        <p:nvGrpSpPr>
          <p:cNvPr id="43014" name="组合 43013"/>
          <p:cNvGrpSpPr/>
          <p:nvPr/>
        </p:nvGrpSpPr>
        <p:grpSpPr>
          <a:xfrm>
            <a:off x="2368550" y="4219575"/>
            <a:ext cx="4386263" cy="1930400"/>
            <a:chOff x="0" y="0"/>
            <a:chExt cx="2207" cy="1004"/>
          </a:xfrm>
        </p:grpSpPr>
        <p:grpSp>
          <p:nvGrpSpPr>
            <p:cNvPr id="53254" name="组合 43014"/>
            <p:cNvGrpSpPr/>
            <p:nvPr/>
          </p:nvGrpSpPr>
          <p:grpSpPr>
            <a:xfrm>
              <a:off x="0" y="6"/>
              <a:ext cx="1052" cy="993"/>
              <a:chOff x="0" y="0"/>
              <a:chExt cx="1052" cy="993"/>
            </a:xfrm>
          </p:grpSpPr>
          <p:sp>
            <p:nvSpPr>
              <p:cNvPr id="53255" name="文本框 43015"/>
              <p:cNvSpPr txBox="1"/>
              <p:nvPr/>
            </p:nvSpPr>
            <p:spPr>
              <a:xfrm>
                <a:off x="345" y="236"/>
                <a:ext cx="707" cy="757"/>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sym typeface="MT Extra" pitchFamily="18" charset="2"/>
                  </a:rPr>
                  <a:t>        </a:t>
                </a:r>
                <a:endParaRPr lang="zh-CN" altLang="en-US" sz="1600">
                  <a:solidFill>
                    <a:schemeClr val="tx1"/>
                  </a:solidFill>
                  <a:latin typeface="Times New Roman" panose="02020603050405020304" pitchFamily="18" charset="0"/>
                  <a:ea typeface="宋体" pitchFamily="2" charset="-122"/>
                </a:endParaRPr>
              </a:p>
              <a:p>
                <a:pPr lvl="0">
                  <a:spcBef>
                    <a:spcPct val="50000"/>
                  </a:spcBef>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x</a:t>
                </a:r>
                <a:r>
                  <a:rPr lang="en-US" altLang="zh-CN" sz="1600" baseline="-250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  x+1;</a:t>
                </a:r>
                <a:endParaRPr lang="en-US" altLang="zh-CN" sz="1600">
                  <a:solidFill>
                    <a:schemeClr val="tx1"/>
                  </a:solidFill>
                  <a:latin typeface="Times New Roman" panose="02020603050405020304" pitchFamily="18" charset="0"/>
                  <a:ea typeface="宋体" pitchFamily="2" charset="-122"/>
                </a:endParaRPr>
              </a:p>
              <a:p>
                <a:pPr lvl="0">
                  <a:spcBef>
                    <a:spcPct val="50000"/>
                  </a:spcBef>
                </a:pPr>
                <a:r>
                  <a:rPr lang="en-US" altLang="zh-CN" sz="1600">
                    <a:solidFill>
                      <a:schemeClr val="tx1"/>
                    </a:solidFill>
                    <a:latin typeface="Times New Roman" panose="02020603050405020304" pitchFamily="18" charset="0"/>
                    <a:ea typeface="宋体" pitchFamily="2" charset="-122"/>
                    <a:sym typeface="MT Extra" pitchFamily="18" charset="2"/>
                  </a:rPr>
                  <a:t>        </a:t>
                </a:r>
                <a:endParaRPr lang="en-US" altLang="zh-CN" sz="1600">
                  <a:solidFill>
                    <a:schemeClr val="tx1"/>
                  </a:solidFill>
                  <a:latin typeface="Times New Roman" panose="02020603050405020304" pitchFamily="18" charset="0"/>
                  <a:ea typeface="宋体" pitchFamily="2" charset="-122"/>
                  <a:sym typeface="MT Extra" pitchFamily="18" charset="2"/>
                </a:endParaRPr>
              </a:p>
              <a:p>
                <a:pPr lvl="0">
                  <a:spcBef>
                    <a:spcPct val="50000"/>
                  </a:spcBef>
                </a:pPr>
                <a:endParaRPr lang="zh-CN" altLang="en-US" sz="1600">
                  <a:solidFill>
                    <a:schemeClr val="tx1"/>
                  </a:solidFill>
                  <a:latin typeface="Times New Roman" panose="02020603050405020304" pitchFamily="18" charset="0"/>
                  <a:ea typeface="宋体" pitchFamily="2" charset="-122"/>
                  <a:sym typeface="MT Extra" pitchFamily="18" charset="2"/>
                </a:endParaRPr>
              </a:p>
            </p:txBody>
          </p:sp>
          <p:sp>
            <p:nvSpPr>
              <p:cNvPr id="53256" name="文本框 43016"/>
              <p:cNvSpPr txBox="1"/>
              <p:nvPr/>
            </p:nvSpPr>
            <p:spPr>
              <a:xfrm>
                <a:off x="0" y="397"/>
                <a:ext cx="501" cy="212"/>
              </a:xfrm>
              <a:prstGeom prst="rect">
                <a:avLst/>
              </a:prstGeom>
              <a:noFill/>
              <a:ln w="9525">
                <a:noFill/>
                <a:miter/>
              </a:ln>
            </p:spPr>
            <p:txBody>
              <a:bodyPr anchor="t">
                <a:spAutoFit/>
              </a:bodyPr>
              <a:p>
                <a:pPr lvl="0">
                  <a:lnSpc>
                    <a:spcPct val="130000"/>
                  </a:lnSpc>
                  <a:spcBef>
                    <a:spcPct val="30000"/>
                  </a:spcBef>
                </a:pPr>
                <a:r>
                  <a:rPr lang="en-US" altLang="zh-CN" sz="1600">
                    <a:solidFill>
                      <a:schemeClr val="tx1"/>
                    </a:solidFill>
                    <a:latin typeface="Times New Roman" panose="02020603050405020304" pitchFamily="18" charset="0"/>
                    <a:ea typeface="宋体" pitchFamily="2" charset="-122"/>
                  </a:rPr>
                  <a:t>cs</a:t>
                </a:r>
                <a:r>
                  <a:rPr lang="en-US" altLang="zh-CN" sz="1600" baseline="-25000">
                    <a:solidFill>
                      <a:schemeClr val="tx1"/>
                    </a:solidFill>
                    <a:latin typeface="Times New Roman" panose="02020603050405020304" pitchFamily="18" charset="0"/>
                    <a:ea typeface="宋体" pitchFamily="2" charset="-122"/>
                  </a:rPr>
                  <a:t>a </a:t>
                </a: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p:txBody>
          </p:sp>
          <p:sp>
            <p:nvSpPr>
              <p:cNvPr id="53257" name="文本框 43017"/>
              <p:cNvSpPr txBox="1"/>
              <p:nvPr/>
            </p:nvSpPr>
            <p:spPr>
              <a:xfrm>
                <a:off x="412" y="0"/>
                <a:ext cx="484" cy="199"/>
              </a:xfrm>
              <a:prstGeom prst="rect">
                <a:avLst/>
              </a:prstGeom>
              <a:noFill/>
              <a:ln w="9525">
                <a:noFill/>
                <a:miter/>
              </a:ln>
            </p:spPr>
            <p:txBody>
              <a:bodyPr anchor="t">
                <a:spAutoFit/>
              </a:bodyPr>
              <a:p>
                <a:pPr marL="341630" lvl="0" indent="-341630">
                  <a:lnSpc>
                    <a:spcPct val="120000"/>
                  </a:lnSpc>
                  <a:spcBef>
                    <a:spcPct val="50000"/>
                  </a:spcBef>
                  <a:buClr>
                    <a:schemeClr val="tx2"/>
                  </a:buClr>
                  <a:buSzPct val="95000"/>
                  <a:buFont typeface="Wingdings" panose="05000000000000000000" pitchFamily="2" charset="2"/>
                  <a:buNone/>
                </a:pPr>
                <a:r>
                  <a:rPr lang="zh-CN" altLang="en-US" sz="1600" dirty="0">
                    <a:solidFill>
                      <a:schemeClr val="tx1"/>
                    </a:solidFill>
                    <a:latin typeface="Times New Roman" panose="02020603050405020304" pitchFamily="18" charset="0"/>
                    <a:ea typeface="宋体" pitchFamily="2" charset="-122"/>
                  </a:rPr>
                  <a:t>进程A</a:t>
                </a:r>
                <a:endParaRPr lang="zh-CN" altLang="en-US" sz="1600" dirty="0">
                  <a:solidFill>
                    <a:schemeClr val="tx1"/>
                  </a:solidFill>
                  <a:latin typeface="Times New Roman" panose="02020603050405020304" pitchFamily="18" charset="0"/>
                  <a:ea typeface="宋体" pitchFamily="2" charset="-122"/>
                </a:endParaRPr>
              </a:p>
            </p:txBody>
          </p:sp>
        </p:grpSp>
        <p:grpSp>
          <p:nvGrpSpPr>
            <p:cNvPr id="53258" name="组合 43018"/>
            <p:cNvGrpSpPr/>
            <p:nvPr/>
          </p:nvGrpSpPr>
          <p:grpSpPr>
            <a:xfrm>
              <a:off x="1164" y="0"/>
              <a:ext cx="1043" cy="1004"/>
              <a:chOff x="0" y="0"/>
              <a:chExt cx="1043" cy="1004"/>
            </a:xfrm>
          </p:grpSpPr>
          <p:sp>
            <p:nvSpPr>
              <p:cNvPr id="53259" name="文本框 43019"/>
              <p:cNvSpPr txBox="1"/>
              <p:nvPr/>
            </p:nvSpPr>
            <p:spPr>
              <a:xfrm>
                <a:off x="428" y="0"/>
                <a:ext cx="484" cy="199"/>
              </a:xfrm>
              <a:prstGeom prst="rect">
                <a:avLst/>
              </a:prstGeom>
              <a:noFill/>
              <a:ln w="9525">
                <a:noFill/>
                <a:miter/>
              </a:ln>
            </p:spPr>
            <p:txBody>
              <a:bodyPr anchor="t">
                <a:spAutoFit/>
              </a:bodyPr>
              <a:p>
                <a:pPr marL="341630" lvl="0" indent="-341630">
                  <a:lnSpc>
                    <a:spcPct val="120000"/>
                  </a:lnSpc>
                  <a:spcBef>
                    <a:spcPct val="50000"/>
                  </a:spcBef>
                  <a:buClr>
                    <a:schemeClr val="tx2"/>
                  </a:buClr>
                  <a:buSzPct val="95000"/>
                  <a:buFont typeface="Wingdings" panose="05000000000000000000" pitchFamily="2" charset="2"/>
                  <a:buNone/>
                </a:pPr>
                <a:r>
                  <a:rPr lang="zh-CN" altLang="en-US" sz="1600" dirty="0">
                    <a:solidFill>
                      <a:schemeClr val="tx1"/>
                    </a:solidFill>
                    <a:latin typeface="Times New Roman" panose="02020603050405020304" pitchFamily="18" charset="0"/>
                    <a:ea typeface="宋体" pitchFamily="2" charset="-122"/>
                  </a:rPr>
                  <a:t>进程B</a:t>
                </a:r>
                <a:endParaRPr lang="zh-CN" altLang="en-US" sz="1600" dirty="0">
                  <a:solidFill>
                    <a:schemeClr val="tx1"/>
                  </a:solidFill>
                  <a:latin typeface="Times New Roman" panose="02020603050405020304" pitchFamily="18" charset="0"/>
                  <a:ea typeface="宋体" pitchFamily="2" charset="-122"/>
                </a:endParaRPr>
              </a:p>
            </p:txBody>
          </p:sp>
          <p:sp>
            <p:nvSpPr>
              <p:cNvPr id="53260" name="文本框 43020"/>
              <p:cNvSpPr txBox="1"/>
              <p:nvPr/>
            </p:nvSpPr>
            <p:spPr>
              <a:xfrm>
                <a:off x="336" y="247"/>
                <a:ext cx="707" cy="757"/>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sym typeface="MT Extra" pitchFamily="18" charset="2"/>
                  </a:rPr>
                  <a:t>        </a:t>
                </a:r>
                <a:endParaRPr lang="zh-CN" altLang="en-US" sz="1600">
                  <a:solidFill>
                    <a:schemeClr val="tx1"/>
                  </a:solidFill>
                  <a:latin typeface="Times New Roman" panose="02020603050405020304" pitchFamily="18" charset="0"/>
                  <a:ea typeface="宋体" pitchFamily="2" charset="-122"/>
                </a:endParaRPr>
              </a:p>
              <a:p>
                <a:pPr lvl="0">
                  <a:spcBef>
                    <a:spcPct val="50000"/>
                  </a:spcBef>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x</a:t>
                </a:r>
                <a:r>
                  <a:rPr lang="en-US" altLang="zh-CN" sz="1600" baseline="-250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  x+1;</a:t>
                </a:r>
                <a:endParaRPr lang="en-US" altLang="zh-CN" sz="1600">
                  <a:solidFill>
                    <a:schemeClr val="tx1"/>
                  </a:solidFill>
                  <a:latin typeface="Times New Roman" panose="02020603050405020304" pitchFamily="18" charset="0"/>
                  <a:ea typeface="宋体" pitchFamily="2" charset="-122"/>
                </a:endParaRPr>
              </a:p>
              <a:p>
                <a:pPr lvl="0">
                  <a:spcBef>
                    <a:spcPct val="50000"/>
                  </a:spcBef>
                </a:pPr>
                <a:r>
                  <a:rPr lang="en-US" altLang="zh-CN" sz="1600">
                    <a:solidFill>
                      <a:schemeClr val="tx1"/>
                    </a:solidFill>
                    <a:latin typeface="Times New Roman" panose="02020603050405020304" pitchFamily="18" charset="0"/>
                    <a:ea typeface="宋体" pitchFamily="2" charset="-122"/>
                    <a:sym typeface="MT Extra" pitchFamily="18" charset="2"/>
                  </a:rPr>
                  <a:t>        </a:t>
                </a:r>
                <a:endParaRPr lang="en-US" altLang="zh-CN" sz="1600">
                  <a:solidFill>
                    <a:schemeClr val="tx1"/>
                  </a:solidFill>
                  <a:latin typeface="Times New Roman" panose="02020603050405020304" pitchFamily="18" charset="0"/>
                  <a:ea typeface="宋体" pitchFamily="2" charset="-122"/>
                  <a:sym typeface="MT Extra" pitchFamily="18" charset="2"/>
                </a:endParaRPr>
              </a:p>
              <a:p>
                <a:pPr lvl="0">
                  <a:spcBef>
                    <a:spcPct val="50000"/>
                  </a:spcBef>
                </a:pPr>
                <a:endParaRPr lang="zh-CN" altLang="en-US" sz="1600">
                  <a:solidFill>
                    <a:schemeClr val="tx1"/>
                  </a:solidFill>
                  <a:latin typeface="Times New Roman" panose="02020603050405020304" pitchFamily="18" charset="0"/>
                  <a:ea typeface="宋体" pitchFamily="2" charset="-122"/>
                  <a:sym typeface="MT Extra" pitchFamily="18" charset="2"/>
                </a:endParaRPr>
              </a:p>
            </p:txBody>
          </p:sp>
          <p:sp>
            <p:nvSpPr>
              <p:cNvPr id="53261" name="文本框 43021"/>
              <p:cNvSpPr txBox="1"/>
              <p:nvPr/>
            </p:nvSpPr>
            <p:spPr>
              <a:xfrm>
                <a:off x="0" y="434"/>
                <a:ext cx="501" cy="212"/>
              </a:xfrm>
              <a:prstGeom prst="rect">
                <a:avLst/>
              </a:prstGeom>
              <a:noFill/>
              <a:ln w="9525">
                <a:noFill/>
                <a:miter/>
              </a:ln>
            </p:spPr>
            <p:txBody>
              <a:bodyPr anchor="t">
                <a:spAutoFit/>
              </a:bodyPr>
              <a:p>
                <a:pPr lvl="0">
                  <a:lnSpc>
                    <a:spcPct val="130000"/>
                  </a:lnSpc>
                  <a:spcBef>
                    <a:spcPct val="30000"/>
                  </a:spcBef>
                </a:pPr>
                <a:r>
                  <a:rPr lang="en-US" altLang="zh-CN" sz="1600">
                    <a:solidFill>
                      <a:schemeClr val="tx1"/>
                    </a:solidFill>
                    <a:latin typeface="Times New Roman" panose="02020603050405020304" pitchFamily="18" charset="0"/>
                    <a:ea typeface="宋体" pitchFamily="2" charset="-122"/>
                  </a:rPr>
                  <a:t>cs</a:t>
                </a:r>
                <a:r>
                  <a:rPr lang="en-US" altLang="zh-CN" sz="1600" baseline="-25000">
                    <a:solidFill>
                      <a:schemeClr val="tx1"/>
                    </a:solidFill>
                    <a:latin typeface="Times New Roman" panose="02020603050405020304" pitchFamily="18" charset="0"/>
                    <a:ea typeface="宋体" pitchFamily="2" charset="-122"/>
                  </a:rPr>
                  <a:t>b </a:t>
                </a: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p:txBody>
          </p:sp>
        </p:grpSp>
      </p:grpSp>
      <p:sp>
        <p:nvSpPr>
          <p:cNvPr id="43023" name="文本框 43022"/>
          <p:cNvSpPr txBox="1"/>
          <p:nvPr/>
        </p:nvSpPr>
        <p:spPr>
          <a:xfrm>
            <a:off x="3702050" y="6157913"/>
            <a:ext cx="1946275"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进程临界区示意图</a:t>
            </a:r>
            <a:endParaRPr lang="zh-CN" altLang="en-US" sz="1600" b="0">
              <a:solidFill>
                <a:schemeClr val="tx1"/>
              </a:solidFill>
              <a:latin typeface="Times New Roman" panose="02020603050405020304" pitchFamily="18" charset="0"/>
              <a:ea typeface="宋体" pitchFamily="2" charset="-122"/>
            </a:endParaRPr>
          </a:p>
        </p:txBody>
      </p:sp>
      <p:sp>
        <p:nvSpPr>
          <p:cNvPr id="43024" name="矩形 4302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进程之间的相互制约关系</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012">
                                            <p:txEl>
                                              <p:charRg st="0" end="9"/>
                                            </p:txEl>
                                          </p:spTgt>
                                        </p:tgtEl>
                                        <p:attrNameLst>
                                          <p:attrName>style.visibility</p:attrName>
                                        </p:attrNameLst>
                                      </p:cBhvr>
                                      <p:to>
                                        <p:strVal val="visible"/>
                                      </p:to>
                                    </p:set>
                                    <p:anim calcmode="lin" valueType="num">
                                      <p:cBhvr additive="base">
                                        <p:cTn id="7" dur="500" fill="hold"/>
                                        <p:tgtEl>
                                          <p:spTgt spid="43012">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012">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3012">
                                            <p:txEl>
                                              <p:charRg st="9" end="37"/>
                                            </p:txEl>
                                          </p:spTgt>
                                        </p:tgtEl>
                                        <p:attrNameLst>
                                          <p:attrName>style.visibility</p:attrName>
                                        </p:attrNameLst>
                                      </p:cBhvr>
                                      <p:to>
                                        <p:strVal val="visible"/>
                                      </p:to>
                                    </p:set>
                                    <p:anim calcmode="lin" valueType="num">
                                      <p:cBhvr additive="base">
                                        <p:cTn id="13" dur="500" fill="hold"/>
                                        <p:tgtEl>
                                          <p:spTgt spid="43012">
                                            <p:txEl>
                                              <p:charRg st="9" end="3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3012">
                                            <p:txEl>
                                              <p:charRg st="9" end="3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12">
                                            <p:txEl>
                                              <p:charRg st="37" end="63"/>
                                            </p:txEl>
                                          </p:spTgt>
                                        </p:tgtEl>
                                        <p:attrNameLst>
                                          <p:attrName>style.visibility</p:attrName>
                                        </p:attrNameLst>
                                      </p:cBhvr>
                                      <p:to>
                                        <p:strVal val="visible"/>
                                      </p:to>
                                    </p:set>
                                    <p:anim calcmode="lin" valueType="num">
                                      <p:cBhvr additive="base">
                                        <p:cTn id="19" dur="500" fill="hold"/>
                                        <p:tgtEl>
                                          <p:spTgt spid="43012">
                                            <p:txEl>
                                              <p:charRg st="37" end="6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2">
                                            <p:txEl>
                                              <p:charRg st="37" end="6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3012">
                                            <p:txEl>
                                              <p:charRg st="63" end="90"/>
                                            </p:txEl>
                                          </p:spTgt>
                                        </p:tgtEl>
                                        <p:attrNameLst>
                                          <p:attrName>style.visibility</p:attrName>
                                        </p:attrNameLst>
                                      </p:cBhvr>
                                      <p:to>
                                        <p:strVal val="visible"/>
                                      </p:to>
                                    </p:set>
                                    <p:anim calcmode="lin" valueType="num">
                                      <p:cBhvr additive="base">
                                        <p:cTn id="23" dur="500" fill="hold"/>
                                        <p:tgtEl>
                                          <p:spTgt spid="43012">
                                            <p:txEl>
                                              <p:charRg st="63" end="9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3012">
                                            <p:txEl>
                                              <p:charRg st="63" end="9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3013">
                                            <p:txEl>
                                              <p:charRg st="0" end="16"/>
                                            </p:txEl>
                                          </p:spTgt>
                                        </p:tgtEl>
                                        <p:attrNameLst>
                                          <p:attrName>style.visibility</p:attrName>
                                        </p:attrNameLst>
                                      </p:cBhvr>
                                      <p:to>
                                        <p:strVal val="visible"/>
                                      </p:to>
                                    </p:set>
                                    <p:anim calcmode="lin" valueType="num">
                                      <p:cBhvr additive="base">
                                        <p:cTn id="29" dur="500" fill="hold"/>
                                        <p:tgtEl>
                                          <p:spTgt spid="43013">
                                            <p:txEl>
                                              <p:charRg st="0" end="1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3013">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3011"/>
                                        </p:tgtEl>
                                        <p:attrNameLst>
                                          <p:attrName>style.visibility</p:attrName>
                                        </p:attrNameLst>
                                      </p:cBhvr>
                                      <p:to>
                                        <p:strVal val="visible"/>
                                      </p:to>
                                    </p:set>
                                    <p:anim calcmode="lin" valueType="num">
                                      <p:cBhvr additive="base">
                                        <p:cTn id="35" dur="500" fill="hold"/>
                                        <p:tgtEl>
                                          <p:spTgt spid="43011"/>
                                        </p:tgtEl>
                                        <p:attrNameLst>
                                          <p:attrName>ppt_x</p:attrName>
                                        </p:attrNameLst>
                                      </p:cBhvr>
                                      <p:tavLst>
                                        <p:tav tm="0">
                                          <p:val>
                                            <p:strVal val="#ppt_x"/>
                                          </p:val>
                                        </p:tav>
                                        <p:tav tm="100000">
                                          <p:val>
                                            <p:strVal val="#ppt_x"/>
                                          </p:val>
                                        </p:tav>
                                      </p:tavLst>
                                    </p:anim>
                                    <p:anim calcmode="lin" valueType="num">
                                      <p:cBhvr additive="base">
                                        <p:cTn id="36" dur="500" fill="hold"/>
                                        <p:tgtEl>
                                          <p:spTgt spid="4301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3014"/>
                                        </p:tgtEl>
                                        <p:attrNameLst>
                                          <p:attrName>style.visibility</p:attrName>
                                        </p:attrNameLst>
                                      </p:cBhvr>
                                      <p:to>
                                        <p:strVal val="visible"/>
                                      </p:to>
                                    </p:set>
                                    <p:anim calcmode="lin" valueType="num">
                                      <p:cBhvr additive="base">
                                        <p:cTn id="41" dur="500" fill="hold"/>
                                        <p:tgtEl>
                                          <p:spTgt spid="43014"/>
                                        </p:tgtEl>
                                        <p:attrNameLst>
                                          <p:attrName>ppt_x</p:attrName>
                                        </p:attrNameLst>
                                      </p:cBhvr>
                                      <p:tavLst>
                                        <p:tav tm="0">
                                          <p:val>
                                            <p:strVal val="#ppt_x"/>
                                          </p:val>
                                        </p:tav>
                                        <p:tav tm="100000">
                                          <p:val>
                                            <p:strVal val="#ppt_x"/>
                                          </p:val>
                                        </p:tav>
                                      </p:tavLst>
                                    </p:anim>
                                    <p:anim calcmode="lin" valueType="num">
                                      <p:cBhvr additive="base">
                                        <p:cTn id="42" dur="500" fill="hold"/>
                                        <p:tgtEl>
                                          <p:spTgt spid="4301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0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P spid="4302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63489"/>
          <p:cNvSpPr>
            <a:spLocks noGrp="1"/>
          </p:cNvSpPr>
          <p:nvPr>
            <p:ph type="title"/>
          </p:nvPr>
        </p:nvSpPr>
        <p:spPr>
          <a:xfrm>
            <a:off x="317500" y="881063"/>
            <a:ext cx="8637588" cy="603250"/>
          </a:xfrm>
        </p:spPr>
        <p:txBody>
          <a:bodyPr anchor="b">
            <a:spAutoFit/>
          </a:bodyPr>
          <a:p>
            <a:pPr marL="533400" lvl="0" indent="-533400">
              <a:lnSpc>
                <a:spcPct val="120000"/>
              </a:lnSpc>
              <a:spcBef>
                <a:spcPct val="20000"/>
              </a:spcBef>
              <a:buClr>
                <a:schemeClr val="tx2"/>
              </a:buClr>
              <a:buSzPct val="95000"/>
              <a:buFont typeface="Wingdings" panose="05000000000000000000" pitchFamily="2" charset="2"/>
              <a:buChar char="•"/>
            </a:pPr>
            <a:r>
              <a:rPr lang="zh-CN" altLang="en-US" sz="2800">
                <a:solidFill>
                  <a:srgbClr val="A50021"/>
                </a:solidFill>
                <a:latin typeface="Times New Roman" panose="02020603050405020304" pitchFamily="18" charset="0"/>
                <a:ea typeface="宋体" pitchFamily="2" charset="-122"/>
              </a:rPr>
              <a:t>临界区的调度原则</a:t>
            </a:r>
            <a:endParaRPr lang="zh-CN" altLang="en-US" sz="2800">
              <a:solidFill>
                <a:srgbClr val="A50021"/>
              </a:solidFill>
              <a:latin typeface="Times New Roman" panose="02020603050405020304" pitchFamily="18" charset="0"/>
              <a:ea typeface="宋体" pitchFamily="2" charset="-122"/>
            </a:endParaRPr>
          </a:p>
        </p:txBody>
      </p:sp>
      <p:sp>
        <p:nvSpPr>
          <p:cNvPr id="63491" name="文本占位符 63490"/>
          <p:cNvSpPr>
            <a:spLocks noGrp="1"/>
          </p:cNvSpPr>
          <p:nvPr>
            <p:ph idx="1"/>
          </p:nvPr>
        </p:nvSpPr>
        <p:spPr>
          <a:xfrm>
            <a:off x="381000" y="1803400"/>
            <a:ext cx="8388350" cy="4077335"/>
          </a:xfrm>
        </p:spPr>
        <p:txBody>
          <a:bodyPr wrap="square">
            <a:spAutoFit/>
          </a:bodyPr>
          <a:p>
            <a:pPr lvl="1" indent="-455295" algn="just"/>
            <a:r>
              <a:rPr lang="zh-CN" altLang="en-US" sz="3200">
                <a:solidFill>
                  <a:schemeClr val="tx1"/>
                </a:solidFill>
                <a:effectLst/>
                <a:ea typeface="宋体" pitchFamily="2" charset="-122"/>
              </a:rPr>
              <a:t>一次至多允许一个进程进入临界区内</a:t>
            </a:r>
            <a:endParaRPr lang="zh-CN" altLang="en-US" sz="3200">
              <a:solidFill>
                <a:schemeClr val="tx1"/>
              </a:solidFill>
              <a:effectLst/>
              <a:ea typeface="宋体" pitchFamily="2" charset="-122"/>
            </a:endParaRPr>
          </a:p>
          <a:p>
            <a:pPr lvl="1" indent="-455295" algn="just"/>
            <a:r>
              <a:rPr lang="zh-CN" altLang="en-US" sz="3200">
                <a:solidFill>
                  <a:schemeClr val="tx1"/>
                </a:solidFill>
                <a:effectLst/>
                <a:ea typeface="宋体" pitchFamily="2" charset="-122"/>
              </a:rPr>
              <a:t>一个进程不能无限地停留在临界区内</a:t>
            </a:r>
            <a:endParaRPr lang="zh-CN" altLang="en-US" sz="3200">
              <a:solidFill>
                <a:schemeClr val="tx1"/>
              </a:solidFill>
              <a:effectLst/>
              <a:ea typeface="宋体" pitchFamily="2" charset="-122"/>
            </a:endParaRPr>
          </a:p>
          <a:p>
            <a:pPr lvl="1" indent="-455295" algn="just"/>
            <a:r>
              <a:rPr lang="zh-CN" altLang="en-US" sz="3200">
                <a:solidFill>
                  <a:schemeClr val="tx1"/>
                </a:solidFill>
                <a:effectLst/>
                <a:ea typeface="宋体" pitchFamily="2" charset="-122"/>
              </a:rPr>
              <a:t>一个进程不能无限地等待进入临界区</a:t>
            </a:r>
            <a:endParaRPr lang="zh-CN" altLang="en-US" sz="3200" b="1">
              <a:ea typeface="宋体" pitchFamily="2" charset="-122"/>
            </a:endParaRPr>
          </a:p>
          <a:p>
            <a:pPr lvl="1" indent="-455295" algn="just"/>
            <a:endParaRPr lang="zh-CN" altLang="en-US" sz="3200" b="1">
              <a:ea typeface="宋体" pitchFamily="2" charset="-122"/>
            </a:endParaRPr>
          </a:p>
          <a:p>
            <a:pPr lvl="1" indent="-455295" algn="just">
              <a:buNone/>
            </a:pPr>
            <a:r>
              <a:rPr lang="zh-CN" altLang="en-US" sz="3200">
                <a:solidFill>
                  <a:srgbClr val="C00000"/>
                </a:solidFill>
                <a:latin typeface="隶书" pitchFamily="1" charset="-122"/>
                <a:ea typeface="隶书" pitchFamily="1" charset="-122"/>
              </a:rPr>
              <a:t>无空等待、有空让进、</a:t>
            </a:r>
            <a:endParaRPr lang="zh-CN" altLang="en-US" sz="3200">
              <a:solidFill>
                <a:srgbClr val="C00000"/>
              </a:solidFill>
              <a:latin typeface="隶书" pitchFamily="1" charset="-122"/>
              <a:ea typeface="隶书" pitchFamily="1" charset="-122"/>
            </a:endParaRPr>
          </a:p>
          <a:p>
            <a:pPr lvl="1" indent="-455295" algn="just">
              <a:buNone/>
            </a:pPr>
            <a:r>
              <a:rPr lang="zh-CN" altLang="en-US" sz="3200">
                <a:solidFill>
                  <a:srgbClr val="C00000"/>
                </a:solidFill>
                <a:latin typeface="隶书" pitchFamily="1" charset="-122"/>
                <a:ea typeface="隶书" pitchFamily="1" charset="-122"/>
              </a:rPr>
              <a:t>择一而入、算法可行。</a:t>
            </a:r>
            <a:endParaRPr lang="zh-CN" altLang="en-US" sz="3200">
              <a:solidFill>
                <a:srgbClr val="C00000"/>
              </a:solidFill>
              <a:latin typeface="隶书" pitchFamily="1" charset="-122"/>
              <a:ea typeface="隶书" pitchFamily="1" charset="-122"/>
            </a:endParaRPr>
          </a:p>
          <a:p>
            <a:pPr lvl="1" indent="-455295" algn="just"/>
            <a:endParaRPr lang="zh-CN" altLang="en-US" sz="3200" b="1">
              <a:solidFill>
                <a:srgbClr val="FFCC00"/>
              </a:solidFill>
              <a:latin typeface="隶书" pitchFamily="1" charset="-122"/>
              <a:ea typeface="隶书" pitchFamily="1" charset="-122"/>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文本框 4403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35</a:t>
            </a:r>
            <a:endParaRPr lang="en-US" altLang="zh-CN" b="0">
              <a:solidFill>
                <a:schemeClr val="tx2"/>
              </a:solidFill>
              <a:latin typeface="Times New Roman" panose="02020603050405020304" pitchFamily="18" charset="0"/>
              <a:ea typeface="宋体" pitchFamily="2" charset="-122"/>
            </a:endParaRPr>
          </a:p>
        </p:txBody>
      </p:sp>
      <p:sp>
        <p:nvSpPr>
          <p:cNvPr id="44035" name="矩形 44034"/>
          <p:cNvSpPr/>
          <p:nvPr/>
        </p:nvSpPr>
        <p:spPr>
          <a:xfrm>
            <a:off x="671513" y="687388"/>
            <a:ext cx="5632450" cy="6048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互斥      </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400" b="1" strike="noStrike" noProof="1">
              <a:solidFill>
                <a:srgbClr val="000099"/>
              </a:solidFill>
              <a:latin typeface="Times New Roman" panose="02020603050405020304" pitchFamily="18" charset="0"/>
              <a:ea typeface="宋体" pitchFamily="2" charset="-122"/>
            </a:endParaRPr>
          </a:p>
        </p:txBody>
      </p:sp>
      <p:sp>
        <p:nvSpPr>
          <p:cNvPr id="44036" name="矩形 44035"/>
          <p:cNvSpPr/>
          <p:nvPr/>
        </p:nvSpPr>
        <p:spPr>
          <a:xfrm>
            <a:off x="979488" y="1279525"/>
            <a:ext cx="8135938" cy="2065338"/>
          </a:xfrm>
          <a:prstGeom prst="rect">
            <a:avLst/>
          </a:prstGeom>
          <a:noFill/>
          <a:ln w="9525">
            <a:noFill/>
          </a:ln>
        </p:spPr>
        <p:txBody>
          <a:bodyPr>
            <a:spAutoFit/>
          </a:bodyPr>
          <a:p>
            <a:pPr marL="533400" lvl="0" indent="-533400" fontAlgn="base">
              <a:lnSpc>
                <a:spcPct val="120000"/>
              </a:lnSpc>
              <a:spcBef>
                <a:spcPct val="20000"/>
              </a:spcBef>
              <a:buClr>
                <a:schemeClr val="tx2"/>
              </a:buClr>
              <a:buSzPct val="95000"/>
              <a:buFont typeface="Wingdings" panose="05000000000000000000" pitchFamily="2" charset="2"/>
            </a:pPr>
            <a:r>
              <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   在操作系统中，当某一进程正在访问某一存储区域时，就</a:t>
            </a:r>
            <a:endPar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ndParaRPr>
          </a:p>
          <a:p>
            <a:pPr marL="533400" lvl="0" indent="-533400" fontAlgn="base">
              <a:lnSpc>
                <a:spcPct val="120000"/>
              </a:lnSpc>
              <a:spcBef>
                <a:spcPct val="20000"/>
              </a:spcBef>
              <a:buClr>
                <a:schemeClr val="tx2"/>
              </a:buClr>
              <a:buSzPct val="95000"/>
              <a:buFont typeface="Wingdings" panose="05000000000000000000" pitchFamily="2" charset="2"/>
            </a:pPr>
            <a:r>
              <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   不允许其他进程来读出或者修改存储区的内容，否则，就</a:t>
            </a:r>
            <a:endPar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ndParaRPr>
          </a:p>
          <a:p>
            <a:pPr marL="533400" lvl="0" indent="-533400" fontAlgn="base">
              <a:lnSpc>
                <a:spcPct val="120000"/>
              </a:lnSpc>
              <a:spcBef>
                <a:spcPct val="20000"/>
              </a:spcBef>
              <a:buClr>
                <a:schemeClr val="tx2"/>
              </a:buClr>
              <a:buSzPct val="95000"/>
              <a:buFont typeface="Wingdings" panose="05000000000000000000" pitchFamily="2" charset="2"/>
            </a:pPr>
            <a:r>
              <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   会发生后果无法估计的错误。</a:t>
            </a:r>
            <a:r>
              <a:rPr lang="zh-CN" altLang="en-US" sz="2400" b="0" strike="noStrike" noProof="1">
                <a:solidFill>
                  <a:srgbClr val="C00000"/>
                </a:solidFill>
                <a:effectLst>
                  <a:outerShdw blurRad="38100" dist="38100" dir="2700000">
                    <a:srgbClr val="000000"/>
                  </a:outerShdw>
                </a:effectLst>
                <a:latin typeface="Times New Roman" panose="02020603050405020304" pitchFamily="18" charset="0"/>
                <a:ea typeface="宋体" pitchFamily="2" charset="-122"/>
                <a:cs typeface="+mn-ea"/>
              </a:rPr>
              <a:t>进程间的这种相互制约关系</a:t>
            </a:r>
            <a:endParaRPr lang="zh-CN" altLang="en-US" sz="2400" b="0" strike="noStrike" noProof="1">
              <a:solidFill>
                <a:srgbClr val="C00000"/>
              </a:solidFill>
              <a:effectLst>
                <a:outerShdw blurRad="38100" dist="38100" dir="2700000">
                  <a:srgbClr val="000000"/>
                </a:outerShdw>
              </a:effectLst>
              <a:latin typeface="Times New Roman" panose="02020603050405020304" pitchFamily="18" charset="0"/>
            </a:endParaRPr>
          </a:p>
          <a:p>
            <a:pPr marL="533400" lvl="0" indent="-533400" fontAlgn="base">
              <a:lnSpc>
                <a:spcPct val="120000"/>
              </a:lnSpc>
              <a:spcBef>
                <a:spcPct val="20000"/>
              </a:spcBef>
              <a:buClr>
                <a:schemeClr val="tx2"/>
              </a:buClr>
              <a:buSzPct val="95000"/>
              <a:buFont typeface="Wingdings" panose="05000000000000000000" pitchFamily="2" charset="2"/>
            </a:pPr>
            <a:r>
              <a:rPr lang="zh-CN" altLang="en-US" sz="2400" b="0" strike="noStrike" noProof="1">
                <a:solidFill>
                  <a:srgbClr val="C00000"/>
                </a:solidFill>
                <a:effectLst>
                  <a:outerShdw blurRad="38100" dist="38100" dir="2700000">
                    <a:srgbClr val="000000"/>
                  </a:outerShdw>
                </a:effectLst>
                <a:latin typeface="Times New Roman" panose="02020603050405020304" pitchFamily="18" charset="0"/>
                <a:ea typeface="宋体" pitchFamily="2" charset="-122"/>
                <a:cs typeface="+mn-ea"/>
              </a:rPr>
              <a:t>   （排它性控制）称为互斥。</a:t>
            </a:r>
            <a:r>
              <a:rPr lang="zh-CN" altLang="en-US" sz="20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        </a:t>
            </a:r>
            <a:endParaRPr lang="zh-CN" altLang="en-US" sz="2000" b="0" strike="noStrike" noProof="1">
              <a:solidFill>
                <a:schemeClr val="tx1"/>
              </a:solidFill>
              <a:effectLst>
                <a:outerShdw blurRad="38100" dist="38100" dir="2700000">
                  <a:srgbClr val="FFFFFF"/>
                </a:outerShdw>
              </a:effectLst>
              <a:latin typeface="Times New Roman" panose="02020603050405020304" pitchFamily="18" charset="0"/>
            </a:endParaRPr>
          </a:p>
        </p:txBody>
      </p:sp>
      <p:grpSp>
        <p:nvGrpSpPr>
          <p:cNvPr id="44037" name="组合 44036"/>
          <p:cNvGrpSpPr/>
          <p:nvPr/>
        </p:nvGrpSpPr>
        <p:grpSpPr>
          <a:xfrm>
            <a:off x="111125" y="3619500"/>
            <a:ext cx="4318000" cy="1903413"/>
            <a:chOff x="0" y="0"/>
            <a:chExt cx="2207" cy="1050"/>
          </a:xfrm>
        </p:grpSpPr>
        <p:grpSp>
          <p:nvGrpSpPr>
            <p:cNvPr id="55301" name="组合 44037"/>
            <p:cNvGrpSpPr/>
            <p:nvPr/>
          </p:nvGrpSpPr>
          <p:grpSpPr>
            <a:xfrm>
              <a:off x="0" y="6"/>
              <a:ext cx="1052" cy="1039"/>
              <a:chOff x="0" y="0"/>
              <a:chExt cx="1052" cy="1039"/>
            </a:xfrm>
          </p:grpSpPr>
          <p:sp>
            <p:nvSpPr>
              <p:cNvPr id="55302" name="文本框 44038"/>
              <p:cNvSpPr txBox="1"/>
              <p:nvPr/>
            </p:nvSpPr>
            <p:spPr>
              <a:xfrm>
                <a:off x="345" y="236"/>
                <a:ext cx="707" cy="803"/>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sym typeface="MT Extra" pitchFamily="18" charset="2"/>
                  </a:rPr>
                  <a:t>        </a:t>
                </a:r>
                <a:endParaRPr lang="zh-CN" altLang="en-US" sz="1600">
                  <a:solidFill>
                    <a:schemeClr val="tx1"/>
                  </a:solidFill>
                  <a:latin typeface="Times New Roman" panose="02020603050405020304" pitchFamily="18" charset="0"/>
                  <a:ea typeface="宋体" pitchFamily="2" charset="-122"/>
                </a:endParaRPr>
              </a:p>
              <a:p>
                <a:pPr lvl="0">
                  <a:spcBef>
                    <a:spcPct val="50000"/>
                  </a:spcBef>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x</a:t>
                </a:r>
                <a:r>
                  <a:rPr lang="en-US" altLang="zh-CN" sz="1600" baseline="-250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  x+1;</a:t>
                </a:r>
                <a:endParaRPr lang="en-US" altLang="zh-CN" sz="1600">
                  <a:solidFill>
                    <a:schemeClr val="tx1"/>
                  </a:solidFill>
                  <a:latin typeface="Times New Roman" panose="02020603050405020304" pitchFamily="18" charset="0"/>
                  <a:ea typeface="宋体" pitchFamily="2" charset="-122"/>
                </a:endParaRPr>
              </a:p>
              <a:p>
                <a:pPr lvl="0">
                  <a:spcBef>
                    <a:spcPct val="50000"/>
                  </a:spcBef>
                </a:pPr>
                <a:r>
                  <a:rPr lang="en-US" altLang="zh-CN" sz="1600">
                    <a:solidFill>
                      <a:schemeClr val="tx1"/>
                    </a:solidFill>
                    <a:latin typeface="Times New Roman" panose="02020603050405020304" pitchFamily="18" charset="0"/>
                    <a:ea typeface="宋体" pitchFamily="2" charset="-122"/>
                    <a:sym typeface="MT Extra" pitchFamily="18" charset="2"/>
                  </a:rPr>
                  <a:t>        </a:t>
                </a:r>
                <a:endParaRPr lang="en-US" altLang="zh-CN" sz="1600">
                  <a:solidFill>
                    <a:schemeClr val="tx1"/>
                  </a:solidFill>
                  <a:latin typeface="Times New Roman" panose="02020603050405020304" pitchFamily="18" charset="0"/>
                  <a:ea typeface="宋体" pitchFamily="2" charset="-122"/>
                  <a:sym typeface="MT Extra" pitchFamily="18" charset="2"/>
                </a:endParaRPr>
              </a:p>
              <a:p>
                <a:pPr lvl="0">
                  <a:spcBef>
                    <a:spcPct val="50000"/>
                  </a:spcBef>
                </a:pPr>
                <a:endParaRPr lang="zh-CN" altLang="en-US" sz="1600">
                  <a:solidFill>
                    <a:schemeClr val="tx1"/>
                  </a:solidFill>
                  <a:latin typeface="Times New Roman" panose="02020603050405020304" pitchFamily="18" charset="0"/>
                  <a:ea typeface="宋体" pitchFamily="2" charset="-122"/>
                  <a:sym typeface="MT Extra" pitchFamily="18" charset="2"/>
                </a:endParaRPr>
              </a:p>
            </p:txBody>
          </p:sp>
          <p:sp>
            <p:nvSpPr>
              <p:cNvPr id="55303" name="文本框 44039"/>
              <p:cNvSpPr txBox="1"/>
              <p:nvPr/>
            </p:nvSpPr>
            <p:spPr>
              <a:xfrm>
                <a:off x="0" y="382"/>
                <a:ext cx="501" cy="199"/>
              </a:xfrm>
              <a:prstGeom prst="rect">
                <a:avLst/>
              </a:prstGeom>
              <a:noFill/>
              <a:ln w="9525">
                <a:noFill/>
                <a:miter/>
              </a:ln>
            </p:spPr>
            <p:txBody>
              <a:bodyPr anchor="t">
                <a:spAutoFit/>
              </a:bodyPr>
              <a:p>
                <a:pPr lvl="0">
                  <a:lnSpc>
                    <a:spcPct val="130000"/>
                  </a:lnSpc>
                  <a:spcBef>
                    <a:spcPct val="30000"/>
                  </a:spcBef>
                </a:pPr>
                <a:r>
                  <a:rPr lang="en-US" altLang="zh-CN" sz="1600">
                    <a:solidFill>
                      <a:schemeClr val="tx1"/>
                    </a:solidFill>
                    <a:latin typeface="Times New Roman" panose="02020603050405020304" pitchFamily="18" charset="0"/>
                    <a:ea typeface="宋体" pitchFamily="2" charset="-122"/>
                  </a:rPr>
                  <a:t>cs</a:t>
                </a:r>
                <a:r>
                  <a:rPr lang="en-US" altLang="zh-CN" sz="1600" baseline="-25000">
                    <a:solidFill>
                      <a:schemeClr val="tx1"/>
                    </a:solidFill>
                    <a:latin typeface="Times New Roman" panose="02020603050405020304" pitchFamily="18" charset="0"/>
                    <a:ea typeface="宋体" pitchFamily="2" charset="-122"/>
                  </a:rPr>
                  <a:t>a </a:t>
                </a: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p:txBody>
          </p:sp>
          <p:sp>
            <p:nvSpPr>
              <p:cNvPr id="55304" name="文本框 44040"/>
              <p:cNvSpPr txBox="1"/>
              <p:nvPr/>
            </p:nvSpPr>
            <p:spPr>
              <a:xfrm>
                <a:off x="412" y="0"/>
                <a:ext cx="484" cy="187"/>
              </a:xfrm>
              <a:prstGeom prst="rect">
                <a:avLst/>
              </a:prstGeom>
              <a:noFill/>
              <a:ln w="9525">
                <a:noFill/>
                <a:miter/>
              </a:ln>
            </p:spPr>
            <p:txBody>
              <a:bodyPr anchor="t">
                <a:spAutoFit/>
              </a:bodyPr>
              <a:p>
                <a:pPr marL="341630" lvl="0" indent="-341630">
                  <a:lnSpc>
                    <a:spcPct val="120000"/>
                  </a:lnSpc>
                  <a:spcBef>
                    <a:spcPct val="50000"/>
                  </a:spcBef>
                  <a:buClr>
                    <a:schemeClr val="tx2"/>
                  </a:buClr>
                  <a:buSzPct val="95000"/>
                  <a:buFont typeface="Wingdings" panose="05000000000000000000" pitchFamily="2" charset="2"/>
                  <a:buNone/>
                </a:pPr>
                <a:r>
                  <a:rPr lang="zh-CN" altLang="en-US" sz="1600" dirty="0">
                    <a:solidFill>
                      <a:schemeClr val="tx1"/>
                    </a:solidFill>
                    <a:latin typeface="Times New Roman" panose="02020603050405020304" pitchFamily="18" charset="0"/>
                    <a:ea typeface="宋体" pitchFamily="2" charset="-122"/>
                  </a:rPr>
                  <a:t>进程A</a:t>
                </a:r>
                <a:endParaRPr lang="zh-CN" altLang="en-US" sz="1600" dirty="0">
                  <a:solidFill>
                    <a:schemeClr val="tx1"/>
                  </a:solidFill>
                  <a:latin typeface="Times New Roman" panose="02020603050405020304" pitchFamily="18" charset="0"/>
                  <a:ea typeface="宋体" pitchFamily="2" charset="-122"/>
                </a:endParaRPr>
              </a:p>
            </p:txBody>
          </p:sp>
        </p:grpSp>
        <p:grpSp>
          <p:nvGrpSpPr>
            <p:cNvPr id="55305" name="组合 44041"/>
            <p:cNvGrpSpPr/>
            <p:nvPr/>
          </p:nvGrpSpPr>
          <p:grpSpPr>
            <a:xfrm>
              <a:off x="1164" y="0"/>
              <a:ext cx="1043" cy="1050"/>
              <a:chOff x="0" y="0"/>
              <a:chExt cx="1043" cy="1050"/>
            </a:xfrm>
          </p:grpSpPr>
          <p:sp>
            <p:nvSpPr>
              <p:cNvPr id="55306" name="文本框 44042"/>
              <p:cNvSpPr txBox="1"/>
              <p:nvPr/>
            </p:nvSpPr>
            <p:spPr>
              <a:xfrm>
                <a:off x="428" y="0"/>
                <a:ext cx="484" cy="212"/>
              </a:xfrm>
              <a:prstGeom prst="rect">
                <a:avLst/>
              </a:prstGeom>
              <a:noFill/>
              <a:ln w="9525">
                <a:noFill/>
                <a:miter/>
              </a:ln>
            </p:spPr>
            <p:txBody>
              <a:bodyPr anchor="t">
                <a:spAutoFit/>
              </a:bodyPr>
              <a:p>
                <a:pPr marL="341630" lvl="0" indent="-341630">
                  <a:lnSpc>
                    <a:spcPct val="120000"/>
                  </a:lnSpc>
                  <a:spcBef>
                    <a:spcPct val="50000"/>
                  </a:spcBef>
                  <a:buClr>
                    <a:schemeClr val="tx2"/>
                  </a:buClr>
                  <a:buSzPct val="95000"/>
                  <a:buFont typeface="Wingdings" panose="05000000000000000000" pitchFamily="2" charset="2"/>
                  <a:buNone/>
                </a:pPr>
                <a:r>
                  <a:rPr lang="zh-CN" altLang="en-US" sz="1600" dirty="0">
                    <a:solidFill>
                      <a:schemeClr val="tx1"/>
                    </a:solidFill>
                    <a:latin typeface="Times New Roman" panose="02020603050405020304" pitchFamily="18" charset="0"/>
                    <a:ea typeface="宋体" pitchFamily="2" charset="-122"/>
                  </a:rPr>
                  <a:t>进程B</a:t>
                </a:r>
                <a:endParaRPr lang="zh-CN" altLang="en-US" sz="1600" dirty="0">
                  <a:solidFill>
                    <a:schemeClr val="tx1"/>
                  </a:solidFill>
                  <a:latin typeface="Times New Roman" panose="02020603050405020304" pitchFamily="18" charset="0"/>
                  <a:ea typeface="宋体" pitchFamily="2" charset="-122"/>
                </a:endParaRPr>
              </a:p>
            </p:txBody>
          </p:sp>
          <p:sp>
            <p:nvSpPr>
              <p:cNvPr id="55307" name="文本框 44043"/>
              <p:cNvSpPr txBox="1"/>
              <p:nvPr/>
            </p:nvSpPr>
            <p:spPr>
              <a:xfrm>
                <a:off x="336" y="247"/>
                <a:ext cx="707" cy="803"/>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sym typeface="MT Extra" pitchFamily="18" charset="2"/>
                  </a:rPr>
                  <a:t>        </a:t>
                </a:r>
                <a:endParaRPr lang="zh-CN" altLang="en-US" sz="1600">
                  <a:solidFill>
                    <a:schemeClr val="tx1"/>
                  </a:solidFill>
                  <a:latin typeface="Times New Roman" panose="02020603050405020304" pitchFamily="18" charset="0"/>
                  <a:ea typeface="宋体" pitchFamily="2" charset="-122"/>
                </a:endParaRPr>
              </a:p>
              <a:p>
                <a:pPr lvl="0">
                  <a:spcBef>
                    <a:spcPct val="50000"/>
                  </a:spcBef>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x</a:t>
                </a:r>
                <a:r>
                  <a:rPr lang="en-US" altLang="zh-CN" sz="1600" baseline="-250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  x+1;</a:t>
                </a:r>
                <a:endParaRPr lang="en-US" altLang="zh-CN" sz="1600">
                  <a:solidFill>
                    <a:schemeClr val="tx1"/>
                  </a:solidFill>
                  <a:latin typeface="Times New Roman" panose="02020603050405020304" pitchFamily="18" charset="0"/>
                  <a:ea typeface="宋体" pitchFamily="2" charset="-122"/>
                </a:endParaRPr>
              </a:p>
              <a:p>
                <a:pPr lvl="0">
                  <a:spcBef>
                    <a:spcPct val="50000"/>
                  </a:spcBef>
                </a:pPr>
                <a:r>
                  <a:rPr lang="en-US" altLang="zh-CN" sz="1600">
                    <a:solidFill>
                      <a:schemeClr val="tx1"/>
                    </a:solidFill>
                    <a:latin typeface="Times New Roman" panose="02020603050405020304" pitchFamily="18" charset="0"/>
                    <a:ea typeface="宋体" pitchFamily="2" charset="-122"/>
                    <a:sym typeface="MT Extra" pitchFamily="18" charset="2"/>
                  </a:rPr>
                  <a:t>        </a:t>
                </a:r>
                <a:endParaRPr lang="en-US" altLang="zh-CN" sz="1600">
                  <a:solidFill>
                    <a:schemeClr val="tx1"/>
                  </a:solidFill>
                  <a:latin typeface="Times New Roman" panose="02020603050405020304" pitchFamily="18" charset="0"/>
                  <a:ea typeface="宋体" pitchFamily="2" charset="-122"/>
                  <a:sym typeface="MT Extra" pitchFamily="18" charset="2"/>
                </a:endParaRPr>
              </a:p>
              <a:p>
                <a:pPr lvl="0">
                  <a:spcBef>
                    <a:spcPct val="50000"/>
                  </a:spcBef>
                </a:pPr>
                <a:endParaRPr lang="zh-CN" altLang="en-US" sz="1600">
                  <a:solidFill>
                    <a:schemeClr val="tx1"/>
                  </a:solidFill>
                  <a:latin typeface="Times New Roman" panose="02020603050405020304" pitchFamily="18" charset="0"/>
                  <a:ea typeface="宋体" pitchFamily="2" charset="-122"/>
                  <a:sym typeface="MT Extra" pitchFamily="18" charset="2"/>
                </a:endParaRPr>
              </a:p>
            </p:txBody>
          </p:sp>
          <p:sp>
            <p:nvSpPr>
              <p:cNvPr id="55308" name="文本框 44044"/>
              <p:cNvSpPr txBox="1"/>
              <p:nvPr/>
            </p:nvSpPr>
            <p:spPr>
              <a:xfrm>
                <a:off x="0" y="434"/>
                <a:ext cx="501" cy="225"/>
              </a:xfrm>
              <a:prstGeom prst="rect">
                <a:avLst/>
              </a:prstGeom>
              <a:noFill/>
              <a:ln w="9525">
                <a:noFill/>
                <a:miter/>
              </a:ln>
            </p:spPr>
            <p:txBody>
              <a:bodyPr anchor="t">
                <a:spAutoFit/>
              </a:bodyPr>
              <a:p>
                <a:pPr lvl="0">
                  <a:lnSpc>
                    <a:spcPct val="130000"/>
                  </a:lnSpc>
                  <a:spcBef>
                    <a:spcPct val="30000"/>
                  </a:spcBef>
                </a:pPr>
                <a:r>
                  <a:rPr lang="en-US" altLang="zh-CN" sz="1600">
                    <a:solidFill>
                      <a:schemeClr val="tx1"/>
                    </a:solidFill>
                    <a:latin typeface="Times New Roman" panose="02020603050405020304" pitchFamily="18" charset="0"/>
                    <a:ea typeface="宋体" pitchFamily="2" charset="-122"/>
                  </a:rPr>
                  <a:t>cs</a:t>
                </a:r>
                <a:r>
                  <a:rPr lang="en-US" altLang="zh-CN" sz="1600" baseline="-25000">
                    <a:solidFill>
                      <a:schemeClr val="tx1"/>
                    </a:solidFill>
                    <a:latin typeface="Times New Roman" panose="02020603050405020304" pitchFamily="18" charset="0"/>
                    <a:ea typeface="宋体" pitchFamily="2" charset="-122"/>
                  </a:rPr>
                  <a:t>b </a:t>
                </a: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p:txBody>
          </p:sp>
        </p:grpSp>
      </p:grpSp>
      <p:sp>
        <p:nvSpPr>
          <p:cNvPr id="44046" name="文本框 44045"/>
          <p:cNvSpPr txBox="1"/>
          <p:nvPr/>
        </p:nvSpPr>
        <p:spPr>
          <a:xfrm>
            <a:off x="1793875" y="5788025"/>
            <a:ext cx="1860550"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进程临界区示意图</a:t>
            </a:r>
            <a:endParaRPr lang="zh-CN" altLang="en-US" sz="1600" b="0">
              <a:solidFill>
                <a:schemeClr val="tx1"/>
              </a:solidFill>
              <a:latin typeface="Times New Roman" panose="02020603050405020304" pitchFamily="18" charset="0"/>
              <a:ea typeface="宋体" pitchFamily="2" charset="-122"/>
            </a:endParaRPr>
          </a:p>
        </p:txBody>
      </p:sp>
      <p:sp>
        <p:nvSpPr>
          <p:cNvPr id="44047" name="矩形 44046"/>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进程之间的相互制约关系</a:t>
            </a:r>
            <a:endParaRPr lang="zh-CN" altLang="en-US" sz="2400" strike="noStrike" noProof="1">
              <a:ea typeface="宋体" pitchFamily="2" charset="-122"/>
            </a:endParaRPr>
          </a:p>
        </p:txBody>
      </p:sp>
      <p:sp>
        <p:nvSpPr>
          <p:cNvPr id="55311" name="文本框 1"/>
          <p:cNvSpPr txBox="1"/>
          <p:nvPr/>
        </p:nvSpPr>
        <p:spPr>
          <a:xfrm>
            <a:off x="4705350" y="5087938"/>
            <a:ext cx="4010025" cy="700087"/>
          </a:xfrm>
          <a:prstGeom prst="rect">
            <a:avLst/>
          </a:prstGeom>
          <a:noFill/>
          <a:ln w="9525">
            <a:noFill/>
            <a:miter/>
          </a:ln>
        </p:spPr>
        <p:txBody>
          <a:bodyPr anchor="t">
            <a:spAutoFit/>
          </a:bodyPr>
          <a:p>
            <a:pPr lvl="0"/>
            <a:r>
              <a:rPr lang="zh-CN" altLang="en-US" sz="2000">
                <a:solidFill>
                  <a:srgbClr val="FF0000"/>
                </a:solidFill>
                <a:latin typeface="Times New Roman" panose="02020603050405020304" pitchFamily="18" charset="0"/>
                <a:ea typeface="宋体" pitchFamily="2" charset="-122"/>
              </a:rPr>
              <a:t>注意：同一临界资源的临界区才需要互斥进入。</a:t>
            </a:r>
            <a:endParaRPr lang="zh-CN" altLang="en-US" sz="2000">
              <a:solidFill>
                <a:srgbClr val="FF0000"/>
              </a:solidFill>
              <a:latin typeface="Times New Roman" panose="02020603050405020304" pitchFamily="18" charset="0"/>
              <a:ea typeface="宋体" pitchFamily="2" charset="-122"/>
            </a:endParaRPr>
          </a:p>
        </p:txBody>
      </p:sp>
      <p:sp>
        <p:nvSpPr>
          <p:cNvPr id="55312" name="文本框 2"/>
          <p:cNvSpPr txBox="1"/>
          <p:nvPr/>
        </p:nvSpPr>
        <p:spPr>
          <a:xfrm>
            <a:off x="4657725" y="3951288"/>
            <a:ext cx="4057650" cy="700087"/>
          </a:xfrm>
          <a:prstGeom prst="rect">
            <a:avLst/>
          </a:prstGeom>
          <a:noFill/>
          <a:ln w="9525">
            <a:noFill/>
            <a:miter/>
          </a:ln>
        </p:spPr>
        <p:txBody>
          <a:bodyPr anchor="t">
            <a:spAutoFit/>
          </a:bodyPr>
          <a:p>
            <a:pPr lvl="0"/>
            <a:r>
              <a:rPr lang="zh-CN" altLang="en-US" sz="2000">
                <a:latin typeface="Times New Roman" panose="02020603050405020304" pitchFamily="18" charset="0"/>
                <a:ea typeface="宋体" pitchFamily="2" charset="-122"/>
              </a:rPr>
              <a:t>进程</a:t>
            </a:r>
            <a:r>
              <a:rPr lang="en-US" altLang="zh-CN" sz="2000">
                <a:latin typeface="Times New Roman" panose="02020603050405020304" pitchFamily="18" charset="0"/>
                <a:ea typeface="宋体" pitchFamily="2" charset="-122"/>
              </a:rPr>
              <a:t>A</a:t>
            </a:r>
            <a:r>
              <a:rPr lang="zh-CN" altLang="en-US" sz="2000">
                <a:latin typeface="Times New Roman" panose="02020603050405020304" pitchFamily="18" charset="0"/>
                <a:ea typeface="宋体" pitchFamily="2" charset="-122"/>
              </a:rPr>
              <a:t>正在执行</a:t>
            </a:r>
            <a:r>
              <a:rPr lang="en-US" altLang="zh-CN" sz="2000">
                <a:latin typeface="Times New Roman" panose="02020603050405020304" pitchFamily="18" charset="0"/>
                <a:ea typeface="宋体" pitchFamily="2" charset="-122"/>
              </a:rPr>
              <a:t>cs</a:t>
            </a:r>
            <a:r>
              <a:rPr lang="en-US" altLang="zh-CN" sz="2000" baseline="-25000">
                <a:latin typeface="Times New Roman" panose="02020603050405020304" pitchFamily="18" charset="0"/>
                <a:ea typeface="宋体" pitchFamily="2" charset="-122"/>
              </a:rPr>
              <a:t>a </a:t>
            </a:r>
            <a:r>
              <a:rPr lang="zh-CN" altLang="en-US" sz="2000">
                <a:latin typeface="Times New Roman" panose="02020603050405020304" pitchFamily="18" charset="0"/>
                <a:ea typeface="宋体" pitchFamily="2" charset="-122"/>
              </a:rPr>
              <a:t>段时，进程</a:t>
            </a:r>
            <a:r>
              <a:rPr lang="en-US" altLang="zh-CN" sz="2000">
                <a:latin typeface="Times New Roman" panose="02020603050405020304" pitchFamily="18" charset="0"/>
                <a:ea typeface="宋体" pitchFamily="2" charset="-122"/>
              </a:rPr>
              <a:t>B</a:t>
            </a:r>
            <a:r>
              <a:rPr lang="zh-CN" altLang="en-US" sz="2000">
                <a:latin typeface="Times New Roman" panose="02020603050405020304" pitchFamily="18" charset="0"/>
                <a:ea typeface="宋体" pitchFamily="2" charset="-122"/>
              </a:rPr>
              <a:t>就不能进入</a:t>
            </a:r>
            <a:r>
              <a:rPr lang="en-US" altLang="zh-CN" sz="2000">
                <a:latin typeface="Times New Roman" panose="02020603050405020304" pitchFamily="18" charset="0"/>
                <a:ea typeface="宋体" pitchFamily="2" charset="-122"/>
              </a:rPr>
              <a:t>cs</a:t>
            </a:r>
            <a:r>
              <a:rPr lang="en-US" altLang="zh-CN" sz="2000" baseline="-25000">
                <a:latin typeface="Times New Roman" panose="02020603050405020304" pitchFamily="18" charset="0"/>
                <a:ea typeface="宋体" pitchFamily="2" charset="-122"/>
              </a:rPr>
              <a:t>b</a:t>
            </a:r>
            <a:r>
              <a:rPr lang="zh-CN" altLang="en-US" sz="2000">
                <a:latin typeface="Times New Roman" panose="02020603050405020304" pitchFamily="18" charset="0"/>
                <a:ea typeface="宋体" pitchFamily="2" charset="-122"/>
              </a:rPr>
              <a:t>段执行。</a:t>
            </a:r>
            <a:endParaRPr lang="zh-CN" altLang="en-US" sz="2000">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5">
                                            <p:txEl>
                                              <p:charRg st="0" end="15"/>
                                            </p:txEl>
                                          </p:spTgt>
                                        </p:tgtEl>
                                        <p:attrNameLst>
                                          <p:attrName>style.visibility</p:attrName>
                                        </p:attrNameLst>
                                      </p:cBhvr>
                                      <p:to>
                                        <p:strVal val="visible"/>
                                      </p:to>
                                    </p:set>
                                    <p:anim calcmode="lin" valueType="num">
                                      <p:cBhvr additive="base">
                                        <p:cTn id="7" dur="1000" fill="hold"/>
                                        <p:tgtEl>
                                          <p:spTgt spid="44035">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4035">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4036"/>
                                        </p:tgtEl>
                                        <p:attrNameLst>
                                          <p:attrName>style.visibility</p:attrName>
                                        </p:attrNameLst>
                                      </p:cBhvr>
                                      <p:to>
                                        <p:strVal val="visible"/>
                                      </p:to>
                                    </p:set>
                                    <p:anim calcmode="lin" valueType="num">
                                      <p:cBhvr additive="base">
                                        <p:cTn id="13" dur="500" fill="hold"/>
                                        <p:tgtEl>
                                          <p:spTgt spid="44036"/>
                                        </p:tgtEl>
                                        <p:attrNameLst>
                                          <p:attrName>ppt_x</p:attrName>
                                        </p:attrNameLst>
                                      </p:cBhvr>
                                      <p:tavLst>
                                        <p:tav tm="0">
                                          <p:val>
                                            <p:strVal val="1+#ppt_w/2"/>
                                          </p:val>
                                        </p:tav>
                                        <p:tav tm="100000">
                                          <p:val>
                                            <p:strVal val="#ppt_x"/>
                                          </p:val>
                                        </p:tav>
                                      </p:tavLst>
                                    </p:anim>
                                    <p:anim calcmode="lin" valueType="num">
                                      <p:cBhvr additive="base">
                                        <p:cTn id="14" dur="500" fill="hold"/>
                                        <p:tgtEl>
                                          <p:spTgt spid="4403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037"/>
                                        </p:tgtEl>
                                        <p:attrNameLst>
                                          <p:attrName>style.visibility</p:attrName>
                                        </p:attrNameLst>
                                      </p:cBhvr>
                                      <p:to>
                                        <p:strVal val="visible"/>
                                      </p:to>
                                    </p:set>
                                    <p:anim calcmode="lin" valueType="num">
                                      <p:cBhvr additive="base">
                                        <p:cTn id="19" dur="500" fill="hold"/>
                                        <p:tgtEl>
                                          <p:spTgt spid="44037"/>
                                        </p:tgtEl>
                                        <p:attrNameLst>
                                          <p:attrName>ppt_x</p:attrName>
                                        </p:attrNameLst>
                                      </p:cBhvr>
                                      <p:tavLst>
                                        <p:tav tm="0">
                                          <p:val>
                                            <p:strVal val="#ppt_x"/>
                                          </p:val>
                                        </p:tav>
                                        <p:tav tm="100000">
                                          <p:val>
                                            <p:strVal val="#ppt_x"/>
                                          </p:val>
                                        </p:tav>
                                      </p:tavLst>
                                    </p:anim>
                                    <p:anim calcmode="lin" valueType="num">
                                      <p:cBhvr additive="base">
                                        <p:cTn id="20" dur="500" fill="hold"/>
                                        <p:tgtEl>
                                          <p:spTgt spid="4403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0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P spid="44036" grpId="0"/>
      <p:bldP spid="4404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文本框 4505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36</a:t>
            </a:r>
            <a:endParaRPr lang="en-US" altLang="zh-CN" b="0">
              <a:solidFill>
                <a:schemeClr val="tx2"/>
              </a:solidFill>
              <a:latin typeface="Times New Roman" panose="02020603050405020304" pitchFamily="18" charset="0"/>
              <a:ea typeface="宋体" pitchFamily="2" charset="-122"/>
            </a:endParaRPr>
          </a:p>
        </p:txBody>
      </p:sp>
      <p:sp>
        <p:nvSpPr>
          <p:cNvPr id="45059" name="矩形 45058"/>
          <p:cNvSpPr/>
          <p:nvPr/>
        </p:nvSpPr>
        <p:spPr>
          <a:xfrm>
            <a:off x="186055" y="487680"/>
            <a:ext cx="8721090" cy="234315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Times New Roman" panose="02020603050405020304" pitchFamily="18" charset="0"/>
                <a:ea typeface="宋体" pitchFamily="2" charset="-122"/>
                <a:cs typeface="+mn-ea"/>
              </a:rPr>
              <a:t>进程同步的概念</a:t>
            </a:r>
            <a:endParaRPr lang="zh-CN" altLang="en-US" b="1" strike="noStrike" noProof="1">
              <a:solidFill>
                <a:srgbClr val="990000"/>
              </a:solidFill>
              <a:latin typeface="Times New Roman" panose="02020603050405020304" pitchFamily="18" charset="0"/>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什么是进程同步</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00000"/>
              </a:lnSpc>
              <a:spcBef>
                <a:spcPct val="25000"/>
              </a:spcBef>
              <a:buNone/>
            </a:pPr>
            <a:r>
              <a:rPr lang="zh-CN" altLang="en-US" sz="2400" strike="noStrike" noProof="1">
                <a:solidFill>
                  <a:schemeClr val="tx1"/>
                </a:solidFill>
                <a:latin typeface="Times New Roman" panose="02020603050405020304" pitchFamily="18" charset="0"/>
                <a:ea typeface="宋体" pitchFamily="2" charset="-122"/>
                <a:cs typeface="+mn-ea"/>
              </a:rPr>
              <a:t>        并发进程在一些关键点上可能需要互相等待与互通消息， </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00000"/>
              </a:lnSpc>
              <a:spcBef>
                <a:spcPct val="25000"/>
              </a:spcBef>
              <a:buNone/>
            </a:pPr>
            <a:r>
              <a:rPr lang="zh-CN" altLang="en-US" sz="2400" strike="noStrike" noProof="1">
                <a:solidFill>
                  <a:schemeClr val="tx1"/>
                </a:solidFill>
                <a:latin typeface="Times New Roman" panose="02020603050405020304" pitchFamily="18" charset="0"/>
                <a:ea typeface="宋体" pitchFamily="2" charset="-122"/>
                <a:cs typeface="+mn-ea"/>
              </a:rPr>
              <a:t>        这种相互制约的等待与互通消息称为进程同步。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45060" name="矩形 45059"/>
          <p:cNvSpPr/>
          <p:nvPr/>
        </p:nvSpPr>
        <p:spPr>
          <a:xfrm>
            <a:off x="644525" y="2847975"/>
            <a:ext cx="3557588" cy="60325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进程同步的例</a:t>
            </a:r>
            <a:r>
              <a:rPr lang="x-none" altLang="zh-CN" sz="2800" b="1" strike="noStrike" noProof="1">
                <a:solidFill>
                  <a:srgbClr val="A50021"/>
                </a:solidFill>
                <a:latin typeface="Times New Roman" panose="02020603050405020304" pitchFamily="18" charset="0"/>
                <a:ea typeface="宋体" pitchFamily="2" charset="-122"/>
                <a:cs typeface="+mn-ea"/>
              </a:rPr>
              <a:t>子</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45061" name="矩形 45060"/>
          <p:cNvSpPr/>
          <p:nvPr/>
        </p:nvSpPr>
        <p:spPr>
          <a:xfrm>
            <a:off x="762000" y="3657600"/>
            <a:ext cx="2768600" cy="957263"/>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①</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病员就诊</a:t>
            </a:r>
            <a:r>
              <a:rPr lang="zh-CN" altLang="en-US" sz="2000" strike="noStrike" noProof="1">
                <a:latin typeface="Times New Roman" panose="02020603050405020304" pitchFamily="18" charset="0"/>
                <a:ea typeface="宋体" pitchFamily="2" charset="-122"/>
                <a:cs typeface="+mn-ea"/>
              </a:rPr>
              <a:t> </a:t>
            </a:r>
            <a:endParaRPr lang="zh-CN" altLang="en-US" sz="2000" strike="noStrike" noProof="1">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zh-CN" altLang="en-US" sz="2000" strike="noStrike" noProof="1">
                <a:latin typeface="Times New Roman" panose="02020603050405020304" pitchFamily="18" charset="0"/>
                <a:ea typeface="宋体" pitchFamily="2" charset="-122"/>
                <a:cs typeface="+mn-ea"/>
              </a:rPr>
              <a:t>     同步约束条件：？</a:t>
            </a:r>
            <a:endParaRPr lang="zh-CN" altLang="en-US" sz="2000" strike="noStrike" noProof="1">
              <a:latin typeface="Times New Roman" panose="02020603050405020304" pitchFamily="18" charset="0"/>
              <a:ea typeface="宋体" pitchFamily="2" charset="-122"/>
            </a:endParaRPr>
          </a:p>
        </p:txBody>
      </p:sp>
      <p:grpSp>
        <p:nvGrpSpPr>
          <p:cNvPr id="45062" name="组合 45061"/>
          <p:cNvGrpSpPr/>
          <p:nvPr/>
        </p:nvGrpSpPr>
        <p:grpSpPr>
          <a:xfrm>
            <a:off x="4148138" y="3101975"/>
            <a:ext cx="4314825" cy="2901950"/>
            <a:chOff x="0" y="0"/>
            <a:chExt cx="2718" cy="1636"/>
          </a:xfrm>
        </p:grpSpPr>
        <p:sp>
          <p:nvSpPr>
            <p:cNvPr id="56326" name="文本框 45062"/>
            <p:cNvSpPr txBox="1"/>
            <p:nvPr/>
          </p:nvSpPr>
          <p:spPr>
            <a:xfrm>
              <a:off x="0" y="1"/>
              <a:ext cx="1221" cy="1635"/>
            </a:xfrm>
            <a:prstGeom prst="rect">
              <a:avLst/>
            </a:prstGeom>
            <a:noFill/>
            <a:ln w="9525" cap="flat" cmpd="sng">
              <a:solidFill>
                <a:schemeClr val="tx1"/>
              </a:solidFill>
              <a:prstDash val="solid"/>
              <a:miter/>
              <a:headEnd type="none" w="med" len="med"/>
              <a:tailEnd type="none" w="med" len="med"/>
            </a:ln>
          </p:spPr>
          <p:txBody>
            <a:bodyPr anchor="t"/>
            <a:p>
              <a:pPr lvl="0">
                <a:spcBef>
                  <a:spcPct val="50000"/>
                </a:spcBef>
              </a:pPr>
              <a:r>
                <a:rPr lang="zh-CN" altLang="en-US" sz="1600">
                  <a:solidFill>
                    <a:schemeClr val="tx1"/>
                  </a:solidFill>
                  <a:latin typeface="Times New Roman" panose="02020603050405020304" pitchFamily="18" charset="0"/>
                  <a:ea typeface="宋体" pitchFamily="2" charset="-122"/>
                </a:rPr>
                <a:t>看病活动：</a:t>
              </a:r>
              <a:endParaRPr lang="zh-CN" altLang="en-US" sz="1600">
                <a:solidFill>
                  <a:schemeClr val="tx1"/>
                </a:solidFill>
                <a:latin typeface="Times New Roman" panose="02020603050405020304" pitchFamily="18" charset="0"/>
                <a:ea typeface="宋体" pitchFamily="2" charset="-122"/>
              </a:endParaRPr>
            </a:p>
            <a:p>
              <a:pPr lvl="0">
                <a:spcBef>
                  <a:spcPct val="50000"/>
                </a:spcBef>
              </a:pPr>
              <a:r>
                <a:rPr lang="zh-CN" altLang="en-US" sz="1600">
                  <a:solidFill>
                    <a:schemeClr val="tx1"/>
                  </a:solidFill>
                  <a:latin typeface="Times New Roman" panose="02020603050405020304" pitchFamily="18" charset="0"/>
                  <a:ea typeface="宋体" pitchFamily="2" charset="-122"/>
                </a:rPr>
                <a:t>      看病</a:t>
              </a:r>
              <a:r>
                <a:rPr lang="zh-CN" altLang="en-US" sz="1600">
                  <a:solidFill>
                    <a:schemeClr val="tx1"/>
                  </a:solidFill>
                  <a:latin typeface="Times New Roman" panose="02020603050405020304" pitchFamily="18" charset="0"/>
                  <a:ea typeface="宋体" pitchFamily="2" charset="-122"/>
                  <a:sym typeface="MT Extra" pitchFamily="18" charset="2"/>
                </a:rPr>
                <a:t> </a:t>
              </a:r>
              <a:endParaRPr lang="zh-CN" altLang="en-US" sz="1600">
                <a:solidFill>
                  <a:schemeClr val="tx1"/>
                </a:solidFill>
                <a:latin typeface="Times New Roman" panose="02020603050405020304" pitchFamily="18" charset="0"/>
                <a:ea typeface="宋体" pitchFamily="2" charset="-122"/>
                <a:sym typeface="MT Extra" pitchFamily="18" charset="2"/>
              </a:endParaRPr>
            </a:p>
            <a:p>
              <a:pPr lvl="0">
                <a:spcBef>
                  <a:spcPct val="50000"/>
                </a:spcBef>
              </a:pPr>
              <a:r>
                <a:rPr lang="zh-CN" altLang="en-US" sz="1600">
                  <a:solidFill>
                    <a:schemeClr val="tx1"/>
                  </a:solidFill>
                  <a:latin typeface="宋体" pitchFamily="2" charset="-122"/>
                  <a:ea typeface="宋体" pitchFamily="2" charset="-122"/>
                  <a:sym typeface="MT Extra" pitchFamily="18" charset="2"/>
                </a:rPr>
                <a:t>  </a:t>
              </a:r>
              <a:r>
                <a:rPr lang="zh-CN" altLang="en-US" sz="1600">
                  <a:solidFill>
                    <a:schemeClr val="tx1"/>
                  </a:solidFill>
                  <a:latin typeface="Times New Roman" panose="02020603050405020304" pitchFamily="18" charset="0"/>
                  <a:ea typeface="宋体" pitchFamily="2" charset="-122"/>
                  <a:sym typeface="MT Extra" pitchFamily="18" charset="2"/>
                </a:rPr>
                <a:t>要病人去</a:t>
              </a:r>
              <a:r>
                <a:rPr lang="zh-CN" altLang="en-US" sz="1600">
                  <a:solidFill>
                    <a:schemeClr val="tx1"/>
                  </a:solidFill>
                  <a:latin typeface="Times New Roman" panose="02020603050405020304" pitchFamily="18" charset="0"/>
                  <a:ea typeface="宋体" pitchFamily="2" charset="-122"/>
                </a:rPr>
                <a:t>化验；</a:t>
              </a:r>
              <a:endParaRPr lang="zh-CN" altLang="en-US" sz="1600">
                <a:solidFill>
                  <a:schemeClr val="tx1"/>
                </a:solidFill>
                <a:latin typeface="Times New Roman" panose="02020603050405020304" pitchFamily="18" charset="0"/>
                <a:ea typeface="宋体" pitchFamily="2" charset="-122"/>
              </a:endParaRPr>
            </a:p>
            <a:p>
              <a:pPr lvl="0">
                <a:spcBef>
                  <a:spcPct val="50000"/>
                </a:spcBef>
              </a:pPr>
              <a:r>
                <a:rPr lang="zh-CN" altLang="en-US" sz="1600">
                  <a:solidFill>
                    <a:schemeClr val="tx1"/>
                  </a:solidFill>
                  <a:latin typeface="宋体" pitchFamily="2" charset="-122"/>
                  <a:ea typeface="宋体" pitchFamily="2" charset="-122"/>
                  <a:sym typeface="MT Extra" pitchFamily="18" charset="2"/>
                </a:rPr>
                <a:t>           </a:t>
              </a:r>
              <a:r>
                <a:rPr lang="zh-CN" altLang="en-US" sz="1600">
                  <a:solidFill>
                    <a:schemeClr val="tx1"/>
                  </a:solidFill>
                  <a:latin typeface="Times New Roman" panose="02020603050405020304" pitchFamily="18" charset="0"/>
                  <a:ea typeface="宋体" pitchFamily="2" charset="-122"/>
                  <a:sym typeface="MT Extra" pitchFamily="18" charset="2"/>
                </a:rPr>
                <a:t> </a:t>
              </a:r>
              <a:endParaRPr lang="zh-CN" altLang="en-US" sz="1600">
                <a:solidFill>
                  <a:schemeClr val="tx1"/>
                </a:solidFill>
                <a:latin typeface="Times New Roman" panose="02020603050405020304" pitchFamily="18" charset="0"/>
                <a:ea typeface="宋体" pitchFamily="2" charset="-122"/>
                <a:sym typeface="MT Extra" pitchFamily="18" charset="2"/>
              </a:endParaRPr>
            </a:p>
            <a:p>
              <a:pPr lvl="0">
                <a:spcBef>
                  <a:spcPct val="50000"/>
                </a:spcBef>
              </a:pPr>
              <a:r>
                <a:rPr lang="zh-CN" altLang="en-US" sz="1600">
                  <a:solidFill>
                    <a:schemeClr val="tx1"/>
                  </a:solidFill>
                  <a:latin typeface="宋体" pitchFamily="2" charset="-122"/>
                  <a:ea typeface="宋体" pitchFamily="2" charset="-122"/>
                  <a:sym typeface="MT Extra" pitchFamily="18" charset="2"/>
                </a:rPr>
                <a:t>  等</a:t>
              </a:r>
              <a:r>
                <a:rPr lang="zh-CN" altLang="en-US" sz="1600">
                  <a:solidFill>
                    <a:schemeClr val="tx1"/>
                  </a:solidFill>
                  <a:latin typeface="Times New Roman" panose="02020603050405020304" pitchFamily="18" charset="0"/>
                  <a:ea typeface="宋体" pitchFamily="2" charset="-122"/>
                </a:rPr>
                <a:t>化验结果；</a:t>
              </a:r>
              <a:endParaRPr lang="zh-CN" altLang="en-US" sz="1600">
                <a:solidFill>
                  <a:schemeClr val="tx1"/>
                </a:solidFill>
                <a:latin typeface="Times New Roman" panose="02020603050405020304" pitchFamily="18" charset="0"/>
                <a:ea typeface="宋体" pitchFamily="2" charset="-122"/>
              </a:endParaRPr>
            </a:p>
            <a:p>
              <a:pPr lvl="0">
                <a:spcBef>
                  <a:spcPct val="50000"/>
                </a:spcBef>
              </a:pPr>
              <a:r>
                <a:rPr lang="zh-CN" altLang="en-US" sz="1600">
                  <a:solidFill>
                    <a:schemeClr val="tx1"/>
                  </a:solidFill>
                  <a:latin typeface="宋体" pitchFamily="2" charset="-122"/>
                  <a:ea typeface="宋体" pitchFamily="2" charset="-122"/>
                  <a:sym typeface="MT Extra" pitchFamily="18" charset="2"/>
                </a:rPr>
                <a:t>           </a:t>
              </a:r>
              <a:r>
                <a:rPr lang="zh-CN" altLang="en-US" sz="1600">
                  <a:solidFill>
                    <a:schemeClr val="tx1"/>
                  </a:solidFill>
                  <a:latin typeface="Times New Roman" panose="02020603050405020304" pitchFamily="18" charset="0"/>
                  <a:ea typeface="宋体" pitchFamily="2" charset="-122"/>
                  <a:sym typeface="MT Extra" pitchFamily="18" charset="2"/>
                </a:rPr>
                <a:t> </a:t>
              </a:r>
              <a:endParaRPr lang="zh-CN" altLang="en-US" sz="1600">
                <a:solidFill>
                  <a:schemeClr val="tx1"/>
                </a:solidFill>
                <a:latin typeface="宋体" pitchFamily="2" charset="-122"/>
                <a:ea typeface="宋体" pitchFamily="2" charset="-122"/>
                <a:sym typeface="MT Extra" pitchFamily="18" charset="2"/>
              </a:endParaRPr>
            </a:p>
            <a:p>
              <a:pPr lvl="0">
                <a:spcBef>
                  <a:spcPct val="50000"/>
                </a:spcBef>
              </a:pPr>
              <a:r>
                <a:rPr lang="zh-CN" altLang="en-US" sz="1600">
                  <a:solidFill>
                    <a:schemeClr val="tx1"/>
                  </a:solidFill>
                  <a:latin typeface="Times New Roman" panose="02020603050405020304" pitchFamily="18" charset="0"/>
                  <a:ea typeface="宋体" pitchFamily="2" charset="-122"/>
                </a:rPr>
                <a:t>   继续诊病；</a:t>
              </a:r>
              <a:endParaRPr lang="zh-CN" altLang="en-US" sz="1600" b="0">
                <a:solidFill>
                  <a:schemeClr val="tx1"/>
                </a:solidFill>
                <a:latin typeface="Times New Roman" panose="02020603050405020304" pitchFamily="18" charset="0"/>
                <a:ea typeface="宋体" pitchFamily="2" charset="-122"/>
              </a:endParaRPr>
            </a:p>
          </p:txBody>
        </p:sp>
        <p:sp>
          <p:nvSpPr>
            <p:cNvPr id="56327" name="文本框 45063"/>
            <p:cNvSpPr txBox="1"/>
            <p:nvPr/>
          </p:nvSpPr>
          <p:spPr>
            <a:xfrm>
              <a:off x="1496" y="0"/>
              <a:ext cx="1222" cy="1635"/>
            </a:xfrm>
            <a:prstGeom prst="rect">
              <a:avLst/>
            </a:prstGeom>
            <a:noFill/>
            <a:ln w="9525" cap="flat" cmpd="sng">
              <a:solidFill>
                <a:schemeClr val="tx1"/>
              </a:solidFill>
              <a:prstDash val="solid"/>
              <a:miter/>
              <a:headEnd type="none" w="med" len="med"/>
              <a:tailEnd type="none" w="med" len="med"/>
            </a:ln>
          </p:spPr>
          <p:txBody>
            <a:bodyPr anchor="t"/>
            <a:p>
              <a:pPr lvl="0">
                <a:spcBef>
                  <a:spcPct val="50000"/>
                </a:spcBef>
              </a:pPr>
              <a:r>
                <a:rPr lang="zh-CN" altLang="en-US" sz="1600">
                  <a:solidFill>
                    <a:schemeClr val="tx1"/>
                  </a:solidFill>
                  <a:latin typeface="Times New Roman" panose="02020603050405020304" pitchFamily="18" charset="0"/>
                  <a:ea typeface="宋体" pitchFamily="2" charset="-122"/>
                </a:rPr>
                <a:t>化验活动：</a:t>
              </a:r>
              <a:endParaRPr lang="zh-CN" altLang="en-US" sz="1600">
                <a:solidFill>
                  <a:schemeClr val="tx1"/>
                </a:solidFill>
                <a:latin typeface="Times New Roman" panose="02020603050405020304" pitchFamily="18" charset="0"/>
                <a:ea typeface="宋体" pitchFamily="2" charset="-122"/>
              </a:endParaRPr>
            </a:p>
            <a:p>
              <a:pPr lvl="0">
                <a:spcBef>
                  <a:spcPct val="50000"/>
                </a:spcBef>
              </a:pPr>
              <a:r>
                <a:rPr lang="zh-CN" altLang="en-US" sz="1600">
                  <a:solidFill>
                    <a:schemeClr val="tx1"/>
                  </a:solidFill>
                  <a:latin typeface="Times New Roman" panose="02020603050405020304" pitchFamily="18" charset="0"/>
                  <a:ea typeface="宋体" pitchFamily="2" charset="-122"/>
                </a:rPr>
                <a:t>          </a:t>
              </a:r>
              <a:r>
                <a:rPr lang="zh-CN" altLang="en-US" sz="1600">
                  <a:solidFill>
                    <a:schemeClr val="tx1"/>
                  </a:solidFill>
                  <a:latin typeface="Times New Roman" panose="02020603050405020304" pitchFamily="18" charset="0"/>
                  <a:ea typeface="宋体" pitchFamily="2" charset="-122"/>
                  <a:sym typeface="MT Extra" pitchFamily="18" charset="2"/>
                </a:rPr>
                <a:t> </a:t>
              </a:r>
              <a:endParaRPr lang="zh-CN" altLang="en-US" sz="1600">
                <a:solidFill>
                  <a:schemeClr val="tx1"/>
                </a:solidFill>
                <a:latin typeface="Times New Roman" panose="02020603050405020304" pitchFamily="18" charset="0"/>
                <a:ea typeface="宋体" pitchFamily="2" charset="-122"/>
                <a:sym typeface="MT Extra" pitchFamily="18" charset="2"/>
              </a:endParaRPr>
            </a:p>
            <a:p>
              <a:pPr lvl="0">
                <a:spcBef>
                  <a:spcPct val="50000"/>
                </a:spcBef>
              </a:pPr>
              <a:r>
                <a:rPr lang="zh-CN" altLang="en-US" sz="1600">
                  <a:solidFill>
                    <a:schemeClr val="tx1"/>
                  </a:solidFill>
                  <a:latin typeface="Times New Roman" panose="02020603050405020304" pitchFamily="18" charset="0"/>
                  <a:ea typeface="宋体" pitchFamily="2" charset="-122"/>
                </a:rPr>
                <a:t>  有化验单 </a:t>
              </a: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a:p>
              <a:pPr lvl="0">
                <a:spcBef>
                  <a:spcPct val="50000"/>
                </a:spcBef>
              </a:pPr>
              <a:r>
                <a:rPr lang="en-US" altLang="zh-CN" sz="1600">
                  <a:solidFill>
                    <a:schemeClr val="tx1"/>
                  </a:solidFill>
                  <a:latin typeface="宋体" pitchFamily="2" charset="-122"/>
                  <a:ea typeface="宋体" pitchFamily="2" charset="-122"/>
                  <a:sym typeface="MT Extra" pitchFamily="18" charset="2"/>
                </a:rPr>
                <a:t>             </a:t>
              </a:r>
              <a:r>
                <a:rPr lang="en-US" altLang="zh-CN" sz="1600">
                  <a:solidFill>
                    <a:schemeClr val="tx1"/>
                  </a:solidFill>
                  <a:latin typeface="Times New Roman" panose="02020603050405020304" pitchFamily="18" charset="0"/>
                  <a:ea typeface="宋体" pitchFamily="2" charset="-122"/>
                  <a:sym typeface="MT Extra" pitchFamily="18" charset="2"/>
                </a:rPr>
                <a:t></a:t>
              </a:r>
              <a:endParaRPr lang="en-US" altLang="zh-CN" sz="1600">
                <a:solidFill>
                  <a:schemeClr val="tx1"/>
                </a:solidFill>
                <a:latin typeface="Times New Roman" panose="02020603050405020304" pitchFamily="18" charset="0"/>
                <a:ea typeface="宋体" pitchFamily="2" charset="-122"/>
                <a:sym typeface="MT Extra" pitchFamily="18" charset="2"/>
              </a:endParaRPr>
            </a:p>
            <a:p>
              <a:pPr lvl="0">
                <a:spcBef>
                  <a:spcPct val="50000"/>
                </a:spcBef>
              </a:pPr>
              <a:r>
                <a:rPr lang="en-US" altLang="zh-CN" sz="1600">
                  <a:solidFill>
                    <a:schemeClr val="tx1"/>
                  </a:solidFill>
                  <a:latin typeface="宋体" pitchFamily="2" charset="-122"/>
                  <a:ea typeface="宋体" pitchFamily="2" charset="-122"/>
                  <a:sym typeface="MT Extra" pitchFamily="18" charset="2"/>
                </a:rPr>
                <a:t>  </a:t>
              </a:r>
              <a:r>
                <a:rPr lang="zh-CN" altLang="en-US" sz="1600">
                  <a:solidFill>
                    <a:schemeClr val="tx1"/>
                  </a:solidFill>
                  <a:latin typeface="宋体" pitchFamily="2" charset="-122"/>
                  <a:ea typeface="宋体" pitchFamily="2" charset="-122"/>
                  <a:sym typeface="MT Extra" pitchFamily="18" charset="2"/>
                </a:rPr>
                <a:t>进行</a:t>
              </a:r>
              <a:r>
                <a:rPr lang="zh-CN" altLang="en-US" sz="1600">
                  <a:solidFill>
                    <a:schemeClr val="tx1"/>
                  </a:solidFill>
                  <a:latin typeface="Times New Roman" panose="02020603050405020304" pitchFamily="18" charset="0"/>
                  <a:ea typeface="宋体" pitchFamily="2" charset="-122"/>
                </a:rPr>
                <a:t>化验；</a:t>
              </a:r>
              <a:endParaRPr lang="zh-CN" altLang="en-US" sz="1600">
                <a:solidFill>
                  <a:schemeClr val="tx1"/>
                </a:solidFill>
                <a:latin typeface="Times New Roman" panose="02020603050405020304" pitchFamily="18" charset="0"/>
                <a:ea typeface="宋体" pitchFamily="2" charset="-122"/>
              </a:endParaRPr>
            </a:p>
            <a:p>
              <a:pPr lvl="0">
                <a:spcBef>
                  <a:spcPct val="50000"/>
                </a:spcBef>
              </a:pPr>
              <a:r>
                <a:rPr lang="zh-CN" altLang="en-US" sz="1600">
                  <a:solidFill>
                    <a:schemeClr val="tx1"/>
                  </a:solidFill>
                  <a:latin typeface="宋体" pitchFamily="2" charset="-122"/>
                  <a:ea typeface="宋体" pitchFamily="2" charset="-122"/>
                  <a:sym typeface="MT Extra" pitchFamily="18" charset="2"/>
                </a:rPr>
                <a:t>  </a:t>
              </a:r>
              <a:r>
                <a:rPr lang="zh-CN" altLang="en-US" sz="1600">
                  <a:solidFill>
                    <a:schemeClr val="tx1"/>
                  </a:solidFill>
                  <a:latin typeface="Times New Roman" panose="02020603050405020304" pitchFamily="18" charset="0"/>
                  <a:ea typeface="宋体" pitchFamily="2" charset="-122"/>
                </a:rPr>
                <a:t>开出化验结果；</a:t>
              </a:r>
              <a:endParaRPr lang="zh-CN" altLang="en-US" sz="1600">
                <a:solidFill>
                  <a:schemeClr val="tx1"/>
                </a:solidFill>
                <a:latin typeface="Times New Roman" panose="02020603050405020304" pitchFamily="18" charset="0"/>
                <a:ea typeface="宋体" pitchFamily="2" charset="-122"/>
              </a:endParaRPr>
            </a:p>
            <a:p>
              <a:pPr lvl="0">
                <a:spcBef>
                  <a:spcPct val="50000"/>
                </a:spcBef>
              </a:pPr>
              <a:r>
                <a:rPr lang="zh-CN" altLang="en-US" sz="1600">
                  <a:solidFill>
                    <a:schemeClr val="tx1"/>
                  </a:solidFill>
                  <a:latin typeface="Times New Roman" panose="02020603050405020304" pitchFamily="18" charset="0"/>
                  <a:ea typeface="宋体" pitchFamily="2" charset="-122"/>
                  <a:sym typeface="MT Extra" pitchFamily="18" charset="2"/>
                </a:rPr>
                <a:t>           </a:t>
              </a:r>
              <a:r>
                <a:rPr lang="zh-CN" altLang="en-US" sz="1600" b="0">
                  <a:solidFill>
                    <a:schemeClr val="tx1"/>
                  </a:solidFill>
                  <a:latin typeface="Times New Roman" panose="02020603050405020304" pitchFamily="18" charset="0"/>
                  <a:ea typeface="宋体" pitchFamily="2" charset="-122"/>
                  <a:sym typeface="MT Extra" pitchFamily="18" charset="2"/>
                </a:rPr>
                <a:t> </a:t>
              </a:r>
              <a:endParaRPr lang="zh-CN" altLang="en-US" sz="1600" b="0">
                <a:solidFill>
                  <a:schemeClr val="tx1"/>
                </a:solidFill>
                <a:latin typeface="Times New Roman" panose="02020603050405020304" pitchFamily="18" charset="0"/>
                <a:ea typeface="宋体" pitchFamily="2" charset="-122"/>
                <a:sym typeface="MT Extra" pitchFamily="18" charset="2"/>
              </a:endParaRPr>
            </a:p>
          </p:txBody>
        </p:sp>
      </p:grpSp>
      <p:sp>
        <p:nvSpPr>
          <p:cNvPr id="45065" name="文本框 45064"/>
          <p:cNvSpPr txBox="1"/>
          <p:nvPr/>
        </p:nvSpPr>
        <p:spPr>
          <a:xfrm>
            <a:off x="5203825" y="6080125"/>
            <a:ext cx="2108200"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进程同步活动示意图</a:t>
            </a:r>
            <a:endParaRPr lang="zh-CN" altLang="en-US" sz="1600" b="0">
              <a:solidFill>
                <a:schemeClr val="tx1"/>
              </a:solidFill>
              <a:latin typeface="Times New Roman" panose="02020603050405020304" pitchFamily="18" charset="0"/>
              <a:ea typeface="宋体" pitchFamily="2" charset="-122"/>
            </a:endParaRPr>
          </a:p>
        </p:txBody>
      </p:sp>
      <p:sp>
        <p:nvSpPr>
          <p:cNvPr id="45066" name="矩形 4506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进程之间的相互制约关系</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59">
                                            <p:txEl>
                                              <p:charRg st="0" end="12"/>
                                            </p:txEl>
                                          </p:spTgt>
                                        </p:tgtEl>
                                        <p:attrNameLst>
                                          <p:attrName>style.visibility</p:attrName>
                                        </p:attrNameLst>
                                      </p:cBhvr>
                                      <p:to>
                                        <p:strVal val="visible"/>
                                      </p:to>
                                    </p:set>
                                    <p:anim calcmode="lin" valueType="num">
                                      <p:cBhvr additive="base">
                                        <p:cTn id="7" dur="1000" fill="hold"/>
                                        <p:tgtEl>
                                          <p:spTgt spid="45059">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5059">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059">
                                            <p:txEl>
                                              <p:charRg st="12" end="29"/>
                                            </p:txEl>
                                          </p:spTgt>
                                        </p:tgtEl>
                                        <p:attrNameLst>
                                          <p:attrName>style.visibility</p:attrName>
                                        </p:attrNameLst>
                                      </p:cBhvr>
                                      <p:to>
                                        <p:strVal val="visible"/>
                                      </p:to>
                                    </p:set>
                                    <p:anim calcmode="lin" valueType="num">
                                      <p:cBhvr additive="base">
                                        <p:cTn id="13" dur="1000" fill="hold"/>
                                        <p:tgtEl>
                                          <p:spTgt spid="45059">
                                            <p:txEl>
                                              <p:charRg st="12" end="2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5059">
                                            <p:txEl>
                                              <p:charRg st="12" end="2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5059">
                                            <p:txEl>
                                              <p:charRg st="29" end="69"/>
                                            </p:txEl>
                                          </p:spTgt>
                                        </p:tgtEl>
                                        <p:attrNameLst>
                                          <p:attrName>style.visibility</p:attrName>
                                        </p:attrNameLst>
                                      </p:cBhvr>
                                      <p:to>
                                        <p:strVal val="visible"/>
                                      </p:to>
                                    </p:set>
                                    <p:anim calcmode="lin" valueType="num">
                                      <p:cBhvr additive="base">
                                        <p:cTn id="19" dur="500" fill="hold"/>
                                        <p:tgtEl>
                                          <p:spTgt spid="45059">
                                            <p:txEl>
                                              <p:charRg st="29" end="6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59">
                                            <p:txEl>
                                              <p:charRg st="29" end="6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5059">
                                            <p:txEl>
                                              <p:charRg st="69" end="105"/>
                                            </p:txEl>
                                          </p:spTgt>
                                        </p:tgtEl>
                                        <p:attrNameLst>
                                          <p:attrName>style.visibility</p:attrName>
                                        </p:attrNameLst>
                                      </p:cBhvr>
                                      <p:to>
                                        <p:strVal val="visible"/>
                                      </p:to>
                                    </p:set>
                                    <p:anim calcmode="lin" valueType="num">
                                      <p:cBhvr additive="base">
                                        <p:cTn id="23" dur="500" fill="hold"/>
                                        <p:tgtEl>
                                          <p:spTgt spid="45059">
                                            <p:txEl>
                                              <p:charRg st="69" end="10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5059">
                                            <p:txEl>
                                              <p:charRg st="69" end="10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5060">
                                            <p:txEl>
                                              <p:charRg st="0" end="19"/>
                                            </p:txEl>
                                          </p:spTgt>
                                        </p:tgtEl>
                                        <p:attrNameLst>
                                          <p:attrName>style.visibility</p:attrName>
                                        </p:attrNameLst>
                                      </p:cBhvr>
                                      <p:to>
                                        <p:strVal val="visible"/>
                                      </p:to>
                                    </p:set>
                                    <p:anim calcmode="lin" valueType="num">
                                      <p:cBhvr additive="base">
                                        <p:cTn id="29" dur="500" fill="hold"/>
                                        <p:tgtEl>
                                          <p:spTgt spid="45060">
                                            <p:txEl>
                                              <p:charRg st="0" end="19"/>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5060">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45061">
                                            <p:txEl>
                                              <p:charRg st="0" end="15"/>
                                            </p:txEl>
                                          </p:spTgt>
                                        </p:tgtEl>
                                        <p:attrNameLst>
                                          <p:attrName>style.visibility</p:attrName>
                                        </p:attrNameLst>
                                      </p:cBhvr>
                                      <p:to>
                                        <p:strVal val="visible"/>
                                      </p:to>
                                    </p:set>
                                    <p:anim calcmode="lin" valueType="num">
                                      <p:cBhvr additive="base">
                                        <p:cTn id="35" dur="500" fill="hold"/>
                                        <p:tgtEl>
                                          <p:spTgt spid="45061">
                                            <p:txEl>
                                              <p:charRg st="0" end="1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5061">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45061">
                                            <p:txEl>
                                              <p:charRg st="8" end="17"/>
                                            </p:txEl>
                                          </p:spTgt>
                                        </p:tgtEl>
                                        <p:attrNameLst>
                                          <p:attrName>style.visibility</p:attrName>
                                        </p:attrNameLst>
                                      </p:cBhvr>
                                      <p:to>
                                        <p:strVal val="visible"/>
                                      </p:to>
                                    </p:set>
                                    <p:anim calcmode="lin" valueType="num">
                                      <p:cBhvr additive="base">
                                        <p:cTn id="41" dur="500" fill="hold"/>
                                        <p:tgtEl>
                                          <p:spTgt spid="45061">
                                            <p:txEl>
                                              <p:charRg st="8" end="1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45061">
                                            <p:txEl>
                                              <p:charRg st="8" end="17"/>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5062"/>
                                        </p:tgtEl>
                                        <p:attrNameLst>
                                          <p:attrName>style.visibility</p:attrName>
                                        </p:attrNameLst>
                                      </p:cBhvr>
                                      <p:to>
                                        <p:strVal val="visible"/>
                                      </p:to>
                                    </p:set>
                                    <p:anim calcmode="lin" valueType="num">
                                      <p:cBhvr additive="base">
                                        <p:cTn id="47" dur="500" fill="hold"/>
                                        <p:tgtEl>
                                          <p:spTgt spid="45062"/>
                                        </p:tgtEl>
                                        <p:attrNameLst>
                                          <p:attrName>ppt_x</p:attrName>
                                        </p:attrNameLst>
                                      </p:cBhvr>
                                      <p:tavLst>
                                        <p:tav tm="0">
                                          <p:val>
                                            <p:strVal val="#ppt_x"/>
                                          </p:val>
                                        </p:tav>
                                        <p:tav tm="100000">
                                          <p:val>
                                            <p:strVal val="#ppt_x"/>
                                          </p:val>
                                        </p:tav>
                                      </p:tavLst>
                                    </p:anim>
                                    <p:anim calcmode="lin" valueType="num">
                                      <p:cBhvr additive="base">
                                        <p:cTn id="48" dur="500" fill="hold"/>
                                        <p:tgtEl>
                                          <p:spTgt spid="4506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5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uiExpand="1" build="p"/>
      <p:bldP spid="4506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文本框 4608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37</a:t>
            </a:r>
            <a:endParaRPr lang="en-US" altLang="zh-CN" b="0">
              <a:solidFill>
                <a:schemeClr val="tx2"/>
              </a:solidFill>
              <a:latin typeface="Times New Roman" panose="02020603050405020304" pitchFamily="18" charset="0"/>
              <a:ea typeface="宋体" pitchFamily="2" charset="-122"/>
            </a:endParaRPr>
          </a:p>
        </p:txBody>
      </p:sp>
      <p:sp>
        <p:nvSpPr>
          <p:cNvPr id="46083" name="矩形 46082"/>
          <p:cNvSpPr/>
          <p:nvPr/>
        </p:nvSpPr>
        <p:spPr>
          <a:xfrm>
            <a:off x="673100" y="674688"/>
            <a:ext cx="7172325" cy="11509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②</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共享缓冲区的计算进程与打印进程的同步</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计算进程 </a:t>
            </a:r>
            <a:r>
              <a:rPr lang="en-US" altLang="zh-CN" sz="2400" strike="noStrike" noProof="1">
                <a:solidFill>
                  <a:schemeClr val="tx1"/>
                </a:solidFill>
                <a:latin typeface="Times New Roman" panose="02020603050405020304" pitchFamily="18" charset="0"/>
                <a:ea typeface="宋体" pitchFamily="2" charset="-122"/>
                <a:cs typeface="+mn-ea"/>
              </a:rPr>
              <a:t>cp</a:t>
            </a:r>
            <a:r>
              <a:rPr lang="zh-CN" altLang="en-US" sz="2400" strike="noStrike" noProof="1">
                <a:solidFill>
                  <a:schemeClr val="tx1"/>
                </a:solidFill>
                <a:latin typeface="Times New Roman" panose="02020603050405020304" pitchFamily="18" charset="0"/>
                <a:ea typeface="宋体" pitchFamily="2" charset="-122"/>
                <a:cs typeface="+mn-ea"/>
              </a:rPr>
              <a:t>和打印进程 </a:t>
            </a:r>
            <a:r>
              <a:rPr lang="en-US" altLang="zh-CN" sz="2400" strike="noStrike" noProof="1">
                <a:solidFill>
                  <a:schemeClr val="tx1"/>
                </a:solidFill>
                <a:latin typeface="Times New Roman" panose="02020603050405020304" pitchFamily="18" charset="0"/>
                <a:ea typeface="宋体" pitchFamily="2" charset="-122"/>
                <a:cs typeface="+mn-ea"/>
              </a:rPr>
              <a:t>iop</a:t>
            </a:r>
            <a:r>
              <a:rPr lang="zh-CN" altLang="en-US" sz="2400" strike="noStrike" noProof="1">
                <a:solidFill>
                  <a:schemeClr val="tx1"/>
                </a:solidFill>
                <a:latin typeface="Times New Roman" panose="02020603050405020304" pitchFamily="18" charset="0"/>
                <a:ea typeface="宋体" pitchFamily="2" charset="-122"/>
                <a:cs typeface="+mn-ea"/>
              </a:rPr>
              <a:t>公用一个单缓冲</a:t>
            </a:r>
            <a:endParaRPr lang="zh-CN" altLang="en-US" sz="2400" strike="noStrike" noProof="1">
              <a:solidFill>
                <a:schemeClr val="tx1"/>
              </a:solidFill>
              <a:latin typeface="Times New Roman" panose="02020603050405020304" pitchFamily="18" charset="0"/>
              <a:ea typeface="宋体" pitchFamily="2" charset="-122"/>
            </a:endParaRPr>
          </a:p>
        </p:txBody>
      </p:sp>
      <p:grpSp>
        <p:nvGrpSpPr>
          <p:cNvPr id="46084" name="组合 46083"/>
          <p:cNvGrpSpPr/>
          <p:nvPr/>
        </p:nvGrpSpPr>
        <p:grpSpPr>
          <a:xfrm>
            <a:off x="2516188" y="1982788"/>
            <a:ext cx="3408362" cy="1785937"/>
            <a:chOff x="0" y="0"/>
            <a:chExt cx="1765" cy="1012"/>
          </a:xfrm>
        </p:grpSpPr>
        <p:sp>
          <p:nvSpPr>
            <p:cNvPr id="57348" name="文本框 46084"/>
            <p:cNvSpPr txBox="1"/>
            <p:nvPr/>
          </p:nvSpPr>
          <p:spPr>
            <a:xfrm>
              <a:off x="436" y="710"/>
              <a:ext cx="906" cy="302"/>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just">
                <a:lnSpc>
                  <a:spcPct val="150000"/>
                </a:lnSpc>
                <a:spcBef>
                  <a:spcPct val="50000"/>
                </a:spcBef>
              </a:pPr>
              <a:r>
                <a:rPr lang="zh-CN" altLang="en-US" sz="1600" b="0">
                  <a:solidFill>
                    <a:schemeClr val="tx1"/>
                  </a:solidFill>
                  <a:latin typeface="Times New Roman" panose="02020603050405020304" pitchFamily="18" charset="0"/>
                  <a:ea typeface="宋体" pitchFamily="2" charset="-122"/>
                </a:rPr>
                <a:t>   </a:t>
              </a:r>
              <a:r>
                <a:rPr lang="zh-CN" altLang="en-US" sz="1600">
                  <a:solidFill>
                    <a:schemeClr val="tx1"/>
                  </a:solidFill>
                  <a:latin typeface="Times New Roman" panose="02020603050405020304" pitchFamily="18" charset="0"/>
                  <a:ea typeface="宋体" pitchFamily="2" charset="-122"/>
                </a:rPr>
                <a:t>缓冲区</a:t>
              </a:r>
              <a:r>
                <a:rPr lang="en-US" altLang="zh-CN" sz="1600">
                  <a:solidFill>
                    <a:schemeClr val="tx1"/>
                  </a:solidFill>
                  <a:latin typeface="Times New Roman" panose="02020603050405020304" pitchFamily="18" charset="0"/>
                  <a:ea typeface="宋体" pitchFamily="2" charset="-122"/>
                </a:rPr>
                <a:t>buf</a:t>
              </a:r>
              <a:endParaRPr lang="en-US" altLang="zh-CN" sz="1600">
                <a:solidFill>
                  <a:schemeClr val="tx1"/>
                </a:solidFill>
                <a:latin typeface="Times New Roman" panose="02020603050405020304" pitchFamily="18" charset="0"/>
                <a:ea typeface="宋体" pitchFamily="2" charset="-122"/>
              </a:endParaRPr>
            </a:p>
          </p:txBody>
        </p:sp>
        <p:sp>
          <p:nvSpPr>
            <p:cNvPr id="57349" name="椭圆 46085"/>
            <p:cNvSpPr/>
            <p:nvPr/>
          </p:nvSpPr>
          <p:spPr>
            <a:xfrm>
              <a:off x="1357" y="0"/>
              <a:ext cx="408"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en-US" altLang="zh-CN" sz="1600">
                  <a:solidFill>
                    <a:schemeClr val="tx1"/>
                  </a:solidFill>
                  <a:latin typeface="Times New Roman" panose="02020603050405020304" pitchFamily="18" charset="0"/>
                  <a:ea typeface="宋体" pitchFamily="2" charset="-122"/>
                </a:rPr>
                <a:t>iop</a:t>
              </a:r>
              <a:endParaRPr lang="en-US" altLang="zh-CN" sz="1600" b="0">
                <a:solidFill>
                  <a:schemeClr val="tx1"/>
                </a:solidFill>
                <a:latin typeface="Times New Roman" panose="02020603050405020304" pitchFamily="18" charset="0"/>
                <a:ea typeface="宋体" pitchFamily="2" charset="-122"/>
              </a:endParaRPr>
            </a:p>
          </p:txBody>
        </p:sp>
        <p:sp>
          <p:nvSpPr>
            <p:cNvPr id="57350" name="椭圆 46086"/>
            <p:cNvSpPr/>
            <p:nvPr/>
          </p:nvSpPr>
          <p:spPr>
            <a:xfrm>
              <a:off x="0" y="9"/>
              <a:ext cx="408"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zh-CN" altLang="zh-CN" sz="1600">
                  <a:solidFill>
                    <a:schemeClr val="tx1"/>
                  </a:solidFill>
                  <a:latin typeface="Times New Roman" panose="02020603050405020304" pitchFamily="18" charset="0"/>
                  <a:ea typeface="宋体" pitchFamily="2" charset="-122"/>
                </a:rPr>
                <a:t>c</a:t>
              </a:r>
              <a:r>
                <a:rPr lang="en-US" altLang="zh-CN" sz="1600">
                  <a:solidFill>
                    <a:schemeClr val="tx1"/>
                  </a:solidFill>
                  <a:latin typeface="Times New Roman" panose="02020603050405020304" pitchFamily="18" charset="0"/>
                  <a:ea typeface="宋体" pitchFamily="2" charset="-122"/>
                </a:rPr>
                <a:t>p</a:t>
              </a:r>
              <a:endParaRPr lang="en-US" altLang="zh-CN" sz="1600" b="0">
                <a:solidFill>
                  <a:schemeClr val="tx1"/>
                </a:solidFill>
                <a:latin typeface="Times New Roman" panose="02020603050405020304" pitchFamily="18" charset="0"/>
                <a:ea typeface="宋体" pitchFamily="2" charset="-122"/>
              </a:endParaRPr>
            </a:p>
          </p:txBody>
        </p:sp>
        <p:sp>
          <p:nvSpPr>
            <p:cNvPr id="57351" name="直接连接符 46087"/>
            <p:cNvSpPr/>
            <p:nvPr/>
          </p:nvSpPr>
          <p:spPr>
            <a:xfrm>
              <a:off x="389" y="318"/>
              <a:ext cx="384" cy="381"/>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57352" name="直接连接符 46088"/>
            <p:cNvSpPr/>
            <p:nvPr/>
          </p:nvSpPr>
          <p:spPr>
            <a:xfrm flipV="1">
              <a:off x="976" y="316"/>
              <a:ext cx="411" cy="383"/>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grpSp>
      <p:sp>
        <p:nvSpPr>
          <p:cNvPr id="46098" name="文本框 46097"/>
          <p:cNvSpPr txBox="1"/>
          <p:nvPr/>
        </p:nvSpPr>
        <p:spPr>
          <a:xfrm>
            <a:off x="2808288" y="3843338"/>
            <a:ext cx="3078162"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两个进程共享一个缓冲区示意图</a:t>
            </a:r>
            <a:endParaRPr lang="zh-CN" altLang="en-US" sz="1600" b="0">
              <a:solidFill>
                <a:schemeClr val="tx1"/>
              </a:solidFill>
              <a:latin typeface="Times New Roman" panose="02020603050405020304" pitchFamily="18" charset="0"/>
              <a:ea typeface="宋体" pitchFamily="2" charset="-122"/>
            </a:endParaRPr>
          </a:p>
        </p:txBody>
      </p:sp>
      <p:sp>
        <p:nvSpPr>
          <p:cNvPr id="46099" name="矩形 4609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进程之间的相互制约关系</a:t>
            </a:r>
            <a:endParaRPr lang="zh-CN" altLang="en-US" sz="2400" strike="noStrike" noProof="1">
              <a:ea typeface="宋体" pitchFamily="2" charset="-122"/>
            </a:endParaRPr>
          </a:p>
        </p:txBody>
      </p:sp>
      <p:sp>
        <p:nvSpPr>
          <p:cNvPr id="2" name="文本框 1"/>
          <p:cNvSpPr txBox="1"/>
          <p:nvPr/>
        </p:nvSpPr>
        <p:spPr>
          <a:xfrm>
            <a:off x="822325" y="4524375"/>
            <a:ext cx="2338388" cy="530225"/>
          </a:xfrm>
          <a:prstGeom prst="rect">
            <a:avLst/>
          </a:prstGeom>
          <a:noFill/>
          <a:ln w="9525">
            <a:noFill/>
            <a:miter/>
          </a:ln>
        </p:spPr>
        <p:txBody>
          <a:bodyPr wrap="square" anchor="t">
            <a:spAutoFit/>
          </a:bodyPr>
          <a:p>
            <a:pPr lvl="0" algn="just">
              <a:lnSpc>
                <a:spcPct val="120000"/>
              </a:lnSpc>
              <a:buClr>
                <a:schemeClr val="tx2"/>
              </a:buClr>
              <a:buSzPct val="95000"/>
              <a:buFont typeface="Wingdings" panose="05000000000000000000" pitchFamily="2" charset="2"/>
              <a:buNone/>
            </a:pPr>
            <a:r>
              <a:rPr lang="zh-CN" altLang="en-US" sz="2400">
                <a:solidFill>
                  <a:srgbClr val="FF0000"/>
                </a:solidFill>
                <a:latin typeface="Times New Roman" panose="02020603050405020304" pitchFamily="18" charset="0"/>
                <a:ea typeface="宋体" pitchFamily="2" charset="-122"/>
              </a:rPr>
              <a:t>同步约束条件？</a:t>
            </a:r>
            <a:endParaRPr lang="zh-CN" altLang="en-US" sz="2400">
              <a:solidFill>
                <a:srgbClr val="FF0000"/>
              </a:solidFill>
              <a:latin typeface="Times New Roman" panose="02020603050405020304" pitchFamily="18" charset="0"/>
              <a:ea typeface="宋体" pitchFamily="2" charset="-122"/>
            </a:endParaRPr>
          </a:p>
        </p:txBody>
      </p:sp>
      <p:sp>
        <p:nvSpPr>
          <p:cNvPr id="3" name="文本框 2"/>
          <p:cNvSpPr txBox="1"/>
          <p:nvPr/>
        </p:nvSpPr>
        <p:spPr>
          <a:xfrm>
            <a:off x="3449638" y="4310063"/>
            <a:ext cx="4633912" cy="1406525"/>
          </a:xfrm>
          <a:prstGeom prst="rect">
            <a:avLst/>
          </a:prstGeom>
          <a:noFill/>
          <a:ln w="9525">
            <a:noFill/>
            <a:miter/>
          </a:ln>
        </p:spPr>
        <p:txBody>
          <a:bodyPr wrap="square" anchor="t">
            <a:spAutoFit/>
          </a:bodyPr>
          <a:p>
            <a:pPr lvl="0" algn="just">
              <a:lnSpc>
                <a:spcPct val="120000"/>
              </a:lnSpc>
              <a:buClr>
                <a:schemeClr val="tx2"/>
              </a:buClr>
              <a:buSzPct val="95000"/>
              <a:buFont typeface="Wingdings" panose="05000000000000000000" pitchFamily="2" charset="2"/>
              <a:buNone/>
            </a:pPr>
            <a:r>
              <a:rPr lang="en-US" altLang="zh-CN" sz="1800">
                <a:solidFill>
                  <a:schemeClr val="tx1"/>
                </a:solidFill>
                <a:latin typeface="Times New Roman" panose="02020603050405020304" pitchFamily="18" charset="0"/>
                <a:ea typeface="宋体" pitchFamily="2" charset="-122"/>
              </a:rPr>
              <a:t>1</a:t>
            </a:r>
            <a:r>
              <a:rPr lang="zh-CN" altLang="en-US" sz="1800">
                <a:solidFill>
                  <a:schemeClr val="tx1"/>
                </a:solidFill>
                <a:latin typeface="Times New Roman" panose="02020603050405020304" pitchFamily="18" charset="0"/>
                <a:ea typeface="宋体" pitchFamily="2" charset="-122"/>
              </a:rPr>
              <a:t>：</a:t>
            </a:r>
            <a:r>
              <a:rPr lang="en-US" altLang="zh-CN" sz="1800">
                <a:solidFill>
                  <a:schemeClr val="tx1"/>
                </a:solidFill>
                <a:latin typeface="Times New Roman" panose="02020603050405020304" pitchFamily="18" charset="0"/>
                <a:ea typeface="宋体" pitchFamily="2" charset="-122"/>
              </a:rPr>
              <a:t>cp </a:t>
            </a:r>
            <a:r>
              <a:rPr lang="zh-CN" altLang="en-US" sz="1800">
                <a:solidFill>
                  <a:schemeClr val="tx1"/>
                </a:solidFill>
                <a:latin typeface="Times New Roman" panose="02020603050405020304" pitchFamily="18" charset="0"/>
                <a:ea typeface="宋体" pitchFamily="2" charset="-122"/>
              </a:rPr>
              <a:t>进程把数据送入</a:t>
            </a:r>
            <a:r>
              <a:rPr lang="en-US" altLang="zh-CN" sz="1800">
                <a:solidFill>
                  <a:schemeClr val="tx1"/>
                </a:solidFill>
                <a:latin typeface="Times New Roman" panose="02020603050405020304" pitchFamily="18" charset="0"/>
                <a:ea typeface="宋体" pitchFamily="2" charset="-122"/>
              </a:rPr>
              <a:t>buf</a:t>
            </a:r>
            <a:r>
              <a:rPr lang="zh-CN" altLang="en-US" sz="1800">
                <a:solidFill>
                  <a:schemeClr val="tx1"/>
                </a:solidFill>
                <a:latin typeface="Times New Roman" panose="02020603050405020304" pitchFamily="18" charset="0"/>
                <a:ea typeface="宋体" pitchFamily="2" charset="-122"/>
              </a:rPr>
              <a:t>后，</a:t>
            </a:r>
            <a:r>
              <a:rPr lang="en-US" altLang="zh-CN" sz="1800">
                <a:solidFill>
                  <a:schemeClr val="tx1"/>
                </a:solidFill>
                <a:latin typeface="Times New Roman" panose="02020603050405020304" pitchFamily="18" charset="0"/>
                <a:ea typeface="宋体" pitchFamily="2" charset="-122"/>
              </a:rPr>
              <a:t>iop</a:t>
            </a:r>
            <a:r>
              <a:rPr lang="zh-CN" altLang="en-US" sz="1800">
                <a:solidFill>
                  <a:schemeClr val="tx1"/>
                </a:solidFill>
                <a:latin typeface="Times New Roman" panose="02020603050405020304" pitchFamily="18" charset="0"/>
                <a:ea typeface="宋体" pitchFamily="2" charset="-122"/>
              </a:rPr>
              <a:t>进程才能取出数据去打印。</a:t>
            </a:r>
            <a:endParaRPr lang="zh-CN" altLang="en-US" sz="1800">
              <a:solidFill>
                <a:schemeClr val="tx1"/>
              </a:solidFill>
              <a:latin typeface="Times New Roman" panose="02020603050405020304" pitchFamily="18" charset="0"/>
              <a:ea typeface="宋体" pitchFamily="2" charset="-122"/>
            </a:endParaRPr>
          </a:p>
          <a:p>
            <a:pPr lvl="0" algn="just">
              <a:lnSpc>
                <a:spcPct val="120000"/>
              </a:lnSpc>
              <a:buClr>
                <a:schemeClr val="tx2"/>
              </a:buClr>
              <a:buSzPct val="95000"/>
              <a:buFont typeface="Wingdings" panose="05000000000000000000" pitchFamily="2" charset="2"/>
              <a:buNone/>
            </a:pPr>
            <a:r>
              <a:rPr lang="en-US" altLang="zh-CN" sz="1800">
                <a:solidFill>
                  <a:schemeClr val="tx1"/>
                </a:solidFill>
                <a:latin typeface="Times New Roman" panose="02020603050405020304" pitchFamily="18" charset="0"/>
                <a:ea typeface="宋体" pitchFamily="2" charset="-122"/>
              </a:rPr>
              <a:t>2</a:t>
            </a:r>
            <a:r>
              <a:rPr lang="zh-CN" altLang="en-US" sz="1800">
                <a:solidFill>
                  <a:schemeClr val="tx1"/>
                </a:solidFill>
                <a:latin typeface="Times New Roman" panose="02020603050405020304" pitchFamily="18" charset="0"/>
                <a:ea typeface="宋体" pitchFamily="2" charset="-122"/>
              </a:rPr>
              <a:t>：</a:t>
            </a:r>
            <a:r>
              <a:rPr lang="en-US" altLang="zh-CN" sz="1800">
                <a:solidFill>
                  <a:schemeClr val="tx1"/>
                </a:solidFill>
                <a:latin typeface="Times New Roman" panose="02020603050405020304" pitchFamily="18" charset="0"/>
                <a:ea typeface="宋体" pitchFamily="2" charset="-122"/>
              </a:rPr>
              <a:t>iop</a:t>
            </a:r>
            <a:r>
              <a:rPr lang="zh-CN" altLang="en-US" sz="1800">
                <a:solidFill>
                  <a:schemeClr val="tx1"/>
                </a:solidFill>
                <a:latin typeface="Times New Roman" panose="02020603050405020304" pitchFamily="18" charset="0"/>
                <a:ea typeface="宋体" pitchFamily="2" charset="-122"/>
              </a:rPr>
              <a:t>进程把数据取出后，</a:t>
            </a:r>
            <a:r>
              <a:rPr lang="en-US" altLang="zh-CN" sz="1800">
                <a:solidFill>
                  <a:schemeClr val="tx1"/>
                </a:solidFill>
                <a:latin typeface="Times New Roman" panose="02020603050405020304" pitchFamily="18" charset="0"/>
                <a:ea typeface="宋体" pitchFamily="2" charset="-122"/>
              </a:rPr>
              <a:t>cp</a:t>
            </a:r>
            <a:r>
              <a:rPr lang="zh-CN" altLang="en-US" sz="1800">
                <a:solidFill>
                  <a:schemeClr val="tx1"/>
                </a:solidFill>
                <a:latin typeface="Times New Roman" panose="02020603050405020304" pitchFamily="18" charset="0"/>
                <a:ea typeface="宋体" pitchFamily="2" charset="-122"/>
              </a:rPr>
              <a:t>进程才能把下一个数据送入</a:t>
            </a:r>
            <a:r>
              <a:rPr lang="en-US" altLang="zh-CN" sz="1800">
                <a:solidFill>
                  <a:schemeClr val="tx1"/>
                </a:solidFill>
                <a:latin typeface="Times New Roman" panose="02020603050405020304" pitchFamily="18" charset="0"/>
                <a:ea typeface="宋体" pitchFamily="2" charset="-122"/>
              </a:rPr>
              <a:t>buf</a:t>
            </a:r>
            <a:r>
              <a:rPr lang="zh-CN" altLang="en-US" sz="1800">
                <a:solidFill>
                  <a:schemeClr val="tx1"/>
                </a:solidFill>
                <a:latin typeface="Times New Roman" panose="02020603050405020304" pitchFamily="18" charset="0"/>
                <a:ea typeface="宋体" pitchFamily="2" charset="-122"/>
              </a:rPr>
              <a:t>。</a:t>
            </a:r>
            <a:endParaRPr lang="zh-CN" altLang="en-US" sz="180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xEl>
                                              <p:charRg st="0" end="21"/>
                                            </p:txEl>
                                          </p:spTgt>
                                        </p:tgtEl>
                                        <p:attrNameLst>
                                          <p:attrName>style.visibility</p:attrName>
                                        </p:attrNameLst>
                                      </p:cBhvr>
                                      <p:to>
                                        <p:strVal val="visible"/>
                                      </p:to>
                                    </p:set>
                                    <p:anim calcmode="lin" valueType="num">
                                      <p:cBhvr additive="base">
                                        <p:cTn id="7" dur="1000" fill="hold"/>
                                        <p:tgtEl>
                                          <p:spTgt spid="46083">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6083">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3">
                                            <p:txEl>
                                              <p:charRg st="21" end="52"/>
                                            </p:txEl>
                                          </p:spTgt>
                                        </p:tgtEl>
                                        <p:attrNameLst>
                                          <p:attrName>style.visibility</p:attrName>
                                        </p:attrNameLst>
                                      </p:cBhvr>
                                      <p:to>
                                        <p:strVal val="visible"/>
                                      </p:to>
                                    </p:set>
                                    <p:anim calcmode="lin" valueType="num">
                                      <p:cBhvr additive="base">
                                        <p:cTn id="13" dur="1000" fill="hold"/>
                                        <p:tgtEl>
                                          <p:spTgt spid="46083">
                                            <p:txEl>
                                              <p:charRg st="21" end="5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6083">
                                            <p:txEl>
                                              <p:charRg st="21" end="5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084"/>
                                        </p:tgtEl>
                                        <p:attrNameLst>
                                          <p:attrName>style.visibility</p:attrName>
                                        </p:attrNameLst>
                                      </p:cBhvr>
                                      <p:to>
                                        <p:strVal val="visible"/>
                                      </p:to>
                                    </p:set>
                                    <p:anim calcmode="lin" valueType="num">
                                      <p:cBhvr additive="base">
                                        <p:cTn id="19" dur="500" fill="hold"/>
                                        <p:tgtEl>
                                          <p:spTgt spid="46084"/>
                                        </p:tgtEl>
                                        <p:attrNameLst>
                                          <p:attrName>ppt_x</p:attrName>
                                        </p:attrNameLst>
                                      </p:cBhvr>
                                      <p:tavLst>
                                        <p:tav tm="0">
                                          <p:val>
                                            <p:strVal val="#ppt_x"/>
                                          </p:val>
                                        </p:tav>
                                        <p:tav tm="100000">
                                          <p:val>
                                            <p:strVal val="#ppt_x"/>
                                          </p:val>
                                        </p:tav>
                                      </p:tavLst>
                                    </p:anim>
                                    <p:anim calcmode="lin" valueType="num">
                                      <p:cBhvr additive="base">
                                        <p:cTn id="20" dur="500" fill="hold"/>
                                        <p:tgtEl>
                                          <p:spTgt spid="4608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09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P spid="46098" grpId="0"/>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文本框 15052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2</a:t>
            </a:r>
            <a:endParaRPr lang="en-US" altLang="zh-CN" b="0">
              <a:solidFill>
                <a:schemeClr val="tx2"/>
              </a:solidFill>
              <a:latin typeface="Times New Roman" panose="02020603050405020304" pitchFamily="18" charset="0"/>
              <a:ea typeface="宋体" pitchFamily="2" charset="-122"/>
            </a:endParaRPr>
          </a:p>
        </p:txBody>
      </p:sp>
      <p:sp>
        <p:nvSpPr>
          <p:cNvPr id="150531" name="矩形 150530"/>
          <p:cNvSpPr/>
          <p:nvPr/>
        </p:nvSpPr>
        <p:spPr>
          <a:xfrm>
            <a:off x="407988" y="703263"/>
            <a:ext cx="6157913" cy="7254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b="1" strike="noStrike" noProof="1" dirty="0">
                <a:solidFill>
                  <a:srgbClr val="990000"/>
                </a:solidFill>
                <a:latin typeface="Times New Roman" panose="02020603050405020304" pitchFamily="18" charset="0"/>
                <a:ea typeface="宋体" pitchFamily="2" charset="-122"/>
                <a:cs typeface="+mn-ea"/>
              </a:rPr>
              <a:t>顺序程序的特点</a:t>
            </a:r>
            <a:endParaRPr lang="zh-CN" altLang="en-US" b="1" strike="noStrike" noProof="1">
              <a:solidFill>
                <a:srgbClr val="990000"/>
              </a:solidFill>
              <a:latin typeface="Times New Roman" panose="02020603050405020304" pitchFamily="18" charset="0"/>
              <a:ea typeface="宋体" pitchFamily="2" charset="-122"/>
            </a:endParaRPr>
          </a:p>
        </p:txBody>
      </p:sp>
      <p:sp>
        <p:nvSpPr>
          <p:cNvPr id="150532" name="矩形 15053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进程的引入</a:t>
            </a:r>
            <a:endParaRPr lang="zh-CN" altLang="en-US" sz="2400" strike="noStrike" noProof="1">
              <a:ea typeface="宋体" pitchFamily="2" charset="-122"/>
            </a:endParaRPr>
          </a:p>
        </p:txBody>
      </p:sp>
      <p:sp>
        <p:nvSpPr>
          <p:cNvPr id="150533" name="矩形 150532"/>
          <p:cNvSpPr/>
          <p:nvPr/>
        </p:nvSpPr>
        <p:spPr>
          <a:xfrm>
            <a:off x="328613" y="1606550"/>
            <a:ext cx="8208963" cy="4449763"/>
          </a:xfrm>
          <a:prstGeom prst="rect">
            <a:avLst/>
          </a:prstGeom>
          <a:noFill/>
          <a:ln w="9525">
            <a:noFill/>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buNone/>
            </a:pPr>
            <a:r>
              <a:rPr lang="en-US" altLang="zh-CN" sz="3600" strike="noStrike" noProof="1">
                <a:solidFill>
                  <a:schemeClr val="tx1"/>
                </a:solidFill>
                <a:effectLst/>
                <a:latin typeface="Times New Roman" panose="02020603050405020304" pitchFamily="18" charset="0"/>
                <a:ea typeface="宋体" pitchFamily="2" charset="-122"/>
                <a:cs typeface="+mn-ea"/>
              </a:rPr>
              <a:t>1. </a:t>
            </a:r>
            <a:r>
              <a:rPr lang="zh-CN" altLang="en-US" sz="3600" strike="noStrike" noProof="1">
                <a:solidFill>
                  <a:schemeClr val="tx1"/>
                </a:solidFill>
                <a:effectLst/>
                <a:latin typeface="Times New Roman" panose="02020603050405020304" pitchFamily="18" charset="0"/>
                <a:ea typeface="宋体" pitchFamily="2" charset="-122"/>
                <a:cs typeface="+mn-ea"/>
              </a:rPr>
              <a:t>什么是程序的顺序执行</a:t>
            </a:r>
            <a:endParaRPr lang="zh-CN" altLang="en-US" sz="3600" strike="noStrike" noProof="1">
              <a:solidFill>
                <a:schemeClr val="tx1"/>
              </a:solidFill>
              <a:effectLst/>
              <a:latin typeface="Times New Roman" panose="02020603050405020304" pitchFamily="18" charset="0"/>
              <a:ea typeface="宋体" pitchFamily="2" charset="-122"/>
            </a:endParaRPr>
          </a:p>
          <a:p>
            <a:pPr lvl="0" fontAlgn="base"/>
            <a:r>
              <a:rPr lang="zh-CN" altLang="en-US" strike="noStrike" noProof="1">
                <a:solidFill>
                  <a:schemeClr val="tx1"/>
                </a:solidFill>
                <a:effectLst/>
                <a:latin typeface="Times New Roman" panose="02020603050405020304" pitchFamily="18" charset="0"/>
                <a:ea typeface="宋体" pitchFamily="2" charset="-122"/>
                <a:cs typeface="+mn-ea"/>
              </a:rPr>
              <a:t>一个程序由若干个子程序段组成，每个程序段由若干条操作指令组成。子程序段的执行必须严格按照先后次序顺序执行。子程序段中的指令也必须是顺序执行的。</a:t>
            </a:r>
            <a:endParaRPr lang="zh-CN" altLang="en-US" strike="noStrike" noProof="1">
              <a:solidFill>
                <a:schemeClr val="tx1"/>
              </a:solidFill>
              <a:effectLst/>
              <a:latin typeface="Times New Roman" panose="02020603050405020304" pitchFamily="18" charset="0"/>
              <a:ea typeface="宋体" pitchFamily="2" charset="-122"/>
            </a:endParaRPr>
          </a:p>
          <a:p>
            <a:pPr lvl="0" fontAlgn="base"/>
            <a:r>
              <a:rPr lang="zh-CN" altLang="en-US" strike="noStrike" noProof="1">
                <a:solidFill>
                  <a:schemeClr val="tx1"/>
                </a:solidFill>
                <a:effectLst/>
                <a:latin typeface="宋体" pitchFamily="2" charset="-122"/>
                <a:ea typeface="宋体" pitchFamily="2" charset="-122"/>
                <a:cs typeface="+mn-ea"/>
              </a:rPr>
              <a:t>系统中存在的若干个程序也是一个一个按顺序运行，同时只能运行一个程序，一个程序运行完毕后才能运行下一个程序。</a:t>
            </a:r>
            <a:endParaRPr lang="zh-CN" altLang="en-US" strike="noStrike" noProof="1">
              <a:solidFill>
                <a:schemeClr val="tx1"/>
              </a:solidFill>
              <a:effectLst/>
              <a:latin typeface="宋体" pitchFamily="2" charset="-122"/>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31">
                                            <p:txEl>
                                              <p:charRg st="0" end="8"/>
                                            </p:txEl>
                                          </p:spTgt>
                                        </p:tgtEl>
                                        <p:attrNameLst>
                                          <p:attrName>style.visibility</p:attrName>
                                        </p:attrNameLst>
                                      </p:cBhvr>
                                      <p:to>
                                        <p:strVal val="visible"/>
                                      </p:to>
                                    </p:set>
                                    <p:anim calcmode="lin" valueType="num">
                                      <p:cBhvr additive="base">
                                        <p:cTn id="7" dur="1000" fill="hold"/>
                                        <p:tgtEl>
                                          <p:spTgt spid="150531">
                                            <p:txEl>
                                              <p:charRg st="0"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50531">
                                            <p:txEl>
                                              <p:charRg st="0"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矩形 47105"/>
          <p:cNvSpPr/>
          <p:nvPr/>
        </p:nvSpPr>
        <p:spPr>
          <a:xfrm>
            <a:off x="576263" y="1220788"/>
            <a:ext cx="7696200" cy="82232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B0604020202020204" pitchFamily="34" charset="0"/>
                <a:ea typeface="宋体" pitchFamily="2" charset="-122"/>
                <a:cs typeface="+mn-ea"/>
              </a:rPr>
              <a:t>进程同步机构</a:t>
            </a:r>
            <a:endParaRPr lang="zh-CN" altLang="en-US" sz="4400" b="1" strike="noStrike" noProof="1">
              <a:solidFill>
                <a:schemeClr val="tx2"/>
              </a:solidFill>
              <a:ea typeface="宋体" pitchFamily="2" charset="-122"/>
            </a:endParaRPr>
          </a:p>
        </p:txBody>
      </p:sp>
      <p:graphicFrame>
        <p:nvGraphicFramePr>
          <p:cNvPr id="58370" name="内容占位符 4710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0" name="" r:id="rId2" imgW="838200" imgH="647700" progId="Paint.Picture">
                  <p:embed/>
                </p:oleObj>
              </mc:Choice>
              <mc:Fallback>
                <p:oleObj name="" r:id="rId2" imgW="838200" imgH="647700" progId="Paint.Picture">
                  <p:embed/>
                  <p:pic>
                    <p:nvPicPr>
                      <p:cNvPr id="0" name="图片 3079"/>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47108" name="矩形 4710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进程同步机构</a:t>
            </a:r>
            <a:endParaRPr lang="zh-CN" altLang="en-US" sz="2400" strike="noStrike" noProof="1">
              <a:ea typeface="宋体" pitchFamily="2" charset="-122"/>
            </a:endParaRPr>
          </a:p>
        </p:txBody>
      </p:sp>
      <p:sp>
        <p:nvSpPr>
          <p:cNvPr id="58372" name="文本占位符 68610"/>
          <p:cNvSpPr>
            <a:spLocks noGrp="1"/>
          </p:cNvSpPr>
          <p:nvPr/>
        </p:nvSpPr>
        <p:spPr>
          <a:xfrm>
            <a:off x="687388" y="2259013"/>
            <a:ext cx="7540625" cy="3300412"/>
          </a:xfrm>
          <a:prstGeom prst="rect">
            <a:avLst/>
          </a:prstGeom>
          <a:noFill/>
          <a:ln w="9525">
            <a:noFill/>
            <a:miter/>
          </a:ln>
        </p:spPr>
        <p:txBody>
          <a:bodyPr anchor="t"/>
          <a:p>
            <a:pPr marL="342900" lvl="0" indent="-342900">
              <a:spcBef>
                <a:spcPct val="20000"/>
              </a:spcBef>
              <a:buClr>
                <a:srgbClr val="CCFF33"/>
              </a:buClr>
              <a:buSzPct val="70000"/>
              <a:buFont typeface="Wingdings" panose="05000000000000000000" pitchFamily="2" charset="2"/>
              <a:buNone/>
            </a:pPr>
            <a:r>
              <a:rPr lang="en-US" altLang="zh-CN" sz="3200" dirty="0">
                <a:solidFill>
                  <a:schemeClr val="tx1"/>
                </a:solidFill>
                <a:latin typeface="Times New Roman" panose="02020603050405020304" pitchFamily="18" charset="0"/>
                <a:ea typeface="宋体" pitchFamily="2" charset="-122"/>
              </a:rPr>
              <a:t>		</a:t>
            </a:r>
            <a:r>
              <a:rPr lang="zh-CN" altLang="en-US" sz="3200" dirty="0">
                <a:solidFill>
                  <a:schemeClr val="tx1"/>
                </a:solidFill>
                <a:latin typeface="Times New Roman" panose="02020603050405020304" pitchFamily="18" charset="0"/>
                <a:ea typeface="Arial" panose="020B0604020202020204" pitchFamily="34" charset="0"/>
              </a:rPr>
              <a:t>操作系统提供的，实现进程之间协作关系（同步和互斥）的措施和方法，称为同步机构</a:t>
            </a:r>
            <a:r>
              <a:rPr lang="en-US" altLang="zh-CN" sz="3200" dirty="0">
                <a:solidFill>
                  <a:schemeClr val="tx1"/>
                </a:solidFill>
                <a:latin typeface="Times New Roman" panose="02020603050405020304" pitchFamily="18" charset="0"/>
                <a:ea typeface="宋体" pitchFamily="2" charset="-122"/>
              </a:rPr>
              <a:t>:</a:t>
            </a:r>
            <a:endParaRPr lang="en-US" altLang="zh-CN" sz="3200" dirty="0">
              <a:solidFill>
                <a:schemeClr val="tx1"/>
              </a:solidFill>
              <a:latin typeface="Times New Roman" panose="02020603050405020304" pitchFamily="18" charset="0"/>
              <a:ea typeface="宋体" pitchFamily="2" charset="-122"/>
            </a:endParaRPr>
          </a:p>
          <a:p>
            <a:pPr marL="342900" lvl="0" indent="-342900">
              <a:spcBef>
                <a:spcPct val="20000"/>
              </a:spcBef>
              <a:buClr>
                <a:srgbClr val="CCFF33"/>
              </a:buClr>
              <a:buSzPct val="70000"/>
              <a:buFont typeface="Wingdings" panose="05000000000000000000" pitchFamily="2" charset="2"/>
              <a:buNone/>
            </a:pPr>
            <a:r>
              <a:rPr lang="zh-CN" altLang="en-US" sz="3200" dirty="0">
                <a:solidFill>
                  <a:schemeClr val="tx1"/>
                </a:solidFill>
                <a:latin typeface="Times New Roman" panose="02020603050405020304" pitchFamily="18" charset="0"/>
                <a:ea typeface="Arial" panose="020B0604020202020204" pitchFamily="34" charset="0"/>
              </a:rPr>
              <a:t>	</a:t>
            </a:r>
            <a:r>
              <a:rPr lang="zh-CN" altLang="en-US" sz="3200" dirty="0">
                <a:solidFill>
                  <a:schemeClr val="tx1"/>
                </a:solidFill>
                <a:latin typeface="Times New Roman" panose="02020603050405020304" pitchFamily="18" charset="0"/>
                <a:ea typeface="Arial" panose="020B0604020202020204" pitchFamily="34" charset="0"/>
                <a:sym typeface="Arial" panose="020B0604020202020204" pitchFamily="34" charset="0"/>
              </a:rPr>
              <a:t>	1 锁</a:t>
            </a:r>
            <a:endParaRPr lang="zh-CN" altLang="en-US" sz="3200" dirty="0">
              <a:solidFill>
                <a:schemeClr val="tx1"/>
              </a:solidFill>
              <a:latin typeface="Times New Roman" panose="02020603050405020304" pitchFamily="18" charset="0"/>
              <a:ea typeface="Arial" panose="020B0604020202020204" pitchFamily="34" charset="0"/>
              <a:sym typeface="Arial" panose="020B0604020202020204" pitchFamily="34" charset="0"/>
            </a:endParaRPr>
          </a:p>
          <a:p>
            <a:pPr marL="1143000" lvl="2" indent="-228600" algn="just" eaLnBrk="1" fontAlgn="base" latinLnBrk="0" hangingPunct="1">
              <a:lnSpc>
                <a:spcPct val="100000"/>
              </a:lnSpc>
              <a:spcBef>
                <a:spcPct val="20000"/>
              </a:spcBef>
              <a:spcAft>
                <a:spcPct val="0"/>
              </a:spcAft>
              <a:buClr>
                <a:srgbClr val="CCFF33"/>
              </a:buClr>
              <a:buSzPct val="70000"/>
              <a:buFont typeface="Wingdings" panose="05000000000000000000" pitchFamily="2" charset="2"/>
              <a:buNone/>
            </a:pPr>
            <a:r>
              <a:rPr lang="zh-CN" altLang="en-US" sz="3200" u="none" baseline="0" dirty="0">
                <a:solidFill>
                  <a:schemeClr val="tx1"/>
                </a:solidFill>
                <a:latin typeface="Times New Roman" panose="02020603050405020304" pitchFamily="18" charset="0"/>
                <a:ea typeface="Arial" panose="020B0604020202020204" pitchFamily="34" charset="0"/>
                <a:sym typeface="Arial" panose="020B0604020202020204" pitchFamily="34" charset="0"/>
              </a:rPr>
              <a:t>2 信号灯(信号量)</a:t>
            </a:r>
            <a:endParaRPr lang="zh-CN" altLang="en-US" sz="3200" u="none" baseline="0" dirty="0">
              <a:solidFill>
                <a:schemeClr val="tx1"/>
              </a:solidFill>
              <a:latin typeface="Times New Roman" panose="02020603050405020304" pitchFamily="18" charset="0"/>
              <a:ea typeface="Arial" panose="020B0604020202020204" pitchFamily="34" charset="0"/>
              <a:sym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6">
                                            <p:txEl>
                                              <p:charRg st="1" end="8"/>
                                            </p:txEl>
                                          </p:spTgt>
                                        </p:tgtEl>
                                        <p:attrNameLst>
                                          <p:attrName>style.visibility</p:attrName>
                                        </p:attrNameLst>
                                      </p:cBhvr>
                                      <p:to>
                                        <p:strVal val="visible"/>
                                      </p:to>
                                    </p:set>
                                    <p:anim calcmode="lin" valueType="num">
                                      <p:cBhvr additive="base">
                                        <p:cTn id="7" dur="1000" fill="hold"/>
                                        <p:tgtEl>
                                          <p:spTgt spid="47106">
                                            <p:txEl>
                                              <p:charRg st="1"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7106">
                                            <p:txEl>
                                              <p:charRg st="1"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文本框 4812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38</a:t>
            </a:r>
            <a:endParaRPr lang="en-US" altLang="zh-CN" b="0">
              <a:solidFill>
                <a:schemeClr val="tx2"/>
              </a:solidFill>
              <a:latin typeface="Times New Roman" panose="02020603050405020304" pitchFamily="18" charset="0"/>
              <a:ea typeface="宋体" pitchFamily="2" charset="-122"/>
            </a:endParaRPr>
          </a:p>
        </p:txBody>
      </p:sp>
      <p:sp>
        <p:nvSpPr>
          <p:cNvPr id="48131" name="矩形 48130"/>
          <p:cNvSpPr/>
          <p:nvPr/>
        </p:nvSpPr>
        <p:spPr>
          <a:xfrm>
            <a:off x="186055" y="630555"/>
            <a:ext cx="8588375" cy="269811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b="1" strike="noStrike" noProof="1" dirty="0">
                <a:solidFill>
                  <a:srgbClr val="990000"/>
                </a:solidFill>
                <a:latin typeface="Times New Roman" panose="02020603050405020304" pitchFamily="18" charset="0"/>
                <a:ea typeface="宋体" pitchFamily="2" charset="-122"/>
                <a:cs typeface="+mn-ea"/>
              </a:rPr>
              <a:t>1.  </a:t>
            </a:r>
            <a:r>
              <a:rPr lang="zh-CN" altLang="en-US" b="1" strike="noStrike" noProof="1" dirty="0">
                <a:solidFill>
                  <a:srgbClr val="990000"/>
                </a:solidFill>
                <a:latin typeface="Arial" panose="020B0604020202020204" pitchFamily="34" charset="0"/>
                <a:ea typeface="宋体" pitchFamily="2" charset="-122"/>
                <a:cs typeface="+mn-ea"/>
              </a:rPr>
              <a:t>锁和上锁、开锁操作</a:t>
            </a:r>
            <a:endParaRPr lang="zh-CN" altLang="en-US" b="1" strike="noStrike" noProof="1" dirty="0">
              <a:solidFill>
                <a:srgbClr val="990000"/>
              </a:solidFill>
              <a:ea typeface="宋体" pitchFamily="2" charset="-122"/>
            </a:endParaRPr>
          </a:p>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   (1) 什么是锁</a:t>
            </a:r>
            <a:endParaRPr lang="zh-CN" altLang="en-US" sz="2800" b="1" strike="noStrike" noProof="1" dirty="0">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dirty="0">
                <a:solidFill>
                  <a:schemeClr val="tx1"/>
                </a:solidFill>
                <a:latin typeface="Times New Roman" panose="02020603050405020304" pitchFamily="18" charset="0"/>
                <a:ea typeface="宋体" pitchFamily="2" charset="-122"/>
                <a:cs typeface="+mn-ea"/>
              </a:rPr>
              <a:t>	</a:t>
            </a:r>
            <a:r>
              <a:rPr lang="zh-CN" altLang="en-US" sz="2400" strike="noStrike" noProof="1" dirty="0">
                <a:solidFill>
                  <a:schemeClr val="tx1"/>
                </a:solidFill>
                <a:latin typeface="Times New Roman" panose="02020603050405020304" pitchFamily="18" charset="0"/>
                <a:ea typeface="宋体" pitchFamily="2" charset="-122"/>
                <a:cs typeface="+mn-ea"/>
              </a:rPr>
              <a:t>用一个变量w代表某种资源的占用状态，w称为“锁” 。</a:t>
            </a:r>
            <a:endParaRPr lang="zh-CN" altLang="en-US" sz="2400" strike="noStrike" noProof="1" dirty="0">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   (2) 上锁操作和开锁操作</a:t>
            </a:r>
            <a:r>
              <a:rPr lang="zh-CN" altLang="en-US" sz="2000" strike="noStrike" noProof="1" dirty="0">
                <a:solidFill>
                  <a:schemeClr val="tx1"/>
                </a:solidFill>
                <a:latin typeface="Times New Roman" panose="02020603050405020304" pitchFamily="18" charset="0"/>
                <a:ea typeface="宋体" pitchFamily="2" charset="-122"/>
                <a:cs typeface="+mn-ea"/>
              </a:rPr>
              <a:t>        </a:t>
            </a:r>
            <a:endParaRPr lang="zh-CN" altLang="en-US" sz="2000" strike="noStrike" noProof="1" dirty="0">
              <a:solidFill>
                <a:schemeClr val="tx1"/>
              </a:solidFill>
              <a:latin typeface="Times New Roman" panose="02020603050405020304" pitchFamily="18" charset="0"/>
              <a:ea typeface="宋体" pitchFamily="2" charset="-122"/>
            </a:endParaRPr>
          </a:p>
        </p:txBody>
      </p:sp>
      <p:sp>
        <p:nvSpPr>
          <p:cNvPr id="48132" name="矩形 4813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进程同步机构</a:t>
            </a:r>
            <a:endParaRPr lang="zh-CN" altLang="en-US" sz="2400" strike="noStrike" noProof="1">
              <a:ea typeface="宋体" pitchFamily="2" charset="-122"/>
            </a:endParaRPr>
          </a:p>
        </p:txBody>
      </p:sp>
      <p:sp>
        <p:nvSpPr>
          <p:cNvPr id="48133" name="矩形 48132"/>
          <p:cNvSpPr/>
          <p:nvPr/>
        </p:nvSpPr>
        <p:spPr>
          <a:xfrm>
            <a:off x="720725" y="3306763"/>
            <a:ext cx="7883525" cy="27940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sz="2400" strike="noStrike" noProof="1">
                <a:solidFill>
                  <a:schemeClr val="tx1"/>
                </a:solidFill>
                <a:latin typeface="Times New Roman" panose="02020603050405020304" pitchFamily="18" charset="0"/>
                <a:ea typeface="宋体" pitchFamily="2" charset="-122"/>
                <a:cs typeface="+mn-ea"/>
              </a:rPr>
              <a:t>检测</a:t>
            </a:r>
            <a:r>
              <a:rPr lang="en-US" altLang="zh-CN" sz="2400" strike="noStrike" noProof="1">
                <a:solidFill>
                  <a:schemeClr val="tx1"/>
                </a:solidFill>
                <a:latin typeface="Times New Roman" panose="02020603050405020304" pitchFamily="18" charset="0"/>
                <a:ea typeface="宋体" pitchFamily="2" charset="-122"/>
                <a:cs typeface="+mn-ea"/>
              </a:rPr>
              <a:t>w</a:t>
            </a:r>
            <a:r>
              <a:rPr lang="zh-CN" altLang="en-US" sz="2400" strike="noStrike" noProof="1">
                <a:solidFill>
                  <a:schemeClr val="tx1"/>
                </a:solidFill>
                <a:latin typeface="Times New Roman" panose="02020603050405020304" pitchFamily="18" charset="0"/>
                <a:ea typeface="宋体" pitchFamily="2" charset="-122"/>
                <a:cs typeface="+mn-ea"/>
              </a:rPr>
              <a:t>的值 </a:t>
            </a:r>
            <a:r>
              <a:rPr lang="en-US" altLang="zh-CN" sz="2400" strike="noStrike"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是</a:t>
            </a:r>
            <a:r>
              <a:rPr lang="en-US" altLang="zh-CN" sz="2400" strike="noStrike" noProof="1">
                <a:solidFill>
                  <a:schemeClr val="tx1"/>
                </a:solidFill>
                <a:latin typeface="Times New Roman" panose="02020603050405020304" pitchFamily="18" charset="0"/>
                <a:ea typeface="宋体" pitchFamily="2" charset="-122"/>
                <a:cs typeface="+mn-ea"/>
              </a:rPr>
              <a:t>0</a:t>
            </a:r>
            <a:r>
              <a:rPr lang="zh-CN" altLang="en-US" sz="2400" strike="noStrike" noProof="1">
                <a:solidFill>
                  <a:schemeClr val="tx1"/>
                </a:solidFill>
                <a:latin typeface="Times New Roman" panose="02020603050405020304" pitchFamily="18" charset="0"/>
                <a:ea typeface="宋体" pitchFamily="2" charset="-122"/>
                <a:cs typeface="+mn-ea"/>
              </a:rPr>
              <a:t>还是</a:t>
            </a:r>
            <a:r>
              <a:rPr lang="en-US" altLang="zh-CN" sz="2400" strike="noStrike" noProof="1">
                <a:solidFill>
                  <a:schemeClr val="tx1"/>
                </a:solidFill>
                <a:latin typeface="Times New Roman" panose="02020603050405020304" pitchFamily="18" charset="0"/>
                <a:ea typeface="宋体" pitchFamily="2" charset="-122"/>
                <a:cs typeface="+mn-ea"/>
              </a:rPr>
              <a:t>1)</a:t>
            </a:r>
            <a:r>
              <a:rPr lang="zh-CN" altLang="en-US" sz="2400" strike="noStrike" noProof="1">
                <a:solidFill>
                  <a:schemeClr val="tx1"/>
                </a:solidFill>
                <a:latin typeface="Times New Roman" panose="02020603050405020304" pitchFamily="18" charset="0"/>
                <a:ea typeface="宋体" pitchFamily="2" charset="-122"/>
                <a:cs typeface="+mn-ea"/>
              </a:rPr>
              <a:t>；</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pPr>
            <a:r>
              <a:rPr lang="zh-CN" altLang="en-US" sz="2400" strike="noStrike" noProof="1">
                <a:solidFill>
                  <a:schemeClr val="tx1"/>
                </a:solidFill>
                <a:latin typeface="Times New Roman" panose="02020603050405020304" pitchFamily="18" charset="0"/>
                <a:ea typeface="宋体" pitchFamily="2" charset="-122"/>
                <a:cs typeface="+mn-ea"/>
              </a:rPr>
              <a:t>如果</a:t>
            </a:r>
            <a:r>
              <a:rPr lang="en-US" altLang="zh-CN" sz="2400" strike="noStrike" noProof="1">
                <a:solidFill>
                  <a:schemeClr val="tx1"/>
                </a:solidFill>
                <a:latin typeface="Times New Roman" panose="02020603050405020304" pitchFamily="18" charset="0"/>
                <a:ea typeface="宋体" pitchFamily="2" charset="-122"/>
                <a:cs typeface="+mn-ea"/>
              </a:rPr>
              <a:t>w</a:t>
            </a:r>
            <a:r>
              <a:rPr lang="zh-CN" altLang="en-US" sz="2400" strike="noStrike" noProof="1">
                <a:solidFill>
                  <a:schemeClr val="tx1"/>
                </a:solidFill>
                <a:latin typeface="Times New Roman" panose="02020603050405020304" pitchFamily="18" charset="0"/>
                <a:ea typeface="宋体" pitchFamily="2" charset="-122"/>
                <a:cs typeface="+mn-ea"/>
              </a:rPr>
              <a:t>的值为</a:t>
            </a:r>
            <a:r>
              <a:rPr lang="en-US" altLang="zh-CN" sz="2400" strike="noStrike" noProof="1">
                <a:solidFill>
                  <a:schemeClr val="tx1"/>
                </a:solidFill>
                <a:latin typeface="Times New Roman" panose="02020603050405020304" pitchFamily="18" charset="0"/>
                <a:ea typeface="宋体" pitchFamily="2" charset="-122"/>
                <a:cs typeface="+mn-ea"/>
              </a:rPr>
              <a:t>1</a:t>
            </a:r>
            <a:r>
              <a:rPr lang="zh-CN" altLang="en-US" sz="2400" strike="noStrike" noProof="1">
                <a:solidFill>
                  <a:schemeClr val="tx1"/>
                </a:solidFill>
                <a:latin typeface="Times New Roman" panose="02020603050405020304" pitchFamily="18" charset="0"/>
                <a:ea typeface="宋体" pitchFamily="2" charset="-122"/>
                <a:cs typeface="+mn-ea"/>
              </a:rPr>
              <a:t>，继续检测；</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pPr>
            <a:r>
              <a:rPr lang="zh-CN" altLang="en-US" sz="2400" strike="noStrike" noProof="1">
                <a:solidFill>
                  <a:schemeClr val="tx1"/>
                </a:solidFill>
                <a:latin typeface="Times New Roman" panose="02020603050405020304" pitchFamily="18" charset="0"/>
                <a:ea typeface="宋体" pitchFamily="2" charset="-122"/>
                <a:cs typeface="+mn-ea"/>
              </a:rPr>
              <a:t>如果</a:t>
            </a:r>
            <a:r>
              <a:rPr lang="en-US" altLang="zh-CN" sz="2400" strike="noStrike" noProof="1">
                <a:solidFill>
                  <a:schemeClr val="tx1"/>
                </a:solidFill>
                <a:latin typeface="Times New Roman" panose="02020603050405020304" pitchFamily="18" charset="0"/>
                <a:ea typeface="宋体" pitchFamily="2" charset="-122"/>
                <a:cs typeface="+mn-ea"/>
              </a:rPr>
              <a:t>w</a:t>
            </a:r>
            <a:r>
              <a:rPr lang="zh-CN" altLang="en-US" sz="2400" strike="noStrike" noProof="1">
                <a:solidFill>
                  <a:schemeClr val="tx1"/>
                </a:solidFill>
                <a:latin typeface="Times New Roman" panose="02020603050405020304" pitchFamily="18" charset="0"/>
                <a:ea typeface="宋体" pitchFamily="2" charset="-122"/>
                <a:cs typeface="+mn-ea"/>
              </a:rPr>
              <a:t>的值为</a:t>
            </a:r>
            <a:r>
              <a:rPr lang="en-US" altLang="zh-CN" sz="2400" strike="noStrike" noProof="1">
                <a:solidFill>
                  <a:schemeClr val="tx1"/>
                </a:solidFill>
                <a:latin typeface="Times New Roman" panose="02020603050405020304" pitchFamily="18" charset="0"/>
                <a:ea typeface="宋体" pitchFamily="2" charset="-122"/>
                <a:cs typeface="+mn-ea"/>
              </a:rPr>
              <a:t>0</a:t>
            </a:r>
            <a:r>
              <a:rPr lang="zh-CN" altLang="en-US" sz="2400" strike="noStrike" noProof="1">
                <a:solidFill>
                  <a:schemeClr val="tx1"/>
                </a:solidFill>
                <a:latin typeface="Times New Roman" panose="02020603050405020304" pitchFamily="18" charset="0"/>
                <a:ea typeface="宋体" pitchFamily="2" charset="-122"/>
                <a:cs typeface="+mn-ea"/>
              </a:rPr>
              <a:t>，将锁位置</a:t>
            </a:r>
            <a:r>
              <a:rPr lang="en-US" altLang="zh-CN" sz="2400" strike="noStrike" noProof="1">
                <a:solidFill>
                  <a:schemeClr val="tx1"/>
                </a:solidFill>
                <a:latin typeface="Times New Roman" panose="02020603050405020304" pitchFamily="18" charset="0"/>
                <a:ea typeface="宋体" pitchFamily="2" charset="-122"/>
                <a:cs typeface="+mn-ea"/>
              </a:rPr>
              <a:t>1 (</a:t>
            </a:r>
            <a:r>
              <a:rPr lang="zh-CN" altLang="en-US" sz="2400" strike="noStrike" noProof="1">
                <a:solidFill>
                  <a:schemeClr val="tx1"/>
                </a:solidFill>
                <a:latin typeface="Times New Roman" panose="02020603050405020304" pitchFamily="18" charset="0"/>
                <a:ea typeface="宋体" pitchFamily="2" charset="-122"/>
                <a:cs typeface="+mn-ea"/>
              </a:rPr>
              <a:t>表示占用资源</a:t>
            </a:r>
            <a:r>
              <a:rPr lang="en-US" altLang="zh-CN" sz="2400" strike="noStrike"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，进入临界区执行。                               </a:t>
            </a:r>
            <a:r>
              <a:rPr lang="zh-CN" altLang="en-US" sz="2400" b="1" strike="noStrike" noProof="1">
                <a:solidFill>
                  <a:schemeClr val="tx1"/>
                </a:solidFill>
                <a:latin typeface="Times New Roman" panose="02020603050405020304" pitchFamily="18" charset="0"/>
                <a:ea typeface="宋体" pitchFamily="2" charset="-122"/>
                <a:cs typeface="+mn-ea"/>
              </a:rPr>
              <a:t> </a:t>
            </a:r>
            <a:r>
              <a:rPr lang="en-US" altLang="zh-CN" sz="2400" b="1" strike="noStrike" noProof="1">
                <a:solidFill>
                  <a:schemeClr val="tx1"/>
                </a:solidFill>
                <a:latin typeface="Times New Roman" panose="02020603050405020304" pitchFamily="18" charset="0"/>
                <a:ea typeface="宋体" pitchFamily="2" charset="-122"/>
                <a:cs typeface="+mn-ea"/>
              </a:rPr>
              <a:t>(</a:t>
            </a:r>
            <a:r>
              <a:rPr lang="zh-CN" altLang="en-US" sz="2400" b="1" strike="noStrike" noProof="1">
                <a:solidFill>
                  <a:schemeClr val="tx1"/>
                </a:solidFill>
                <a:latin typeface="Times New Roman" panose="02020603050405020304" pitchFamily="18" charset="0"/>
                <a:ea typeface="宋体" pitchFamily="2" charset="-122"/>
                <a:cs typeface="+mn-ea"/>
              </a:rPr>
              <a:t>此为上锁操作</a:t>
            </a:r>
            <a:r>
              <a:rPr lang="en-US" altLang="zh-CN" sz="2400" b="1" strike="noStrike" noProof="1">
                <a:solidFill>
                  <a:schemeClr val="tx1"/>
                </a:solidFill>
                <a:latin typeface="Times New Roman" panose="02020603050405020304" pitchFamily="18" charset="0"/>
                <a:ea typeface="宋体" pitchFamily="2" charset="-122"/>
                <a:cs typeface="+mn-ea"/>
              </a:rPr>
              <a:t>)</a:t>
            </a:r>
            <a:endParaRPr lang="en-US" altLang="zh-CN" sz="2400" b="1"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pPr>
            <a:r>
              <a:rPr lang="zh-CN" altLang="en-US" sz="2400" strike="noStrike" noProof="1">
                <a:solidFill>
                  <a:schemeClr val="tx1"/>
                </a:solidFill>
                <a:latin typeface="Times New Roman" panose="02020603050405020304" pitchFamily="18" charset="0"/>
                <a:ea typeface="宋体" pitchFamily="2" charset="-122"/>
                <a:cs typeface="+mn-ea"/>
              </a:rPr>
              <a:t>临界资源使用完毕，将锁位置</a:t>
            </a:r>
            <a:r>
              <a:rPr lang="en-US" altLang="zh-CN" sz="2400" strike="noStrike" noProof="1">
                <a:solidFill>
                  <a:schemeClr val="tx1"/>
                </a:solidFill>
                <a:latin typeface="Times New Roman" panose="02020603050405020304" pitchFamily="18" charset="0"/>
                <a:ea typeface="宋体" pitchFamily="2" charset="-122"/>
                <a:cs typeface="+mn-ea"/>
              </a:rPr>
              <a:t>0</a:t>
            </a: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b="1" strike="noStrike" noProof="1">
                <a:solidFill>
                  <a:schemeClr val="tx1"/>
                </a:solidFill>
                <a:latin typeface="Times New Roman" panose="02020603050405020304" pitchFamily="18" charset="0"/>
                <a:ea typeface="宋体" pitchFamily="2" charset="-122"/>
                <a:cs typeface="+mn-ea"/>
              </a:rPr>
              <a:t>(</a:t>
            </a:r>
            <a:r>
              <a:rPr lang="zh-CN" altLang="en-US" sz="2400" b="1" strike="noStrike" noProof="1">
                <a:solidFill>
                  <a:schemeClr val="tx1"/>
                </a:solidFill>
                <a:latin typeface="Times New Roman" panose="02020603050405020304" pitchFamily="18" charset="0"/>
                <a:ea typeface="宋体" pitchFamily="2" charset="-122"/>
                <a:cs typeface="+mn-ea"/>
              </a:rPr>
              <a:t>此为开锁操作</a:t>
            </a:r>
            <a:r>
              <a:rPr lang="en-US" altLang="zh-CN" sz="2400" b="1" strike="noStrike" noProof="1">
                <a:solidFill>
                  <a:schemeClr val="tx1"/>
                </a:solidFill>
                <a:latin typeface="Times New Roman" panose="02020603050405020304" pitchFamily="18" charset="0"/>
                <a:ea typeface="宋体" pitchFamily="2" charset="-122"/>
                <a:cs typeface="+mn-ea"/>
              </a:rPr>
              <a:t>)</a:t>
            </a:r>
            <a:r>
              <a:rPr lang="en-US" altLang="zh-CN" sz="2000" strike="noStrike" noProof="1">
                <a:solidFill>
                  <a:schemeClr val="tx1"/>
                </a:solidFill>
                <a:latin typeface="Times New Roman" panose="02020603050405020304" pitchFamily="18" charset="0"/>
                <a:ea typeface="宋体" pitchFamily="2" charset="-122"/>
                <a:cs typeface="+mn-ea"/>
              </a:rPr>
              <a:t>        </a:t>
            </a:r>
            <a:endParaRPr lang="en-US" altLang="zh-CN" sz="2000" strike="noStrike" noProof="1">
              <a:solidFill>
                <a:schemeClr val="tx1"/>
              </a:solidFill>
              <a:latin typeface="Times New Roman" panose="02020603050405020304" pitchFamily="18" charset="0"/>
              <a:ea typeface="宋体" pitchFamily="2" charset="-122"/>
            </a:endParaRPr>
          </a:p>
        </p:txBody>
      </p:sp>
      <p:sp>
        <p:nvSpPr>
          <p:cNvPr id="48134" name="直接连接符 48133"/>
          <p:cNvSpPr/>
          <p:nvPr/>
        </p:nvSpPr>
        <p:spPr>
          <a:xfrm>
            <a:off x="1087438" y="5572125"/>
            <a:ext cx="7910512" cy="0"/>
          </a:xfrm>
          <a:prstGeom prst="line">
            <a:avLst/>
          </a:prstGeom>
          <a:ln w="2540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charRg st="0" end="14"/>
                                            </p:txEl>
                                          </p:spTgt>
                                        </p:tgtEl>
                                        <p:attrNameLst>
                                          <p:attrName>style.visibility</p:attrName>
                                        </p:attrNameLst>
                                      </p:cBhvr>
                                      <p:to>
                                        <p:strVal val="visible"/>
                                      </p:to>
                                    </p:set>
                                    <p:anim calcmode="lin" valueType="num">
                                      <p:cBhvr additive="base">
                                        <p:cTn id="7" dur="1000" fill="hold"/>
                                        <p:tgtEl>
                                          <p:spTgt spid="48131">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8131">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31">
                                            <p:txEl>
                                              <p:charRg st="14" end="29"/>
                                            </p:txEl>
                                          </p:spTgt>
                                        </p:tgtEl>
                                        <p:attrNameLst>
                                          <p:attrName>style.visibility</p:attrName>
                                        </p:attrNameLst>
                                      </p:cBhvr>
                                      <p:to>
                                        <p:strVal val="visible"/>
                                      </p:to>
                                    </p:set>
                                    <p:anim calcmode="lin" valueType="num">
                                      <p:cBhvr additive="base">
                                        <p:cTn id="13" dur="1000" fill="hold"/>
                                        <p:tgtEl>
                                          <p:spTgt spid="48131">
                                            <p:txEl>
                                              <p:charRg st="14" end="2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8131">
                                            <p:txEl>
                                              <p:charRg st="14" end="2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131">
                                            <p:txEl>
                                              <p:charRg st="29" end="60"/>
                                            </p:txEl>
                                          </p:spTgt>
                                        </p:tgtEl>
                                        <p:attrNameLst>
                                          <p:attrName>style.visibility</p:attrName>
                                        </p:attrNameLst>
                                      </p:cBhvr>
                                      <p:to>
                                        <p:strVal val="visible"/>
                                      </p:to>
                                    </p:set>
                                    <p:anim calcmode="lin" valueType="num">
                                      <p:cBhvr additive="base">
                                        <p:cTn id="19" dur="1000" fill="hold"/>
                                        <p:tgtEl>
                                          <p:spTgt spid="48131">
                                            <p:txEl>
                                              <p:charRg st="29" end="6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8131">
                                            <p:txEl>
                                              <p:charRg st="29" end="6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8131">
                                            <p:txEl>
                                              <p:charRg st="60" end="88"/>
                                            </p:txEl>
                                          </p:spTgt>
                                        </p:tgtEl>
                                        <p:attrNameLst>
                                          <p:attrName>style.visibility</p:attrName>
                                        </p:attrNameLst>
                                      </p:cBhvr>
                                      <p:to>
                                        <p:strVal val="visible"/>
                                      </p:to>
                                    </p:set>
                                    <p:anim calcmode="lin" valueType="num">
                                      <p:cBhvr additive="base">
                                        <p:cTn id="25" dur="1000" fill="hold"/>
                                        <p:tgtEl>
                                          <p:spTgt spid="48131">
                                            <p:txEl>
                                              <p:charRg st="60" end="88"/>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48131">
                                            <p:txEl>
                                              <p:charRg st="60" end="88"/>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8133">
                                            <p:txEl>
                                              <p:charRg st="0" end="15"/>
                                            </p:txEl>
                                          </p:spTgt>
                                        </p:tgtEl>
                                        <p:attrNameLst>
                                          <p:attrName>style.visibility</p:attrName>
                                        </p:attrNameLst>
                                      </p:cBhvr>
                                      <p:to>
                                        <p:strVal val="visible"/>
                                      </p:to>
                                    </p:set>
                                    <p:anim calcmode="lin" valueType="num">
                                      <p:cBhvr additive="base">
                                        <p:cTn id="31" dur="500" fill="hold"/>
                                        <p:tgtEl>
                                          <p:spTgt spid="48133">
                                            <p:txEl>
                                              <p:charRg st="0" end="1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8133">
                                            <p:txEl>
                                              <p:charRg st="0" end="1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8133">
                                            <p:txEl>
                                              <p:charRg st="15" end="29"/>
                                            </p:txEl>
                                          </p:spTgt>
                                        </p:tgtEl>
                                        <p:attrNameLst>
                                          <p:attrName>style.visibility</p:attrName>
                                        </p:attrNameLst>
                                      </p:cBhvr>
                                      <p:to>
                                        <p:strVal val="visible"/>
                                      </p:to>
                                    </p:set>
                                    <p:anim calcmode="lin" valueType="num">
                                      <p:cBhvr additive="base">
                                        <p:cTn id="35" dur="500" fill="hold"/>
                                        <p:tgtEl>
                                          <p:spTgt spid="48133">
                                            <p:txEl>
                                              <p:charRg st="15" end="2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8133">
                                            <p:txEl>
                                              <p:charRg st="15" end="2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8133">
                                            <p:txEl>
                                              <p:charRg st="29" end="113"/>
                                            </p:txEl>
                                          </p:spTgt>
                                        </p:tgtEl>
                                        <p:attrNameLst>
                                          <p:attrName>style.visibility</p:attrName>
                                        </p:attrNameLst>
                                      </p:cBhvr>
                                      <p:to>
                                        <p:strVal val="visible"/>
                                      </p:to>
                                    </p:set>
                                    <p:anim calcmode="lin" valueType="num">
                                      <p:cBhvr additive="base">
                                        <p:cTn id="39" dur="500" fill="hold"/>
                                        <p:tgtEl>
                                          <p:spTgt spid="48133">
                                            <p:txEl>
                                              <p:charRg st="29" end="11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8133">
                                            <p:txEl>
                                              <p:charRg st="29" end="113"/>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8133">
                                            <p:txEl>
                                              <p:charRg st="113" end="151"/>
                                            </p:txEl>
                                          </p:spTgt>
                                        </p:tgtEl>
                                        <p:attrNameLst>
                                          <p:attrName>style.visibility</p:attrName>
                                        </p:attrNameLst>
                                      </p:cBhvr>
                                      <p:to>
                                        <p:strVal val="visible"/>
                                      </p:to>
                                    </p:set>
                                    <p:anim calcmode="lin" valueType="num">
                                      <p:cBhvr additive="base">
                                        <p:cTn id="43" dur="500" fill="hold"/>
                                        <p:tgtEl>
                                          <p:spTgt spid="48133">
                                            <p:txEl>
                                              <p:charRg st="113" end="15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133">
                                            <p:txEl>
                                              <p:charRg st="113" end="15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8134"/>
                                        </p:tgtEl>
                                        <p:attrNameLst>
                                          <p:attrName>style.visibility</p:attrName>
                                        </p:attrNameLst>
                                      </p:cBhvr>
                                      <p:to>
                                        <p:strVal val="visible"/>
                                      </p:to>
                                    </p:set>
                                    <p:anim calcmode="lin" valueType="num">
                                      <p:cBhvr additive="base">
                                        <p:cTn id="49" dur="500" fill="hold"/>
                                        <p:tgtEl>
                                          <p:spTgt spid="48134"/>
                                        </p:tgtEl>
                                        <p:attrNameLst>
                                          <p:attrName>ppt_x</p:attrName>
                                        </p:attrNameLst>
                                      </p:cBhvr>
                                      <p:tavLst>
                                        <p:tav tm="0">
                                          <p:val>
                                            <p:strVal val="0-#ppt_w/2"/>
                                          </p:val>
                                        </p:tav>
                                        <p:tav tm="100000">
                                          <p:val>
                                            <p:strVal val="#ppt_x"/>
                                          </p:val>
                                        </p:tav>
                                      </p:tavLst>
                                    </p:anim>
                                    <p:anim calcmode="lin" valueType="num">
                                      <p:cBhvr additive="base">
                                        <p:cTn id="50" dur="500" fill="hold"/>
                                        <p:tgtEl>
                                          <p:spTgt spid="481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文本框 5017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40</a:t>
            </a:r>
            <a:endParaRPr lang="en-US" altLang="zh-CN" b="0">
              <a:solidFill>
                <a:schemeClr val="tx2"/>
              </a:solidFill>
              <a:latin typeface="Times New Roman" panose="02020603050405020304" pitchFamily="18" charset="0"/>
              <a:ea typeface="宋体" pitchFamily="2" charset="-122"/>
            </a:endParaRPr>
          </a:p>
        </p:txBody>
      </p:sp>
      <p:sp>
        <p:nvSpPr>
          <p:cNvPr id="50179" name="矩形 50178"/>
          <p:cNvSpPr/>
          <p:nvPr/>
        </p:nvSpPr>
        <p:spPr>
          <a:xfrm>
            <a:off x="266700" y="536575"/>
            <a:ext cx="5424488" cy="518033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上锁原语和开锁原语</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①</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上锁原语</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算法  </a:t>
            </a:r>
            <a:r>
              <a:rPr lang="en-US" altLang="zh-CN" sz="2000" b="1" strike="noStrike" noProof="1">
                <a:solidFill>
                  <a:schemeClr val="tx1"/>
                </a:solidFill>
                <a:effectLst/>
                <a:latin typeface="Times New Roman" panose="02020603050405020304" pitchFamily="18" charset="0"/>
                <a:ea typeface="宋体" pitchFamily="2" charset="-122"/>
                <a:cs typeface="+mn-ea"/>
              </a:rPr>
              <a:t>lock</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输入：锁变量</a:t>
            </a:r>
            <a:r>
              <a:rPr lang="en-US" altLang="zh-CN" sz="2000" b="1" strike="noStrike" noProof="1">
                <a:solidFill>
                  <a:schemeClr val="tx1"/>
                </a:solidFill>
                <a:effectLst/>
                <a:latin typeface="Times New Roman" panose="02020603050405020304" pitchFamily="18" charset="0"/>
                <a:ea typeface="宋体" pitchFamily="2" charset="-122"/>
                <a:cs typeface="+mn-ea"/>
              </a:rPr>
              <a:t>w</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输出：无</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test</a:t>
            </a:r>
            <a:r>
              <a:rPr lang="zh-CN" altLang="en-US" sz="2000" b="1" strike="noStrike" noProof="1">
                <a:solidFill>
                  <a:schemeClr val="tx1"/>
                </a:solidFill>
                <a:effectLst/>
                <a:latin typeface="Times New Roman" panose="02020603050405020304" pitchFamily="18" charset="0"/>
                <a:ea typeface="宋体" pitchFamily="2" charset="-122"/>
                <a:cs typeface="+mn-ea"/>
              </a:rPr>
              <a:t>：</a:t>
            </a:r>
            <a:r>
              <a:rPr lang="en-US" altLang="zh-CN" sz="2000" b="1" strike="noStrike" noProof="1">
                <a:solidFill>
                  <a:schemeClr val="tx1"/>
                </a:solidFill>
                <a:effectLst/>
                <a:latin typeface="Times New Roman" panose="02020603050405020304" pitchFamily="18" charset="0"/>
                <a:ea typeface="宋体" pitchFamily="2" charset="-122"/>
                <a:cs typeface="+mn-ea"/>
              </a:rPr>
              <a:t>if (w</a:t>
            </a:r>
            <a:r>
              <a:rPr lang="x-none" altLang="en-US" sz="2000" b="1" strike="noStrike" noProof="1">
                <a:solidFill>
                  <a:schemeClr val="tx1"/>
                </a:solidFill>
                <a:effectLst/>
                <a:latin typeface="Times New Roman" panose="02020603050405020304" pitchFamily="18" charset="0"/>
                <a:ea typeface="宋体" pitchFamily="2" charset="-122"/>
                <a:cs typeface="+mn-ea"/>
              </a:rPr>
              <a:t>==</a:t>
            </a:r>
            <a:r>
              <a:rPr lang="en-US" altLang="zh-CN" sz="2000" b="1" strike="noStrike" noProof="1">
                <a:solidFill>
                  <a:schemeClr val="tx1"/>
                </a:solidFill>
                <a:effectLst/>
                <a:latin typeface="Times New Roman" panose="02020603050405020304" pitchFamily="18" charset="0"/>
                <a:ea typeface="宋体" pitchFamily="2" charset="-122"/>
                <a:cs typeface="+mn-ea"/>
              </a:rPr>
              <a:t>1)</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goto  test; </a:t>
            </a:r>
            <a:r>
              <a:rPr lang="zh-CN" altLang="en-US" sz="2000" b="1" strike="noStrike" noProof="1">
                <a:solidFill>
                  <a:schemeClr val="tx1"/>
                </a:solidFill>
                <a:effectLst/>
                <a:latin typeface="Times New Roman" panose="02020603050405020304" pitchFamily="18" charset="0"/>
                <a:ea typeface="宋体" pitchFamily="2" charset="-122"/>
                <a:cs typeface="+mn-ea"/>
                <a:sym typeface="+mn-ea"/>
              </a:rPr>
              <a:t> ∕*测试锁位的值*∕</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else    w=1;   </a:t>
            </a:r>
            <a:r>
              <a:rPr lang="zh-CN" altLang="en-US" sz="2000" b="1" strike="noStrike" noProof="1">
                <a:solidFill>
                  <a:schemeClr val="tx1"/>
                </a:solidFill>
                <a:effectLst/>
                <a:latin typeface="Times New Roman" panose="02020603050405020304" pitchFamily="18" charset="0"/>
                <a:ea typeface="宋体" pitchFamily="2" charset="-122"/>
                <a:cs typeface="+mn-ea"/>
              </a:rPr>
              <a:t>∕*上锁*∕</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a:t>
            </a:r>
            <a:endParaRPr lang="en-US" altLang="zh-CN" sz="1600" b="1" strike="noStrike" noProof="1">
              <a:solidFill>
                <a:schemeClr val="tx1"/>
              </a:solidFill>
              <a:effectLst/>
              <a:latin typeface="Times New Roman" panose="02020603050405020304" pitchFamily="18" charset="0"/>
              <a:ea typeface="宋体" pitchFamily="2" charset="-122"/>
            </a:endParaRPr>
          </a:p>
        </p:txBody>
      </p:sp>
      <p:sp>
        <p:nvSpPr>
          <p:cNvPr id="50180" name="矩形 50179"/>
          <p:cNvSpPr/>
          <p:nvPr/>
        </p:nvSpPr>
        <p:spPr>
          <a:xfrm>
            <a:off x="5808980" y="1260475"/>
            <a:ext cx="2713355" cy="352552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457200" lvl="0" indent="-4572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cs"/>
              </a:rPr>
              <a:t>②</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18" charset="0"/>
                <a:ea typeface="宋体" pitchFamily="2" charset="-122"/>
                <a:cs typeface="+mn-cs"/>
              </a:rPr>
              <a:t>开锁原语</a:t>
            </a:r>
            <a:endParaRPr lang="zh-CN" altLang="en-US" sz="2400" b="1" strike="noStrike" noProof="1">
              <a:solidFill>
                <a:srgbClr val="000099"/>
              </a:solidFill>
              <a:latin typeface="Times New Roman" panose="02020603050405020304" pitchFamily="18" charset="0"/>
              <a:ea typeface="宋体" pitchFamily="2" charset="-122"/>
              <a:cs typeface="+mn-cs"/>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算法  </a:t>
            </a:r>
            <a:r>
              <a:rPr lang="en-US" altLang="zh-CN" sz="2000" b="1" strike="noStrike" noProof="1">
                <a:solidFill>
                  <a:schemeClr val="tx1"/>
                </a:solidFill>
                <a:effectLst/>
                <a:latin typeface="Times New Roman" panose="02020603050405020304" pitchFamily="18" charset="0"/>
                <a:ea typeface="宋体" pitchFamily="2" charset="-122"/>
                <a:cs typeface="+mn-ea"/>
              </a:rPr>
              <a:t>unlock</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输入：锁变量</a:t>
            </a:r>
            <a:r>
              <a:rPr lang="en-US" altLang="zh-CN" sz="2000" b="1" strike="noStrike" noProof="1">
                <a:solidFill>
                  <a:schemeClr val="tx1"/>
                </a:solidFill>
                <a:effectLst/>
                <a:latin typeface="Times New Roman" panose="02020603050405020304" pitchFamily="18" charset="0"/>
                <a:ea typeface="宋体" pitchFamily="2" charset="-122"/>
                <a:cs typeface="+mn-ea"/>
              </a:rPr>
              <a:t>w</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输出：无</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w=0</a:t>
            </a:r>
            <a:r>
              <a:rPr lang="zh-CN" altLang="en-US" sz="2000" b="1" strike="noStrike" noProof="1">
                <a:solidFill>
                  <a:schemeClr val="tx1"/>
                </a:solidFill>
                <a:effectLst/>
                <a:latin typeface="Times New Roman" panose="02020603050405020304" pitchFamily="18" charset="0"/>
                <a:ea typeface="宋体" pitchFamily="2" charset="-122"/>
                <a:cs typeface="+mn-ea"/>
              </a:rPr>
              <a:t>；∕*开锁*∕</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a:t>
            </a:r>
            <a:endParaRPr lang="en-US" altLang="zh-CN" sz="2000" b="1" strike="noStrike" noProof="1">
              <a:solidFill>
                <a:schemeClr val="tx1"/>
              </a:solidFill>
              <a:effectLst/>
              <a:latin typeface="Times New Roman" panose="02020603050405020304" pitchFamily="18" charset="0"/>
              <a:ea typeface="宋体" pitchFamily="2" charset="-122"/>
            </a:endParaRPr>
          </a:p>
        </p:txBody>
      </p:sp>
      <p:sp>
        <p:nvSpPr>
          <p:cNvPr id="50181" name="矩形 5018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进程同步机构</a:t>
            </a:r>
            <a:endParaRPr lang="zh-CN" altLang="en-US" sz="2400" strike="noStrike" noProof="1">
              <a:ea typeface="宋体" pitchFamily="2" charset="-122"/>
            </a:endParaRPr>
          </a:p>
        </p:txBody>
      </p:sp>
      <p:sp>
        <p:nvSpPr>
          <p:cNvPr id="60421" name="文本框 1"/>
          <p:cNvSpPr txBox="1"/>
          <p:nvPr/>
        </p:nvSpPr>
        <p:spPr>
          <a:xfrm>
            <a:off x="1641475" y="5826125"/>
            <a:ext cx="2925445" cy="368300"/>
          </a:xfrm>
          <a:prstGeom prst="rect">
            <a:avLst/>
          </a:prstGeom>
          <a:noFill/>
          <a:ln w="9525">
            <a:noFill/>
            <a:miter/>
          </a:ln>
        </p:spPr>
        <p:txBody>
          <a:bodyPr wrap="square" anchor="t">
            <a:spAutoFit/>
          </a:bodyPr>
          <a:p>
            <a:pPr lvl="0"/>
            <a:r>
              <a:rPr lang="zh-CN" altLang="en-US" sz="1800" dirty="0">
                <a:solidFill>
                  <a:srgbClr val="C00000"/>
                </a:solidFill>
                <a:latin typeface="Times New Roman" panose="02020603050405020304" pitchFamily="18" charset="0"/>
                <a:ea typeface="宋体" pitchFamily="2" charset="-122"/>
                <a:sym typeface="Arial" panose="020B0604020202020204" pitchFamily="34" charset="0"/>
              </a:rPr>
              <a:t>（spinlock 自旋锁）</a:t>
            </a:r>
            <a:endParaRPr lang="zh-CN" altLang="en-US" sz="1800" dirty="0">
              <a:solidFill>
                <a:srgbClr val="C00000"/>
              </a:solidFill>
              <a:latin typeface="Times New Roman" panose="02020603050405020304" pitchFamily="18" charset="0"/>
              <a:ea typeface="宋体" pitchFamily="2" charset="-122"/>
              <a:sym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9">
                                            <p:txEl>
                                              <p:charRg st="0" end="14"/>
                                            </p:txEl>
                                          </p:spTgt>
                                        </p:tgtEl>
                                        <p:attrNameLst>
                                          <p:attrName>style.visibility</p:attrName>
                                        </p:attrNameLst>
                                      </p:cBhvr>
                                      <p:to>
                                        <p:strVal val="visible"/>
                                      </p:to>
                                    </p:set>
                                    <p:anim calcmode="lin" valueType="num">
                                      <p:cBhvr additive="base">
                                        <p:cTn id="7" dur="1000" fill="hold"/>
                                        <p:tgtEl>
                                          <p:spTgt spid="50179">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0179">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179">
                                            <p:txEl>
                                              <p:charRg st="14" end="21"/>
                                            </p:txEl>
                                          </p:spTgt>
                                        </p:tgtEl>
                                        <p:attrNameLst>
                                          <p:attrName>style.visibility</p:attrName>
                                        </p:attrNameLst>
                                      </p:cBhvr>
                                      <p:to>
                                        <p:strVal val="visible"/>
                                      </p:to>
                                    </p:set>
                                    <p:anim calcmode="lin" valueType="num">
                                      <p:cBhvr additive="base">
                                        <p:cTn id="13" dur="1000" fill="hold"/>
                                        <p:tgtEl>
                                          <p:spTgt spid="50179">
                                            <p:txEl>
                                              <p:charRg st="14" end="2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0179">
                                            <p:txEl>
                                              <p:charRg st="14" end="2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0179">
                                            <p:txEl>
                                              <p:charRg st="21" end="31"/>
                                            </p:txEl>
                                          </p:spTgt>
                                        </p:tgtEl>
                                        <p:attrNameLst>
                                          <p:attrName>style.visibility</p:attrName>
                                        </p:attrNameLst>
                                      </p:cBhvr>
                                      <p:to>
                                        <p:strVal val="visible"/>
                                      </p:to>
                                    </p:set>
                                    <p:anim calcmode="lin" valueType="num">
                                      <p:cBhvr additive="base">
                                        <p:cTn id="19" dur="500" fill="hold"/>
                                        <p:tgtEl>
                                          <p:spTgt spid="50179">
                                            <p:txEl>
                                              <p:charRg st="21" end="3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79">
                                            <p:txEl>
                                              <p:charRg st="21" end="3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0179">
                                            <p:txEl>
                                              <p:charRg st="31" end="44"/>
                                            </p:txEl>
                                          </p:spTgt>
                                        </p:tgtEl>
                                        <p:attrNameLst>
                                          <p:attrName>style.visibility</p:attrName>
                                        </p:attrNameLst>
                                      </p:cBhvr>
                                      <p:to>
                                        <p:strVal val="visible"/>
                                      </p:to>
                                    </p:set>
                                    <p:anim calcmode="lin" valueType="num">
                                      <p:cBhvr additive="base">
                                        <p:cTn id="23" dur="500" fill="hold"/>
                                        <p:tgtEl>
                                          <p:spTgt spid="50179">
                                            <p:txEl>
                                              <p:charRg st="31" end="4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0179">
                                            <p:txEl>
                                              <p:charRg st="31" end="4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0179">
                                            <p:txEl>
                                              <p:charRg st="44" end="54"/>
                                            </p:txEl>
                                          </p:spTgt>
                                        </p:tgtEl>
                                        <p:attrNameLst>
                                          <p:attrName>style.visibility</p:attrName>
                                        </p:attrNameLst>
                                      </p:cBhvr>
                                      <p:to>
                                        <p:strVal val="visible"/>
                                      </p:to>
                                    </p:set>
                                    <p:anim calcmode="lin" valueType="num">
                                      <p:cBhvr additive="base">
                                        <p:cTn id="27" dur="500" fill="hold"/>
                                        <p:tgtEl>
                                          <p:spTgt spid="50179">
                                            <p:txEl>
                                              <p:charRg st="44" end="5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0179">
                                            <p:txEl>
                                              <p:charRg st="44" end="5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0179">
                                            <p:txEl>
                                              <p:charRg st="54" end="61"/>
                                            </p:txEl>
                                          </p:spTgt>
                                        </p:tgtEl>
                                        <p:attrNameLst>
                                          <p:attrName>style.visibility</p:attrName>
                                        </p:attrNameLst>
                                      </p:cBhvr>
                                      <p:to>
                                        <p:strVal val="visible"/>
                                      </p:to>
                                    </p:set>
                                    <p:anim calcmode="lin" valueType="num">
                                      <p:cBhvr additive="base">
                                        <p:cTn id="31" dur="500" fill="hold"/>
                                        <p:tgtEl>
                                          <p:spTgt spid="50179">
                                            <p:txEl>
                                              <p:charRg st="54" end="6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0179">
                                            <p:txEl>
                                              <p:charRg st="54" end="6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0179">
                                            <p:txEl>
                                              <p:charRg st="61" end="87"/>
                                            </p:txEl>
                                          </p:spTgt>
                                        </p:tgtEl>
                                        <p:attrNameLst>
                                          <p:attrName>style.visibility</p:attrName>
                                        </p:attrNameLst>
                                      </p:cBhvr>
                                      <p:to>
                                        <p:strVal val="visible"/>
                                      </p:to>
                                    </p:set>
                                    <p:anim calcmode="lin" valueType="num">
                                      <p:cBhvr additive="base">
                                        <p:cTn id="35" dur="500" fill="hold"/>
                                        <p:tgtEl>
                                          <p:spTgt spid="50179">
                                            <p:txEl>
                                              <p:charRg st="61" end="8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0179">
                                            <p:txEl>
                                              <p:charRg st="61" end="8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0179">
                                            <p:txEl>
                                              <p:charRg st="87" end="114"/>
                                            </p:txEl>
                                          </p:spTgt>
                                        </p:tgtEl>
                                        <p:attrNameLst>
                                          <p:attrName>style.visibility</p:attrName>
                                        </p:attrNameLst>
                                      </p:cBhvr>
                                      <p:to>
                                        <p:strVal val="visible"/>
                                      </p:to>
                                    </p:set>
                                    <p:anim calcmode="lin" valueType="num">
                                      <p:cBhvr additive="base">
                                        <p:cTn id="39" dur="500" fill="hold"/>
                                        <p:tgtEl>
                                          <p:spTgt spid="50179">
                                            <p:txEl>
                                              <p:charRg st="87" end="11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0179">
                                            <p:txEl>
                                              <p:charRg st="87" end="114"/>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0179">
                                            <p:txEl>
                                              <p:charRg st="114" end="159"/>
                                            </p:txEl>
                                          </p:spTgt>
                                        </p:tgtEl>
                                        <p:attrNameLst>
                                          <p:attrName>style.visibility</p:attrName>
                                        </p:attrNameLst>
                                      </p:cBhvr>
                                      <p:to>
                                        <p:strVal val="visible"/>
                                      </p:to>
                                    </p:set>
                                    <p:anim calcmode="lin" valueType="num">
                                      <p:cBhvr additive="base">
                                        <p:cTn id="43" dur="500" fill="hold"/>
                                        <p:tgtEl>
                                          <p:spTgt spid="50179">
                                            <p:txEl>
                                              <p:charRg st="114" end="15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0179">
                                            <p:txEl>
                                              <p:charRg st="114" end="15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0179">
                                            <p:txEl>
                                              <p:charRg st="200" end="208"/>
                                            </p:txEl>
                                          </p:spTgt>
                                        </p:tgtEl>
                                        <p:attrNameLst>
                                          <p:attrName>style.visibility</p:attrName>
                                        </p:attrNameLst>
                                      </p:cBhvr>
                                      <p:to>
                                        <p:strVal val="visible"/>
                                      </p:to>
                                    </p:set>
                                    <p:anim calcmode="lin" valueType="num">
                                      <p:cBhvr additive="base">
                                        <p:cTn id="47" dur="500" fill="hold"/>
                                        <p:tgtEl>
                                          <p:spTgt spid="50179">
                                            <p:txEl>
                                              <p:charRg st="200" end="20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0179">
                                            <p:txEl>
                                              <p:charRg st="200" end="20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50180">
                                            <p:txEl>
                                              <p:charRg st="0" end="7"/>
                                            </p:txEl>
                                          </p:spTgt>
                                        </p:tgtEl>
                                        <p:attrNameLst>
                                          <p:attrName>style.visibility</p:attrName>
                                        </p:attrNameLst>
                                      </p:cBhvr>
                                      <p:to>
                                        <p:strVal val="visible"/>
                                      </p:to>
                                    </p:set>
                                    <p:anim calcmode="lin" valueType="num">
                                      <p:cBhvr additive="base">
                                        <p:cTn id="53" dur="500" fill="hold"/>
                                        <p:tgtEl>
                                          <p:spTgt spid="50180">
                                            <p:txEl>
                                              <p:charRg st="0" end="7"/>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50180">
                                            <p:txEl>
                                              <p:charRg st="0" end="7"/>
                                            </p:txEl>
                                          </p:spTgt>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0"/>
                                  </p:stCondLst>
                                  <p:childTnLst>
                                    <p:set>
                                      <p:cBhvr>
                                        <p:cTn id="56" dur="1" fill="hold">
                                          <p:stCondLst>
                                            <p:cond delay="0"/>
                                          </p:stCondLst>
                                        </p:cTn>
                                        <p:tgtEl>
                                          <p:spTgt spid="50180">
                                            <p:txEl>
                                              <p:charRg st="7" end="19"/>
                                            </p:txEl>
                                          </p:spTgt>
                                        </p:tgtEl>
                                        <p:attrNameLst>
                                          <p:attrName>style.visibility</p:attrName>
                                        </p:attrNameLst>
                                      </p:cBhvr>
                                      <p:to>
                                        <p:strVal val="visible"/>
                                      </p:to>
                                    </p:set>
                                    <p:anim calcmode="lin" valueType="num">
                                      <p:cBhvr additive="base">
                                        <p:cTn id="57" dur="500" fill="hold"/>
                                        <p:tgtEl>
                                          <p:spTgt spid="50180">
                                            <p:txEl>
                                              <p:charRg st="7" end="19"/>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50180">
                                            <p:txEl>
                                              <p:charRg st="7" end="19"/>
                                            </p:txEl>
                                          </p:spTgt>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0"/>
                                  </p:stCondLst>
                                  <p:childTnLst>
                                    <p:set>
                                      <p:cBhvr>
                                        <p:cTn id="60" dur="1" fill="hold">
                                          <p:stCondLst>
                                            <p:cond delay="0"/>
                                          </p:stCondLst>
                                        </p:cTn>
                                        <p:tgtEl>
                                          <p:spTgt spid="50180">
                                            <p:txEl>
                                              <p:charRg st="19" end="37"/>
                                            </p:txEl>
                                          </p:spTgt>
                                        </p:tgtEl>
                                        <p:attrNameLst>
                                          <p:attrName>style.visibility</p:attrName>
                                        </p:attrNameLst>
                                      </p:cBhvr>
                                      <p:to>
                                        <p:strVal val="visible"/>
                                      </p:to>
                                    </p:set>
                                    <p:anim calcmode="lin" valueType="num">
                                      <p:cBhvr additive="base">
                                        <p:cTn id="61" dur="500" fill="hold"/>
                                        <p:tgtEl>
                                          <p:spTgt spid="50180">
                                            <p:txEl>
                                              <p:charRg st="19" end="37"/>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0180">
                                            <p:txEl>
                                              <p:charRg st="19" end="37"/>
                                            </p:txEl>
                                          </p:spTgt>
                                        </p:tgtEl>
                                        <p:attrNameLst>
                                          <p:attrName>ppt_y</p:attrName>
                                        </p:attrNameLst>
                                      </p:cBhvr>
                                      <p:tavLst>
                                        <p:tav tm="0">
                                          <p:val>
                                            <p:strVal val="#ppt_y"/>
                                          </p:val>
                                        </p:tav>
                                        <p:tav tm="100000">
                                          <p:val>
                                            <p:strVal val="#ppt_y"/>
                                          </p:val>
                                        </p:tav>
                                      </p:tavLst>
                                    </p:anim>
                                  </p:childTnLst>
                                </p:cTn>
                              </p:par>
                              <p:par>
                                <p:cTn id="63" presetID="2" presetClass="entr" presetSubtype="2" fill="hold" nodeType="withEffect">
                                  <p:stCondLst>
                                    <p:cond delay="0"/>
                                  </p:stCondLst>
                                  <p:childTnLst>
                                    <p:set>
                                      <p:cBhvr>
                                        <p:cTn id="64" dur="1" fill="hold">
                                          <p:stCondLst>
                                            <p:cond delay="0"/>
                                          </p:stCondLst>
                                        </p:cTn>
                                        <p:tgtEl>
                                          <p:spTgt spid="50180">
                                            <p:txEl>
                                              <p:charRg st="37" end="52"/>
                                            </p:txEl>
                                          </p:spTgt>
                                        </p:tgtEl>
                                        <p:attrNameLst>
                                          <p:attrName>style.visibility</p:attrName>
                                        </p:attrNameLst>
                                      </p:cBhvr>
                                      <p:to>
                                        <p:strVal val="visible"/>
                                      </p:to>
                                    </p:set>
                                    <p:anim calcmode="lin" valueType="num">
                                      <p:cBhvr additive="base">
                                        <p:cTn id="65" dur="500" fill="hold"/>
                                        <p:tgtEl>
                                          <p:spTgt spid="50180">
                                            <p:txEl>
                                              <p:charRg st="37" end="52"/>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50180">
                                            <p:txEl>
                                              <p:charRg st="37" end="52"/>
                                            </p:txEl>
                                          </p:spTgt>
                                        </p:tgtEl>
                                        <p:attrNameLst>
                                          <p:attrName>ppt_y</p:attrName>
                                        </p:attrNameLst>
                                      </p:cBhvr>
                                      <p:tavLst>
                                        <p:tav tm="0">
                                          <p:val>
                                            <p:strVal val="#ppt_y"/>
                                          </p:val>
                                        </p:tav>
                                        <p:tav tm="100000">
                                          <p:val>
                                            <p:strVal val="#ppt_y"/>
                                          </p:val>
                                        </p:tav>
                                      </p:tavLst>
                                    </p:anim>
                                  </p:childTnLst>
                                </p:cTn>
                              </p:par>
                              <p:par>
                                <p:cTn id="67" presetID="2" presetClass="entr" presetSubtype="2" fill="hold" nodeType="withEffect">
                                  <p:stCondLst>
                                    <p:cond delay="0"/>
                                  </p:stCondLst>
                                  <p:childTnLst>
                                    <p:set>
                                      <p:cBhvr>
                                        <p:cTn id="68" dur="1" fill="hold">
                                          <p:stCondLst>
                                            <p:cond delay="0"/>
                                          </p:stCondLst>
                                        </p:cTn>
                                        <p:tgtEl>
                                          <p:spTgt spid="50180">
                                            <p:txEl>
                                              <p:charRg st="52" end="63"/>
                                            </p:txEl>
                                          </p:spTgt>
                                        </p:tgtEl>
                                        <p:attrNameLst>
                                          <p:attrName>style.visibility</p:attrName>
                                        </p:attrNameLst>
                                      </p:cBhvr>
                                      <p:to>
                                        <p:strVal val="visible"/>
                                      </p:to>
                                    </p:set>
                                    <p:anim calcmode="lin" valueType="num">
                                      <p:cBhvr additive="base">
                                        <p:cTn id="69" dur="500" fill="hold"/>
                                        <p:tgtEl>
                                          <p:spTgt spid="50180">
                                            <p:txEl>
                                              <p:charRg st="52" end="63"/>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50180">
                                            <p:txEl>
                                              <p:charRg st="52" end="63"/>
                                            </p:txEl>
                                          </p:spTgt>
                                        </p:tgtEl>
                                        <p:attrNameLst>
                                          <p:attrName>ppt_y</p:attrName>
                                        </p:attrNameLst>
                                      </p:cBhvr>
                                      <p:tavLst>
                                        <p:tav tm="0">
                                          <p:val>
                                            <p:strVal val="#ppt_y"/>
                                          </p:val>
                                        </p:tav>
                                        <p:tav tm="100000">
                                          <p:val>
                                            <p:strVal val="#ppt_y"/>
                                          </p:val>
                                        </p:tav>
                                      </p:tavLst>
                                    </p:anim>
                                  </p:childTnLst>
                                </p:cTn>
                              </p:par>
                              <p:par>
                                <p:cTn id="71" presetID="2" presetClass="entr" presetSubtype="2" fill="hold" nodeType="withEffect">
                                  <p:stCondLst>
                                    <p:cond delay="0"/>
                                  </p:stCondLst>
                                  <p:childTnLst>
                                    <p:set>
                                      <p:cBhvr>
                                        <p:cTn id="72" dur="1" fill="hold">
                                          <p:stCondLst>
                                            <p:cond delay="0"/>
                                          </p:stCondLst>
                                        </p:cTn>
                                        <p:tgtEl>
                                          <p:spTgt spid="50180">
                                            <p:txEl>
                                              <p:charRg st="63" end="88"/>
                                            </p:txEl>
                                          </p:spTgt>
                                        </p:tgtEl>
                                        <p:attrNameLst>
                                          <p:attrName>style.visibility</p:attrName>
                                        </p:attrNameLst>
                                      </p:cBhvr>
                                      <p:to>
                                        <p:strVal val="visible"/>
                                      </p:to>
                                    </p:set>
                                    <p:anim calcmode="lin" valueType="num">
                                      <p:cBhvr additive="base">
                                        <p:cTn id="73" dur="500" fill="hold"/>
                                        <p:tgtEl>
                                          <p:spTgt spid="50180">
                                            <p:txEl>
                                              <p:charRg st="63" end="88"/>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50180">
                                            <p:txEl>
                                              <p:charRg st="63" end="88"/>
                                            </p:txEl>
                                          </p:spTgt>
                                        </p:tgtEl>
                                        <p:attrNameLst>
                                          <p:attrName>ppt_y</p:attrName>
                                        </p:attrNameLst>
                                      </p:cBhvr>
                                      <p:tavLst>
                                        <p:tav tm="0">
                                          <p:val>
                                            <p:strVal val="#ppt_y"/>
                                          </p:val>
                                        </p:tav>
                                        <p:tav tm="100000">
                                          <p:val>
                                            <p:strVal val="#ppt_y"/>
                                          </p:val>
                                        </p:tav>
                                      </p:tavLst>
                                    </p:anim>
                                  </p:childTnLst>
                                </p:cTn>
                              </p:par>
                              <p:par>
                                <p:cTn id="75" presetID="2" presetClass="entr" presetSubtype="2" fill="hold" nodeType="withEffect">
                                  <p:stCondLst>
                                    <p:cond delay="0"/>
                                  </p:stCondLst>
                                  <p:childTnLst>
                                    <p:set>
                                      <p:cBhvr>
                                        <p:cTn id="76" dur="1" fill="hold">
                                          <p:stCondLst>
                                            <p:cond delay="0"/>
                                          </p:stCondLst>
                                        </p:cTn>
                                        <p:tgtEl>
                                          <p:spTgt spid="50180">
                                            <p:txEl>
                                              <p:charRg st="88" end="100"/>
                                            </p:txEl>
                                          </p:spTgt>
                                        </p:tgtEl>
                                        <p:attrNameLst>
                                          <p:attrName>style.visibility</p:attrName>
                                        </p:attrNameLst>
                                      </p:cBhvr>
                                      <p:to>
                                        <p:strVal val="visible"/>
                                      </p:to>
                                    </p:set>
                                    <p:anim calcmode="lin" valueType="num">
                                      <p:cBhvr additive="base">
                                        <p:cTn id="77" dur="500" fill="hold"/>
                                        <p:tgtEl>
                                          <p:spTgt spid="50180">
                                            <p:txEl>
                                              <p:charRg st="88" end="10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50180">
                                            <p:txEl>
                                              <p:charRg st="88" end="10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74753"/>
          <p:cNvSpPr>
            <a:spLocks noGrp="1"/>
          </p:cNvSpPr>
          <p:nvPr>
            <p:ph type="title"/>
          </p:nvPr>
        </p:nvSpPr>
        <p:spPr>
          <a:xfrm>
            <a:off x="285750" y="723900"/>
            <a:ext cx="8637588" cy="646113"/>
          </a:xfrm>
        </p:spPr>
        <p:txBody>
          <a:bodyPr anchor="b">
            <a:spAutoFit/>
          </a:bodyPr>
          <a:p>
            <a:pPr lvl="0">
              <a:lnSpc>
                <a:spcPct val="130000"/>
              </a:lnSpc>
              <a:spcBef>
                <a:spcPct val="30000"/>
              </a:spcBef>
              <a:buClr>
                <a:schemeClr val="tx2"/>
              </a:buClr>
              <a:buSzPct val="95000"/>
              <a:buFont typeface="Wingdings" panose="05000000000000000000" pitchFamily="2" charset="2"/>
              <a:buChar char="•"/>
            </a:pPr>
            <a:r>
              <a:rPr lang="en-US" altLang="zh-CN" sz="2800">
                <a:solidFill>
                  <a:srgbClr val="A50021"/>
                </a:solidFill>
                <a:latin typeface="Times New Roman" panose="02020603050405020304" pitchFamily="18" charset="0"/>
                <a:ea typeface="宋体" pitchFamily="2" charset="-122"/>
              </a:rPr>
              <a:t>(</a:t>
            </a:r>
            <a:r>
              <a:rPr lang="zh-CN" altLang="en-US" sz="2800">
                <a:solidFill>
                  <a:srgbClr val="A50021"/>
                </a:solidFill>
                <a:latin typeface="Times New Roman" panose="02020603050405020304" pitchFamily="18" charset="0"/>
                <a:ea typeface="宋体" pitchFamily="2" charset="-122"/>
              </a:rPr>
              <a:t>4</a:t>
            </a:r>
            <a:r>
              <a:rPr lang="en-US" altLang="zh-CN" sz="2800">
                <a:solidFill>
                  <a:srgbClr val="A50021"/>
                </a:solidFill>
                <a:latin typeface="Times New Roman" panose="02020603050405020304" pitchFamily="18" charset="0"/>
                <a:ea typeface="宋体" pitchFamily="2" charset="-122"/>
              </a:rPr>
              <a:t>)</a:t>
            </a:r>
            <a:r>
              <a:rPr lang="zh-CN" altLang="en-US" sz="2800">
                <a:solidFill>
                  <a:srgbClr val="A50021"/>
                </a:solidFill>
                <a:latin typeface="Times New Roman" panose="02020603050405020304" pitchFamily="18" charset="0"/>
                <a:ea typeface="宋体" pitchFamily="2" charset="-122"/>
              </a:rPr>
              <a:t> 用上锁原语和开锁原语实现互斥</a:t>
            </a:r>
            <a:endParaRPr lang="zh-CN" altLang="en-US" sz="2800">
              <a:solidFill>
                <a:srgbClr val="A50021"/>
              </a:solidFill>
              <a:latin typeface="Times New Roman" panose="02020603050405020304" pitchFamily="18" charset="0"/>
              <a:ea typeface="宋体" pitchFamily="2" charset="-122"/>
            </a:endParaRPr>
          </a:p>
        </p:txBody>
      </p:sp>
      <p:grpSp>
        <p:nvGrpSpPr>
          <p:cNvPr id="74755" name="组合 74754"/>
          <p:cNvGrpSpPr/>
          <p:nvPr/>
        </p:nvGrpSpPr>
        <p:grpSpPr>
          <a:xfrm>
            <a:off x="4800600" y="1692275"/>
            <a:ext cx="2514600" cy="4487863"/>
            <a:chOff x="0" y="0"/>
            <a:chExt cx="1308" cy="2561"/>
          </a:xfrm>
        </p:grpSpPr>
        <p:sp>
          <p:nvSpPr>
            <p:cNvPr id="63491" name="文本框 74755"/>
            <p:cNvSpPr txBox="1"/>
            <p:nvPr/>
          </p:nvSpPr>
          <p:spPr>
            <a:xfrm>
              <a:off x="252" y="689"/>
              <a:ext cx="804" cy="336"/>
            </a:xfrm>
            <a:prstGeom prst="rect">
              <a:avLst/>
            </a:prstGeom>
            <a:solidFill>
              <a:srgbClr val="CCFFCC"/>
            </a:solidFill>
            <a:ln w="9525" cap="flat" cmpd="sng">
              <a:solidFill>
                <a:srgbClr val="000000"/>
              </a:solidFill>
              <a:prstDash val="solid"/>
              <a:miter/>
              <a:headEnd type="none" w="med" len="med"/>
              <a:tailEnd type="none" w="med" len="med"/>
            </a:ln>
          </p:spPr>
          <p:txBody>
            <a:bodyPr anchor="ctr" anchorCtr="1"/>
            <a:p>
              <a:pPr lvl="0" algn="just"/>
              <a:r>
                <a:rPr lang="en-US" altLang="zh-CN" sz="2000">
                  <a:latin typeface="Times New Roman" panose="02020603050405020304" pitchFamily="18" charset="0"/>
                  <a:ea typeface="宋体" pitchFamily="2" charset="-122"/>
                </a:rPr>
                <a:t> </a:t>
              </a:r>
              <a:r>
                <a:rPr lang="zh-CN" altLang="en-US">
                  <a:solidFill>
                    <a:schemeClr val="tx1"/>
                  </a:solidFill>
                  <a:latin typeface="Times New Roman" panose="02020603050405020304" pitchFamily="18" charset="0"/>
                  <a:ea typeface="宋体" pitchFamily="2" charset="-122"/>
                </a:rPr>
                <a:t>上锁原语</a:t>
              </a:r>
              <a:r>
                <a:rPr lang="en-US" altLang="zh-CN">
                  <a:solidFill>
                    <a:schemeClr val="tx1"/>
                  </a:solidFill>
                  <a:latin typeface="Times New Roman" panose="02020603050405020304" pitchFamily="18" charset="0"/>
                  <a:ea typeface="宋体" pitchFamily="2" charset="-122"/>
                </a:rPr>
                <a:t>w</a:t>
              </a:r>
              <a:endParaRPr lang="en-US" altLang="zh-CN" sz="2000">
                <a:solidFill>
                  <a:schemeClr val="tx1"/>
                </a:solidFill>
                <a:latin typeface="Times New Roman" panose="02020603050405020304" pitchFamily="18" charset="0"/>
                <a:ea typeface="宋体" pitchFamily="2" charset="-122"/>
              </a:endParaRPr>
            </a:p>
          </p:txBody>
        </p:sp>
        <p:sp>
          <p:nvSpPr>
            <p:cNvPr id="63492" name="文本框 74756"/>
            <p:cNvSpPr txBox="1"/>
            <p:nvPr/>
          </p:nvSpPr>
          <p:spPr>
            <a:xfrm>
              <a:off x="0" y="1307"/>
              <a:ext cx="1308" cy="342"/>
            </a:xfrm>
            <a:prstGeom prst="rect">
              <a:avLst/>
            </a:prstGeom>
            <a:solidFill>
              <a:srgbClr val="CCFFCC"/>
            </a:solidFill>
            <a:ln w="9525" cap="flat" cmpd="sng">
              <a:solidFill>
                <a:srgbClr val="000000"/>
              </a:solidFill>
              <a:prstDash val="solid"/>
              <a:miter/>
              <a:headEnd type="none" w="med" len="med"/>
              <a:tailEnd type="none" w="med" len="med"/>
            </a:ln>
          </p:spPr>
          <p:txBody>
            <a:bodyPr anchor="ctr" anchorCtr="1"/>
            <a:p>
              <a:pPr lvl="0" algn="just"/>
              <a:r>
                <a:rPr lang="en-US" altLang="zh-CN" sz="2000">
                  <a:latin typeface="Times New Roman" panose="02020603050405020304" pitchFamily="18" charset="0"/>
                  <a:ea typeface="宋体" pitchFamily="2" charset="-122"/>
                </a:rPr>
                <a:t>  </a:t>
              </a:r>
              <a:r>
                <a:rPr lang="zh-CN" altLang="en-US">
                  <a:solidFill>
                    <a:schemeClr val="tx1"/>
                  </a:solidFill>
                  <a:latin typeface="Times New Roman" panose="02020603050405020304" pitchFamily="18" charset="0"/>
                  <a:ea typeface="宋体" pitchFamily="2" charset="-122"/>
                </a:rPr>
                <a:t>进入临界区</a:t>
              </a:r>
              <a:r>
                <a:rPr lang="en-US" altLang="zh-CN">
                  <a:solidFill>
                    <a:schemeClr val="tx1"/>
                  </a:solidFill>
                  <a:latin typeface="Times New Roman" panose="02020603050405020304" pitchFamily="18" charset="0"/>
                  <a:ea typeface="宋体" pitchFamily="2" charset="-122"/>
                </a:rPr>
                <a:t>cs</a:t>
              </a:r>
              <a:r>
                <a:rPr lang="en-US" altLang="zh-CN" baseline="-25000">
                  <a:solidFill>
                    <a:schemeClr val="tx1"/>
                  </a:solidFill>
                  <a:latin typeface="Times New Roman" panose="02020603050405020304" pitchFamily="18" charset="0"/>
                  <a:ea typeface="宋体" pitchFamily="2" charset="-122"/>
                </a:rPr>
                <a:t>b</a:t>
              </a:r>
              <a:endParaRPr lang="en-US" altLang="zh-CN" baseline="-25000">
                <a:solidFill>
                  <a:schemeClr val="tx1"/>
                </a:solidFill>
                <a:latin typeface="Times New Roman" panose="02020603050405020304" pitchFamily="18" charset="0"/>
                <a:ea typeface="宋体" pitchFamily="2" charset="-122"/>
              </a:endParaRPr>
            </a:p>
          </p:txBody>
        </p:sp>
        <p:sp>
          <p:nvSpPr>
            <p:cNvPr id="63493" name="文本框 74757"/>
            <p:cNvSpPr txBox="1"/>
            <p:nvPr/>
          </p:nvSpPr>
          <p:spPr>
            <a:xfrm>
              <a:off x="252" y="1937"/>
              <a:ext cx="804" cy="336"/>
            </a:xfrm>
            <a:prstGeom prst="rect">
              <a:avLst/>
            </a:prstGeom>
            <a:solidFill>
              <a:srgbClr val="CCFFCC"/>
            </a:solidFill>
            <a:ln w="9525" cap="flat" cmpd="sng">
              <a:solidFill>
                <a:srgbClr val="000000"/>
              </a:solidFill>
              <a:prstDash val="solid"/>
              <a:miter/>
              <a:headEnd type="none" w="med" len="med"/>
              <a:tailEnd type="none" w="med" len="med"/>
            </a:ln>
          </p:spPr>
          <p:txBody>
            <a:bodyPr anchor="ctr" anchorCtr="1"/>
            <a:p>
              <a:pPr lvl="0" algn="just"/>
              <a:r>
                <a:rPr lang="en-US" altLang="zh-CN" sz="2000">
                  <a:latin typeface="Times New Roman" panose="02020603050405020304" pitchFamily="18" charset="0"/>
                  <a:ea typeface="宋体" pitchFamily="2" charset="-122"/>
                </a:rPr>
                <a:t> </a:t>
              </a:r>
              <a:r>
                <a:rPr lang="zh-CN" altLang="en-US">
                  <a:solidFill>
                    <a:schemeClr val="tx1"/>
                  </a:solidFill>
                  <a:latin typeface="Times New Roman" panose="02020603050405020304" pitchFamily="18" charset="0"/>
                  <a:ea typeface="宋体" pitchFamily="2" charset="-122"/>
                </a:rPr>
                <a:t>开锁原语</a:t>
              </a:r>
              <a:r>
                <a:rPr lang="en-US" altLang="zh-CN">
                  <a:solidFill>
                    <a:schemeClr val="tx1"/>
                  </a:solidFill>
                  <a:latin typeface="Times New Roman" panose="02020603050405020304" pitchFamily="18" charset="0"/>
                  <a:ea typeface="宋体" pitchFamily="2" charset="-122"/>
                </a:rPr>
                <a:t>w</a:t>
              </a:r>
              <a:endParaRPr lang="en-US" altLang="zh-CN" sz="2000">
                <a:solidFill>
                  <a:schemeClr val="tx1"/>
                </a:solidFill>
                <a:latin typeface="Times New Roman" panose="02020603050405020304" pitchFamily="18" charset="0"/>
                <a:ea typeface="宋体" pitchFamily="2" charset="-122"/>
              </a:endParaRPr>
            </a:p>
          </p:txBody>
        </p:sp>
        <p:sp>
          <p:nvSpPr>
            <p:cNvPr id="63494" name="文本框 74758"/>
            <p:cNvSpPr txBox="1"/>
            <p:nvPr/>
          </p:nvSpPr>
          <p:spPr>
            <a:xfrm>
              <a:off x="336" y="0"/>
              <a:ext cx="720" cy="296"/>
            </a:xfrm>
            <a:prstGeom prst="rect">
              <a:avLst/>
            </a:prstGeom>
            <a:noFill/>
            <a:ln w="9525">
              <a:noFill/>
              <a:miter/>
            </a:ln>
          </p:spPr>
          <p:txBody>
            <a:bodyPr anchor="ctr" anchorCtr="1">
              <a:spAutoFit/>
            </a:bodyPr>
            <a:p>
              <a:pPr lvl="0">
                <a:spcBef>
                  <a:spcPct val="50000"/>
                </a:spcBef>
              </a:pPr>
              <a:r>
                <a:rPr lang="zh-CN" altLang="en-US" sz="2800">
                  <a:latin typeface="Times New Roman" panose="02020603050405020304" pitchFamily="18" charset="0"/>
                  <a:ea typeface="宋体" pitchFamily="2" charset="-122"/>
                </a:rPr>
                <a:t>进程</a:t>
              </a:r>
              <a:r>
                <a:rPr lang="en-US" altLang="zh-CN" sz="2800">
                  <a:latin typeface="Times New Roman" panose="02020603050405020304" pitchFamily="18" charset="0"/>
                  <a:ea typeface="宋体" pitchFamily="2" charset="-122"/>
                </a:rPr>
                <a:t>B</a:t>
              </a:r>
              <a:endParaRPr lang="en-US" altLang="zh-CN" sz="2800">
                <a:latin typeface="Times New Roman" panose="02020603050405020304" pitchFamily="18" charset="0"/>
                <a:ea typeface="宋体" pitchFamily="2" charset="-122"/>
              </a:endParaRPr>
            </a:p>
          </p:txBody>
        </p:sp>
        <p:sp>
          <p:nvSpPr>
            <p:cNvPr id="63495" name="直接连接符 74759"/>
            <p:cNvSpPr/>
            <p:nvPr/>
          </p:nvSpPr>
          <p:spPr>
            <a:xfrm>
              <a:off x="672" y="305"/>
              <a:ext cx="0" cy="384"/>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sp>
          <p:nvSpPr>
            <p:cNvPr id="63496" name="直接连接符 74760"/>
            <p:cNvSpPr/>
            <p:nvPr/>
          </p:nvSpPr>
          <p:spPr>
            <a:xfrm>
              <a:off x="672" y="1025"/>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sp>
          <p:nvSpPr>
            <p:cNvPr id="63497" name="直接连接符 74761"/>
            <p:cNvSpPr/>
            <p:nvPr/>
          </p:nvSpPr>
          <p:spPr>
            <a:xfrm>
              <a:off x="672" y="1649"/>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sp>
          <p:nvSpPr>
            <p:cNvPr id="63498" name="直接连接符 74762"/>
            <p:cNvSpPr/>
            <p:nvPr/>
          </p:nvSpPr>
          <p:spPr>
            <a:xfrm>
              <a:off x="672" y="2273"/>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grpSp>
      <p:grpSp>
        <p:nvGrpSpPr>
          <p:cNvPr id="74764" name="组合 74763"/>
          <p:cNvGrpSpPr/>
          <p:nvPr/>
        </p:nvGrpSpPr>
        <p:grpSpPr>
          <a:xfrm>
            <a:off x="1219200" y="1700213"/>
            <a:ext cx="2590800" cy="4487862"/>
            <a:chOff x="0" y="0"/>
            <a:chExt cx="1308" cy="2561"/>
          </a:xfrm>
        </p:grpSpPr>
        <p:sp>
          <p:nvSpPr>
            <p:cNvPr id="63500" name="文本框 74764"/>
            <p:cNvSpPr txBox="1"/>
            <p:nvPr/>
          </p:nvSpPr>
          <p:spPr>
            <a:xfrm>
              <a:off x="252" y="689"/>
              <a:ext cx="804" cy="336"/>
            </a:xfrm>
            <a:prstGeom prst="rect">
              <a:avLst/>
            </a:prstGeom>
            <a:solidFill>
              <a:srgbClr val="CCFFCC"/>
            </a:solidFill>
            <a:ln w="9525" cap="flat" cmpd="sng">
              <a:solidFill>
                <a:srgbClr val="000000"/>
              </a:solidFill>
              <a:prstDash val="solid"/>
              <a:miter/>
              <a:headEnd type="none" w="med" len="med"/>
              <a:tailEnd type="none" w="med" len="med"/>
            </a:ln>
          </p:spPr>
          <p:txBody>
            <a:bodyPr anchor="ctr" anchorCtr="1"/>
            <a:p>
              <a:pPr lvl="0" algn="just"/>
              <a:r>
                <a:rPr lang="en-US" altLang="zh-CN" sz="2000">
                  <a:latin typeface="Times New Roman" panose="02020603050405020304" pitchFamily="18" charset="0"/>
                  <a:ea typeface="宋体" pitchFamily="2" charset="-122"/>
                </a:rPr>
                <a:t> </a:t>
              </a:r>
              <a:r>
                <a:rPr lang="zh-CN" altLang="en-US">
                  <a:solidFill>
                    <a:schemeClr val="tx1"/>
                  </a:solidFill>
                  <a:latin typeface="Times New Roman" panose="02020603050405020304" pitchFamily="18" charset="0"/>
                  <a:ea typeface="宋体" pitchFamily="2" charset="-122"/>
                </a:rPr>
                <a:t>上锁原语</a:t>
              </a:r>
              <a:r>
                <a:rPr lang="en-US" altLang="zh-CN">
                  <a:solidFill>
                    <a:schemeClr val="tx1"/>
                  </a:solidFill>
                  <a:latin typeface="Times New Roman" panose="02020603050405020304" pitchFamily="18" charset="0"/>
                  <a:ea typeface="宋体" pitchFamily="2" charset="-122"/>
                </a:rPr>
                <a:t>w</a:t>
              </a:r>
              <a:endParaRPr lang="en-US" altLang="zh-CN" sz="2000">
                <a:solidFill>
                  <a:schemeClr val="tx1"/>
                </a:solidFill>
                <a:latin typeface="Times New Roman" panose="02020603050405020304" pitchFamily="18" charset="0"/>
                <a:ea typeface="宋体" pitchFamily="2" charset="-122"/>
              </a:endParaRPr>
            </a:p>
          </p:txBody>
        </p:sp>
        <p:sp>
          <p:nvSpPr>
            <p:cNvPr id="63501" name="文本框 74765"/>
            <p:cNvSpPr txBox="1"/>
            <p:nvPr/>
          </p:nvSpPr>
          <p:spPr>
            <a:xfrm>
              <a:off x="0" y="1307"/>
              <a:ext cx="1308" cy="342"/>
            </a:xfrm>
            <a:prstGeom prst="rect">
              <a:avLst/>
            </a:prstGeom>
            <a:solidFill>
              <a:srgbClr val="CCFFCC"/>
            </a:solidFill>
            <a:ln w="9525" cap="flat" cmpd="sng">
              <a:solidFill>
                <a:srgbClr val="000000"/>
              </a:solidFill>
              <a:prstDash val="solid"/>
              <a:miter/>
              <a:headEnd type="none" w="med" len="med"/>
              <a:tailEnd type="none" w="med" len="med"/>
            </a:ln>
          </p:spPr>
          <p:txBody>
            <a:bodyPr anchor="ctr" anchorCtr="1"/>
            <a:p>
              <a:pPr lvl="0" algn="just"/>
              <a:r>
                <a:rPr lang="en-US" altLang="zh-CN" sz="2000">
                  <a:latin typeface="Times New Roman" panose="02020603050405020304" pitchFamily="18" charset="0"/>
                  <a:ea typeface="宋体" pitchFamily="2" charset="-122"/>
                </a:rPr>
                <a:t>  </a:t>
              </a:r>
              <a:r>
                <a:rPr lang="zh-CN" altLang="en-US">
                  <a:solidFill>
                    <a:schemeClr val="tx1"/>
                  </a:solidFill>
                  <a:latin typeface="Times New Roman" panose="02020603050405020304" pitchFamily="18" charset="0"/>
                  <a:ea typeface="宋体" pitchFamily="2" charset="-122"/>
                </a:rPr>
                <a:t>进入临界区</a:t>
              </a:r>
              <a:r>
                <a:rPr lang="en-US" altLang="zh-CN">
                  <a:solidFill>
                    <a:schemeClr val="tx1"/>
                  </a:solidFill>
                  <a:latin typeface="Times New Roman" panose="02020603050405020304" pitchFamily="18" charset="0"/>
                  <a:ea typeface="宋体" pitchFamily="2" charset="-122"/>
                </a:rPr>
                <a:t>cs</a:t>
              </a:r>
              <a:r>
                <a:rPr lang="en-US" altLang="zh-CN" baseline="-25000">
                  <a:solidFill>
                    <a:schemeClr val="tx1"/>
                  </a:solidFill>
                  <a:latin typeface="Times New Roman" panose="02020603050405020304" pitchFamily="18" charset="0"/>
                  <a:ea typeface="宋体" pitchFamily="2" charset="-122"/>
                </a:rPr>
                <a:t>a</a:t>
              </a:r>
              <a:endParaRPr lang="en-US" altLang="zh-CN" baseline="-25000">
                <a:solidFill>
                  <a:schemeClr val="tx1"/>
                </a:solidFill>
                <a:latin typeface="Times New Roman" panose="02020603050405020304" pitchFamily="18" charset="0"/>
                <a:ea typeface="宋体" pitchFamily="2" charset="-122"/>
              </a:endParaRPr>
            </a:p>
          </p:txBody>
        </p:sp>
        <p:sp>
          <p:nvSpPr>
            <p:cNvPr id="63502" name="文本框 74766"/>
            <p:cNvSpPr txBox="1"/>
            <p:nvPr/>
          </p:nvSpPr>
          <p:spPr>
            <a:xfrm>
              <a:off x="252" y="1937"/>
              <a:ext cx="804" cy="336"/>
            </a:xfrm>
            <a:prstGeom prst="rect">
              <a:avLst/>
            </a:prstGeom>
            <a:solidFill>
              <a:srgbClr val="CCFFCC"/>
            </a:solidFill>
            <a:ln w="9525" cap="flat" cmpd="sng">
              <a:solidFill>
                <a:srgbClr val="000000"/>
              </a:solidFill>
              <a:prstDash val="solid"/>
              <a:miter/>
              <a:headEnd type="none" w="med" len="med"/>
              <a:tailEnd type="none" w="med" len="med"/>
            </a:ln>
          </p:spPr>
          <p:txBody>
            <a:bodyPr anchor="ctr" anchorCtr="1"/>
            <a:p>
              <a:pPr lvl="0" algn="just"/>
              <a:r>
                <a:rPr lang="en-US" altLang="zh-CN" sz="2000">
                  <a:latin typeface="Times New Roman" panose="02020603050405020304" pitchFamily="18" charset="0"/>
                  <a:ea typeface="宋体" pitchFamily="2" charset="-122"/>
                </a:rPr>
                <a:t> </a:t>
              </a:r>
              <a:r>
                <a:rPr lang="zh-CN" altLang="en-US">
                  <a:solidFill>
                    <a:schemeClr val="tx1"/>
                  </a:solidFill>
                  <a:latin typeface="Times New Roman" panose="02020603050405020304" pitchFamily="18" charset="0"/>
                  <a:ea typeface="宋体" pitchFamily="2" charset="-122"/>
                </a:rPr>
                <a:t>开锁原语</a:t>
              </a:r>
              <a:r>
                <a:rPr lang="en-US" altLang="zh-CN">
                  <a:solidFill>
                    <a:schemeClr val="tx1"/>
                  </a:solidFill>
                  <a:latin typeface="Times New Roman" panose="02020603050405020304" pitchFamily="18" charset="0"/>
                  <a:ea typeface="宋体" pitchFamily="2" charset="-122"/>
                </a:rPr>
                <a:t>w</a:t>
              </a:r>
              <a:endParaRPr lang="en-US" altLang="zh-CN" sz="2000">
                <a:solidFill>
                  <a:schemeClr val="tx1"/>
                </a:solidFill>
                <a:latin typeface="Times New Roman" panose="02020603050405020304" pitchFamily="18" charset="0"/>
                <a:ea typeface="宋体" pitchFamily="2" charset="-122"/>
              </a:endParaRPr>
            </a:p>
          </p:txBody>
        </p:sp>
        <p:sp>
          <p:nvSpPr>
            <p:cNvPr id="63503" name="文本框 74767"/>
            <p:cNvSpPr txBox="1"/>
            <p:nvPr/>
          </p:nvSpPr>
          <p:spPr>
            <a:xfrm>
              <a:off x="336" y="0"/>
              <a:ext cx="720" cy="296"/>
            </a:xfrm>
            <a:prstGeom prst="rect">
              <a:avLst/>
            </a:prstGeom>
            <a:noFill/>
            <a:ln w="9525">
              <a:noFill/>
              <a:miter/>
            </a:ln>
          </p:spPr>
          <p:txBody>
            <a:bodyPr anchor="ctr" anchorCtr="1">
              <a:spAutoFit/>
            </a:bodyPr>
            <a:p>
              <a:pPr lvl="0">
                <a:spcBef>
                  <a:spcPct val="50000"/>
                </a:spcBef>
              </a:pPr>
              <a:r>
                <a:rPr lang="zh-CN" altLang="en-US" sz="2800">
                  <a:latin typeface="Times New Roman" panose="02020603050405020304" pitchFamily="18" charset="0"/>
                  <a:ea typeface="宋体" pitchFamily="2" charset="-122"/>
                </a:rPr>
                <a:t>进程</a:t>
              </a:r>
              <a:r>
                <a:rPr lang="en-US" altLang="zh-CN" sz="2800">
                  <a:latin typeface="Times New Roman" panose="02020603050405020304" pitchFamily="18" charset="0"/>
                  <a:ea typeface="宋体" pitchFamily="2" charset="-122"/>
                </a:rPr>
                <a:t>A</a:t>
              </a:r>
              <a:endParaRPr lang="en-US" altLang="zh-CN" sz="2800">
                <a:latin typeface="Times New Roman" panose="02020603050405020304" pitchFamily="18" charset="0"/>
                <a:ea typeface="宋体" pitchFamily="2" charset="-122"/>
              </a:endParaRPr>
            </a:p>
          </p:txBody>
        </p:sp>
        <p:sp>
          <p:nvSpPr>
            <p:cNvPr id="63504" name="直接连接符 74768"/>
            <p:cNvSpPr/>
            <p:nvPr/>
          </p:nvSpPr>
          <p:spPr>
            <a:xfrm>
              <a:off x="672" y="305"/>
              <a:ext cx="0" cy="384"/>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sp>
          <p:nvSpPr>
            <p:cNvPr id="63505" name="直接连接符 74769"/>
            <p:cNvSpPr/>
            <p:nvPr/>
          </p:nvSpPr>
          <p:spPr>
            <a:xfrm>
              <a:off x="672" y="1025"/>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sp>
          <p:nvSpPr>
            <p:cNvPr id="63506" name="直接连接符 74770"/>
            <p:cNvSpPr/>
            <p:nvPr/>
          </p:nvSpPr>
          <p:spPr>
            <a:xfrm>
              <a:off x="672" y="1649"/>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sp>
          <p:nvSpPr>
            <p:cNvPr id="63507" name="直接连接符 74771"/>
            <p:cNvSpPr/>
            <p:nvPr/>
          </p:nvSpPr>
          <p:spPr>
            <a:xfrm>
              <a:off x="672" y="2273"/>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4764"/>
                                        </p:tgtEl>
                                        <p:attrNameLst>
                                          <p:attrName>style.visibility</p:attrName>
                                        </p:attrNameLst>
                                      </p:cBhvr>
                                      <p:to>
                                        <p:strVal val="visible"/>
                                      </p:to>
                                    </p:set>
                                    <p:anim calcmode="lin" valueType="num">
                                      <p:cBhvr>
                                        <p:cTn id="7" dur="500" fill="hold"/>
                                        <p:tgtEl>
                                          <p:spTgt spid="74764"/>
                                        </p:tgtEl>
                                        <p:attrNameLst>
                                          <p:attrName>ppt_x</p:attrName>
                                        </p:attrNameLst>
                                      </p:cBhvr>
                                      <p:tavLst>
                                        <p:tav tm="0">
                                          <p:val>
                                            <p:strVal val="0-#ppt_w/2"/>
                                          </p:val>
                                        </p:tav>
                                        <p:tav tm="100000">
                                          <p:val>
                                            <p:strVal val="#ppt_x"/>
                                          </p:val>
                                        </p:tav>
                                      </p:tavLst>
                                    </p:anim>
                                    <p:anim calcmode="lin" valueType="num">
                                      <p:cBhvr>
                                        <p:cTn id="8" dur="500" fill="hold"/>
                                        <p:tgtEl>
                                          <p:spTgt spid="747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4755"/>
                                        </p:tgtEl>
                                        <p:attrNameLst>
                                          <p:attrName>style.visibility</p:attrName>
                                        </p:attrNameLst>
                                      </p:cBhvr>
                                      <p:to>
                                        <p:strVal val="visible"/>
                                      </p:to>
                                    </p:set>
                                    <p:anim calcmode="lin" valueType="num">
                                      <p:cBhvr>
                                        <p:cTn id="13" dur="500" fill="hold"/>
                                        <p:tgtEl>
                                          <p:spTgt spid="74755"/>
                                        </p:tgtEl>
                                        <p:attrNameLst>
                                          <p:attrName>ppt_x</p:attrName>
                                        </p:attrNameLst>
                                      </p:cBhvr>
                                      <p:tavLst>
                                        <p:tav tm="0">
                                          <p:val>
                                            <p:strVal val="1+#ppt_w/2"/>
                                          </p:val>
                                        </p:tav>
                                        <p:tav tm="100000">
                                          <p:val>
                                            <p:strVal val="#ppt_x"/>
                                          </p:val>
                                        </p:tav>
                                      </p:tavLst>
                                    </p:anim>
                                    <p:anim calcmode="lin" valueType="num">
                                      <p:cBhvr>
                                        <p:cTn id="14" dur="500" fill="hold"/>
                                        <p:tgtEl>
                                          <p:spTgt spid="747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文本框 50177"/>
          <p:cNvSpPr txBox="1"/>
          <p:nvPr/>
        </p:nvSpPr>
        <p:spPr>
          <a:xfrm>
            <a:off x="8493125" y="6510338"/>
            <a:ext cx="376238" cy="347662"/>
          </a:xfrm>
          <a:prstGeom prst="rect">
            <a:avLst/>
          </a:prstGeom>
          <a:noFill/>
          <a:ln w="9525">
            <a:noFill/>
            <a:miter/>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40</a:t>
            </a:r>
            <a:endParaRPr lang="en-US" altLang="zh-CN" b="0">
              <a:solidFill>
                <a:schemeClr val="tx2"/>
              </a:solidFill>
              <a:latin typeface="Times New Roman" panose="02020603050405020304" pitchFamily="18" charset="0"/>
              <a:ea typeface="宋体" pitchFamily="2" charset="-122"/>
            </a:endParaRPr>
          </a:p>
        </p:txBody>
      </p:sp>
      <p:sp>
        <p:nvSpPr>
          <p:cNvPr id="50179" name="矩形 50178"/>
          <p:cNvSpPr/>
          <p:nvPr/>
        </p:nvSpPr>
        <p:spPr>
          <a:xfrm>
            <a:off x="266700" y="536575"/>
            <a:ext cx="8602980" cy="105029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sz="2400" b="1" strike="noStrike" noProof="1">
                <a:solidFill>
                  <a:schemeClr val="tx1"/>
                </a:solidFill>
                <a:effectLst/>
                <a:latin typeface="Times New Roman" panose="02020603050405020304" pitchFamily="18" charset="0"/>
                <a:ea typeface="宋体" pitchFamily="2" charset="-122"/>
                <a:cs typeface="+mn-ea"/>
              </a:rPr>
              <a:t>spinlock</a:t>
            </a:r>
            <a:r>
              <a:rPr lang="zh-CN" altLang="en-US" sz="2400" b="1" strike="noStrike" noProof="1">
                <a:solidFill>
                  <a:schemeClr val="tx1"/>
                </a:solidFill>
                <a:effectLst/>
                <a:latin typeface="Times New Roman" panose="02020603050405020304" pitchFamily="18" charset="0"/>
                <a:ea typeface="宋体" pitchFamily="2" charset="-122"/>
                <a:cs typeface="+mn-ea"/>
              </a:rPr>
              <a:t>中的锁变量</a:t>
            </a:r>
            <a:r>
              <a:rPr lang="en-US" altLang="zh-CN" sz="2400" b="1" strike="noStrike" noProof="1">
                <a:solidFill>
                  <a:schemeClr val="tx1"/>
                </a:solidFill>
                <a:effectLst/>
                <a:latin typeface="Times New Roman" panose="02020603050405020304" pitchFamily="18" charset="0"/>
                <a:ea typeface="宋体" pitchFamily="2" charset="-122"/>
                <a:cs typeface="+mn-ea"/>
              </a:rPr>
              <a:t>w</a:t>
            </a:r>
            <a:r>
              <a:rPr lang="zh-CN" altLang="en-US" sz="2400" b="1" strike="noStrike" noProof="1">
                <a:solidFill>
                  <a:schemeClr val="tx1"/>
                </a:solidFill>
                <a:effectLst/>
                <a:latin typeface="Times New Roman" panose="02020603050405020304" pitchFamily="18" charset="0"/>
                <a:ea typeface="宋体" pitchFamily="2" charset="-122"/>
                <a:cs typeface="+mn-ea"/>
              </a:rPr>
              <a:t>本身也是一个共享变量，怎么保证</a:t>
            </a:r>
            <a:r>
              <a:rPr lang="en-US" altLang="zh-CN" sz="2400" b="1" strike="noStrike" noProof="1">
                <a:solidFill>
                  <a:schemeClr val="tx1"/>
                </a:solidFill>
                <a:effectLst/>
                <a:latin typeface="Times New Roman" panose="02020603050405020304" pitchFamily="18" charset="0"/>
                <a:ea typeface="宋体" pitchFamily="2" charset="-122"/>
                <a:cs typeface="+mn-ea"/>
              </a:rPr>
              <a:t>w</a:t>
            </a:r>
            <a:r>
              <a:rPr lang="zh-CN" altLang="en-US" sz="2400" b="1" strike="noStrike" noProof="1">
                <a:solidFill>
                  <a:schemeClr val="tx1"/>
                </a:solidFill>
                <a:effectLst/>
                <a:latin typeface="Times New Roman" panose="02020603050405020304" pitchFamily="18" charset="0"/>
                <a:ea typeface="宋体" pitchFamily="2" charset="-122"/>
                <a:cs typeface="+mn-ea"/>
              </a:rPr>
              <a:t>自己的互斥访问？</a:t>
            </a:r>
            <a:endParaRPr lang="en-US" altLang="zh-CN" sz="1800" b="1" strike="noStrike" noProof="1">
              <a:solidFill>
                <a:schemeClr val="tx1"/>
              </a:solidFill>
              <a:effectLst/>
              <a:latin typeface="Times New Roman" panose="02020603050405020304" pitchFamily="18" charset="0"/>
              <a:ea typeface="宋体" pitchFamily="2" charset="-122"/>
            </a:endParaRPr>
          </a:p>
        </p:txBody>
      </p:sp>
      <p:sp>
        <p:nvSpPr>
          <p:cNvPr id="50181" name="矩形 5018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进程同步机构</a:t>
            </a:r>
            <a:endParaRPr lang="zh-CN" altLang="en-US" sz="2400" strike="noStrike" noProof="1">
              <a:ea typeface="宋体" pitchFamily="2" charset="-122"/>
            </a:endParaRPr>
          </a:p>
        </p:txBody>
      </p:sp>
      <p:sp>
        <p:nvSpPr>
          <p:cNvPr id="2" name="文本框 1"/>
          <p:cNvSpPr txBox="1"/>
          <p:nvPr/>
        </p:nvSpPr>
        <p:spPr>
          <a:xfrm>
            <a:off x="527685" y="1845310"/>
            <a:ext cx="3970655" cy="2607310"/>
          </a:xfrm>
          <a:prstGeom prst="rect">
            <a:avLst/>
          </a:prstGeom>
          <a:noFill/>
        </p:spPr>
        <p:txBody>
          <a:bodyPr wrap="square" rtlCol="0" anchor="t">
            <a:spAutoFit/>
          </a:bodyPr>
          <a:p>
            <a:pPr marL="533400" indent="-533400">
              <a:lnSpc>
                <a:spcPct val="130000"/>
              </a:lnSpc>
              <a:buNone/>
            </a:pPr>
            <a:r>
              <a:rPr lang="zh-CN" altLang="en-US">
                <a:solidFill>
                  <a:srgbClr val="000099"/>
                </a:solidFill>
                <a:latin typeface="Times New Roman" panose="02020603050405020304" pitchFamily="18" charset="0"/>
                <a:cs typeface="+mn-ea"/>
                <a:sym typeface="+mn-ea"/>
              </a:rPr>
              <a:t>①</a:t>
            </a:r>
            <a:r>
              <a:rPr lang="zh-CN" altLang="en-US">
                <a:solidFill>
                  <a:srgbClr val="000099"/>
                </a:solidFill>
                <a:latin typeface="宋体" pitchFamily="2" charset="-122"/>
                <a:cs typeface="+mn-ea"/>
                <a:sym typeface="+mn-ea"/>
              </a:rPr>
              <a:t> </a:t>
            </a:r>
            <a:r>
              <a:rPr lang="zh-CN" altLang="en-US">
                <a:solidFill>
                  <a:srgbClr val="000099"/>
                </a:solidFill>
                <a:latin typeface="Times New Roman" panose="02020603050405020304" pitchFamily="18" charset="0"/>
                <a:cs typeface="+mn-ea"/>
                <a:sym typeface="+mn-ea"/>
              </a:rPr>
              <a:t>上锁原语</a:t>
            </a:r>
            <a:endParaRPr lang="zh-CN" altLang="en-US" noProof="1">
              <a:solidFill>
                <a:srgbClr val="000099"/>
              </a:solidFill>
              <a:latin typeface="Times New Roman" panose="02020603050405020304" pitchFamily="18" charset="0"/>
              <a:ea typeface="宋体" pitchFamily="2" charset="-122"/>
            </a:endParaRPr>
          </a:p>
          <a:p>
            <a:pPr marL="533400" indent="-533400" algn="just">
              <a:lnSpc>
                <a:spcPct val="130000"/>
              </a:lnSpc>
              <a:buNone/>
            </a:pPr>
            <a:r>
              <a:rPr lang="zh-CN" altLang="en-US">
                <a:solidFill>
                  <a:schemeClr val="tx1"/>
                </a:solidFill>
                <a:latin typeface="Times New Roman" panose="02020603050405020304" pitchFamily="18" charset="0"/>
                <a:cs typeface="+mn-ea"/>
                <a:sym typeface="+mn-ea"/>
              </a:rPr>
              <a:t>算法  </a:t>
            </a:r>
            <a:r>
              <a:rPr lang="en-US" altLang="zh-CN">
                <a:solidFill>
                  <a:schemeClr val="tx1"/>
                </a:solidFill>
                <a:latin typeface="Times New Roman" panose="02020603050405020304" pitchFamily="18" charset="0"/>
                <a:cs typeface="+mn-ea"/>
                <a:sym typeface="+mn-ea"/>
              </a:rPr>
              <a:t>lock</a:t>
            </a:r>
            <a:endParaRPr lang="en-US" altLang="zh-CN" noProof="1">
              <a:solidFill>
                <a:schemeClr val="tx1"/>
              </a:solidFill>
              <a:latin typeface="Times New Roman" panose="02020603050405020304" pitchFamily="18" charset="0"/>
              <a:ea typeface="宋体" pitchFamily="2" charset="-122"/>
            </a:endParaRPr>
          </a:p>
          <a:p>
            <a:pPr marL="533400" indent="-533400" algn="just">
              <a:lnSpc>
                <a:spcPct val="130000"/>
              </a:lnSpc>
              <a:buNone/>
            </a:pPr>
            <a:r>
              <a:rPr lang="zh-CN" altLang="en-US">
                <a:solidFill>
                  <a:schemeClr val="tx1"/>
                </a:solidFill>
                <a:latin typeface="Times New Roman" panose="02020603050405020304" pitchFamily="18" charset="0"/>
                <a:cs typeface="+mn-ea"/>
                <a:sym typeface="+mn-ea"/>
              </a:rPr>
              <a:t>输入：锁变量</a:t>
            </a:r>
            <a:r>
              <a:rPr lang="en-US" altLang="zh-CN">
                <a:solidFill>
                  <a:schemeClr val="tx1"/>
                </a:solidFill>
                <a:latin typeface="Times New Roman" panose="02020603050405020304" pitchFamily="18" charset="0"/>
                <a:cs typeface="+mn-ea"/>
                <a:sym typeface="+mn-ea"/>
              </a:rPr>
              <a:t>w</a:t>
            </a:r>
            <a:endParaRPr lang="en-US" altLang="zh-CN" noProof="1">
              <a:solidFill>
                <a:schemeClr val="tx1"/>
              </a:solidFill>
              <a:latin typeface="Times New Roman" panose="02020603050405020304" pitchFamily="18" charset="0"/>
              <a:ea typeface="宋体" pitchFamily="2" charset="-122"/>
            </a:endParaRPr>
          </a:p>
          <a:p>
            <a:pPr marL="533400" indent="-533400" algn="just">
              <a:lnSpc>
                <a:spcPct val="130000"/>
              </a:lnSpc>
              <a:buNone/>
            </a:pPr>
            <a:r>
              <a:rPr lang="zh-CN" altLang="en-US">
                <a:solidFill>
                  <a:schemeClr val="tx1"/>
                </a:solidFill>
                <a:latin typeface="Times New Roman" panose="02020603050405020304" pitchFamily="18" charset="0"/>
                <a:cs typeface="+mn-ea"/>
                <a:sym typeface="+mn-ea"/>
              </a:rPr>
              <a:t>输出：无</a:t>
            </a:r>
            <a:endParaRPr lang="zh-CN" altLang="en-US" noProof="1">
              <a:solidFill>
                <a:schemeClr val="tx1"/>
              </a:solidFill>
              <a:latin typeface="Times New Roman" panose="02020603050405020304" pitchFamily="18" charset="0"/>
              <a:ea typeface="宋体" pitchFamily="2" charset="-122"/>
            </a:endParaRPr>
          </a:p>
          <a:p>
            <a:pPr marL="533400" indent="-533400" algn="just">
              <a:lnSpc>
                <a:spcPct val="130000"/>
              </a:lnSpc>
              <a:buNone/>
            </a:pPr>
            <a:r>
              <a:rPr lang="en-US" altLang="zh-CN">
                <a:solidFill>
                  <a:schemeClr val="tx1"/>
                </a:solidFill>
                <a:latin typeface="Times New Roman" panose="02020603050405020304" pitchFamily="18" charset="0"/>
                <a:cs typeface="+mn-ea"/>
                <a:sym typeface="+mn-ea"/>
              </a:rPr>
              <a:t>{</a:t>
            </a:r>
            <a:endParaRPr lang="en-US" altLang="zh-CN" noProof="1">
              <a:solidFill>
                <a:schemeClr val="tx1"/>
              </a:solidFill>
              <a:latin typeface="Times New Roman" panose="02020603050405020304" pitchFamily="18" charset="0"/>
              <a:ea typeface="宋体" pitchFamily="2" charset="-122"/>
            </a:endParaRPr>
          </a:p>
          <a:p>
            <a:pPr marL="533400" indent="-533400" algn="just">
              <a:lnSpc>
                <a:spcPct val="130000"/>
              </a:lnSpc>
              <a:buNone/>
            </a:pPr>
            <a:r>
              <a:rPr lang="en-US" altLang="zh-CN">
                <a:solidFill>
                  <a:schemeClr val="tx1"/>
                </a:solidFill>
                <a:latin typeface="Times New Roman" panose="02020603050405020304" pitchFamily="18" charset="0"/>
                <a:cs typeface="+mn-ea"/>
                <a:sym typeface="+mn-ea"/>
              </a:rPr>
              <a:t>     test</a:t>
            </a:r>
            <a:r>
              <a:rPr lang="zh-CN" altLang="en-US">
                <a:solidFill>
                  <a:schemeClr val="tx1"/>
                </a:solidFill>
                <a:latin typeface="Times New Roman" panose="02020603050405020304" pitchFamily="18" charset="0"/>
                <a:cs typeface="+mn-ea"/>
                <a:sym typeface="+mn-ea"/>
              </a:rPr>
              <a:t>：</a:t>
            </a:r>
            <a:r>
              <a:rPr lang="en-US" altLang="zh-CN">
                <a:solidFill>
                  <a:schemeClr val="tx1"/>
                </a:solidFill>
                <a:latin typeface="Times New Roman" panose="02020603050405020304" pitchFamily="18" charset="0"/>
                <a:cs typeface="+mn-ea"/>
                <a:sym typeface="+mn-ea"/>
              </a:rPr>
              <a:t>if (w</a:t>
            </a:r>
            <a:r>
              <a:rPr lang="x-none" altLang="en-US">
                <a:solidFill>
                  <a:schemeClr val="tx1"/>
                </a:solidFill>
                <a:latin typeface="Times New Roman" panose="02020603050405020304" pitchFamily="18" charset="0"/>
                <a:cs typeface="+mn-ea"/>
                <a:sym typeface="+mn-ea"/>
              </a:rPr>
              <a:t>==</a:t>
            </a:r>
            <a:r>
              <a:rPr lang="en-US" altLang="zh-CN">
                <a:solidFill>
                  <a:schemeClr val="tx1"/>
                </a:solidFill>
                <a:latin typeface="Times New Roman" panose="02020603050405020304" pitchFamily="18" charset="0"/>
                <a:cs typeface="+mn-ea"/>
                <a:sym typeface="+mn-ea"/>
              </a:rPr>
              <a:t>1)</a:t>
            </a:r>
            <a:endParaRPr lang="en-US" altLang="zh-CN" noProof="1">
              <a:solidFill>
                <a:schemeClr val="tx1"/>
              </a:solidFill>
              <a:latin typeface="Times New Roman" panose="02020603050405020304" pitchFamily="18" charset="0"/>
              <a:ea typeface="宋体" pitchFamily="2" charset="-122"/>
            </a:endParaRPr>
          </a:p>
          <a:p>
            <a:pPr marL="533400" indent="-533400" algn="just">
              <a:lnSpc>
                <a:spcPct val="130000"/>
              </a:lnSpc>
              <a:buNone/>
            </a:pPr>
            <a:r>
              <a:rPr lang="en-US" altLang="zh-CN">
                <a:solidFill>
                  <a:schemeClr val="tx1"/>
                </a:solidFill>
                <a:latin typeface="Times New Roman" panose="02020603050405020304" pitchFamily="18" charset="0"/>
                <a:cs typeface="+mn-ea"/>
                <a:sym typeface="+mn-ea"/>
              </a:rPr>
              <a:t>                   goto  test; </a:t>
            </a:r>
            <a:r>
              <a:rPr lang="zh-CN" altLang="en-US">
                <a:solidFill>
                  <a:schemeClr val="tx1"/>
                </a:solidFill>
                <a:latin typeface="Times New Roman" panose="02020603050405020304" pitchFamily="18" charset="0"/>
                <a:cs typeface="+mn-ea"/>
                <a:sym typeface="+mn-ea"/>
              </a:rPr>
              <a:t> ∕*测试锁位的值*∕</a:t>
            </a:r>
            <a:endParaRPr lang="zh-CN" altLang="en-US" noProof="1">
              <a:solidFill>
                <a:schemeClr val="tx1"/>
              </a:solidFill>
              <a:latin typeface="Times New Roman" panose="02020603050405020304" pitchFamily="18" charset="0"/>
              <a:ea typeface="宋体" pitchFamily="2" charset="-122"/>
            </a:endParaRPr>
          </a:p>
          <a:p>
            <a:pPr marL="533400" indent="-533400" algn="just">
              <a:lnSpc>
                <a:spcPct val="130000"/>
              </a:lnSpc>
              <a:buNone/>
            </a:pPr>
            <a:r>
              <a:rPr lang="zh-CN" altLang="en-US">
                <a:solidFill>
                  <a:schemeClr val="tx1"/>
                </a:solidFill>
                <a:latin typeface="Times New Roman" panose="02020603050405020304" pitchFamily="18" charset="0"/>
                <a:cs typeface="+mn-ea"/>
                <a:sym typeface="+mn-ea"/>
              </a:rPr>
              <a:t>               </a:t>
            </a:r>
            <a:r>
              <a:rPr lang="en-US" altLang="zh-CN">
                <a:solidFill>
                  <a:schemeClr val="tx1"/>
                </a:solidFill>
                <a:latin typeface="Times New Roman" panose="02020603050405020304" pitchFamily="18" charset="0"/>
                <a:cs typeface="+mn-ea"/>
                <a:sym typeface="+mn-ea"/>
              </a:rPr>
              <a:t>else    w=1;   </a:t>
            </a:r>
            <a:r>
              <a:rPr lang="zh-CN" altLang="en-US">
                <a:solidFill>
                  <a:schemeClr val="tx1"/>
                </a:solidFill>
                <a:latin typeface="Times New Roman" panose="02020603050405020304" pitchFamily="18" charset="0"/>
                <a:cs typeface="+mn-ea"/>
                <a:sym typeface="+mn-ea"/>
              </a:rPr>
              <a:t>∕*上锁*∕</a:t>
            </a:r>
            <a:endParaRPr lang="zh-CN" altLang="en-US" noProof="1">
              <a:solidFill>
                <a:schemeClr val="tx1"/>
              </a:solidFill>
              <a:latin typeface="Times New Roman" panose="02020603050405020304" pitchFamily="18" charset="0"/>
              <a:ea typeface="宋体" pitchFamily="2" charset="-122"/>
            </a:endParaRPr>
          </a:p>
          <a:p>
            <a:pPr marL="533400" indent="-533400" algn="just">
              <a:lnSpc>
                <a:spcPct val="130000"/>
              </a:lnSpc>
              <a:buNone/>
            </a:pPr>
            <a:r>
              <a:rPr lang="en-US" altLang="zh-CN">
                <a:solidFill>
                  <a:schemeClr val="tx1"/>
                </a:solidFill>
                <a:latin typeface="Times New Roman" panose="02020603050405020304" pitchFamily="18" charset="0"/>
                <a:cs typeface="+mn-ea"/>
                <a:sym typeface="+mn-ea"/>
              </a:rPr>
              <a:t>}</a:t>
            </a:r>
            <a:endParaRPr lang="zh-CN" altLang="en-US"/>
          </a:p>
        </p:txBody>
      </p:sp>
      <p:sp>
        <p:nvSpPr>
          <p:cNvPr id="3" name="文本框 2"/>
          <p:cNvSpPr txBox="1"/>
          <p:nvPr/>
        </p:nvSpPr>
        <p:spPr>
          <a:xfrm>
            <a:off x="5626100" y="2265045"/>
            <a:ext cx="2540000" cy="2327910"/>
          </a:xfrm>
          <a:prstGeom prst="rect">
            <a:avLst/>
          </a:prstGeom>
          <a:noFill/>
        </p:spPr>
        <p:txBody>
          <a:bodyPr wrap="square" rtlCol="0" anchor="t">
            <a:spAutoFit/>
          </a:bodyPr>
          <a:p>
            <a:pPr marL="533400" indent="-533400">
              <a:lnSpc>
                <a:spcPct val="130000"/>
              </a:lnSpc>
              <a:buNone/>
            </a:pPr>
            <a:r>
              <a:rPr lang="zh-CN" altLang="en-US">
                <a:solidFill>
                  <a:schemeClr val="tx1"/>
                </a:solidFill>
                <a:cs typeface="+mn-ea"/>
                <a:sym typeface="+mn-ea"/>
              </a:rPr>
              <a:t>1:  mov %0, [w];</a:t>
            </a:r>
            <a:endParaRPr lang="zh-CN" altLang="en-US">
              <a:solidFill>
                <a:schemeClr val="tx1"/>
              </a:solidFill>
              <a:cs typeface="+mn-ea"/>
              <a:sym typeface="+mn-ea"/>
            </a:endParaRPr>
          </a:p>
          <a:p>
            <a:pPr marL="533400" indent="-533400">
              <a:lnSpc>
                <a:spcPct val="130000"/>
              </a:lnSpc>
              <a:buNone/>
            </a:pPr>
            <a:r>
              <a:rPr lang="zh-CN" altLang="en-US">
                <a:solidFill>
                  <a:schemeClr val="tx1"/>
                </a:solidFill>
                <a:cs typeface="+mn-ea"/>
                <a:sym typeface="+mn-ea"/>
              </a:rPr>
              <a:t>     cmp %0, #1;</a:t>
            </a:r>
            <a:endParaRPr lang="zh-CN" altLang="en-US">
              <a:solidFill>
                <a:schemeClr val="tx1"/>
              </a:solidFill>
              <a:cs typeface="+mn-ea"/>
              <a:sym typeface="+mn-ea"/>
            </a:endParaRPr>
          </a:p>
          <a:p>
            <a:pPr marL="533400" indent="-533400">
              <a:lnSpc>
                <a:spcPct val="130000"/>
              </a:lnSpc>
              <a:buNone/>
            </a:pPr>
            <a:r>
              <a:rPr lang="zh-CN" altLang="en-US">
                <a:solidFill>
                  <a:schemeClr val="tx1"/>
                </a:solidFill>
                <a:cs typeface="+mn-ea"/>
                <a:sym typeface="+mn-ea"/>
              </a:rPr>
              <a:t>     beq 1b;</a:t>
            </a:r>
            <a:endParaRPr lang="zh-CN" altLang="en-US">
              <a:solidFill>
                <a:schemeClr val="tx1"/>
              </a:solidFill>
              <a:cs typeface="+mn-ea"/>
              <a:sym typeface="+mn-ea"/>
            </a:endParaRPr>
          </a:p>
          <a:p>
            <a:pPr marL="533400" indent="-533400">
              <a:lnSpc>
                <a:spcPct val="130000"/>
              </a:lnSpc>
              <a:buNone/>
            </a:pPr>
            <a:r>
              <a:rPr lang="zh-CN" altLang="en-US">
                <a:solidFill>
                  <a:schemeClr val="tx1"/>
                </a:solidFill>
                <a:cs typeface="+mn-ea"/>
                <a:sym typeface="+mn-ea"/>
              </a:rPr>
              <a:t>     mov [w], #1;</a:t>
            </a:r>
            <a:endParaRPr lang="zh-CN" altLang="en-US">
              <a:solidFill>
                <a:schemeClr val="tx1"/>
              </a:solidFill>
              <a:cs typeface="+mn-ea"/>
              <a:sym typeface="+mn-ea"/>
            </a:endParaRPr>
          </a:p>
          <a:p>
            <a:pPr marL="533400" indent="-533400">
              <a:lnSpc>
                <a:spcPct val="130000"/>
              </a:lnSpc>
              <a:buNone/>
            </a:pPr>
            <a:endParaRPr lang="en-US" altLang="zh-CN">
              <a:solidFill>
                <a:schemeClr val="tx1"/>
              </a:solidFill>
              <a:cs typeface="+mn-ea"/>
              <a:sym typeface="+mn-ea"/>
            </a:endParaRPr>
          </a:p>
          <a:p>
            <a:pPr marL="533400" indent="-533400">
              <a:lnSpc>
                <a:spcPct val="130000"/>
              </a:lnSpc>
              <a:buNone/>
            </a:pPr>
            <a:r>
              <a:rPr lang="en-US" altLang="zh-CN">
                <a:solidFill>
                  <a:schemeClr val="tx1"/>
                </a:solidFill>
                <a:cs typeface="+mn-ea"/>
                <a:sym typeface="+mn-ea"/>
              </a:rPr>
              <a:t>[w]: </a:t>
            </a:r>
            <a:r>
              <a:rPr lang="zh-CN" altLang="en-US">
                <a:solidFill>
                  <a:schemeClr val="tx1"/>
                </a:solidFill>
                <a:cs typeface="+mn-ea"/>
                <a:sym typeface="+mn-ea"/>
              </a:rPr>
              <a:t>变量</a:t>
            </a:r>
            <a:r>
              <a:rPr lang="en-US" altLang="zh-CN">
                <a:solidFill>
                  <a:schemeClr val="tx1"/>
                </a:solidFill>
                <a:cs typeface="+mn-ea"/>
                <a:sym typeface="+mn-ea"/>
              </a:rPr>
              <a:t>w</a:t>
            </a:r>
            <a:r>
              <a:rPr lang="zh-CN" altLang="en-US">
                <a:solidFill>
                  <a:schemeClr val="tx1"/>
                </a:solidFill>
                <a:cs typeface="+mn-ea"/>
                <a:sym typeface="+mn-ea"/>
              </a:rPr>
              <a:t>的内存地址</a:t>
            </a:r>
            <a:endParaRPr lang="zh-CN" altLang="en-US">
              <a:solidFill>
                <a:schemeClr val="tx1"/>
              </a:solidFill>
              <a:cs typeface="+mn-ea"/>
              <a:sym typeface="+mn-ea"/>
            </a:endParaRPr>
          </a:p>
          <a:p>
            <a:pPr marL="533400" indent="-533400">
              <a:lnSpc>
                <a:spcPct val="130000"/>
              </a:lnSpc>
              <a:buNone/>
            </a:pPr>
            <a:r>
              <a:rPr lang="en-US" altLang="zh-CN">
                <a:solidFill>
                  <a:schemeClr val="tx1"/>
                </a:solidFill>
                <a:cs typeface="+mn-ea"/>
                <a:sym typeface="+mn-ea"/>
              </a:rPr>
              <a:t>%0</a:t>
            </a:r>
            <a:r>
              <a:rPr lang="zh-CN" altLang="en-US">
                <a:solidFill>
                  <a:schemeClr val="tx1"/>
                </a:solidFill>
                <a:cs typeface="+mn-ea"/>
                <a:sym typeface="+mn-ea"/>
              </a:rPr>
              <a:t>：表示某个寄存器</a:t>
            </a:r>
            <a:endParaRPr lang="zh-CN" altLang="en-US">
              <a:solidFill>
                <a:schemeClr val="tx1"/>
              </a:solidFill>
              <a:cs typeface="+mn-ea"/>
              <a:sym typeface="+mn-ea"/>
            </a:endParaRPr>
          </a:p>
          <a:p>
            <a:pPr marL="533400" indent="-533400">
              <a:lnSpc>
                <a:spcPct val="130000"/>
              </a:lnSpc>
              <a:buNone/>
            </a:pPr>
            <a:r>
              <a:rPr lang="en-US" altLang="zh-CN">
                <a:solidFill>
                  <a:schemeClr val="tx1"/>
                </a:solidFill>
                <a:cs typeface="+mn-ea"/>
                <a:sym typeface="+mn-ea"/>
              </a:rPr>
              <a:t>#1</a:t>
            </a:r>
            <a:r>
              <a:rPr lang="zh-CN" altLang="en-US">
                <a:solidFill>
                  <a:schemeClr val="tx1"/>
                </a:solidFill>
                <a:cs typeface="+mn-ea"/>
                <a:sym typeface="+mn-ea"/>
              </a:rPr>
              <a:t>：表示立即数</a:t>
            </a:r>
            <a:r>
              <a:rPr lang="en-US" altLang="zh-CN">
                <a:solidFill>
                  <a:schemeClr val="tx1"/>
                </a:solidFill>
                <a:cs typeface="+mn-ea"/>
                <a:sym typeface="+mn-ea"/>
              </a:rPr>
              <a:t>1</a:t>
            </a:r>
            <a:endParaRPr lang="en-US" altLang="zh-CN">
              <a:solidFill>
                <a:schemeClr val="tx1"/>
              </a:solidFill>
              <a:cs typeface="+mn-ea"/>
              <a:sym typeface="+mn-ea"/>
            </a:endParaRPr>
          </a:p>
        </p:txBody>
      </p:sp>
      <p:sp>
        <p:nvSpPr>
          <p:cNvPr id="100" name="文本框 99"/>
          <p:cNvSpPr txBox="1"/>
          <p:nvPr/>
        </p:nvSpPr>
        <p:spPr>
          <a:xfrm>
            <a:off x="1017905" y="5301615"/>
            <a:ext cx="7321550" cy="929640"/>
          </a:xfrm>
          <a:prstGeom prst="rect">
            <a:avLst/>
          </a:prstGeom>
          <a:noFill/>
          <a:ln w="9525">
            <a:noFill/>
          </a:ln>
        </p:spPr>
        <p:txBody>
          <a:bodyPr wrap="square">
            <a:spAutoFit/>
          </a:bodyPr>
          <a:p>
            <a:pPr marL="533400" indent="-533400" algn="l">
              <a:lnSpc>
                <a:spcPct val="130000"/>
              </a:lnSpc>
            </a:pPr>
            <a:r>
              <a:rPr lang="zh-CN" altLang="en-US" sz="1400">
                <a:solidFill>
                  <a:schemeClr val="tx1"/>
                </a:solidFill>
                <a:cs typeface="+mn-ea"/>
              </a:rPr>
              <a:t>硬件已经保证的原子操作：1、单个硬件指令是原子操作，中断只会发生在指令边界。2、内存总线上一次地址对齐的读或写操作（1～4个字节）是原子操作。</a:t>
            </a:r>
            <a:endParaRPr lang="zh-CN" altLang="en-US">
              <a:solidFill>
                <a:schemeClr val="tx1"/>
              </a:solidFill>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9">
                                            <p:txEl>
                                              <p:charRg st="0" end="0"/>
                                            </p:txEl>
                                          </p:spTgt>
                                        </p:tgtEl>
                                        <p:attrNameLst>
                                          <p:attrName>style.visibility</p:attrName>
                                        </p:attrNameLst>
                                      </p:cBhvr>
                                      <p:to>
                                        <p:strVal val="visible"/>
                                      </p:to>
                                    </p:set>
                                    <p:anim calcmode="lin" valueType="num">
                                      <p:cBhvr additive="base">
                                        <p:cTn id="7" dur="1000" fill="hold"/>
                                        <p:tgtEl>
                                          <p:spTgt spid="50179">
                                            <p:txEl>
                                              <p:char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0179">
                                            <p:txEl>
                                              <p:charRg st="0" end="0"/>
                                            </p:txEl>
                                          </p:spTgt>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0179">
                                            <p:txEl>
                                              <p:charRg st="200" end="208"/>
                                            </p:txEl>
                                          </p:spTgt>
                                        </p:tgtEl>
                                        <p:attrNameLst>
                                          <p:attrName>style.visibility</p:attrName>
                                        </p:attrNameLst>
                                      </p:cBhvr>
                                      <p:to>
                                        <p:strVal val="visible"/>
                                      </p:to>
                                    </p:set>
                                    <p:anim calcmode="lin" valueType="num">
                                      <p:cBhvr additive="base">
                                        <p:cTn id="11" dur="500" fill="hold"/>
                                        <p:tgtEl>
                                          <p:spTgt spid="50179">
                                            <p:txEl>
                                              <p:charRg st="200" end="20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0179">
                                            <p:txEl>
                                              <p:charRg st="200" end="20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文本框 50177"/>
          <p:cNvSpPr txBox="1"/>
          <p:nvPr/>
        </p:nvSpPr>
        <p:spPr>
          <a:xfrm>
            <a:off x="8493125" y="6510338"/>
            <a:ext cx="376238" cy="347662"/>
          </a:xfrm>
          <a:prstGeom prst="rect">
            <a:avLst/>
          </a:prstGeom>
          <a:noFill/>
          <a:ln w="9525">
            <a:noFill/>
            <a:miter/>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40</a:t>
            </a:r>
            <a:endParaRPr lang="en-US" altLang="zh-CN" b="0">
              <a:solidFill>
                <a:schemeClr val="tx2"/>
              </a:solidFill>
              <a:latin typeface="Times New Roman" panose="02020603050405020304" pitchFamily="18" charset="0"/>
              <a:ea typeface="宋体" pitchFamily="2" charset="-122"/>
            </a:endParaRPr>
          </a:p>
        </p:txBody>
      </p:sp>
      <p:sp>
        <p:nvSpPr>
          <p:cNvPr id="50179" name="矩形 50178"/>
          <p:cNvSpPr/>
          <p:nvPr/>
        </p:nvSpPr>
        <p:spPr>
          <a:xfrm>
            <a:off x="266700" y="536575"/>
            <a:ext cx="8602980" cy="105029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sz="2400" b="1" strike="noStrike" noProof="1">
                <a:solidFill>
                  <a:schemeClr val="tx1"/>
                </a:solidFill>
                <a:effectLst/>
                <a:latin typeface="Times New Roman" panose="02020603050405020304" pitchFamily="18" charset="0"/>
                <a:ea typeface="宋体" pitchFamily="2" charset="-122"/>
                <a:cs typeface="+mn-ea"/>
              </a:rPr>
              <a:t>spinlock</a:t>
            </a:r>
            <a:r>
              <a:rPr lang="zh-CN" altLang="en-US" sz="2400" b="1" strike="noStrike" noProof="1">
                <a:solidFill>
                  <a:schemeClr val="tx1"/>
                </a:solidFill>
                <a:effectLst/>
                <a:latin typeface="Times New Roman" panose="02020603050405020304" pitchFamily="18" charset="0"/>
                <a:ea typeface="宋体" pitchFamily="2" charset="-122"/>
                <a:cs typeface="+mn-ea"/>
              </a:rPr>
              <a:t>中的锁变量</a:t>
            </a:r>
            <a:r>
              <a:rPr lang="en-US" altLang="zh-CN" sz="2400" b="1" strike="noStrike" noProof="1">
                <a:solidFill>
                  <a:schemeClr val="tx1"/>
                </a:solidFill>
                <a:effectLst/>
                <a:latin typeface="Times New Roman" panose="02020603050405020304" pitchFamily="18" charset="0"/>
                <a:ea typeface="宋体" pitchFamily="2" charset="-122"/>
                <a:cs typeface="+mn-ea"/>
              </a:rPr>
              <a:t>w</a:t>
            </a:r>
            <a:r>
              <a:rPr lang="zh-CN" altLang="en-US" sz="2400" b="1" strike="noStrike" noProof="1">
                <a:solidFill>
                  <a:schemeClr val="tx1"/>
                </a:solidFill>
                <a:effectLst/>
                <a:latin typeface="Times New Roman" panose="02020603050405020304" pitchFamily="18" charset="0"/>
                <a:ea typeface="宋体" pitchFamily="2" charset="-122"/>
                <a:cs typeface="+mn-ea"/>
              </a:rPr>
              <a:t>本身也是一个共享变量，怎么保证</a:t>
            </a:r>
            <a:r>
              <a:rPr lang="en-US" altLang="zh-CN" sz="2400" b="1" strike="noStrike" noProof="1">
                <a:solidFill>
                  <a:schemeClr val="tx1"/>
                </a:solidFill>
                <a:effectLst/>
                <a:latin typeface="Times New Roman" panose="02020603050405020304" pitchFamily="18" charset="0"/>
                <a:ea typeface="宋体" pitchFamily="2" charset="-122"/>
                <a:cs typeface="+mn-ea"/>
              </a:rPr>
              <a:t>w</a:t>
            </a:r>
            <a:r>
              <a:rPr lang="zh-CN" altLang="en-US" sz="2400" b="1" strike="noStrike" noProof="1">
                <a:solidFill>
                  <a:schemeClr val="tx1"/>
                </a:solidFill>
                <a:effectLst/>
                <a:latin typeface="Times New Roman" panose="02020603050405020304" pitchFamily="18" charset="0"/>
                <a:ea typeface="宋体" pitchFamily="2" charset="-122"/>
                <a:cs typeface="+mn-ea"/>
              </a:rPr>
              <a:t>自己的互斥访问？</a:t>
            </a:r>
            <a:endParaRPr lang="en-US" altLang="zh-CN" sz="1800" b="1" strike="noStrike" noProof="1">
              <a:solidFill>
                <a:schemeClr val="tx1"/>
              </a:solidFill>
              <a:effectLst/>
              <a:latin typeface="Times New Roman" panose="02020603050405020304" pitchFamily="18" charset="0"/>
              <a:ea typeface="宋体" pitchFamily="2" charset="-122"/>
            </a:endParaRPr>
          </a:p>
        </p:txBody>
      </p:sp>
      <p:sp>
        <p:nvSpPr>
          <p:cNvPr id="50181" name="矩形 5018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进程同步机构</a:t>
            </a:r>
            <a:endParaRPr lang="zh-CN" altLang="en-US" sz="2400" strike="noStrike" noProof="1">
              <a:ea typeface="宋体" pitchFamily="2" charset="-122"/>
            </a:endParaRPr>
          </a:p>
        </p:txBody>
      </p:sp>
      <p:sp>
        <p:nvSpPr>
          <p:cNvPr id="2" name="文本框 1"/>
          <p:cNvSpPr txBox="1"/>
          <p:nvPr/>
        </p:nvSpPr>
        <p:spPr>
          <a:xfrm>
            <a:off x="527685" y="1845310"/>
            <a:ext cx="7965440" cy="2052955"/>
          </a:xfrm>
          <a:prstGeom prst="rect">
            <a:avLst/>
          </a:prstGeom>
          <a:noFill/>
        </p:spPr>
        <p:txBody>
          <a:bodyPr wrap="square" rtlCol="0" anchor="t">
            <a:spAutoFit/>
          </a:bodyPr>
          <a:p>
            <a:pPr marL="533400" indent="-533400" algn="l">
              <a:lnSpc>
                <a:spcPct val="130000"/>
              </a:lnSpc>
              <a:spcBef>
                <a:spcPct val="30000"/>
              </a:spcBef>
              <a:buClr>
                <a:schemeClr val="tx2"/>
              </a:buClr>
              <a:buFont typeface="Wingdings" panose="05000000000000000000" pitchFamily="2" charset="2"/>
              <a:buNone/>
            </a:pPr>
            <a:r>
              <a:rPr lang="zh-CN" altLang="en-US" sz="2400">
                <a:solidFill>
                  <a:schemeClr val="tx1"/>
                </a:solidFill>
                <a:effectLst/>
                <a:latin typeface="Times New Roman" panose="02020603050405020304" pitchFamily="18" charset="0"/>
                <a:cs typeface="+mn-ea"/>
                <a:sym typeface="+mn-ea"/>
              </a:rPr>
              <a:t>必须扩充新的指令，能同时完成内存的对写操作</a:t>
            </a:r>
            <a:endParaRPr lang="zh-CN" altLang="en-US" sz="2400">
              <a:solidFill>
                <a:schemeClr val="tx1"/>
              </a:solidFill>
              <a:effectLst/>
              <a:latin typeface="Times New Roman" panose="02020603050405020304" pitchFamily="18" charset="0"/>
              <a:cs typeface="+mn-ea"/>
              <a:sym typeface="+mn-ea"/>
            </a:endParaRPr>
          </a:p>
          <a:p>
            <a:pPr marL="533400" indent="-533400" algn="l">
              <a:lnSpc>
                <a:spcPct val="130000"/>
              </a:lnSpc>
              <a:spcBef>
                <a:spcPct val="30000"/>
              </a:spcBef>
              <a:buClr>
                <a:schemeClr val="tx2"/>
              </a:buClr>
              <a:buFont typeface="Wingdings" panose="05000000000000000000" pitchFamily="2" charset="2"/>
              <a:buNone/>
            </a:pPr>
            <a:r>
              <a:rPr lang="en-US" altLang="zh-CN" sz="2400">
                <a:solidFill>
                  <a:schemeClr val="tx1"/>
                </a:solidFill>
                <a:effectLst/>
                <a:latin typeface="Times New Roman" panose="02020603050405020304" pitchFamily="18" charset="0"/>
                <a:cs typeface="+mn-ea"/>
              </a:rPr>
              <a:t>1</a:t>
            </a:r>
            <a:r>
              <a:rPr lang="zh-CN" altLang="en-US" sz="2400">
                <a:solidFill>
                  <a:schemeClr val="tx1"/>
                </a:solidFill>
                <a:effectLst/>
                <a:latin typeface="Times New Roman" panose="02020603050405020304" pitchFamily="18" charset="0"/>
                <a:cs typeface="+mn-ea"/>
              </a:rPr>
              <a:t>、</a:t>
            </a:r>
            <a:r>
              <a:rPr lang="en-US" altLang="zh-CN" sz="2400">
                <a:solidFill>
                  <a:schemeClr val="tx1"/>
                </a:solidFill>
                <a:effectLst/>
                <a:latin typeface="Times New Roman" panose="02020603050405020304" pitchFamily="18" charset="0"/>
                <a:cs typeface="+mn-ea"/>
              </a:rPr>
              <a:t>交换</a:t>
            </a:r>
            <a:r>
              <a:rPr lang="zh-CN" altLang="en-US" sz="2400">
                <a:solidFill>
                  <a:schemeClr val="tx1"/>
                </a:solidFill>
                <a:effectLst/>
                <a:latin typeface="Times New Roman" panose="02020603050405020304" pitchFamily="18" charset="0"/>
                <a:cs typeface="+mn-ea"/>
              </a:rPr>
              <a:t>指令（</a:t>
            </a:r>
            <a:r>
              <a:rPr lang="en-US" altLang="zh-CN" sz="2000">
                <a:solidFill>
                  <a:schemeClr val="tx1"/>
                </a:solidFill>
                <a:effectLst/>
                <a:latin typeface="Times New Roman" panose="02020603050405020304" pitchFamily="18" charset="0"/>
                <a:cs typeface="+mn-ea"/>
              </a:rPr>
              <a:t>arm: swp     x86: xchg</a:t>
            </a:r>
            <a:r>
              <a:rPr lang="zh-CN" altLang="en-US" sz="2000">
                <a:solidFill>
                  <a:schemeClr val="tx1"/>
                </a:solidFill>
                <a:effectLst/>
                <a:latin typeface="Times New Roman" panose="02020603050405020304" pitchFamily="18" charset="0"/>
                <a:cs typeface="+mn-ea"/>
              </a:rPr>
              <a:t>）</a:t>
            </a:r>
            <a:endParaRPr lang="zh-CN" altLang="en-US" sz="2000">
              <a:solidFill>
                <a:schemeClr val="tx1"/>
              </a:solidFill>
              <a:effectLst/>
              <a:latin typeface="Times New Roman" panose="02020603050405020304" pitchFamily="18" charset="0"/>
              <a:cs typeface="+mn-ea"/>
            </a:endParaRPr>
          </a:p>
          <a:p>
            <a:pPr marL="533400" indent="-533400" algn="l">
              <a:lnSpc>
                <a:spcPct val="130000"/>
              </a:lnSpc>
              <a:spcBef>
                <a:spcPct val="30000"/>
              </a:spcBef>
              <a:buClr>
                <a:schemeClr val="tx2"/>
              </a:buClr>
              <a:buFont typeface="Wingdings" panose="05000000000000000000" pitchFamily="2" charset="2"/>
              <a:buNone/>
            </a:pPr>
            <a:r>
              <a:rPr lang="zh-CN" altLang="en-US" sz="2000">
                <a:solidFill>
                  <a:schemeClr val="tx1"/>
                </a:solidFill>
                <a:effectLst/>
                <a:latin typeface="Times New Roman" panose="02020603050405020304" pitchFamily="18" charset="0"/>
                <a:cs typeface="+mn-ea"/>
              </a:rPr>
              <a:t>虽然</a:t>
            </a:r>
            <a:r>
              <a:rPr lang="en-US" altLang="zh-CN" sz="2000">
                <a:solidFill>
                  <a:schemeClr val="tx1"/>
                </a:solidFill>
                <a:effectLst/>
                <a:latin typeface="Times New Roman" panose="02020603050405020304" pitchFamily="18" charset="0"/>
                <a:cs typeface="+mn-ea"/>
              </a:rPr>
              <a:t>一个指令完成读写</a:t>
            </a:r>
            <a:r>
              <a:rPr lang="zh-CN" altLang="en-US" sz="2000">
                <a:solidFill>
                  <a:schemeClr val="tx1"/>
                </a:solidFill>
                <a:effectLst/>
                <a:latin typeface="Times New Roman" panose="02020603050405020304" pitchFamily="18" charset="0"/>
                <a:cs typeface="+mn-ea"/>
              </a:rPr>
              <a:t>，</a:t>
            </a:r>
            <a:r>
              <a:rPr lang="en-US" altLang="zh-CN" sz="2000">
                <a:solidFill>
                  <a:schemeClr val="tx1"/>
                </a:solidFill>
                <a:effectLst/>
                <a:latin typeface="Times New Roman" panose="02020603050405020304" pitchFamily="18" charset="0"/>
                <a:cs typeface="+mn-ea"/>
              </a:rPr>
              <a:t>但是内存操作不是原子性，如果有多核cpu，</a:t>
            </a:r>
            <a:r>
              <a:rPr lang="zh-CN" altLang="en-US" sz="2000">
                <a:solidFill>
                  <a:schemeClr val="tx1"/>
                </a:solidFill>
                <a:effectLst/>
                <a:latin typeface="Times New Roman" panose="02020603050405020304" pitchFamily="18" charset="0"/>
                <a:cs typeface="+mn-ea"/>
              </a:rPr>
              <a:t>还是</a:t>
            </a:r>
            <a:r>
              <a:rPr lang="en-US" altLang="zh-CN" sz="2000">
                <a:solidFill>
                  <a:schemeClr val="tx1"/>
                </a:solidFill>
                <a:effectLst/>
                <a:latin typeface="Times New Roman" panose="02020603050405020304" pitchFamily="18" charset="0"/>
                <a:cs typeface="+mn-ea"/>
              </a:rPr>
              <a:t>会打断。必须要lock锁住总线的功能。</a:t>
            </a:r>
            <a:endParaRPr lang="en-US" altLang="zh-CN" sz="2000">
              <a:solidFill>
                <a:schemeClr val="tx1"/>
              </a:solidFill>
              <a:effectLst/>
              <a:latin typeface="Times New Roman" panose="02020603050405020304" pitchFamily="18" charset="0"/>
              <a:cs typeface="+mn-ea"/>
            </a:endParaRPr>
          </a:p>
        </p:txBody>
      </p:sp>
      <p:sp>
        <p:nvSpPr>
          <p:cNvPr id="3" name="文本框 2"/>
          <p:cNvSpPr txBox="1"/>
          <p:nvPr/>
        </p:nvSpPr>
        <p:spPr>
          <a:xfrm>
            <a:off x="3828415" y="3903345"/>
            <a:ext cx="3726180" cy="2607310"/>
          </a:xfrm>
          <a:prstGeom prst="rect">
            <a:avLst/>
          </a:prstGeom>
          <a:noFill/>
        </p:spPr>
        <p:txBody>
          <a:bodyPr wrap="square" rtlCol="0" anchor="t">
            <a:spAutoFit/>
          </a:bodyPr>
          <a:p>
            <a:pPr marL="533400" indent="-533400">
              <a:lnSpc>
                <a:spcPct val="130000"/>
              </a:lnSpc>
              <a:buNone/>
            </a:pPr>
            <a:r>
              <a:rPr lang="zh-CN" altLang="en-US">
                <a:solidFill>
                  <a:srgbClr val="C00000"/>
                </a:solidFill>
                <a:cs typeface="+mn-ea"/>
                <a:sym typeface="+mn-ea"/>
              </a:rPr>
              <a:t>多核心处理器实现：</a:t>
            </a:r>
            <a:endParaRPr lang="zh-CN" altLang="en-US">
              <a:solidFill>
                <a:schemeClr val="tx1"/>
              </a:solidFill>
              <a:cs typeface="+mn-ea"/>
              <a:sym typeface="+mn-ea"/>
            </a:endParaRPr>
          </a:p>
          <a:p>
            <a:pPr marL="533400" indent="-533400">
              <a:lnSpc>
                <a:spcPct val="130000"/>
              </a:lnSpc>
              <a:buNone/>
            </a:pPr>
            <a:r>
              <a:rPr lang="zh-CN" altLang="en-US">
                <a:solidFill>
                  <a:schemeClr val="tx1"/>
                </a:solidFill>
                <a:cs typeface="+mn-ea"/>
                <a:sym typeface="+mn-ea"/>
              </a:rPr>
              <a:t>    cli+禁止进程调度；</a:t>
            </a:r>
            <a:endParaRPr lang="zh-CN" altLang="en-US">
              <a:solidFill>
                <a:schemeClr val="tx1"/>
              </a:solidFill>
              <a:cs typeface="+mn-ea"/>
              <a:sym typeface="+mn-ea"/>
            </a:endParaRPr>
          </a:p>
          <a:p>
            <a:pPr marL="533400" indent="-533400">
              <a:lnSpc>
                <a:spcPct val="130000"/>
              </a:lnSpc>
              <a:buNone/>
            </a:pPr>
            <a:r>
              <a:rPr lang="zh-CN" altLang="en-US">
                <a:solidFill>
                  <a:schemeClr val="tx1"/>
                </a:solidFill>
                <a:cs typeface="+mn-ea"/>
                <a:sym typeface="+mn-ea"/>
              </a:rPr>
              <a:t>1: mov %0, #1;</a:t>
            </a:r>
            <a:endParaRPr lang="zh-CN" altLang="en-US">
              <a:solidFill>
                <a:schemeClr val="tx1"/>
              </a:solidFill>
              <a:cs typeface="+mn-ea"/>
              <a:sym typeface="+mn-ea"/>
            </a:endParaRPr>
          </a:p>
          <a:p>
            <a:pPr marL="533400" indent="-533400">
              <a:lnSpc>
                <a:spcPct val="130000"/>
              </a:lnSpc>
              <a:buNone/>
            </a:pPr>
            <a:r>
              <a:rPr lang="zh-CN" altLang="en-US">
                <a:solidFill>
                  <a:schemeClr val="tx1"/>
                </a:solidFill>
                <a:cs typeface="+mn-ea"/>
                <a:sym typeface="+mn-ea"/>
              </a:rPr>
              <a:t>    lock xchg %0, [lock];</a:t>
            </a:r>
            <a:endParaRPr lang="zh-CN" altLang="en-US">
              <a:solidFill>
                <a:schemeClr val="tx1"/>
              </a:solidFill>
              <a:cs typeface="+mn-ea"/>
              <a:sym typeface="+mn-ea"/>
            </a:endParaRPr>
          </a:p>
          <a:p>
            <a:pPr marL="533400" indent="-533400">
              <a:lnSpc>
                <a:spcPct val="130000"/>
              </a:lnSpc>
              <a:buNone/>
            </a:pPr>
            <a:r>
              <a:rPr lang="zh-CN" altLang="en-US">
                <a:solidFill>
                  <a:schemeClr val="tx1"/>
                </a:solidFill>
                <a:cs typeface="+mn-ea"/>
                <a:sym typeface="+mn-ea"/>
              </a:rPr>
              <a:t>    cmp %0, #1 ;    判断是否已经加锁</a:t>
            </a:r>
            <a:endParaRPr lang="zh-CN" altLang="en-US">
              <a:solidFill>
                <a:schemeClr val="tx1"/>
              </a:solidFill>
              <a:cs typeface="+mn-ea"/>
              <a:sym typeface="+mn-ea"/>
            </a:endParaRPr>
          </a:p>
          <a:p>
            <a:pPr marL="533400" indent="-533400">
              <a:lnSpc>
                <a:spcPct val="130000"/>
              </a:lnSpc>
              <a:buNone/>
            </a:pPr>
            <a:r>
              <a:rPr lang="zh-CN" altLang="en-US">
                <a:solidFill>
                  <a:schemeClr val="tx1"/>
                </a:solidFill>
                <a:cs typeface="+mn-ea"/>
                <a:sym typeface="+mn-ea"/>
              </a:rPr>
              <a:t>    beq 1b ;</a:t>
            </a:r>
            <a:endParaRPr lang="zh-CN" altLang="en-US">
              <a:solidFill>
                <a:schemeClr val="tx1"/>
              </a:solidFill>
              <a:cs typeface="+mn-ea"/>
              <a:sym typeface="+mn-ea"/>
            </a:endParaRPr>
          </a:p>
          <a:p>
            <a:pPr marL="533400" indent="-533400">
              <a:lnSpc>
                <a:spcPct val="130000"/>
              </a:lnSpc>
              <a:buNone/>
            </a:pPr>
            <a:endParaRPr lang="zh-CN" altLang="en-US">
              <a:solidFill>
                <a:schemeClr val="tx1"/>
              </a:solidFill>
              <a:cs typeface="+mn-ea"/>
              <a:sym typeface="+mn-ea"/>
            </a:endParaRPr>
          </a:p>
          <a:p>
            <a:pPr marL="533400" indent="-533400">
              <a:lnSpc>
                <a:spcPct val="130000"/>
              </a:lnSpc>
              <a:buNone/>
            </a:pPr>
            <a:r>
              <a:rPr lang="zh-CN" altLang="en-US">
                <a:solidFill>
                  <a:schemeClr val="tx1"/>
                </a:solidFill>
                <a:cs typeface="+mn-ea"/>
                <a:sym typeface="+mn-ea"/>
              </a:rPr>
              <a:t>    mov [w], #</a:t>
            </a:r>
            <a:r>
              <a:rPr lang="en-US" altLang="zh-CN">
                <a:solidFill>
                  <a:schemeClr val="tx1"/>
                </a:solidFill>
                <a:cs typeface="+mn-ea"/>
                <a:sym typeface="+mn-ea"/>
              </a:rPr>
              <a:t>0</a:t>
            </a:r>
            <a:r>
              <a:rPr lang="zh-CN" altLang="en-US">
                <a:solidFill>
                  <a:schemeClr val="tx1"/>
                </a:solidFill>
                <a:cs typeface="+mn-ea"/>
                <a:sym typeface="+mn-ea"/>
              </a:rPr>
              <a:t>；</a:t>
            </a:r>
            <a:endParaRPr lang="en-US" altLang="zh-CN">
              <a:solidFill>
                <a:schemeClr val="tx1"/>
              </a:solidFill>
              <a:cs typeface="+mn-ea"/>
              <a:sym typeface="+mn-ea"/>
            </a:endParaRPr>
          </a:p>
          <a:p>
            <a:pPr marL="533400" indent="-533400">
              <a:lnSpc>
                <a:spcPct val="130000"/>
              </a:lnSpc>
              <a:buNone/>
            </a:pPr>
            <a:r>
              <a:rPr lang="en-US" altLang="zh-CN">
                <a:solidFill>
                  <a:schemeClr val="tx1"/>
                </a:solidFill>
                <a:cs typeface="+mn-ea"/>
                <a:sym typeface="+mn-ea"/>
              </a:rPr>
              <a:t>    </a:t>
            </a:r>
            <a:r>
              <a:rPr lang="zh-CN" altLang="en-US">
                <a:solidFill>
                  <a:schemeClr val="tx1"/>
                </a:solidFill>
                <a:cs typeface="+mn-ea"/>
                <a:sym typeface="+mn-ea"/>
              </a:rPr>
              <a:t>sti+恢复进程调度；</a:t>
            </a:r>
            <a:endParaRPr lang="en-US" altLang="zh-CN">
              <a:solidFill>
                <a:schemeClr val="tx1"/>
              </a:solidFill>
              <a:cs typeface="+mn-ea"/>
              <a:sym typeface="+mn-ea"/>
            </a:endParaRPr>
          </a:p>
        </p:txBody>
      </p:sp>
      <p:sp>
        <p:nvSpPr>
          <p:cNvPr id="4" name="文本框 3"/>
          <p:cNvSpPr txBox="1"/>
          <p:nvPr/>
        </p:nvSpPr>
        <p:spPr>
          <a:xfrm>
            <a:off x="601980" y="4518025"/>
            <a:ext cx="2523490" cy="1209675"/>
          </a:xfrm>
          <a:prstGeom prst="rect">
            <a:avLst/>
          </a:prstGeom>
          <a:noFill/>
        </p:spPr>
        <p:txBody>
          <a:bodyPr wrap="square" rtlCol="0" anchor="t">
            <a:spAutoFit/>
          </a:bodyPr>
          <a:p>
            <a:pPr marL="533400" indent="-533400">
              <a:lnSpc>
                <a:spcPct val="130000"/>
              </a:lnSpc>
              <a:buNone/>
            </a:pPr>
            <a:r>
              <a:rPr lang="zh-CN" altLang="en-US">
                <a:solidFill>
                  <a:srgbClr val="C00000"/>
                </a:solidFill>
                <a:cs typeface="+mn-ea"/>
                <a:sym typeface="+mn-ea"/>
              </a:rPr>
              <a:t>单核心处理器实现：</a:t>
            </a:r>
            <a:endParaRPr lang="zh-CN" altLang="en-US">
              <a:solidFill>
                <a:schemeClr val="tx1"/>
              </a:solidFill>
              <a:cs typeface="+mn-ea"/>
              <a:sym typeface="+mn-ea"/>
            </a:endParaRPr>
          </a:p>
          <a:p>
            <a:pPr marL="533400" indent="-533400">
              <a:lnSpc>
                <a:spcPct val="130000"/>
              </a:lnSpc>
              <a:buNone/>
            </a:pPr>
            <a:r>
              <a:rPr lang="zh-CN" altLang="en-US">
                <a:solidFill>
                  <a:schemeClr val="tx1"/>
                </a:solidFill>
                <a:cs typeface="+mn-ea"/>
                <a:sym typeface="+mn-ea"/>
              </a:rPr>
              <a:t>cli+禁止进程调度；</a:t>
            </a:r>
            <a:endParaRPr lang="zh-CN" altLang="en-US">
              <a:solidFill>
                <a:schemeClr val="tx1"/>
              </a:solidFill>
              <a:cs typeface="+mn-ea"/>
              <a:sym typeface="+mn-ea"/>
            </a:endParaRPr>
          </a:p>
          <a:p>
            <a:pPr marL="533400" indent="-533400">
              <a:lnSpc>
                <a:spcPct val="130000"/>
              </a:lnSpc>
              <a:buNone/>
            </a:pPr>
            <a:endParaRPr lang="zh-CN" altLang="en-US">
              <a:solidFill>
                <a:schemeClr val="tx1"/>
              </a:solidFill>
              <a:cs typeface="+mn-ea"/>
              <a:sym typeface="+mn-ea"/>
            </a:endParaRPr>
          </a:p>
          <a:p>
            <a:pPr marL="533400" indent="-533400">
              <a:lnSpc>
                <a:spcPct val="130000"/>
              </a:lnSpc>
              <a:buNone/>
            </a:pPr>
            <a:r>
              <a:rPr lang="zh-CN" altLang="en-US">
                <a:solidFill>
                  <a:schemeClr val="tx1"/>
                </a:solidFill>
                <a:cs typeface="+mn-ea"/>
                <a:sym typeface="+mn-ea"/>
              </a:rPr>
              <a:t>sti+恢复进程调度；</a:t>
            </a:r>
            <a:endParaRPr lang="zh-CN" altLang="en-US">
              <a:solidFill>
                <a:schemeClr val="tx1"/>
              </a:solidFill>
              <a:cs typeface="+mn-ea"/>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79">
                                            <p:txEl>
                                              <p:charRg st="200" end="208"/>
                                            </p:txEl>
                                          </p:spTgt>
                                        </p:tgtEl>
                                        <p:attrNameLst>
                                          <p:attrName>style.visibility</p:attrName>
                                        </p:attrNameLst>
                                      </p:cBhvr>
                                      <p:to>
                                        <p:strVal val="visible"/>
                                      </p:to>
                                    </p:set>
                                    <p:anim calcmode="lin" valueType="num">
                                      <p:cBhvr additive="base">
                                        <p:cTn id="7" dur="500" fill="hold"/>
                                        <p:tgtEl>
                                          <p:spTgt spid="50179">
                                            <p:txEl>
                                              <p:charRg st="200" end="20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charRg st="200" end="20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文本框 50177"/>
          <p:cNvSpPr txBox="1"/>
          <p:nvPr/>
        </p:nvSpPr>
        <p:spPr>
          <a:xfrm>
            <a:off x="8493125" y="6510338"/>
            <a:ext cx="376238" cy="347662"/>
          </a:xfrm>
          <a:prstGeom prst="rect">
            <a:avLst/>
          </a:prstGeom>
          <a:noFill/>
          <a:ln w="9525">
            <a:noFill/>
            <a:miter/>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40</a:t>
            </a:r>
            <a:endParaRPr lang="en-US" altLang="zh-CN" b="0">
              <a:solidFill>
                <a:schemeClr val="tx2"/>
              </a:solidFill>
              <a:latin typeface="Times New Roman" panose="02020603050405020304" pitchFamily="18" charset="0"/>
              <a:ea typeface="宋体" pitchFamily="2" charset="-122"/>
            </a:endParaRPr>
          </a:p>
        </p:txBody>
      </p:sp>
      <p:sp>
        <p:nvSpPr>
          <p:cNvPr id="50181" name="矩形 5018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进程同步机构</a:t>
            </a:r>
            <a:endParaRPr lang="zh-CN" altLang="en-US" sz="2400" strike="noStrike" noProof="1">
              <a:ea typeface="宋体" pitchFamily="2" charset="-122"/>
            </a:endParaRPr>
          </a:p>
        </p:txBody>
      </p:sp>
      <p:sp>
        <p:nvSpPr>
          <p:cNvPr id="2" name="文本框 1"/>
          <p:cNvSpPr txBox="1"/>
          <p:nvPr/>
        </p:nvSpPr>
        <p:spPr>
          <a:xfrm>
            <a:off x="527685" y="808990"/>
            <a:ext cx="7965440" cy="1291590"/>
          </a:xfrm>
          <a:prstGeom prst="rect">
            <a:avLst/>
          </a:prstGeom>
          <a:noFill/>
        </p:spPr>
        <p:txBody>
          <a:bodyPr wrap="square" rtlCol="0" anchor="t">
            <a:spAutoFit/>
          </a:bodyPr>
          <a:p>
            <a:pPr marL="533400" indent="-533400" algn="l">
              <a:lnSpc>
                <a:spcPct val="130000"/>
              </a:lnSpc>
              <a:spcBef>
                <a:spcPct val="30000"/>
              </a:spcBef>
              <a:buClr>
                <a:schemeClr val="tx2"/>
              </a:buClr>
              <a:buFont typeface="Wingdings" panose="05000000000000000000" pitchFamily="2" charset="2"/>
              <a:buNone/>
            </a:pPr>
            <a:r>
              <a:rPr lang="zh-CN" altLang="en-US" sz="2000">
                <a:solidFill>
                  <a:schemeClr val="tx1"/>
                </a:solidFill>
                <a:effectLst/>
                <a:latin typeface="Times New Roman" panose="02020603050405020304" pitchFamily="18" charset="0"/>
                <a:cs typeface="+mn-ea"/>
              </a:rPr>
              <a:t>交换指令</a:t>
            </a:r>
            <a:r>
              <a:rPr lang="en-US" altLang="zh-CN" sz="2000">
                <a:solidFill>
                  <a:schemeClr val="tx1"/>
                </a:solidFill>
                <a:effectLst/>
                <a:latin typeface="Times New Roman" panose="02020603050405020304" pitchFamily="18" charset="0"/>
                <a:cs typeface="+mn-ea"/>
              </a:rPr>
              <a:t>违背了arm精简指令机的宗旨，并且lock总线导致自旋时整个系统总线效率很低，在arm v6指令级之后引入了新的机制: 独占监测（Exclusive monitors）机制 ldrex/strex:</a:t>
            </a:r>
            <a:endParaRPr lang="en-US" altLang="zh-CN" sz="2000">
              <a:solidFill>
                <a:schemeClr val="tx1"/>
              </a:solidFill>
              <a:effectLst/>
              <a:latin typeface="Times New Roman" panose="02020603050405020304" pitchFamily="18" charset="0"/>
              <a:cs typeface="+mn-ea"/>
            </a:endParaRPr>
          </a:p>
        </p:txBody>
      </p:sp>
      <p:sp>
        <p:nvSpPr>
          <p:cNvPr id="3" name="文本框 2"/>
          <p:cNvSpPr txBox="1"/>
          <p:nvPr/>
        </p:nvSpPr>
        <p:spPr>
          <a:xfrm>
            <a:off x="293370" y="2143125"/>
            <a:ext cx="8576310" cy="4284980"/>
          </a:xfrm>
          <a:prstGeom prst="rect">
            <a:avLst/>
          </a:prstGeom>
          <a:noFill/>
        </p:spPr>
        <p:txBody>
          <a:bodyPr wrap="square" rtlCol="0" anchor="t">
            <a:spAutoFit/>
          </a:bodyPr>
          <a:p>
            <a:pPr marL="533400" indent="-533400">
              <a:lnSpc>
                <a:spcPct val="130000"/>
              </a:lnSpc>
              <a:buNone/>
            </a:pPr>
            <a:r>
              <a:rPr lang="zh-CN" altLang="en-US">
                <a:solidFill>
                  <a:srgbClr val="C00000"/>
                </a:solidFill>
                <a:cs typeface="+mn-ea"/>
                <a:sym typeface="+mn-ea"/>
              </a:rPr>
              <a:t>多核心处理器实现：</a:t>
            </a:r>
            <a:endParaRPr lang="zh-CN" altLang="en-US">
              <a:solidFill>
                <a:srgbClr val="C00000"/>
              </a:solidFill>
              <a:cs typeface="+mn-ea"/>
              <a:sym typeface="+mn-ea"/>
            </a:endParaRPr>
          </a:p>
          <a:p>
            <a:pPr marL="533400" indent="-533400">
              <a:lnSpc>
                <a:spcPct val="130000"/>
              </a:lnSpc>
              <a:buNone/>
            </a:pPr>
            <a:r>
              <a:rPr lang="zh-CN" altLang="en-US">
                <a:solidFill>
                  <a:schemeClr val="tx1"/>
                </a:solidFill>
                <a:cs typeface="+mn-ea"/>
                <a:sym typeface="+mn-ea"/>
              </a:rPr>
              <a:t>加锁</a:t>
            </a:r>
            <a:endParaRPr lang="zh-CN" altLang="en-US">
              <a:solidFill>
                <a:schemeClr val="tx1"/>
              </a:solidFill>
              <a:cs typeface="+mn-ea"/>
              <a:sym typeface="+mn-ea"/>
            </a:endParaRPr>
          </a:p>
          <a:p>
            <a:pPr marL="533400" indent="-533400">
              <a:lnSpc>
                <a:spcPct val="130000"/>
              </a:lnSpc>
              <a:buNone/>
            </a:pPr>
            <a:r>
              <a:rPr lang="zh-CN" altLang="en-US">
                <a:solidFill>
                  <a:schemeClr val="tx1"/>
                </a:solidFill>
                <a:cs typeface="+mn-ea"/>
                <a:sym typeface="+mn-ea"/>
              </a:rPr>
              <a:t>    1:  ldrex %0, [lock] ;           标记cpu0独占这个地址，并读lock值</a:t>
            </a:r>
            <a:endParaRPr lang="zh-CN" altLang="en-US">
              <a:solidFill>
                <a:schemeClr val="tx1"/>
              </a:solidFill>
              <a:cs typeface="+mn-ea"/>
              <a:sym typeface="+mn-ea"/>
            </a:endParaRPr>
          </a:p>
          <a:p>
            <a:pPr marL="533400" indent="-533400">
              <a:lnSpc>
                <a:spcPct val="130000"/>
              </a:lnSpc>
              <a:buNone/>
            </a:pPr>
            <a:r>
              <a:rPr lang="en-US" altLang="zh-CN">
                <a:solidFill>
                  <a:schemeClr val="tx1"/>
                </a:solidFill>
                <a:cs typeface="+mn-ea"/>
                <a:sym typeface="+mn-ea"/>
              </a:rPr>
              <a:t>         cmp %0,#1 ;                  假定1是加锁</a:t>
            </a:r>
            <a:endParaRPr lang="en-US" altLang="zh-CN">
              <a:solidFill>
                <a:schemeClr val="tx1"/>
              </a:solidFill>
              <a:cs typeface="+mn-ea"/>
              <a:sym typeface="+mn-ea"/>
            </a:endParaRPr>
          </a:p>
          <a:p>
            <a:pPr marL="533400" indent="-533400">
              <a:lnSpc>
                <a:spcPct val="130000"/>
              </a:lnSpc>
              <a:buNone/>
            </a:pPr>
            <a:r>
              <a:rPr lang="en-US" altLang="zh-CN">
                <a:solidFill>
                  <a:schemeClr val="tx1"/>
                </a:solidFill>
                <a:cs typeface="+mn-ea"/>
                <a:sym typeface="+mn-ea"/>
              </a:rPr>
              <a:t>         beq 1b;                          等于1表示已经加锁，自旋</a:t>
            </a:r>
            <a:endParaRPr lang="en-US" altLang="zh-CN">
              <a:solidFill>
                <a:schemeClr val="tx1"/>
              </a:solidFill>
              <a:cs typeface="+mn-ea"/>
              <a:sym typeface="+mn-ea"/>
            </a:endParaRPr>
          </a:p>
          <a:p>
            <a:pPr marL="533400" indent="-533400">
              <a:lnSpc>
                <a:spcPct val="130000"/>
              </a:lnSpc>
              <a:buNone/>
            </a:pPr>
            <a:r>
              <a:rPr lang="en-US" altLang="zh-CN">
                <a:solidFill>
                  <a:schemeClr val="tx1"/>
                </a:solidFill>
                <a:cs typeface="+mn-ea"/>
                <a:sym typeface="+mn-ea"/>
              </a:rPr>
              <a:t>         mov %0, #1;</a:t>
            </a:r>
            <a:endParaRPr lang="en-US" altLang="zh-CN">
              <a:solidFill>
                <a:schemeClr val="tx1"/>
              </a:solidFill>
              <a:cs typeface="+mn-ea"/>
              <a:sym typeface="+mn-ea"/>
            </a:endParaRPr>
          </a:p>
          <a:p>
            <a:pPr marL="533400" indent="-533400">
              <a:lnSpc>
                <a:spcPct val="130000"/>
              </a:lnSpc>
              <a:buNone/>
            </a:pPr>
            <a:r>
              <a:rPr lang="en-US" altLang="zh-CN">
                <a:solidFill>
                  <a:schemeClr val="tx1"/>
                </a:solidFill>
                <a:cs typeface="+mn-ea"/>
                <a:sym typeface="+mn-ea"/>
              </a:rPr>
              <a:t>         strex %1, %0, [lock] ;    检查是否cpu0仍然独占这个地址，如果是就存储%0 --&gt; lock，</a:t>
            </a:r>
            <a:endParaRPr lang="en-US" altLang="zh-CN">
              <a:solidFill>
                <a:schemeClr val="tx1"/>
              </a:solidFill>
              <a:cs typeface="+mn-ea"/>
              <a:sym typeface="+mn-ea"/>
            </a:endParaRPr>
          </a:p>
          <a:p>
            <a:pPr marL="533400" indent="-533400">
              <a:lnSpc>
                <a:spcPct val="130000"/>
              </a:lnSpc>
              <a:buNone/>
            </a:pPr>
            <a:r>
              <a:rPr lang="en-US" altLang="zh-CN">
                <a:solidFill>
                  <a:schemeClr val="tx1"/>
                </a:solidFill>
                <a:cs typeface="+mn-ea"/>
                <a:sym typeface="+mn-ea"/>
              </a:rPr>
              <a:t>                                                并赋值0 --&gt; %1寄存器，并清除独占标记。</a:t>
            </a:r>
            <a:endParaRPr lang="en-US" altLang="zh-CN">
              <a:solidFill>
                <a:schemeClr val="tx1"/>
              </a:solidFill>
              <a:cs typeface="+mn-ea"/>
              <a:sym typeface="+mn-ea"/>
            </a:endParaRPr>
          </a:p>
          <a:p>
            <a:pPr marL="533400" indent="-533400">
              <a:lnSpc>
                <a:spcPct val="130000"/>
              </a:lnSpc>
              <a:buNone/>
            </a:pPr>
            <a:r>
              <a:rPr lang="en-US" altLang="zh-CN">
                <a:solidFill>
                  <a:schemeClr val="tx1"/>
                </a:solidFill>
                <a:cs typeface="+mn-ea"/>
                <a:sym typeface="+mn-ea"/>
              </a:rPr>
              <a:t>                                                否则赋值1 --&gt; %1，不</a:t>
            </a:r>
            <a:r>
              <a:rPr lang="zh-CN" altLang="en-US">
                <a:solidFill>
                  <a:schemeClr val="tx1"/>
                </a:solidFill>
                <a:cs typeface="+mn-ea"/>
                <a:sym typeface="+mn-ea"/>
              </a:rPr>
              <a:t>改变</a:t>
            </a:r>
            <a:r>
              <a:rPr lang="en-US" altLang="zh-CN">
                <a:solidFill>
                  <a:schemeClr val="tx1"/>
                </a:solidFill>
                <a:cs typeface="+mn-ea"/>
                <a:sym typeface="+mn-ea"/>
              </a:rPr>
              <a:t>lock值。</a:t>
            </a:r>
            <a:endParaRPr lang="en-US" altLang="zh-CN">
              <a:solidFill>
                <a:schemeClr val="tx1"/>
              </a:solidFill>
              <a:cs typeface="+mn-ea"/>
              <a:sym typeface="+mn-ea"/>
            </a:endParaRPr>
          </a:p>
          <a:p>
            <a:pPr marL="533400" indent="-533400">
              <a:lnSpc>
                <a:spcPct val="130000"/>
              </a:lnSpc>
              <a:buNone/>
            </a:pPr>
            <a:r>
              <a:rPr lang="en-US" altLang="zh-CN">
                <a:solidFill>
                  <a:schemeClr val="tx1"/>
                </a:solidFill>
                <a:cs typeface="+mn-ea"/>
                <a:sym typeface="+mn-ea"/>
              </a:rPr>
              <a:t>         cmp %1, #0;</a:t>
            </a:r>
            <a:endParaRPr lang="en-US" altLang="zh-CN">
              <a:solidFill>
                <a:schemeClr val="tx1"/>
              </a:solidFill>
              <a:cs typeface="+mn-ea"/>
              <a:sym typeface="+mn-ea"/>
            </a:endParaRPr>
          </a:p>
          <a:p>
            <a:pPr marL="533400" indent="-533400">
              <a:lnSpc>
                <a:spcPct val="130000"/>
              </a:lnSpc>
              <a:buNone/>
            </a:pPr>
            <a:r>
              <a:rPr lang="en-US" altLang="zh-CN">
                <a:solidFill>
                  <a:schemeClr val="tx1"/>
                </a:solidFill>
                <a:cs typeface="+mn-ea"/>
                <a:sym typeface="+mn-ea"/>
              </a:rPr>
              <a:t>         bne 1b;</a:t>
            </a:r>
            <a:endParaRPr lang="en-US" altLang="zh-CN">
              <a:solidFill>
                <a:schemeClr val="tx1"/>
              </a:solidFill>
              <a:cs typeface="+mn-ea"/>
              <a:sym typeface="+mn-ea"/>
            </a:endParaRPr>
          </a:p>
          <a:p>
            <a:pPr marL="533400" indent="-533400">
              <a:lnSpc>
                <a:spcPct val="130000"/>
              </a:lnSpc>
              <a:buNone/>
            </a:pPr>
            <a:endParaRPr lang="en-US" altLang="zh-CN">
              <a:solidFill>
                <a:schemeClr val="tx1"/>
              </a:solidFill>
              <a:cs typeface="+mn-ea"/>
              <a:sym typeface="+mn-ea"/>
            </a:endParaRPr>
          </a:p>
          <a:p>
            <a:pPr marL="533400" indent="-533400">
              <a:lnSpc>
                <a:spcPct val="130000"/>
              </a:lnSpc>
              <a:buNone/>
            </a:pPr>
            <a:r>
              <a:rPr lang="en-US" altLang="zh-CN">
                <a:solidFill>
                  <a:schemeClr val="tx1"/>
                </a:solidFill>
                <a:cs typeface="+mn-ea"/>
                <a:sym typeface="+mn-ea"/>
              </a:rPr>
              <a:t>解锁</a:t>
            </a:r>
            <a:endParaRPr lang="en-US" altLang="zh-CN">
              <a:solidFill>
                <a:schemeClr val="tx1"/>
              </a:solidFill>
              <a:cs typeface="+mn-ea"/>
              <a:sym typeface="+mn-ea"/>
            </a:endParaRPr>
          </a:p>
          <a:p>
            <a:pPr marL="533400" indent="-533400">
              <a:lnSpc>
                <a:spcPct val="130000"/>
              </a:lnSpc>
              <a:buNone/>
            </a:pPr>
            <a:r>
              <a:rPr lang="en-US" altLang="zh-CN">
                <a:solidFill>
                  <a:schemeClr val="tx1"/>
                </a:solidFill>
                <a:cs typeface="+mn-ea"/>
                <a:sym typeface="+mn-ea"/>
              </a:rPr>
              <a:t>         mov %0, #0</a:t>
            </a:r>
            <a:r>
              <a:rPr lang="zh-CN" altLang="en-US">
                <a:solidFill>
                  <a:schemeClr val="tx1"/>
                </a:solidFill>
                <a:cs typeface="+mn-ea"/>
                <a:sym typeface="+mn-ea"/>
              </a:rPr>
              <a:t>；</a:t>
            </a:r>
            <a:endParaRPr lang="en-US" altLang="zh-CN">
              <a:solidFill>
                <a:schemeClr val="tx1"/>
              </a:solidFill>
              <a:cs typeface="+mn-ea"/>
              <a:sym typeface="+mn-ea"/>
            </a:endParaRPr>
          </a:p>
          <a:p>
            <a:pPr marL="533400" indent="-533400">
              <a:lnSpc>
                <a:spcPct val="130000"/>
              </a:lnSpc>
              <a:buNone/>
            </a:pPr>
            <a:r>
              <a:rPr lang="en-US" altLang="zh-CN">
                <a:solidFill>
                  <a:schemeClr val="tx1"/>
                </a:solidFill>
                <a:cs typeface="+mn-ea"/>
                <a:sym typeface="+mn-ea"/>
              </a:rPr>
              <a:t>         str %0, [lock];</a:t>
            </a:r>
            <a:endParaRPr lang="en-US" altLang="zh-CN">
              <a:solidFill>
                <a:schemeClr val="tx1"/>
              </a:solidFill>
              <a:cs typeface="+mn-ea"/>
              <a:sym typeface="+mn-ea"/>
            </a:endParaRPr>
          </a:p>
        </p:txBody>
      </p:sp>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文本框 5017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40</a:t>
            </a:r>
            <a:endParaRPr lang="en-US" altLang="zh-CN" b="0">
              <a:solidFill>
                <a:schemeClr val="tx2"/>
              </a:solidFill>
              <a:latin typeface="Times New Roman" panose="02020603050405020304" pitchFamily="18" charset="0"/>
              <a:ea typeface="宋体" pitchFamily="2" charset="-122"/>
            </a:endParaRPr>
          </a:p>
        </p:txBody>
      </p:sp>
      <p:sp>
        <p:nvSpPr>
          <p:cNvPr id="50179" name="矩形 50178"/>
          <p:cNvSpPr/>
          <p:nvPr/>
        </p:nvSpPr>
        <p:spPr>
          <a:xfrm>
            <a:off x="266700" y="536575"/>
            <a:ext cx="5175250" cy="646113"/>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上锁原语和开锁原语</a:t>
            </a:r>
            <a:r>
              <a:rPr lang="en-US" altLang="zh-CN" sz="2800" b="1" strike="noStrike" noProof="1">
                <a:solidFill>
                  <a:srgbClr val="A50021"/>
                </a:solidFill>
                <a:latin typeface="Times New Roman" panose="02020603050405020304" pitchFamily="18" charset="0"/>
                <a:ea typeface="宋体" pitchFamily="2" charset="-122"/>
                <a:cs typeface="+mn-ea"/>
              </a:rPr>
              <a:t>2</a:t>
            </a:r>
            <a:endParaRPr lang="en-US" altLang="zh-CN" sz="1600" strike="noStrike" noProof="1">
              <a:solidFill>
                <a:schemeClr val="tx1"/>
              </a:solidFill>
              <a:latin typeface="Times New Roman" panose="02020603050405020304" pitchFamily="18" charset="0"/>
              <a:ea typeface="宋体" pitchFamily="2" charset="-122"/>
            </a:endParaRPr>
          </a:p>
        </p:txBody>
      </p:sp>
      <p:sp>
        <p:nvSpPr>
          <p:cNvPr id="50181" name="矩形 5018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进程同步机构</a:t>
            </a:r>
            <a:endParaRPr lang="zh-CN" altLang="en-US" sz="2400" strike="noStrike" noProof="1">
              <a:ea typeface="宋体" pitchFamily="2" charset="-122"/>
            </a:endParaRPr>
          </a:p>
        </p:txBody>
      </p:sp>
      <p:sp>
        <p:nvSpPr>
          <p:cNvPr id="64516" name="文本占位符 72706"/>
          <p:cNvSpPr>
            <a:spLocks noGrp="1"/>
          </p:cNvSpPr>
          <p:nvPr>
            <p:ph idx="1"/>
          </p:nvPr>
        </p:nvSpPr>
        <p:spPr>
          <a:xfrm>
            <a:off x="330200" y="1431925"/>
            <a:ext cx="8543925" cy="4847590"/>
          </a:xfrm>
        </p:spPr>
        <p:txBody>
          <a:bodyPr wrap="square" anchor="t">
            <a:spAutoFit/>
          </a:bodyPr>
          <a:p>
            <a:pPr lvl="0" fontAlgn="base">
              <a:spcBef>
                <a:spcPct val="10000"/>
              </a:spcBef>
              <a:buNone/>
            </a:pPr>
            <a:r>
              <a:rPr lang="x-none" altLang="zh-CN" sz="2400" b="1" strike="noStrike" noProof="1" dirty="0">
                <a:solidFill>
                  <a:schemeClr val="tx1"/>
                </a:solidFill>
                <a:latin typeface="Times New Roman" panose="02020603050405020304" pitchFamily="18" charset="0"/>
              </a:rPr>
              <a:t> </a:t>
            </a:r>
            <a:r>
              <a:rPr lang="x-none" altLang="zh-CN" sz="2400" b="1" strike="noStrike" noProof="1" dirty="0">
                <a:solidFill>
                  <a:schemeClr val="tx1"/>
                </a:solidFill>
                <a:effectLst/>
                <a:latin typeface="Times New Roman" panose="02020603050405020304" pitchFamily="18" charset="0"/>
              </a:rPr>
              <a:t>  </a:t>
            </a:r>
            <a:r>
              <a:rPr lang="zh-CN" altLang="en-US" sz="2400" b="1" strike="noStrike" noProof="1" dirty="0">
                <a:solidFill>
                  <a:schemeClr val="tx1"/>
                </a:solidFill>
                <a:effectLst/>
                <a:latin typeface="Times New Roman" panose="02020603050405020304" pitchFamily="18" charset="0"/>
              </a:rPr>
              <a:t>上锁原语 </a:t>
            </a:r>
            <a:r>
              <a:rPr lang="en-US" altLang="zh-CN" sz="2400" b="1" strike="noStrike" noProof="1" dirty="0">
                <a:solidFill>
                  <a:schemeClr val="tx1"/>
                </a:solidFill>
                <a:effectLst/>
                <a:latin typeface="Times New Roman" panose="02020603050405020304" pitchFamily="18" charset="0"/>
              </a:rPr>
              <a:t>lock</a:t>
            </a:r>
            <a:endParaRPr lang="en-US" altLang="zh-CN" sz="2400" b="1" strike="noStrike" noProof="1" dirty="0">
              <a:solidFill>
                <a:schemeClr val="tx1"/>
              </a:solidFill>
              <a:effectLst/>
              <a:latin typeface="Times New Roman" panose="02020603050405020304" pitchFamily="18" charset="0"/>
            </a:endParaRPr>
          </a:p>
          <a:p>
            <a:pPr lvl="0" fontAlgn="base">
              <a:spcBef>
                <a:spcPct val="10000"/>
              </a:spcBef>
              <a:buNone/>
            </a:pPr>
            <a:endParaRPr lang="en-US" altLang="zh-CN" sz="2400" b="1" strike="noStrike" noProof="1" dirty="0">
              <a:solidFill>
                <a:schemeClr val="tx1"/>
              </a:solidFill>
              <a:latin typeface="Times New Roman" panose="02020603050405020304" pitchFamily="18" charset="0"/>
            </a:endParaRPr>
          </a:p>
          <a:p>
            <a:pPr lvl="0" algn="just" fontAlgn="base">
              <a:spcBef>
                <a:spcPct val="10000"/>
              </a:spcBef>
              <a:buNone/>
            </a:pPr>
            <a:r>
              <a:rPr lang="zh-CN" altLang="en-US" sz="2400" b="1" strike="noStrike" noProof="1" dirty="0">
                <a:solidFill>
                  <a:schemeClr val="tx1"/>
                </a:solidFill>
                <a:latin typeface="Times New Roman" panose="02020603050405020304" pitchFamily="18" charset="0"/>
              </a:rPr>
              <a:t>   </a:t>
            </a:r>
            <a:r>
              <a:rPr lang="zh-CN" altLang="en-US" sz="2400" strike="noStrike" noProof="1" dirty="0">
                <a:solidFill>
                  <a:schemeClr val="tx1"/>
                </a:solidFill>
                <a:effectLst/>
                <a:latin typeface="Times New Roman" panose="02020603050405020304" pitchFamily="18" charset="0"/>
              </a:rPr>
              <a:t>输入：锁变量w</a:t>
            </a:r>
            <a:endParaRPr lang="zh-CN" altLang="en-US" sz="2400" strike="noStrike" noProof="1" dirty="0">
              <a:solidFill>
                <a:schemeClr val="tx1"/>
              </a:solidFill>
              <a:effectLst/>
              <a:latin typeface="Times New Roman" panose="02020603050405020304" pitchFamily="18" charset="0"/>
            </a:endParaRPr>
          </a:p>
          <a:p>
            <a:pPr lvl="0" algn="just" fontAlgn="base">
              <a:spcBef>
                <a:spcPct val="10000"/>
              </a:spcBef>
              <a:buNone/>
            </a:pPr>
            <a:r>
              <a:rPr lang="zh-CN" altLang="en-US" sz="2400" strike="noStrike" noProof="1" dirty="0">
                <a:solidFill>
                  <a:schemeClr val="tx1"/>
                </a:solidFill>
                <a:effectLst/>
                <a:latin typeface="Times New Roman" panose="02020603050405020304" pitchFamily="18" charset="0"/>
              </a:rPr>
              <a:t>   输出：无</a:t>
            </a:r>
            <a:endParaRPr lang="zh-CN" altLang="en-US" sz="2400" strike="noStrike" noProof="1" dirty="0">
              <a:solidFill>
                <a:schemeClr val="tx1"/>
              </a:solidFill>
              <a:effectLst/>
              <a:latin typeface="Times New Roman" panose="02020603050405020304" pitchFamily="18" charset="0"/>
            </a:endParaRPr>
          </a:p>
          <a:p>
            <a:pPr lvl="0" algn="just" fontAlgn="base">
              <a:spcBef>
                <a:spcPct val="10000"/>
              </a:spcBef>
              <a:buNone/>
            </a:pPr>
            <a:r>
              <a:rPr lang="zh-CN" altLang="en-US" sz="2400" strike="noStrike" noProof="1" dirty="0">
                <a:solidFill>
                  <a:schemeClr val="tx1"/>
                </a:solidFill>
                <a:effectLst/>
                <a:latin typeface="Times New Roman" panose="02020603050405020304" pitchFamily="18" charset="0"/>
              </a:rPr>
              <a:t>   {</a:t>
            </a:r>
            <a:endParaRPr lang="zh-CN" altLang="en-US" sz="2400" strike="noStrike" noProof="1" dirty="0">
              <a:solidFill>
                <a:schemeClr val="tx1"/>
              </a:solidFill>
              <a:effectLst/>
              <a:latin typeface="Times New Roman" panose="02020603050405020304" pitchFamily="18" charset="0"/>
            </a:endParaRPr>
          </a:p>
          <a:p>
            <a:pPr lvl="0" algn="just" fontAlgn="base">
              <a:spcBef>
                <a:spcPct val="10000"/>
              </a:spcBef>
              <a:buNone/>
            </a:pPr>
            <a:r>
              <a:rPr lang="zh-CN" altLang="en-US" sz="2400" strike="noStrike" noProof="1" dirty="0">
                <a:solidFill>
                  <a:schemeClr val="tx1"/>
                </a:solidFill>
                <a:effectLst/>
                <a:latin typeface="Times New Roman" panose="02020603050405020304" pitchFamily="18" charset="0"/>
              </a:rPr>
              <a:t>       while(w == 1)</a:t>
            </a:r>
            <a:endParaRPr lang="zh-CN" altLang="en-US" sz="2400" strike="noStrike" noProof="1" dirty="0">
              <a:solidFill>
                <a:schemeClr val="tx1"/>
              </a:solidFill>
              <a:effectLst/>
              <a:latin typeface="Times New Roman" panose="02020603050405020304" pitchFamily="18" charset="0"/>
            </a:endParaRPr>
          </a:p>
          <a:p>
            <a:pPr lvl="0" algn="just" fontAlgn="base">
              <a:spcBef>
                <a:spcPct val="10000"/>
              </a:spcBef>
              <a:buNone/>
            </a:pPr>
            <a:r>
              <a:rPr lang="zh-CN" altLang="en-US" sz="2400" strike="noStrike" noProof="1" dirty="0">
                <a:solidFill>
                  <a:schemeClr val="tx1"/>
                </a:solidFill>
                <a:effectLst/>
                <a:latin typeface="Times New Roman" panose="02020603050405020304" pitchFamily="18" charset="0"/>
              </a:rPr>
              <a:t>       {</a:t>
            </a:r>
            <a:endParaRPr lang="zh-CN" altLang="en-US" sz="2400" strike="noStrike" noProof="1" dirty="0">
              <a:solidFill>
                <a:schemeClr val="tx1"/>
              </a:solidFill>
              <a:effectLst/>
              <a:latin typeface="Times New Roman" panose="02020603050405020304" pitchFamily="18" charset="0"/>
            </a:endParaRPr>
          </a:p>
          <a:p>
            <a:pPr lvl="0" algn="just" fontAlgn="base">
              <a:spcBef>
                <a:spcPct val="10000"/>
              </a:spcBef>
              <a:buNone/>
            </a:pPr>
            <a:r>
              <a:rPr lang="zh-CN" altLang="en-US" sz="2400" strike="noStrike" noProof="1" dirty="0">
                <a:solidFill>
                  <a:schemeClr val="tx1"/>
                </a:solidFill>
                <a:effectLst/>
                <a:latin typeface="Times New Roman" panose="02020603050405020304" pitchFamily="18" charset="0"/>
              </a:rPr>
              <a:t>            保护当前进程的cpu现场；</a:t>
            </a:r>
            <a:endParaRPr lang="zh-CN" altLang="en-US" sz="2400" strike="noStrike" noProof="1" dirty="0">
              <a:solidFill>
                <a:schemeClr val="tx1"/>
              </a:solidFill>
              <a:effectLst/>
              <a:latin typeface="Times New Roman" panose="02020603050405020304" pitchFamily="18" charset="0"/>
            </a:endParaRPr>
          </a:p>
          <a:p>
            <a:pPr lvl="0" algn="just" fontAlgn="base">
              <a:spcBef>
                <a:spcPct val="10000"/>
              </a:spcBef>
              <a:buNone/>
            </a:pPr>
            <a:r>
              <a:rPr lang="zh-CN" altLang="en-US" sz="2400" strike="noStrike" noProof="1" dirty="0">
                <a:solidFill>
                  <a:schemeClr val="tx1"/>
                </a:solidFill>
                <a:effectLst/>
                <a:latin typeface="Times New Roman" panose="02020603050405020304" pitchFamily="18" charset="0"/>
              </a:rPr>
              <a:t>            </a:t>
            </a:r>
            <a:r>
              <a:rPr lang="zh-CN" altLang="en-US" sz="2400" strike="noStrike" noProof="1" dirty="0">
                <a:solidFill>
                  <a:schemeClr val="tx1"/>
                </a:solidFill>
                <a:effectLst/>
                <a:latin typeface="Times New Roman" panose="02020603050405020304" pitchFamily="18" charset="0"/>
                <a:sym typeface="Arial" panose="020B0604020202020204" pitchFamily="34" charset="0"/>
              </a:rPr>
              <a:t>设置</a:t>
            </a:r>
            <a:r>
              <a:rPr lang="zh-CN" altLang="en-US" sz="2400" strike="noStrike" noProof="1" dirty="0">
                <a:solidFill>
                  <a:schemeClr val="tx1"/>
                </a:solidFill>
                <a:effectLst/>
                <a:latin typeface="Times New Roman" panose="02020603050405020304" pitchFamily="18" charset="0"/>
              </a:rPr>
              <a:t>当前进程的状态为等待, 并插入到w的等待队列；</a:t>
            </a:r>
            <a:endParaRPr lang="zh-CN" altLang="en-US" sz="2400" strike="noStrike" noProof="1" dirty="0">
              <a:solidFill>
                <a:schemeClr val="tx1"/>
              </a:solidFill>
              <a:effectLst/>
              <a:latin typeface="Times New Roman" panose="02020603050405020304" pitchFamily="18" charset="0"/>
            </a:endParaRPr>
          </a:p>
          <a:p>
            <a:pPr lvl="0" algn="just" fontAlgn="base">
              <a:spcBef>
                <a:spcPct val="10000"/>
              </a:spcBef>
              <a:buNone/>
            </a:pPr>
            <a:r>
              <a:rPr lang="zh-CN" altLang="en-US" sz="2400" strike="noStrike" noProof="1" dirty="0">
                <a:solidFill>
                  <a:schemeClr val="tx1"/>
                </a:solidFill>
                <a:effectLst/>
                <a:latin typeface="Times New Roman" panose="02020603050405020304" pitchFamily="18" charset="0"/>
              </a:rPr>
              <a:t>            转进程调度</a:t>
            </a:r>
            <a:r>
              <a:rPr lang="x-none" altLang="zh-CN" sz="2400" strike="noStrike" noProof="1" dirty="0">
                <a:solidFill>
                  <a:schemeClr val="tx1"/>
                </a:solidFill>
                <a:effectLst/>
                <a:latin typeface="Times New Roman" panose="02020603050405020304" pitchFamily="18" charset="0"/>
              </a:rPr>
              <a:t>；</a:t>
            </a:r>
            <a:endParaRPr lang="x-none" altLang="zh-CN" sz="2400" strike="noStrike" noProof="1" dirty="0">
              <a:solidFill>
                <a:schemeClr val="tx1"/>
              </a:solidFill>
              <a:effectLst/>
              <a:latin typeface="Times New Roman" panose="02020603050405020304" pitchFamily="18" charset="0"/>
            </a:endParaRPr>
          </a:p>
          <a:p>
            <a:pPr lvl="0" algn="just" fontAlgn="base">
              <a:spcBef>
                <a:spcPct val="10000"/>
              </a:spcBef>
              <a:buNone/>
            </a:pPr>
            <a:r>
              <a:rPr lang="zh-CN" altLang="en-US" sz="2400" strike="noStrike" noProof="1" dirty="0">
                <a:solidFill>
                  <a:schemeClr val="tx1"/>
                </a:solidFill>
                <a:effectLst/>
                <a:latin typeface="Times New Roman" panose="02020603050405020304" pitchFamily="18" charset="0"/>
              </a:rPr>
              <a:t>       </a:t>
            </a:r>
            <a:r>
              <a:rPr lang="en-US" altLang="zh-CN" sz="2400" strike="noStrike" noProof="1" dirty="0">
                <a:solidFill>
                  <a:schemeClr val="tx1"/>
                </a:solidFill>
                <a:effectLst/>
                <a:latin typeface="Times New Roman" panose="02020603050405020304" pitchFamily="18" charset="0"/>
              </a:rPr>
              <a:t>}</a:t>
            </a:r>
            <a:endParaRPr lang="zh-CN" altLang="en-US" sz="2400" strike="noStrike" noProof="1" dirty="0">
              <a:solidFill>
                <a:schemeClr val="tx1"/>
              </a:solidFill>
              <a:effectLst/>
              <a:latin typeface="Times New Roman" panose="02020603050405020304" pitchFamily="18" charset="0"/>
            </a:endParaRPr>
          </a:p>
          <a:p>
            <a:pPr lvl="0" algn="just" fontAlgn="base">
              <a:spcBef>
                <a:spcPct val="10000"/>
              </a:spcBef>
              <a:buNone/>
            </a:pPr>
            <a:r>
              <a:rPr lang="zh-CN" altLang="en-US" sz="2400" strike="noStrike" noProof="1" dirty="0">
                <a:solidFill>
                  <a:schemeClr val="tx1"/>
                </a:solidFill>
                <a:effectLst/>
                <a:latin typeface="Times New Roman" panose="02020603050405020304" pitchFamily="18" charset="0"/>
              </a:rPr>
              <a:t>       w = 1;</a:t>
            </a:r>
            <a:endParaRPr lang="zh-CN" altLang="en-US" sz="2400" strike="noStrike" noProof="1" dirty="0">
              <a:solidFill>
                <a:schemeClr val="tx1"/>
              </a:solidFill>
              <a:effectLst/>
              <a:latin typeface="Times New Roman" panose="02020603050405020304" pitchFamily="18" charset="0"/>
            </a:endParaRPr>
          </a:p>
          <a:p>
            <a:pPr lvl="0" algn="just" fontAlgn="base">
              <a:spcBef>
                <a:spcPct val="10000"/>
              </a:spcBef>
              <a:buNone/>
            </a:pPr>
            <a:r>
              <a:rPr lang="zh-CN" altLang="en-US" sz="2400" strike="noStrike" noProof="1" dirty="0">
                <a:solidFill>
                  <a:schemeClr val="tx1"/>
                </a:solidFill>
                <a:effectLst/>
                <a:latin typeface="Times New Roman" panose="02020603050405020304" pitchFamily="18" charset="0"/>
              </a:rPr>
              <a:t>   }</a:t>
            </a:r>
            <a:endParaRPr lang="zh-CN" altLang="en-US" sz="2400" strike="noStrike" noProof="1" dirty="0">
              <a:solidFill>
                <a:schemeClr val="tx1"/>
              </a:solidFill>
              <a:effectLst/>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9">
                                            <p:txEl>
                                              <p:charRg st="0" end="14"/>
                                            </p:txEl>
                                          </p:spTgt>
                                        </p:tgtEl>
                                        <p:attrNameLst>
                                          <p:attrName>style.visibility</p:attrName>
                                        </p:attrNameLst>
                                      </p:cBhvr>
                                      <p:to>
                                        <p:strVal val="visible"/>
                                      </p:to>
                                    </p:set>
                                    <p:anim calcmode="lin" valueType="num">
                                      <p:cBhvr>
                                        <p:cTn id="7" dur="1000" fill="hold"/>
                                        <p:tgtEl>
                                          <p:spTgt spid="50179">
                                            <p:txEl>
                                              <p:charRg st="0" end="14"/>
                                            </p:txEl>
                                          </p:spTgt>
                                        </p:tgtEl>
                                        <p:attrNameLst>
                                          <p:attrName>ppt_x</p:attrName>
                                        </p:attrNameLst>
                                      </p:cBhvr>
                                      <p:tavLst>
                                        <p:tav tm="0">
                                          <p:val>
                                            <p:strVal val="0-#ppt_w/2"/>
                                          </p:val>
                                        </p:tav>
                                        <p:tav tm="100000">
                                          <p:val>
                                            <p:strVal val="#ppt_x"/>
                                          </p:val>
                                        </p:tav>
                                      </p:tavLst>
                                    </p:anim>
                                    <p:anim calcmode="lin" valueType="num">
                                      <p:cBhvr>
                                        <p:cTn id="8" dur="1000" fill="hold"/>
                                        <p:tgtEl>
                                          <p:spTgt spid="50179">
                                            <p:txEl>
                                              <p:charRg st="0" end="14"/>
                                            </p:txEl>
                                          </p:spTgt>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0179">
                                            <p:txEl>
                                              <p:charRg st="200" end="208"/>
                                            </p:txEl>
                                          </p:spTgt>
                                        </p:tgtEl>
                                        <p:attrNameLst>
                                          <p:attrName>style.visibility</p:attrName>
                                        </p:attrNameLst>
                                      </p:cBhvr>
                                      <p:to>
                                        <p:strVal val="visible"/>
                                      </p:to>
                                    </p:set>
                                    <p:anim calcmode="lin" valueType="num">
                                      <p:cBhvr>
                                        <p:cTn id="11" dur="500" fill="hold"/>
                                        <p:tgtEl>
                                          <p:spTgt spid="50179">
                                            <p:txEl>
                                              <p:charRg st="200" end="208"/>
                                            </p:txEl>
                                          </p:spTgt>
                                        </p:tgtEl>
                                        <p:attrNameLst>
                                          <p:attrName>ppt_x</p:attrName>
                                        </p:attrNameLst>
                                      </p:cBhvr>
                                      <p:tavLst>
                                        <p:tav tm="0">
                                          <p:val>
                                            <p:strVal val="#ppt_x"/>
                                          </p:val>
                                        </p:tav>
                                        <p:tav tm="100000">
                                          <p:val>
                                            <p:strVal val="#ppt_x"/>
                                          </p:val>
                                        </p:tav>
                                      </p:tavLst>
                                    </p:anim>
                                    <p:anim calcmode="lin" valueType="num">
                                      <p:cBhvr>
                                        <p:cTn id="12" dur="500" fill="hold"/>
                                        <p:tgtEl>
                                          <p:spTgt spid="50179">
                                            <p:txEl>
                                              <p:charRg st="200" end="20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文本框 5017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40</a:t>
            </a:r>
            <a:endParaRPr lang="en-US" altLang="zh-CN" b="0">
              <a:solidFill>
                <a:schemeClr val="tx2"/>
              </a:solidFill>
              <a:latin typeface="Times New Roman" panose="02020603050405020304" pitchFamily="18" charset="0"/>
              <a:ea typeface="宋体" pitchFamily="2" charset="-122"/>
            </a:endParaRPr>
          </a:p>
        </p:txBody>
      </p:sp>
      <p:sp>
        <p:nvSpPr>
          <p:cNvPr id="50179" name="矩形 50178"/>
          <p:cNvSpPr/>
          <p:nvPr/>
        </p:nvSpPr>
        <p:spPr>
          <a:xfrm>
            <a:off x="266700" y="536575"/>
            <a:ext cx="5175250" cy="646113"/>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上锁原语和开锁原语</a:t>
            </a:r>
            <a:r>
              <a:rPr lang="en-US" altLang="zh-CN" sz="2800" b="1" strike="noStrike" noProof="1">
                <a:solidFill>
                  <a:srgbClr val="A50021"/>
                </a:solidFill>
                <a:latin typeface="Times New Roman" panose="02020603050405020304" pitchFamily="18" charset="0"/>
                <a:ea typeface="宋体" pitchFamily="2" charset="-122"/>
                <a:cs typeface="+mn-ea"/>
              </a:rPr>
              <a:t>2</a:t>
            </a:r>
            <a:endParaRPr lang="en-US" altLang="zh-CN" sz="1600" strike="noStrike" noProof="1">
              <a:solidFill>
                <a:schemeClr val="tx1"/>
              </a:solidFill>
              <a:latin typeface="Times New Roman" panose="02020603050405020304" pitchFamily="18" charset="0"/>
              <a:ea typeface="宋体" pitchFamily="2" charset="-122"/>
            </a:endParaRPr>
          </a:p>
        </p:txBody>
      </p:sp>
      <p:sp>
        <p:nvSpPr>
          <p:cNvPr id="50181" name="矩形 5018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进程同步机构</a:t>
            </a:r>
            <a:endParaRPr lang="zh-CN" altLang="en-US" sz="2400" strike="noStrike" noProof="1">
              <a:ea typeface="宋体" pitchFamily="2" charset="-122"/>
            </a:endParaRPr>
          </a:p>
        </p:txBody>
      </p:sp>
      <p:sp>
        <p:nvSpPr>
          <p:cNvPr id="62468" name="文本占位符 73730"/>
          <p:cNvSpPr>
            <a:spLocks noGrp="1"/>
          </p:cNvSpPr>
          <p:nvPr>
            <p:ph idx="1"/>
          </p:nvPr>
        </p:nvSpPr>
        <p:spPr>
          <a:xfrm>
            <a:off x="609600" y="1452563"/>
            <a:ext cx="7394575" cy="4053840"/>
          </a:xfrm>
          <a:ln w="9525">
            <a:noFill/>
            <a:miter/>
          </a:ln>
        </p:spPr>
        <p:txBody>
          <a:bodyPr wrap="square" anchor="t">
            <a:spAutoFit/>
          </a:bodyPr>
          <a:p>
            <a:pPr lvl="0" fontAlgn="base">
              <a:lnSpc>
                <a:spcPct val="80000"/>
              </a:lnSpc>
              <a:spcBef>
                <a:spcPct val="10000"/>
              </a:spcBef>
              <a:buNone/>
            </a:pPr>
            <a:r>
              <a:rPr lang="zh-CN" altLang="en-US" sz="2400" b="1" strike="noStrike" noProof="1" dirty="0">
                <a:solidFill>
                  <a:schemeClr val="tx1"/>
                </a:solidFill>
                <a:effectLst/>
                <a:latin typeface="Times New Roman" panose="02020603050405020304" pitchFamily="18" charset="0"/>
              </a:rPr>
              <a:t>开锁原语</a:t>
            </a:r>
            <a:r>
              <a:rPr lang="zh-CN" altLang="en-US" sz="2000" b="1" strike="noStrike" noProof="1" dirty="0">
                <a:solidFill>
                  <a:schemeClr val="tx1"/>
                </a:solidFill>
                <a:effectLst/>
                <a:latin typeface="Times New Roman" panose="02020603050405020304" pitchFamily="18" charset="0"/>
              </a:rPr>
              <a:t> </a:t>
            </a:r>
            <a:r>
              <a:rPr lang="zh-CN" altLang="en-US" sz="2400" b="1" strike="noStrike" noProof="1" dirty="0">
                <a:solidFill>
                  <a:schemeClr val="tx1"/>
                </a:solidFill>
                <a:effectLst/>
                <a:latin typeface="Times New Roman" panose="02020603050405020304" pitchFamily="18" charset="0"/>
              </a:rPr>
              <a:t>unlock</a:t>
            </a:r>
            <a:endParaRPr lang="zh-CN" altLang="en-US" sz="2400" b="1" strike="noStrike" noProof="1" dirty="0">
              <a:solidFill>
                <a:schemeClr val="tx1"/>
              </a:solidFill>
              <a:effectLst/>
              <a:latin typeface="Times New Roman" panose="02020603050405020304" pitchFamily="18" charset="0"/>
            </a:endParaRPr>
          </a:p>
          <a:p>
            <a:pPr lvl="0" fontAlgn="base">
              <a:lnSpc>
                <a:spcPct val="80000"/>
              </a:lnSpc>
              <a:spcBef>
                <a:spcPct val="10000"/>
              </a:spcBef>
              <a:buNone/>
            </a:pPr>
            <a:endParaRPr lang="zh-CN" altLang="en-US" sz="2400" strike="noStrike" noProof="1" dirty="0">
              <a:solidFill>
                <a:schemeClr val="tx1"/>
              </a:solidFill>
              <a:latin typeface="Times New Roman" panose="02020603050405020304" pitchFamily="18" charset="0"/>
            </a:endParaRPr>
          </a:p>
          <a:p>
            <a:pPr lvl="0" algn="just" fontAlgn="base">
              <a:lnSpc>
                <a:spcPct val="80000"/>
              </a:lnSpc>
              <a:spcBef>
                <a:spcPct val="10000"/>
              </a:spcBef>
              <a:buNone/>
            </a:pPr>
            <a:r>
              <a:rPr lang="zh-CN" altLang="en-US" sz="2400" strike="noStrike" noProof="1" dirty="0">
                <a:solidFill>
                  <a:schemeClr val="tx1"/>
                </a:solidFill>
                <a:effectLst/>
                <a:latin typeface="Times New Roman" panose="02020603050405020304" pitchFamily="18" charset="0"/>
              </a:rPr>
              <a:t>    输入：锁变量w</a:t>
            </a:r>
            <a:endParaRPr lang="zh-CN" altLang="en-US" sz="2400" strike="noStrike" noProof="1" dirty="0">
              <a:solidFill>
                <a:schemeClr val="tx1"/>
              </a:solidFill>
              <a:effectLst/>
              <a:latin typeface="Times New Roman" panose="02020603050405020304" pitchFamily="18" charset="0"/>
            </a:endParaRPr>
          </a:p>
          <a:p>
            <a:pPr lvl="0" algn="just" fontAlgn="base">
              <a:lnSpc>
                <a:spcPct val="80000"/>
              </a:lnSpc>
              <a:spcBef>
                <a:spcPct val="10000"/>
              </a:spcBef>
              <a:buNone/>
            </a:pPr>
            <a:r>
              <a:rPr lang="zh-CN" altLang="en-US" sz="2400" strike="noStrike" noProof="1" dirty="0">
                <a:solidFill>
                  <a:schemeClr val="tx1"/>
                </a:solidFill>
                <a:effectLst/>
                <a:latin typeface="Times New Roman" panose="02020603050405020304" pitchFamily="18" charset="0"/>
              </a:rPr>
              <a:t>    输出：无</a:t>
            </a:r>
            <a:endParaRPr lang="zh-CN" altLang="en-US" sz="2400" strike="noStrike" noProof="1" dirty="0">
              <a:solidFill>
                <a:schemeClr val="tx1"/>
              </a:solidFill>
              <a:effectLst/>
              <a:latin typeface="Times New Roman" panose="02020603050405020304" pitchFamily="18" charset="0"/>
            </a:endParaRPr>
          </a:p>
          <a:p>
            <a:pPr lvl="0" algn="just" fontAlgn="base">
              <a:lnSpc>
                <a:spcPct val="80000"/>
              </a:lnSpc>
              <a:spcBef>
                <a:spcPct val="10000"/>
              </a:spcBef>
              <a:buNone/>
            </a:pPr>
            <a:r>
              <a:rPr lang="zh-CN" altLang="en-US" sz="2400" strike="noStrike" noProof="1" dirty="0">
                <a:solidFill>
                  <a:schemeClr val="tx1"/>
                </a:solidFill>
                <a:effectLst/>
                <a:latin typeface="Times New Roman" panose="02020603050405020304" pitchFamily="18" charset="0"/>
              </a:rPr>
              <a:t>    {</a:t>
            </a:r>
            <a:endParaRPr lang="zh-CN" altLang="en-US" sz="2400" strike="noStrike" noProof="1" dirty="0">
              <a:solidFill>
                <a:schemeClr val="tx1"/>
              </a:solidFill>
              <a:effectLst/>
              <a:latin typeface="Times New Roman" panose="02020603050405020304" pitchFamily="18" charset="0"/>
            </a:endParaRPr>
          </a:p>
          <a:p>
            <a:pPr lvl="0" algn="just" fontAlgn="base">
              <a:lnSpc>
                <a:spcPct val="80000"/>
              </a:lnSpc>
              <a:spcBef>
                <a:spcPct val="10000"/>
              </a:spcBef>
              <a:buNone/>
            </a:pPr>
            <a:r>
              <a:rPr lang="zh-CN" altLang="en-US" sz="2400" dirty="0">
                <a:solidFill>
                  <a:schemeClr val="tx1"/>
                </a:solidFill>
                <a:latin typeface="Times New Roman" panose="02020603050405020304" pitchFamily="18" charset="0"/>
                <a:sym typeface="+mn-ea"/>
              </a:rPr>
              <a:t> </a:t>
            </a:r>
            <a:r>
              <a:rPr lang="x-none" altLang="zh-CN" sz="2400" dirty="0">
                <a:solidFill>
                  <a:schemeClr val="tx1"/>
                </a:solidFill>
                <a:latin typeface="Times New Roman" panose="02020603050405020304" pitchFamily="18" charset="0"/>
                <a:sym typeface="+mn-ea"/>
              </a:rPr>
              <a:t>	  </a:t>
            </a:r>
            <a:r>
              <a:rPr lang="zh-CN" altLang="en-US" sz="2400" strike="noStrike" noProof="1" dirty="0">
                <a:solidFill>
                  <a:schemeClr val="tx1"/>
                </a:solidFill>
                <a:effectLst/>
                <a:latin typeface="Times New Roman" panose="02020603050405020304" pitchFamily="18" charset="0"/>
              </a:rPr>
              <a:t>if(w的等待队列不为空)</a:t>
            </a:r>
            <a:endParaRPr lang="zh-CN" altLang="en-US" sz="2400" strike="noStrike" noProof="1" dirty="0">
              <a:solidFill>
                <a:schemeClr val="tx1"/>
              </a:solidFill>
              <a:effectLst/>
              <a:latin typeface="Times New Roman" panose="02020603050405020304" pitchFamily="18" charset="0"/>
            </a:endParaRPr>
          </a:p>
          <a:p>
            <a:pPr lvl="0" algn="just" fontAlgn="base">
              <a:lnSpc>
                <a:spcPct val="80000"/>
              </a:lnSpc>
              <a:spcBef>
                <a:spcPct val="10000"/>
              </a:spcBef>
              <a:buNone/>
            </a:pPr>
            <a:r>
              <a:rPr lang="zh-CN" altLang="en-US" sz="2400" strike="noStrike" noProof="1" dirty="0">
                <a:solidFill>
                  <a:schemeClr val="tx1"/>
                </a:solidFill>
                <a:effectLst/>
                <a:latin typeface="Times New Roman" panose="02020603050405020304" pitchFamily="18" charset="0"/>
              </a:rPr>
              <a:t>       </a:t>
            </a:r>
            <a:r>
              <a:rPr lang="x-none" altLang="zh-CN" sz="2400" strike="noStrike" noProof="1" dirty="0">
                <a:solidFill>
                  <a:schemeClr val="tx1"/>
                </a:solidFill>
                <a:effectLst/>
                <a:latin typeface="Times New Roman" panose="02020603050405020304" pitchFamily="18" charset="0"/>
              </a:rPr>
              <a:t>{</a:t>
            </a:r>
            <a:endParaRPr lang="x-none" altLang="zh-CN" sz="2400" strike="noStrike" noProof="1" dirty="0">
              <a:solidFill>
                <a:schemeClr val="tx1"/>
              </a:solidFill>
              <a:effectLst/>
              <a:latin typeface="Times New Roman" panose="02020603050405020304" pitchFamily="18" charset="0"/>
            </a:endParaRPr>
          </a:p>
          <a:p>
            <a:pPr lvl="0" algn="just" fontAlgn="base">
              <a:lnSpc>
                <a:spcPct val="80000"/>
              </a:lnSpc>
              <a:spcBef>
                <a:spcPct val="10000"/>
              </a:spcBef>
              <a:buNone/>
            </a:pPr>
            <a:r>
              <a:rPr lang="zh-CN" altLang="en-US" sz="2400" strike="noStrike" noProof="1" dirty="0">
                <a:solidFill>
                  <a:schemeClr val="tx1"/>
                </a:solidFill>
                <a:effectLst/>
                <a:latin typeface="Times New Roman" panose="02020603050405020304" pitchFamily="18" charset="0"/>
              </a:rPr>
              <a:t>               移出等待队列首元素，插入到就绪队列；</a:t>
            </a:r>
            <a:endParaRPr lang="zh-CN" altLang="en-US" sz="2400" strike="noStrike" noProof="1" dirty="0">
              <a:solidFill>
                <a:schemeClr val="tx1"/>
              </a:solidFill>
              <a:effectLst/>
              <a:latin typeface="Times New Roman" panose="02020603050405020304" pitchFamily="18" charset="0"/>
            </a:endParaRPr>
          </a:p>
          <a:p>
            <a:pPr lvl="0" algn="just" fontAlgn="base">
              <a:lnSpc>
                <a:spcPct val="80000"/>
              </a:lnSpc>
              <a:spcBef>
                <a:spcPct val="10000"/>
              </a:spcBef>
              <a:buNone/>
            </a:pPr>
            <a:r>
              <a:rPr lang="zh-CN" altLang="en-US" sz="2400" strike="noStrike" noProof="1" dirty="0">
                <a:solidFill>
                  <a:schemeClr val="tx1"/>
                </a:solidFill>
                <a:effectLst/>
                <a:latin typeface="Times New Roman" panose="02020603050405020304" pitchFamily="18" charset="0"/>
              </a:rPr>
              <a:t>               置该进程为就绪状态； </a:t>
            </a:r>
            <a:endParaRPr lang="zh-CN" altLang="en-US" sz="2400" strike="noStrike" noProof="1" dirty="0">
              <a:solidFill>
                <a:schemeClr val="tx1"/>
              </a:solidFill>
              <a:effectLst/>
              <a:latin typeface="Times New Roman" panose="02020603050405020304" pitchFamily="18" charset="0"/>
            </a:endParaRPr>
          </a:p>
          <a:p>
            <a:pPr lvl="0" algn="just" fontAlgn="base">
              <a:lnSpc>
                <a:spcPct val="80000"/>
              </a:lnSpc>
              <a:spcBef>
                <a:spcPct val="10000"/>
              </a:spcBef>
              <a:buNone/>
            </a:pPr>
            <a:r>
              <a:rPr lang="zh-CN" altLang="en-US" sz="2400" strike="noStrike" noProof="1" dirty="0">
                <a:solidFill>
                  <a:schemeClr val="tx1"/>
                </a:solidFill>
                <a:effectLst/>
                <a:latin typeface="Times New Roman" panose="02020603050405020304" pitchFamily="18" charset="0"/>
              </a:rPr>
              <a:t>       }</a:t>
            </a:r>
            <a:endParaRPr lang="zh-CN" altLang="en-US" sz="2400" strike="noStrike" noProof="1" dirty="0">
              <a:solidFill>
                <a:schemeClr val="tx1"/>
              </a:solidFill>
              <a:effectLst/>
              <a:latin typeface="Times New Roman" panose="02020603050405020304" pitchFamily="18" charset="0"/>
            </a:endParaRPr>
          </a:p>
          <a:p>
            <a:pPr lvl="0" algn="just" fontAlgn="base">
              <a:lnSpc>
                <a:spcPct val="80000"/>
              </a:lnSpc>
              <a:spcBef>
                <a:spcPct val="10000"/>
              </a:spcBef>
              <a:buNone/>
            </a:pPr>
            <a:r>
              <a:rPr lang="zh-CN" altLang="en-US" sz="2400" strike="noStrike" noProof="1" dirty="0">
                <a:solidFill>
                  <a:schemeClr val="tx1"/>
                </a:solidFill>
                <a:latin typeface="Times New Roman" panose="02020603050405020304" pitchFamily="18" charset="0"/>
              </a:rPr>
              <a:t>       </a:t>
            </a:r>
            <a:r>
              <a:rPr lang="zh-CN" altLang="en-US" sz="2400" dirty="0">
                <a:solidFill>
                  <a:schemeClr val="tx1"/>
                </a:solidFill>
                <a:effectLst/>
                <a:latin typeface="Times New Roman" panose="02020603050405020304" pitchFamily="18" charset="0"/>
                <a:sym typeface="+mn-ea"/>
              </a:rPr>
              <a:t>w = 0;</a:t>
            </a:r>
            <a:endParaRPr lang="zh-CN" altLang="en-US" sz="2400" strike="noStrike" noProof="1" dirty="0">
              <a:solidFill>
                <a:schemeClr val="tx1"/>
              </a:solidFill>
              <a:effectLst/>
              <a:latin typeface="Times New Roman" panose="02020603050405020304" pitchFamily="18" charset="0"/>
              <a:sym typeface="+mn-ea"/>
            </a:endParaRPr>
          </a:p>
          <a:p>
            <a:pPr lvl="0" algn="just" fontAlgn="base">
              <a:lnSpc>
                <a:spcPct val="80000"/>
              </a:lnSpc>
              <a:spcBef>
                <a:spcPct val="10000"/>
              </a:spcBef>
              <a:buNone/>
            </a:pPr>
            <a:r>
              <a:rPr lang="zh-CN" altLang="en-US" sz="2400" strike="noStrike" noProof="1" dirty="0">
                <a:solidFill>
                  <a:schemeClr val="tx1"/>
                </a:solidFill>
                <a:effectLst/>
                <a:latin typeface="Times New Roman" panose="02020603050405020304" pitchFamily="18" charset="0"/>
              </a:rPr>
              <a:t>    }</a:t>
            </a:r>
            <a:endParaRPr lang="zh-CN" altLang="en-US" sz="2400" strike="noStrike" noProof="1" dirty="0">
              <a:solidFill>
                <a:schemeClr val="tx1"/>
              </a:solidFill>
              <a:effectLst/>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9">
                                            <p:txEl>
                                              <p:charRg st="0" end="14"/>
                                            </p:txEl>
                                          </p:spTgt>
                                        </p:tgtEl>
                                        <p:attrNameLst>
                                          <p:attrName>style.visibility</p:attrName>
                                        </p:attrNameLst>
                                      </p:cBhvr>
                                      <p:to>
                                        <p:strVal val="visible"/>
                                      </p:to>
                                    </p:set>
                                    <p:anim calcmode="lin" valueType="num">
                                      <p:cBhvr>
                                        <p:cTn id="7" dur="1000" fill="hold"/>
                                        <p:tgtEl>
                                          <p:spTgt spid="50179">
                                            <p:txEl>
                                              <p:charRg st="0" end="14"/>
                                            </p:txEl>
                                          </p:spTgt>
                                        </p:tgtEl>
                                        <p:attrNameLst>
                                          <p:attrName>ppt_x</p:attrName>
                                        </p:attrNameLst>
                                      </p:cBhvr>
                                      <p:tavLst>
                                        <p:tav tm="0">
                                          <p:val>
                                            <p:strVal val="0-#ppt_w/2"/>
                                          </p:val>
                                        </p:tav>
                                        <p:tav tm="100000">
                                          <p:val>
                                            <p:strVal val="#ppt_x"/>
                                          </p:val>
                                        </p:tav>
                                      </p:tavLst>
                                    </p:anim>
                                    <p:anim calcmode="lin" valueType="num">
                                      <p:cBhvr>
                                        <p:cTn id="8" dur="1000" fill="hold"/>
                                        <p:tgtEl>
                                          <p:spTgt spid="50179">
                                            <p:txEl>
                                              <p:charRg st="0" end="14"/>
                                            </p:txEl>
                                          </p:spTgt>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0179">
                                            <p:txEl>
                                              <p:charRg st="200" end="208"/>
                                            </p:txEl>
                                          </p:spTgt>
                                        </p:tgtEl>
                                        <p:attrNameLst>
                                          <p:attrName>style.visibility</p:attrName>
                                        </p:attrNameLst>
                                      </p:cBhvr>
                                      <p:to>
                                        <p:strVal val="visible"/>
                                      </p:to>
                                    </p:set>
                                    <p:anim calcmode="lin" valueType="num">
                                      <p:cBhvr>
                                        <p:cTn id="11" dur="500" fill="hold"/>
                                        <p:tgtEl>
                                          <p:spTgt spid="50179">
                                            <p:txEl>
                                              <p:charRg st="200" end="208"/>
                                            </p:txEl>
                                          </p:spTgt>
                                        </p:tgtEl>
                                        <p:attrNameLst>
                                          <p:attrName>ppt_x</p:attrName>
                                        </p:attrNameLst>
                                      </p:cBhvr>
                                      <p:tavLst>
                                        <p:tav tm="0">
                                          <p:val>
                                            <p:strVal val="#ppt_x"/>
                                          </p:val>
                                        </p:tav>
                                        <p:tav tm="100000">
                                          <p:val>
                                            <p:strVal val="#ppt_x"/>
                                          </p:val>
                                        </p:tav>
                                      </p:tavLst>
                                    </p:anim>
                                    <p:anim calcmode="lin" valueType="num">
                                      <p:cBhvr>
                                        <p:cTn id="12" dur="500" fill="hold"/>
                                        <p:tgtEl>
                                          <p:spTgt spid="50179">
                                            <p:txEl>
                                              <p:charRg st="200" end="20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74753"/>
          <p:cNvSpPr>
            <a:spLocks noGrp="1"/>
          </p:cNvSpPr>
          <p:nvPr>
            <p:ph type="title"/>
          </p:nvPr>
        </p:nvSpPr>
        <p:spPr>
          <a:xfrm>
            <a:off x="285750" y="723900"/>
            <a:ext cx="8637588" cy="646113"/>
          </a:xfrm>
        </p:spPr>
        <p:txBody>
          <a:bodyPr anchor="b">
            <a:spAutoFit/>
          </a:bodyPr>
          <a:p>
            <a:pPr lvl="0">
              <a:lnSpc>
                <a:spcPct val="130000"/>
              </a:lnSpc>
              <a:spcBef>
                <a:spcPct val="30000"/>
              </a:spcBef>
              <a:buClr>
                <a:schemeClr val="tx2"/>
              </a:buClr>
              <a:buSzPct val="95000"/>
              <a:buFont typeface="Wingdings" panose="05000000000000000000" pitchFamily="2" charset="2"/>
              <a:buChar char="•"/>
            </a:pPr>
            <a:r>
              <a:rPr lang="en-US" altLang="zh-CN" sz="2800">
                <a:solidFill>
                  <a:srgbClr val="A50021"/>
                </a:solidFill>
                <a:latin typeface="Times New Roman" panose="02020603050405020304" pitchFamily="18" charset="0"/>
                <a:ea typeface="宋体" pitchFamily="2" charset="-122"/>
              </a:rPr>
              <a:t>(</a:t>
            </a:r>
            <a:r>
              <a:rPr lang="zh-CN" altLang="en-US" sz="2800">
                <a:solidFill>
                  <a:srgbClr val="A50021"/>
                </a:solidFill>
                <a:latin typeface="Times New Roman" panose="02020603050405020304" pitchFamily="18" charset="0"/>
                <a:ea typeface="宋体" pitchFamily="2" charset="-122"/>
              </a:rPr>
              <a:t>4</a:t>
            </a:r>
            <a:r>
              <a:rPr lang="en-US" altLang="zh-CN" sz="2800">
                <a:solidFill>
                  <a:srgbClr val="A50021"/>
                </a:solidFill>
                <a:latin typeface="Times New Roman" panose="02020603050405020304" pitchFamily="18" charset="0"/>
                <a:ea typeface="宋体" pitchFamily="2" charset="-122"/>
              </a:rPr>
              <a:t>)</a:t>
            </a:r>
            <a:r>
              <a:rPr lang="zh-CN" altLang="en-US" sz="2800">
                <a:solidFill>
                  <a:srgbClr val="A50021"/>
                </a:solidFill>
                <a:latin typeface="Times New Roman" panose="02020603050405020304" pitchFamily="18" charset="0"/>
                <a:ea typeface="宋体" pitchFamily="2" charset="-122"/>
              </a:rPr>
              <a:t> 用上锁原语和开锁原语实现互斥</a:t>
            </a:r>
            <a:endParaRPr lang="zh-CN" altLang="en-US" sz="2800">
              <a:solidFill>
                <a:srgbClr val="A50021"/>
              </a:solidFill>
              <a:latin typeface="Times New Roman" panose="02020603050405020304" pitchFamily="18" charset="0"/>
              <a:ea typeface="宋体" pitchFamily="2" charset="-122"/>
            </a:endParaRPr>
          </a:p>
        </p:txBody>
      </p:sp>
      <p:grpSp>
        <p:nvGrpSpPr>
          <p:cNvPr id="74755" name="组合 74754"/>
          <p:cNvGrpSpPr/>
          <p:nvPr/>
        </p:nvGrpSpPr>
        <p:grpSpPr>
          <a:xfrm>
            <a:off x="4800600" y="1692275"/>
            <a:ext cx="2514600" cy="4487863"/>
            <a:chOff x="0" y="0"/>
            <a:chExt cx="1308" cy="2561"/>
          </a:xfrm>
        </p:grpSpPr>
        <p:sp>
          <p:nvSpPr>
            <p:cNvPr id="63491" name="文本框 74755"/>
            <p:cNvSpPr txBox="1"/>
            <p:nvPr/>
          </p:nvSpPr>
          <p:spPr>
            <a:xfrm>
              <a:off x="252" y="689"/>
              <a:ext cx="804" cy="336"/>
            </a:xfrm>
            <a:prstGeom prst="rect">
              <a:avLst/>
            </a:prstGeom>
            <a:solidFill>
              <a:srgbClr val="CCFFCC"/>
            </a:solidFill>
            <a:ln w="9525" cap="flat" cmpd="sng">
              <a:solidFill>
                <a:srgbClr val="000000"/>
              </a:solidFill>
              <a:prstDash val="solid"/>
              <a:miter/>
              <a:headEnd type="none" w="med" len="med"/>
              <a:tailEnd type="none" w="med" len="med"/>
            </a:ln>
          </p:spPr>
          <p:txBody>
            <a:bodyPr anchor="ctr" anchorCtr="1"/>
            <a:p>
              <a:pPr lvl="0" algn="just"/>
              <a:r>
                <a:rPr lang="en-US" altLang="zh-CN" sz="2000">
                  <a:latin typeface="Times New Roman" panose="02020603050405020304" pitchFamily="18" charset="0"/>
                  <a:ea typeface="宋体" pitchFamily="2" charset="-122"/>
                </a:rPr>
                <a:t> </a:t>
              </a:r>
              <a:r>
                <a:rPr lang="zh-CN" altLang="en-US">
                  <a:solidFill>
                    <a:schemeClr val="tx1"/>
                  </a:solidFill>
                  <a:latin typeface="Times New Roman" panose="02020603050405020304" pitchFamily="18" charset="0"/>
                  <a:ea typeface="宋体" pitchFamily="2" charset="-122"/>
                </a:rPr>
                <a:t>上锁原语</a:t>
              </a:r>
              <a:r>
                <a:rPr lang="en-US" altLang="zh-CN">
                  <a:solidFill>
                    <a:schemeClr val="tx1"/>
                  </a:solidFill>
                  <a:latin typeface="Times New Roman" panose="02020603050405020304" pitchFamily="18" charset="0"/>
                  <a:ea typeface="宋体" pitchFamily="2" charset="-122"/>
                </a:rPr>
                <a:t>w</a:t>
              </a:r>
              <a:endParaRPr lang="en-US" altLang="zh-CN" sz="2000">
                <a:solidFill>
                  <a:schemeClr val="tx1"/>
                </a:solidFill>
                <a:latin typeface="Times New Roman" panose="02020603050405020304" pitchFamily="18" charset="0"/>
                <a:ea typeface="宋体" pitchFamily="2" charset="-122"/>
              </a:endParaRPr>
            </a:p>
          </p:txBody>
        </p:sp>
        <p:sp>
          <p:nvSpPr>
            <p:cNvPr id="63492" name="文本框 74756"/>
            <p:cNvSpPr txBox="1"/>
            <p:nvPr/>
          </p:nvSpPr>
          <p:spPr>
            <a:xfrm>
              <a:off x="0" y="1307"/>
              <a:ext cx="1308" cy="342"/>
            </a:xfrm>
            <a:prstGeom prst="rect">
              <a:avLst/>
            </a:prstGeom>
            <a:solidFill>
              <a:srgbClr val="CCFFCC"/>
            </a:solidFill>
            <a:ln w="9525" cap="flat" cmpd="sng">
              <a:solidFill>
                <a:srgbClr val="000000"/>
              </a:solidFill>
              <a:prstDash val="solid"/>
              <a:miter/>
              <a:headEnd type="none" w="med" len="med"/>
              <a:tailEnd type="none" w="med" len="med"/>
            </a:ln>
          </p:spPr>
          <p:txBody>
            <a:bodyPr anchor="ctr" anchorCtr="1"/>
            <a:p>
              <a:pPr lvl="0" algn="just"/>
              <a:r>
                <a:rPr lang="en-US" altLang="zh-CN" sz="2000">
                  <a:latin typeface="Times New Roman" panose="02020603050405020304" pitchFamily="18" charset="0"/>
                  <a:ea typeface="宋体" pitchFamily="2" charset="-122"/>
                </a:rPr>
                <a:t>  </a:t>
              </a:r>
              <a:r>
                <a:rPr lang="zh-CN" altLang="en-US">
                  <a:solidFill>
                    <a:schemeClr val="tx1"/>
                  </a:solidFill>
                  <a:latin typeface="Times New Roman" panose="02020603050405020304" pitchFamily="18" charset="0"/>
                  <a:ea typeface="宋体" pitchFamily="2" charset="-122"/>
                </a:rPr>
                <a:t>进入临界区</a:t>
              </a:r>
              <a:r>
                <a:rPr lang="en-US" altLang="zh-CN">
                  <a:solidFill>
                    <a:schemeClr val="tx1"/>
                  </a:solidFill>
                  <a:latin typeface="Times New Roman" panose="02020603050405020304" pitchFamily="18" charset="0"/>
                  <a:ea typeface="宋体" pitchFamily="2" charset="-122"/>
                </a:rPr>
                <a:t>cs</a:t>
              </a:r>
              <a:r>
                <a:rPr lang="en-US" altLang="zh-CN" baseline="-25000">
                  <a:solidFill>
                    <a:schemeClr val="tx1"/>
                  </a:solidFill>
                  <a:latin typeface="Times New Roman" panose="02020603050405020304" pitchFamily="18" charset="0"/>
                  <a:ea typeface="宋体" pitchFamily="2" charset="-122"/>
                </a:rPr>
                <a:t>b</a:t>
              </a:r>
              <a:endParaRPr lang="en-US" altLang="zh-CN" baseline="-25000">
                <a:solidFill>
                  <a:schemeClr val="tx1"/>
                </a:solidFill>
                <a:latin typeface="Times New Roman" panose="02020603050405020304" pitchFamily="18" charset="0"/>
                <a:ea typeface="宋体" pitchFamily="2" charset="-122"/>
              </a:endParaRPr>
            </a:p>
          </p:txBody>
        </p:sp>
        <p:sp>
          <p:nvSpPr>
            <p:cNvPr id="63493" name="文本框 74757"/>
            <p:cNvSpPr txBox="1"/>
            <p:nvPr/>
          </p:nvSpPr>
          <p:spPr>
            <a:xfrm>
              <a:off x="252" y="1937"/>
              <a:ext cx="804" cy="336"/>
            </a:xfrm>
            <a:prstGeom prst="rect">
              <a:avLst/>
            </a:prstGeom>
            <a:solidFill>
              <a:srgbClr val="CCFFCC"/>
            </a:solidFill>
            <a:ln w="9525" cap="flat" cmpd="sng">
              <a:solidFill>
                <a:srgbClr val="000000"/>
              </a:solidFill>
              <a:prstDash val="solid"/>
              <a:miter/>
              <a:headEnd type="none" w="med" len="med"/>
              <a:tailEnd type="none" w="med" len="med"/>
            </a:ln>
          </p:spPr>
          <p:txBody>
            <a:bodyPr anchor="ctr" anchorCtr="1"/>
            <a:p>
              <a:pPr lvl="0" algn="just"/>
              <a:r>
                <a:rPr lang="en-US" altLang="zh-CN" sz="2000">
                  <a:latin typeface="Times New Roman" panose="02020603050405020304" pitchFamily="18" charset="0"/>
                  <a:ea typeface="宋体" pitchFamily="2" charset="-122"/>
                </a:rPr>
                <a:t> </a:t>
              </a:r>
              <a:r>
                <a:rPr lang="zh-CN" altLang="en-US">
                  <a:solidFill>
                    <a:schemeClr val="tx1"/>
                  </a:solidFill>
                  <a:latin typeface="Times New Roman" panose="02020603050405020304" pitchFamily="18" charset="0"/>
                  <a:ea typeface="宋体" pitchFamily="2" charset="-122"/>
                </a:rPr>
                <a:t>开锁原语</a:t>
              </a:r>
              <a:r>
                <a:rPr lang="en-US" altLang="zh-CN">
                  <a:solidFill>
                    <a:schemeClr val="tx1"/>
                  </a:solidFill>
                  <a:latin typeface="Times New Roman" panose="02020603050405020304" pitchFamily="18" charset="0"/>
                  <a:ea typeface="宋体" pitchFamily="2" charset="-122"/>
                </a:rPr>
                <a:t>w</a:t>
              </a:r>
              <a:endParaRPr lang="en-US" altLang="zh-CN" sz="2000">
                <a:solidFill>
                  <a:schemeClr val="tx1"/>
                </a:solidFill>
                <a:latin typeface="Times New Roman" panose="02020603050405020304" pitchFamily="18" charset="0"/>
                <a:ea typeface="宋体" pitchFamily="2" charset="-122"/>
              </a:endParaRPr>
            </a:p>
          </p:txBody>
        </p:sp>
        <p:sp>
          <p:nvSpPr>
            <p:cNvPr id="63494" name="文本框 74758"/>
            <p:cNvSpPr txBox="1"/>
            <p:nvPr/>
          </p:nvSpPr>
          <p:spPr>
            <a:xfrm>
              <a:off x="336" y="0"/>
              <a:ext cx="720" cy="296"/>
            </a:xfrm>
            <a:prstGeom prst="rect">
              <a:avLst/>
            </a:prstGeom>
            <a:noFill/>
            <a:ln w="9525">
              <a:noFill/>
              <a:miter/>
            </a:ln>
          </p:spPr>
          <p:txBody>
            <a:bodyPr anchor="ctr" anchorCtr="1">
              <a:spAutoFit/>
            </a:bodyPr>
            <a:p>
              <a:pPr lvl="0">
                <a:spcBef>
                  <a:spcPct val="50000"/>
                </a:spcBef>
              </a:pPr>
              <a:r>
                <a:rPr lang="zh-CN" altLang="en-US" sz="2800">
                  <a:latin typeface="Times New Roman" panose="02020603050405020304" pitchFamily="18" charset="0"/>
                  <a:ea typeface="宋体" pitchFamily="2" charset="-122"/>
                </a:rPr>
                <a:t>进程</a:t>
              </a:r>
              <a:r>
                <a:rPr lang="en-US" altLang="zh-CN" sz="2800">
                  <a:latin typeface="Times New Roman" panose="02020603050405020304" pitchFamily="18" charset="0"/>
                  <a:ea typeface="宋体" pitchFamily="2" charset="-122"/>
                </a:rPr>
                <a:t>B</a:t>
              </a:r>
              <a:endParaRPr lang="en-US" altLang="zh-CN" sz="2800">
                <a:latin typeface="Times New Roman" panose="02020603050405020304" pitchFamily="18" charset="0"/>
                <a:ea typeface="宋体" pitchFamily="2" charset="-122"/>
              </a:endParaRPr>
            </a:p>
          </p:txBody>
        </p:sp>
        <p:sp>
          <p:nvSpPr>
            <p:cNvPr id="63495" name="直接连接符 74759"/>
            <p:cNvSpPr/>
            <p:nvPr/>
          </p:nvSpPr>
          <p:spPr>
            <a:xfrm>
              <a:off x="672" y="305"/>
              <a:ext cx="0" cy="384"/>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sp>
          <p:nvSpPr>
            <p:cNvPr id="63496" name="直接连接符 74760"/>
            <p:cNvSpPr/>
            <p:nvPr/>
          </p:nvSpPr>
          <p:spPr>
            <a:xfrm>
              <a:off x="672" y="1025"/>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sp>
          <p:nvSpPr>
            <p:cNvPr id="63497" name="直接连接符 74761"/>
            <p:cNvSpPr/>
            <p:nvPr/>
          </p:nvSpPr>
          <p:spPr>
            <a:xfrm>
              <a:off x="672" y="1649"/>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sp>
          <p:nvSpPr>
            <p:cNvPr id="63498" name="直接连接符 74762"/>
            <p:cNvSpPr/>
            <p:nvPr/>
          </p:nvSpPr>
          <p:spPr>
            <a:xfrm>
              <a:off x="672" y="2273"/>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grpSp>
      <p:grpSp>
        <p:nvGrpSpPr>
          <p:cNvPr id="74764" name="组合 74763"/>
          <p:cNvGrpSpPr/>
          <p:nvPr/>
        </p:nvGrpSpPr>
        <p:grpSpPr>
          <a:xfrm>
            <a:off x="1219200" y="1700213"/>
            <a:ext cx="2590800" cy="4487862"/>
            <a:chOff x="0" y="0"/>
            <a:chExt cx="1308" cy="2561"/>
          </a:xfrm>
        </p:grpSpPr>
        <p:sp>
          <p:nvSpPr>
            <p:cNvPr id="63500" name="文本框 74764"/>
            <p:cNvSpPr txBox="1"/>
            <p:nvPr/>
          </p:nvSpPr>
          <p:spPr>
            <a:xfrm>
              <a:off x="252" y="689"/>
              <a:ext cx="804" cy="336"/>
            </a:xfrm>
            <a:prstGeom prst="rect">
              <a:avLst/>
            </a:prstGeom>
            <a:solidFill>
              <a:srgbClr val="CCFFCC"/>
            </a:solidFill>
            <a:ln w="9525" cap="flat" cmpd="sng">
              <a:solidFill>
                <a:srgbClr val="000000"/>
              </a:solidFill>
              <a:prstDash val="solid"/>
              <a:miter/>
              <a:headEnd type="none" w="med" len="med"/>
              <a:tailEnd type="none" w="med" len="med"/>
            </a:ln>
          </p:spPr>
          <p:txBody>
            <a:bodyPr anchor="ctr" anchorCtr="1"/>
            <a:p>
              <a:pPr lvl="0" algn="just"/>
              <a:r>
                <a:rPr lang="en-US" altLang="zh-CN" sz="2000">
                  <a:latin typeface="Times New Roman" panose="02020603050405020304" pitchFamily="18" charset="0"/>
                  <a:ea typeface="宋体" pitchFamily="2" charset="-122"/>
                </a:rPr>
                <a:t> </a:t>
              </a:r>
              <a:r>
                <a:rPr lang="zh-CN" altLang="en-US">
                  <a:solidFill>
                    <a:schemeClr val="tx1"/>
                  </a:solidFill>
                  <a:latin typeface="Times New Roman" panose="02020603050405020304" pitchFamily="18" charset="0"/>
                  <a:ea typeface="宋体" pitchFamily="2" charset="-122"/>
                </a:rPr>
                <a:t>上锁原语</a:t>
              </a:r>
              <a:r>
                <a:rPr lang="en-US" altLang="zh-CN">
                  <a:solidFill>
                    <a:schemeClr val="tx1"/>
                  </a:solidFill>
                  <a:latin typeface="Times New Roman" panose="02020603050405020304" pitchFamily="18" charset="0"/>
                  <a:ea typeface="宋体" pitchFamily="2" charset="-122"/>
                </a:rPr>
                <a:t>w</a:t>
              </a:r>
              <a:endParaRPr lang="en-US" altLang="zh-CN" sz="2000">
                <a:solidFill>
                  <a:schemeClr val="tx1"/>
                </a:solidFill>
                <a:latin typeface="Times New Roman" panose="02020603050405020304" pitchFamily="18" charset="0"/>
                <a:ea typeface="宋体" pitchFamily="2" charset="-122"/>
              </a:endParaRPr>
            </a:p>
          </p:txBody>
        </p:sp>
        <p:sp>
          <p:nvSpPr>
            <p:cNvPr id="63501" name="文本框 74765"/>
            <p:cNvSpPr txBox="1"/>
            <p:nvPr/>
          </p:nvSpPr>
          <p:spPr>
            <a:xfrm>
              <a:off x="0" y="1307"/>
              <a:ext cx="1308" cy="342"/>
            </a:xfrm>
            <a:prstGeom prst="rect">
              <a:avLst/>
            </a:prstGeom>
            <a:solidFill>
              <a:srgbClr val="CCFFCC"/>
            </a:solidFill>
            <a:ln w="9525" cap="flat" cmpd="sng">
              <a:solidFill>
                <a:srgbClr val="000000"/>
              </a:solidFill>
              <a:prstDash val="solid"/>
              <a:miter/>
              <a:headEnd type="none" w="med" len="med"/>
              <a:tailEnd type="none" w="med" len="med"/>
            </a:ln>
          </p:spPr>
          <p:txBody>
            <a:bodyPr anchor="ctr" anchorCtr="1"/>
            <a:p>
              <a:pPr lvl="0" algn="just"/>
              <a:r>
                <a:rPr lang="en-US" altLang="zh-CN" sz="2000">
                  <a:latin typeface="Times New Roman" panose="02020603050405020304" pitchFamily="18" charset="0"/>
                  <a:ea typeface="宋体" pitchFamily="2" charset="-122"/>
                </a:rPr>
                <a:t>  </a:t>
              </a:r>
              <a:r>
                <a:rPr lang="zh-CN" altLang="en-US">
                  <a:solidFill>
                    <a:schemeClr val="tx1"/>
                  </a:solidFill>
                  <a:latin typeface="Times New Roman" panose="02020603050405020304" pitchFamily="18" charset="0"/>
                  <a:ea typeface="宋体" pitchFamily="2" charset="-122"/>
                </a:rPr>
                <a:t>进入临界区</a:t>
              </a:r>
              <a:r>
                <a:rPr lang="en-US" altLang="zh-CN">
                  <a:solidFill>
                    <a:schemeClr val="tx1"/>
                  </a:solidFill>
                  <a:latin typeface="Times New Roman" panose="02020603050405020304" pitchFamily="18" charset="0"/>
                  <a:ea typeface="宋体" pitchFamily="2" charset="-122"/>
                </a:rPr>
                <a:t>cs</a:t>
              </a:r>
              <a:r>
                <a:rPr lang="en-US" altLang="zh-CN" baseline="-25000">
                  <a:solidFill>
                    <a:schemeClr val="tx1"/>
                  </a:solidFill>
                  <a:latin typeface="Times New Roman" panose="02020603050405020304" pitchFamily="18" charset="0"/>
                  <a:ea typeface="宋体" pitchFamily="2" charset="-122"/>
                </a:rPr>
                <a:t>a</a:t>
              </a:r>
              <a:endParaRPr lang="en-US" altLang="zh-CN" baseline="-25000">
                <a:solidFill>
                  <a:schemeClr val="tx1"/>
                </a:solidFill>
                <a:latin typeface="Times New Roman" panose="02020603050405020304" pitchFamily="18" charset="0"/>
                <a:ea typeface="宋体" pitchFamily="2" charset="-122"/>
              </a:endParaRPr>
            </a:p>
          </p:txBody>
        </p:sp>
        <p:sp>
          <p:nvSpPr>
            <p:cNvPr id="63502" name="文本框 74766"/>
            <p:cNvSpPr txBox="1"/>
            <p:nvPr/>
          </p:nvSpPr>
          <p:spPr>
            <a:xfrm>
              <a:off x="252" y="1937"/>
              <a:ext cx="804" cy="336"/>
            </a:xfrm>
            <a:prstGeom prst="rect">
              <a:avLst/>
            </a:prstGeom>
            <a:solidFill>
              <a:srgbClr val="CCFFCC"/>
            </a:solidFill>
            <a:ln w="9525" cap="flat" cmpd="sng">
              <a:solidFill>
                <a:srgbClr val="000000"/>
              </a:solidFill>
              <a:prstDash val="solid"/>
              <a:miter/>
              <a:headEnd type="none" w="med" len="med"/>
              <a:tailEnd type="none" w="med" len="med"/>
            </a:ln>
          </p:spPr>
          <p:txBody>
            <a:bodyPr anchor="ctr" anchorCtr="1"/>
            <a:p>
              <a:pPr lvl="0" algn="just"/>
              <a:r>
                <a:rPr lang="en-US" altLang="zh-CN" sz="2000">
                  <a:latin typeface="Times New Roman" panose="02020603050405020304" pitchFamily="18" charset="0"/>
                  <a:ea typeface="宋体" pitchFamily="2" charset="-122"/>
                </a:rPr>
                <a:t> </a:t>
              </a:r>
              <a:r>
                <a:rPr lang="zh-CN" altLang="en-US">
                  <a:solidFill>
                    <a:schemeClr val="tx1"/>
                  </a:solidFill>
                  <a:latin typeface="Times New Roman" panose="02020603050405020304" pitchFamily="18" charset="0"/>
                  <a:ea typeface="宋体" pitchFamily="2" charset="-122"/>
                </a:rPr>
                <a:t>开锁原语</a:t>
              </a:r>
              <a:r>
                <a:rPr lang="en-US" altLang="zh-CN">
                  <a:solidFill>
                    <a:schemeClr val="tx1"/>
                  </a:solidFill>
                  <a:latin typeface="Times New Roman" panose="02020603050405020304" pitchFamily="18" charset="0"/>
                  <a:ea typeface="宋体" pitchFamily="2" charset="-122"/>
                </a:rPr>
                <a:t>w</a:t>
              </a:r>
              <a:endParaRPr lang="en-US" altLang="zh-CN" sz="2000">
                <a:solidFill>
                  <a:schemeClr val="tx1"/>
                </a:solidFill>
                <a:latin typeface="Times New Roman" panose="02020603050405020304" pitchFamily="18" charset="0"/>
                <a:ea typeface="宋体" pitchFamily="2" charset="-122"/>
              </a:endParaRPr>
            </a:p>
          </p:txBody>
        </p:sp>
        <p:sp>
          <p:nvSpPr>
            <p:cNvPr id="63503" name="文本框 74767"/>
            <p:cNvSpPr txBox="1"/>
            <p:nvPr/>
          </p:nvSpPr>
          <p:spPr>
            <a:xfrm>
              <a:off x="336" y="0"/>
              <a:ext cx="720" cy="296"/>
            </a:xfrm>
            <a:prstGeom prst="rect">
              <a:avLst/>
            </a:prstGeom>
            <a:noFill/>
            <a:ln w="9525">
              <a:noFill/>
              <a:miter/>
            </a:ln>
          </p:spPr>
          <p:txBody>
            <a:bodyPr anchor="ctr" anchorCtr="1">
              <a:spAutoFit/>
            </a:bodyPr>
            <a:p>
              <a:pPr lvl="0">
                <a:spcBef>
                  <a:spcPct val="50000"/>
                </a:spcBef>
              </a:pPr>
              <a:r>
                <a:rPr lang="zh-CN" altLang="en-US" sz="2800">
                  <a:latin typeface="Times New Roman" panose="02020603050405020304" pitchFamily="18" charset="0"/>
                  <a:ea typeface="宋体" pitchFamily="2" charset="-122"/>
                </a:rPr>
                <a:t>进程</a:t>
              </a:r>
              <a:r>
                <a:rPr lang="en-US" altLang="zh-CN" sz="2800">
                  <a:latin typeface="Times New Roman" panose="02020603050405020304" pitchFamily="18" charset="0"/>
                  <a:ea typeface="宋体" pitchFamily="2" charset="-122"/>
                </a:rPr>
                <a:t>A</a:t>
              </a:r>
              <a:endParaRPr lang="en-US" altLang="zh-CN" sz="2800">
                <a:latin typeface="Times New Roman" panose="02020603050405020304" pitchFamily="18" charset="0"/>
                <a:ea typeface="宋体" pitchFamily="2" charset="-122"/>
              </a:endParaRPr>
            </a:p>
          </p:txBody>
        </p:sp>
        <p:sp>
          <p:nvSpPr>
            <p:cNvPr id="63504" name="直接连接符 74768"/>
            <p:cNvSpPr/>
            <p:nvPr/>
          </p:nvSpPr>
          <p:spPr>
            <a:xfrm>
              <a:off x="672" y="305"/>
              <a:ext cx="0" cy="384"/>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sp>
          <p:nvSpPr>
            <p:cNvPr id="63505" name="直接连接符 74769"/>
            <p:cNvSpPr/>
            <p:nvPr/>
          </p:nvSpPr>
          <p:spPr>
            <a:xfrm>
              <a:off x="672" y="1025"/>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sp>
          <p:nvSpPr>
            <p:cNvPr id="63506" name="直接连接符 74770"/>
            <p:cNvSpPr/>
            <p:nvPr/>
          </p:nvSpPr>
          <p:spPr>
            <a:xfrm>
              <a:off x="672" y="1649"/>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sp>
          <p:nvSpPr>
            <p:cNvPr id="63507" name="直接连接符 74771"/>
            <p:cNvSpPr/>
            <p:nvPr/>
          </p:nvSpPr>
          <p:spPr>
            <a:xfrm>
              <a:off x="672" y="2273"/>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4764"/>
                                        </p:tgtEl>
                                        <p:attrNameLst>
                                          <p:attrName>style.visibility</p:attrName>
                                        </p:attrNameLst>
                                      </p:cBhvr>
                                      <p:to>
                                        <p:strVal val="visible"/>
                                      </p:to>
                                    </p:set>
                                    <p:anim calcmode="lin" valueType="num">
                                      <p:cBhvr>
                                        <p:cTn id="7" dur="500" fill="hold"/>
                                        <p:tgtEl>
                                          <p:spTgt spid="74764"/>
                                        </p:tgtEl>
                                        <p:attrNameLst>
                                          <p:attrName>ppt_x</p:attrName>
                                        </p:attrNameLst>
                                      </p:cBhvr>
                                      <p:tavLst>
                                        <p:tav tm="0">
                                          <p:val>
                                            <p:strVal val="0-#ppt_w/2"/>
                                          </p:val>
                                        </p:tav>
                                        <p:tav tm="100000">
                                          <p:val>
                                            <p:strVal val="#ppt_x"/>
                                          </p:val>
                                        </p:tav>
                                      </p:tavLst>
                                    </p:anim>
                                    <p:anim calcmode="lin" valueType="num">
                                      <p:cBhvr>
                                        <p:cTn id="8" dur="500" fill="hold"/>
                                        <p:tgtEl>
                                          <p:spTgt spid="747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4755"/>
                                        </p:tgtEl>
                                        <p:attrNameLst>
                                          <p:attrName>style.visibility</p:attrName>
                                        </p:attrNameLst>
                                      </p:cBhvr>
                                      <p:to>
                                        <p:strVal val="visible"/>
                                      </p:to>
                                    </p:set>
                                    <p:anim calcmode="lin" valueType="num">
                                      <p:cBhvr>
                                        <p:cTn id="13" dur="500" fill="hold"/>
                                        <p:tgtEl>
                                          <p:spTgt spid="74755"/>
                                        </p:tgtEl>
                                        <p:attrNameLst>
                                          <p:attrName>ppt_x</p:attrName>
                                        </p:attrNameLst>
                                      </p:cBhvr>
                                      <p:tavLst>
                                        <p:tav tm="0">
                                          <p:val>
                                            <p:strVal val="1+#ppt_w/2"/>
                                          </p:val>
                                        </p:tav>
                                        <p:tav tm="100000">
                                          <p:val>
                                            <p:strVal val="#ppt_x"/>
                                          </p:val>
                                        </p:tav>
                                      </p:tavLst>
                                    </p:anim>
                                    <p:anim calcmode="lin" valueType="num">
                                      <p:cBhvr>
                                        <p:cTn id="14" dur="500" fill="hold"/>
                                        <p:tgtEl>
                                          <p:spTgt spid="747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框 819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3</a:t>
            </a:r>
            <a:endParaRPr lang="en-US" altLang="zh-CN" b="0">
              <a:solidFill>
                <a:schemeClr val="tx2"/>
              </a:solidFill>
              <a:latin typeface="Times New Roman" panose="02020603050405020304" pitchFamily="18" charset="0"/>
              <a:ea typeface="宋体" pitchFamily="2" charset="-122"/>
            </a:endParaRPr>
          </a:p>
        </p:txBody>
      </p:sp>
      <p:sp>
        <p:nvSpPr>
          <p:cNvPr id="8195" name="矩形 8194"/>
          <p:cNvSpPr/>
          <p:nvPr/>
        </p:nvSpPr>
        <p:spPr>
          <a:xfrm>
            <a:off x="128588" y="473075"/>
            <a:ext cx="8929688" cy="415734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       </a:t>
            </a:r>
            <a:r>
              <a:rPr lang="zh-CN" altLang="en-US" sz="2800" b="1" strike="noStrike" noProof="1" dirty="0">
                <a:solidFill>
                  <a:srgbClr val="A50021"/>
                </a:solidFill>
                <a:latin typeface="Times New Roman" panose="02020603050405020304" pitchFamily="18" charset="0"/>
                <a:ea typeface="宋体" pitchFamily="2" charset="-122"/>
                <a:cs typeface="+mn-ea"/>
              </a:rPr>
              <a:t>顺</a:t>
            </a:r>
            <a:r>
              <a:rPr lang="zh-CN" altLang="en-US" sz="2800" b="1" strike="noStrike" noProof="1">
                <a:solidFill>
                  <a:srgbClr val="A50021"/>
                </a:solidFill>
                <a:latin typeface="Times New Roman" panose="02020603050405020304" pitchFamily="18" charset="0"/>
                <a:ea typeface="宋体" pitchFamily="2" charset="-122"/>
                <a:cs typeface="+mn-ea"/>
              </a:rPr>
              <a:t>序程序的特点</a:t>
            </a:r>
            <a:endParaRPr lang="zh-CN" altLang="en-US" sz="2800" b="1" strike="noStrike" noProof="1">
              <a:solidFill>
                <a:srgbClr val="A50021"/>
              </a:solidFill>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b="1" strike="noStrike" noProof="1">
                <a:solidFill>
                  <a:srgbClr val="000099"/>
                </a:solidFill>
                <a:effectLst/>
                <a:latin typeface="宋体" pitchFamily="2" charset="-122"/>
                <a:ea typeface="宋体" pitchFamily="2" charset="-122"/>
                <a:cs typeface="+mn-cs"/>
              </a:rPr>
              <a:t>① </a:t>
            </a:r>
            <a:r>
              <a:rPr lang="zh-CN" altLang="en-US" sz="2400" b="1" strike="noStrike" noProof="1">
                <a:solidFill>
                  <a:srgbClr val="000099"/>
                </a:solidFill>
                <a:effectLst/>
                <a:latin typeface="Times New Roman" panose="02020603050405020304" pitchFamily="18" charset="0"/>
                <a:ea typeface="宋体" pitchFamily="2" charset="-122"/>
                <a:cs typeface="+mn-cs"/>
              </a:rPr>
              <a:t>单道系统的工作情况</a:t>
            </a:r>
            <a:endParaRPr lang="zh-CN" altLang="en-US" sz="2400" b="1" strike="noStrike" noProof="1">
              <a:solidFill>
                <a:srgbClr val="000099"/>
              </a:solidFill>
              <a:effectLst/>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b="1" strike="noStrike" noProof="1">
                <a:solidFill>
                  <a:schemeClr val="tx1"/>
                </a:solidFill>
                <a:effectLst/>
                <a:latin typeface="Times New Roman" panose="02020603050405020304" pitchFamily="18" charset="0"/>
                <a:ea typeface="宋体" pitchFamily="2" charset="-122"/>
                <a:cs typeface="+mn-cs"/>
              </a:rPr>
              <a:t>      对用户作业的处理 </a:t>
            </a:r>
            <a:r>
              <a:rPr lang="en-US" altLang="zh-CN" sz="2400" b="1" strike="noStrike" noProof="1">
                <a:solidFill>
                  <a:schemeClr val="tx1"/>
                </a:solidFill>
                <a:effectLst/>
                <a:latin typeface="Times New Roman" panose="02020603050405020304" pitchFamily="18" charset="0"/>
                <a:ea typeface="宋体" pitchFamily="2" charset="-122"/>
                <a:cs typeface="+mn-cs"/>
              </a:rPr>
              <a:t>—— </a:t>
            </a:r>
            <a:r>
              <a:rPr lang="en-US" altLang="zh-CN" sz="2400" strike="noStrike" noProof="1">
                <a:solidFill>
                  <a:schemeClr val="tx1"/>
                </a:solidFill>
                <a:effectLst/>
                <a:latin typeface="Times New Roman" panose="02020603050405020304" pitchFamily="18" charset="0"/>
                <a:ea typeface="宋体" pitchFamily="2" charset="-122"/>
                <a:cs typeface="+mn-cs"/>
              </a:rPr>
              <a:t> </a:t>
            </a:r>
            <a:endParaRPr lang="en-US" altLang="zh-CN" sz="2400" strike="noStrike" noProof="1">
              <a:solidFill>
                <a:schemeClr val="tx1"/>
              </a:solidFill>
              <a:effectLst/>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en-US" altLang="zh-CN" sz="2400" b="1" strike="noStrike" noProof="1">
                <a:solidFill>
                  <a:schemeClr val="tx1"/>
                </a:solidFill>
                <a:effectLst/>
                <a:latin typeface="Times New Roman" panose="02020603050405020304" pitchFamily="18" charset="0"/>
                <a:ea typeface="宋体" pitchFamily="2" charset="-122"/>
                <a:cs typeface="+mn-cs"/>
              </a:rPr>
              <a:t>      </a:t>
            </a:r>
            <a:r>
              <a:rPr lang="zh-CN" altLang="en-US" sz="2400" strike="noStrike" noProof="1">
                <a:solidFill>
                  <a:schemeClr val="tx1"/>
                </a:solidFill>
                <a:effectLst/>
                <a:latin typeface="Times New Roman" panose="02020603050405020304" pitchFamily="18" charset="0"/>
                <a:ea typeface="宋体" pitchFamily="2" charset="-122"/>
                <a:cs typeface="+mn-cs"/>
              </a:rPr>
              <a:t>首先输入用户的程序和数据；然后进行计算；最后打印计</a:t>
            </a:r>
            <a:endParaRPr lang="zh-CN" altLang="en-US" sz="2400" strike="noStrike" noProof="1">
              <a:solidFill>
                <a:schemeClr val="tx1"/>
              </a:solidFill>
              <a:effectLst/>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cs"/>
              </a:rPr>
              <a:t>      算结果，即有三个顺序执行的操作。</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10000"/>
              </a:lnSpc>
              <a:spcBef>
                <a:spcPct val="20000"/>
              </a:spcBef>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400" strike="noStrike" noProof="1">
                <a:solidFill>
                  <a:schemeClr val="tx1"/>
                </a:solidFill>
                <a:effectLst/>
                <a:latin typeface="Times New Roman" panose="02020603050405020304" pitchFamily="18" charset="0"/>
                <a:ea typeface="宋体" pitchFamily="2" charset="-122"/>
                <a:cs typeface="+mn-ea"/>
              </a:rPr>
              <a:t>I</a:t>
            </a:r>
            <a:r>
              <a:rPr lang="zh-CN" altLang="en-US" sz="2400" strike="noStrike" noProof="1">
                <a:solidFill>
                  <a:schemeClr val="tx1"/>
                </a:solidFill>
                <a:effectLst/>
                <a:latin typeface="Times New Roman" panose="02020603050405020304" pitchFamily="18" charset="0"/>
                <a:ea typeface="宋体" pitchFamily="2" charset="-122"/>
                <a:cs typeface="+mn-ea"/>
              </a:rPr>
              <a:t>：输入操作</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1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a:t>
            </a:r>
            <a:r>
              <a:rPr lang="en-US" altLang="zh-CN" sz="2400" strike="noStrike" noProof="1">
                <a:solidFill>
                  <a:schemeClr val="tx1"/>
                </a:solidFill>
                <a:effectLst/>
                <a:latin typeface="Times New Roman" panose="02020603050405020304" pitchFamily="18" charset="0"/>
                <a:ea typeface="宋体" pitchFamily="2" charset="-122"/>
                <a:cs typeface="+mn-ea"/>
              </a:rPr>
              <a:t>C</a:t>
            </a:r>
            <a:r>
              <a:rPr lang="zh-CN" altLang="en-US" sz="2400" strike="noStrike" noProof="1">
                <a:solidFill>
                  <a:schemeClr val="tx1"/>
                </a:solidFill>
                <a:effectLst/>
                <a:latin typeface="Times New Roman" panose="02020603050405020304" pitchFamily="18" charset="0"/>
                <a:ea typeface="宋体" pitchFamily="2" charset="-122"/>
                <a:cs typeface="+mn-ea"/>
              </a:rPr>
              <a:t>：计算操作</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1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a:t>
            </a:r>
            <a:r>
              <a:rPr lang="en-US" altLang="zh-CN" sz="2400" strike="noStrike" noProof="1">
                <a:solidFill>
                  <a:schemeClr val="tx1"/>
                </a:solidFill>
                <a:effectLst/>
                <a:latin typeface="Times New Roman" panose="02020603050405020304" pitchFamily="18" charset="0"/>
                <a:ea typeface="宋体" pitchFamily="2" charset="-122"/>
                <a:cs typeface="+mn-ea"/>
              </a:rPr>
              <a:t>P</a:t>
            </a:r>
            <a:r>
              <a:rPr lang="zh-CN" altLang="en-US" sz="2400" strike="noStrike" noProof="1">
                <a:solidFill>
                  <a:schemeClr val="tx1"/>
                </a:solidFill>
                <a:effectLst/>
                <a:latin typeface="Times New Roman" panose="02020603050405020304" pitchFamily="18" charset="0"/>
                <a:ea typeface="宋体" pitchFamily="2" charset="-122"/>
                <a:cs typeface="+mn-ea"/>
              </a:rPr>
              <a:t>：输出操作</a:t>
            </a:r>
            <a:endParaRPr lang="zh-CN" altLang="en-US" sz="2400" strike="noStrike" noProof="1">
              <a:solidFill>
                <a:schemeClr val="tx1"/>
              </a:solidFill>
              <a:effectLst/>
              <a:latin typeface="Times New Roman" panose="02020603050405020304" pitchFamily="18" charset="0"/>
              <a:ea typeface="宋体" pitchFamily="2" charset="-122"/>
            </a:endParaRPr>
          </a:p>
        </p:txBody>
      </p:sp>
      <p:sp>
        <p:nvSpPr>
          <p:cNvPr id="8214" name="文本框 8213"/>
          <p:cNvSpPr txBox="1"/>
          <p:nvPr/>
        </p:nvSpPr>
        <p:spPr>
          <a:xfrm>
            <a:off x="3041650" y="6076950"/>
            <a:ext cx="3573463"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单用户系统中操作的先后次序图</a:t>
            </a:r>
            <a:endParaRPr lang="zh-CN" altLang="en-US" sz="1600" b="0">
              <a:solidFill>
                <a:schemeClr val="tx1"/>
              </a:solidFill>
              <a:latin typeface="Times New Roman" panose="02020603050405020304" pitchFamily="18" charset="0"/>
              <a:ea typeface="宋体" pitchFamily="2" charset="-122"/>
            </a:endParaRPr>
          </a:p>
        </p:txBody>
      </p:sp>
      <p:sp>
        <p:nvSpPr>
          <p:cNvPr id="8215" name="矩形 821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进程的引入</a:t>
            </a:r>
            <a:endParaRPr lang="zh-CN" altLang="en-US" sz="2400" strike="noStrike" noProof="1">
              <a:ea typeface="宋体" pitchFamily="2" charset="-122"/>
            </a:endParaRPr>
          </a:p>
        </p:txBody>
      </p:sp>
      <p:grpSp>
        <p:nvGrpSpPr>
          <p:cNvPr id="10245" name="组合 8215"/>
          <p:cNvGrpSpPr/>
          <p:nvPr/>
        </p:nvGrpSpPr>
        <p:grpSpPr>
          <a:xfrm>
            <a:off x="603250" y="4540250"/>
            <a:ext cx="8074025" cy="1519238"/>
            <a:chOff x="0" y="0"/>
            <a:chExt cx="4769" cy="880"/>
          </a:xfrm>
        </p:grpSpPr>
        <p:grpSp>
          <p:nvGrpSpPr>
            <p:cNvPr id="10246" name="组合 8216"/>
            <p:cNvGrpSpPr/>
            <p:nvPr/>
          </p:nvGrpSpPr>
          <p:grpSpPr>
            <a:xfrm>
              <a:off x="0" y="0"/>
              <a:ext cx="4144" cy="336"/>
              <a:chOff x="0" y="0"/>
              <a:chExt cx="4303" cy="336"/>
            </a:xfrm>
          </p:grpSpPr>
          <p:sp>
            <p:nvSpPr>
              <p:cNvPr id="10247" name="椭圆 8217"/>
              <p:cNvSpPr/>
              <p:nvPr/>
            </p:nvSpPr>
            <p:spPr>
              <a:xfrm>
                <a:off x="3840" y="0"/>
                <a:ext cx="463" cy="336"/>
              </a:xfrm>
              <a:prstGeom prst="ellipse">
                <a:avLst/>
              </a:prstGeom>
              <a:solidFill>
                <a:srgbClr val="FFCCFF"/>
              </a:solidFill>
              <a:ln w="38100" cap="flat" cmpd="sng">
                <a:solidFill>
                  <a:srgbClr val="000000"/>
                </a:solidFill>
                <a:prstDash val="solid"/>
                <a:round/>
                <a:headEnd type="none" w="med" len="med"/>
                <a:tailEnd type="none" w="med" len="med"/>
              </a:ln>
            </p:spPr>
            <p:txBody>
              <a:bodyPr anchor="t"/>
              <a:p>
                <a:pPr lvl="0" algn="just"/>
                <a:r>
                  <a:rPr lang="en-US" altLang="zh-CN" sz="2000">
                    <a:solidFill>
                      <a:schemeClr val="bg2"/>
                    </a:solidFill>
                    <a:latin typeface="Times New Roman" panose="02020603050405020304" pitchFamily="18" charset="0"/>
                    <a:ea typeface="宋体" pitchFamily="2" charset="-122"/>
                  </a:rPr>
                  <a:t>P</a:t>
                </a:r>
                <a:r>
                  <a:rPr lang="en-US" altLang="zh-CN" sz="2000" baseline="-25000">
                    <a:solidFill>
                      <a:schemeClr val="bg2"/>
                    </a:solidFill>
                    <a:latin typeface="Times New Roman" panose="02020603050405020304" pitchFamily="18" charset="0"/>
                    <a:ea typeface="宋体" pitchFamily="2" charset="-122"/>
                  </a:rPr>
                  <a:t>2</a:t>
                </a:r>
                <a:endParaRPr lang="en-US" altLang="zh-CN" sz="900">
                  <a:solidFill>
                    <a:schemeClr val="bg2"/>
                  </a:solidFill>
                  <a:latin typeface="Times New Roman" panose="02020603050405020304" pitchFamily="18" charset="0"/>
                  <a:ea typeface="宋体" pitchFamily="2" charset="-122"/>
                </a:endParaRPr>
              </a:p>
            </p:txBody>
          </p:sp>
          <p:sp>
            <p:nvSpPr>
              <p:cNvPr id="10248" name="椭圆 8218"/>
              <p:cNvSpPr/>
              <p:nvPr/>
            </p:nvSpPr>
            <p:spPr>
              <a:xfrm>
                <a:off x="3072" y="0"/>
                <a:ext cx="447" cy="336"/>
              </a:xfrm>
              <a:prstGeom prst="ellipse">
                <a:avLst/>
              </a:prstGeom>
              <a:solidFill>
                <a:srgbClr val="FFCCFF"/>
              </a:solidFill>
              <a:ln w="38100" cap="flat" cmpd="sng">
                <a:solidFill>
                  <a:srgbClr val="000000"/>
                </a:solidFill>
                <a:prstDash val="solid"/>
                <a:round/>
                <a:headEnd type="none" w="med" len="med"/>
                <a:tailEnd type="none" w="med" len="med"/>
              </a:ln>
            </p:spPr>
            <p:txBody>
              <a:bodyPr anchor="t"/>
              <a:p>
                <a:pPr lvl="0" algn="just"/>
                <a:r>
                  <a:rPr lang="en-US" altLang="zh-CN" sz="2000">
                    <a:solidFill>
                      <a:schemeClr val="bg2"/>
                    </a:solidFill>
                    <a:latin typeface="Times New Roman" panose="02020603050405020304" pitchFamily="18" charset="0"/>
                    <a:ea typeface="宋体" pitchFamily="2" charset="-122"/>
                  </a:rPr>
                  <a:t>C</a:t>
                </a:r>
                <a:r>
                  <a:rPr lang="en-US" altLang="zh-CN" sz="2000" baseline="-25000">
                    <a:solidFill>
                      <a:schemeClr val="bg2"/>
                    </a:solidFill>
                    <a:latin typeface="Times New Roman" panose="02020603050405020304" pitchFamily="18" charset="0"/>
                    <a:ea typeface="宋体" pitchFamily="2" charset="-122"/>
                  </a:rPr>
                  <a:t>2</a:t>
                </a:r>
                <a:endParaRPr lang="en-US" altLang="zh-CN" sz="900">
                  <a:solidFill>
                    <a:schemeClr val="bg2"/>
                  </a:solidFill>
                  <a:latin typeface="Times New Roman" panose="02020603050405020304" pitchFamily="18" charset="0"/>
                  <a:ea typeface="宋体" pitchFamily="2" charset="-122"/>
                </a:endParaRPr>
              </a:p>
            </p:txBody>
          </p:sp>
          <p:sp>
            <p:nvSpPr>
              <p:cNvPr id="10249" name="椭圆 8219"/>
              <p:cNvSpPr/>
              <p:nvPr/>
            </p:nvSpPr>
            <p:spPr>
              <a:xfrm>
                <a:off x="2304" y="0"/>
                <a:ext cx="396" cy="336"/>
              </a:xfrm>
              <a:prstGeom prst="ellipse">
                <a:avLst/>
              </a:prstGeom>
              <a:solidFill>
                <a:srgbClr val="FFCCFF"/>
              </a:solidFill>
              <a:ln w="38100" cap="flat" cmpd="sng">
                <a:solidFill>
                  <a:srgbClr val="000000"/>
                </a:solidFill>
                <a:prstDash val="solid"/>
                <a:round/>
                <a:headEnd type="none" w="med" len="med"/>
                <a:tailEnd type="none" w="med" len="med"/>
              </a:ln>
            </p:spPr>
            <p:txBody>
              <a:bodyPr anchor="t"/>
              <a:p>
                <a:pPr lvl="0" algn="just"/>
                <a:r>
                  <a:rPr lang="en-US" altLang="zh-CN" sz="2000">
                    <a:solidFill>
                      <a:schemeClr val="bg2"/>
                    </a:solidFill>
                    <a:latin typeface="Times New Roman" panose="02020603050405020304" pitchFamily="18" charset="0"/>
                    <a:ea typeface="宋体" pitchFamily="2" charset="-122"/>
                  </a:rPr>
                  <a:t>I</a:t>
                </a:r>
                <a:r>
                  <a:rPr lang="en-US" altLang="zh-CN" sz="2000" baseline="-25000">
                    <a:solidFill>
                      <a:schemeClr val="bg2"/>
                    </a:solidFill>
                    <a:latin typeface="Times New Roman" panose="02020603050405020304" pitchFamily="18" charset="0"/>
                    <a:ea typeface="宋体" pitchFamily="2" charset="-122"/>
                  </a:rPr>
                  <a:t>2</a:t>
                </a:r>
                <a:endParaRPr lang="en-US" altLang="zh-CN" sz="900">
                  <a:solidFill>
                    <a:schemeClr val="bg2"/>
                  </a:solidFill>
                  <a:latin typeface="Times New Roman" panose="02020603050405020304" pitchFamily="18" charset="0"/>
                  <a:ea typeface="宋体" pitchFamily="2" charset="-122"/>
                </a:endParaRPr>
              </a:p>
            </p:txBody>
          </p:sp>
          <p:sp>
            <p:nvSpPr>
              <p:cNvPr id="10250" name="椭圆 8220"/>
              <p:cNvSpPr/>
              <p:nvPr/>
            </p:nvSpPr>
            <p:spPr>
              <a:xfrm>
                <a:off x="1536" y="0"/>
                <a:ext cx="430" cy="336"/>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r>
                  <a:rPr lang="en-US" altLang="zh-CN" sz="2000">
                    <a:solidFill>
                      <a:schemeClr val="bg2"/>
                    </a:solidFill>
                    <a:latin typeface="Times New Roman" panose="02020603050405020304" pitchFamily="18" charset="0"/>
                    <a:ea typeface="宋体" pitchFamily="2" charset="-122"/>
                  </a:rPr>
                  <a:t>P</a:t>
                </a:r>
                <a:r>
                  <a:rPr lang="en-US" altLang="zh-CN" sz="2000" baseline="-25000">
                    <a:solidFill>
                      <a:schemeClr val="bg2"/>
                    </a:solidFill>
                    <a:latin typeface="Times New Roman" panose="02020603050405020304" pitchFamily="18" charset="0"/>
                    <a:ea typeface="宋体" pitchFamily="2" charset="-122"/>
                  </a:rPr>
                  <a:t>1</a:t>
                </a:r>
                <a:endParaRPr lang="en-US" altLang="zh-CN" sz="900">
                  <a:solidFill>
                    <a:schemeClr val="bg2"/>
                  </a:solidFill>
                  <a:latin typeface="Times New Roman" panose="02020603050405020304" pitchFamily="18" charset="0"/>
                  <a:ea typeface="宋体" pitchFamily="2" charset="-122"/>
                </a:endParaRPr>
              </a:p>
            </p:txBody>
          </p:sp>
          <p:sp>
            <p:nvSpPr>
              <p:cNvPr id="10251" name="椭圆 8221"/>
              <p:cNvSpPr/>
              <p:nvPr/>
            </p:nvSpPr>
            <p:spPr>
              <a:xfrm>
                <a:off x="768" y="0"/>
                <a:ext cx="447" cy="336"/>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r>
                  <a:rPr lang="en-US" altLang="zh-CN" sz="2000">
                    <a:solidFill>
                      <a:schemeClr val="bg2"/>
                    </a:solidFill>
                    <a:latin typeface="Times New Roman" panose="02020603050405020304" pitchFamily="18" charset="0"/>
                    <a:ea typeface="宋体" pitchFamily="2" charset="-122"/>
                  </a:rPr>
                  <a:t>C</a:t>
                </a:r>
                <a:r>
                  <a:rPr lang="en-US" altLang="zh-CN" sz="2000" baseline="-25000">
                    <a:solidFill>
                      <a:schemeClr val="bg2"/>
                    </a:solidFill>
                    <a:latin typeface="Times New Roman" panose="02020603050405020304" pitchFamily="18" charset="0"/>
                    <a:ea typeface="宋体" pitchFamily="2" charset="-122"/>
                  </a:rPr>
                  <a:t>1</a:t>
                </a:r>
                <a:endParaRPr lang="en-US" altLang="zh-CN" sz="900" b="0">
                  <a:solidFill>
                    <a:schemeClr val="bg2"/>
                  </a:solidFill>
                  <a:latin typeface="Times New Roman" panose="02020603050405020304" pitchFamily="18" charset="0"/>
                  <a:ea typeface="宋体" pitchFamily="2" charset="-122"/>
                </a:endParaRPr>
              </a:p>
            </p:txBody>
          </p:sp>
          <p:sp>
            <p:nvSpPr>
              <p:cNvPr id="10252" name="椭圆 8222"/>
              <p:cNvSpPr/>
              <p:nvPr/>
            </p:nvSpPr>
            <p:spPr>
              <a:xfrm>
                <a:off x="0" y="0"/>
                <a:ext cx="396" cy="327"/>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r>
                  <a:rPr lang="en-US" altLang="zh-CN" sz="2000">
                    <a:solidFill>
                      <a:schemeClr val="bg2"/>
                    </a:solidFill>
                    <a:latin typeface="Times New Roman" panose="02020603050405020304" pitchFamily="18" charset="0"/>
                    <a:ea typeface="宋体" pitchFamily="2" charset="-122"/>
                  </a:rPr>
                  <a:t>I</a:t>
                </a:r>
                <a:r>
                  <a:rPr lang="en-US" altLang="zh-CN" sz="2000" baseline="-25000">
                    <a:solidFill>
                      <a:schemeClr val="bg2"/>
                    </a:solidFill>
                    <a:latin typeface="Times New Roman" panose="02020603050405020304" pitchFamily="18" charset="0"/>
                    <a:ea typeface="宋体" pitchFamily="2" charset="-122"/>
                  </a:rPr>
                  <a:t>1</a:t>
                </a:r>
                <a:endParaRPr lang="en-US" altLang="zh-CN" sz="900">
                  <a:solidFill>
                    <a:schemeClr val="bg2"/>
                  </a:solidFill>
                  <a:latin typeface="Times New Roman" panose="02020603050405020304" pitchFamily="18" charset="0"/>
                  <a:ea typeface="宋体" pitchFamily="2" charset="-122"/>
                </a:endParaRPr>
              </a:p>
            </p:txBody>
          </p:sp>
          <p:sp>
            <p:nvSpPr>
              <p:cNvPr id="10253" name="直接连接符 8223"/>
              <p:cNvSpPr/>
              <p:nvPr/>
            </p:nvSpPr>
            <p:spPr>
              <a:xfrm>
                <a:off x="3468" y="170"/>
                <a:ext cx="384"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sp>
            <p:nvSpPr>
              <p:cNvPr id="10254" name="直接连接符 8224"/>
              <p:cNvSpPr/>
              <p:nvPr/>
            </p:nvSpPr>
            <p:spPr>
              <a:xfrm>
                <a:off x="2700" y="192"/>
                <a:ext cx="384"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sp>
            <p:nvSpPr>
              <p:cNvPr id="10255" name="直接连接符 8225"/>
              <p:cNvSpPr/>
              <p:nvPr/>
            </p:nvSpPr>
            <p:spPr>
              <a:xfrm>
                <a:off x="1932" y="192"/>
                <a:ext cx="384"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sp>
            <p:nvSpPr>
              <p:cNvPr id="10256" name="直接连接符 8226"/>
              <p:cNvSpPr/>
              <p:nvPr/>
            </p:nvSpPr>
            <p:spPr>
              <a:xfrm>
                <a:off x="1164" y="192"/>
                <a:ext cx="384"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sp>
            <p:nvSpPr>
              <p:cNvPr id="10257" name="直接连接符 8227"/>
              <p:cNvSpPr/>
              <p:nvPr/>
            </p:nvSpPr>
            <p:spPr>
              <a:xfrm>
                <a:off x="396" y="192"/>
                <a:ext cx="384"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grpSp>
        <p:sp>
          <p:nvSpPr>
            <p:cNvPr id="10258" name="椭圆 8228"/>
            <p:cNvSpPr/>
            <p:nvPr/>
          </p:nvSpPr>
          <p:spPr>
            <a:xfrm>
              <a:off x="4334" y="544"/>
              <a:ext cx="435" cy="336"/>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r>
                <a:rPr lang="en-US" altLang="zh-CN" sz="2000">
                  <a:solidFill>
                    <a:schemeClr val="bg2"/>
                  </a:solidFill>
                  <a:latin typeface="Times New Roman" panose="02020603050405020304" pitchFamily="18" charset="0"/>
                  <a:ea typeface="宋体" pitchFamily="2" charset="-122"/>
                </a:rPr>
                <a:t>P</a:t>
              </a:r>
              <a:r>
                <a:rPr lang="en-US" altLang="zh-CN" sz="2000" baseline="-25000">
                  <a:solidFill>
                    <a:schemeClr val="bg2"/>
                  </a:solidFill>
                  <a:latin typeface="Times New Roman" panose="02020603050405020304" pitchFamily="18" charset="0"/>
                  <a:ea typeface="宋体" pitchFamily="2" charset="-122"/>
                </a:rPr>
                <a:t>3</a:t>
              </a:r>
              <a:endParaRPr lang="en-US" altLang="zh-CN" sz="900">
                <a:solidFill>
                  <a:schemeClr val="bg2"/>
                </a:solidFill>
                <a:latin typeface="Times New Roman" panose="02020603050405020304" pitchFamily="18" charset="0"/>
                <a:ea typeface="宋体" pitchFamily="2" charset="-122"/>
              </a:endParaRPr>
            </a:p>
          </p:txBody>
        </p:sp>
        <p:sp>
          <p:nvSpPr>
            <p:cNvPr id="10259" name="椭圆 8229"/>
            <p:cNvSpPr/>
            <p:nvPr/>
          </p:nvSpPr>
          <p:spPr>
            <a:xfrm>
              <a:off x="3594" y="544"/>
              <a:ext cx="435" cy="336"/>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r>
                <a:rPr lang="en-US" altLang="zh-CN" sz="2000">
                  <a:solidFill>
                    <a:schemeClr val="bg2"/>
                  </a:solidFill>
                  <a:latin typeface="Times New Roman" panose="02020603050405020304" pitchFamily="18" charset="0"/>
                  <a:ea typeface="宋体" pitchFamily="2" charset="-122"/>
                </a:rPr>
                <a:t>C</a:t>
              </a:r>
              <a:r>
                <a:rPr lang="en-US" altLang="zh-CN" sz="2000" baseline="-25000">
                  <a:solidFill>
                    <a:schemeClr val="bg2"/>
                  </a:solidFill>
                  <a:latin typeface="Times New Roman" panose="02020603050405020304" pitchFamily="18" charset="0"/>
                  <a:ea typeface="宋体" pitchFamily="2" charset="-122"/>
                </a:rPr>
                <a:t>3</a:t>
              </a:r>
              <a:endParaRPr lang="en-US" altLang="zh-CN" sz="900">
                <a:solidFill>
                  <a:schemeClr val="bg2"/>
                </a:solidFill>
                <a:latin typeface="Times New Roman" panose="02020603050405020304" pitchFamily="18" charset="0"/>
                <a:ea typeface="宋体" pitchFamily="2" charset="-122"/>
              </a:endParaRPr>
            </a:p>
          </p:txBody>
        </p:sp>
        <p:sp>
          <p:nvSpPr>
            <p:cNvPr id="10260" name="椭圆 8230"/>
            <p:cNvSpPr/>
            <p:nvPr/>
          </p:nvSpPr>
          <p:spPr>
            <a:xfrm>
              <a:off x="2787" y="544"/>
              <a:ext cx="449" cy="336"/>
            </a:xfrm>
            <a:prstGeom prst="ellipse">
              <a:avLst/>
            </a:prstGeom>
            <a:solidFill>
              <a:srgbClr val="CCECFF"/>
            </a:solidFill>
            <a:ln w="38100" cap="flat" cmpd="sng">
              <a:solidFill>
                <a:srgbClr val="000000"/>
              </a:solidFill>
              <a:prstDash val="solid"/>
              <a:round/>
              <a:headEnd type="none" w="med" len="med"/>
              <a:tailEnd type="none" w="med" len="med"/>
            </a:ln>
          </p:spPr>
          <p:txBody>
            <a:bodyPr anchor="t"/>
            <a:p>
              <a:pPr lvl="0" algn="just"/>
              <a:r>
                <a:rPr lang="zh-CN" altLang="en-US" sz="2000" b="0">
                  <a:solidFill>
                    <a:schemeClr val="bg2"/>
                  </a:solidFill>
                  <a:latin typeface="Times New Roman" panose="02020603050405020304" pitchFamily="18" charset="0"/>
                  <a:ea typeface="宋体" pitchFamily="2" charset="-122"/>
                </a:rPr>
                <a:t> </a:t>
              </a:r>
              <a:r>
                <a:rPr lang="en-US" altLang="zh-CN" sz="2000">
                  <a:solidFill>
                    <a:schemeClr val="bg2"/>
                  </a:solidFill>
                  <a:latin typeface="Times New Roman" panose="02020603050405020304" pitchFamily="18" charset="0"/>
                  <a:ea typeface="宋体" pitchFamily="2" charset="-122"/>
                </a:rPr>
                <a:t>I</a:t>
              </a:r>
              <a:r>
                <a:rPr lang="en-US" altLang="zh-CN" sz="2000" baseline="-25000">
                  <a:solidFill>
                    <a:schemeClr val="bg2"/>
                  </a:solidFill>
                  <a:latin typeface="Times New Roman" panose="02020603050405020304" pitchFamily="18" charset="0"/>
                  <a:ea typeface="宋体" pitchFamily="2" charset="-122"/>
                </a:rPr>
                <a:t>3</a:t>
              </a:r>
              <a:endParaRPr lang="en-US" altLang="zh-CN" sz="900">
                <a:solidFill>
                  <a:schemeClr val="bg2"/>
                </a:solidFill>
                <a:latin typeface="Times New Roman" panose="02020603050405020304" pitchFamily="18" charset="0"/>
                <a:ea typeface="宋体" pitchFamily="2" charset="-122"/>
              </a:endParaRPr>
            </a:p>
          </p:txBody>
        </p:sp>
        <p:sp>
          <p:nvSpPr>
            <p:cNvPr id="10261" name="直接连接符 8231"/>
            <p:cNvSpPr/>
            <p:nvPr/>
          </p:nvSpPr>
          <p:spPr>
            <a:xfrm>
              <a:off x="3975" y="714"/>
              <a:ext cx="370"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sp>
          <p:nvSpPr>
            <p:cNvPr id="10262" name="直接连接符 8232"/>
            <p:cNvSpPr/>
            <p:nvPr/>
          </p:nvSpPr>
          <p:spPr>
            <a:xfrm>
              <a:off x="3236" y="736"/>
              <a:ext cx="369"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sp>
          <p:nvSpPr>
            <p:cNvPr id="10263" name="直接连接符 8233"/>
            <p:cNvSpPr/>
            <p:nvPr/>
          </p:nvSpPr>
          <p:spPr>
            <a:xfrm flipH="1">
              <a:off x="3195" y="269"/>
              <a:ext cx="605" cy="345"/>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B0604020202020204" pitchFamily="3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5">
                                            <p:txEl>
                                              <p:charRg st="0" end="15"/>
                                            </p:txEl>
                                          </p:spTgt>
                                        </p:tgtEl>
                                        <p:attrNameLst>
                                          <p:attrName>style.visibility</p:attrName>
                                        </p:attrNameLst>
                                      </p:cBhvr>
                                      <p:to>
                                        <p:strVal val="visible"/>
                                      </p:to>
                                    </p:set>
                                    <p:anim calcmode="lin" valueType="num">
                                      <p:cBhvr additive="base">
                                        <p:cTn id="7" dur="1000" fill="hold"/>
                                        <p:tgtEl>
                                          <p:spTgt spid="8195">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195">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195">
                                            <p:txEl>
                                              <p:charRg st="15" end="27"/>
                                            </p:txEl>
                                          </p:spTgt>
                                        </p:tgtEl>
                                        <p:attrNameLst>
                                          <p:attrName>style.visibility</p:attrName>
                                        </p:attrNameLst>
                                      </p:cBhvr>
                                      <p:to>
                                        <p:strVal val="visible"/>
                                      </p:to>
                                    </p:set>
                                    <p:anim calcmode="lin" valueType="num">
                                      <p:cBhvr additive="base">
                                        <p:cTn id="13" dur="500" fill="hold"/>
                                        <p:tgtEl>
                                          <p:spTgt spid="8195">
                                            <p:txEl>
                                              <p:charRg st="15" end="2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5">
                                            <p:txEl>
                                              <p:charRg st="15"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195">
                                            <p:txEl>
                                              <p:charRg st="27" end="47"/>
                                            </p:txEl>
                                          </p:spTgt>
                                        </p:tgtEl>
                                        <p:attrNameLst>
                                          <p:attrName>style.visibility</p:attrName>
                                        </p:attrNameLst>
                                      </p:cBhvr>
                                      <p:to>
                                        <p:strVal val="visible"/>
                                      </p:to>
                                    </p:set>
                                    <p:anim calcmode="lin" valueType="num">
                                      <p:cBhvr additive="base">
                                        <p:cTn id="19" dur="500" fill="hold"/>
                                        <p:tgtEl>
                                          <p:spTgt spid="8195">
                                            <p:txEl>
                                              <p:charRg st="27" end="47"/>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5">
                                            <p:txEl>
                                              <p:charRg st="27" end="47"/>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5">
                                            <p:txEl>
                                              <p:charRg st="47" end="79"/>
                                            </p:txEl>
                                          </p:spTgt>
                                        </p:tgtEl>
                                        <p:attrNameLst>
                                          <p:attrName>style.visibility</p:attrName>
                                        </p:attrNameLst>
                                      </p:cBhvr>
                                      <p:to>
                                        <p:strVal val="visible"/>
                                      </p:to>
                                    </p:set>
                                    <p:anim calcmode="lin" valueType="num">
                                      <p:cBhvr additive="base">
                                        <p:cTn id="25" dur="500" fill="hold"/>
                                        <p:tgtEl>
                                          <p:spTgt spid="8195">
                                            <p:txEl>
                                              <p:charRg st="47" end="7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charRg st="47" end="7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195">
                                            <p:txEl>
                                              <p:charRg st="79" end="102"/>
                                            </p:txEl>
                                          </p:spTgt>
                                        </p:tgtEl>
                                        <p:attrNameLst>
                                          <p:attrName>style.visibility</p:attrName>
                                        </p:attrNameLst>
                                      </p:cBhvr>
                                      <p:to>
                                        <p:strVal val="visible"/>
                                      </p:to>
                                    </p:set>
                                    <p:anim calcmode="lin" valueType="num">
                                      <p:cBhvr additive="base">
                                        <p:cTn id="29" dur="500" fill="hold"/>
                                        <p:tgtEl>
                                          <p:spTgt spid="8195">
                                            <p:txEl>
                                              <p:charRg st="79" end="10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195">
                                            <p:txEl>
                                              <p:charRg st="79" end="10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195">
                                            <p:txEl>
                                              <p:charRg st="102" end="132"/>
                                            </p:txEl>
                                          </p:spTgt>
                                        </p:tgtEl>
                                        <p:attrNameLst>
                                          <p:attrName>style.visibility</p:attrName>
                                        </p:attrNameLst>
                                      </p:cBhvr>
                                      <p:to>
                                        <p:strVal val="visible"/>
                                      </p:to>
                                    </p:set>
                                    <p:anim calcmode="lin" valueType="num">
                                      <p:cBhvr additive="base">
                                        <p:cTn id="35" dur="500" fill="hold"/>
                                        <p:tgtEl>
                                          <p:spTgt spid="8195">
                                            <p:txEl>
                                              <p:charRg st="102" end="13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195">
                                            <p:txEl>
                                              <p:charRg st="102" end="13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195">
                                            <p:txEl>
                                              <p:charRg st="132" end="158"/>
                                            </p:txEl>
                                          </p:spTgt>
                                        </p:tgtEl>
                                        <p:attrNameLst>
                                          <p:attrName>style.visibility</p:attrName>
                                        </p:attrNameLst>
                                      </p:cBhvr>
                                      <p:to>
                                        <p:strVal val="visible"/>
                                      </p:to>
                                    </p:set>
                                    <p:anim calcmode="lin" valueType="num">
                                      <p:cBhvr additive="base">
                                        <p:cTn id="39" dur="500" fill="hold"/>
                                        <p:tgtEl>
                                          <p:spTgt spid="8195">
                                            <p:txEl>
                                              <p:charRg st="132" end="15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195">
                                            <p:txEl>
                                              <p:charRg st="132" end="15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8195">
                                            <p:txEl>
                                              <p:charRg st="158" end="184"/>
                                            </p:txEl>
                                          </p:spTgt>
                                        </p:tgtEl>
                                        <p:attrNameLst>
                                          <p:attrName>style.visibility</p:attrName>
                                        </p:attrNameLst>
                                      </p:cBhvr>
                                      <p:to>
                                        <p:strVal val="visible"/>
                                      </p:to>
                                    </p:set>
                                    <p:anim calcmode="lin" valueType="num">
                                      <p:cBhvr additive="base">
                                        <p:cTn id="43" dur="500" fill="hold"/>
                                        <p:tgtEl>
                                          <p:spTgt spid="8195">
                                            <p:txEl>
                                              <p:charRg st="158" end="18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195">
                                            <p:txEl>
                                              <p:charRg st="158" end="18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P spid="821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标题 75777"/>
          <p:cNvSpPr>
            <a:spLocks noGrp="1"/>
          </p:cNvSpPr>
          <p:nvPr>
            <p:ph type="title"/>
          </p:nvPr>
        </p:nvSpPr>
        <p:spPr>
          <a:xfrm>
            <a:off x="317500" y="758825"/>
            <a:ext cx="8637588" cy="725488"/>
          </a:xfrm>
        </p:spPr>
        <p:txBody>
          <a:bodyPr anchor="b">
            <a:spAutoFit/>
          </a:bodyPr>
          <a:p>
            <a:pPr lvl="0">
              <a:lnSpc>
                <a:spcPct val="130000"/>
              </a:lnSpc>
              <a:spcBef>
                <a:spcPct val="30000"/>
              </a:spcBef>
              <a:buClr>
                <a:schemeClr val="tx2"/>
              </a:buClr>
              <a:buSzPct val="95000"/>
              <a:buFont typeface="Wingdings" panose="05000000000000000000" pitchFamily="2" charset="2"/>
              <a:buChar char="•"/>
            </a:pPr>
            <a:r>
              <a:rPr lang="en-US" altLang="zh-CN" sz="3200">
                <a:solidFill>
                  <a:srgbClr val="990000"/>
                </a:solidFill>
                <a:latin typeface="Times New Roman" panose="02020603050405020304" pitchFamily="18" charset="0"/>
                <a:ea typeface="宋体" pitchFamily="2" charset="-122"/>
              </a:rPr>
              <a:t>2</a:t>
            </a:r>
            <a:r>
              <a:rPr lang="zh-CN" altLang="en-US" sz="3200">
                <a:solidFill>
                  <a:srgbClr val="990000"/>
                </a:solidFill>
                <a:latin typeface="Times New Roman" panose="02020603050405020304" pitchFamily="18" charset="0"/>
                <a:ea typeface="宋体" pitchFamily="2" charset="-122"/>
              </a:rPr>
              <a:t>、信号灯和 P、V操作</a:t>
            </a:r>
            <a:endParaRPr lang="zh-CN" altLang="en-US" sz="3200">
              <a:solidFill>
                <a:srgbClr val="990000"/>
              </a:solidFill>
              <a:latin typeface="Times New Roman" panose="02020603050405020304" pitchFamily="18" charset="0"/>
              <a:ea typeface="宋体" pitchFamily="2" charset="-122"/>
            </a:endParaRPr>
          </a:p>
        </p:txBody>
      </p:sp>
      <p:sp>
        <p:nvSpPr>
          <p:cNvPr id="75779" name="内容占位符 75778"/>
          <p:cNvSpPr>
            <a:spLocks noGrp="1"/>
          </p:cNvSpPr>
          <p:nvPr>
            <p:ph idx="1"/>
          </p:nvPr>
        </p:nvSpPr>
        <p:spPr/>
        <p:txBody>
          <a:bodyPr anchor="t">
            <a:spAutoFit/>
          </a:bodyPr>
          <a:p>
            <a:pPr fontAlgn="base"/>
            <a:r>
              <a:rPr lang="en-US" altLang="zh-CN" b="1" strike="noStrike" noProof="1">
                <a:solidFill>
                  <a:schemeClr val="tx1"/>
                </a:solidFill>
                <a:effectLst/>
                <a:latin typeface="Times New Roman" panose="02020603050405020304" pitchFamily="18" charset="0"/>
              </a:rPr>
              <a:t>1965</a:t>
            </a:r>
            <a:r>
              <a:rPr lang="zh-CN" altLang="en-US" b="1" strike="noStrike" noProof="1">
                <a:solidFill>
                  <a:schemeClr val="tx1"/>
                </a:solidFill>
                <a:effectLst/>
                <a:latin typeface="Times New Roman" panose="02020603050405020304" pitchFamily="18" charset="0"/>
              </a:rPr>
              <a:t>年，由荷兰学者</a:t>
            </a:r>
            <a:r>
              <a:rPr lang="en-US" altLang="zh-CN" b="1" strike="noStrike" noProof="1">
                <a:solidFill>
                  <a:schemeClr val="tx1"/>
                </a:solidFill>
                <a:effectLst/>
                <a:latin typeface="Times New Roman" panose="02020603050405020304" pitchFamily="18" charset="0"/>
              </a:rPr>
              <a:t>Dijkstra</a:t>
            </a:r>
            <a:r>
              <a:rPr lang="zh-CN" altLang="en-US" b="1" strike="noStrike" noProof="1">
                <a:solidFill>
                  <a:schemeClr val="tx1"/>
                </a:solidFill>
                <a:effectLst/>
                <a:latin typeface="Times New Roman" panose="02020603050405020304" pitchFamily="18" charset="0"/>
              </a:rPr>
              <a:t>提出（所以</a:t>
            </a:r>
            <a:r>
              <a:rPr lang="en-US" altLang="zh-CN" b="1" strike="noStrike" noProof="1">
                <a:solidFill>
                  <a:schemeClr val="tx1"/>
                </a:solidFill>
                <a:effectLst/>
                <a:latin typeface="Times New Roman" panose="02020603050405020304" pitchFamily="18" charset="0"/>
              </a:rPr>
              <a:t>P</a:t>
            </a:r>
            <a:r>
              <a:rPr lang="zh-CN" altLang="en-US" b="1" strike="noStrike" noProof="1">
                <a:solidFill>
                  <a:schemeClr val="tx1"/>
                </a:solidFill>
                <a:effectLst/>
                <a:latin typeface="Times New Roman" panose="02020603050405020304" pitchFamily="18" charset="0"/>
              </a:rPr>
              <a:t>、</a:t>
            </a:r>
            <a:r>
              <a:rPr lang="en-US" altLang="zh-CN" b="1" strike="noStrike" noProof="1">
                <a:solidFill>
                  <a:schemeClr val="tx1"/>
                </a:solidFill>
                <a:effectLst/>
                <a:latin typeface="Times New Roman" panose="02020603050405020304" pitchFamily="18" charset="0"/>
              </a:rPr>
              <a:t>V</a:t>
            </a:r>
            <a:r>
              <a:rPr lang="zh-CN" altLang="en-US" b="1" strike="noStrike" noProof="1">
                <a:solidFill>
                  <a:schemeClr val="tx1"/>
                </a:solidFill>
                <a:effectLst/>
                <a:latin typeface="Times New Roman" panose="02020603050405020304" pitchFamily="18" charset="0"/>
              </a:rPr>
              <a:t>分别是荷兰语的</a:t>
            </a:r>
            <a:r>
              <a:rPr lang="en-US" altLang="zh-CN" b="1" strike="noStrike" noProof="1">
                <a:solidFill>
                  <a:schemeClr val="tx1"/>
                </a:solidFill>
                <a:effectLst/>
                <a:latin typeface="Times New Roman" panose="02020603050405020304" pitchFamily="18" charset="0"/>
              </a:rPr>
              <a:t>test(proberen)</a:t>
            </a:r>
            <a:r>
              <a:rPr lang="zh-CN" altLang="en-US" b="1" strike="noStrike" noProof="1">
                <a:solidFill>
                  <a:schemeClr val="tx1"/>
                </a:solidFill>
                <a:effectLst/>
                <a:latin typeface="Times New Roman" panose="02020603050405020304" pitchFamily="18" charset="0"/>
              </a:rPr>
              <a:t>和</a:t>
            </a:r>
            <a:r>
              <a:rPr lang="en-US" altLang="zh-CN" b="1" strike="noStrike" noProof="1">
                <a:solidFill>
                  <a:schemeClr val="tx1"/>
                </a:solidFill>
                <a:effectLst/>
                <a:latin typeface="Times New Roman" panose="02020603050405020304" pitchFamily="18" charset="0"/>
              </a:rPr>
              <a:t>increment(verhogen)</a:t>
            </a:r>
            <a:r>
              <a:rPr lang="zh-CN" altLang="en-US" b="1" strike="noStrike" noProof="1">
                <a:solidFill>
                  <a:schemeClr val="tx1"/>
                </a:solidFill>
                <a:effectLst/>
                <a:latin typeface="Times New Roman" panose="02020603050405020304" pitchFamily="18" charset="0"/>
              </a:rPr>
              <a:t>），是一种卓有成效的进程同步机制。</a:t>
            </a:r>
            <a:endParaRPr lang="zh-CN" altLang="en-US" b="1" strike="noStrike" noProof="1">
              <a:solidFill>
                <a:schemeClr val="tx1"/>
              </a:solidFill>
              <a:effectLst/>
              <a:latin typeface="Times New Roman" panose="02020603050405020304" pitchFamily="18" charset="0"/>
            </a:endParaRPr>
          </a:p>
          <a:p>
            <a:pPr fontAlgn="base">
              <a:buNone/>
            </a:pPr>
            <a:r>
              <a:rPr lang="zh-CN" altLang="en-US" b="1" strike="noStrike" noProof="1">
                <a:latin typeface="Times New Roman" panose="02020603050405020304" pitchFamily="18" charset="0"/>
              </a:rPr>
              <a:t>	</a:t>
            </a:r>
            <a:endParaRPr lang="zh-CN" altLang="en-US" b="1" strike="noStrike" noProof="1">
              <a:latin typeface="Times New Roman" panose="02020603050405020304" pitchFamily="18" charset="0"/>
            </a:endParaRPr>
          </a:p>
        </p:txBody>
      </p:sp>
      <p:sp>
        <p:nvSpPr>
          <p:cNvPr id="64515" name="页脚占位符 1"/>
          <p:cNvSpPr/>
          <p:nvPr>
            <p:ph type="ftr" sz="quarter"/>
          </p:nvPr>
        </p:nvSpPr>
        <p:spPr>
          <a:xfrm>
            <a:off x="6108700" y="6343650"/>
            <a:ext cx="2895600" cy="457200"/>
          </a:xfrm>
          <a:prstGeom prst="rect">
            <a:avLst/>
          </a:prstGeom>
          <a:noFill/>
          <a:ln w="9525">
            <a:noFill/>
            <a:miter/>
          </a:ln>
        </p:spPr>
        <p:txBody>
          <a:bodyPr anchor="b"/>
          <a:p>
            <a:pPr lvl="0"/>
            <a:fld id="{9A0DB2DC-4C9A-4742-B13C-FB6460FD3503}" type="slidenum">
              <a:rPr lang="zh-CN" altLang="en-US"/>
            </a:fld>
            <a:r>
              <a:rPr lang="en-US" altLang="zh-CN"/>
              <a:t>/130</a:t>
            </a:r>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779">
                                            <p:txEl>
                                              <p:charRg st="0" end="8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779">
                                            <p:txEl>
                                              <p:charRg st="86" end="8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文本框 5120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41</a:t>
            </a:r>
            <a:endParaRPr lang="en-US" altLang="zh-CN" b="0">
              <a:solidFill>
                <a:schemeClr val="tx2"/>
              </a:solidFill>
              <a:latin typeface="Times New Roman" panose="02020603050405020304" pitchFamily="18" charset="0"/>
              <a:ea typeface="宋体" pitchFamily="2" charset="-122"/>
            </a:endParaRPr>
          </a:p>
        </p:txBody>
      </p:sp>
      <p:sp>
        <p:nvSpPr>
          <p:cNvPr id="51203" name="矩形 51202"/>
          <p:cNvSpPr/>
          <p:nvPr/>
        </p:nvSpPr>
        <p:spPr>
          <a:xfrm>
            <a:off x="171450" y="631825"/>
            <a:ext cx="8778875" cy="515112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什么是信号灯 </a:t>
            </a:r>
            <a:endParaRPr lang="zh-CN" altLang="en-US" sz="2800" b="1" strike="noStrike" noProof="1">
              <a:solidFill>
                <a:srgbClr val="A50021"/>
              </a:solidFill>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cs"/>
              </a:rPr>
              <a:t> 信号灯是一个确定的二元组 </a:t>
            </a:r>
            <a:r>
              <a:rPr lang="en-US" altLang="zh-CN" sz="2400" strike="noStrike" noProof="1">
                <a:solidFill>
                  <a:schemeClr val="tx1"/>
                </a:solidFill>
                <a:latin typeface="Times New Roman" panose="02020603050405020304" pitchFamily="18" charset="0"/>
                <a:ea typeface="宋体" pitchFamily="2" charset="-122"/>
                <a:cs typeface="+mn-cs"/>
              </a:rPr>
              <a:t>(s</a:t>
            </a:r>
            <a:r>
              <a:rPr lang="zh-CN" altLang="en-US" sz="2400" strike="noStrike" noProof="1">
                <a:solidFill>
                  <a:schemeClr val="tx1"/>
                </a:solidFill>
                <a:latin typeface="Times New Roman" panose="02020603050405020304" pitchFamily="18" charset="0"/>
                <a:ea typeface="宋体" pitchFamily="2" charset="-122"/>
                <a:cs typeface="+mn-cs"/>
              </a:rPr>
              <a:t>，</a:t>
            </a:r>
            <a:r>
              <a:rPr lang="en-US" altLang="zh-CN" sz="2400" strike="noStrike" noProof="1">
                <a:solidFill>
                  <a:schemeClr val="tx1"/>
                </a:solidFill>
                <a:latin typeface="Times New Roman" panose="02020603050405020304" pitchFamily="18" charset="0"/>
                <a:ea typeface="宋体" pitchFamily="2" charset="-122"/>
                <a:cs typeface="+mn-cs"/>
              </a:rPr>
              <a:t>q)</a:t>
            </a:r>
            <a:r>
              <a:rPr lang="zh-CN" altLang="en-US" sz="2400" strike="noStrike" noProof="1">
                <a:solidFill>
                  <a:schemeClr val="tx1"/>
                </a:solidFill>
                <a:latin typeface="Times New Roman" panose="02020603050405020304" pitchFamily="18" charset="0"/>
                <a:ea typeface="宋体" pitchFamily="2" charset="-122"/>
                <a:cs typeface="+mn-cs"/>
              </a:rPr>
              <a:t>，</a:t>
            </a:r>
            <a:r>
              <a:rPr lang="en-US" altLang="zh-CN" sz="2400" strike="noStrike" noProof="1">
                <a:solidFill>
                  <a:schemeClr val="tx1"/>
                </a:solidFill>
                <a:latin typeface="Times New Roman" panose="02020603050405020304" pitchFamily="18" charset="0"/>
                <a:ea typeface="宋体" pitchFamily="2" charset="-122"/>
                <a:cs typeface="+mn-cs"/>
              </a:rPr>
              <a:t>s</a:t>
            </a:r>
            <a:r>
              <a:rPr lang="zh-CN" altLang="en-US" sz="2400" strike="noStrike" noProof="1">
                <a:solidFill>
                  <a:schemeClr val="tx1"/>
                </a:solidFill>
                <a:latin typeface="Times New Roman" panose="02020603050405020304" pitchFamily="18" charset="0"/>
                <a:ea typeface="宋体" pitchFamily="2" charset="-122"/>
                <a:cs typeface="+mn-cs"/>
              </a:rPr>
              <a:t>是一个具有非负初值</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cs"/>
              </a:rPr>
              <a:t> 的整型变量，</a:t>
            </a:r>
            <a:r>
              <a:rPr lang="en-US" altLang="zh-CN" sz="2400" strike="noStrike" noProof="1">
                <a:solidFill>
                  <a:schemeClr val="tx1"/>
                </a:solidFill>
                <a:latin typeface="Times New Roman" panose="02020603050405020304" pitchFamily="18" charset="0"/>
                <a:ea typeface="宋体" pitchFamily="2" charset="-122"/>
                <a:cs typeface="+mn-cs"/>
              </a:rPr>
              <a:t>q</a:t>
            </a:r>
            <a:r>
              <a:rPr lang="zh-CN" altLang="en-US" sz="2400" strike="noStrike" noProof="1">
                <a:solidFill>
                  <a:schemeClr val="tx1"/>
                </a:solidFill>
                <a:latin typeface="Times New Roman" panose="02020603050405020304" pitchFamily="18" charset="0"/>
                <a:ea typeface="宋体" pitchFamily="2" charset="-122"/>
                <a:cs typeface="+mn-cs"/>
              </a:rPr>
              <a:t>是一个初始状态为空的队列。操作系统利</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cs"/>
              </a:rPr>
              <a:t> 用信号灯的状态对并发进程和共享资源进行控制和管理。</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rgbClr val="C00000"/>
                </a:solidFill>
                <a:effectLst/>
                <a:latin typeface="Times New Roman" panose="02020603050405020304" pitchFamily="18" charset="0"/>
                <a:ea typeface="宋体" pitchFamily="2" charset="-122"/>
                <a:cs typeface="+mn-ea"/>
              </a:rPr>
              <a:t>s</a:t>
            </a:r>
            <a:r>
              <a:rPr lang="zh-CN" altLang="en-US" sz="2400" strike="noStrike" noProof="1">
                <a:solidFill>
                  <a:srgbClr val="C00000"/>
                </a:solidFill>
                <a:effectLst/>
                <a:latin typeface="Times New Roman" panose="02020603050405020304" pitchFamily="18" charset="0"/>
                <a:ea typeface="宋体" pitchFamily="2" charset="-122"/>
                <a:cs typeface="+mn-ea"/>
              </a:rPr>
              <a:t>是整型变量，</a:t>
            </a:r>
            <a:r>
              <a:rPr lang="zh-CN" altLang="en-US" sz="2400" strike="noStrike" noProof="1">
                <a:solidFill>
                  <a:srgbClr val="C00000"/>
                </a:solidFill>
                <a:effectLst/>
                <a:latin typeface="Times New Roman" panose="02020603050405020304" pitchFamily="18" charset="0"/>
                <a:ea typeface="宋体" pitchFamily="2" charset="-122"/>
                <a:cs typeface="+mn-ea"/>
                <a:sym typeface="+mn-ea"/>
              </a:rPr>
              <a:t>代表可用资源实体的数量。</a:t>
            </a:r>
            <a:endParaRPr lang="zh-CN" altLang="en-US" sz="2400" b="1" strike="noStrike" noProof="1">
              <a:solidFill>
                <a:srgbClr val="C00000"/>
              </a:solidFill>
              <a:effectLst/>
              <a:latin typeface="Times New Roman" panose="02020603050405020304" pitchFamily="18" charset="0"/>
              <a:ea typeface="宋体" pitchFamily="2" charset="-122"/>
              <a:cs typeface="+mn-ea"/>
              <a:sym typeface="+mn-ea"/>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b="1" strike="noStrike" noProof="1">
                <a:solidFill>
                  <a:schemeClr val="tx1"/>
                </a:solidFill>
                <a:latin typeface="Times New Roman" panose="02020603050405020304" pitchFamily="18" charset="0"/>
                <a:ea typeface="宋体" pitchFamily="2" charset="-122"/>
                <a:cs typeface="+mn-ea"/>
                <a:sym typeface="+mn-ea"/>
              </a:rPr>
              <a:t>s</a:t>
            </a:r>
            <a:r>
              <a:rPr lang="zh-CN" altLang="en-US" sz="2400" b="1" strike="noStrike" noProof="1">
                <a:solidFill>
                  <a:schemeClr val="tx1"/>
                </a:solidFill>
                <a:latin typeface="Times New Roman" panose="02020603050405020304" pitchFamily="18" charset="0"/>
                <a:ea typeface="宋体" pitchFamily="2" charset="-122"/>
                <a:cs typeface="+mn-ea"/>
              </a:rPr>
              <a:t> &gt; </a:t>
            </a:r>
            <a:r>
              <a:rPr lang="en-US" altLang="zh-CN" sz="2400" b="1" strike="noStrike" noProof="1">
                <a:solidFill>
                  <a:schemeClr val="tx1"/>
                </a:solidFill>
                <a:latin typeface="Times New Roman" panose="02020603050405020304" pitchFamily="18" charset="0"/>
                <a:ea typeface="宋体" pitchFamily="2" charset="-122"/>
                <a:cs typeface="+mn-ea"/>
              </a:rPr>
              <a:t>0 </a:t>
            </a:r>
            <a:r>
              <a:rPr lang="zh-CN" altLang="en-US" sz="2400" b="1" strike="noStrike" noProof="1">
                <a:solidFill>
                  <a:schemeClr val="tx1"/>
                </a:solidFill>
                <a:latin typeface="Times New Roman" panose="02020603050405020304" pitchFamily="18" charset="0"/>
                <a:ea typeface="宋体" pitchFamily="2" charset="-122"/>
                <a:cs typeface="+mn-ea"/>
              </a:rPr>
              <a:t>时，表示有可用资源，进程执行</a:t>
            </a:r>
            <a:r>
              <a:rPr lang="en-US" altLang="zh-CN" sz="2400" b="1" strike="noStrike" noProof="1">
                <a:solidFill>
                  <a:schemeClr val="tx1"/>
                </a:solidFill>
                <a:latin typeface="Times New Roman" panose="02020603050405020304" pitchFamily="18" charset="0"/>
                <a:ea typeface="宋体" pitchFamily="2" charset="-122"/>
                <a:cs typeface="+mn-ea"/>
                <a:sym typeface="+mn-ea"/>
              </a:rPr>
              <a:t>(</a:t>
            </a:r>
            <a:r>
              <a:rPr lang="zh-CN" altLang="en-US" sz="2400" b="1" strike="noStrike" noProof="1">
                <a:solidFill>
                  <a:schemeClr val="tx1"/>
                </a:solidFill>
                <a:latin typeface="Times New Roman" panose="02020603050405020304" pitchFamily="18" charset="0"/>
                <a:ea typeface="宋体" pitchFamily="2" charset="-122"/>
                <a:cs typeface="+mn-ea"/>
                <a:sym typeface="+mn-ea"/>
              </a:rPr>
              <a:t>绿灯</a:t>
            </a:r>
            <a:r>
              <a:rPr lang="en-US" altLang="zh-CN" sz="2400" b="1" strike="noStrike" noProof="1">
                <a:solidFill>
                  <a:schemeClr val="tx1"/>
                </a:solidFill>
                <a:latin typeface="Times New Roman" panose="02020603050405020304" pitchFamily="18" charset="0"/>
                <a:ea typeface="宋体" pitchFamily="2" charset="-122"/>
                <a:cs typeface="+mn-ea"/>
                <a:sym typeface="+mn-ea"/>
              </a:rPr>
              <a:t>)</a:t>
            </a:r>
            <a:r>
              <a:rPr lang="zh-CN" altLang="en-US" sz="2400" b="1" strike="noStrike" noProof="1">
                <a:solidFill>
                  <a:schemeClr val="tx1"/>
                </a:solidFill>
                <a:latin typeface="Times New Roman" panose="02020603050405020304" pitchFamily="18" charset="0"/>
                <a:ea typeface="宋体" pitchFamily="2" charset="-122"/>
                <a:cs typeface="+mn-ea"/>
              </a:rPr>
              <a:t>；</a:t>
            </a:r>
            <a:endParaRPr lang="zh-CN" altLang="en-US" sz="2400" b="1"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chemeClr val="tx1"/>
                </a:solidFill>
                <a:latin typeface="Times New Roman" panose="02020603050405020304" pitchFamily="18" charset="0"/>
                <a:ea typeface="宋体" pitchFamily="2" charset="-122"/>
                <a:cs typeface="+mn-ea"/>
              </a:rPr>
              <a:t>       </a:t>
            </a:r>
            <a:r>
              <a:rPr lang="en-US" altLang="zh-CN" sz="2400" b="1" strike="noStrike" noProof="1">
                <a:solidFill>
                  <a:schemeClr val="tx1"/>
                </a:solidFill>
                <a:latin typeface="Times New Roman" panose="02020603050405020304" pitchFamily="18" charset="0"/>
                <a:ea typeface="宋体" pitchFamily="2" charset="-122"/>
                <a:cs typeface="+mn-ea"/>
              </a:rPr>
              <a:t>s</a:t>
            </a:r>
            <a:r>
              <a:rPr lang="zh-CN" altLang="en-US" sz="2400" b="1" strike="noStrike" noProof="1">
                <a:solidFill>
                  <a:schemeClr val="tx1"/>
                </a:solidFill>
                <a:latin typeface="Times New Roman" panose="02020603050405020304" pitchFamily="18" charset="0"/>
                <a:ea typeface="宋体" pitchFamily="2" charset="-122"/>
                <a:cs typeface="+mn-ea"/>
              </a:rPr>
              <a:t> </a:t>
            </a:r>
            <a:r>
              <a:rPr lang="en-US" altLang="zh-CN" sz="2400" b="1" strike="noStrike" noProof="1">
                <a:solidFill>
                  <a:schemeClr val="tx1"/>
                </a:solidFill>
                <a:latin typeface="Times New Roman" panose="02020603050405020304" pitchFamily="18" charset="0"/>
                <a:ea typeface="宋体" pitchFamily="2" charset="-122"/>
                <a:cs typeface="+mn-ea"/>
              </a:rPr>
              <a:t>&lt;=</a:t>
            </a:r>
            <a:r>
              <a:rPr lang="zh-CN" altLang="en-US" sz="2400" b="1" strike="noStrike" noProof="1">
                <a:solidFill>
                  <a:schemeClr val="tx1"/>
                </a:solidFill>
                <a:latin typeface="Times New Roman" panose="02020603050405020304" pitchFamily="18" charset="0"/>
                <a:ea typeface="宋体" pitchFamily="2" charset="-122"/>
                <a:cs typeface="+mn-ea"/>
              </a:rPr>
              <a:t> </a:t>
            </a:r>
            <a:r>
              <a:rPr lang="en-US" altLang="zh-CN" sz="2400" b="1" strike="noStrike" noProof="1">
                <a:solidFill>
                  <a:schemeClr val="tx1"/>
                </a:solidFill>
                <a:latin typeface="Times New Roman" panose="02020603050405020304" pitchFamily="18" charset="0"/>
                <a:ea typeface="宋体" pitchFamily="2" charset="-122"/>
                <a:cs typeface="+mn-ea"/>
              </a:rPr>
              <a:t>0 </a:t>
            </a:r>
            <a:r>
              <a:rPr lang="zh-CN" altLang="en-US" sz="2400" b="1" strike="noStrike" noProof="1">
                <a:solidFill>
                  <a:schemeClr val="tx1"/>
                </a:solidFill>
                <a:latin typeface="Times New Roman" panose="02020603050405020304" pitchFamily="18" charset="0"/>
                <a:ea typeface="宋体" pitchFamily="2" charset="-122"/>
                <a:cs typeface="+mn-ea"/>
              </a:rPr>
              <a:t>时，表示没有可用资源，进程停止执行</a:t>
            </a:r>
            <a:r>
              <a:rPr lang="en-US" altLang="zh-CN" sz="2400" b="1" strike="noStrike" noProof="1">
                <a:solidFill>
                  <a:schemeClr val="tx1"/>
                </a:solidFill>
                <a:latin typeface="Times New Roman" panose="02020603050405020304" pitchFamily="18" charset="0"/>
                <a:ea typeface="宋体" pitchFamily="2" charset="-122"/>
                <a:cs typeface="+mn-ea"/>
              </a:rPr>
              <a:t>(</a:t>
            </a:r>
            <a:r>
              <a:rPr lang="zh-CN" altLang="en-US" sz="2400" b="1" strike="noStrike" noProof="1">
                <a:solidFill>
                  <a:schemeClr val="tx1"/>
                </a:solidFill>
                <a:latin typeface="Times New Roman" panose="02020603050405020304" pitchFamily="18" charset="0"/>
                <a:ea typeface="宋体" pitchFamily="2" charset="-122"/>
                <a:cs typeface="+mn-ea"/>
                <a:sym typeface="+mn-ea"/>
              </a:rPr>
              <a:t>红灯</a:t>
            </a:r>
            <a:r>
              <a:rPr lang="en-US" altLang="zh-CN" sz="2400" b="1" strike="noStrike" noProof="1">
                <a:solidFill>
                  <a:schemeClr val="tx1"/>
                </a:solidFill>
                <a:latin typeface="Times New Roman" panose="02020603050405020304" pitchFamily="18" charset="0"/>
                <a:ea typeface="宋体" pitchFamily="2" charset="-122"/>
                <a:cs typeface="+mn-ea"/>
              </a:rPr>
              <a:t>)</a:t>
            </a:r>
            <a:r>
              <a:rPr lang="x-none" altLang="en-US" sz="2400" b="1" strike="noStrike" noProof="1">
                <a:solidFill>
                  <a:schemeClr val="tx1"/>
                </a:solidFill>
                <a:latin typeface="Times New Roman" panose="02020603050405020304" pitchFamily="18" charset="0"/>
                <a:ea typeface="宋体" pitchFamily="2" charset="-122"/>
                <a:cs typeface="+mn-ea"/>
              </a:rPr>
              <a:t>；</a:t>
            </a:r>
            <a:endParaRPr lang="x-none" altLang="en-US" sz="2400" b="1"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zh-CN" altLang="en-US" sz="2000" strike="noStrike" noProof="1">
                <a:solidFill>
                  <a:schemeClr val="tx1"/>
                </a:solidFill>
                <a:effectLst/>
                <a:latin typeface="Times New Roman" panose="02020603050405020304" pitchFamily="18" charset="0"/>
                <a:ea typeface="宋体" pitchFamily="2" charset="-122"/>
                <a:cs typeface="+mn-ea"/>
              </a:rPr>
              <a:t>   </a:t>
            </a: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rgbClr val="C00000"/>
                </a:solidFill>
                <a:effectLst/>
                <a:latin typeface="Times New Roman" panose="02020603050405020304" pitchFamily="18" charset="0"/>
                <a:ea typeface="宋体" pitchFamily="2" charset="-122"/>
                <a:cs typeface="+mn-ea"/>
              </a:rPr>
              <a:t>注意：创建信号灯时，应准确说明信号灯</a:t>
            </a:r>
            <a:r>
              <a:rPr lang="en-US" altLang="zh-CN" sz="2400" strike="noStrike" noProof="1">
                <a:solidFill>
                  <a:srgbClr val="C00000"/>
                </a:solidFill>
                <a:effectLst/>
                <a:latin typeface="Times New Roman" panose="02020603050405020304" pitchFamily="18" charset="0"/>
                <a:ea typeface="宋体" pitchFamily="2" charset="-122"/>
                <a:cs typeface="+mn-ea"/>
              </a:rPr>
              <a:t>s</a:t>
            </a:r>
            <a:r>
              <a:rPr lang="zh-CN" altLang="en-US" sz="2400" strike="noStrike" noProof="1">
                <a:solidFill>
                  <a:srgbClr val="C00000"/>
                </a:solidFill>
                <a:effectLst/>
                <a:latin typeface="Times New Roman" panose="02020603050405020304" pitchFamily="18" charset="0"/>
                <a:ea typeface="宋体" pitchFamily="2" charset="-122"/>
                <a:cs typeface="+mn-ea"/>
              </a:rPr>
              <a:t>的意义和初值</a:t>
            </a:r>
            <a:r>
              <a:rPr lang="zh-CN" altLang="en-US" sz="2400" b="1" strike="noStrike" noProof="1">
                <a:solidFill>
                  <a:srgbClr val="C00000"/>
                </a:solidFill>
                <a:effectLst/>
                <a:latin typeface="Times New Roman" panose="02020603050405020304" pitchFamily="18" charset="0"/>
                <a:ea typeface="宋体" pitchFamily="2" charset="-122"/>
                <a:cs typeface="+mn-ea"/>
              </a:rPr>
              <a:t> </a:t>
            </a:r>
            <a:r>
              <a:rPr lang="zh-CN" altLang="en-US" sz="2400" b="1" strike="noStrike" noProof="1">
                <a:solidFill>
                  <a:srgbClr val="C00000"/>
                </a:solidFill>
                <a:latin typeface="Times New Roman" panose="02020603050405020304" pitchFamily="18" charset="0"/>
                <a:ea typeface="宋体" pitchFamily="2" charset="-122"/>
                <a:cs typeface="+mn-ea"/>
              </a:rPr>
              <a:t> </a:t>
            </a:r>
            <a:endParaRPr lang="zh-CN" altLang="en-US" sz="2400" b="1" strike="noStrike" noProof="1">
              <a:solidFill>
                <a:srgbClr val="C00000"/>
              </a:solidFill>
              <a:latin typeface="Times New Roman" panose="02020603050405020304" pitchFamily="18" charset="0"/>
              <a:ea typeface="宋体" pitchFamily="2" charset="-122"/>
              <a:cs typeface="+mn-ea"/>
            </a:endParaRPr>
          </a:p>
          <a:p>
            <a:pPr marL="533400" lvl="0" indent="-533400" fontAlgn="base">
              <a:lnSpc>
                <a:spcPct val="130000"/>
              </a:lnSpc>
              <a:buNone/>
            </a:pPr>
            <a:r>
              <a:rPr lang="zh-CN" altLang="en-US" sz="2400" b="1" strike="noStrike" noProof="1">
                <a:solidFill>
                  <a:srgbClr val="C00000"/>
                </a:solidFill>
                <a:latin typeface="Times New Roman" panose="02020603050405020304" pitchFamily="18" charset="0"/>
                <a:ea typeface="宋体" pitchFamily="2" charset="-122"/>
                <a:cs typeface="+mn-ea"/>
              </a:rPr>
              <a:t>      </a:t>
            </a:r>
            <a:r>
              <a:rPr lang="en-US" altLang="zh-CN" sz="2400" b="1" strike="noStrike" noProof="1">
                <a:solidFill>
                  <a:srgbClr val="C00000"/>
                </a:solidFill>
                <a:effectLst/>
                <a:latin typeface="Times New Roman" panose="02020603050405020304" pitchFamily="18" charset="0"/>
                <a:ea typeface="宋体" pitchFamily="2" charset="-122"/>
                <a:cs typeface="+mn-ea"/>
              </a:rPr>
              <a:t>(</a:t>
            </a:r>
            <a:r>
              <a:rPr lang="zh-CN" altLang="en-US" sz="2400" b="1" strike="noStrike" noProof="1">
                <a:solidFill>
                  <a:srgbClr val="C00000"/>
                </a:solidFill>
                <a:effectLst/>
                <a:latin typeface="Times New Roman" panose="02020603050405020304" pitchFamily="18" charset="0"/>
                <a:ea typeface="宋体" pitchFamily="2" charset="-122"/>
                <a:cs typeface="+mn-ea"/>
              </a:rPr>
              <a:t>这个初值绝不能为负值</a:t>
            </a:r>
            <a:r>
              <a:rPr lang="en-US" altLang="zh-CN" sz="2400" b="1" strike="noStrike" noProof="1">
                <a:solidFill>
                  <a:srgbClr val="C00000"/>
                </a:solidFill>
                <a:effectLst/>
                <a:latin typeface="Times New Roman" panose="02020603050405020304" pitchFamily="18" charset="0"/>
                <a:ea typeface="宋体" pitchFamily="2" charset="-122"/>
                <a:cs typeface="+mn-ea"/>
              </a:rPr>
              <a:t>)</a:t>
            </a:r>
            <a:r>
              <a:rPr lang="zh-CN" altLang="en-US" sz="2400" b="1" strike="noStrike" noProof="1">
                <a:solidFill>
                  <a:srgbClr val="C00000"/>
                </a:solidFill>
                <a:effectLst/>
                <a:latin typeface="Times New Roman" panose="02020603050405020304" pitchFamily="18" charset="0"/>
                <a:ea typeface="宋体" pitchFamily="2" charset="-122"/>
                <a:cs typeface="+mn-ea"/>
              </a:rPr>
              <a:t>。</a:t>
            </a:r>
            <a:endParaRPr lang="zh-CN" altLang="en-US" sz="2400" b="1" strike="noStrike" noProof="1">
              <a:solidFill>
                <a:srgbClr val="C00000"/>
              </a:solidFill>
              <a:effectLst/>
              <a:latin typeface="Times New Roman" panose="02020603050405020304" pitchFamily="18" charset="0"/>
              <a:ea typeface="宋体" pitchFamily="2" charset="-122"/>
              <a:cs typeface="+mn-ea"/>
            </a:endParaRPr>
          </a:p>
        </p:txBody>
      </p:sp>
      <p:sp>
        <p:nvSpPr>
          <p:cNvPr id="51204" name="矩形 5120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进程同步机构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3">
                                            <p:txEl>
                                              <p:charRg st="150" end="187"/>
                                            </p:txEl>
                                          </p:spTgt>
                                        </p:tgtEl>
                                        <p:attrNameLst>
                                          <p:attrName>style.visibility</p:attrName>
                                        </p:attrNameLst>
                                      </p:cBhvr>
                                      <p:to>
                                        <p:strVal val="visible"/>
                                      </p:to>
                                    </p:set>
                                    <p:anim calcmode="lin" valueType="num">
                                      <p:cBhvr additive="base">
                                        <p:cTn id="7" dur="500" fill="hold"/>
                                        <p:tgtEl>
                                          <p:spTgt spid="51203">
                                            <p:txEl>
                                              <p:charRg st="150" end="18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charRg st="150" end="18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03">
                                            <p:txEl>
                                              <p:charRg st="187" end="225"/>
                                            </p:txEl>
                                          </p:spTgt>
                                        </p:tgtEl>
                                        <p:attrNameLst>
                                          <p:attrName>style.visibility</p:attrName>
                                        </p:attrNameLst>
                                      </p:cBhvr>
                                      <p:to>
                                        <p:strVal val="visible"/>
                                      </p:to>
                                    </p:set>
                                    <p:anim calcmode="lin" valueType="num">
                                      <p:cBhvr additive="base">
                                        <p:cTn id="11" dur="500" fill="hold"/>
                                        <p:tgtEl>
                                          <p:spTgt spid="51203">
                                            <p:txEl>
                                              <p:charRg st="187" end="22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03">
                                            <p:txEl>
                                              <p:charRg st="187" end="22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1203">
                                            <p:txEl>
                                              <p:charRg st="225" end="270"/>
                                            </p:txEl>
                                          </p:spTgt>
                                        </p:tgtEl>
                                        <p:attrNameLst>
                                          <p:attrName>style.visibility</p:attrName>
                                        </p:attrNameLst>
                                      </p:cBhvr>
                                      <p:to>
                                        <p:strVal val="visible"/>
                                      </p:to>
                                    </p:set>
                                    <p:anim calcmode="lin" valueType="num">
                                      <p:cBhvr additive="base">
                                        <p:cTn id="17" dur="500" fill="hold"/>
                                        <p:tgtEl>
                                          <p:spTgt spid="51203">
                                            <p:txEl>
                                              <p:charRg st="225" end="27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203">
                                            <p:txEl>
                                              <p:charRg st="225" end="27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1203">
                                            <p:txEl>
                                              <p:charRg st="270" end="297"/>
                                            </p:txEl>
                                          </p:spTgt>
                                        </p:tgtEl>
                                        <p:attrNameLst>
                                          <p:attrName>style.visibility</p:attrName>
                                        </p:attrNameLst>
                                      </p:cBhvr>
                                      <p:to>
                                        <p:strVal val="visible"/>
                                      </p:to>
                                    </p:set>
                                    <p:anim calcmode="lin" valueType="num">
                                      <p:cBhvr additive="base">
                                        <p:cTn id="21" dur="500" fill="hold"/>
                                        <p:tgtEl>
                                          <p:spTgt spid="51203">
                                            <p:txEl>
                                              <p:charRg st="270" end="29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1203">
                                            <p:txEl>
                                              <p:charRg st="270" end="29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文本框 5222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42</a:t>
            </a:r>
            <a:endParaRPr lang="en-US" altLang="zh-CN" b="0">
              <a:solidFill>
                <a:schemeClr val="tx2"/>
              </a:solidFill>
              <a:latin typeface="Times New Roman" panose="02020603050405020304" pitchFamily="18" charset="0"/>
              <a:ea typeface="宋体" pitchFamily="2" charset="-122"/>
            </a:endParaRPr>
          </a:p>
        </p:txBody>
      </p:sp>
      <p:sp>
        <p:nvSpPr>
          <p:cNvPr id="52227" name="矩形 52226"/>
          <p:cNvSpPr/>
          <p:nvPr/>
        </p:nvSpPr>
        <p:spPr>
          <a:xfrm>
            <a:off x="642938" y="487363"/>
            <a:ext cx="2151063" cy="6048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18" charset="0"/>
                <a:ea typeface="宋体" pitchFamily="2" charset="-122"/>
                <a:cs typeface="+mn-ea"/>
              </a:rPr>
              <a:t>(2) P </a:t>
            </a:r>
            <a:r>
              <a:rPr lang="zh-CN" altLang="en-US" sz="2800" b="1" strike="noStrike" noProof="1">
                <a:solidFill>
                  <a:srgbClr val="A50021"/>
                </a:solidFill>
                <a:latin typeface="Times New Roman" panose="02020603050405020304" pitchFamily="18" charset="0"/>
                <a:ea typeface="宋体" pitchFamily="2" charset="-122"/>
                <a:cs typeface="+mn-ea"/>
              </a:rPr>
              <a:t>操作</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52228" name="矩形 52227"/>
          <p:cNvSpPr/>
          <p:nvPr/>
        </p:nvSpPr>
        <p:spPr>
          <a:xfrm>
            <a:off x="354965" y="979488"/>
            <a:ext cx="8245475" cy="18462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①</a:t>
            </a:r>
            <a:r>
              <a:rPr lang="zh-CN" altLang="en-US" sz="2400" b="1" strike="noStrike" noProof="1">
                <a:solidFill>
                  <a:srgbClr val="000099"/>
                </a:solidFill>
                <a:latin typeface="宋体" pitchFamily="2" charset="-122"/>
                <a:ea typeface="宋体" pitchFamily="2" charset="-122"/>
                <a:cs typeface="+mn-ea"/>
              </a:rPr>
              <a:t> </a:t>
            </a:r>
            <a:r>
              <a:rPr lang="en-US" altLang="zh-CN" sz="2400" b="1" strike="noStrike" noProof="1">
                <a:solidFill>
                  <a:srgbClr val="000099"/>
                </a:solidFill>
                <a:latin typeface="Times New Roman" panose="02020603050405020304" pitchFamily="18" charset="0"/>
                <a:ea typeface="宋体" pitchFamily="2" charset="-122"/>
                <a:cs typeface="+mn-ea"/>
              </a:rPr>
              <a:t>P </a:t>
            </a:r>
            <a:r>
              <a:rPr lang="zh-CN" altLang="en-US" sz="2400" b="1" strike="noStrike" noProof="1">
                <a:solidFill>
                  <a:srgbClr val="000099"/>
                </a:solidFill>
                <a:latin typeface="Times New Roman" panose="02020603050405020304" pitchFamily="18" charset="0"/>
                <a:ea typeface="宋体" pitchFamily="2" charset="-122"/>
                <a:cs typeface="+mn-ea"/>
              </a:rPr>
              <a:t>操作的定义</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对信号灯</a:t>
            </a:r>
            <a:r>
              <a:rPr lang="en-US" altLang="zh-CN" sz="2000" strike="noStrike" noProof="1">
                <a:solidFill>
                  <a:schemeClr val="tx1"/>
                </a:solidFill>
                <a:latin typeface="Times New Roman" panose="02020603050405020304" pitchFamily="18" charset="0"/>
                <a:ea typeface="宋体" pitchFamily="2" charset="-122"/>
                <a:cs typeface="+mn-ea"/>
              </a:rPr>
              <a:t>s</a:t>
            </a:r>
            <a:r>
              <a:rPr lang="zh-CN" altLang="en-US" sz="2000" strike="noStrike" noProof="1">
                <a:solidFill>
                  <a:schemeClr val="tx1"/>
                </a:solidFill>
                <a:latin typeface="Times New Roman" panose="02020603050405020304" pitchFamily="18" charset="0"/>
                <a:ea typeface="宋体" pitchFamily="2" charset="-122"/>
                <a:cs typeface="+mn-ea"/>
              </a:rPr>
              <a:t>的 </a:t>
            </a:r>
            <a:r>
              <a:rPr lang="en-US" altLang="zh-CN" sz="2000" strike="noStrike" noProof="1">
                <a:solidFill>
                  <a:schemeClr val="tx1"/>
                </a:solidFill>
                <a:latin typeface="Times New Roman" panose="02020603050405020304" pitchFamily="18" charset="0"/>
                <a:ea typeface="宋体" pitchFamily="2" charset="-122"/>
                <a:cs typeface="+mn-ea"/>
              </a:rPr>
              <a:t>p</a:t>
            </a:r>
            <a:r>
              <a:rPr lang="zh-CN" altLang="en-US" sz="2000" strike="noStrike" noProof="1">
                <a:solidFill>
                  <a:schemeClr val="tx1"/>
                </a:solidFill>
                <a:latin typeface="Times New Roman" panose="02020603050405020304" pitchFamily="18" charset="0"/>
                <a:ea typeface="宋体" pitchFamily="2" charset="-122"/>
                <a:cs typeface="+mn-ea"/>
              </a:rPr>
              <a:t>操作记为 </a:t>
            </a:r>
            <a:r>
              <a:rPr lang="en-US" altLang="zh-CN" sz="2000" strike="noStrike" noProof="1">
                <a:solidFill>
                  <a:schemeClr val="tx1"/>
                </a:solidFill>
                <a:latin typeface="Times New Roman" panose="02020603050405020304" pitchFamily="18" charset="0"/>
                <a:ea typeface="宋体" pitchFamily="2" charset="-122"/>
                <a:cs typeface="+mn-ea"/>
              </a:rPr>
              <a:t>p(s)</a:t>
            </a:r>
            <a:r>
              <a:rPr lang="zh-CN" altLang="en-US" sz="2000" strike="noStrike" noProof="1">
                <a:solidFill>
                  <a:schemeClr val="tx1"/>
                </a:solidFill>
                <a:latin typeface="Times New Roman" panose="02020603050405020304" pitchFamily="18" charset="0"/>
                <a:ea typeface="宋体" pitchFamily="2" charset="-122"/>
                <a:cs typeface="+mn-ea"/>
              </a:rPr>
              <a:t>。</a:t>
            </a:r>
            <a:r>
              <a:rPr lang="en-US" altLang="zh-CN" sz="2000" strike="noStrike" noProof="1">
                <a:solidFill>
                  <a:schemeClr val="tx1"/>
                </a:solidFill>
                <a:latin typeface="Times New Roman" panose="02020603050405020304" pitchFamily="18" charset="0"/>
                <a:ea typeface="宋体" pitchFamily="2" charset="-122"/>
                <a:cs typeface="+mn-ea"/>
              </a:rPr>
              <a:t>p(s)</a:t>
            </a:r>
            <a:r>
              <a:rPr lang="zh-CN" altLang="en-US" sz="2000" strike="noStrike" noProof="1">
                <a:solidFill>
                  <a:schemeClr val="tx1"/>
                </a:solidFill>
                <a:latin typeface="Times New Roman" panose="02020603050405020304" pitchFamily="18" charset="0"/>
                <a:ea typeface="宋体" pitchFamily="2" charset="-122"/>
                <a:cs typeface="+mn-ea"/>
              </a:rPr>
              <a:t>是一个不可分割的原语操作，即取信号灯值减</a:t>
            </a:r>
            <a:r>
              <a:rPr lang="en-US" altLang="zh-CN" sz="2000" strike="noStrike" noProof="1">
                <a:solidFill>
                  <a:schemeClr val="tx1"/>
                </a:solidFill>
                <a:latin typeface="Times New Roman" panose="02020603050405020304" pitchFamily="18" charset="0"/>
                <a:ea typeface="宋体" pitchFamily="2" charset="-122"/>
                <a:cs typeface="+mn-ea"/>
              </a:rPr>
              <a:t>1</a:t>
            </a:r>
            <a:r>
              <a:rPr lang="zh-CN" altLang="en-US" sz="2000" strike="noStrike" noProof="1">
                <a:solidFill>
                  <a:schemeClr val="tx1"/>
                </a:solidFill>
                <a:latin typeface="Times New Roman" panose="02020603050405020304" pitchFamily="18" charset="0"/>
                <a:ea typeface="宋体" pitchFamily="2" charset="-122"/>
                <a:cs typeface="+mn-ea"/>
              </a:rPr>
              <a:t>，若相减结果为负，则调用</a:t>
            </a:r>
            <a:r>
              <a:rPr lang="en-US" altLang="zh-CN" sz="2000" strike="noStrike" noProof="1">
                <a:solidFill>
                  <a:schemeClr val="tx1"/>
                </a:solidFill>
                <a:latin typeface="Times New Roman" panose="02020603050405020304" pitchFamily="18" charset="0"/>
                <a:ea typeface="宋体" pitchFamily="2" charset="-122"/>
                <a:cs typeface="+mn-ea"/>
              </a:rPr>
              <a:t>p(s)</a:t>
            </a:r>
            <a:r>
              <a:rPr lang="zh-CN" altLang="en-US" sz="2000" strike="noStrike" noProof="1">
                <a:solidFill>
                  <a:schemeClr val="tx1"/>
                </a:solidFill>
                <a:latin typeface="Times New Roman" panose="02020603050405020304" pitchFamily="18" charset="0"/>
                <a:ea typeface="宋体" pitchFamily="2" charset="-122"/>
                <a:cs typeface="+mn-ea"/>
              </a:rPr>
              <a:t>的进程被阻，并插入到该信号灯的等待队列中，否则可以继续执行。</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52229" name="矩形 52228"/>
          <p:cNvSpPr/>
          <p:nvPr/>
        </p:nvSpPr>
        <p:spPr>
          <a:xfrm>
            <a:off x="358775" y="2963863"/>
            <a:ext cx="2846388" cy="530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②</a:t>
            </a:r>
            <a:r>
              <a:rPr lang="zh-CN" altLang="en-US" sz="2400" b="1" strike="noStrike" noProof="1">
                <a:solidFill>
                  <a:srgbClr val="000099"/>
                </a:solidFill>
                <a:latin typeface="宋体" pitchFamily="2" charset="-122"/>
                <a:ea typeface="宋体" pitchFamily="2" charset="-122"/>
                <a:cs typeface="+mn-ea"/>
              </a:rPr>
              <a:t> </a:t>
            </a:r>
            <a:r>
              <a:rPr lang="en-US" altLang="zh-CN" sz="2400" b="1" strike="noStrike" noProof="1">
                <a:solidFill>
                  <a:srgbClr val="000099"/>
                </a:solidFill>
                <a:latin typeface="Times New Roman" panose="02020603050405020304" pitchFamily="18" charset="0"/>
                <a:ea typeface="宋体" pitchFamily="2" charset="-122"/>
                <a:cs typeface="+mn-ea"/>
              </a:rPr>
              <a:t>P </a:t>
            </a:r>
            <a:r>
              <a:rPr lang="zh-CN" altLang="en-US" sz="2400" b="1" strike="noStrike" noProof="1">
                <a:solidFill>
                  <a:srgbClr val="000099"/>
                </a:solidFill>
                <a:latin typeface="Times New Roman" panose="02020603050405020304" pitchFamily="18" charset="0"/>
                <a:ea typeface="宋体" pitchFamily="2" charset="-122"/>
                <a:cs typeface="+mn-ea"/>
              </a:rPr>
              <a:t>操作的实现</a:t>
            </a: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latin typeface="Times New Roman" panose="02020603050405020304" pitchFamily="18" charset="0"/>
                <a:ea typeface="宋体" pitchFamily="2" charset="-122"/>
                <a:cs typeface="+mn-ea"/>
              </a:rPr>
              <a:t>        </a:t>
            </a:r>
            <a:endParaRPr lang="zh-CN" altLang="en-US" sz="2000" strike="noStrike" noProof="1">
              <a:latin typeface="Times New Roman" panose="02020603050405020304" pitchFamily="18" charset="0"/>
              <a:ea typeface="宋体" pitchFamily="2" charset="-122"/>
            </a:endParaRPr>
          </a:p>
        </p:txBody>
      </p:sp>
      <p:grpSp>
        <p:nvGrpSpPr>
          <p:cNvPr id="52230" name="组合 52229"/>
          <p:cNvGrpSpPr/>
          <p:nvPr/>
        </p:nvGrpSpPr>
        <p:grpSpPr>
          <a:xfrm>
            <a:off x="3987800" y="2733675"/>
            <a:ext cx="4606925" cy="3686175"/>
            <a:chOff x="0" y="0"/>
            <a:chExt cx="2424" cy="2322"/>
          </a:xfrm>
        </p:grpSpPr>
        <p:sp>
          <p:nvSpPr>
            <p:cNvPr id="66566" name="直接连接符 52230"/>
            <p:cNvSpPr/>
            <p:nvPr/>
          </p:nvSpPr>
          <p:spPr>
            <a:xfrm>
              <a:off x="1702" y="1842"/>
              <a:ext cx="0" cy="184"/>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66567" name="直接连接符 52231"/>
            <p:cNvSpPr/>
            <p:nvPr/>
          </p:nvSpPr>
          <p:spPr>
            <a:xfrm>
              <a:off x="1702" y="1436"/>
              <a:ext cx="0" cy="184"/>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66568" name="直接连接符 52232"/>
            <p:cNvSpPr/>
            <p:nvPr/>
          </p:nvSpPr>
          <p:spPr>
            <a:xfrm>
              <a:off x="1711" y="590"/>
              <a:ext cx="0" cy="183"/>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52234" name="圆角矩形 52233"/>
            <p:cNvSpPr/>
            <p:nvPr/>
          </p:nvSpPr>
          <p:spPr>
            <a:xfrm>
              <a:off x="1374" y="0"/>
              <a:ext cx="656" cy="216"/>
            </a:xfrm>
            <a:prstGeom prst="roundRect">
              <a:avLst>
                <a:gd name="adj" fmla="val 16667"/>
              </a:avLst>
            </a:prstGeom>
            <a:solidFill>
              <a:srgbClr val="CCECFF"/>
            </a:solidFill>
            <a:ln w="1905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6570" name="文本框 52234"/>
            <p:cNvSpPr txBox="1"/>
            <p:nvPr/>
          </p:nvSpPr>
          <p:spPr>
            <a:xfrm>
              <a:off x="1436" y="0"/>
              <a:ext cx="592" cy="184"/>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入  口</a:t>
              </a:r>
              <a:endParaRPr lang="zh-CN" altLang="en-US" sz="1600">
                <a:solidFill>
                  <a:schemeClr val="tx1"/>
                </a:solidFill>
                <a:latin typeface="Times New Roman" panose="02020603050405020304" pitchFamily="18" charset="0"/>
                <a:ea typeface="宋体" pitchFamily="2" charset="-122"/>
              </a:endParaRPr>
            </a:p>
          </p:txBody>
        </p:sp>
        <p:sp>
          <p:nvSpPr>
            <p:cNvPr id="66571" name="文本框 52235"/>
            <p:cNvSpPr txBox="1"/>
            <p:nvPr/>
          </p:nvSpPr>
          <p:spPr>
            <a:xfrm>
              <a:off x="1212" y="396"/>
              <a:ext cx="985" cy="213"/>
            </a:xfrm>
            <a:prstGeom prst="rect">
              <a:avLst/>
            </a:prstGeom>
            <a:solidFill>
              <a:srgbClr val="CCECFF"/>
            </a:solidFill>
            <a:ln w="19050"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S-1 → S</a:t>
              </a:r>
              <a:endParaRPr lang="en-US" altLang="zh-CN" sz="1600">
                <a:solidFill>
                  <a:schemeClr val="tx1"/>
                </a:solidFill>
                <a:latin typeface="Times New Roman" panose="02020603050405020304" pitchFamily="18" charset="0"/>
                <a:ea typeface="宋体" pitchFamily="2" charset="-122"/>
              </a:endParaRPr>
            </a:p>
          </p:txBody>
        </p:sp>
        <p:sp>
          <p:nvSpPr>
            <p:cNvPr id="52237" name="流程图: 决策 52236"/>
            <p:cNvSpPr/>
            <p:nvPr/>
          </p:nvSpPr>
          <p:spPr>
            <a:xfrm>
              <a:off x="1011" y="773"/>
              <a:ext cx="1379" cy="258"/>
            </a:xfrm>
            <a:prstGeom prst="flowChartDecision">
              <a:avLst/>
            </a:prstGeom>
            <a:solidFill>
              <a:srgbClr val="CCECFF"/>
            </a:solidFill>
            <a:ln w="1905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6573" name="文本框 52237"/>
            <p:cNvSpPr txBox="1"/>
            <p:nvPr/>
          </p:nvSpPr>
          <p:spPr>
            <a:xfrm>
              <a:off x="1394" y="817"/>
              <a:ext cx="766" cy="172"/>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S≥0 ?</a:t>
              </a:r>
              <a:endParaRPr lang="en-US" altLang="zh-CN" sz="1600">
                <a:solidFill>
                  <a:schemeClr val="tx1"/>
                </a:solidFill>
                <a:latin typeface="Times New Roman" panose="02020603050405020304" pitchFamily="18" charset="0"/>
                <a:ea typeface="宋体" pitchFamily="2" charset="-122"/>
              </a:endParaRPr>
            </a:p>
          </p:txBody>
        </p:sp>
        <p:sp>
          <p:nvSpPr>
            <p:cNvPr id="52239" name="圆角矩形 52238"/>
            <p:cNvSpPr/>
            <p:nvPr/>
          </p:nvSpPr>
          <p:spPr>
            <a:xfrm>
              <a:off x="1193" y="2026"/>
              <a:ext cx="1036" cy="286"/>
            </a:xfrm>
            <a:prstGeom prst="roundRect">
              <a:avLst>
                <a:gd name="adj" fmla="val 16667"/>
              </a:avLst>
            </a:prstGeom>
            <a:solidFill>
              <a:srgbClr val="CCECFF"/>
            </a:solidFill>
            <a:ln w="1905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6575" name="文本框 52239"/>
            <p:cNvSpPr txBox="1"/>
            <p:nvPr/>
          </p:nvSpPr>
          <p:spPr>
            <a:xfrm>
              <a:off x="1343" y="2049"/>
              <a:ext cx="805" cy="273"/>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转进程调度</a:t>
              </a:r>
              <a:endParaRPr lang="zh-CN" altLang="en-US" sz="1600">
                <a:solidFill>
                  <a:schemeClr val="tx1"/>
                </a:solidFill>
                <a:latin typeface="Times New Roman" panose="02020603050405020304" pitchFamily="18" charset="0"/>
                <a:ea typeface="宋体" pitchFamily="2" charset="-122"/>
              </a:endParaRPr>
            </a:p>
          </p:txBody>
        </p:sp>
        <p:grpSp>
          <p:nvGrpSpPr>
            <p:cNvPr id="66576" name="组合 52240"/>
            <p:cNvGrpSpPr/>
            <p:nvPr/>
          </p:nvGrpSpPr>
          <p:grpSpPr>
            <a:xfrm>
              <a:off x="0" y="1272"/>
              <a:ext cx="656" cy="243"/>
              <a:chOff x="0" y="0"/>
              <a:chExt cx="656" cy="232"/>
            </a:xfrm>
          </p:grpSpPr>
          <p:sp>
            <p:nvSpPr>
              <p:cNvPr id="52242" name="圆角矩形 52241"/>
              <p:cNvSpPr/>
              <p:nvPr/>
            </p:nvSpPr>
            <p:spPr>
              <a:xfrm>
                <a:off x="0" y="5"/>
                <a:ext cx="656" cy="227"/>
              </a:xfrm>
              <a:prstGeom prst="roundRect">
                <a:avLst>
                  <a:gd name="adj" fmla="val 16667"/>
                </a:avLst>
              </a:prstGeom>
              <a:solidFill>
                <a:srgbClr val="CCECFF"/>
              </a:solidFill>
              <a:ln w="1905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6578" name="文本框 52242"/>
              <p:cNvSpPr txBox="1"/>
              <p:nvPr/>
            </p:nvSpPr>
            <p:spPr>
              <a:xfrm>
                <a:off x="165" y="0"/>
                <a:ext cx="411" cy="175"/>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返回</a:t>
                </a:r>
                <a:endParaRPr lang="zh-CN" altLang="en-US" sz="1600">
                  <a:solidFill>
                    <a:schemeClr val="tx1"/>
                  </a:solidFill>
                  <a:latin typeface="Times New Roman" panose="02020603050405020304" pitchFamily="18" charset="0"/>
                  <a:ea typeface="宋体" pitchFamily="2" charset="-122"/>
                </a:endParaRPr>
              </a:p>
            </p:txBody>
          </p:sp>
        </p:grpSp>
        <p:sp>
          <p:nvSpPr>
            <p:cNvPr id="66579" name="文本框 52243"/>
            <p:cNvSpPr txBox="1"/>
            <p:nvPr/>
          </p:nvSpPr>
          <p:spPr>
            <a:xfrm>
              <a:off x="915" y="1215"/>
              <a:ext cx="1509" cy="238"/>
            </a:xfrm>
            <a:prstGeom prst="rect">
              <a:avLst/>
            </a:prstGeom>
            <a:solidFill>
              <a:srgbClr val="CCECFF"/>
            </a:solidFill>
            <a:ln w="19050"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入信号灯等待队列</a:t>
              </a:r>
              <a:endParaRPr lang="zh-CN" altLang="en-US" sz="1600">
                <a:solidFill>
                  <a:schemeClr val="tx1"/>
                </a:solidFill>
                <a:latin typeface="Times New Roman" panose="02020603050405020304" pitchFamily="18" charset="0"/>
                <a:ea typeface="宋体" pitchFamily="2" charset="-122"/>
              </a:endParaRPr>
            </a:p>
          </p:txBody>
        </p:sp>
        <p:sp>
          <p:nvSpPr>
            <p:cNvPr id="66580" name="文本框 52244"/>
            <p:cNvSpPr txBox="1"/>
            <p:nvPr/>
          </p:nvSpPr>
          <p:spPr>
            <a:xfrm>
              <a:off x="1046" y="1620"/>
              <a:ext cx="1312" cy="238"/>
            </a:xfrm>
            <a:prstGeom prst="rect">
              <a:avLst/>
            </a:prstGeom>
            <a:solidFill>
              <a:srgbClr val="CCECFF"/>
            </a:solidFill>
            <a:ln w="19050"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置“等待状态”</a:t>
              </a:r>
              <a:endParaRPr lang="zh-CN" altLang="en-US" sz="1600">
                <a:solidFill>
                  <a:schemeClr val="tx1"/>
                </a:solidFill>
                <a:latin typeface="Times New Roman" panose="02020603050405020304" pitchFamily="18" charset="0"/>
                <a:ea typeface="宋体" pitchFamily="2" charset="-122"/>
              </a:endParaRPr>
            </a:p>
          </p:txBody>
        </p:sp>
        <p:sp>
          <p:nvSpPr>
            <p:cNvPr id="66581" name="文本框 52245"/>
            <p:cNvSpPr txBox="1"/>
            <p:nvPr/>
          </p:nvSpPr>
          <p:spPr>
            <a:xfrm>
              <a:off x="684" y="675"/>
              <a:ext cx="410" cy="190"/>
            </a:xfrm>
            <a:prstGeom prst="rect">
              <a:avLst/>
            </a:prstGeom>
            <a:noFill/>
            <a:ln w="9525">
              <a:noFill/>
              <a:miter/>
            </a:ln>
          </p:spPr>
          <p:txBody>
            <a:bodyPr anchor="t"/>
            <a:p>
              <a:pPr lvl="0" algn="just"/>
              <a:r>
                <a:rPr lang="zh-CN" altLang="en-US" sz="1600">
                  <a:solidFill>
                    <a:schemeClr val="tx1"/>
                  </a:solidFill>
                  <a:latin typeface="宋体" pitchFamily="2" charset="-122"/>
                  <a:ea typeface="宋体" pitchFamily="2" charset="-122"/>
                </a:rPr>
                <a:t>≥</a:t>
              </a:r>
              <a:r>
                <a:rPr lang="en-US" altLang="zh-CN" sz="1600">
                  <a:solidFill>
                    <a:schemeClr val="tx1"/>
                  </a:solidFill>
                  <a:latin typeface="宋体" pitchFamily="2" charset="-122"/>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66583" name="直接连接符 52247"/>
            <p:cNvSpPr/>
            <p:nvPr/>
          </p:nvSpPr>
          <p:spPr>
            <a:xfrm>
              <a:off x="1702" y="221"/>
              <a:ext cx="0" cy="184"/>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66584" name="直接连接符 52248"/>
            <p:cNvSpPr/>
            <p:nvPr/>
          </p:nvSpPr>
          <p:spPr>
            <a:xfrm>
              <a:off x="1702" y="1031"/>
              <a:ext cx="0" cy="184"/>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66585" name="直接连接符 52249"/>
            <p:cNvSpPr/>
            <p:nvPr/>
          </p:nvSpPr>
          <p:spPr>
            <a:xfrm>
              <a:off x="340" y="901"/>
              <a:ext cx="685" cy="0"/>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66586" name="直接连接符 52250"/>
            <p:cNvSpPr/>
            <p:nvPr/>
          </p:nvSpPr>
          <p:spPr>
            <a:xfrm>
              <a:off x="338" y="908"/>
              <a:ext cx="0" cy="369"/>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grpSp>
      <p:sp>
        <p:nvSpPr>
          <p:cNvPr id="52252" name="文本框 52251"/>
          <p:cNvSpPr txBox="1"/>
          <p:nvPr/>
        </p:nvSpPr>
        <p:spPr>
          <a:xfrm>
            <a:off x="1884363" y="6091238"/>
            <a:ext cx="2138362"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en-US" altLang="zh-CN" sz="1600" b="0">
                <a:solidFill>
                  <a:schemeClr val="tx1"/>
                </a:solidFill>
                <a:latin typeface="Times New Roman" panose="02020603050405020304" pitchFamily="18" charset="0"/>
                <a:ea typeface="宋体" pitchFamily="2" charset="-122"/>
              </a:rPr>
              <a:t>P </a:t>
            </a:r>
            <a:r>
              <a:rPr lang="zh-CN" altLang="en-US" sz="1600" b="0">
                <a:solidFill>
                  <a:schemeClr val="tx1"/>
                </a:solidFill>
                <a:latin typeface="Times New Roman" panose="02020603050405020304" pitchFamily="18" charset="0"/>
                <a:ea typeface="宋体" pitchFamily="2" charset="-122"/>
              </a:rPr>
              <a:t>操作原语流程图</a:t>
            </a:r>
            <a:endParaRPr lang="zh-CN" altLang="en-US" sz="1600" b="0">
              <a:solidFill>
                <a:schemeClr val="tx1"/>
              </a:solidFill>
              <a:latin typeface="Times New Roman" panose="02020603050405020304" pitchFamily="18" charset="0"/>
              <a:ea typeface="宋体" pitchFamily="2" charset="-122"/>
            </a:endParaRPr>
          </a:p>
        </p:txBody>
      </p:sp>
      <p:sp>
        <p:nvSpPr>
          <p:cNvPr id="52253" name="矩形 5225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进程同步机构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7">
                                            <p:txEl>
                                              <p:charRg st="0" end="9"/>
                                            </p:txEl>
                                          </p:spTgt>
                                        </p:tgtEl>
                                        <p:attrNameLst>
                                          <p:attrName>style.visibility</p:attrName>
                                        </p:attrNameLst>
                                      </p:cBhvr>
                                      <p:to>
                                        <p:strVal val="visible"/>
                                      </p:to>
                                    </p:set>
                                    <p:anim calcmode="lin" valueType="num">
                                      <p:cBhvr additive="base">
                                        <p:cTn id="7" dur="1000" fill="hold"/>
                                        <p:tgtEl>
                                          <p:spTgt spid="52227">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2227">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228"/>
                                        </p:tgtEl>
                                        <p:attrNameLst>
                                          <p:attrName>style.visibility</p:attrName>
                                        </p:attrNameLst>
                                      </p:cBhvr>
                                      <p:to>
                                        <p:strVal val="visible"/>
                                      </p:to>
                                    </p:set>
                                    <p:anim calcmode="lin" valueType="num">
                                      <p:cBhvr additive="base">
                                        <p:cTn id="13" dur="500" fill="hold"/>
                                        <p:tgtEl>
                                          <p:spTgt spid="52228"/>
                                        </p:tgtEl>
                                        <p:attrNameLst>
                                          <p:attrName>ppt_x</p:attrName>
                                        </p:attrNameLst>
                                      </p:cBhvr>
                                      <p:tavLst>
                                        <p:tav tm="0">
                                          <p:val>
                                            <p:strVal val="0-#ppt_w/2"/>
                                          </p:val>
                                        </p:tav>
                                        <p:tav tm="100000">
                                          <p:val>
                                            <p:strVal val="#ppt_x"/>
                                          </p:val>
                                        </p:tav>
                                      </p:tavLst>
                                    </p:anim>
                                    <p:anim calcmode="lin" valueType="num">
                                      <p:cBhvr additive="base">
                                        <p:cTn id="14" dur="500" fill="hold"/>
                                        <p:tgtEl>
                                          <p:spTgt spid="5222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229"/>
                                        </p:tgtEl>
                                        <p:attrNameLst>
                                          <p:attrName>style.visibility</p:attrName>
                                        </p:attrNameLst>
                                      </p:cBhvr>
                                      <p:to>
                                        <p:strVal val="visible"/>
                                      </p:to>
                                    </p:set>
                                    <p:anim calcmode="lin" valueType="num">
                                      <p:cBhvr additive="base">
                                        <p:cTn id="19" dur="500" fill="hold"/>
                                        <p:tgtEl>
                                          <p:spTgt spid="52229"/>
                                        </p:tgtEl>
                                        <p:attrNameLst>
                                          <p:attrName>ppt_x</p:attrName>
                                        </p:attrNameLst>
                                      </p:cBhvr>
                                      <p:tavLst>
                                        <p:tav tm="0">
                                          <p:val>
                                            <p:strVal val="0-#ppt_w/2"/>
                                          </p:val>
                                        </p:tav>
                                        <p:tav tm="100000">
                                          <p:val>
                                            <p:strVal val="#ppt_x"/>
                                          </p:val>
                                        </p:tav>
                                      </p:tavLst>
                                    </p:anim>
                                    <p:anim calcmode="lin" valueType="num">
                                      <p:cBhvr additive="base">
                                        <p:cTn id="20" dur="500" fill="hold"/>
                                        <p:tgtEl>
                                          <p:spTgt spid="522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2230"/>
                                        </p:tgtEl>
                                        <p:attrNameLst>
                                          <p:attrName>style.visibility</p:attrName>
                                        </p:attrNameLst>
                                      </p:cBhvr>
                                      <p:to>
                                        <p:strVal val="visible"/>
                                      </p:to>
                                    </p:set>
                                    <p:anim calcmode="lin" valueType="num">
                                      <p:cBhvr additive="base">
                                        <p:cTn id="25" dur="500" fill="hold"/>
                                        <p:tgtEl>
                                          <p:spTgt spid="52230"/>
                                        </p:tgtEl>
                                        <p:attrNameLst>
                                          <p:attrName>ppt_x</p:attrName>
                                        </p:attrNameLst>
                                      </p:cBhvr>
                                      <p:tavLst>
                                        <p:tav tm="0">
                                          <p:val>
                                            <p:strVal val="#ppt_x"/>
                                          </p:val>
                                        </p:tav>
                                        <p:tav tm="100000">
                                          <p:val>
                                            <p:strVal val="#ppt_x"/>
                                          </p:val>
                                        </p:tav>
                                      </p:tavLst>
                                    </p:anim>
                                    <p:anim calcmode="lin" valueType="num">
                                      <p:cBhvr additive="base">
                                        <p:cTn id="26" dur="500" fill="hold"/>
                                        <p:tgtEl>
                                          <p:spTgt spid="5223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P spid="52228" grpId="0"/>
      <p:bldP spid="52229" grpId="0"/>
      <p:bldP spid="5225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文本框 5324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43</a:t>
            </a:r>
            <a:endParaRPr lang="en-US" altLang="zh-CN" b="0">
              <a:solidFill>
                <a:schemeClr val="tx2"/>
              </a:solidFill>
              <a:latin typeface="Times New Roman" panose="02020603050405020304" pitchFamily="18" charset="0"/>
              <a:ea typeface="宋体" pitchFamily="2" charset="-122"/>
            </a:endParaRPr>
          </a:p>
        </p:txBody>
      </p:sp>
      <p:sp>
        <p:nvSpPr>
          <p:cNvPr id="53251" name="矩形 53250"/>
          <p:cNvSpPr/>
          <p:nvPr/>
        </p:nvSpPr>
        <p:spPr>
          <a:xfrm>
            <a:off x="642938" y="501650"/>
            <a:ext cx="2222500" cy="6048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18" charset="0"/>
                <a:ea typeface="宋体" pitchFamily="2" charset="-122"/>
                <a:cs typeface="+mn-ea"/>
              </a:rPr>
              <a:t>(3) V </a:t>
            </a:r>
            <a:r>
              <a:rPr lang="zh-CN" altLang="en-US" sz="2800" b="1" strike="noStrike" noProof="1">
                <a:solidFill>
                  <a:srgbClr val="A50021"/>
                </a:solidFill>
                <a:latin typeface="Times New Roman" panose="02020603050405020304" pitchFamily="18" charset="0"/>
                <a:ea typeface="宋体" pitchFamily="2" charset="-122"/>
                <a:cs typeface="+mn-ea"/>
              </a:rPr>
              <a:t>操作</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53252" name="矩形 53251"/>
          <p:cNvSpPr/>
          <p:nvPr/>
        </p:nvSpPr>
        <p:spPr>
          <a:xfrm>
            <a:off x="585788" y="1022350"/>
            <a:ext cx="8304213" cy="18462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①</a:t>
            </a:r>
            <a:r>
              <a:rPr lang="zh-CN" altLang="en-US" sz="2400" b="1" strike="noStrike" noProof="1">
                <a:solidFill>
                  <a:srgbClr val="000099"/>
                </a:solidFill>
                <a:latin typeface="宋体" pitchFamily="2" charset="-122"/>
                <a:ea typeface="宋体" pitchFamily="2" charset="-122"/>
                <a:cs typeface="+mn-ea"/>
              </a:rPr>
              <a:t> </a:t>
            </a:r>
            <a:r>
              <a:rPr lang="en-US" altLang="zh-CN" sz="2400" b="1" strike="noStrike" noProof="1">
                <a:solidFill>
                  <a:srgbClr val="000099"/>
                </a:solidFill>
                <a:latin typeface="Times New Roman" panose="02020603050405020304" pitchFamily="18" charset="0"/>
                <a:ea typeface="宋体" pitchFamily="2" charset="-122"/>
                <a:cs typeface="+mn-ea"/>
              </a:rPr>
              <a:t>V </a:t>
            </a:r>
            <a:r>
              <a:rPr lang="zh-CN" altLang="en-US" sz="2400" b="1" strike="noStrike" noProof="1">
                <a:solidFill>
                  <a:srgbClr val="000099"/>
                </a:solidFill>
                <a:latin typeface="Times New Roman" panose="02020603050405020304" pitchFamily="18" charset="0"/>
                <a:ea typeface="宋体" pitchFamily="2" charset="-122"/>
                <a:cs typeface="+mn-ea"/>
              </a:rPr>
              <a:t>操作的定义</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对信号灯</a:t>
            </a:r>
            <a:r>
              <a:rPr lang="en-US" altLang="zh-CN" sz="2000" strike="noStrike" noProof="1">
                <a:solidFill>
                  <a:schemeClr val="tx1"/>
                </a:solidFill>
                <a:latin typeface="Times New Roman" panose="02020603050405020304" pitchFamily="18" charset="0"/>
                <a:ea typeface="宋体" pitchFamily="2" charset="-122"/>
                <a:cs typeface="+mn-ea"/>
              </a:rPr>
              <a:t>s</a:t>
            </a:r>
            <a:r>
              <a:rPr lang="zh-CN" altLang="en-US" sz="2000" strike="noStrike" noProof="1">
                <a:solidFill>
                  <a:schemeClr val="tx1"/>
                </a:solidFill>
                <a:latin typeface="Times New Roman" panose="02020603050405020304" pitchFamily="18" charset="0"/>
                <a:ea typeface="宋体" pitchFamily="2" charset="-122"/>
                <a:cs typeface="+mn-ea"/>
              </a:rPr>
              <a:t>的 </a:t>
            </a:r>
            <a:r>
              <a:rPr lang="en-US" altLang="zh-CN" sz="2000" strike="noStrike" noProof="1">
                <a:solidFill>
                  <a:schemeClr val="tx1"/>
                </a:solidFill>
                <a:latin typeface="Times New Roman" panose="02020603050405020304" pitchFamily="18" charset="0"/>
                <a:ea typeface="宋体" pitchFamily="2" charset="-122"/>
                <a:cs typeface="+mn-ea"/>
              </a:rPr>
              <a:t>v</a:t>
            </a:r>
            <a:r>
              <a:rPr lang="zh-CN" altLang="en-US" sz="2000" strike="noStrike" noProof="1">
                <a:solidFill>
                  <a:schemeClr val="tx1"/>
                </a:solidFill>
                <a:latin typeface="Times New Roman" panose="02020603050405020304" pitchFamily="18" charset="0"/>
                <a:ea typeface="宋体" pitchFamily="2" charset="-122"/>
                <a:cs typeface="+mn-ea"/>
              </a:rPr>
              <a:t>操作记为 </a:t>
            </a:r>
            <a:r>
              <a:rPr lang="en-US" altLang="zh-CN" sz="2000" strike="noStrike" noProof="1">
                <a:solidFill>
                  <a:schemeClr val="tx1"/>
                </a:solidFill>
                <a:latin typeface="Times New Roman" panose="02020603050405020304" pitchFamily="18" charset="0"/>
                <a:ea typeface="宋体" pitchFamily="2" charset="-122"/>
                <a:cs typeface="+mn-ea"/>
              </a:rPr>
              <a:t>v(s)</a:t>
            </a:r>
            <a:r>
              <a:rPr lang="zh-CN" altLang="en-US" sz="2000" strike="noStrike" noProof="1">
                <a:solidFill>
                  <a:schemeClr val="tx1"/>
                </a:solidFill>
                <a:latin typeface="Times New Roman" panose="02020603050405020304" pitchFamily="18" charset="0"/>
                <a:ea typeface="宋体" pitchFamily="2" charset="-122"/>
                <a:cs typeface="+mn-ea"/>
              </a:rPr>
              <a:t>。</a:t>
            </a:r>
            <a:r>
              <a:rPr lang="en-US" altLang="zh-CN" sz="2000" strike="noStrike" noProof="1">
                <a:solidFill>
                  <a:schemeClr val="tx1"/>
                </a:solidFill>
                <a:latin typeface="Times New Roman" panose="02020603050405020304" pitchFamily="18" charset="0"/>
                <a:ea typeface="宋体" pitchFamily="2" charset="-122"/>
                <a:cs typeface="+mn-ea"/>
              </a:rPr>
              <a:t>v(s)</a:t>
            </a:r>
            <a:r>
              <a:rPr lang="zh-CN" altLang="en-US" sz="2000" strike="noStrike" noProof="1">
                <a:solidFill>
                  <a:schemeClr val="tx1"/>
                </a:solidFill>
                <a:latin typeface="Times New Roman" panose="02020603050405020304" pitchFamily="18" charset="0"/>
                <a:ea typeface="宋体" pitchFamily="2" charset="-122"/>
                <a:cs typeface="+mn-ea"/>
              </a:rPr>
              <a:t>是一个不可分割的原语操作，即取信号灯值加</a:t>
            </a:r>
            <a:r>
              <a:rPr lang="en-US" altLang="zh-CN" sz="2000" strike="noStrike" noProof="1">
                <a:solidFill>
                  <a:schemeClr val="tx1"/>
                </a:solidFill>
                <a:latin typeface="Times New Roman" panose="02020603050405020304" pitchFamily="18" charset="0"/>
                <a:ea typeface="宋体" pitchFamily="2" charset="-122"/>
                <a:cs typeface="+mn-ea"/>
              </a:rPr>
              <a:t>1</a:t>
            </a:r>
            <a:r>
              <a:rPr lang="zh-CN" altLang="en-US" sz="2000" strike="noStrike" noProof="1">
                <a:solidFill>
                  <a:schemeClr val="tx1"/>
                </a:solidFill>
                <a:latin typeface="Times New Roman" panose="02020603050405020304" pitchFamily="18" charset="0"/>
                <a:ea typeface="宋体" pitchFamily="2" charset="-122"/>
                <a:cs typeface="+mn-ea"/>
              </a:rPr>
              <a:t>，若相加结果大于零，进程继续执行，否则，要帮助唤醒在信号灯等待队列上的一个进程。</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53253" name="矩形 53252"/>
          <p:cNvSpPr/>
          <p:nvPr/>
        </p:nvSpPr>
        <p:spPr>
          <a:xfrm>
            <a:off x="627063" y="2938463"/>
            <a:ext cx="3021013" cy="530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② </a:t>
            </a:r>
            <a:r>
              <a:rPr lang="en-US" altLang="zh-CN" sz="2400" b="1" strike="noStrike" noProof="1">
                <a:solidFill>
                  <a:srgbClr val="000099"/>
                </a:solidFill>
                <a:latin typeface="Times New Roman" panose="02020603050405020304" pitchFamily="18" charset="0"/>
                <a:ea typeface="宋体" pitchFamily="2" charset="-122"/>
                <a:cs typeface="+mn-ea"/>
              </a:rPr>
              <a:t>V </a:t>
            </a:r>
            <a:r>
              <a:rPr lang="zh-CN" altLang="en-US" sz="2400" b="1" strike="noStrike" noProof="1">
                <a:solidFill>
                  <a:srgbClr val="000099"/>
                </a:solidFill>
                <a:latin typeface="Times New Roman" panose="02020603050405020304" pitchFamily="18" charset="0"/>
                <a:ea typeface="宋体" pitchFamily="2" charset="-122"/>
                <a:cs typeface="+mn-ea"/>
              </a:rPr>
              <a:t>操作的实现</a:t>
            </a: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latin typeface="Times New Roman" panose="02020603050405020304" pitchFamily="18" charset="0"/>
                <a:ea typeface="宋体" pitchFamily="2" charset="-122"/>
                <a:cs typeface="+mn-ea"/>
              </a:rPr>
              <a:t>        </a:t>
            </a:r>
            <a:endParaRPr lang="zh-CN" altLang="en-US" sz="2000" strike="noStrike" noProof="1">
              <a:latin typeface="Times New Roman" panose="02020603050405020304" pitchFamily="18" charset="0"/>
              <a:ea typeface="宋体" pitchFamily="2" charset="-122"/>
            </a:endParaRPr>
          </a:p>
        </p:txBody>
      </p:sp>
      <p:grpSp>
        <p:nvGrpSpPr>
          <p:cNvPr id="53254" name="组合 53253"/>
          <p:cNvGrpSpPr/>
          <p:nvPr/>
        </p:nvGrpSpPr>
        <p:grpSpPr>
          <a:xfrm>
            <a:off x="3717925" y="2743200"/>
            <a:ext cx="5207000" cy="3670300"/>
            <a:chOff x="0" y="0"/>
            <a:chExt cx="2742" cy="2312"/>
          </a:xfrm>
        </p:grpSpPr>
        <p:grpSp>
          <p:nvGrpSpPr>
            <p:cNvPr id="67590" name="组合 53254"/>
            <p:cNvGrpSpPr/>
            <p:nvPr/>
          </p:nvGrpSpPr>
          <p:grpSpPr>
            <a:xfrm>
              <a:off x="1227" y="0"/>
              <a:ext cx="630" cy="211"/>
              <a:chOff x="0" y="0"/>
              <a:chExt cx="771" cy="279"/>
            </a:xfrm>
          </p:grpSpPr>
          <p:sp>
            <p:nvSpPr>
              <p:cNvPr id="67591" name="圆角矩形 53255"/>
              <p:cNvSpPr/>
              <p:nvPr/>
            </p:nvSpPr>
            <p:spPr>
              <a:xfrm>
                <a:off x="0" y="0"/>
                <a:ext cx="771" cy="279"/>
              </a:xfrm>
              <a:prstGeom prst="roundRect">
                <a:avLst>
                  <a:gd name="adj" fmla="val 16667"/>
                </a:avLst>
              </a:prstGeom>
              <a:solidFill>
                <a:srgbClr val="CCEC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67592" name="文本框 53256"/>
              <p:cNvSpPr txBox="1"/>
              <p:nvPr/>
            </p:nvSpPr>
            <p:spPr>
              <a:xfrm>
                <a:off x="42" y="0"/>
                <a:ext cx="722" cy="272"/>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入 口</a:t>
                </a:r>
                <a:endParaRPr lang="zh-CN" altLang="en-US" sz="1600">
                  <a:solidFill>
                    <a:schemeClr val="tx1"/>
                  </a:solidFill>
                  <a:latin typeface="Times New Roman" panose="02020603050405020304" pitchFamily="18" charset="0"/>
                  <a:ea typeface="宋体" pitchFamily="2" charset="-122"/>
                </a:endParaRPr>
              </a:p>
            </p:txBody>
          </p:sp>
        </p:grpSp>
        <p:sp>
          <p:nvSpPr>
            <p:cNvPr id="67593" name="文本框 53257"/>
            <p:cNvSpPr txBox="1"/>
            <p:nvPr/>
          </p:nvSpPr>
          <p:spPr>
            <a:xfrm>
              <a:off x="1043" y="347"/>
              <a:ext cx="1018" cy="197"/>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r>
                <a:rPr lang="en-US" altLang="zh-CN" sz="1600">
                  <a:solidFill>
                    <a:schemeClr val="tx1"/>
                  </a:solidFill>
                  <a:latin typeface="Lucida Console" pitchFamily="49" charset="0"/>
                  <a:ea typeface="宋体" pitchFamily="2" charset="-122"/>
                </a:rPr>
                <a:t>+</a:t>
              </a:r>
              <a:r>
                <a:rPr lang="en-US" altLang="zh-CN" sz="1600">
                  <a:solidFill>
                    <a:schemeClr val="tx1"/>
                  </a:solidFill>
                  <a:latin typeface="Times New Roman" panose="02020603050405020304" pitchFamily="18" charset="0"/>
                  <a:ea typeface="宋体" pitchFamily="2" charset="-122"/>
                </a:rPr>
                <a:t>1 → S</a:t>
              </a:r>
              <a:endParaRPr lang="en-US" altLang="zh-CN" sz="1600">
                <a:solidFill>
                  <a:schemeClr val="tx1"/>
                </a:solidFill>
                <a:latin typeface="Times New Roman" panose="02020603050405020304" pitchFamily="18" charset="0"/>
                <a:ea typeface="宋体" pitchFamily="2" charset="-122"/>
              </a:endParaRPr>
            </a:p>
          </p:txBody>
        </p:sp>
        <p:sp>
          <p:nvSpPr>
            <p:cNvPr id="67594" name="文本框 53258"/>
            <p:cNvSpPr txBox="1"/>
            <p:nvPr/>
          </p:nvSpPr>
          <p:spPr>
            <a:xfrm>
              <a:off x="440" y="1050"/>
              <a:ext cx="2302" cy="241"/>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just">
                <a:lnSpc>
                  <a:spcPct val="120000"/>
                </a:lnSpc>
                <a:spcBef>
                  <a:spcPct val="10000"/>
                </a:spcBef>
              </a:pPr>
              <a:r>
                <a:rPr lang="zh-CN" altLang="en-US" sz="1600">
                  <a:solidFill>
                    <a:schemeClr val="tx1"/>
                  </a:solidFill>
                  <a:latin typeface="Times New Roman" panose="02020603050405020304" pitchFamily="18" charset="0"/>
                  <a:ea typeface="宋体" pitchFamily="2" charset="-122"/>
                </a:rPr>
                <a:t>   从信号灯的等待队列中取出首元素</a:t>
              </a:r>
              <a:endParaRPr lang="zh-CN" altLang="en-US" sz="1600">
                <a:solidFill>
                  <a:schemeClr val="tx1"/>
                </a:solidFill>
                <a:latin typeface="Times New Roman" panose="02020603050405020304" pitchFamily="18" charset="0"/>
                <a:ea typeface="宋体" pitchFamily="2" charset="-122"/>
              </a:endParaRPr>
            </a:p>
          </p:txBody>
        </p:sp>
        <p:sp>
          <p:nvSpPr>
            <p:cNvPr id="67595" name="文本框 53259"/>
            <p:cNvSpPr txBox="1"/>
            <p:nvPr/>
          </p:nvSpPr>
          <p:spPr>
            <a:xfrm>
              <a:off x="971" y="1426"/>
              <a:ext cx="1125" cy="202"/>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spcBef>
                  <a:spcPct val="10000"/>
                </a:spcBef>
              </a:pPr>
              <a:r>
                <a:rPr lang="zh-CN" altLang="en-US" sz="1600">
                  <a:solidFill>
                    <a:schemeClr val="tx1"/>
                  </a:solidFill>
                  <a:latin typeface="Times New Roman" panose="02020603050405020304" pitchFamily="18" charset="0"/>
                  <a:ea typeface="宋体" pitchFamily="2" charset="-122"/>
                </a:rPr>
                <a:t>      入就绪队列</a:t>
              </a:r>
              <a:endParaRPr lang="zh-CN" altLang="en-US" sz="1600">
                <a:solidFill>
                  <a:schemeClr val="tx1"/>
                </a:solidFill>
                <a:latin typeface="Times New Roman" panose="02020603050405020304" pitchFamily="18" charset="0"/>
                <a:ea typeface="宋体" pitchFamily="2" charset="-122"/>
              </a:endParaRPr>
            </a:p>
          </p:txBody>
        </p:sp>
        <p:sp>
          <p:nvSpPr>
            <p:cNvPr id="67596" name="文本框 53260"/>
            <p:cNvSpPr txBox="1"/>
            <p:nvPr/>
          </p:nvSpPr>
          <p:spPr>
            <a:xfrm>
              <a:off x="991" y="1771"/>
              <a:ext cx="1097" cy="201"/>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置“就绪状态”</a:t>
              </a:r>
              <a:endParaRPr lang="zh-CN" altLang="en-US" sz="1600">
                <a:solidFill>
                  <a:schemeClr val="tx1"/>
                </a:solidFill>
                <a:latin typeface="Times New Roman" panose="02020603050405020304" pitchFamily="18" charset="0"/>
                <a:ea typeface="宋体" pitchFamily="2" charset="-122"/>
              </a:endParaRPr>
            </a:p>
          </p:txBody>
        </p:sp>
        <p:grpSp>
          <p:nvGrpSpPr>
            <p:cNvPr id="67597" name="组合 53261"/>
            <p:cNvGrpSpPr/>
            <p:nvPr/>
          </p:nvGrpSpPr>
          <p:grpSpPr>
            <a:xfrm>
              <a:off x="1239" y="2106"/>
              <a:ext cx="584" cy="206"/>
              <a:chOff x="0" y="0"/>
              <a:chExt cx="913" cy="349"/>
            </a:xfrm>
          </p:grpSpPr>
          <p:sp>
            <p:nvSpPr>
              <p:cNvPr id="67598" name="圆角矩形 53262"/>
              <p:cNvSpPr/>
              <p:nvPr/>
            </p:nvSpPr>
            <p:spPr>
              <a:xfrm>
                <a:off x="0" y="0"/>
                <a:ext cx="913" cy="349"/>
              </a:xfrm>
              <a:prstGeom prst="roundRect">
                <a:avLst>
                  <a:gd name="adj" fmla="val 16667"/>
                </a:avLst>
              </a:prstGeom>
              <a:solidFill>
                <a:srgbClr val="CCEC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67599" name="文本框 53263"/>
              <p:cNvSpPr txBox="1"/>
              <p:nvPr/>
            </p:nvSpPr>
            <p:spPr>
              <a:xfrm>
                <a:off x="71" y="0"/>
                <a:ext cx="746" cy="334"/>
              </a:xfrm>
              <a:prstGeom prst="rect">
                <a:avLst/>
              </a:prstGeom>
              <a:noFill/>
              <a:ln w="9525">
                <a:noFill/>
                <a:miter/>
              </a:ln>
            </p:spPr>
            <p:txBody>
              <a:bodyPr anchor="t"/>
              <a:p>
                <a:pPr lvl="0" algn="ctr"/>
                <a:r>
                  <a:rPr lang="zh-CN" altLang="en-US" sz="1600">
                    <a:solidFill>
                      <a:schemeClr val="tx1"/>
                    </a:solidFill>
                    <a:latin typeface="Times New Roman" panose="02020603050405020304" pitchFamily="18" charset="0"/>
                    <a:ea typeface="宋体" pitchFamily="2" charset="-122"/>
                  </a:rPr>
                  <a:t> 返回</a:t>
                </a:r>
                <a:endParaRPr lang="zh-CN" altLang="en-US" sz="1600">
                  <a:solidFill>
                    <a:schemeClr val="tx1"/>
                  </a:solidFill>
                  <a:latin typeface="Times New Roman" panose="02020603050405020304" pitchFamily="18" charset="0"/>
                  <a:ea typeface="宋体" pitchFamily="2" charset="-122"/>
                </a:endParaRPr>
              </a:p>
            </p:txBody>
          </p:sp>
        </p:grpSp>
        <p:sp>
          <p:nvSpPr>
            <p:cNvPr id="67600" name="直接连接符 53264"/>
            <p:cNvSpPr/>
            <p:nvPr/>
          </p:nvSpPr>
          <p:spPr>
            <a:xfrm>
              <a:off x="1540" y="206"/>
              <a:ext cx="0" cy="141"/>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67601" name="直接连接符 53265"/>
            <p:cNvSpPr/>
            <p:nvPr/>
          </p:nvSpPr>
          <p:spPr>
            <a:xfrm>
              <a:off x="1540" y="544"/>
              <a:ext cx="0" cy="14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67602" name="直接连接符 53266"/>
            <p:cNvSpPr/>
            <p:nvPr/>
          </p:nvSpPr>
          <p:spPr>
            <a:xfrm>
              <a:off x="1540" y="1288"/>
              <a:ext cx="0" cy="141"/>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67603" name="直接连接符 53267"/>
            <p:cNvSpPr/>
            <p:nvPr/>
          </p:nvSpPr>
          <p:spPr>
            <a:xfrm>
              <a:off x="1540" y="1631"/>
              <a:ext cx="0" cy="14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67604" name="直接连接符 53268"/>
            <p:cNvSpPr/>
            <p:nvPr/>
          </p:nvSpPr>
          <p:spPr>
            <a:xfrm>
              <a:off x="1540" y="1968"/>
              <a:ext cx="0" cy="141"/>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53270" name="流程图: 决策 53269"/>
            <p:cNvSpPr/>
            <p:nvPr/>
          </p:nvSpPr>
          <p:spPr>
            <a:xfrm>
              <a:off x="727" y="687"/>
              <a:ext cx="1605" cy="229"/>
            </a:xfrm>
            <a:prstGeom prst="flowChartDecision">
              <a:avLst/>
            </a:prstGeom>
            <a:solidFill>
              <a:srgbClr val="CCE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6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7606" name="文本框 53270"/>
            <p:cNvSpPr txBox="1"/>
            <p:nvPr/>
          </p:nvSpPr>
          <p:spPr>
            <a:xfrm>
              <a:off x="1173" y="708"/>
              <a:ext cx="891" cy="153"/>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S≤0 ?</a:t>
              </a:r>
              <a:endParaRPr lang="en-US" altLang="zh-CN" sz="1600">
                <a:solidFill>
                  <a:schemeClr val="tx1"/>
                </a:solidFill>
                <a:latin typeface="Times New Roman" panose="02020603050405020304" pitchFamily="18" charset="0"/>
                <a:ea typeface="宋体" pitchFamily="2" charset="-122"/>
              </a:endParaRPr>
            </a:p>
          </p:txBody>
        </p:sp>
        <p:sp>
          <p:nvSpPr>
            <p:cNvPr id="67607" name="文本框 53271"/>
            <p:cNvSpPr txBox="1"/>
            <p:nvPr/>
          </p:nvSpPr>
          <p:spPr>
            <a:xfrm>
              <a:off x="455" y="570"/>
              <a:ext cx="355" cy="132"/>
            </a:xfrm>
            <a:prstGeom prst="rect">
              <a:avLst/>
            </a:prstGeom>
            <a:noFill/>
            <a:ln w="9525">
              <a:noFill/>
              <a:miter/>
            </a:ln>
          </p:spPr>
          <p:txBody>
            <a:bodyPr anchor="t"/>
            <a:p>
              <a:pPr lvl="0" algn="just"/>
              <a:r>
                <a:rPr lang="en-US" altLang="zh-CN" sz="1600">
                  <a:solidFill>
                    <a:schemeClr val="tx1"/>
                  </a:solidFill>
                  <a:latin typeface="Courier New" panose="02070309020205020404" pitchFamily="49" charset="0"/>
                  <a:ea typeface="宋体" pitchFamily="2" charset="-122"/>
                </a:rPr>
                <a:t>&gt;</a:t>
              </a:r>
              <a:r>
                <a:rPr lang="en-US" altLang="zh-CN" sz="1600">
                  <a:solidFill>
                    <a:schemeClr val="tx1"/>
                  </a:solidFill>
                  <a:latin typeface="宋体" pitchFamily="2" charset="-122"/>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67608" name="直接连接符 53272"/>
            <p:cNvSpPr/>
            <p:nvPr/>
          </p:nvSpPr>
          <p:spPr>
            <a:xfrm>
              <a:off x="1540" y="912"/>
              <a:ext cx="0" cy="14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67609" name="直接连接符 53273"/>
            <p:cNvSpPr/>
            <p:nvPr/>
          </p:nvSpPr>
          <p:spPr>
            <a:xfrm>
              <a:off x="0" y="789"/>
              <a:ext cx="0" cy="1246"/>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67610" name="直接连接符 53274"/>
            <p:cNvSpPr/>
            <p:nvPr/>
          </p:nvSpPr>
          <p:spPr>
            <a:xfrm>
              <a:off x="0" y="796"/>
              <a:ext cx="746" cy="0"/>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67611" name="直接连接符 53275"/>
            <p:cNvSpPr/>
            <p:nvPr/>
          </p:nvSpPr>
          <p:spPr>
            <a:xfrm>
              <a:off x="8" y="2033"/>
              <a:ext cx="1527" cy="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grpSp>
      <p:sp>
        <p:nvSpPr>
          <p:cNvPr id="53277" name="文本框 53276"/>
          <p:cNvSpPr txBox="1"/>
          <p:nvPr/>
        </p:nvSpPr>
        <p:spPr>
          <a:xfrm>
            <a:off x="1884363" y="6119813"/>
            <a:ext cx="2138362"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en-US" altLang="zh-CN" sz="1600" b="0">
                <a:solidFill>
                  <a:schemeClr val="tx1"/>
                </a:solidFill>
                <a:latin typeface="Times New Roman" panose="02020603050405020304" pitchFamily="18" charset="0"/>
                <a:ea typeface="宋体" pitchFamily="2" charset="-122"/>
              </a:rPr>
              <a:t>V </a:t>
            </a:r>
            <a:r>
              <a:rPr lang="zh-CN" altLang="en-US" sz="1600" b="0">
                <a:solidFill>
                  <a:schemeClr val="tx1"/>
                </a:solidFill>
                <a:latin typeface="Times New Roman" panose="02020603050405020304" pitchFamily="18" charset="0"/>
                <a:ea typeface="宋体" pitchFamily="2" charset="-122"/>
              </a:rPr>
              <a:t>操作原语流程图</a:t>
            </a:r>
            <a:endParaRPr lang="zh-CN" altLang="en-US" sz="1600" b="0">
              <a:solidFill>
                <a:schemeClr val="tx1"/>
              </a:solidFill>
              <a:latin typeface="Times New Roman" panose="02020603050405020304" pitchFamily="18" charset="0"/>
              <a:ea typeface="宋体" pitchFamily="2" charset="-122"/>
            </a:endParaRPr>
          </a:p>
        </p:txBody>
      </p:sp>
      <p:sp>
        <p:nvSpPr>
          <p:cNvPr id="53278" name="矩形 5327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进程同步机构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charRg st="0" end="9"/>
                                            </p:txEl>
                                          </p:spTgt>
                                        </p:tgtEl>
                                        <p:attrNameLst>
                                          <p:attrName>style.visibility</p:attrName>
                                        </p:attrNameLst>
                                      </p:cBhvr>
                                      <p:to>
                                        <p:strVal val="visible"/>
                                      </p:to>
                                    </p:set>
                                    <p:anim calcmode="lin" valueType="num">
                                      <p:cBhvr additive="base">
                                        <p:cTn id="7" dur="1000" fill="hold"/>
                                        <p:tgtEl>
                                          <p:spTgt spid="53251">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3251">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3252"/>
                                        </p:tgtEl>
                                        <p:attrNameLst>
                                          <p:attrName>style.visibility</p:attrName>
                                        </p:attrNameLst>
                                      </p:cBhvr>
                                      <p:to>
                                        <p:strVal val="visible"/>
                                      </p:to>
                                    </p:set>
                                    <p:anim calcmode="lin" valueType="num">
                                      <p:cBhvr additive="base">
                                        <p:cTn id="13" dur="500" fill="hold"/>
                                        <p:tgtEl>
                                          <p:spTgt spid="53252"/>
                                        </p:tgtEl>
                                        <p:attrNameLst>
                                          <p:attrName>ppt_x</p:attrName>
                                        </p:attrNameLst>
                                      </p:cBhvr>
                                      <p:tavLst>
                                        <p:tav tm="0">
                                          <p:val>
                                            <p:strVal val="0-#ppt_w/2"/>
                                          </p:val>
                                        </p:tav>
                                        <p:tav tm="100000">
                                          <p:val>
                                            <p:strVal val="#ppt_x"/>
                                          </p:val>
                                        </p:tav>
                                      </p:tavLst>
                                    </p:anim>
                                    <p:anim calcmode="lin" valueType="num">
                                      <p:cBhvr additive="base">
                                        <p:cTn id="14" dur="500" fill="hold"/>
                                        <p:tgtEl>
                                          <p:spTgt spid="5325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3253"/>
                                        </p:tgtEl>
                                        <p:attrNameLst>
                                          <p:attrName>style.visibility</p:attrName>
                                        </p:attrNameLst>
                                      </p:cBhvr>
                                      <p:to>
                                        <p:strVal val="visible"/>
                                      </p:to>
                                    </p:set>
                                    <p:anim calcmode="lin" valueType="num">
                                      <p:cBhvr additive="base">
                                        <p:cTn id="19" dur="500" fill="hold"/>
                                        <p:tgtEl>
                                          <p:spTgt spid="53253"/>
                                        </p:tgtEl>
                                        <p:attrNameLst>
                                          <p:attrName>ppt_x</p:attrName>
                                        </p:attrNameLst>
                                      </p:cBhvr>
                                      <p:tavLst>
                                        <p:tav tm="0">
                                          <p:val>
                                            <p:strVal val="0-#ppt_w/2"/>
                                          </p:val>
                                        </p:tav>
                                        <p:tav tm="100000">
                                          <p:val>
                                            <p:strVal val="#ppt_x"/>
                                          </p:val>
                                        </p:tav>
                                      </p:tavLst>
                                    </p:anim>
                                    <p:anim calcmode="lin" valueType="num">
                                      <p:cBhvr additive="base">
                                        <p:cTn id="20" dur="500" fill="hold"/>
                                        <p:tgtEl>
                                          <p:spTgt spid="5325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3254"/>
                                        </p:tgtEl>
                                        <p:attrNameLst>
                                          <p:attrName>style.visibility</p:attrName>
                                        </p:attrNameLst>
                                      </p:cBhvr>
                                      <p:to>
                                        <p:strVal val="visible"/>
                                      </p:to>
                                    </p:set>
                                    <p:anim calcmode="lin" valueType="num">
                                      <p:cBhvr additive="base">
                                        <p:cTn id="25" dur="500" fill="hold"/>
                                        <p:tgtEl>
                                          <p:spTgt spid="53254"/>
                                        </p:tgtEl>
                                        <p:attrNameLst>
                                          <p:attrName>ppt_x</p:attrName>
                                        </p:attrNameLst>
                                      </p:cBhvr>
                                      <p:tavLst>
                                        <p:tav tm="0">
                                          <p:val>
                                            <p:strVal val="1+#ppt_w/2"/>
                                          </p:val>
                                        </p:tav>
                                        <p:tav tm="100000">
                                          <p:val>
                                            <p:strVal val="#ppt_x"/>
                                          </p:val>
                                        </p:tav>
                                      </p:tavLst>
                                    </p:anim>
                                    <p:anim calcmode="lin" valueType="num">
                                      <p:cBhvr additive="base">
                                        <p:cTn id="26" dur="500" fill="hold"/>
                                        <p:tgtEl>
                                          <p:spTgt spid="5325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P spid="53252" grpId="0"/>
      <p:bldP spid="53253" grpId="0"/>
      <p:bldP spid="5327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矩形 54273"/>
          <p:cNvSpPr/>
          <p:nvPr/>
        </p:nvSpPr>
        <p:spPr>
          <a:xfrm>
            <a:off x="720725" y="1562100"/>
            <a:ext cx="7696200"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B0604020202020204" pitchFamily="34" charset="0"/>
                <a:ea typeface="宋体" pitchFamily="2" charset="-122"/>
                <a:cs typeface="+mn-ea"/>
              </a:rPr>
              <a:t>进程互斥与同步的实现</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68610" name="内容占位符 54274"/>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1" name="" r:id="rId2" imgW="838200" imgH="647700" progId="Paint.Picture">
                  <p:embed/>
                </p:oleObj>
              </mc:Choice>
              <mc:Fallback>
                <p:oleObj name="" r:id="rId2" imgW="838200" imgH="647700" progId="Paint.Picture">
                  <p:embed/>
                  <p:pic>
                    <p:nvPicPr>
                      <p:cNvPr id="0" name="图片 3080"/>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54276" name="矩形 54275"/>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4">
                                            <p:txEl>
                                              <p:charRg st="1" end="12"/>
                                            </p:txEl>
                                          </p:spTgt>
                                        </p:tgtEl>
                                        <p:attrNameLst>
                                          <p:attrName>style.visibility</p:attrName>
                                        </p:attrNameLst>
                                      </p:cBhvr>
                                      <p:to>
                                        <p:strVal val="visible"/>
                                      </p:to>
                                    </p:set>
                                    <p:anim calcmode="lin" valueType="num">
                                      <p:cBhvr additive="base">
                                        <p:cTn id="7" dur="1000" fill="hold"/>
                                        <p:tgtEl>
                                          <p:spTgt spid="54274">
                                            <p:txEl>
                                              <p:charRg st="1"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4274">
                                            <p:txEl>
                                              <p:charRg st="1"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文本框 5529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44</a:t>
            </a:r>
            <a:endParaRPr lang="en-US" altLang="zh-CN" b="0">
              <a:solidFill>
                <a:schemeClr val="tx2"/>
              </a:solidFill>
              <a:latin typeface="Times New Roman" panose="02020603050405020304" pitchFamily="18" charset="0"/>
              <a:ea typeface="宋体" pitchFamily="2" charset="-122"/>
            </a:endParaRPr>
          </a:p>
        </p:txBody>
      </p:sp>
      <p:sp>
        <p:nvSpPr>
          <p:cNvPr id="55299" name="矩形 55298"/>
          <p:cNvSpPr/>
          <p:nvPr/>
        </p:nvSpPr>
        <p:spPr>
          <a:xfrm>
            <a:off x="171450" y="615950"/>
            <a:ext cx="8318500" cy="12747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Times New Roman" panose="02020603050405020304" pitchFamily="18" charset="0"/>
                <a:ea typeface="宋体" pitchFamily="2" charset="-122"/>
                <a:cs typeface="+mn-ea"/>
              </a:rPr>
              <a:t>用</a:t>
            </a:r>
            <a:r>
              <a:rPr lang="zh-CN" altLang="en-US" b="1" strike="noStrike" noProof="1">
                <a:solidFill>
                  <a:srgbClr val="990000"/>
                </a:solidFill>
                <a:latin typeface="Arial" panose="020B0604020202020204" pitchFamily="34" charset="0"/>
                <a:ea typeface="宋体" pitchFamily="2" charset="-122"/>
                <a:cs typeface="+mn-ea"/>
              </a:rPr>
              <a:t>上锁原语和开锁原语实现进程互斥</a:t>
            </a:r>
            <a:endParaRPr lang="zh-CN" altLang="en-US" b="1" strike="noStrike" noProof="1">
              <a:solidFill>
                <a:srgbClr val="990000"/>
              </a:solidFill>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框图描述 </a:t>
            </a:r>
            <a:endParaRPr lang="zh-CN" altLang="en-US" sz="2800" b="1" strike="noStrike" noProof="1">
              <a:solidFill>
                <a:srgbClr val="A50021"/>
              </a:solidFill>
              <a:latin typeface="Times New Roman" panose="02020603050405020304" pitchFamily="18" charset="0"/>
              <a:ea typeface="宋体" pitchFamily="2" charset="-122"/>
            </a:endParaRPr>
          </a:p>
        </p:txBody>
      </p:sp>
      <p:grpSp>
        <p:nvGrpSpPr>
          <p:cNvPr id="55300" name="组合 55299"/>
          <p:cNvGrpSpPr/>
          <p:nvPr/>
        </p:nvGrpSpPr>
        <p:grpSpPr>
          <a:xfrm>
            <a:off x="1800225" y="2041525"/>
            <a:ext cx="5006975" cy="3605213"/>
            <a:chOff x="0" y="0"/>
            <a:chExt cx="3154" cy="2271"/>
          </a:xfrm>
        </p:grpSpPr>
        <p:grpSp>
          <p:nvGrpSpPr>
            <p:cNvPr id="69636" name="组合 55300"/>
            <p:cNvGrpSpPr/>
            <p:nvPr/>
          </p:nvGrpSpPr>
          <p:grpSpPr>
            <a:xfrm>
              <a:off x="0" y="0"/>
              <a:ext cx="1352" cy="2271"/>
              <a:chOff x="0" y="0"/>
              <a:chExt cx="1352" cy="2271"/>
            </a:xfrm>
          </p:grpSpPr>
          <p:sp>
            <p:nvSpPr>
              <p:cNvPr id="69637" name="文本框 55301"/>
              <p:cNvSpPr txBox="1"/>
              <p:nvPr/>
            </p:nvSpPr>
            <p:spPr>
              <a:xfrm>
                <a:off x="205" y="591"/>
                <a:ext cx="943" cy="277"/>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上锁原语</a:t>
                </a:r>
                <a:endParaRPr lang="zh-CN" altLang="en-US" sz="1600">
                  <a:solidFill>
                    <a:schemeClr val="tx1"/>
                  </a:solidFill>
                  <a:latin typeface="Times New Roman" panose="02020603050405020304" pitchFamily="18" charset="0"/>
                  <a:ea typeface="宋体" pitchFamily="2" charset="-122"/>
                </a:endParaRPr>
              </a:p>
            </p:txBody>
          </p:sp>
          <p:sp>
            <p:nvSpPr>
              <p:cNvPr id="69638" name="文本框 55302"/>
              <p:cNvSpPr txBox="1"/>
              <p:nvPr/>
            </p:nvSpPr>
            <p:spPr>
              <a:xfrm>
                <a:off x="0" y="1100"/>
                <a:ext cx="1352" cy="281"/>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进入临界区</a:t>
                </a:r>
                <a:r>
                  <a:rPr lang="en-US" altLang="zh-CN" sz="1600">
                    <a:solidFill>
                      <a:schemeClr val="tx1"/>
                    </a:solidFill>
                    <a:latin typeface="Times New Roman" panose="02020603050405020304" pitchFamily="18" charset="0"/>
                    <a:ea typeface="宋体" pitchFamily="2" charset="-122"/>
                  </a:rPr>
                  <a:t>cs</a:t>
                </a:r>
                <a:r>
                  <a:rPr lang="en-US" altLang="zh-CN" sz="1600" baseline="-25000">
                    <a:solidFill>
                      <a:schemeClr val="tx1"/>
                    </a:solidFill>
                    <a:latin typeface="Times New Roman" panose="02020603050405020304" pitchFamily="18" charset="0"/>
                    <a:ea typeface="宋体" pitchFamily="2" charset="-122"/>
                  </a:rPr>
                  <a:t>a</a:t>
                </a:r>
                <a:endParaRPr lang="en-US" altLang="zh-CN" sz="1600">
                  <a:solidFill>
                    <a:schemeClr val="tx1"/>
                  </a:solidFill>
                  <a:latin typeface="Times New Roman" panose="02020603050405020304" pitchFamily="18" charset="0"/>
                  <a:ea typeface="宋体" pitchFamily="2" charset="-122"/>
                </a:endParaRPr>
              </a:p>
            </p:txBody>
          </p:sp>
          <p:sp>
            <p:nvSpPr>
              <p:cNvPr id="69639" name="文本框 55303"/>
              <p:cNvSpPr txBox="1"/>
              <p:nvPr/>
            </p:nvSpPr>
            <p:spPr>
              <a:xfrm>
                <a:off x="347" y="0"/>
                <a:ext cx="714" cy="212"/>
              </a:xfrm>
              <a:prstGeom prst="rect">
                <a:avLst/>
              </a:prstGeom>
              <a:noFill/>
              <a:ln w="9525">
                <a:noFill/>
                <a:miter/>
              </a:ln>
            </p:spPr>
            <p:txBody>
              <a:bodyPr anchor="t">
                <a:spAutoFit/>
              </a:bodyPr>
              <a:p>
                <a:pPr lvl="0">
                  <a:spcBef>
                    <a:spcPct val="50000"/>
                  </a:spcBef>
                </a:pPr>
                <a:r>
                  <a:rPr lang="zh-CN" altLang="en-US" sz="1600" dirty="0">
                    <a:solidFill>
                      <a:schemeClr val="tx1"/>
                    </a:solidFill>
                    <a:latin typeface="Times New Roman" panose="02020603050405020304" pitchFamily="18" charset="0"/>
                    <a:ea typeface="宋体" pitchFamily="2" charset="-122"/>
                  </a:rPr>
                  <a:t>  进程 p</a:t>
                </a:r>
                <a:r>
                  <a:rPr lang="zh-CN" altLang="en-US" sz="1600" baseline="-25000" dirty="0">
                    <a:solidFill>
                      <a:schemeClr val="tx1"/>
                    </a:solidFill>
                    <a:latin typeface="Times New Roman" panose="02020603050405020304" pitchFamily="18" charset="0"/>
                    <a:ea typeface="宋体" pitchFamily="2" charset="-122"/>
                  </a:rPr>
                  <a:t>a</a:t>
                </a:r>
                <a:endParaRPr lang="zh-CN" altLang="en-US" sz="1600" baseline="-25000" dirty="0">
                  <a:solidFill>
                    <a:schemeClr val="tx1"/>
                  </a:solidFill>
                  <a:latin typeface="Times New Roman" panose="02020603050405020304" pitchFamily="18" charset="0"/>
                  <a:ea typeface="宋体" pitchFamily="2" charset="-122"/>
                </a:endParaRPr>
              </a:p>
            </p:txBody>
          </p:sp>
          <p:sp>
            <p:nvSpPr>
              <p:cNvPr id="69640" name="直接连接符 55304"/>
              <p:cNvSpPr/>
              <p:nvPr/>
            </p:nvSpPr>
            <p:spPr>
              <a:xfrm>
                <a:off x="676" y="274"/>
                <a:ext cx="0" cy="317"/>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69641" name="直接连接符 55305"/>
              <p:cNvSpPr/>
              <p:nvPr/>
            </p:nvSpPr>
            <p:spPr>
              <a:xfrm>
                <a:off x="685" y="868"/>
                <a:ext cx="0" cy="237"/>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69642" name="直接连接符 55306"/>
              <p:cNvSpPr/>
              <p:nvPr/>
            </p:nvSpPr>
            <p:spPr>
              <a:xfrm>
                <a:off x="676" y="1381"/>
                <a:ext cx="0" cy="238"/>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69643" name="直接连接符 55307"/>
              <p:cNvSpPr/>
              <p:nvPr/>
            </p:nvSpPr>
            <p:spPr>
              <a:xfrm>
                <a:off x="676" y="1878"/>
                <a:ext cx="0" cy="393"/>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69644" name="文本框 55308"/>
              <p:cNvSpPr txBox="1"/>
              <p:nvPr/>
            </p:nvSpPr>
            <p:spPr>
              <a:xfrm>
                <a:off x="204" y="1604"/>
                <a:ext cx="943" cy="277"/>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Arial" panose="020B0604020202020204" pitchFamily="34" charset="0"/>
                    <a:ea typeface="宋体" pitchFamily="2" charset="-122"/>
                  </a:rPr>
                  <a:t>开锁原语</a:t>
                </a:r>
                <a:endParaRPr lang="zh-CN" altLang="en-US" sz="1600">
                  <a:solidFill>
                    <a:schemeClr val="tx1"/>
                  </a:solidFill>
                  <a:latin typeface="Arial" panose="020B0604020202020204" pitchFamily="34" charset="0"/>
                  <a:ea typeface="宋体" pitchFamily="2" charset="-122"/>
                </a:endParaRPr>
              </a:p>
            </p:txBody>
          </p:sp>
        </p:grpSp>
        <p:grpSp>
          <p:nvGrpSpPr>
            <p:cNvPr id="69645" name="组合 55309"/>
            <p:cNvGrpSpPr/>
            <p:nvPr/>
          </p:nvGrpSpPr>
          <p:grpSpPr>
            <a:xfrm>
              <a:off x="1802" y="0"/>
              <a:ext cx="1352" cy="2271"/>
              <a:chOff x="0" y="0"/>
              <a:chExt cx="1352" cy="2271"/>
            </a:xfrm>
          </p:grpSpPr>
          <p:sp>
            <p:nvSpPr>
              <p:cNvPr id="69646" name="文本框 55310"/>
              <p:cNvSpPr txBox="1"/>
              <p:nvPr/>
            </p:nvSpPr>
            <p:spPr>
              <a:xfrm>
                <a:off x="205" y="591"/>
                <a:ext cx="943" cy="277"/>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上锁原语</a:t>
                </a:r>
                <a:endParaRPr lang="zh-CN" altLang="en-US" sz="1600">
                  <a:solidFill>
                    <a:schemeClr val="tx1"/>
                  </a:solidFill>
                  <a:latin typeface="Times New Roman" panose="02020603050405020304" pitchFamily="18" charset="0"/>
                  <a:ea typeface="宋体" pitchFamily="2" charset="-122"/>
                </a:endParaRPr>
              </a:p>
            </p:txBody>
          </p:sp>
          <p:sp>
            <p:nvSpPr>
              <p:cNvPr id="69647" name="文本框 55311"/>
              <p:cNvSpPr txBox="1"/>
              <p:nvPr/>
            </p:nvSpPr>
            <p:spPr>
              <a:xfrm>
                <a:off x="0" y="1100"/>
                <a:ext cx="1352" cy="281"/>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进入临界区</a:t>
                </a:r>
                <a:r>
                  <a:rPr lang="en-US" altLang="zh-CN" sz="1600">
                    <a:solidFill>
                      <a:schemeClr val="tx1"/>
                    </a:solidFill>
                    <a:latin typeface="Times New Roman" panose="02020603050405020304" pitchFamily="18" charset="0"/>
                    <a:ea typeface="宋体" pitchFamily="2" charset="-122"/>
                  </a:rPr>
                  <a:t>cs</a:t>
                </a:r>
                <a:r>
                  <a:rPr lang="en-US" altLang="zh-CN" sz="1600" baseline="-25000">
                    <a:solidFill>
                      <a:schemeClr val="tx1"/>
                    </a:solidFill>
                    <a:latin typeface="Times New Roman" panose="02020603050405020304" pitchFamily="18" charset="0"/>
                    <a:ea typeface="宋体" pitchFamily="2" charset="-122"/>
                  </a:rPr>
                  <a:t>b</a:t>
                </a:r>
                <a:endParaRPr lang="en-US" altLang="zh-CN" sz="1600">
                  <a:solidFill>
                    <a:schemeClr val="tx1"/>
                  </a:solidFill>
                  <a:latin typeface="Times New Roman" panose="02020603050405020304" pitchFamily="18" charset="0"/>
                  <a:ea typeface="宋体" pitchFamily="2" charset="-122"/>
                </a:endParaRPr>
              </a:p>
            </p:txBody>
          </p:sp>
          <p:sp>
            <p:nvSpPr>
              <p:cNvPr id="69648" name="文本框 55312"/>
              <p:cNvSpPr txBox="1"/>
              <p:nvPr/>
            </p:nvSpPr>
            <p:spPr>
              <a:xfrm>
                <a:off x="347" y="0"/>
                <a:ext cx="714" cy="212"/>
              </a:xfrm>
              <a:prstGeom prst="rect">
                <a:avLst/>
              </a:prstGeom>
              <a:noFill/>
              <a:ln w="9525">
                <a:noFill/>
                <a:miter/>
              </a:ln>
            </p:spPr>
            <p:txBody>
              <a:bodyPr anchor="t">
                <a:spAutoFit/>
              </a:bodyPr>
              <a:p>
                <a:pPr lvl="0">
                  <a:spcBef>
                    <a:spcPct val="50000"/>
                  </a:spcBef>
                </a:pPr>
                <a:r>
                  <a:rPr lang="zh-CN" altLang="en-US" sz="1600" dirty="0">
                    <a:solidFill>
                      <a:schemeClr val="tx1"/>
                    </a:solidFill>
                    <a:latin typeface="Times New Roman" panose="02020603050405020304" pitchFamily="18" charset="0"/>
                    <a:ea typeface="宋体" pitchFamily="2" charset="-122"/>
                  </a:rPr>
                  <a:t>  进程 p</a:t>
                </a:r>
                <a:r>
                  <a:rPr lang="zh-CN" altLang="en-US" sz="1600" baseline="-25000" dirty="0">
                    <a:solidFill>
                      <a:schemeClr val="tx1"/>
                    </a:solidFill>
                    <a:latin typeface="Times New Roman" panose="02020603050405020304" pitchFamily="18" charset="0"/>
                    <a:ea typeface="宋体" pitchFamily="2" charset="-122"/>
                  </a:rPr>
                  <a:t>b</a:t>
                </a:r>
                <a:endParaRPr lang="zh-CN" altLang="en-US" sz="1600" baseline="-25000" dirty="0">
                  <a:solidFill>
                    <a:schemeClr val="tx1"/>
                  </a:solidFill>
                  <a:latin typeface="Times New Roman" panose="02020603050405020304" pitchFamily="18" charset="0"/>
                  <a:ea typeface="宋体" pitchFamily="2" charset="-122"/>
                </a:endParaRPr>
              </a:p>
            </p:txBody>
          </p:sp>
          <p:sp>
            <p:nvSpPr>
              <p:cNvPr id="69649" name="直接连接符 55313"/>
              <p:cNvSpPr/>
              <p:nvPr/>
            </p:nvSpPr>
            <p:spPr>
              <a:xfrm>
                <a:off x="676" y="274"/>
                <a:ext cx="0" cy="317"/>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69650" name="直接连接符 55314"/>
              <p:cNvSpPr/>
              <p:nvPr/>
            </p:nvSpPr>
            <p:spPr>
              <a:xfrm>
                <a:off x="685" y="868"/>
                <a:ext cx="0" cy="237"/>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69651" name="直接连接符 55315"/>
              <p:cNvSpPr/>
              <p:nvPr/>
            </p:nvSpPr>
            <p:spPr>
              <a:xfrm>
                <a:off x="676" y="1381"/>
                <a:ext cx="0" cy="238"/>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69652" name="直接连接符 55316"/>
              <p:cNvSpPr/>
              <p:nvPr/>
            </p:nvSpPr>
            <p:spPr>
              <a:xfrm>
                <a:off x="676" y="1878"/>
                <a:ext cx="0" cy="393"/>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69653" name="文本框 55317"/>
              <p:cNvSpPr txBox="1"/>
              <p:nvPr/>
            </p:nvSpPr>
            <p:spPr>
              <a:xfrm>
                <a:off x="204" y="1604"/>
                <a:ext cx="943" cy="277"/>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Arial" panose="020B0604020202020204" pitchFamily="34" charset="0"/>
                    <a:ea typeface="宋体" pitchFamily="2" charset="-122"/>
                  </a:rPr>
                  <a:t>开锁原语</a:t>
                </a:r>
                <a:endParaRPr lang="zh-CN" altLang="en-US" sz="1600">
                  <a:solidFill>
                    <a:schemeClr val="tx1"/>
                  </a:solidFill>
                  <a:latin typeface="Arial" panose="020B0604020202020204" pitchFamily="34" charset="0"/>
                  <a:ea typeface="宋体" pitchFamily="2" charset="-122"/>
                </a:endParaRPr>
              </a:p>
            </p:txBody>
          </p:sp>
        </p:grpSp>
      </p:grpSp>
      <p:sp>
        <p:nvSpPr>
          <p:cNvPr id="55319" name="文本框 55318"/>
          <p:cNvSpPr txBox="1"/>
          <p:nvPr/>
        </p:nvSpPr>
        <p:spPr>
          <a:xfrm>
            <a:off x="2466975" y="5815013"/>
            <a:ext cx="3775075"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两个进程利用上锁、开锁原语实现互斥</a:t>
            </a:r>
            <a:endParaRPr lang="zh-CN" altLang="en-US" sz="1600" b="0">
              <a:solidFill>
                <a:schemeClr val="tx1"/>
              </a:solidFill>
              <a:latin typeface="Times New Roman" panose="02020603050405020304" pitchFamily="18" charset="0"/>
              <a:ea typeface="宋体" pitchFamily="2" charset="-122"/>
            </a:endParaRPr>
          </a:p>
        </p:txBody>
      </p:sp>
      <p:sp>
        <p:nvSpPr>
          <p:cNvPr id="55320" name="矩形 55319"/>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299">
                                            <p:txEl>
                                              <p:charRg st="0" end="21"/>
                                            </p:txEl>
                                          </p:spTgt>
                                        </p:tgtEl>
                                        <p:attrNameLst>
                                          <p:attrName>style.visibility</p:attrName>
                                        </p:attrNameLst>
                                      </p:cBhvr>
                                      <p:to>
                                        <p:strVal val="visible"/>
                                      </p:to>
                                    </p:set>
                                    <p:anim calcmode="lin" valueType="num">
                                      <p:cBhvr additive="base">
                                        <p:cTn id="7" dur="1000" fill="hold"/>
                                        <p:tgtEl>
                                          <p:spTgt spid="55299">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5299">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299">
                                            <p:txEl>
                                              <p:charRg st="21" end="37"/>
                                            </p:txEl>
                                          </p:spTgt>
                                        </p:tgtEl>
                                        <p:attrNameLst>
                                          <p:attrName>style.visibility</p:attrName>
                                        </p:attrNameLst>
                                      </p:cBhvr>
                                      <p:to>
                                        <p:strVal val="visible"/>
                                      </p:to>
                                    </p:set>
                                    <p:anim calcmode="lin" valueType="num">
                                      <p:cBhvr additive="base">
                                        <p:cTn id="13" dur="1000" fill="hold"/>
                                        <p:tgtEl>
                                          <p:spTgt spid="55299">
                                            <p:txEl>
                                              <p:charRg st="21" end="3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5299">
                                            <p:txEl>
                                              <p:charRg st="21" end="3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5300"/>
                                        </p:tgtEl>
                                        <p:attrNameLst>
                                          <p:attrName>style.visibility</p:attrName>
                                        </p:attrNameLst>
                                      </p:cBhvr>
                                      <p:to>
                                        <p:strVal val="visible"/>
                                      </p:to>
                                    </p:set>
                                    <p:anim calcmode="lin" valueType="num">
                                      <p:cBhvr additive="base">
                                        <p:cTn id="19" dur="500" fill="hold"/>
                                        <p:tgtEl>
                                          <p:spTgt spid="55300"/>
                                        </p:tgtEl>
                                        <p:attrNameLst>
                                          <p:attrName>ppt_x</p:attrName>
                                        </p:attrNameLst>
                                      </p:cBhvr>
                                      <p:tavLst>
                                        <p:tav tm="0">
                                          <p:val>
                                            <p:strVal val="#ppt_x"/>
                                          </p:val>
                                        </p:tav>
                                        <p:tav tm="100000">
                                          <p:val>
                                            <p:strVal val="#ppt_x"/>
                                          </p:val>
                                        </p:tav>
                                      </p:tavLst>
                                    </p:anim>
                                    <p:anim calcmode="lin" valueType="num">
                                      <p:cBhvr additive="base">
                                        <p:cTn id="20" dur="500" fill="hold"/>
                                        <p:tgtEl>
                                          <p:spTgt spid="5530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P spid="5531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文本框 5632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45</a:t>
            </a:r>
            <a:endParaRPr lang="en-US" altLang="zh-CN" b="0">
              <a:solidFill>
                <a:schemeClr val="tx2"/>
              </a:solidFill>
              <a:latin typeface="Times New Roman" panose="02020603050405020304" pitchFamily="18" charset="0"/>
              <a:ea typeface="宋体" pitchFamily="2" charset="-122"/>
            </a:endParaRPr>
          </a:p>
        </p:txBody>
      </p:sp>
      <p:sp>
        <p:nvSpPr>
          <p:cNvPr id="56323" name="矩形 56322"/>
          <p:cNvSpPr/>
          <p:nvPr/>
        </p:nvSpPr>
        <p:spPr>
          <a:xfrm>
            <a:off x="396875" y="758825"/>
            <a:ext cx="8318500" cy="4986338"/>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程序描述</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程序  </a:t>
            </a:r>
            <a:r>
              <a:rPr lang="en-US" altLang="zh-CN" sz="2000" b="1" strike="noStrike" noProof="1">
                <a:solidFill>
                  <a:schemeClr val="tx1"/>
                </a:solidFill>
                <a:effectLst/>
                <a:latin typeface="Times New Roman" panose="02020603050405020304" pitchFamily="18" charset="0"/>
                <a:ea typeface="宋体" pitchFamily="2" charset="-122"/>
                <a:cs typeface="+mn-ea"/>
              </a:rPr>
              <a:t>task1</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main( )                              p</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2000" b="1" strike="noStrike" noProof="1">
                <a:solidFill>
                  <a:schemeClr val="tx1"/>
                </a:solidFill>
                <a:effectLst/>
                <a:latin typeface="Times New Roman" panose="02020603050405020304" pitchFamily="18" charset="0"/>
                <a:ea typeface="宋体" pitchFamily="2" charset="-122"/>
                <a:cs typeface="+mn-ea"/>
              </a:rPr>
              <a:t>( )                    p</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2000" b="1" strike="noStrike" noProof="1">
                <a:solidFill>
                  <a:schemeClr val="tx1"/>
                </a:solidFill>
                <a:effectLst/>
                <a:latin typeface="Times New Roman" panose="02020603050405020304" pitchFamily="18" charset="0"/>
                <a:ea typeface="宋体" pitchFamily="2" charset="-122"/>
                <a:cs typeface="+mn-ea"/>
              </a:rPr>
              <a:t>( )</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                        </a:t>
            </a:r>
            <a:r>
              <a:rPr lang="x-none" altLang="en-US" sz="2000" b="1" strike="noStrike" noProof="1">
                <a:solidFill>
                  <a:schemeClr val="tx1"/>
                </a:solidFill>
                <a:effectLst/>
                <a:latin typeface="Times New Roman" panose="02020603050405020304" pitchFamily="18" charset="0"/>
                <a:ea typeface="宋体" pitchFamily="2" charset="-122"/>
                <a:cs typeface="+mn-ea"/>
              </a:rPr>
              <a:t>{</a:t>
            </a:r>
            <a:endParaRPr lang="x-none" altLang="en-US" sz="20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30000"/>
              </a:lnSpc>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en-US" altLang="zh-CN" sz="1800" b="1" strike="noStrike" noProof="1">
                <a:solidFill>
                  <a:schemeClr val="tx1"/>
                </a:solidFill>
                <a:effectLst/>
                <a:latin typeface="Times New Roman" panose="02020603050405020304" pitchFamily="18" charset="0"/>
                <a:ea typeface="宋体" pitchFamily="2" charset="-122"/>
                <a:cs typeface="+mn-ea"/>
              </a:rPr>
              <a:t>int w=1</a:t>
            </a:r>
            <a:r>
              <a:rPr lang="zh-CN" altLang="en-US" sz="1800" b="1" strike="noStrike" noProof="1">
                <a:solidFill>
                  <a:schemeClr val="tx1"/>
                </a:solidFill>
                <a:effectLst/>
                <a:latin typeface="Times New Roman" panose="02020603050405020304" pitchFamily="18" charset="0"/>
                <a:ea typeface="宋体" pitchFamily="2" charset="-122"/>
                <a:cs typeface="+mn-ea"/>
              </a:rPr>
              <a:t>； ∕* 互斥锁 *∕                    </a:t>
            </a:r>
            <a:r>
              <a:rPr lang="zh-CN" altLang="en-US" sz="1800" b="1" strike="noStrike" noProof="1">
                <a:solidFill>
                  <a:schemeClr val="tx1"/>
                </a:solidFill>
                <a:effectLst/>
                <a:latin typeface="Times New Roman" panose="02020603050405020304" pitchFamily="18" charset="0"/>
                <a:ea typeface="宋体" pitchFamily="2" charset="-122"/>
                <a:cs typeface="+mn-ea"/>
                <a:sym typeface="MT Extra" pitchFamily="18" charset="2"/>
              </a:rPr>
              <a:t>                           </a:t>
            </a:r>
            <a:endParaRPr lang="zh-CN" altLang="en-US" sz="1800" b="1" strike="noStrike" noProof="1">
              <a:solidFill>
                <a:schemeClr val="tx1"/>
              </a:solidFill>
              <a:effectLst/>
              <a:latin typeface="Times New Roman" panose="02020603050405020304" pitchFamily="18" charset="0"/>
              <a:ea typeface="宋体" pitchFamily="2" charset="-122"/>
              <a:sym typeface="MT Extra" pitchFamily="18" charset="2"/>
            </a:endParaRPr>
          </a:p>
          <a:p>
            <a:pPr marL="533400" lvl="0" indent="-533400" algn="just" fontAlgn="base">
              <a:lnSpc>
                <a:spcPct val="130000"/>
              </a:lnSpc>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cobegin                              lock(w)</a:t>
            </a: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lock(w)</a:t>
            </a:r>
            <a:r>
              <a:rPr lang="zh-CN" altLang="en-US" sz="2000" b="1" strike="noStrike" noProof="1">
                <a:solidFill>
                  <a:schemeClr val="tx1"/>
                </a:solidFill>
                <a:effectLst/>
                <a:latin typeface="Times New Roman" panose="02020603050405020304" pitchFamily="18" charset="0"/>
                <a:ea typeface="宋体" pitchFamily="2" charset="-122"/>
                <a:cs typeface="+mn-ea"/>
              </a:rPr>
              <a:t>；</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p</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2000" b="1" strike="noStrike" noProof="1">
                <a:solidFill>
                  <a:schemeClr val="tx1"/>
                </a:solidFill>
                <a:effectLst/>
                <a:latin typeface="Times New Roman" panose="02020603050405020304" pitchFamily="18" charset="0"/>
                <a:ea typeface="宋体" pitchFamily="2" charset="-122"/>
                <a:cs typeface="+mn-ea"/>
              </a:rPr>
              <a:t>( )</a:t>
            </a: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cs</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2000" b="1" strike="noStrike" noProof="1">
                <a:solidFill>
                  <a:schemeClr val="tx1"/>
                </a:solidFill>
                <a:effectLst/>
                <a:latin typeface="Times New Roman" panose="02020603050405020304" pitchFamily="18" charset="0"/>
                <a:ea typeface="宋体" pitchFamily="2" charset="-122"/>
                <a:cs typeface="+mn-ea"/>
              </a:rPr>
              <a:t> </a:t>
            </a: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cs</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2000" b="1" strike="noStrike" noProof="1">
                <a:solidFill>
                  <a:schemeClr val="tx1"/>
                </a:solidFill>
                <a:effectLst/>
                <a:latin typeface="Times New Roman" panose="02020603050405020304" pitchFamily="18" charset="0"/>
                <a:ea typeface="宋体" pitchFamily="2" charset="-122"/>
                <a:cs typeface="+mn-ea"/>
              </a:rPr>
              <a:t> </a:t>
            </a:r>
            <a:r>
              <a:rPr lang="zh-CN" altLang="en-US" sz="2000" b="1" strike="noStrike" noProof="1">
                <a:solidFill>
                  <a:schemeClr val="tx1"/>
                </a:solidFill>
                <a:effectLst/>
                <a:latin typeface="Times New Roman" panose="02020603050405020304" pitchFamily="18" charset="0"/>
                <a:ea typeface="宋体" pitchFamily="2" charset="-122"/>
                <a:cs typeface="+mn-ea"/>
              </a:rPr>
              <a:t>；</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p</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2000" b="1" strike="noStrike" noProof="1">
                <a:solidFill>
                  <a:schemeClr val="tx1"/>
                </a:solidFill>
                <a:effectLst/>
                <a:latin typeface="Times New Roman" panose="02020603050405020304" pitchFamily="18" charset="0"/>
                <a:ea typeface="宋体" pitchFamily="2" charset="-122"/>
                <a:cs typeface="+mn-ea"/>
              </a:rPr>
              <a:t>( )</a:t>
            </a: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unlock(w)</a:t>
            </a: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unlock(w)</a:t>
            </a:r>
            <a:r>
              <a:rPr lang="zh-CN" altLang="en-US" sz="2000" b="1" strike="noStrike" noProof="1">
                <a:solidFill>
                  <a:schemeClr val="tx1"/>
                </a:solidFill>
                <a:effectLst/>
                <a:latin typeface="Times New Roman" panose="02020603050405020304" pitchFamily="18" charset="0"/>
                <a:ea typeface="宋体" pitchFamily="2" charset="-122"/>
                <a:cs typeface="+mn-ea"/>
              </a:rPr>
              <a:t>；</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coend                                      </a:t>
            </a:r>
            <a:r>
              <a:rPr lang="en-US" altLang="zh-CN" sz="2000" b="1" strike="noStrike" noProof="1">
                <a:solidFill>
                  <a:schemeClr val="tx1"/>
                </a:solidFill>
                <a:effectLst/>
                <a:latin typeface="Times New Roman" panose="02020603050405020304" pitchFamily="18" charset="0"/>
                <a:ea typeface="宋体" pitchFamily="2" charset="-122"/>
                <a:cs typeface="+mn-ea"/>
                <a:sym typeface="MT Extra" pitchFamily="18" charset="2"/>
              </a:rPr>
              <a:t>                         </a:t>
            </a:r>
            <a:r>
              <a:rPr lang="en-US" altLang="zh-CN" sz="2000" b="1" strike="noStrike" noProof="1">
                <a:solidFill>
                  <a:schemeClr val="tx1"/>
                </a:solidFill>
                <a:effectLst/>
                <a:latin typeface="Times New Roman" panose="02020603050405020304" pitchFamily="18" charset="0"/>
                <a:ea typeface="宋体" pitchFamily="2" charset="-122"/>
                <a:cs typeface="+mn-ea"/>
              </a:rPr>
              <a:t> </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                         }</a:t>
            </a:r>
            <a:r>
              <a:rPr lang="en-US" altLang="zh-CN" sz="2000" strike="noStrike" noProof="1">
                <a:solidFill>
                  <a:schemeClr val="tx1"/>
                </a:solidFill>
                <a:latin typeface="Times New Roman" panose="02020603050405020304" pitchFamily="18" charset="0"/>
                <a:ea typeface="宋体" pitchFamily="2" charset="-122"/>
                <a:cs typeface="+mn-ea"/>
              </a:rPr>
              <a:t> </a:t>
            </a:r>
            <a:r>
              <a:rPr lang="en-US" altLang="zh-CN" sz="2000" b="1" strike="noStrike" noProof="1">
                <a:solidFill>
                  <a:schemeClr val="tx1"/>
                </a:solidFill>
                <a:latin typeface="Times New Roman" panose="02020603050405020304" pitchFamily="18" charset="0"/>
                <a:ea typeface="宋体" pitchFamily="2" charset="-122"/>
                <a:cs typeface="+mn-ea"/>
              </a:rPr>
              <a:t>     </a:t>
            </a:r>
            <a:endParaRPr lang="en-US" altLang="zh-CN" sz="2000" b="1" strike="noStrike" noProof="1">
              <a:solidFill>
                <a:schemeClr val="tx1"/>
              </a:solidFill>
              <a:latin typeface="Times New Roman" panose="02020603050405020304" pitchFamily="18" charset="0"/>
              <a:ea typeface="宋体" pitchFamily="2" charset="-122"/>
            </a:endParaRPr>
          </a:p>
        </p:txBody>
      </p:sp>
      <p:sp>
        <p:nvSpPr>
          <p:cNvPr id="56324" name="矩形 56323"/>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3"/>
                                        </p:tgtEl>
                                        <p:attrNameLst>
                                          <p:attrName>style.visibility</p:attrName>
                                        </p:attrNameLst>
                                      </p:cBhvr>
                                      <p:to>
                                        <p:strVal val="visible"/>
                                      </p:to>
                                    </p:set>
                                    <p:anim calcmode="lin" valueType="num">
                                      <p:cBhvr additive="base">
                                        <p:cTn id="7" dur="500" fill="hold"/>
                                        <p:tgtEl>
                                          <p:spTgt spid="56323"/>
                                        </p:tgtEl>
                                        <p:attrNameLst>
                                          <p:attrName>ppt_x</p:attrName>
                                        </p:attrNameLst>
                                      </p:cBhvr>
                                      <p:tavLst>
                                        <p:tav tm="0">
                                          <p:val>
                                            <p:strVal val="0-#ppt_w/2"/>
                                          </p:val>
                                        </p:tav>
                                        <p:tav tm="100000">
                                          <p:val>
                                            <p:strVal val="#ppt_x"/>
                                          </p:val>
                                        </p:tav>
                                      </p:tavLst>
                                    </p:anim>
                                    <p:anim calcmode="lin" valueType="num">
                                      <p:cBhvr additive="base">
                                        <p:cTn id="8" dur="500" fill="hold"/>
                                        <p:tgtEl>
                                          <p:spTgt spid="563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文本框 5734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46</a:t>
            </a:r>
            <a:endParaRPr lang="en-US" altLang="zh-CN" b="0">
              <a:solidFill>
                <a:schemeClr val="tx2"/>
              </a:solidFill>
              <a:latin typeface="Times New Roman" panose="02020603050405020304" pitchFamily="18" charset="0"/>
              <a:ea typeface="宋体" pitchFamily="2" charset="-122"/>
            </a:endParaRPr>
          </a:p>
        </p:txBody>
      </p:sp>
      <p:sp>
        <p:nvSpPr>
          <p:cNvPr id="57347" name="矩形 57346"/>
          <p:cNvSpPr/>
          <p:nvPr/>
        </p:nvSpPr>
        <p:spPr>
          <a:xfrm>
            <a:off x="257175" y="515938"/>
            <a:ext cx="8318500" cy="12747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Times New Roman" panose="02020603050405020304" pitchFamily="18" charset="0"/>
                <a:ea typeface="宋体" pitchFamily="2" charset="-122"/>
                <a:cs typeface="+mn-ea"/>
              </a:rPr>
              <a:t>用信号灯的</a:t>
            </a:r>
            <a:r>
              <a:rPr lang="en-US" altLang="zh-CN" b="1" strike="noStrike" noProof="1">
                <a:solidFill>
                  <a:srgbClr val="990000"/>
                </a:solidFill>
                <a:latin typeface="Times New Roman" panose="02020603050405020304" pitchFamily="18" charset="0"/>
                <a:ea typeface="宋体" pitchFamily="2" charset="-122"/>
                <a:cs typeface="+mn-ea"/>
              </a:rPr>
              <a:t>P</a:t>
            </a:r>
            <a:r>
              <a:rPr lang="zh-CN" altLang="en-US" b="1" strike="noStrike" noProof="1">
                <a:solidFill>
                  <a:srgbClr val="990000"/>
                </a:solidFill>
                <a:latin typeface="Times New Roman" panose="02020603050405020304" pitchFamily="18" charset="0"/>
                <a:ea typeface="宋体" pitchFamily="2" charset="-122"/>
                <a:cs typeface="+mn-ea"/>
              </a:rPr>
              <a:t>、</a:t>
            </a:r>
            <a:r>
              <a:rPr lang="en-US" altLang="zh-CN" b="1" strike="noStrike" noProof="1">
                <a:solidFill>
                  <a:srgbClr val="990000"/>
                </a:solidFill>
                <a:latin typeface="Times New Roman" panose="02020603050405020304" pitchFamily="18" charset="0"/>
                <a:ea typeface="宋体" pitchFamily="2" charset="-122"/>
                <a:cs typeface="+mn-ea"/>
              </a:rPr>
              <a:t>V</a:t>
            </a:r>
            <a:r>
              <a:rPr lang="zh-CN" altLang="en-US" b="1" strike="noStrike" noProof="1">
                <a:solidFill>
                  <a:srgbClr val="990000"/>
                </a:solidFill>
                <a:latin typeface="Times New Roman" panose="02020603050405020304" pitchFamily="18" charset="0"/>
                <a:ea typeface="宋体" pitchFamily="2" charset="-122"/>
                <a:cs typeface="+mn-ea"/>
              </a:rPr>
              <a:t>操作实现互斥</a:t>
            </a:r>
            <a:endParaRPr lang="zh-CN" altLang="en-US" b="1" strike="noStrike" noProof="1">
              <a:solidFill>
                <a:srgbClr val="990000"/>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框图描述   </a:t>
            </a:r>
            <a:r>
              <a:rPr lang="zh-CN" altLang="en-US" sz="2400" strike="noStrike" noProof="1">
                <a:solidFill>
                  <a:schemeClr val="tx1"/>
                </a:solidFill>
                <a:latin typeface="Times New Roman" panose="02020603050405020304" pitchFamily="18" charset="0"/>
                <a:ea typeface="宋体" pitchFamily="2" charset="-122"/>
                <a:cs typeface="+mn-ea"/>
              </a:rPr>
              <a:t>设：</a:t>
            </a:r>
            <a:r>
              <a:rPr lang="en-US" altLang="zh-CN" sz="2400" strike="noStrike" noProof="1">
                <a:solidFill>
                  <a:schemeClr val="tx1"/>
                </a:solidFill>
                <a:latin typeface="Times New Roman" panose="02020603050405020304" pitchFamily="18" charset="0"/>
                <a:ea typeface="宋体" pitchFamily="2" charset="-122"/>
                <a:cs typeface="+mn-ea"/>
              </a:rPr>
              <a:t>mutex</a:t>
            </a:r>
            <a:r>
              <a:rPr lang="zh-CN" altLang="en-US" sz="2400" strike="noStrike" noProof="1">
                <a:solidFill>
                  <a:schemeClr val="tx1"/>
                </a:solidFill>
                <a:latin typeface="Times New Roman" panose="02020603050405020304" pitchFamily="18" charset="0"/>
                <a:ea typeface="宋体" pitchFamily="2" charset="-122"/>
                <a:cs typeface="+mn-ea"/>
              </a:rPr>
              <a:t>为互斥信号灯，初值为</a:t>
            </a:r>
            <a:r>
              <a:rPr lang="en-US" altLang="zh-CN" sz="2400" strike="noStrike" noProof="1">
                <a:solidFill>
                  <a:schemeClr val="tx1"/>
                </a:solidFill>
                <a:latin typeface="Times New Roman" panose="02020603050405020304" pitchFamily="18" charset="0"/>
                <a:ea typeface="宋体" pitchFamily="2" charset="-122"/>
                <a:cs typeface="+mn-ea"/>
              </a:rPr>
              <a:t>1</a:t>
            </a:r>
            <a:r>
              <a:rPr lang="zh-CN" altLang="en-US" sz="2400" strike="noStrike" noProof="1">
                <a:solidFill>
                  <a:schemeClr val="tx1"/>
                </a:solidFill>
                <a:latin typeface="Times New Roman" panose="02020603050405020304" pitchFamily="18" charset="0"/>
                <a:ea typeface="宋体" pitchFamily="2" charset="-122"/>
                <a:cs typeface="+mn-ea"/>
              </a:rPr>
              <a:t>。</a:t>
            </a:r>
            <a:endParaRPr lang="zh-CN" altLang="en-US" sz="2400" strike="noStrike" noProof="1">
              <a:solidFill>
                <a:schemeClr val="tx1"/>
              </a:solidFill>
              <a:latin typeface="Times New Roman" panose="02020603050405020304" pitchFamily="18" charset="0"/>
              <a:ea typeface="宋体" pitchFamily="2" charset="-122"/>
            </a:endParaRPr>
          </a:p>
        </p:txBody>
      </p:sp>
      <p:grpSp>
        <p:nvGrpSpPr>
          <p:cNvPr id="57348" name="组合 57347"/>
          <p:cNvGrpSpPr/>
          <p:nvPr/>
        </p:nvGrpSpPr>
        <p:grpSpPr>
          <a:xfrm>
            <a:off x="985838" y="1970088"/>
            <a:ext cx="4672012" cy="3357562"/>
            <a:chOff x="0" y="0"/>
            <a:chExt cx="2943" cy="2115"/>
          </a:xfrm>
        </p:grpSpPr>
        <p:grpSp>
          <p:nvGrpSpPr>
            <p:cNvPr id="71684" name="组合 57348"/>
            <p:cNvGrpSpPr/>
            <p:nvPr/>
          </p:nvGrpSpPr>
          <p:grpSpPr>
            <a:xfrm>
              <a:off x="0" y="0"/>
              <a:ext cx="1352" cy="2115"/>
              <a:chOff x="0" y="0"/>
              <a:chExt cx="1352" cy="2115"/>
            </a:xfrm>
          </p:grpSpPr>
          <p:sp>
            <p:nvSpPr>
              <p:cNvPr id="71685" name="文本框 57349"/>
              <p:cNvSpPr txBox="1"/>
              <p:nvPr/>
            </p:nvSpPr>
            <p:spPr>
              <a:xfrm>
                <a:off x="205" y="591"/>
                <a:ext cx="943" cy="277"/>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en-US" altLang="zh-CN" sz="1600">
                    <a:solidFill>
                      <a:schemeClr val="tx1"/>
                    </a:solidFill>
                    <a:latin typeface="Times New Roman" panose="02020603050405020304" pitchFamily="18" charset="0"/>
                    <a:ea typeface="宋体" pitchFamily="2" charset="-122"/>
                  </a:rPr>
                  <a:t>p(mutex)</a:t>
                </a:r>
                <a:endParaRPr lang="en-US" altLang="zh-CN" sz="1600">
                  <a:solidFill>
                    <a:schemeClr val="tx1"/>
                  </a:solidFill>
                  <a:latin typeface="Times New Roman" panose="02020603050405020304" pitchFamily="18" charset="0"/>
                  <a:ea typeface="宋体" pitchFamily="2" charset="-122"/>
                </a:endParaRPr>
              </a:p>
            </p:txBody>
          </p:sp>
          <p:sp>
            <p:nvSpPr>
              <p:cNvPr id="71686" name="文本框 57350"/>
              <p:cNvSpPr txBox="1"/>
              <p:nvPr/>
            </p:nvSpPr>
            <p:spPr>
              <a:xfrm>
                <a:off x="0" y="1100"/>
                <a:ext cx="1352" cy="281"/>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进入临界区</a:t>
                </a:r>
                <a:r>
                  <a:rPr lang="en-US" altLang="zh-CN" sz="1600">
                    <a:solidFill>
                      <a:schemeClr val="tx1"/>
                    </a:solidFill>
                    <a:latin typeface="Times New Roman" panose="02020603050405020304" pitchFamily="18" charset="0"/>
                    <a:ea typeface="宋体" pitchFamily="2" charset="-122"/>
                  </a:rPr>
                  <a:t>cs</a:t>
                </a:r>
                <a:r>
                  <a:rPr lang="en-US" altLang="zh-CN" sz="1600" baseline="-25000">
                    <a:solidFill>
                      <a:schemeClr val="tx1"/>
                    </a:solidFill>
                    <a:latin typeface="Times New Roman" panose="02020603050405020304" pitchFamily="18" charset="0"/>
                    <a:ea typeface="宋体" pitchFamily="2" charset="-122"/>
                  </a:rPr>
                  <a:t>a</a:t>
                </a:r>
                <a:endParaRPr lang="en-US" altLang="zh-CN" sz="1600">
                  <a:solidFill>
                    <a:schemeClr val="tx1"/>
                  </a:solidFill>
                  <a:latin typeface="Times New Roman" panose="02020603050405020304" pitchFamily="18" charset="0"/>
                  <a:ea typeface="宋体" pitchFamily="2" charset="-122"/>
                </a:endParaRPr>
              </a:p>
            </p:txBody>
          </p:sp>
          <p:sp>
            <p:nvSpPr>
              <p:cNvPr id="71687" name="文本框 57351"/>
              <p:cNvSpPr txBox="1"/>
              <p:nvPr/>
            </p:nvSpPr>
            <p:spPr>
              <a:xfrm>
                <a:off x="392" y="0"/>
                <a:ext cx="558" cy="366"/>
              </a:xfrm>
              <a:prstGeom prst="rect">
                <a:avLst/>
              </a:prstGeom>
              <a:noFill/>
              <a:ln w="9525">
                <a:noFill/>
                <a:miter/>
              </a:ln>
            </p:spPr>
            <p:txBody>
              <a:bodyPr anchor="t">
                <a:spAutoFit/>
              </a:bodyPr>
              <a:p>
                <a:pPr lvl="0">
                  <a:spcBef>
                    <a:spcPct val="50000"/>
                  </a:spcBef>
                </a:pPr>
                <a:r>
                  <a:rPr lang="zh-CN" altLang="en-US" sz="1600" dirty="0">
                    <a:solidFill>
                      <a:schemeClr val="tx1"/>
                    </a:solidFill>
                    <a:latin typeface="Times New Roman" panose="02020603050405020304" pitchFamily="18" charset="0"/>
                    <a:ea typeface="宋体" pitchFamily="2" charset="-122"/>
                  </a:rPr>
                  <a:t>  进程 p</a:t>
                </a:r>
                <a:r>
                  <a:rPr lang="zh-CN" altLang="en-US" sz="1600" baseline="-25000" dirty="0">
                    <a:solidFill>
                      <a:schemeClr val="tx1"/>
                    </a:solidFill>
                    <a:latin typeface="Times New Roman" panose="02020603050405020304" pitchFamily="18" charset="0"/>
                    <a:ea typeface="宋体" pitchFamily="2" charset="-122"/>
                  </a:rPr>
                  <a:t>a</a:t>
                </a:r>
                <a:endParaRPr lang="zh-CN" altLang="en-US" sz="1600" baseline="-25000" dirty="0">
                  <a:solidFill>
                    <a:schemeClr val="tx1"/>
                  </a:solidFill>
                  <a:latin typeface="Times New Roman" panose="02020603050405020304" pitchFamily="18" charset="0"/>
                  <a:ea typeface="宋体" pitchFamily="2" charset="-122"/>
                </a:endParaRPr>
              </a:p>
            </p:txBody>
          </p:sp>
          <p:sp>
            <p:nvSpPr>
              <p:cNvPr id="71688" name="直接连接符 57352"/>
              <p:cNvSpPr/>
              <p:nvPr/>
            </p:nvSpPr>
            <p:spPr>
              <a:xfrm>
                <a:off x="676" y="274"/>
                <a:ext cx="0" cy="317"/>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71689" name="直接连接符 57353"/>
              <p:cNvSpPr/>
              <p:nvPr/>
            </p:nvSpPr>
            <p:spPr>
              <a:xfrm>
                <a:off x="685" y="868"/>
                <a:ext cx="0" cy="237"/>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71690" name="直接连接符 57354"/>
              <p:cNvSpPr/>
              <p:nvPr/>
            </p:nvSpPr>
            <p:spPr>
              <a:xfrm>
                <a:off x="676" y="1381"/>
                <a:ext cx="0" cy="238"/>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71691" name="直接连接符 57355"/>
              <p:cNvSpPr/>
              <p:nvPr/>
            </p:nvSpPr>
            <p:spPr>
              <a:xfrm>
                <a:off x="676" y="1878"/>
                <a:ext cx="0" cy="237"/>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71692" name="文本框 57356"/>
              <p:cNvSpPr txBox="1"/>
              <p:nvPr/>
            </p:nvSpPr>
            <p:spPr>
              <a:xfrm>
                <a:off x="204" y="1604"/>
                <a:ext cx="943" cy="277"/>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v(mutex)</a:t>
                </a:r>
                <a:endParaRPr lang="en-US" altLang="zh-CN" sz="1600">
                  <a:solidFill>
                    <a:schemeClr val="tx1"/>
                  </a:solidFill>
                  <a:latin typeface="Times New Roman" panose="02020603050405020304" pitchFamily="18" charset="0"/>
                  <a:ea typeface="宋体" pitchFamily="2" charset="-122"/>
                </a:endParaRPr>
              </a:p>
            </p:txBody>
          </p:sp>
        </p:grpSp>
        <p:grpSp>
          <p:nvGrpSpPr>
            <p:cNvPr id="71693" name="组合 57357"/>
            <p:cNvGrpSpPr/>
            <p:nvPr/>
          </p:nvGrpSpPr>
          <p:grpSpPr>
            <a:xfrm>
              <a:off x="1591" y="0"/>
              <a:ext cx="1352" cy="2115"/>
              <a:chOff x="0" y="0"/>
              <a:chExt cx="1352" cy="2115"/>
            </a:xfrm>
          </p:grpSpPr>
          <p:sp>
            <p:nvSpPr>
              <p:cNvPr id="71694" name="文本框 57358"/>
              <p:cNvSpPr txBox="1"/>
              <p:nvPr/>
            </p:nvSpPr>
            <p:spPr>
              <a:xfrm>
                <a:off x="205" y="591"/>
                <a:ext cx="943" cy="277"/>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en-US" altLang="zh-CN" sz="1600">
                    <a:solidFill>
                      <a:schemeClr val="tx1"/>
                    </a:solidFill>
                    <a:latin typeface="Times New Roman" panose="02020603050405020304" pitchFamily="18" charset="0"/>
                    <a:ea typeface="宋体" pitchFamily="2" charset="-122"/>
                  </a:rPr>
                  <a:t>p(mutex)</a:t>
                </a:r>
                <a:endParaRPr lang="en-US" altLang="zh-CN" sz="1600">
                  <a:solidFill>
                    <a:schemeClr val="tx1"/>
                  </a:solidFill>
                  <a:latin typeface="Times New Roman" panose="02020603050405020304" pitchFamily="18" charset="0"/>
                  <a:ea typeface="宋体" pitchFamily="2" charset="-122"/>
                </a:endParaRPr>
              </a:p>
            </p:txBody>
          </p:sp>
          <p:sp>
            <p:nvSpPr>
              <p:cNvPr id="71695" name="文本框 57359"/>
              <p:cNvSpPr txBox="1"/>
              <p:nvPr/>
            </p:nvSpPr>
            <p:spPr>
              <a:xfrm>
                <a:off x="0" y="1100"/>
                <a:ext cx="1352" cy="281"/>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进入临界区</a:t>
                </a:r>
                <a:r>
                  <a:rPr lang="en-US" altLang="zh-CN" sz="1600">
                    <a:solidFill>
                      <a:schemeClr val="tx1"/>
                    </a:solidFill>
                    <a:latin typeface="Times New Roman" panose="02020603050405020304" pitchFamily="18" charset="0"/>
                    <a:ea typeface="宋体" pitchFamily="2" charset="-122"/>
                  </a:rPr>
                  <a:t>cs</a:t>
                </a:r>
                <a:r>
                  <a:rPr lang="en-US" altLang="zh-CN" sz="1600" baseline="-25000">
                    <a:solidFill>
                      <a:schemeClr val="tx1"/>
                    </a:solidFill>
                    <a:latin typeface="Times New Roman" panose="02020603050405020304" pitchFamily="18" charset="0"/>
                    <a:ea typeface="宋体" pitchFamily="2" charset="-122"/>
                  </a:rPr>
                  <a:t>b</a:t>
                </a:r>
                <a:endParaRPr lang="en-US" altLang="zh-CN" sz="1600">
                  <a:solidFill>
                    <a:schemeClr val="tx1"/>
                  </a:solidFill>
                  <a:latin typeface="Times New Roman" panose="02020603050405020304" pitchFamily="18" charset="0"/>
                  <a:ea typeface="宋体" pitchFamily="2" charset="-122"/>
                </a:endParaRPr>
              </a:p>
            </p:txBody>
          </p:sp>
          <p:sp>
            <p:nvSpPr>
              <p:cNvPr id="71696" name="文本框 57360"/>
              <p:cNvSpPr txBox="1"/>
              <p:nvPr/>
            </p:nvSpPr>
            <p:spPr>
              <a:xfrm>
                <a:off x="392" y="0"/>
                <a:ext cx="558" cy="366"/>
              </a:xfrm>
              <a:prstGeom prst="rect">
                <a:avLst/>
              </a:prstGeom>
              <a:noFill/>
              <a:ln w="9525">
                <a:noFill/>
                <a:miter/>
              </a:ln>
            </p:spPr>
            <p:txBody>
              <a:bodyPr anchor="t">
                <a:spAutoFit/>
              </a:bodyPr>
              <a:p>
                <a:pPr lvl="0">
                  <a:spcBef>
                    <a:spcPct val="50000"/>
                  </a:spcBef>
                </a:pPr>
                <a:r>
                  <a:rPr lang="zh-CN" altLang="en-US" sz="1600" dirty="0">
                    <a:solidFill>
                      <a:schemeClr val="tx1"/>
                    </a:solidFill>
                    <a:latin typeface="Times New Roman" panose="02020603050405020304" pitchFamily="18" charset="0"/>
                    <a:ea typeface="宋体" pitchFamily="2" charset="-122"/>
                  </a:rPr>
                  <a:t>  进程 p</a:t>
                </a:r>
                <a:r>
                  <a:rPr lang="zh-CN" altLang="en-US" sz="1600" baseline="-25000" dirty="0">
                    <a:solidFill>
                      <a:schemeClr val="tx1"/>
                    </a:solidFill>
                    <a:latin typeface="Times New Roman" panose="02020603050405020304" pitchFamily="18" charset="0"/>
                    <a:ea typeface="宋体" pitchFamily="2" charset="-122"/>
                  </a:rPr>
                  <a:t>b</a:t>
                </a:r>
                <a:endParaRPr lang="zh-CN" altLang="en-US" sz="1600" baseline="-25000" dirty="0">
                  <a:solidFill>
                    <a:schemeClr val="tx1"/>
                  </a:solidFill>
                  <a:latin typeface="Times New Roman" panose="02020603050405020304" pitchFamily="18" charset="0"/>
                  <a:ea typeface="宋体" pitchFamily="2" charset="-122"/>
                </a:endParaRPr>
              </a:p>
            </p:txBody>
          </p:sp>
          <p:sp>
            <p:nvSpPr>
              <p:cNvPr id="71697" name="直接连接符 57361"/>
              <p:cNvSpPr/>
              <p:nvPr/>
            </p:nvSpPr>
            <p:spPr>
              <a:xfrm>
                <a:off x="676" y="274"/>
                <a:ext cx="0" cy="317"/>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71698" name="直接连接符 57362"/>
              <p:cNvSpPr/>
              <p:nvPr/>
            </p:nvSpPr>
            <p:spPr>
              <a:xfrm>
                <a:off x="685" y="868"/>
                <a:ext cx="0" cy="237"/>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71699" name="直接连接符 57363"/>
              <p:cNvSpPr/>
              <p:nvPr/>
            </p:nvSpPr>
            <p:spPr>
              <a:xfrm>
                <a:off x="676" y="1381"/>
                <a:ext cx="0" cy="238"/>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71700" name="直接连接符 57364"/>
              <p:cNvSpPr/>
              <p:nvPr/>
            </p:nvSpPr>
            <p:spPr>
              <a:xfrm>
                <a:off x="676" y="1878"/>
                <a:ext cx="0" cy="237"/>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71701" name="文本框 57365"/>
              <p:cNvSpPr txBox="1"/>
              <p:nvPr/>
            </p:nvSpPr>
            <p:spPr>
              <a:xfrm>
                <a:off x="204" y="1604"/>
                <a:ext cx="943" cy="277"/>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v(mutex)</a:t>
                </a:r>
                <a:endParaRPr lang="en-US" altLang="zh-CN" sz="1600">
                  <a:solidFill>
                    <a:schemeClr val="tx1"/>
                  </a:solidFill>
                  <a:latin typeface="Times New Roman" panose="02020603050405020304" pitchFamily="18" charset="0"/>
                  <a:ea typeface="宋体" pitchFamily="2" charset="-122"/>
                </a:endParaRPr>
              </a:p>
            </p:txBody>
          </p:sp>
        </p:grpSp>
      </p:grpSp>
      <p:sp>
        <p:nvSpPr>
          <p:cNvPr id="57368" name="文本框 57367"/>
          <p:cNvSpPr txBox="1"/>
          <p:nvPr/>
        </p:nvSpPr>
        <p:spPr>
          <a:xfrm>
            <a:off x="1381125" y="5500688"/>
            <a:ext cx="4022725"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两个进程利用信号灯的</a:t>
            </a:r>
            <a:r>
              <a:rPr lang="en-US" altLang="zh-CN" sz="1600" b="0">
                <a:solidFill>
                  <a:schemeClr val="tx1"/>
                </a:solidFill>
                <a:latin typeface="Times New Roman" panose="02020603050405020304" pitchFamily="18" charset="0"/>
                <a:ea typeface="宋体" pitchFamily="2" charset="-122"/>
              </a:rPr>
              <a:t>P</a:t>
            </a:r>
            <a:r>
              <a:rPr lang="zh-CN" altLang="en-US" sz="1600" b="0">
                <a:solidFill>
                  <a:schemeClr val="tx1"/>
                </a:solidFill>
                <a:latin typeface="Times New Roman" panose="02020603050405020304" pitchFamily="18" charset="0"/>
                <a:ea typeface="宋体" pitchFamily="2" charset="-122"/>
              </a:rPr>
              <a:t>、</a:t>
            </a:r>
            <a:r>
              <a:rPr lang="en-US" altLang="zh-CN" sz="1600" b="0">
                <a:solidFill>
                  <a:schemeClr val="tx1"/>
                </a:solidFill>
                <a:latin typeface="Times New Roman" panose="02020603050405020304" pitchFamily="18" charset="0"/>
                <a:ea typeface="宋体" pitchFamily="2" charset="-122"/>
              </a:rPr>
              <a:t>V</a:t>
            </a:r>
            <a:r>
              <a:rPr lang="zh-CN" altLang="en-US" sz="1600" b="0">
                <a:solidFill>
                  <a:schemeClr val="tx1"/>
                </a:solidFill>
                <a:latin typeface="Times New Roman" panose="02020603050405020304" pitchFamily="18" charset="0"/>
                <a:ea typeface="宋体" pitchFamily="2" charset="-122"/>
              </a:rPr>
              <a:t>操作实现互斥</a:t>
            </a:r>
            <a:endParaRPr lang="zh-CN" altLang="en-US" sz="1600" b="0">
              <a:solidFill>
                <a:schemeClr val="tx1"/>
              </a:solidFill>
              <a:latin typeface="Times New Roman" panose="02020603050405020304" pitchFamily="18" charset="0"/>
              <a:ea typeface="宋体" pitchFamily="2" charset="-122"/>
            </a:endParaRPr>
          </a:p>
        </p:txBody>
      </p:sp>
      <p:sp>
        <p:nvSpPr>
          <p:cNvPr id="57369" name="矩形 57368"/>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7">
                                            <p:txEl>
                                              <p:charRg st="0" end="18"/>
                                            </p:txEl>
                                          </p:spTgt>
                                        </p:tgtEl>
                                        <p:attrNameLst>
                                          <p:attrName>style.visibility</p:attrName>
                                        </p:attrNameLst>
                                      </p:cBhvr>
                                      <p:to>
                                        <p:strVal val="visible"/>
                                      </p:to>
                                    </p:set>
                                    <p:anim calcmode="lin" valueType="num">
                                      <p:cBhvr additive="base">
                                        <p:cTn id="7" dur="1000" fill="hold"/>
                                        <p:tgtEl>
                                          <p:spTgt spid="57347">
                                            <p:txEl>
                                              <p:charRg st="0" end="1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7347">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47">
                                            <p:txEl>
                                              <p:charRg st="18" end="54"/>
                                            </p:txEl>
                                          </p:spTgt>
                                        </p:tgtEl>
                                        <p:attrNameLst>
                                          <p:attrName>style.visibility</p:attrName>
                                        </p:attrNameLst>
                                      </p:cBhvr>
                                      <p:to>
                                        <p:strVal val="visible"/>
                                      </p:to>
                                    </p:set>
                                    <p:anim calcmode="lin" valueType="num">
                                      <p:cBhvr additive="base">
                                        <p:cTn id="13" dur="1000" fill="hold"/>
                                        <p:tgtEl>
                                          <p:spTgt spid="57347">
                                            <p:txEl>
                                              <p:charRg st="18" end="54"/>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7347">
                                            <p:txEl>
                                              <p:charRg st="18" end="5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7348"/>
                                        </p:tgtEl>
                                        <p:attrNameLst>
                                          <p:attrName>style.visibility</p:attrName>
                                        </p:attrNameLst>
                                      </p:cBhvr>
                                      <p:to>
                                        <p:strVal val="visible"/>
                                      </p:to>
                                    </p:set>
                                    <p:anim calcmode="lin" valueType="num">
                                      <p:cBhvr additive="base">
                                        <p:cTn id="19" dur="500" fill="hold"/>
                                        <p:tgtEl>
                                          <p:spTgt spid="57348"/>
                                        </p:tgtEl>
                                        <p:attrNameLst>
                                          <p:attrName>ppt_x</p:attrName>
                                        </p:attrNameLst>
                                      </p:cBhvr>
                                      <p:tavLst>
                                        <p:tav tm="0">
                                          <p:val>
                                            <p:strVal val="#ppt_x"/>
                                          </p:val>
                                        </p:tav>
                                        <p:tav tm="100000">
                                          <p:val>
                                            <p:strVal val="#ppt_x"/>
                                          </p:val>
                                        </p:tav>
                                      </p:tavLst>
                                    </p:anim>
                                    <p:anim calcmode="lin" valueType="num">
                                      <p:cBhvr additive="base">
                                        <p:cTn id="20" dur="500" fill="hold"/>
                                        <p:tgtEl>
                                          <p:spTgt spid="5734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573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P spid="57368"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文本框 5836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47</a:t>
            </a:r>
            <a:endParaRPr lang="en-US" altLang="zh-CN" b="0">
              <a:solidFill>
                <a:schemeClr val="tx2"/>
              </a:solidFill>
              <a:latin typeface="Times New Roman" panose="02020603050405020304" pitchFamily="18" charset="0"/>
              <a:ea typeface="宋体" pitchFamily="2" charset="-122"/>
            </a:endParaRPr>
          </a:p>
        </p:txBody>
      </p:sp>
      <p:sp>
        <p:nvSpPr>
          <p:cNvPr id="58371" name="矩形 58370"/>
          <p:cNvSpPr/>
          <p:nvPr/>
        </p:nvSpPr>
        <p:spPr>
          <a:xfrm>
            <a:off x="92710" y="498793"/>
            <a:ext cx="4403725" cy="6049963"/>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sym typeface="+mn-ea"/>
              </a:rPr>
              <a:t>(2) 程序描述</a:t>
            </a:r>
            <a:endParaRPr lang="en-US" altLang="zh-CN" sz="2000" b="1" strike="noStrike" noProof="1">
              <a:solidFill>
                <a:schemeClr val="tx1"/>
              </a:solidFill>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main(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int mutex=1</a:t>
            </a:r>
            <a:r>
              <a:rPr lang="zh-CN" altLang="en-US" sz="1600" b="1" strike="noStrike" noProof="1">
                <a:solidFill>
                  <a:schemeClr val="tx1"/>
                </a:solidFill>
                <a:effectLst/>
                <a:latin typeface="Times New Roman" panose="02020603050405020304" pitchFamily="18" charset="0"/>
                <a:ea typeface="宋体" pitchFamily="2" charset="-122"/>
                <a:cs typeface="+mn-ea"/>
              </a:rPr>
              <a:t>；∕* 互斥信号灯 *∕</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cobegin</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coend</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1600" b="1" strike="noStrike" noProof="1">
                <a:solidFill>
                  <a:schemeClr val="tx1"/>
                </a:solidFill>
                <a:effectLst/>
                <a:latin typeface="Times New Roman" panose="02020603050405020304" pitchFamily="18" charset="0"/>
                <a:ea typeface="宋体" pitchFamily="2" charset="-122"/>
                <a:cs typeface="+mn-ea"/>
              </a:rPr>
              <a:t>( )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sym typeface="MT Extra" pitchFamily="18" charset="2"/>
              </a:rPr>
              <a:t>                                    </a:t>
            </a:r>
            <a:endParaRPr lang="en-US" altLang="zh-CN" sz="1600" b="1" strike="noStrike" noProof="1">
              <a:solidFill>
                <a:schemeClr val="tx1"/>
              </a:solidFill>
              <a:effectLst/>
              <a:latin typeface="Times New Roman" panose="02020603050405020304" pitchFamily="18" charset="0"/>
              <a:ea typeface="宋体" pitchFamily="2" charset="-122"/>
              <a:sym typeface="MT Extra" pitchFamily="18" charset="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p(mutex)</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p(mutex)</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v(mutex)</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v(mutex)</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sym typeface="MT Extra" pitchFamily="18" charset="2"/>
              </a:rPr>
              <a:t>                          </a:t>
            </a:r>
            <a:r>
              <a:rPr lang="zh-CN" altLang="en-US" sz="1600" b="1" strike="noStrike" noProof="1">
                <a:solidFill>
                  <a:schemeClr val="tx1"/>
                </a:solidFill>
                <a:effectLst/>
                <a:latin typeface="Times New Roman" panose="02020603050405020304" pitchFamily="18" charset="0"/>
                <a:ea typeface="宋体" pitchFamily="2" charset="-122"/>
                <a:cs typeface="+mn-ea"/>
              </a:rPr>
              <a:t> </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en-US" altLang="zh-CN" sz="1600" strike="noStrike" noProof="1">
                <a:solidFill>
                  <a:schemeClr val="tx1"/>
                </a:solidFill>
                <a:effectLst/>
                <a:latin typeface="Times New Roman" panose="02020603050405020304" pitchFamily="18" charset="0"/>
                <a:ea typeface="宋体" pitchFamily="2" charset="-122"/>
                <a:cs typeface="+mn-ea"/>
              </a:rPr>
              <a:t>  </a:t>
            </a:r>
            <a:r>
              <a:rPr lang="en-US" altLang="zh-CN" sz="1600" strike="noStrike" noProof="1">
                <a:solidFill>
                  <a:schemeClr val="tx1"/>
                </a:solidFill>
                <a:latin typeface="Times New Roman" panose="02020603050405020304" pitchFamily="18" charset="0"/>
                <a:ea typeface="宋体" pitchFamily="2" charset="-122"/>
                <a:cs typeface="+mn-ea"/>
              </a:rPr>
              <a:t>      </a:t>
            </a:r>
            <a:endParaRPr lang="en-US" altLang="zh-CN" sz="1600" strike="noStrike" noProof="1">
              <a:solidFill>
                <a:schemeClr val="tx1"/>
              </a:solidFill>
              <a:latin typeface="Times New Roman" panose="02020603050405020304" pitchFamily="18" charset="0"/>
              <a:ea typeface="宋体" pitchFamily="2" charset="-122"/>
            </a:endParaRPr>
          </a:p>
        </p:txBody>
      </p:sp>
      <p:sp>
        <p:nvSpPr>
          <p:cNvPr id="58372" name="矩形 58371"/>
          <p:cNvSpPr/>
          <p:nvPr/>
        </p:nvSpPr>
        <p:spPr>
          <a:xfrm>
            <a:off x="4631690" y="2136775"/>
            <a:ext cx="4387215" cy="322516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400" b="1" strike="noStrike" noProof="1">
                <a:solidFill>
                  <a:srgbClr val="A50021"/>
                </a:solidFill>
                <a:latin typeface="Times New Roman" panose="02020603050405020304" pitchFamily="18" charset="0"/>
                <a:ea typeface="宋体" pitchFamily="2" charset="-122"/>
                <a:cs typeface="+mn-ea"/>
              </a:rPr>
              <a:t>(3) </a:t>
            </a:r>
            <a:r>
              <a:rPr lang="zh-CN" altLang="en-US" sz="2400" b="1" strike="noStrike" noProof="1">
                <a:solidFill>
                  <a:srgbClr val="A50021"/>
                </a:solidFill>
                <a:latin typeface="Times New Roman" panose="02020603050405020304" pitchFamily="18" charset="0"/>
                <a:ea typeface="宋体" pitchFamily="2" charset="-122"/>
                <a:cs typeface="+mn-ea"/>
              </a:rPr>
              <a:t>信号灯可能的取值</a:t>
            </a:r>
            <a:endParaRPr lang="zh-CN" altLang="en-US" sz="24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1800" b="1" strike="noStrike" noProof="1">
                <a:solidFill>
                  <a:schemeClr val="tx1"/>
                </a:solidFill>
                <a:effectLst/>
                <a:latin typeface="Times New Roman" panose="02020603050405020304" pitchFamily="18" charset="0"/>
                <a:ea typeface="宋体" pitchFamily="2" charset="-122"/>
                <a:cs typeface="+mn-ea"/>
              </a:rPr>
              <a:t>两个并发进程，互斥信号灯的值仅取</a:t>
            </a:r>
            <a:endParaRPr lang="zh-CN" altLang="en-US" sz="1800" b="1"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30000"/>
              </a:lnSpc>
              <a:buNone/>
            </a:pPr>
            <a:r>
              <a:rPr lang="en-US" altLang="zh-CN" sz="1800" b="1" strike="noStrike" noProof="1">
                <a:solidFill>
                  <a:schemeClr val="tx1"/>
                </a:solidFill>
                <a:effectLst/>
                <a:latin typeface="Times New Roman" panose="02020603050405020304" pitchFamily="18" charset="0"/>
                <a:ea typeface="宋体" pitchFamily="2" charset="-122"/>
                <a:cs typeface="+mn-ea"/>
              </a:rPr>
              <a:t>1</a:t>
            </a:r>
            <a:r>
              <a:rPr lang="zh-CN" altLang="en-US" sz="1800" b="1" strike="noStrike" noProof="1">
                <a:solidFill>
                  <a:schemeClr val="tx1"/>
                </a:solidFill>
                <a:effectLst/>
                <a:latin typeface="Times New Roman" panose="02020603050405020304" pitchFamily="18" charset="0"/>
                <a:ea typeface="宋体" pitchFamily="2" charset="-122"/>
                <a:cs typeface="+mn-ea"/>
              </a:rPr>
              <a:t>、</a:t>
            </a:r>
            <a:r>
              <a:rPr lang="en-US" altLang="zh-CN" sz="1800" b="1" strike="noStrike" noProof="1">
                <a:solidFill>
                  <a:schemeClr val="tx1"/>
                </a:solidFill>
                <a:effectLst/>
                <a:latin typeface="Times New Roman" panose="02020603050405020304" pitchFamily="18" charset="0"/>
                <a:ea typeface="宋体" pitchFamily="2" charset="-122"/>
                <a:cs typeface="+mn-ea"/>
              </a:rPr>
              <a:t>0</a:t>
            </a:r>
            <a:r>
              <a:rPr lang="zh-CN" altLang="en-US" sz="1800" b="1" strike="noStrike" noProof="1">
                <a:solidFill>
                  <a:schemeClr val="tx1"/>
                </a:solidFill>
                <a:effectLst/>
                <a:latin typeface="Times New Roman" panose="02020603050405020304" pitchFamily="18" charset="0"/>
                <a:ea typeface="宋体" pitchFamily="2" charset="-122"/>
                <a:cs typeface="+mn-ea"/>
              </a:rPr>
              <a:t>和－</a:t>
            </a:r>
            <a:r>
              <a:rPr lang="en-US" altLang="zh-CN" sz="1800" b="1" strike="noStrike" noProof="1">
                <a:solidFill>
                  <a:schemeClr val="tx1"/>
                </a:solidFill>
                <a:effectLst/>
                <a:latin typeface="Times New Roman" panose="02020603050405020304" pitchFamily="18" charset="0"/>
                <a:ea typeface="宋体" pitchFamily="2" charset="-122"/>
                <a:cs typeface="+mn-ea"/>
              </a:rPr>
              <a:t>1</a:t>
            </a:r>
            <a:r>
              <a:rPr lang="zh-CN" altLang="en-US" sz="1800" b="1" strike="noStrike" noProof="1">
                <a:solidFill>
                  <a:schemeClr val="tx1"/>
                </a:solidFill>
                <a:effectLst/>
                <a:latin typeface="Times New Roman" panose="02020603050405020304" pitchFamily="18" charset="0"/>
                <a:ea typeface="宋体" pitchFamily="2" charset="-122"/>
                <a:cs typeface="+mn-ea"/>
              </a:rPr>
              <a:t>三个值。</a:t>
            </a:r>
            <a:endParaRPr lang="zh-CN" altLang="en-US" sz="18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r>
              <a:rPr lang="en-US" altLang="zh-CN" sz="1800" b="1" strike="noStrike" noProof="1">
                <a:solidFill>
                  <a:schemeClr val="tx1"/>
                </a:solidFill>
                <a:effectLst/>
                <a:latin typeface="Times New Roman" panose="02020603050405020304" pitchFamily="18" charset="0"/>
                <a:ea typeface="宋体" pitchFamily="2" charset="-122"/>
                <a:cs typeface="+mn-ea"/>
              </a:rPr>
              <a:t>mutex=1</a:t>
            </a:r>
            <a:r>
              <a:rPr lang="en-US" altLang="zh-CN" sz="1800" strike="noStrike" noProof="1">
                <a:solidFill>
                  <a:schemeClr val="tx1"/>
                </a:solidFill>
                <a:effectLst/>
                <a:latin typeface="Times New Roman" panose="02020603050405020304" pitchFamily="18" charset="0"/>
                <a:ea typeface="宋体" pitchFamily="2" charset="-122"/>
                <a:cs typeface="+mn-ea"/>
              </a:rPr>
              <a:t>  </a:t>
            </a:r>
            <a:r>
              <a:rPr lang="zh-CN" altLang="en-US" sz="1800" strike="noStrike" noProof="1">
                <a:solidFill>
                  <a:schemeClr val="tx1"/>
                </a:solidFill>
                <a:effectLst/>
                <a:latin typeface="Times New Roman" panose="02020603050405020304" pitchFamily="18" charset="0"/>
                <a:ea typeface="宋体" pitchFamily="2" charset="-122"/>
                <a:cs typeface="+mn-ea"/>
              </a:rPr>
              <a:t>表示没有进程进入临界区</a:t>
            </a:r>
            <a:r>
              <a:rPr lang="x-none" altLang="zh-CN" sz="1800" strike="noStrike" noProof="1">
                <a:solidFill>
                  <a:schemeClr val="tx1"/>
                </a:solidFill>
                <a:effectLst/>
                <a:latin typeface="Times New Roman" panose="02020603050405020304" pitchFamily="18" charset="0"/>
                <a:ea typeface="宋体" pitchFamily="2" charset="-122"/>
                <a:cs typeface="+mn-ea"/>
              </a:rPr>
              <a:t>;</a:t>
            </a:r>
            <a:endParaRPr lang="x-none" altLang="zh-CN" sz="18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30000"/>
              </a:lnSpc>
              <a:buNone/>
            </a:pPr>
            <a:r>
              <a:rPr lang="en-US" altLang="zh-CN" sz="1800" b="1" strike="noStrike" noProof="1">
                <a:solidFill>
                  <a:schemeClr val="tx1"/>
                </a:solidFill>
                <a:effectLst/>
                <a:latin typeface="Times New Roman" panose="02020603050405020304" pitchFamily="18" charset="0"/>
                <a:ea typeface="宋体" pitchFamily="2" charset="-122"/>
                <a:cs typeface="+mn-ea"/>
              </a:rPr>
              <a:t>mutex=0 </a:t>
            </a:r>
            <a:r>
              <a:rPr lang="en-US" altLang="zh-CN" sz="1800" strike="noStrike" noProof="1">
                <a:solidFill>
                  <a:schemeClr val="tx1"/>
                </a:solidFill>
                <a:effectLst/>
                <a:latin typeface="Times New Roman" panose="02020603050405020304" pitchFamily="18" charset="0"/>
                <a:ea typeface="宋体" pitchFamily="2" charset="-122"/>
                <a:cs typeface="+mn-ea"/>
              </a:rPr>
              <a:t> </a:t>
            </a:r>
            <a:r>
              <a:rPr lang="zh-CN" altLang="en-US" sz="1800" strike="noStrike" noProof="1">
                <a:solidFill>
                  <a:schemeClr val="tx1"/>
                </a:solidFill>
                <a:effectLst/>
                <a:latin typeface="Times New Roman" panose="02020603050405020304" pitchFamily="18" charset="0"/>
                <a:ea typeface="宋体" pitchFamily="2" charset="-122"/>
                <a:cs typeface="+mn-ea"/>
              </a:rPr>
              <a:t>表示有一个进程进入临界区</a:t>
            </a:r>
            <a:r>
              <a:rPr lang="x-none" altLang="zh-CN" sz="1800" strike="noStrike" noProof="1">
                <a:solidFill>
                  <a:schemeClr val="tx1"/>
                </a:solidFill>
                <a:effectLst/>
                <a:latin typeface="Times New Roman" panose="02020603050405020304" pitchFamily="18" charset="0"/>
                <a:ea typeface="宋体" pitchFamily="2" charset="-122"/>
                <a:cs typeface="+mn-ea"/>
              </a:rPr>
              <a:t>;</a:t>
            </a:r>
            <a:endParaRPr lang="x-none" altLang="zh-CN" sz="18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30000"/>
              </a:lnSpc>
              <a:buNone/>
            </a:pPr>
            <a:r>
              <a:rPr lang="en-US" altLang="zh-CN" sz="1800" b="1" strike="noStrike" noProof="1">
                <a:solidFill>
                  <a:schemeClr val="tx1"/>
                </a:solidFill>
                <a:effectLst/>
                <a:latin typeface="Times New Roman" panose="02020603050405020304" pitchFamily="18" charset="0"/>
                <a:ea typeface="宋体" pitchFamily="2" charset="-122"/>
                <a:cs typeface="+mn-ea"/>
              </a:rPr>
              <a:t>mutex=</a:t>
            </a:r>
            <a:r>
              <a:rPr lang="zh-CN" altLang="en-US" sz="1800" b="1" strike="noStrike" noProof="1">
                <a:solidFill>
                  <a:schemeClr val="tx1"/>
                </a:solidFill>
                <a:effectLst/>
                <a:latin typeface="Times New Roman" panose="02020603050405020304" pitchFamily="18" charset="0"/>
                <a:ea typeface="宋体" pitchFamily="2" charset="-122"/>
                <a:cs typeface="+mn-ea"/>
              </a:rPr>
              <a:t>－</a:t>
            </a:r>
            <a:r>
              <a:rPr lang="en-US" altLang="zh-CN" sz="1800" b="1" strike="noStrike" noProof="1">
                <a:solidFill>
                  <a:schemeClr val="tx1"/>
                </a:solidFill>
                <a:effectLst/>
                <a:latin typeface="Times New Roman" panose="02020603050405020304" pitchFamily="18" charset="0"/>
                <a:ea typeface="宋体" pitchFamily="2" charset="-122"/>
                <a:cs typeface="+mn-ea"/>
              </a:rPr>
              <a:t>1 </a:t>
            </a:r>
            <a:r>
              <a:rPr lang="zh-CN" altLang="en-US" sz="1800" strike="noStrike" noProof="1">
                <a:solidFill>
                  <a:schemeClr val="tx1"/>
                </a:solidFill>
                <a:effectLst/>
                <a:latin typeface="Times New Roman" panose="02020603050405020304" pitchFamily="18" charset="0"/>
                <a:ea typeface="宋体" pitchFamily="2" charset="-122"/>
                <a:cs typeface="+mn-ea"/>
              </a:rPr>
              <a:t>表示一个进程进入临界区，</a:t>
            </a:r>
            <a:endParaRPr lang="zh-CN" altLang="en-US" sz="18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r>
              <a:rPr lang="zh-CN" altLang="en-US" sz="1800" strike="noStrike" noProof="1">
                <a:solidFill>
                  <a:schemeClr val="tx1"/>
                </a:solidFill>
                <a:effectLst/>
                <a:latin typeface="Times New Roman" panose="02020603050405020304" pitchFamily="18" charset="0"/>
                <a:ea typeface="宋体" pitchFamily="2" charset="-122"/>
                <a:cs typeface="+mn-ea"/>
              </a:rPr>
              <a:t>                    另一个进程等待进入。</a:t>
            </a:r>
            <a:endParaRPr lang="zh-CN" altLang="en-US" sz="1800" b="1" strike="noStrike" noProof="1">
              <a:solidFill>
                <a:schemeClr val="tx1"/>
              </a:solidFill>
              <a:effectLst/>
              <a:latin typeface="Times New Roman" panose="02020603050405020304" pitchFamily="18" charset="0"/>
              <a:ea typeface="宋体" pitchFamily="2" charset="-122"/>
              <a:cs typeface="+mn-ea"/>
              <a:sym typeface="+mn-ea"/>
            </a:endParaRPr>
          </a:p>
        </p:txBody>
      </p:sp>
      <p:sp>
        <p:nvSpPr>
          <p:cNvPr id="58373" name="矩形 58372"/>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additive="base">
                                        <p:cTn id="7" dur="500" fill="hold"/>
                                        <p:tgtEl>
                                          <p:spTgt spid="58371"/>
                                        </p:tgtEl>
                                        <p:attrNameLst>
                                          <p:attrName>ppt_x</p:attrName>
                                        </p:attrNameLst>
                                      </p:cBhvr>
                                      <p:tavLst>
                                        <p:tav tm="0">
                                          <p:val>
                                            <p:strVal val="0-#ppt_w/2"/>
                                          </p:val>
                                        </p:tav>
                                        <p:tav tm="100000">
                                          <p:val>
                                            <p:strVal val="#ppt_x"/>
                                          </p:val>
                                        </p:tav>
                                      </p:tavLst>
                                    </p:anim>
                                    <p:anim calcmode="lin" valueType="num">
                                      <p:cBhvr additive="base">
                                        <p:cTn id="8" dur="500" fill="hold"/>
                                        <p:tgtEl>
                                          <p:spTgt spid="583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8372">
                                            <p:txEl>
                                              <p:charRg st="0" end="13"/>
                                            </p:txEl>
                                          </p:spTgt>
                                        </p:tgtEl>
                                        <p:attrNameLst>
                                          <p:attrName>style.visibility</p:attrName>
                                        </p:attrNameLst>
                                      </p:cBhvr>
                                      <p:to>
                                        <p:strVal val="visible"/>
                                      </p:to>
                                    </p:set>
                                    <p:anim calcmode="lin" valueType="num">
                                      <p:cBhvr additive="base">
                                        <p:cTn id="13" dur="500" fill="hold"/>
                                        <p:tgtEl>
                                          <p:spTgt spid="58372">
                                            <p:txEl>
                                              <p:charRg st="0" end="13"/>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8372">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372">
                                            <p:txEl>
                                              <p:charRg st="13" end="49"/>
                                            </p:txEl>
                                          </p:spTgt>
                                        </p:tgtEl>
                                        <p:attrNameLst>
                                          <p:attrName>style.visibility</p:attrName>
                                        </p:attrNameLst>
                                      </p:cBhvr>
                                      <p:to>
                                        <p:strVal val="visible"/>
                                      </p:to>
                                    </p:set>
                                    <p:anim calcmode="lin" valueType="num">
                                      <p:cBhvr additive="base">
                                        <p:cTn id="19" dur="500" fill="hold"/>
                                        <p:tgtEl>
                                          <p:spTgt spid="58372">
                                            <p:txEl>
                                              <p:charRg st="13" end="4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372">
                                            <p:txEl>
                                              <p:charRg st="13" end="4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8372">
                                            <p:txEl>
                                              <p:charRg st="2" end="2"/>
                                            </p:txEl>
                                          </p:spTgt>
                                        </p:tgtEl>
                                        <p:attrNameLst>
                                          <p:attrName>style.visibility</p:attrName>
                                        </p:attrNameLst>
                                      </p:cBhvr>
                                      <p:to>
                                        <p:strVal val="visible"/>
                                      </p:to>
                                    </p:set>
                                    <p:anim calcmode="lin" valueType="num">
                                      <p:cBhvr additive="base">
                                        <p:cTn id="25" dur="500" fill="hold"/>
                                        <p:tgtEl>
                                          <p:spTgt spid="58372">
                                            <p:txEl>
                                              <p:char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372">
                                            <p:txEl>
                                              <p:char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8372">
                                            <p:txEl>
                                              <p:charRg st="49" end="65"/>
                                            </p:txEl>
                                          </p:spTgt>
                                        </p:tgtEl>
                                        <p:attrNameLst>
                                          <p:attrName>style.visibility</p:attrName>
                                        </p:attrNameLst>
                                      </p:cBhvr>
                                      <p:to>
                                        <p:strVal val="visible"/>
                                      </p:to>
                                    </p:set>
                                    <p:anim calcmode="lin" valueType="num">
                                      <p:cBhvr additive="base">
                                        <p:cTn id="29" dur="500" fill="hold"/>
                                        <p:tgtEl>
                                          <p:spTgt spid="58372">
                                            <p:txEl>
                                              <p:charRg st="49" end="6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8372">
                                            <p:txEl>
                                              <p:charRg st="49" end="6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8372">
                                            <p:txEl>
                                              <p:charRg st="96" end="112"/>
                                            </p:txEl>
                                          </p:spTgt>
                                        </p:tgtEl>
                                        <p:attrNameLst>
                                          <p:attrName>style.visibility</p:attrName>
                                        </p:attrNameLst>
                                      </p:cBhvr>
                                      <p:to>
                                        <p:strVal val="visible"/>
                                      </p:to>
                                    </p:set>
                                    <p:anim calcmode="lin" valueType="num">
                                      <p:cBhvr additive="base">
                                        <p:cTn id="33" dur="500" fill="hold"/>
                                        <p:tgtEl>
                                          <p:spTgt spid="58372">
                                            <p:txEl>
                                              <p:charRg st="96" end="11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8372">
                                            <p:txEl>
                                              <p:charRg st="96" end="11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8372">
                                            <p:txEl>
                                              <p:charRg st="189" end="220"/>
                                            </p:txEl>
                                          </p:spTgt>
                                        </p:tgtEl>
                                        <p:attrNameLst>
                                          <p:attrName>style.visibility</p:attrName>
                                        </p:attrNameLst>
                                      </p:cBhvr>
                                      <p:to>
                                        <p:strVal val="visible"/>
                                      </p:to>
                                    </p:set>
                                    <p:anim calcmode="lin" valueType="num">
                                      <p:cBhvr additive="base">
                                        <p:cTn id="37" dur="500" fill="hold"/>
                                        <p:tgtEl>
                                          <p:spTgt spid="58372">
                                            <p:txEl>
                                              <p:charRg st="189" end="22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8372">
                                            <p:txEl>
                                              <p:charRg st="189" end="22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8372">
                                            <p:txEl>
                                              <p:charRg st="164" end="167"/>
                                            </p:txEl>
                                          </p:spTgt>
                                        </p:tgtEl>
                                        <p:attrNameLst>
                                          <p:attrName>style.visibility</p:attrName>
                                        </p:attrNameLst>
                                      </p:cBhvr>
                                      <p:to>
                                        <p:strVal val="visible"/>
                                      </p:to>
                                    </p:set>
                                    <p:anim calcmode="lin" valueType="num">
                                      <p:cBhvr additive="base">
                                        <p:cTn id="41" dur="500" fill="hold"/>
                                        <p:tgtEl>
                                          <p:spTgt spid="58372">
                                            <p:txEl>
                                              <p:charRg st="164" end="16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8372">
                                            <p:txEl>
                                              <p:charRg st="164" end="16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8372">
                                            <p:txEl>
                                              <p:charRg st="164" end="167"/>
                                            </p:txEl>
                                          </p:spTgt>
                                        </p:tgtEl>
                                        <p:attrNameLst>
                                          <p:attrName>style.visibility</p:attrName>
                                        </p:attrNameLst>
                                      </p:cBhvr>
                                      <p:to>
                                        <p:strVal val="visible"/>
                                      </p:to>
                                    </p:set>
                                    <p:anim calcmode="lin" valueType="num">
                                      <p:cBhvr additive="base">
                                        <p:cTn id="45" dur="500" fill="hold"/>
                                        <p:tgtEl>
                                          <p:spTgt spid="58372">
                                            <p:txEl>
                                              <p:charRg st="164" end="16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8372">
                                            <p:txEl>
                                              <p:charRg st="164" end="16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文本框 5836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47</a:t>
            </a:r>
            <a:endParaRPr lang="en-US" altLang="zh-CN" b="0">
              <a:solidFill>
                <a:schemeClr val="tx2"/>
              </a:solidFill>
              <a:latin typeface="Times New Roman" panose="02020603050405020304" pitchFamily="18" charset="0"/>
              <a:ea typeface="宋体" pitchFamily="2" charset="-122"/>
            </a:endParaRPr>
          </a:p>
        </p:txBody>
      </p:sp>
      <p:sp>
        <p:nvSpPr>
          <p:cNvPr id="58371" name="矩形 58370"/>
          <p:cNvSpPr/>
          <p:nvPr/>
        </p:nvSpPr>
        <p:spPr>
          <a:xfrm>
            <a:off x="313690" y="537210"/>
            <a:ext cx="8397240" cy="598551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000" b="1" strike="noStrike" noProof="1">
                <a:solidFill>
                  <a:schemeClr val="tx1"/>
                </a:solidFill>
                <a:effectLst/>
                <a:latin typeface="Times New Roman" panose="02020603050405020304" pitchFamily="18" charset="0"/>
                <a:ea typeface="宋体" pitchFamily="2" charset="-122"/>
              </a:rPr>
              <a:t>习题</a:t>
            </a:r>
            <a:r>
              <a:rPr lang="en-US" altLang="zh-CN" sz="2000" b="1" strike="noStrike" noProof="1">
                <a:solidFill>
                  <a:schemeClr val="tx1"/>
                </a:solidFill>
                <a:effectLst/>
                <a:latin typeface="Times New Roman" panose="02020603050405020304" pitchFamily="18" charset="0"/>
                <a:ea typeface="宋体" pitchFamily="2" charset="-122"/>
              </a:rPr>
              <a:t>4-12: n</a:t>
            </a:r>
            <a:r>
              <a:rPr lang="zh-CN" altLang="en-US" sz="2000" b="1" strike="noStrike" noProof="1">
                <a:solidFill>
                  <a:schemeClr val="tx1"/>
                </a:solidFill>
                <a:effectLst/>
                <a:latin typeface="Times New Roman" panose="02020603050405020304" pitchFamily="18" charset="0"/>
                <a:ea typeface="宋体" pitchFamily="2" charset="-122"/>
              </a:rPr>
              <a:t>个并发进程共用一个公共变量，写出用信号灯实现</a:t>
            </a:r>
            <a:r>
              <a:rPr lang="en-US" altLang="zh-CN" sz="2000" b="1" strike="noStrike" noProof="1">
                <a:solidFill>
                  <a:schemeClr val="tx1"/>
                </a:solidFill>
                <a:effectLst/>
                <a:latin typeface="Times New Roman" panose="02020603050405020304" pitchFamily="18" charset="0"/>
                <a:ea typeface="宋体" pitchFamily="2" charset="-122"/>
              </a:rPr>
              <a:t>n</a:t>
            </a:r>
            <a:r>
              <a:rPr lang="zh-CN" altLang="en-US" sz="2000" b="1" strike="noStrike" noProof="1">
                <a:solidFill>
                  <a:schemeClr val="tx1"/>
                </a:solidFill>
                <a:effectLst/>
                <a:latin typeface="Times New Roman" panose="02020603050405020304" pitchFamily="18" charset="0"/>
                <a:ea typeface="宋体" pitchFamily="2" charset="-122"/>
              </a:rPr>
              <a:t>个进程互斥的程序描述，给出信号灯的取值范围，并说明取值含义</a:t>
            </a:r>
            <a:endParaRPr lang="en-US" altLang="zh-CN" sz="2000" b="1" strike="noStrike" noProof="1">
              <a:solidFill>
                <a:schemeClr val="tx1"/>
              </a:solidFill>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main(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int mutex=1</a:t>
            </a:r>
            <a:r>
              <a:rPr lang="zh-CN" altLang="en-US" sz="1600" b="1" strike="noStrike" noProof="1">
                <a:solidFill>
                  <a:schemeClr val="tx1"/>
                </a:solidFill>
                <a:effectLst/>
                <a:latin typeface="Times New Roman" panose="02020603050405020304" pitchFamily="18" charset="0"/>
                <a:ea typeface="宋体" pitchFamily="2" charset="-122"/>
                <a:cs typeface="+mn-ea"/>
              </a:rPr>
              <a:t>；∕* 互斥信号灯 *∕</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cobegin</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a:solidFill>
                  <a:schemeClr val="tx1"/>
                </a:solidFill>
                <a:effectLst/>
                <a:latin typeface="Times New Roman" panose="02020603050405020304" pitchFamily="18" charset="0"/>
                <a:cs typeface="+mn-ea"/>
                <a:sym typeface="+mn-ea"/>
              </a:rPr>
              <a:t>p</a:t>
            </a:r>
            <a:r>
              <a:rPr lang="en-US" altLang="zh-CN" sz="1600" b="1" baseline="-25000">
                <a:solidFill>
                  <a:schemeClr val="tx1"/>
                </a:solidFill>
                <a:effectLst/>
                <a:latin typeface="Times New Roman" panose="02020603050405020304" pitchFamily="18" charset="0"/>
                <a:cs typeface="+mn-ea"/>
                <a:sym typeface="+mn-ea"/>
              </a:rPr>
              <a:t>1</a:t>
            </a:r>
            <a:r>
              <a:rPr lang="en-US" altLang="zh-CN" sz="1600" b="1">
                <a:solidFill>
                  <a:schemeClr val="tx1"/>
                </a:solidFill>
                <a:effectLst/>
                <a:latin typeface="Times New Roman" panose="02020603050405020304" pitchFamily="18" charset="0"/>
                <a:cs typeface="+mn-ea"/>
                <a:sym typeface="+mn-ea"/>
              </a:rPr>
              <a:t> ( )</a:t>
            </a:r>
            <a:r>
              <a:rPr lang="zh-CN" altLang="en-US" sz="1600" b="1">
                <a:solidFill>
                  <a:schemeClr val="tx1"/>
                </a:solidFill>
                <a:effectLst/>
                <a:latin typeface="Times New Roman" panose="02020603050405020304" pitchFamily="18" charset="0"/>
                <a:cs typeface="+mn-ea"/>
                <a:sym typeface="+mn-ea"/>
              </a:rPr>
              <a:t>； </a:t>
            </a:r>
            <a:r>
              <a:rPr lang="en-US" altLang="zh-CN" sz="1600" b="1">
                <a:solidFill>
                  <a:schemeClr val="tx1"/>
                </a:solidFill>
                <a:effectLst/>
                <a:latin typeface="Times New Roman" panose="02020603050405020304" pitchFamily="18" charset="0"/>
                <a:cs typeface="+mn-ea"/>
                <a:sym typeface="+mn-ea"/>
              </a:rPr>
              <a:t>p</a:t>
            </a:r>
            <a:r>
              <a:rPr lang="en-US" altLang="zh-CN" sz="1600" b="1" baseline="-25000">
                <a:solidFill>
                  <a:schemeClr val="tx1"/>
                </a:solidFill>
                <a:effectLst/>
                <a:latin typeface="Times New Roman" panose="02020603050405020304" pitchFamily="18" charset="0"/>
                <a:cs typeface="+mn-ea"/>
                <a:sym typeface="+mn-ea"/>
              </a:rPr>
              <a:t>2</a:t>
            </a:r>
            <a:r>
              <a:rPr lang="en-US" altLang="zh-CN" sz="1600" b="1">
                <a:solidFill>
                  <a:schemeClr val="tx1"/>
                </a:solidFill>
                <a:effectLst/>
                <a:latin typeface="Times New Roman" panose="02020603050405020304" pitchFamily="18" charset="0"/>
                <a:cs typeface="+mn-ea"/>
                <a:sym typeface="+mn-ea"/>
              </a:rPr>
              <a:t> ( )</a:t>
            </a:r>
            <a:r>
              <a:rPr lang="zh-CN" altLang="en-US" sz="1600" b="1">
                <a:solidFill>
                  <a:schemeClr val="tx1"/>
                </a:solidFill>
                <a:effectLst/>
                <a:latin typeface="Times New Roman" panose="02020603050405020304" pitchFamily="18" charset="0"/>
                <a:cs typeface="+mn-ea"/>
                <a:sym typeface="+mn-ea"/>
              </a:rPr>
              <a:t>；</a:t>
            </a:r>
            <a:r>
              <a:rPr lang="en-US" altLang="zh-CN" sz="1600" b="1">
                <a:solidFill>
                  <a:schemeClr val="tx1"/>
                </a:solidFill>
                <a:effectLst/>
                <a:latin typeface="Times New Roman" panose="02020603050405020304" pitchFamily="18" charset="0"/>
                <a:cs typeface="+mn-ea"/>
                <a:sym typeface="+mn-ea"/>
              </a:rPr>
              <a:t>… p</a:t>
            </a:r>
            <a:r>
              <a:rPr lang="en-US" altLang="zh-CN" sz="1600" b="1" baseline="-25000">
                <a:solidFill>
                  <a:schemeClr val="tx1"/>
                </a:solidFill>
                <a:effectLst/>
                <a:latin typeface="Times New Roman" panose="02020603050405020304" pitchFamily="18" charset="0"/>
                <a:cs typeface="+mn-ea"/>
                <a:sym typeface="+mn-ea"/>
              </a:rPr>
              <a:t>n</a:t>
            </a:r>
            <a:r>
              <a:rPr lang="en-US" altLang="zh-CN" sz="1600" b="1">
                <a:solidFill>
                  <a:schemeClr val="tx1"/>
                </a:solidFill>
                <a:effectLst/>
                <a:latin typeface="Times New Roman" panose="02020603050405020304" pitchFamily="18" charset="0"/>
                <a:cs typeface="+mn-ea"/>
                <a:sym typeface="+mn-ea"/>
              </a:rPr>
              <a:t> ( )</a:t>
            </a:r>
            <a:r>
              <a:rPr lang="zh-CN" altLang="en-US" sz="1600" b="1">
                <a:solidFill>
                  <a:schemeClr val="tx1"/>
                </a:solidFill>
                <a:effectLst/>
                <a:latin typeface="Times New Roman" panose="02020603050405020304" pitchFamily="18" charset="0"/>
                <a:cs typeface="+mn-ea"/>
                <a:sym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coend</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i</a:t>
            </a: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sym typeface="MT Extra" pitchFamily="18" charset="2"/>
              </a:rPr>
              <a:t>                </a:t>
            </a:r>
            <a:endParaRPr lang="en-US" altLang="zh-CN" sz="1600" b="1" strike="noStrike" noProof="1">
              <a:solidFill>
                <a:schemeClr val="tx1"/>
              </a:solidFill>
              <a:effectLst/>
              <a:latin typeface="Times New Roman" panose="02020603050405020304" pitchFamily="18" charset="0"/>
              <a:ea typeface="宋体" pitchFamily="2" charset="-122"/>
              <a:sym typeface="MT Extra" pitchFamily="18" charset="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p(mutex)</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访问变量</a:t>
            </a:r>
            <a:r>
              <a:rPr lang="en-US" altLang="zh-CN" sz="1600" b="1" strike="noStrike" noProof="1">
                <a:solidFill>
                  <a:schemeClr val="tx1"/>
                </a:solidFill>
                <a:effectLst/>
                <a:latin typeface="Times New Roman" panose="02020603050405020304" pitchFamily="18" charset="0"/>
                <a:ea typeface="宋体" pitchFamily="2" charset="-122"/>
                <a:cs typeface="+mn-ea"/>
              </a:rPr>
              <a:t>Q </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v(mutex)</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sym typeface="MT Extra" pitchFamily="18" charset="2"/>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1600" strike="noStrike" noProof="1">
              <a:solidFill>
                <a:schemeClr val="tx1"/>
              </a:solidFill>
              <a:latin typeface="Times New Roman" panose="02020603050405020304" pitchFamily="18" charset="0"/>
              <a:ea typeface="宋体" pitchFamily="2" charset="-122"/>
            </a:endParaRPr>
          </a:p>
        </p:txBody>
      </p:sp>
      <p:sp>
        <p:nvSpPr>
          <p:cNvPr id="58372" name="矩形 58371"/>
          <p:cNvSpPr/>
          <p:nvPr/>
        </p:nvSpPr>
        <p:spPr>
          <a:xfrm>
            <a:off x="3412490" y="4201795"/>
            <a:ext cx="4953635" cy="98361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000" b="1" strike="noStrike" noProof="1">
                <a:solidFill>
                  <a:srgbClr val="FF0000"/>
                </a:solidFill>
                <a:effectLst/>
                <a:latin typeface="Times New Roman" panose="02020603050405020304" pitchFamily="18" charset="0"/>
                <a:ea typeface="宋体" pitchFamily="2" charset="-122"/>
                <a:cs typeface="+mn-ea"/>
                <a:sym typeface="+mn-ea"/>
              </a:rPr>
              <a:t>n</a:t>
            </a:r>
            <a:r>
              <a:rPr lang="zh-CN" altLang="en-US" sz="2000" b="1" strike="noStrike" noProof="1">
                <a:solidFill>
                  <a:srgbClr val="FF0000"/>
                </a:solidFill>
                <a:effectLst/>
                <a:latin typeface="Times New Roman" panose="02020603050405020304" pitchFamily="18" charset="0"/>
                <a:ea typeface="宋体" pitchFamily="2" charset="-122"/>
                <a:cs typeface="+mn-ea"/>
                <a:sym typeface="+mn-ea"/>
              </a:rPr>
              <a:t>个并发进程，互斥信号灯的取值可能为</a:t>
            </a:r>
            <a:endParaRPr lang="zh-CN" altLang="en-US" sz="2000" b="1" strike="noStrike" noProof="1">
              <a:solidFill>
                <a:srgbClr val="FF0000"/>
              </a:solidFill>
              <a:effectLst/>
              <a:latin typeface="Times New Roman" panose="02020603050405020304" pitchFamily="18" charset="0"/>
              <a:ea typeface="宋体" pitchFamily="2" charset="-122"/>
              <a:cs typeface="+mn-ea"/>
              <a:sym typeface="+mn-ea"/>
            </a:endParaRPr>
          </a:p>
          <a:p>
            <a:pPr marL="533400" lvl="0" indent="-533400" fontAlgn="base">
              <a:lnSpc>
                <a:spcPct val="130000"/>
              </a:lnSpc>
              <a:buNone/>
            </a:pPr>
            <a:r>
              <a:rPr lang="en-US" altLang="zh-CN" sz="2000" b="1" strike="noStrike" noProof="1">
                <a:solidFill>
                  <a:srgbClr val="FF0000"/>
                </a:solidFill>
                <a:effectLst/>
                <a:latin typeface="Times New Roman" panose="02020603050405020304" pitchFamily="18" charset="0"/>
                <a:ea typeface="宋体" pitchFamily="2" charset="-122"/>
                <a:cs typeface="+mn-ea"/>
                <a:sym typeface="+mn-ea"/>
              </a:rPr>
              <a:t>	1, 0, -1, …, -(n-1)</a:t>
            </a:r>
            <a:endParaRPr lang="en-US" altLang="zh-CN" sz="2000" b="1" strike="noStrike" noProof="1">
              <a:solidFill>
                <a:srgbClr val="FF0000"/>
              </a:solidFill>
              <a:effectLst/>
              <a:latin typeface="Times New Roman" panose="02020603050405020304" pitchFamily="18" charset="0"/>
              <a:ea typeface="宋体" pitchFamily="2" charset="-122"/>
              <a:cs typeface="+mn-ea"/>
              <a:sym typeface="+mn-ea"/>
            </a:endParaRPr>
          </a:p>
        </p:txBody>
      </p:sp>
      <p:sp>
        <p:nvSpPr>
          <p:cNvPr id="58373" name="矩形 58372"/>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additive="base">
                                        <p:cTn id="7" dur="500" fill="hold"/>
                                        <p:tgtEl>
                                          <p:spTgt spid="58371"/>
                                        </p:tgtEl>
                                        <p:attrNameLst>
                                          <p:attrName>ppt_x</p:attrName>
                                        </p:attrNameLst>
                                      </p:cBhvr>
                                      <p:tavLst>
                                        <p:tav tm="0">
                                          <p:val>
                                            <p:strVal val="0-#ppt_w/2"/>
                                          </p:val>
                                        </p:tav>
                                        <p:tav tm="100000">
                                          <p:val>
                                            <p:strVal val="#ppt_x"/>
                                          </p:val>
                                        </p:tav>
                                      </p:tavLst>
                                    </p:anim>
                                    <p:anim calcmode="lin" valueType="num">
                                      <p:cBhvr additive="base">
                                        <p:cTn id="8" dur="500" fill="hold"/>
                                        <p:tgtEl>
                                          <p:spTgt spid="58371"/>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8372">
                                            <p:txEl>
                                              <p:charRg st="96" end="112"/>
                                            </p:txEl>
                                          </p:spTgt>
                                        </p:tgtEl>
                                        <p:attrNameLst>
                                          <p:attrName>style.visibility</p:attrName>
                                        </p:attrNameLst>
                                      </p:cBhvr>
                                      <p:to>
                                        <p:strVal val="visible"/>
                                      </p:to>
                                    </p:set>
                                    <p:anim calcmode="lin" valueType="num">
                                      <p:cBhvr additive="base">
                                        <p:cTn id="11" dur="500" fill="hold"/>
                                        <p:tgtEl>
                                          <p:spTgt spid="58372">
                                            <p:txEl>
                                              <p:charRg st="96" end="11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8372">
                                            <p:txEl>
                                              <p:charRg st="96" end="11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8372">
                                            <p:txEl>
                                              <p:charRg st="144" end="158"/>
                                            </p:txEl>
                                          </p:spTgt>
                                        </p:tgtEl>
                                        <p:attrNameLst>
                                          <p:attrName>style.visibility</p:attrName>
                                        </p:attrNameLst>
                                      </p:cBhvr>
                                      <p:to>
                                        <p:strVal val="visible"/>
                                      </p:to>
                                    </p:set>
                                    <p:anim calcmode="lin" valueType="num">
                                      <p:cBhvr additive="base">
                                        <p:cTn id="15" dur="500" fill="hold"/>
                                        <p:tgtEl>
                                          <p:spTgt spid="58372">
                                            <p:txEl>
                                              <p:charRg st="144" end="15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8372">
                                            <p:txEl>
                                              <p:charRg st="144" end="15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8372">
                                            <p:txEl>
                                              <p:charRg st="1" end="1"/>
                                            </p:txEl>
                                          </p:spTgt>
                                        </p:tgtEl>
                                        <p:attrNameLst>
                                          <p:attrName>style.visibility</p:attrName>
                                        </p:attrNameLst>
                                      </p:cBhvr>
                                      <p:to>
                                        <p:strVal val="visible"/>
                                      </p:to>
                                    </p:set>
                                    <p:anim calcmode="lin" valueType="num">
                                      <p:cBhvr additive="base">
                                        <p:cTn id="19" dur="500" fill="hold"/>
                                        <p:tgtEl>
                                          <p:spTgt spid="58372">
                                            <p:txEl>
                                              <p:char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372">
                                            <p:txEl>
                                              <p:char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8372">
                                            <p:txEl>
                                              <p:charRg st="189" end="220"/>
                                            </p:txEl>
                                          </p:spTgt>
                                        </p:tgtEl>
                                        <p:attrNameLst>
                                          <p:attrName>style.visibility</p:attrName>
                                        </p:attrNameLst>
                                      </p:cBhvr>
                                      <p:to>
                                        <p:strVal val="visible"/>
                                      </p:to>
                                    </p:set>
                                    <p:anim calcmode="lin" valueType="num">
                                      <p:cBhvr additive="base">
                                        <p:cTn id="23" dur="500" fill="hold"/>
                                        <p:tgtEl>
                                          <p:spTgt spid="58372">
                                            <p:txEl>
                                              <p:charRg st="189" end="22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8372">
                                            <p:txEl>
                                              <p:charRg st="189" end="22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8372">
                                            <p:txEl>
                                              <p:charRg st="164" end="167"/>
                                            </p:txEl>
                                          </p:spTgt>
                                        </p:tgtEl>
                                        <p:attrNameLst>
                                          <p:attrName>style.visibility</p:attrName>
                                        </p:attrNameLst>
                                      </p:cBhvr>
                                      <p:to>
                                        <p:strVal val="visible"/>
                                      </p:to>
                                    </p:set>
                                    <p:anim calcmode="lin" valueType="num">
                                      <p:cBhvr additive="base">
                                        <p:cTn id="27" dur="500" fill="hold"/>
                                        <p:tgtEl>
                                          <p:spTgt spid="58372">
                                            <p:txEl>
                                              <p:charRg st="164" end="16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8372">
                                            <p:txEl>
                                              <p:charRg st="164" end="16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8372">
                                            <p:txEl>
                                              <p:charRg st="164" end="167"/>
                                            </p:txEl>
                                          </p:spTgt>
                                        </p:tgtEl>
                                        <p:attrNameLst>
                                          <p:attrName>style.visibility</p:attrName>
                                        </p:attrNameLst>
                                      </p:cBhvr>
                                      <p:to>
                                        <p:strVal val="visible"/>
                                      </p:to>
                                    </p:set>
                                    <p:anim calcmode="lin" valueType="num">
                                      <p:cBhvr additive="base">
                                        <p:cTn id="31" dur="500" fill="hold"/>
                                        <p:tgtEl>
                                          <p:spTgt spid="58372">
                                            <p:txEl>
                                              <p:charRg st="164" end="16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372">
                                            <p:txEl>
                                              <p:charRg st="164" end="16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文本框 921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a:t>
            </a:r>
            <a:endParaRPr lang="en-US" altLang="zh-CN" b="0">
              <a:solidFill>
                <a:schemeClr val="tx2"/>
              </a:solidFill>
              <a:latin typeface="Times New Roman" panose="02020603050405020304" pitchFamily="18" charset="0"/>
              <a:ea typeface="宋体" pitchFamily="2" charset="-122"/>
            </a:endParaRPr>
          </a:p>
        </p:txBody>
      </p:sp>
      <p:sp>
        <p:nvSpPr>
          <p:cNvPr id="9219" name="矩形 9218"/>
          <p:cNvSpPr/>
          <p:nvPr/>
        </p:nvSpPr>
        <p:spPr>
          <a:xfrm>
            <a:off x="128588" y="717550"/>
            <a:ext cx="8512175" cy="4522788"/>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effectLst/>
                <a:latin typeface="Times New Roman" panose="02020603050405020304" pitchFamily="18" charset="0"/>
                <a:ea typeface="宋体" pitchFamily="2" charset="-122"/>
                <a:cs typeface="+mn-cs"/>
              </a:rPr>
              <a:t>②</a:t>
            </a:r>
            <a:r>
              <a:rPr lang="zh-CN" altLang="en-US" sz="2400" b="1" strike="noStrike" noProof="1">
                <a:solidFill>
                  <a:srgbClr val="000099"/>
                </a:solidFill>
                <a:effectLst/>
                <a:latin typeface="宋体" pitchFamily="2" charset="-122"/>
                <a:ea typeface="宋体" pitchFamily="2" charset="-122"/>
                <a:cs typeface="+mn-cs"/>
              </a:rPr>
              <a:t> </a:t>
            </a:r>
            <a:r>
              <a:rPr lang="zh-CN" altLang="en-US" sz="2400" b="1" strike="noStrike" noProof="1">
                <a:solidFill>
                  <a:srgbClr val="000099"/>
                </a:solidFill>
                <a:effectLst/>
                <a:latin typeface="Times New Roman" panose="02020603050405020304" pitchFamily="18" charset="0"/>
                <a:ea typeface="宋体" pitchFamily="2" charset="-122"/>
                <a:cs typeface="+mn-cs"/>
              </a:rPr>
              <a:t>顺序程序的特点</a:t>
            </a:r>
            <a:endParaRPr lang="zh-CN" altLang="en-US" sz="2400" b="1" strike="noStrike" noProof="1">
              <a:solidFill>
                <a:srgbClr val="000099"/>
              </a:solidFill>
              <a:effectLst/>
              <a:latin typeface="Times New Roman" panose="02020603050405020304" pitchFamily="18" charset="0"/>
              <a:ea typeface="宋体" pitchFamily="2" charset="-122"/>
            </a:endParaRPr>
          </a:p>
          <a:p>
            <a:pPr marL="1295400" lvl="2" indent="-381000" fontAlgn="base">
              <a:lnSpc>
                <a:spcPct val="130000"/>
              </a:lnSpc>
            </a:pPr>
            <a:r>
              <a:rPr lang="zh-CN" altLang="en-US" b="1" strike="noStrike" noProof="1">
                <a:solidFill>
                  <a:schemeClr val="tx1"/>
                </a:solidFill>
                <a:effectLst/>
                <a:latin typeface="Times New Roman" panose="02020603050405020304" pitchFamily="18" charset="0"/>
                <a:ea typeface="宋体" pitchFamily="2" charset="-122"/>
                <a:cs typeface="+mn-cs"/>
              </a:rPr>
              <a:t>顺序性</a:t>
            </a:r>
            <a:r>
              <a:rPr lang="zh-CN" altLang="en-US" strike="noStrike" noProof="1">
                <a:solidFill>
                  <a:schemeClr val="tx1"/>
                </a:solidFill>
                <a:effectLst/>
                <a:latin typeface="Times New Roman" panose="02020603050405020304" pitchFamily="18" charset="0"/>
                <a:ea typeface="宋体" pitchFamily="2" charset="-122"/>
                <a:cs typeface="+mn-cs"/>
              </a:rPr>
              <a:t> </a:t>
            </a:r>
            <a:r>
              <a:rPr lang="en-US" altLang="zh-CN" strike="noStrike" noProof="1">
                <a:solidFill>
                  <a:schemeClr val="tx1"/>
                </a:solidFill>
                <a:effectLst/>
                <a:latin typeface="Times New Roman" panose="02020603050405020304" pitchFamily="18" charset="0"/>
                <a:ea typeface="宋体" pitchFamily="2" charset="-122"/>
                <a:cs typeface="+mn-cs"/>
              </a:rPr>
              <a:t>—— </a:t>
            </a:r>
            <a:r>
              <a:rPr lang="zh-CN" altLang="en-US" strike="noStrike" noProof="1">
                <a:solidFill>
                  <a:schemeClr val="tx1"/>
                </a:solidFill>
                <a:effectLst/>
                <a:latin typeface="Times New Roman" panose="02020603050405020304" pitchFamily="18" charset="0"/>
                <a:ea typeface="宋体" pitchFamily="2" charset="-122"/>
                <a:cs typeface="+mn-cs"/>
              </a:rPr>
              <a:t>处理机的操作严格按照程序所规定的顺序执行。</a:t>
            </a:r>
            <a:endParaRPr lang="zh-CN" altLang="en-US" strike="noStrike" noProof="1">
              <a:solidFill>
                <a:schemeClr val="tx1"/>
              </a:solidFill>
              <a:effectLst/>
              <a:latin typeface="Times New Roman" panose="02020603050405020304" pitchFamily="18" charset="0"/>
              <a:ea typeface="宋体" pitchFamily="2" charset="-122"/>
            </a:endParaRPr>
          </a:p>
          <a:p>
            <a:pPr marL="1295400" lvl="2" indent="-381000" fontAlgn="base">
              <a:lnSpc>
                <a:spcPct val="130000"/>
              </a:lnSpc>
            </a:pPr>
            <a:r>
              <a:rPr lang="zh-CN" altLang="en-US" b="1" strike="noStrike" noProof="1">
                <a:solidFill>
                  <a:schemeClr val="tx1"/>
                </a:solidFill>
                <a:effectLst/>
                <a:latin typeface="Times New Roman" panose="02020603050405020304" pitchFamily="18" charset="0"/>
                <a:ea typeface="宋体" pitchFamily="2" charset="-122"/>
                <a:cs typeface="+mn-cs"/>
              </a:rPr>
              <a:t>封闭性</a:t>
            </a:r>
            <a:r>
              <a:rPr lang="zh-CN" altLang="en-US" strike="noStrike" noProof="1">
                <a:solidFill>
                  <a:schemeClr val="tx1"/>
                </a:solidFill>
                <a:effectLst/>
                <a:latin typeface="Times New Roman" panose="02020603050405020304" pitchFamily="18" charset="0"/>
                <a:ea typeface="宋体" pitchFamily="2" charset="-122"/>
                <a:cs typeface="+mn-cs"/>
              </a:rPr>
              <a:t> </a:t>
            </a:r>
            <a:r>
              <a:rPr lang="en-US" altLang="zh-CN" strike="noStrike" noProof="1">
                <a:solidFill>
                  <a:schemeClr val="tx1"/>
                </a:solidFill>
                <a:effectLst/>
                <a:latin typeface="Times New Roman" panose="02020603050405020304" pitchFamily="18" charset="0"/>
                <a:ea typeface="宋体" pitchFamily="2" charset="-122"/>
                <a:cs typeface="+mn-cs"/>
              </a:rPr>
              <a:t>—— </a:t>
            </a:r>
            <a:r>
              <a:rPr lang="zh-CN" altLang="en-US" strike="noStrike" noProof="1">
                <a:solidFill>
                  <a:schemeClr val="tx1"/>
                </a:solidFill>
                <a:effectLst/>
                <a:latin typeface="Times New Roman" panose="02020603050405020304" pitchFamily="18" charset="0"/>
                <a:ea typeface="宋体" pitchFamily="2" charset="-122"/>
                <a:cs typeface="+mn-cs"/>
              </a:rPr>
              <a:t>程序一旦开始执行，其计算结果不受外界因素的影响。</a:t>
            </a:r>
            <a:endParaRPr lang="zh-CN" altLang="en-US" strike="noStrike" noProof="1">
              <a:solidFill>
                <a:schemeClr val="tx1"/>
              </a:solidFill>
              <a:effectLst/>
              <a:latin typeface="Times New Roman" panose="02020603050405020304" pitchFamily="18" charset="0"/>
              <a:ea typeface="宋体" pitchFamily="2" charset="-122"/>
            </a:endParaRPr>
          </a:p>
          <a:p>
            <a:pPr marL="1295400" lvl="2" indent="-381000" fontAlgn="base">
              <a:lnSpc>
                <a:spcPct val="130000"/>
              </a:lnSpc>
            </a:pPr>
            <a:r>
              <a:rPr lang="zh-CN" altLang="en-US" b="1" strike="noStrike" noProof="1">
                <a:solidFill>
                  <a:schemeClr val="tx1"/>
                </a:solidFill>
                <a:effectLst/>
                <a:latin typeface="Times New Roman" panose="02020603050405020304" pitchFamily="18" charset="0"/>
                <a:ea typeface="宋体" pitchFamily="2" charset="-122"/>
                <a:cs typeface="+mn-cs"/>
              </a:rPr>
              <a:t>可再现性</a:t>
            </a:r>
            <a:r>
              <a:rPr lang="zh-CN" altLang="en-US" strike="noStrike" noProof="1">
                <a:solidFill>
                  <a:schemeClr val="tx1"/>
                </a:solidFill>
                <a:effectLst/>
                <a:latin typeface="Times New Roman" panose="02020603050405020304" pitchFamily="18" charset="0"/>
                <a:ea typeface="宋体" pitchFamily="2" charset="-122"/>
                <a:cs typeface="+mn-cs"/>
              </a:rPr>
              <a:t> </a:t>
            </a:r>
            <a:r>
              <a:rPr lang="en-US" altLang="zh-CN" strike="noStrike" noProof="1">
                <a:solidFill>
                  <a:schemeClr val="tx1"/>
                </a:solidFill>
                <a:effectLst/>
                <a:latin typeface="Times New Roman" panose="02020603050405020304" pitchFamily="18" charset="0"/>
                <a:ea typeface="宋体" pitchFamily="2" charset="-122"/>
                <a:cs typeface="+mn-cs"/>
              </a:rPr>
              <a:t>—— </a:t>
            </a:r>
            <a:r>
              <a:rPr lang="zh-CN" altLang="en-US" strike="noStrike" noProof="1">
                <a:solidFill>
                  <a:schemeClr val="tx1"/>
                </a:solidFill>
                <a:effectLst/>
                <a:latin typeface="Times New Roman" panose="02020603050405020304" pitchFamily="18" charset="0"/>
                <a:ea typeface="宋体" pitchFamily="2" charset="-122"/>
                <a:cs typeface="+mn-cs"/>
              </a:rPr>
              <a:t>程序执行的结果与它的执行速度无关 </a:t>
            </a:r>
            <a:r>
              <a:rPr lang="en-US" altLang="zh-CN" strike="noStrike" noProof="1">
                <a:solidFill>
                  <a:schemeClr val="tx1"/>
                </a:solidFill>
                <a:effectLst/>
                <a:latin typeface="Times New Roman" panose="02020603050405020304" pitchFamily="18" charset="0"/>
                <a:ea typeface="宋体" pitchFamily="2" charset="-122"/>
                <a:cs typeface="+mn-cs"/>
              </a:rPr>
              <a:t>(</a:t>
            </a:r>
            <a:r>
              <a:rPr lang="zh-CN" altLang="en-US" strike="noStrike" noProof="1">
                <a:solidFill>
                  <a:schemeClr val="tx1"/>
                </a:solidFill>
                <a:effectLst/>
                <a:latin typeface="Times New Roman" panose="02020603050405020304" pitchFamily="18" charset="0"/>
                <a:ea typeface="宋体" pitchFamily="2" charset="-122"/>
                <a:cs typeface="+mn-cs"/>
              </a:rPr>
              <a:t>即与时间无关</a:t>
            </a:r>
            <a:r>
              <a:rPr lang="en-US" altLang="zh-CN" strike="noStrike" noProof="1">
                <a:solidFill>
                  <a:schemeClr val="tx1"/>
                </a:solidFill>
                <a:effectLst/>
                <a:latin typeface="Times New Roman" panose="02020603050405020304" pitchFamily="18" charset="0"/>
                <a:ea typeface="宋体" pitchFamily="2" charset="-122"/>
                <a:cs typeface="+mn-cs"/>
              </a:rPr>
              <a:t>)</a:t>
            </a:r>
            <a:r>
              <a:rPr lang="zh-CN" altLang="en-US" strike="noStrike" noProof="1">
                <a:solidFill>
                  <a:schemeClr val="tx1"/>
                </a:solidFill>
                <a:effectLst/>
                <a:latin typeface="Times New Roman" panose="02020603050405020304" pitchFamily="18" charset="0"/>
                <a:ea typeface="宋体" pitchFamily="2" charset="-122"/>
                <a:cs typeface="+mn-cs"/>
              </a:rPr>
              <a:t>，而只与初始条件有</a:t>
            </a:r>
            <a:r>
              <a:rPr lang="zh-CN" altLang="en-US" strike="noStrike" noProof="1" dirty="0">
                <a:solidFill>
                  <a:schemeClr val="tx1"/>
                </a:solidFill>
                <a:effectLst/>
                <a:latin typeface="Times New Roman" panose="02020603050405020304" pitchFamily="18" charset="0"/>
                <a:ea typeface="宋体" pitchFamily="2" charset="-122"/>
                <a:cs typeface="+mn-cs"/>
              </a:rPr>
              <a:t>关。</a:t>
            </a:r>
            <a:endParaRPr lang="zh-CN" altLang="en-US" strike="noStrike" noProof="1" dirty="0">
              <a:solidFill>
                <a:schemeClr val="tx1"/>
              </a:solidFill>
              <a:effectLst/>
              <a:latin typeface="Times New Roman" panose="02020603050405020304" pitchFamily="18" charset="0"/>
              <a:ea typeface="宋体" pitchFamily="2" charset="-122"/>
            </a:endParaRPr>
          </a:p>
          <a:p>
            <a:pPr marL="1295400" lvl="2" indent="-381000" fontAlgn="base">
              <a:lnSpc>
                <a:spcPct val="130000"/>
              </a:lnSpc>
              <a:buNone/>
            </a:pPr>
            <a:r>
              <a:rPr lang="zh-CN" altLang="en-US" sz="3200" b="1" strike="noStrike" noProof="1" dirty="0">
                <a:solidFill>
                  <a:schemeClr val="tx1"/>
                </a:solidFill>
                <a:effectLst/>
                <a:latin typeface="Times New Roman" panose="02020603050405020304" pitchFamily="18" charset="0"/>
                <a:ea typeface="宋体" pitchFamily="2" charset="-122"/>
                <a:cs typeface="+mn-cs"/>
              </a:rPr>
              <a:t>缺点是计算机系统效率不高。</a:t>
            </a:r>
            <a:r>
              <a:rPr lang="zh-CN" altLang="en-US" strike="noStrike" noProof="1">
                <a:solidFill>
                  <a:schemeClr val="tx1"/>
                </a:solidFill>
                <a:latin typeface="Times New Roman" panose="02020603050405020304" pitchFamily="18" charset="0"/>
                <a:ea typeface="宋体" pitchFamily="2" charset="-122"/>
                <a:cs typeface="+mn-cs"/>
              </a:rPr>
              <a:t>        </a:t>
            </a:r>
            <a:endParaRPr lang="zh-CN" altLang="en-US" strike="noStrike" noProof="1">
              <a:solidFill>
                <a:schemeClr val="tx1"/>
              </a:solidFill>
              <a:latin typeface="Times New Roman" panose="02020603050405020304" pitchFamily="18" charset="0"/>
              <a:ea typeface="宋体" pitchFamily="2" charset="-122"/>
            </a:endParaRPr>
          </a:p>
        </p:txBody>
      </p:sp>
      <p:sp>
        <p:nvSpPr>
          <p:cNvPr id="9220" name="矩形 921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进程的引入</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9">
                                            <p:txEl>
                                              <p:charRg st="0" end="10"/>
                                            </p:txEl>
                                          </p:spTgt>
                                        </p:tgtEl>
                                        <p:attrNameLst>
                                          <p:attrName>style.visibility</p:attrName>
                                        </p:attrNameLst>
                                      </p:cBhvr>
                                      <p:to>
                                        <p:strVal val="visible"/>
                                      </p:to>
                                    </p:set>
                                    <p:anim calcmode="lin" valueType="num">
                                      <p:cBhvr additive="base">
                                        <p:cTn id="7" dur="1000" fill="hold"/>
                                        <p:tgtEl>
                                          <p:spTgt spid="9219">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219">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9">
                                            <p:txEl>
                                              <p:charRg st="10" end="39"/>
                                            </p:txEl>
                                          </p:spTgt>
                                        </p:tgtEl>
                                        <p:attrNameLst>
                                          <p:attrName>style.visibility</p:attrName>
                                        </p:attrNameLst>
                                      </p:cBhvr>
                                      <p:to>
                                        <p:strVal val="visible"/>
                                      </p:to>
                                    </p:set>
                                    <p:anim calcmode="lin" valueType="num">
                                      <p:cBhvr additive="base">
                                        <p:cTn id="13" dur="500" fill="hold"/>
                                        <p:tgtEl>
                                          <p:spTgt spid="9219">
                                            <p:txEl>
                                              <p:charRg st="10" end="3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9">
                                            <p:txEl>
                                              <p:charRg st="10" end="3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9">
                                            <p:txEl>
                                              <p:charRg st="39" end="71"/>
                                            </p:txEl>
                                          </p:spTgt>
                                        </p:tgtEl>
                                        <p:attrNameLst>
                                          <p:attrName>style.visibility</p:attrName>
                                        </p:attrNameLst>
                                      </p:cBhvr>
                                      <p:to>
                                        <p:strVal val="visible"/>
                                      </p:to>
                                    </p:set>
                                    <p:anim calcmode="lin" valueType="num">
                                      <p:cBhvr additive="base">
                                        <p:cTn id="19" dur="500" fill="hold"/>
                                        <p:tgtEl>
                                          <p:spTgt spid="9219">
                                            <p:txEl>
                                              <p:charRg st="39" end="7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19">
                                            <p:txEl>
                                              <p:charRg st="39" end="7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219">
                                            <p:txEl>
                                              <p:charRg st="71" end="116"/>
                                            </p:txEl>
                                          </p:spTgt>
                                        </p:tgtEl>
                                        <p:attrNameLst>
                                          <p:attrName>style.visibility</p:attrName>
                                        </p:attrNameLst>
                                      </p:cBhvr>
                                      <p:to>
                                        <p:strVal val="visible"/>
                                      </p:to>
                                    </p:set>
                                    <p:anim calcmode="lin" valueType="num">
                                      <p:cBhvr additive="base">
                                        <p:cTn id="25" dur="500" fill="hold"/>
                                        <p:tgtEl>
                                          <p:spTgt spid="9219">
                                            <p:txEl>
                                              <p:charRg st="71" end="11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219">
                                            <p:txEl>
                                              <p:charRg st="71" end="11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charRg st="116" end="138"/>
                                            </p:txEl>
                                          </p:spTgt>
                                        </p:tgtEl>
                                        <p:attrNameLst>
                                          <p:attrName>style.visibility</p:attrName>
                                        </p:attrNameLst>
                                      </p:cBhvr>
                                      <p:to>
                                        <p:strVal val="visible"/>
                                      </p:to>
                                    </p:set>
                                    <p:anim calcmode="lin" valueType="num">
                                      <p:cBhvr additive="base">
                                        <p:cTn id="31" dur="500" fill="hold"/>
                                        <p:tgtEl>
                                          <p:spTgt spid="9219">
                                            <p:txEl>
                                              <p:charRg st="116" end="13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219">
                                            <p:txEl>
                                              <p:charRg st="116" end="13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标题 87041"/>
          <p:cNvSpPr>
            <a:spLocks noGrp="1"/>
          </p:cNvSpPr>
          <p:nvPr>
            <p:ph type="title"/>
          </p:nvPr>
        </p:nvSpPr>
        <p:spPr>
          <a:xfrm>
            <a:off x="603250" y="773113"/>
            <a:ext cx="3197225" cy="646113"/>
          </a:xfrm>
        </p:spPr>
        <p:txBody>
          <a:bodyPr wrap="square" anchor="b">
            <a:spAutoFit/>
          </a:bodyPr>
          <a:p>
            <a:pPr lvl="0">
              <a:lnSpc>
                <a:spcPct val="130000"/>
              </a:lnSpc>
              <a:spcBef>
                <a:spcPct val="30000"/>
              </a:spcBef>
              <a:buClr>
                <a:schemeClr val="tx2"/>
              </a:buClr>
              <a:buSzPct val="95000"/>
              <a:buFont typeface="Wingdings" panose="05000000000000000000" pitchFamily="2" charset="2"/>
              <a:buChar char="•"/>
            </a:pPr>
            <a:r>
              <a:rPr lang="zh-CN" altLang="en-US" sz="2800">
                <a:solidFill>
                  <a:srgbClr val="A50021"/>
                </a:solidFill>
                <a:latin typeface="Times New Roman" panose="02020603050405020304" pitchFamily="18" charset="0"/>
                <a:ea typeface="宋体" pitchFamily="2" charset="-122"/>
              </a:rPr>
              <a:t>(4) 推论</a:t>
            </a:r>
            <a:endParaRPr lang="zh-CN" altLang="en-US" sz="2800">
              <a:solidFill>
                <a:srgbClr val="A50021"/>
              </a:solidFill>
              <a:latin typeface="Times New Roman" panose="02020603050405020304" pitchFamily="18" charset="0"/>
              <a:ea typeface="宋体" pitchFamily="2" charset="-122"/>
            </a:endParaRPr>
          </a:p>
        </p:txBody>
      </p:sp>
      <p:sp>
        <p:nvSpPr>
          <p:cNvPr id="87043" name="内容占位符 87042"/>
          <p:cNvSpPr>
            <a:spLocks noGrp="1"/>
          </p:cNvSpPr>
          <p:nvPr>
            <p:ph idx="1"/>
          </p:nvPr>
        </p:nvSpPr>
        <p:spPr>
          <a:xfrm>
            <a:off x="192088" y="1509713"/>
            <a:ext cx="8524875" cy="4683125"/>
          </a:xfrm>
          <a:ln>
            <a:miter/>
          </a:ln>
        </p:spPr>
        <p:txBody>
          <a:bodyPr wrap="square" anchor="t">
            <a:spAutoFit/>
          </a:bodyPr>
          <a:p>
            <a:pPr algn="just" fontAlgn="base">
              <a:spcBef>
                <a:spcPct val="15000"/>
              </a:spcBef>
              <a:spcAft>
                <a:spcPct val="20000"/>
              </a:spcAft>
            </a:pPr>
            <a:r>
              <a:rPr lang="zh-CN" altLang="en-US" sz="2800" strike="noStrike" noProof="1">
                <a:solidFill>
                  <a:schemeClr val="tx1"/>
                </a:solidFill>
                <a:effectLst/>
                <a:latin typeface="宋体" pitchFamily="2" charset="-122"/>
              </a:rPr>
              <a:t>推论</a:t>
            </a:r>
            <a:r>
              <a:rPr lang="en-US" altLang="zh-CN" sz="2800" strike="noStrike" noProof="1">
                <a:solidFill>
                  <a:schemeClr val="tx1"/>
                </a:solidFill>
                <a:effectLst/>
                <a:latin typeface="宋体" pitchFamily="2" charset="-122"/>
              </a:rPr>
              <a:t>1</a:t>
            </a:r>
            <a:r>
              <a:rPr lang="zh-CN" altLang="en-US" sz="2800" strike="noStrike" noProof="1">
                <a:solidFill>
                  <a:schemeClr val="tx1"/>
                </a:solidFill>
                <a:effectLst/>
                <a:latin typeface="宋体" pitchFamily="2" charset="-122"/>
              </a:rPr>
              <a:t>：若信号灯</a:t>
            </a:r>
            <a:r>
              <a:rPr lang="en-US" altLang="zh-CN" sz="2800" strike="noStrike" noProof="1">
                <a:solidFill>
                  <a:schemeClr val="tx1"/>
                </a:solidFill>
                <a:effectLst/>
                <a:latin typeface="宋体" pitchFamily="2" charset="-122"/>
              </a:rPr>
              <a:t>s</a:t>
            </a:r>
            <a:r>
              <a:rPr lang="zh-CN" altLang="en-US" sz="2800" strike="noStrike" noProof="1">
                <a:solidFill>
                  <a:schemeClr val="tx1"/>
                </a:solidFill>
                <a:effectLst/>
                <a:latin typeface="宋体" pitchFamily="2" charset="-122"/>
              </a:rPr>
              <a:t>为正值，则该值等于在挂起进程之前对信号灯</a:t>
            </a:r>
            <a:r>
              <a:rPr lang="en-US" altLang="zh-CN" sz="2800" strike="noStrike" noProof="1">
                <a:solidFill>
                  <a:schemeClr val="tx1"/>
                </a:solidFill>
                <a:effectLst/>
                <a:latin typeface="宋体" pitchFamily="2" charset="-122"/>
              </a:rPr>
              <a:t>s</a:t>
            </a:r>
            <a:r>
              <a:rPr lang="zh-CN" altLang="en-US" sz="2800" strike="noStrike" noProof="1">
                <a:solidFill>
                  <a:schemeClr val="tx1"/>
                </a:solidFill>
                <a:effectLst/>
                <a:latin typeface="宋体" pitchFamily="2" charset="-122"/>
              </a:rPr>
              <a:t>可施行的</a:t>
            </a:r>
            <a:r>
              <a:rPr lang="en-US" altLang="zh-CN" sz="2800" strike="noStrike" noProof="1">
                <a:solidFill>
                  <a:schemeClr val="tx1"/>
                </a:solidFill>
                <a:effectLst/>
                <a:latin typeface="宋体" pitchFamily="2" charset="-122"/>
              </a:rPr>
              <a:t>P</a:t>
            </a:r>
            <a:r>
              <a:rPr lang="zh-CN" altLang="en-US" sz="2800" strike="noStrike" noProof="1">
                <a:solidFill>
                  <a:schemeClr val="tx1"/>
                </a:solidFill>
                <a:effectLst/>
                <a:latin typeface="宋体" pitchFamily="2" charset="-122"/>
              </a:rPr>
              <a:t>操作数、亦等于</a:t>
            </a:r>
            <a:r>
              <a:rPr lang="en-US" altLang="zh-CN" sz="2800" strike="noStrike" noProof="1">
                <a:solidFill>
                  <a:schemeClr val="tx1"/>
                </a:solidFill>
                <a:effectLst/>
                <a:latin typeface="宋体" pitchFamily="2" charset="-122"/>
              </a:rPr>
              <a:t>s</a:t>
            </a:r>
            <a:r>
              <a:rPr lang="zh-CN" altLang="en-US" sz="2800" strike="noStrike" noProof="1">
                <a:solidFill>
                  <a:schemeClr val="tx1"/>
                </a:solidFill>
                <a:effectLst/>
                <a:latin typeface="宋体" pitchFamily="2" charset="-122"/>
              </a:rPr>
              <a:t>所代表的实际还可以使用的物理资源数。</a:t>
            </a:r>
            <a:endParaRPr lang="zh-CN" altLang="en-US" sz="2800" strike="noStrike" noProof="1">
              <a:solidFill>
                <a:schemeClr val="tx1"/>
              </a:solidFill>
              <a:effectLst/>
              <a:latin typeface="宋体" pitchFamily="2" charset="-122"/>
            </a:endParaRPr>
          </a:p>
          <a:p>
            <a:pPr algn="just" fontAlgn="base">
              <a:spcBef>
                <a:spcPct val="15000"/>
              </a:spcBef>
              <a:spcAft>
                <a:spcPct val="20000"/>
              </a:spcAft>
            </a:pPr>
            <a:r>
              <a:rPr lang="zh-CN" altLang="en-US" sz="2800" strike="noStrike" noProof="1">
                <a:solidFill>
                  <a:schemeClr val="tx1"/>
                </a:solidFill>
                <a:effectLst/>
                <a:latin typeface="宋体" pitchFamily="2" charset="-122"/>
              </a:rPr>
              <a:t>推论</a:t>
            </a:r>
            <a:r>
              <a:rPr lang="en-US" altLang="zh-CN" sz="2800" strike="noStrike" noProof="1">
                <a:solidFill>
                  <a:schemeClr val="tx1"/>
                </a:solidFill>
                <a:effectLst/>
                <a:latin typeface="宋体" pitchFamily="2" charset="-122"/>
              </a:rPr>
              <a:t>2</a:t>
            </a:r>
            <a:r>
              <a:rPr lang="zh-CN" altLang="en-US" sz="2800" strike="noStrike" noProof="1">
                <a:solidFill>
                  <a:schemeClr val="tx1"/>
                </a:solidFill>
                <a:effectLst/>
                <a:latin typeface="宋体" pitchFamily="2" charset="-122"/>
              </a:rPr>
              <a:t>：若信号灯</a:t>
            </a:r>
            <a:r>
              <a:rPr lang="en-US" altLang="zh-CN" sz="2800" strike="noStrike" noProof="1">
                <a:solidFill>
                  <a:schemeClr val="tx1"/>
                </a:solidFill>
                <a:effectLst/>
                <a:latin typeface="宋体" pitchFamily="2" charset="-122"/>
              </a:rPr>
              <a:t>s</a:t>
            </a:r>
            <a:r>
              <a:rPr lang="zh-CN" altLang="en-US" sz="2800" strike="noStrike" noProof="1">
                <a:solidFill>
                  <a:schemeClr val="tx1"/>
                </a:solidFill>
                <a:effectLst/>
                <a:latin typeface="宋体" pitchFamily="2" charset="-122"/>
              </a:rPr>
              <a:t>为负值，则其绝对值等于登记排列在该信号灯</a:t>
            </a:r>
            <a:r>
              <a:rPr lang="en-US" altLang="zh-CN" sz="2800" strike="noStrike" noProof="1">
                <a:solidFill>
                  <a:schemeClr val="tx1"/>
                </a:solidFill>
                <a:effectLst/>
                <a:latin typeface="宋体" pitchFamily="2" charset="-122"/>
              </a:rPr>
              <a:t>s</a:t>
            </a:r>
            <a:r>
              <a:rPr lang="zh-CN" altLang="en-US" sz="2800" strike="noStrike" noProof="1">
                <a:solidFill>
                  <a:schemeClr val="tx1"/>
                </a:solidFill>
                <a:effectLst/>
                <a:latin typeface="宋体" pitchFamily="2" charset="-122"/>
              </a:rPr>
              <a:t>队列之中等待的进程个数，亦即恰好等于对信号灯</a:t>
            </a:r>
            <a:r>
              <a:rPr lang="en-US" altLang="zh-CN" sz="2800" strike="noStrike" noProof="1">
                <a:solidFill>
                  <a:schemeClr val="tx1"/>
                </a:solidFill>
                <a:effectLst/>
                <a:latin typeface="宋体" pitchFamily="2" charset="-122"/>
              </a:rPr>
              <a:t>s</a:t>
            </a:r>
            <a:r>
              <a:rPr lang="zh-CN" altLang="en-US" sz="2800" strike="noStrike" noProof="1">
                <a:solidFill>
                  <a:schemeClr val="tx1"/>
                </a:solidFill>
                <a:effectLst/>
                <a:latin typeface="宋体" pitchFamily="2" charset="-122"/>
              </a:rPr>
              <a:t>实施</a:t>
            </a:r>
            <a:r>
              <a:rPr lang="en-US" altLang="zh-CN" sz="2800" strike="noStrike" noProof="1">
                <a:solidFill>
                  <a:schemeClr val="tx1"/>
                </a:solidFill>
                <a:effectLst/>
                <a:latin typeface="宋体" pitchFamily="2" charset="-122"/>
              </a:rPr>
              <a:t>P</a:t>
            </a:r>
            <a:r>
              <a:rPr lang="zh-CN" altLang="en-US" sz="2800" strike="noStrike" noProof="1">
                <a:solidFill>
                  <a:schemeClr val="tx1"/>
                </a:solidFill>
                <a:effectLst/>
                <a:latin typeface="宋体" pitchFamily="2" charset="-122"/>
              </a:rPr>
              <a:t>操作而被挂起并进入信号灯</a:t>
            </a:r>
            <a:r>
              <a:rPr lang="en-US" altLang="zh-CN" sz="2800" strike="noStrike" noProof="1">
                <a:solidFill>
                  <a:schemeClr val="tx1"/>
                </a:solidFill>
                <a:effectLst/>
                <a:latin typeface="宋体" pitchFamily="2" charset="-122"/>
              </a:rPr>
              <a:t>s</a:t>
            </a:r>
            <a:r>
              <a:rPr lang="zh-CN" altLang="en-US" sz="2800" strike="noStrike" noProof="1">
                <a:solidFill>
                  <a:schemeClr val="tx1"/>
                </a:solidFill>
                <a:effectLst/>
                <a:latin typeface="宋体" pitchFamily="2" charset="-122"/>
              </a:rPr>
              <a:t>队列的进程数。</a:t>
            </a:r>
            <a:endParaRPr lang="zh-CN" altLang="en-US" sz="2800" strike="noStrike" noProof="1">
              <a:solidFill>
                <a:schemeClr val="tx1"/>
              </a:solidFill>
              <a:effectLst/>
              <a:latin typeface="宋体" pitchFamily="2" charset="-122"/>
            </a:endParaRPr>
          </a:p>
          <a:p>
            <a:pPr algn="just" fontAlgn="base">
              <a:spcBef>
                <a:spcPct val="15000"/>
              </a:spcBef>
              <a:spcAft>
                <a:spcPct val="20000"/>
              </a:spcAft>
            </a:pPr>
            <a:r>
              <a:rPr lang="zh-CN" altLang="en-US" sz="2800" strike="noStrike" noProof="1">
                <a:solidFill>
                  <a:schemeClr val="tx1"/>
                </a:solidFill>
                <a:effectLst/>
                <a:latin typeface="宋体" pitchFamily="2" charset="-122"/>
              </a:rPr>
              <a:t>推论</a:t>
            </a:r>
            <a:r>
              <a:rPr lang="en-US" altLang="zh-CN" sz="2800" strike="noStrike" noProof="1">
                <a:solidFill>
                  <a:schemeClr val="tx1"/>
                </a:solidFill>
                <a:effectLst/>
                <a:latin typeface="宋体" pitchFamily="2" charset="-122"/>
              </a:rPr>
              <a:t>3</a:t>
            </a:r>
            <a:r>
              <a:rPr lang="zh-CN" altLang="en-US" sz="2800" strike="noStrike" noProof="1">
                <a:solidFill>
                  <a:schemeClr val="tx1"/>
                </a:solidFill>
                <a:effectLst/>
                <a:latin typeface="宋体" pitchFamily="2" charset="-122"/>
              </a:rPr>
              <a:t>：通常，</a:t>
            </a:r>
            <a:r>
              <a:rPr lang="en-US" altLang="zh-CN" sz="2800" strike="noStrike" noProof="1">
                <a:solidFill>
                  <a:schemeClr val="tx1"/>
                </a:solidFill>
                <a:effectLst/>
                <a:latin typeface="宋体" pitchFamily="2" charset="-122"/>
              </a:rPr>
              <a:t>P</a:t>
            </a:r>
            <a:r>
              <a:rPr lang="zh-CN" altLang="en-US" sz="2800" strike="noStrike" noProof="1">
                <a:solidFill>
                  <a:schemeClr val="tx1"/>
                </a:solidFill>
                <a:effectLst/>
                <a:latin typeface="宋体" pitchFamily="2" charset="-122"/>
              </a:rPr>
              <a:t>操作意味着请求一个资源，</a:t>
            </a:r>
            <a:r>
              <a:rPr lang="en-US" altLang="zh-CN" sz="2800" strike="noStrike" noProof="1">
                <a:solidFill>
                  <a:schemeClr val="tx1"/>
                </a:solidFill>
                <a:effectLst/>
                <a:latin typeface="宋体" pitchFamily="2" charset="-122"/>
              </a:rPr>
              <a:t>V</a:t>
            </a:r>
            <a:r>
              <a:rPr lang="zh-CN" altLang="en-US" sz="2800" strike="noStrike" noProof="1">
                <a:solidFill>
                  <a:schemeClr val="tx1"/>
                </a:solidFill>
                <a:effectLst/>
                <a:latin typeface="宋体" pitchFamily="2" charset="-122"/>
              </a:rPr>
              <a:t>操作意味着释放一个资源。在一定条件下，</a:t>
            </a:r>
            <a:r>
              <a:rPr lang="en-US" altLang="zh-CN" sz="2800" strike="noStrike" noProof="1">
                <a:solidFill>
                  <a:schemeClr val="tx1"/>
                </a:solidFill>
                <a:effectLst/>
                <a:latin typeface="宋体" pitchFamily="2" charset="-122"/>
              </a:rPr>
              <a:t>P</a:t>
            </a:r>
            <a:r>
              <a:rPr lang="zh-CN" altLang="en-US" sz="2800" strike="noStrike" noProof="1">
                <a:solidFill>
                  <a:schemeClr val="tx1"/>
                </a:solidFill>
                <a:effectLst/>
                <a:latin typeface="宋体" pitchFamily="2" charset="-122"/>
              </a:rPr>
              <a:t>操作代表挂起进程操作，而</a:t>
            </a:r>
            <a:r>
              <a:rPr lang="en-US" altLang="zh-CN" sz="2800" strike="noStrike" noProof="1">
                <a:solidFill>
                  <a:schemeClr val="tx1"/>
                </a:solidFill>
                <a:effectLst/>
                <a:latin typeface="宋体" pitchFamily="2" charset="-122"/>
              </a:rPr>
              <a:t>V</a:t>
            </a:r>
            <a:r>
              <a:rPr lang="zh-CN" altLang="en-US" sz="2800" strike="noStrike" noProof="1">
                <a:solidFill>
                  <a:schemeClr val="tx1"/>
                </a:solidFill>
                <a:effectLst/>
                <a:latin typeface="宋体" pitchFamily="2" charset="-122"/>
              </a:rPr>
              <a:t>操作代表唤醒被挂起进程的操作。</a:t>
            </a:r>
            <a:endParaRPr lang="zh-CN" altLang="en-US" sz="2800" strike="noStrike" noProof="1">
              <a:solidFill>
                <a:schemeClr val="tx1"/>
              </a:solidFill>
              <a:effectLst/>
              <a:latin typeface="宋体" pitchFamily="2" charset="-122"/>
            </a:endParaRPr>
          </a:p>
        </p:txBody>
      </p:sp>
      <p:sp>
        <p:nvSpPr>
          <p:cNvPr id="73731" name="页脚占位符 1"/>
          <p:cNvSpPr/>
          <p:nvPr>
            <p:ph type="ftr" sz="quarter"/>
          </p:nvPr>
        </p:nvSpPr>
        <p:spPr>
          <a:xfrm>
            <a:off x="6108700" y="6343650"/>
            <a:ext cx="2895600" cy="457200"/>
          </a:xfrm>
          <a:prstGeom prst="rect">
            <a:avLst/>
          </a:prstGeom>
          <a:noFill/>
          <a:ln w="9525">
            <a:noFill/>
            <a:miter/>
          </a:ln>
        </p:spPr>
        <p:txBody>
          <a:bodyPr anchor="b"/>
          <a:p>
            <a:pPr lvl="0"/>
            <a:fld id="{9A0DB2DC-4C9A-4742-B13C-FB6460FD3503}" type="slidenum">
              <a:rPr lang="zh-CN" altLang="en-US"/>
            </a:fld>
            <a:r>
              <a:rPr lang="en-US" altLang="zh-CN"/>
              <a:t>/130</a:t>
            </a:r>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43">
                                            <p:txEl>
                                              <p:charRg st="0" end="62"/>
                                            </p:txEl>
                                          </p:spTgt>
                                        </p:tgtEl>
                                        <p:attrNameLst>
                                          <p:attrName>style.visibility</p:attrName>
                                        </p:attrNameLst>
                                      </p:cBhvr>
                                      <p:to>
                                        <p:strVal val="visible"/>
                                      </p:to>
                                    </p:set>
                                    <p:animEffect transition="in" filter="blinds(horizontal)">
                                      <p:cBhvr>
                                        <p:cTn id="7" dur="500"/>
                                        <p:tgtEl>
                                          <p:spTgt spid="87043">
                                            <p:txEl>
                                              <p:charRg st="0" end="6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043">
                                            <p:txEl>
                                              <p:charRg st="62" end="139"/>
                                            </p:txEl>
                                          </p:spTgt>
                                        </p:tgtEl>
                                        <p:attrNameLst>
                                          <p:attrName>style.visibility</p:attrName>
                                        </p:attrNameLst>
                                      </p:cBhvr>
                                      <p:to>
                                        <p:strVal val="visible"/>
                                      </p:to>
                                    </p:set>
                                    <p:animEffect transition="in" filter="blinds(horizontal)">
                                      <p:cBhvr>
                                        <p:cTn id="12" dur="500"/>
                                        <p:tgtEl>
                                          <p:spTgt spid="87043">
                                            <p:txEl>
                                              <p:charRg st="62" end="13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7043">
                                            <p:txEl>
                                              <p:charRg st="139" end="209"/>
                                            </p:txEl>
                                          </p:spTgt>
                                        </p:tgtEl>
                                        <p:attrNameLst>
                                          <p:attrName>style.visibility</p:attrName>
                                        </p:attrNameLst>
                                      </p:cBhvr>
                                      <p:to>
                                        <p:strVal val="visible"/>
                                      </p:to>
                                    </p:set>
                                    <p:animEffect transition="in" filter="blinds(horizontal)">
                                      <p:cBhvr>
                                        <p:cTn id="17" dur="500"/>
                                        <p:tgtEl>
                                          <p:spTgt spid="87043">
                                            <p:txEl>
                                              <p:charRg st="139" end="2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文本框 5939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48</a:t>
            </a:r>
            <a:endParaRPr lang="en-US" altLang="zh-CN" b="0">
              <a:solidFill>
                <a:schemeClr val="tx2"/>
              </a:solidFill>
              <a:latin typeface="Times New Roman" panose="02020603050405020304" pitchFamily="18" charset="0"/>
              <a:ea typeface="宋体" pitchFamily="2" charset="-122"/>
            </a:endParaRPr>
          </a:p>
        </p:txBody>
      </p:sp>
      <p:sp>
        <p:nvSpPr>
          <p:cNvPr id="59395" name="矩形 59394"/>
          <p:cNvSpPr/>
          <p:nvPr/>
        </p:nvSpPr>
        <p:spPr>
          <a:xfrm>
            <a:off x="3175" y="474663"/>
            <a:ext cx="9142413" cy="2668588"/>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(5) </a:t>
            </a:r>
            <a:r>
              <a:rPr lang="zh-CN" altLang="zh-CN" sz="2800" b="1" strike="noStrike" noProof="1">
                <a:solidFill>
                  <a:srgbClr val="A50021"/>
                </a:solidFill>
                <a:latin typeface="Times New Roman" panose="02020603050405020304" pitchFamily="18" charset="0"/>
                <a:ea typeface="宋体" pitchFamily="2" charset="-122"/>
                <a:cs typeface="+mn-ea"/>
              </a:rPr>
              <a:t>共享变量的例子（互斥）</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rgbClr val="000099"/>
                </a:solidFill>
                <a:effectLst/>
                <a:latin typeface="Times New Roman" panose="02020603050405020304" pitchFamily="18" charset="0"/>
                <a:ea typeface="宋体" pitchFamily="2" charset="-122"/>
                <a:cs typeface="+mn-ea"/>
              </a:rPr>
              <a:t>          </a:t>
            </a:r>
            <a:r>
              <a:rPr lang="en-US" altLang="zh-CN" sz="2400" b="1" strike="noStrike" noProof="1">
                <a:solidFill>
                  <a:schemeClr val="tx1"/>
                </a:solidFill>
                <a:effectLst/>
                <a:latin typeface="Times New Roman" panose="02020603050405020304" pitchFamily="18" charset="0"/>
                <a:ea typeface="宋体" pitchFamily="2" charset="-122"/>
                <a:cs typeface="+mn-ea"/>
              </a:rPr>
              <a:t>x</a:t>
            </a:r>
            <a:r>
              <a:rPr lang="zh-CN" altLang="en-US" sz="2400" b="1" strike="noStrike" noProof="1">
                <a:solidFill>
                  <a:schemeClr val="tx1"/>
                </a:solidFill>
                <a:effectLst/>
                <a:latin typeface="Times New Roman" panose="02020603050405020304" pitchFamily="18" charset="0"/>
                <a:ea typeface="宋体" pitchFamily="2" charset="-122"/>
                <a:cs typeface="+mn-ea"/>
              </a:rPr>
              <a:t>代表某航班机座号，</a:t>
            </a:r>
            <a:r>
              <a:rPr lang="en-US" altLang="zh-CN" sz="2400" b="1" strike="noStrike" noProof="1">
                <a:solidFill>
                  <a:schemeClr val="tx1"/>
                </a:solidFill>
                <a:effectLst/>
                <a:latin typeface="Times New Roman" panose="02020603050405020304" pitchFamily="18" charset="0"/>
                <a:ea typeface="宋体" pitchFamily="2" charset="-122"/>
                <a:cs typeface="+mn-ea"/>
              </a:rPr>
              <a:t>p</a:t>
            </a:r>
            <a:r>
              <a:rPr lang="en-US" altLang="zh-CN" sz="2400" b="1" strike="noStrike" baseline="-25000" noProof="1">
                <a:solidFill>
                  <a:schemeClr val="tx1"/>
                </a:solidFill>
                <a:effectLst/>
                <a:latin typeface="Times New Roman" panose="02020603050405020304" pitchFamily="18" charset="0"/>
                <a:ea typeface="宋体" pitchFamily="2" charset="-122"/>
                <a:cs typeface="+mn-ea"/>
              </a:rPr>
              <a:t>a</a:t>
            </a:r>
            <a:r>
              <a:rPr lang="zh-CN" altLang="en-US" sz="2400" b="1" strike="noStrike" noProof="1">
                <a:solidFill>
                  <a:schemeClr val="tx1"/>
                </a:solidFill>
                <a:effectLst/>
                <a:latin typeface="Times New Roman" panose="02020603050405020304" pitchFamily="18" charset="0"/>
                <a:ea typeface="宋体" pitchFamily="2" charset="-122"/>
                <a:cs typeface="+mn-ea"/>
              </a:rPr>
              <a:t>和</a:t>
            </a:r>
            <a:r>
              <a:rPr lang="en-US" altLang="zh-CN" sz="2400" b="1" strike="noStrike" noProof="1">
                <a:solidFill>
                  <a:schemeClr val="tx1"/>
                </a:solidFill>
                <a:effectLst/>
                <a:latin typeface="Times New Roman" panose="02020603050405020304" pitchFamily="18" charset="0"/>
                <a:ea typeface="宋体" pitchFamily="2" charset="-122"/>
                <a:cs typeface="+mn-ea"/>
              </a:rPr>
              <a:t>p</a:t>
            </a:r>
            <a:r>
              <a:rPr lang="en-US" altLang="zh-CN" sz="2400" b="1" strike="noStrike" baseline="-25000" noProof="1">
                <a:solidFill>
                  <a:schemeClr val="tx1"/>
                </a:solidFill>
                <a:effectLst/>
                <a:latin typeface="Times New Roman" panose="02020603050405020304" pitchFamily="18" charset="0"/>
                <a:ea typeface="宋体" pitchFamily="2" charset="-122"/>
                <a:cs typeface="+mn-ea"/>
              </a:rPr>
              <a:t>b</a:t>
            </a:r>
            <a:r>
              <a:rPr lang="zh-CN" altLang="en-US" sz="2400" b="1" strike="noStrike" noProof="1">
                <a:solidFill>
                  <a:schemeClr val="tx1"/>
                </a:solidFill>
                <a:effectLst/>
                <a:latin typeface="Times New Roman" panose="02020603050405020304" pitchFamily="18" charset="0"/>
                <a:ea typeface="宋体" pitchFamily="2" charset="-122"/>
                <a:cs typeface="+mn-ea"/>
              </a:rPr>
              <a:t>两个售票进程，售票工作是</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chemeClr val="tx1"/>
                </a:solidFill>
                <a:effectLst/>
                <a:latin typeface="Times New Roman" panose="02020603050405020304" pitchFamily="18" charset="0"/>
                <a:ea typeface="宋体" pitchFamily="2" charset="-122"/>
                <a:cs typeface="+mn-ea"/>
              </a:rPr>
              <a:t>          对变量</a:t>
            </a:r>
            <a:r>
              <a:rPr lang="en-US" altLang="zh-CN" sz="2400" b="1" strike="noStrike" noProof="1">
                <a:solidFill>
                  <a:schemeClr val="tx1"/>
                </a:solidFill>
                <a:effectLst/>
                <a:latin typeface="Times New Roman" panose="02020603050405020304" pitchFamily="18" charset="0"/>
                <a:ea typeface="宋体" pitchFamily="2" charset="-122"/>
                <a:cs typeface="+mn-ea"/>
              </a:rPr>
              <a:t>x</a:t>
            </a:r>
            <a:r>
              <a:rPr lang="zh-CN" altLang="en-US" sz="2400" b="1" strike="noStrike" noProof="1">
                <a:solidFill>
                  <a:schemeClr val="tx1"/>
                </a:solidFill>
                <a:effectLst/>
                <a:latin typeface="Times New Roman" panose="02020603050405020304" pitchFamily="18" charset="0"/>
                <a:ea typeface="宋体" pitchFamily="2" charset="-122"/>
                <a:cs typeface="+mn-ea"/>
              </a:rPr>
              <a:t>加</a:t>
            </a:r>
            <a:r>
              <a:rPr lang="en-US" altLang="zh-CN" sz="2400" b="1" strike="noStrike" noProof="1">
                <a:solidFill>
                  <a:schemeClr val="tx1"/>
                </a:solidFill>
                <a:effectLst/>
                <a:latin typeface="Times New Roman" panose="02020603050405020304" pitchFamily="18" charset="0"/>
                <a:ea typeface="宋体" pitchFamily="2" charset="-122"/>
                <a:cs typeface="+mn-ea"/>
              </a:rPr>
              <a:t>1</a:t>
            </a:r>
            <a:r>
              <a:rPr lang="zh-CN" altLang="en-US" sz="2400" b="1" strike="noStrike" noProof="1">
                <a:solidFill>
                  <a:schemeClr val="tx1"/>
                </a:solidFill>
                <a:effectLst/>
                <a:latin typeface="Times New Roman" panose="02020603050405020304" pitchFamily="18" charset="0"/>
                <a:ea typeface="宋体" pitchFamily="2" charset="-122"/>
                <a:cs typeface="+mn-ea"/>
              </a:rPr>
              <a:t>。试用信号灯的</a:t>
            </a:r>
            <a:r>
              <a:rPr lang="en-US" altLang="zh-CN" sz="2400" b="1" strike="noStrike" noProof="1">
                <a:solidFill>
                  <a:schemeClr val="tx1"/>
                </a:solidFill>
                <a:effectLst/>
                <a:latin typeface="Times New Roman" panose="02020603050405020304" pitchFamily="18" charset="0"/>
                <a:ea typeface="宋体" pitchFamily="2" charset="-122"/>
                <a:cs typeface="+mn-ea"/>
              </a:rPr>
              <a:t>P</a:t>
            </a:r>
            <a:r>
              <a:rPr lang="zh-CN" altLang="en-US" sz="2400" b="1" strike="noStrike" noProof="1">
                <a:solidFill>
                  <a:schemeClr val="tx1"/>
                </a:solidFill>
                <a:effectLst/>
                <a:latin typeface="Times New Roman" panose="02020603050405020304" pitchFamily="18" charset="0"/>
                <a:ea typeface="宋体" pitchFamily="2" charset="-122"/>
                <a:cs typeface="+mn-ea"/>
              </a:rPr>
              <a:t>、</a:t>
            </a:r>
            <a:r>
              <a:rPr lang="en-US" altLang="zh-CN" sz="2400" b="1" strike="noStrike" noProof="1">
                <a:solidFill>
                  <a:schemeClr val="tx1"/>
                </a:solidFill>
                <a:effectLst/>
                <a:latin typeface="Times New Roman" panose="02020603050405020304" pitchFamily="18" charset="0"/>
                <a:ea typeface="宋体" pitchFamily="2" charset="-122"/>
                <a:cs typeface="+mn-ea"/>
              </a:rPr>
              <a:t>V</a:t>
            </a:r>
            <a:r>
              <a:rPr lang="zh-CN" altLang="en-US" sz="2400" b="1" strike="noStrike" noProof="1">
                <a:solidFill>
                  <a:schemeClr val="tx1"/>
                </a:solidFill>
                <a:effectLst/>
                <a:latin typeface="Times New Roman" panose="02020603050405020304" pitchFamily="18" charset="0"/>
                <a:ea typeface="宋体" pitchFamily="2" charset="-122"/>
                <a:cs typeface="+mn-ea"/>
              </a:rPr>
              <a:t>操作实现这两个进程的</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chemeClr val="tx1"/>
                </a:solidFill>
                <a:effectLst/>
                <a:latin typeface="Times New Roman" panose="02020603050405020304" pitchFamily="18" charset="0"/>
                <a:ea typeface="宋体" pitchFamily="2" charset="-122"/>
                <a:cs typeface="+mn-ea"/>
              </a:rPr>
              <a:t>          互斥。</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effectLst/>
                <a:latin typeface="Times New Roman" panose="02020603050405020304" pitchFamily="18" charset="0"/>
                <a:ea typeface="宋体" pitchFamily="2" charset="-122"/>
                <a:cs typeface="+mn-ea"/>
              </a:rPr>
              <a:t>            </a:t>
            </a:r>
            <a:r>
              <a:rPr lang="zh-CN" altLang="en-US" sz="2000" b="1" strike="noStrike" noProof="1">
                <a:solidFill>
                  <a:schemeClr val="tx1"/>
                </a:solidFill>
                <a:effectLst/>
                <a:latin typeface="Times New Roman" panose="02020603050405020304" pitchFamily="18" charset="0"/>
                <a:ea typeface="宋体" pitchFamily="2" charset="-122"/>
                <a:cs typeface="+mn-ea"/>
              </a:rPr>
              <a:t>设：</a:t>
            </a:r>
            <a:r>
              <a:rPr lang="en-US" altLang="zh-CN" sz="2000" b="1" strike="noStrike" noProof="1">
                <a:solidFill>
                  <a:schemeClr val="tx1"/>
                </a:solidFill>
                <a:effectLst/>
                <a:latin typeface="Times New Roman" panose="02020603050405020304" pitchFamily="18" charset="0"/>
                <a:ea typeface="宋体" pitchFamily="2" charset="-122"/>
                <a:cs typeface="+mn-ea"/>
              </a:rPr>
              <a:t>mutex</a:t>
            </a:r>
            <a:r>
              <a:rPr lang="zh-CN" altLang="en-US" sz="2000" b="1" strike="noStrike" noProof="1">
                <a:solidFill>
                  <a:schemeClr val="tx1"/>
                </a:solidFill>
                <a:effectLst/>
                <a:latin typeface="Times New Roman" panose="02020603050405020304" pitchFamily="18" charset="0"/>
                <a:ea typeface="宋体" pitchFamily="2" charset="-122"/>
                <a:cs typeface="+mn-ea"/>
              </a:rPr>
              <a:t>为互斥信号灯，初值为</a:t>
            </a:r>
            <a:r>
              <a:rPr lang="en-US" altLang="zh-CN" sz="2000" b="1" strike="noStrike" noProof="1">
                <a:solidFill>
                  <a:schemeClr val="tx1"/>
                </a:solidFill>
                <a:effectLst/>
                <a:latin typeface="Times New Roman" panose="02020603050405020304" pitchFamily="18" charset="0"/>
                <a:ea typeface="宋体" pitchFamily="2" charset="-122"/>
                <a:cs typeface="+mn-ea"/>
              </a:rPr>
              <a:t>1</a:t>
            </a:r>
            <a:r>
              <a:rPr lang="zh-CN" altLang="en-US" sz="2000" b="1" strike="noStrike" noProof="1">
                <a:solidFill>
                  <a:schemeClr val="tx1"/>
                </a:solidFill>
                <a:effectLst/>
                <a:latin typeface="Times New Roman" panose="02020603050405020304" pitchFamily="18" charset="0"/>
                <a:ea typeface="宋体" pitchFamily="2" charset="-122"/>
                <a:cs typeface="+mn-ea"/>
              </a:rPr>
              <a:t>。</a:t>
            </a:r>
            <a:endParaRPr lang="zh-CN" altLang="en-US" sz="2000" b="1" strike="noStrike" noProof="1">
              <a:solidFill>
                <a:schemeClr val="tx1"/>
              </a:solidFill>
              <a:effectLst/>
              <a:latin typeface="Times New Roman" panose="02020603050405020304" pitchFamily="18" charset="0"/>
              <a:ea typeface="宋体" pitchFamily="2" charset="-122"/>
            </a:endParaRPr>
          </a:p>
        </p:txBody>
      </p:sp>
      <p:sp>
        <p:nvSpPr>
          <p:cNvPr id="59396" name="矩形 59395"/>
          <p:cNvSpPr/>
          <p:nvPr/>
        </p:nvSpPr>
        <p:spPr>
          <a:xfrm>
            <a:off x="277813" y="3143250"/>
            <a:ext cx="8631237" cy="3476625"/>
          </a:xfrm>
          <a:prstGeom prst="rect">
            <a:avLst/>
          </a:prstGeom>
          <a:noFill/>
          <a:ln w="9525">
            <a:noFill/>
            <a:miter/>
          </a:ln>
        </p:spPr>
        <p:txBody>
          <a:bodyPr wrap="square" anchor="t">
            <a:spAutoFit/>
          </a:bodyPr>
          <a:p>
            <a:pPr marL="533400" lvl="0" indent="-533400">
              <a:lnSpc>
                <a:spcPct val="120000"/>
              </a:lnSpc>
              <a:spcBef>
                <a:spcPct val="20000"/>
              </a:spcBef>
              <a:buClr>
                <a:schemeClr val="tx2"/>
              </a:buClr>
              <a:buSzPct val="95000"/>
              <a:buFont typeface="Wingdings" panose="05000000000000000000" pitchFamily="2" charset="2"/>
              <a:buNone/>
            </a:pPr>
            <a:r>
              <a:rPr lang="en-US" altLang="zh-CN" sz="2000">
                <a:solidFill>
                  <a:schemeClr val="tx1"/>
                </a:solidFill>
                <a:latin typeface="Times New Roman" panose="02020603050405020304" pitchFamily="18" charset="0"/>
                <a:ea typeface="宋体" pitchFamily="2" charset="-122"/>
              </a:rPr>
              <a:t>main()                          p</a:t>
            </a:r>
            <a:r>
              <a:rPr lang="en-US" altLang="zh-CN" sz="2000" baseline="-25000">
                <a:solidFill>
                  <a:schemeClr val="tx1"/>
                </a:solidFill>
                <a:latin typeface="Times New Roman" panose="02020603050405020304" pitchFamily="18" charset="0"/>
                <a:ea typeface="宋体" pitchFamily="2" charset="-122"/>
              </a:rPr>
              <a:t>a</a:t>
            </a:r>
            <a:r>
              <a:rPr lang="en-US" altLang="zh-CN" sz="2000">
                <a:solidFill>
                  <a:schemeClr val="tx1"/>
                </a:solidFill>
                <a:latin typeface="Times New Roman" panose="02020603050405020304" pitchFamily="18" charset="0"/>
                <a:ea typeface="宋体" pitchFamily="2" charset="-122"/>
              </a:rPr>
              <a:t>( )                                p</a:t>
            </a:r>
            <a:r>
              <a:rPr lang="en-US" altLang="zh-CN" sz="2000" baseline="-25000">
                <a:solidFill>
                  <a:schemeClr val="tx1"/>
                </a:solidFill>
                <a:latin typeface="Times New Roman" panose="02020603050405020304" pitchFamily="18" charset="0"/>
                <a:ea typeface="宋体" pitchFamily="2" charset="-122"/>
              </a:rPr>
              <a:t>b</a:t>
            </a:r>
            <a:r>
              <a:rPr lang="en-US" altLang="zh-CN" sz="2000">
                <a:solidFill>
                  <a:schemeClr val="tx1"/>
                </a:solidFill>
                <a:latin typeface="Times New Roman" panose="02020603050405020304" pitchFamily="18" charset="0"/>
                <a:ea typeface="宋体" pitchFamily="2" charset="-122"/>
              </a:rPr>
              <a:t>( )</a:t>
            </a:r>
            <a:endParaRPr lang="en-US" altLang="zh-CN" sz="2000">
              <a:solidFill>
                <a:schemeClr val="tx1"/>
              </a:solidFill>
              <a:latin typeface="Times New Roman" panose="02020603050405020304" pitchFamily="18" charset="0"/>
              <a:ea typeface="宋体" pitchFamily="2" charset="-122"/>
            </a:endParaRPr>
          </a:p>
          <a:p>
            <a:pPr marL="533400" lvl="0" indent="-533400">
              <a:lnSpc>
                <a:spcPct val="120000"/>
              </a:lnSpc>
              <a:spcBef>
                <a:spcPct val="20000"/>
              </a:spcBef>
              <a:buClr>
                <a:schemeClr val="tx2"/>
              </a:buClr>
              <a:buSzPct val="95000"/>
              <a:buFont typeface="Wingdings" panose="05000000000000000000" pitchFamily="2" charset="2"/>
              <a:buNone/>
            </a:pPr>
            <a:r>
              <a:rPr lang="en-US" altLang="zh-CN" sz="2000">
                <a:solidFill>
                  <a:schemeClr val="tx1"/>
                </a:solidFill>
                <a:latin typeface="Times New Roman" panose="02020603050405020304" pitchFamily="18" charset="0"/>
                <a:ea typeface="宋体" pitchFamily="2" charset="-122"/>
              </a:rPr>
              <a:t>{                                  {                                     {</a:t>
            </a:r>
            <a:endParaRPr lang="en-US" altLang="zh-CN" sz="2000">
              <a:solidFill>
                <a:schemeClr val="tx1"/>
              </a:solidFill>
              <a:latin typeface="Times New Roman" panose="02020603050405020304" pitchFamily="18" charset="0"/>
              <a:ea typeface="宋体" pitchFamily="2" charset="-122"/>
            </a:endParaRPr>
          </a:p>
          <a:p>
            <a:pPr marL="533400" lvl="0" indent="-533400">
              <a:lnSpc>
                <a:spcPct val="120000"/>
              </a:lnSpc>
              <a:spcBef>
                <a:spcPct val="20000"/>
              </a:spcBef>
              <a:buClr>
                <a:schemeClr val="tx2"/>
              </a:buClr>
              <a:buSzPct val="95000"/>
              <a:buFont typeface="Wingdings" panose="05000000000000000000" pitchFamily="2" charset="2"/>
              <a:buNone/>
            </a:pPr>
            <a:r>
              <a:rPr lang="en-US" altLang="zh-CN" sz="2000">
                <a:solidFill>
                  <a:schemeClr val="tx1"/>
                </a:solidFill>
                <a:latin typeface="Times New Roman" panose="02020603050405020304" pitchFamily="18" charset="0"/>
                <a:ea typeface="宋体" pitchFamily="2" charset="-122"/>
                <a:sym typeface="MT Extra" pitchFamily="18" charset="2"/>
              </a:rPr>
              <a:t>      </a:t>
            </a:r>
            <a:r>
              <a:rPr lang="en-US" altLang="zh-CN" sz="2000">
                <a:solidFill>
                  <a:schemeClr val="tx1"/>
                </a:solidFill>
                <a:latin typeface="Times New Roman" panose="02020603050405020304" pitchFamily="18" charset="0"/>
                <a:ea typeface="宋体" pitchFamily="2" charset="-122"/>
                <a:sym typeface="Arial" panose="020B0604020202020204" pitchFamily="34" charset="0"/>
              </a:rPr>
              <a:t>x=0; mutex=1;</a:t>
            </a:r>
            <a:r>
              <a:rPr lang="en-US" altLang="zh-CN" sz="2000">
                <a:solidFill>
                  <a:schemeClr val="tx1"/>
                </a:solidFill>
                <a:latin typeface="Times New Roman" panose="02020603050405020304" pitchFamily="18" charset="0"/>
                <a:ea typeface="宋体" pitchFamily="2" charset="-122"/>
                <a:sym typeface="MT Extra" pitchFamily="18" charset="2"/>
              </a:rPr>
              <a:t>                                                 </a:t>
            </a:r>
            <a:endParaRPr lang="en-US" altLang="zh-CN" sz="2000">
              <a:solidFill>
                <a:schemeClr val="tx1"/>
              </a:solidFill>
              <a:latin typeface="Times New Roman" panose="02020603050405020304" pitchFamily="18" charset="0"/>
              <a:ea typeface="宋体" pitchFamily="2" charset="-122"/>
              <a:sym typeface="MT Extra" pitchFamily="18" charset="2"/>
            </a:endParaRPr>
          </a:p>
          <a:p>
            <a:pPr marL="533400" lvl="0" indent="-533400">
              <a:lnSpc>
                <a:spcPct val="120000"/>
              </a:lnSpc>
              <a:spcBef>
                <a:spcPct val="20000"/>
              </a:spcBef>
              <a:buClr>
                <a:schemeClr val="tx2"/>
              </a:buClr>
              <a:buSzPct val="95000"/>
              <a:buFont typeface="Wingdings" panose="05000000000000000000" pitchFamily="2" charset="2"/>
              <a:buNone/>
            </a:pPr>
            <a:r>
              <a:rPr lang="en-US" altLang="zh-CN"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sym typeface="Arial" panose="020B0604020202020204" pitchFamily="34" charset="0"/>
              </a:rPr>
              <a:t>cobegin </a:t>
            </a:r>
            <a:r>
              <a:rPr lang="en-US" altLang="zh-CN" sz="2000">
                <a:solidFill>
                  <a:schemeClr val="tx1"/>
                </a:solidFill>
                <a:latin typeface="Times New Roman" panose="02020603050405020304" pitchFamily="18" charset="0"/>
                <a:ea typeface="宋体" pitchFamily="2" charset="-122"/>
              </a:rPr>
              <a:t>                   p(mutex)</a:t>
            </a: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p(mutex)</a:t>
            </a:r>
            <a:r>
              <a:rPr lang="zh-CN" altLang="en-US" sz="2000">
                <a:solidFill>
                  <a:schemeClr val="tx1"/>
                </a:solidFill>
                <a:latin typeface="Times New Roman" panose="02020603050405020304" pitchFamily="18" charset="0"/>
                <a:ea typeface="宋体" pitchFamily="2" charset="-122"/>
              </a:rPr>
              <a:t>;</a:t>
            </a:r>
            <a:endParaRPr lang="zh-CN" altLang="en-US" sz="2000">
              <a:solidFill>
                <a:schemeClr val="tx1"/>
              </a:solidFill>
              <a:latin typeface="Times New Roman" panose="02020603050405020304" pitchFamily="18" charset="0"/>
              <a:ea typeface="宋体" pitchFamily="2" charset="-122"/>
            </a:endParaRPr>
          </a:p>
          <a:p>
            <a:pPr marL="533400" lvl="0" indent="-533400">
              <a:lnSpc>
                <a:spcPct val="120000"/>
              </a:lnSpc>
              <a:spcBef>
                <a:spcPct val="20000"/>
              </a:spcBef>
              <a:buClr>
                <a:schemeClr val="tx2"/>
              </a:buClr>
              <a:buSzPct val="95000"/>
              <a:buFont typeface="Wingdings" panose="05000000000000000000" pitchFamily="2" charset="2"/>
              <a:buNone/>
            </a:pP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sym typeface="Arial" panose="020B0604020202020204" pitchFamily="34" charset="0"/>
              </a:rPr>
              <a:t>  P</a:t>
            </a:r>
            <a:r>
              <a:rPr lang="en-US" altLang="zh-CN" sz="2000" baseline="-25000">
                <a:solidFill>
                  <a:schemeClr val="tx1"/>
                </a:solidFill>
                <a:latin typeface="Times New Roman" panose="02020603050405020304" pitchFamily="18" charset="0"/>
                <a:ea typeface="宋体" pitchFamily="2" charset="-122"/>
                <a:sym typeface="Arial" panose="020B0604020202020204" pitchFamily="34" charset="0"/>
              </a:rPr>
              <a:t>a</a:t>
            </a:r>
            <a:r>
              <a:rPr lang="en-US" altLang="zh-CN" sz="2000">
                <a:solidFill>
                  <a:schemeClr val="tx1"/>
                </a:solidFill>
                <a:latin typeface="Times New Roman" panose="02020603050405020304" pitchFamily="18" charset="0"/>
                <a:ea typeface="宋体" pitchFamily="2" charset="-122"/>
                <a:sym typeface="Arial" panose="020B0604020202020204" pitchFamily="34" charset="0"/>
              </a:rPr>
              <a:t>()                       </a:t>
            </a: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x:=x+1 </a:t>
            </a: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x:=x+1 </a:t>
            </a:r>
            <a:r>
              <a:rPr lang="zh-CN" altLang="en-US" sz="2000">
                <a:solidFill>
                  <a:schemeClr val="tx1"/>
                </a:solidFill>
                <a:latin typeface="Times New Roman" panose="02020603050405020304" pitchFamily="18" charset="0"/>
                <a:ea typeface="宋体" pitchFamily="2" charset="-122"/>
              </a:rPr>
              <a:t>；</a:t>
            </a:r>
            <a:endParaRPr lang="zh-CN" altLang="en-US" sz="2000">
              <a:solidFill>
                <a:schemeClr val="tx1"/>
              </a:solidFill>
              <a:latin typeface="Times New Roman" panose="02020603050405020304" pitchFamily="18" charset="0"/>
              <a:ea typeface="宋体" pitchFamily="2" charset="-122"/>
            </a:endParaRPr>
          </a:p>
          <a:p>
            <a:pPr marL="533400" lvl="0" indent="-533400">
              <a:lnSpc>
                <a:spcPct val="120000"/>
              </a:lnSpc>
              <a:spcBef>
                <a:spcPct val="20000"/>
              </a:spcBef>
              <a:buClr>
                <a:schemeClr val="tx2"/>
              </a:buClr>
              <a:buSzPct val="95000"/>
              <a:buFont typeface="Wingdings" panose="05000000000000000000" pitchFamily="2" charset="2"/>
              <a:buNone/>
            </a:pP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sym typeface="Arial" panose="020B0604020202020204" pitchFamily="34" charset="0"/>
              </a:rPr>
              <a:t>P</a:t>
            </a:r>
            <a:r>
              <a:rPr lang="en-US" altLang="zh-CN" sz="2000" baseline="-25000">
                <a:solidFill>
                  <a:schemeClr val="tx1"/>
                </a:solidFill>
                <a:latin typeface="Times New Roman" panose="02020603050405020304" pitchFamily="18" charset="0"/>
                <a:ea typeface="宋体" pitchFamily="2" charset="-122"/>
                <a:sym typeface="Arial" panose="020B0604020202020204" pitchFamily="34" charset="0"/>
              </a:rPr>
              <a:t>b</a:t>
            </a:r>
            <a:r>
              <a:rPr lang="en-US" altLang="zh-CN" sz="2000">
                <a:solidFill>
                  <a:schemeClr val="tx1"/>
                </a:solidFill>
                <a:latin typeface="Times New Roman" panose="02020603050405020304" pitchFamily="18" charset="0"/>
                <a:ea typeface="宋体" pitchFamily="2" charset="-122"/>
                <a:sym typeface="Arial" panose="020B0604020202020204" pitchFamily="34" charset="0"/>
              </a:rPr>
              <a:t>()</a:t>
            </a: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             </a:t>
            </a: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v(mutex)</a:t>
            </a: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v(mutex)</a:t>
            </a:r>
            <a:r>
              <a:rPr lang="zh-CN" altLang="en-US" sz="2000">
                <a:solidFill>
                  <a:schemeClr val="tx1"/>
                </a:solidFill>
                <a:latin typeface="Times New Roman" panose="02020603050405020304" pitchFamily="18" charset="0"/>
                <a:ea typeface="宋体" pitchFamily="2" charset="-122"/>
              </a:rPr>
              <a:t>；</a:t>
            </a:r>
            <a:endParaRPr lang="zh-CN" altLang="en-US" sz="2000">
              <a:solidFill>
                <a:schemeClr val="tx1"/>
              </a:solidFill>
              <a:latin typeface="Times New Roman" panose="02020603050405020304" pitchFamily="18" charset="0"/>
              <a:ea typeface="宋体" pitchFamily="2" charset="-122"/>
            </a:endParaRPr>
          </a:p>
          <a:p>
            <a:pPr marL="533400" lvl="0" indent="-533400">
              <a:lnSpc>
                <a:spcPct val="120000"/>
              </a:lnSpc>
              <a:spcBef>
                <a:spcPct val="20000"/>
              </a:spcBef>
              <a:buClr>
                <a:schemeClr val="tx2"/>
              </a:buClr>
              <a:buSzPct val="95000"/>
              <a:buFont typeface="Wingdings" panose="05000000000000000000" pitchFamily="2" charset="2"/>
              <a:buNone/>
            </a:pP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sym typeface="Arial" panose="020B0604020202020204" pitchFamily="34" charset="0"/>
              </a:rPr>
              <a:t>coend </a:t>
            </a: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 </a:t>
            </a:r>
            <a:r>
              <a:rPr lang="zh-CN" altLang="en-US" sz="2000">
                <a:solidFill>
                  <a:schemeClr val="tx1"/>
                </a:solidFill>
                <a:latin typeface="Times New Roman" panose="02020603050405020304" pitchFamily="18" charset="0"/>
                <a:ea typeface="宋体" pitchFamily="2" charset="-122"/>
              </a:rPr>
              <a:t>                        </a:t>
            </a:r>
            <a:r>
              <a:rPr lang="zh-CN" altLang="en-US" sz="2000">
                <a:solidFill>
                  <a:schemeClr val="tx1"/>
                </a:solidFill>
                <a:latin typeface="Times New Roman" panose="02020603050405020304" pitchFamily="18" charset="0"/>
                <a:ea typeface="宋体" pitchFamily="2" charset="-122"/>
                <a:sym typeface="MT Extra" pitchFamily="18" charset="2"/>
              </a:rPr>
              <a:t>                                     </a:t>
            </a:r>
            <a:r>
              <a:rPr lang="zh-CN" altLang="en-US" sz="2000">
                <a:solidFill>
                  <a:schemeClr val="tx1"/>
                </a:solidFill>
                <a:latin typeface="Times New Roman" panose="02020603050405020304" pitchFamily="18" charset="0"/>
                <a:ea typeface="宋体" pitchFamily="2" charset="-122"/>
              </a:rPr>
              <a:t> </a:t>
            </a:r>
            <a:endParaRPr lang="zh-CN" altLang="en-US" sz="2000">
              <a:solidFill>
                <a:schemeClr val="tx1"/>
              </a:solidFill>
              <a:latin typeface="Times New Roman" panose="02020603050405020304" pitchFamily="18" charset="0"/>
              <a:ea typeface="宋体" pitchFamily="2" charset="-122"/>
            </a:endParaRPr>
          </a:p>
          <a:p>
            <a:pPr marL="533400" lvl="0" indent="-533400">
              <a:lnSpc>
                <a:spcPct val="120000"/>
              </a:lnSpc>
              <a:spcBef>
                <a:spcPct val="20000"/>
              </a:spcBef>
              <a:buClr>
                <a:schemeClr val="tx2"/>
              </a:buClr>
              <a:buSzPct val="95000"/>
              <a:buFont typeface="Wingdings" panose="05000000000000000000" pitchFamily="2" charset="2"/>
              <a:buNone/>
            </a:pPr>
            <a:r>
              <a:rPr lang="en-US" altLang="zh-CN" sz="2000">
                <a:solidFill>
                  <a:schemeClr val="tx1"/>
                </a:solidFill>
                <a:latin typeface="Times New Roman" panose="02020603050405020304" pitchFamily="18" charset="0"/>
                <a:ea typeface="宋体" pitchFamily="2" charset="-122"/>
              </a:rPr>
              <a:t> }                                  }                                        }</a:t>
            </a:r>
            <a:endParaRPr lang="en-US" altLang="zh-CN" sz="2000">
              <a:solidFill>
                <a:schemeClr val="tx1"/>
              </a:solidFill>
              <a:latin typeface="Times New Roman" panose="02020603050405020304" pitchFamily="18" charset="0"/>
              <a:ea typeface="宋体" pitchFamily="2" charset="-122"/>
            </a:endParaRPr>
          </a:p>
        </p:txBody>
      </p:sp>
      <p:sp>
        <p:nvSpPr>
          <p:cNvPr id="59397" name="矩形 59396"/>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charRg st="0" end="9"/>
                                            </p:txEl>
                                          </p:spTgt>
                                        </p:tgtEl>
                                        <p:attrNameLst>
                                          <p:attrName>style.visibility</p:attrName>
                                        </p:attrNameLst>
                                      </p:cBhvr>
                                      <p:to>
                                        <p:strVal val="visible"/>
                                      </p:to>
                                    </p:set>
                                    <p:anim calcmode="lin" valueType="num">
                                      <p:cBhvr additive="base">
                                        <p:cTn id="7" dur="1000" fill="hold"/>
                                        <p:tgtEl>
                                          <p:spTgt spid="59395">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9395">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395">
                                            <p:txEl>
                                              <p:charRg st="9" end="47"/>
                                            </p:txEl>
                                          </p:spTgt>
                                        </p:tgtEl>
                                        <p:attrNameLst>
                                          <p:attrName>style.visibility</p:attrName>
                                        </p:attrNameLst>
                                      </p:cBhvr>
                                      <p:to>
                                        <p:strVal val="visible"/>
                                      </p:to>
                                    </p:set>
                                    <p:anim calcmode="lin" valueType="num">
                                      <p:cBhvr additive="base">
                                        <p:cTn id="13" dur="500" fill="hold"/>
                                        <p:tgtEl>
                                          <p:spTgt spid="59395">
                                            <p:txEl>
                                              <p:charRg st="9" end="4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5">
                                            <p:txEl>
                                              <p:charRg st="9" end="4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9395">
                                            <p:txEl>
                                              <p:charRg st="47" end="84"/>
                                            </p:txEl>
                                          </p:spTgt>
                                        </p:tgtEl>
                                        <p:attrNameLst>
                                          <p:attrName>style.visibility</p:attrName>
                                        </p:attrNameLst>
                                      </p:cBhvr>
                                      <p:to>
                                        <p:strVal val="visible"/>
                                      </p:to>
                                    </p:set>
                                    <p:anim calcmode="lin" valueType="num">
                                      <p:cBhvr additive="base">
                                        <p:cTn id="17" dur="500" fill="hold"/>
                                        <p:tgtEl>
                                          <p:spTgt spid="59395">
                                            <p:txEl>
                                              <p:charRg st="47" end="8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9395">
                                            <p:txEl>
                                              <p:charRg st="47" end="8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9395">
                                            <p:txEl>
                                              <p:charRg st="84" end="98"/>
                                            </p:txEl>
                                          </p:spTgt>
                                        </p:tgtEl>
                                        <p:attrNameLst>
                                          <p:attrName>style.visibility</p:attrName>
                                        </p:attrNameLst>
                                      </p:cBhvr>
                                      <p:to>
                                        <p:strVal val="visible"/>
                                      </p:to>
                                    </p:set>
                                    <p:anim calcmode="lin" valueType="num">
                                      <p:cBhvr additive="base">
                                        <p:cTn id="21" dur="500" fill="hold"/>
                                        <p:tgtEl>
                                          <p:spTgt spid="59395">
                                            <p:txEl>
                                              <p:charRg st="84" end="9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9395">
                                            <p:txEl>
                                              <p:charRg st="84" end="9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9395">
                                            <p:txEl>
                                              <p:charRg st="98" end="130"/>
                                            </p:txEl>
                                          </p:spTgt>
                                        </p:tgtEl>
                                        <p:attrNameLst>
                                          <p:attrName>style.visibility</p:attrName>
                                        </p:attrNameLst>
                                      </p:cBhvr>
                                      <p:to>
                                        <p:strVal val="visible"/>
                                      </p:to>
                                    </p:set>
                                    <p:anim calcmode="lin" valueType="num">
                                      <p:cBhvr additive="base">
                                        <p:cTn id="25" dur="500" fill="hold"/>
                                        <p:tgtEl>
                                          <p:spTgt spid="59395">
                                            <p:txEl>
                                              <p:charRg st="98" end="13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9395">
                                            <p:txEl>
                                              <p:charRg st="98" end="13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9396"/>
                                        </p:tgtEl>
                                        <p:attrNameLst>
                                          <p:attrName>style.visibility</p:attrName>
                                        </p:attrNameLst>
                                      </p:cBhvr>
                                      <p:to>
                                        <p:strVal val="visible"/>
                                      </p:to>
                                    </p:set>
                                    <p:anim calcmode="lin" valueType="num">
                                      <p:cBhvr additive="base">
                                        <p:cTn id="31" dur="500" fill="hold"/>
                                        <p:tgtEl>
                                          <p:spTgt spid="59396"/>
                                        </p:tgtEl>
                                        <p:attrNameLst>
                                          <p:attrName>ppt_x</p:attrName>
                                        </p:attrNameLst>
                                      </p:cBhvr>
                                      <p:tavLst>
                                        <p:tav tm="0">
                                          <p:val>
                                            <p:strVal val="#ppt_x"/>
                                          </p:val>
                                        </p:tav>
                                        <p:tav tm="100000">
                                          <p:val>
                                            <p:strVal val="#ppt_x"/>
                                          </p:val>
                                        </p:tav>
                                      </p:tavLst>
                                    </p:anim>
                                    <p:anim calcmode="lin" valueType="num">
                                      <p:cBhvr additive="base">
                                        <p:cTn id="32" dur="500" fill="hold"/>
                                        <p:tgtEl>
                                          <p:spTgt spid="593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uiExpand="1" build="p"/>
      <p:bldP spid="5939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文本框 5939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48</a:t>
            </a:r>
            <a:endParaRPr lang="en-US" altLang="zh-CN" b="0">
              <a:solidFill>
                <a:schemeClr val="tx2"/>
              </a:solidFill>
              <a:latin typeface="Times New Roman" panose="02020603050405020304" pitchFamily="18" charset="0"/>
              <a:ea typeface="宋体" pitchFamily="2" charset="-122"/>
            </a:endParaRPr>
          </a:p>
        </p:txBody>
      </p:sp>
      <p:sp>
        <p:nvSpPr>
          <p:cNvPr id="59395" name="矩形 59394"/>
          <p:cNvSpPr/>
          <p:nvPr/>
        </p:nvSpPr>
        <p:spPr>
          <a:xfrm>
            <a:off x="240665" y="476250"/>
            <a:ext cx="8615045" cy="353060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a:t>
            </a:r>
            <a:r>
              <a:rPr lang="x-none" altLang="en-US" sz="2800" b="1" strike="noStrike" noProof="1">
                <a:solidFill>
                  <a:srgbClr val="A50021"/>
                </a:solidFill>
                <a:latin typeface="Times New Roman" panose="02020603050405020304" pitchFamily="18" charset="0"/>
                <a:ea typeface="宋体" pitchFamily="2" charset="-122"/>
                <a:cs typeface="+mn-ea"/>
              </a:rPr>
              <a:t>6</a:t>
            </a:r>
            <a:r>
              <a:rPr lang="en-US" altLang="zh-CN" sz="2800" b="1" strike="noStrike" noProof="1">
                <a:solidFill>
                  <a:srgbClr val="A50021"/>
                </a:solidFill>
                <a:latin typeface="Times New Roman" panose="02020603050405020304" pitchFamily="18" charset="0"/>
                <a:ea typeface="宋体" pitchFamily="2" charset="-122"/>
                <a:cs typeface="+mn-ea"/>
              </a:rPr>
              <a:t>) </a:t>
            </a:r>
            <a:r>
              <a:rPr lang="x-none" altLang="en-US" sz="2800" b="1" strike="noStrike" noProof="1">
                <a:solidFill>
                  <a:srgbClr val="A50021"/>
                </a:solidFill>
                <a:latin typeface="Times New Roman" panose="02020603050405020304" pitchFamily="18" charset="0"/>
                <a:ea typeface="宋体" pitchFamily="2" charset="-122"/>
                <a:cs typeface="+mn-ea"/>
              </a:rPr>
              <a:t>看病化验</a:t>
            </a:r>
            <a:r>
              <a:rPr lang="zh-CN" altLang="zh-CN" sz="2800" b="1" strike="noStrike" noProof="1">
                <a:solidFill>
                  <a:srgbClr val="A50021"/>
                </a:solidFill>
                <a:latin typeface="Times New Roman" panose="02020603050405020304" pitchFamily="18" charset="0"/>
                <a:ea typeface="宋体" pitchFamily="2" charset="-122"/>
                <a:cs typeface="+mn-ea"/>
              </a:rPr>
              <a:t>的例子（</a:t>
            </a:r>
            <a:r>
              <a:rPr lang="x-none" altLang="zh-CN" sz="2800" b="1" strike="noStrike" noProof="1">
                <a:solidFill>
                  <a:srgbClr val="A50021"/>
                </a:solidFill>
                <a:latin typeface="Times New Roman" panose="02020603050405020304" pitchFamily="18" charset="0"/>
                <a:ea typeface="宋体" pitchFamily="2" charset="-122"/>
                <a:cs typeface="+mn-ea"/>
              </a:rPr>
              <a:t>同步</a:t>
            </a:r>
            <a:r>
              <a:rPr lang="zh-CN" altLang="zh-CN" sz="2800" b="1" strike="noStrike" noProof="1">
                <a:solidFill>
                  <a:srgbClr val="A50021"/>
                </a:solidFill>
                <a:latin typeface="Times New Roman" panose="02020603050405020304" pitchFamily="18" charset="0"/>
                <a:ea typeface="宋体" pitchFamily="2" charset="-122"/>
                <a:cs typeface="+mn-ea"/>
              </a:rPr>
              <a:t>）</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rgbClr val="000099"/>
                </a:solidFill>
                <a:effectLst/>
                <a:latin typeface="Times New Roman" panose="02020603050405020304" pitchFamily="18" charset="0"/>
                <a:ea typeface="宋体" pitchFamily="2" charset="-122"/>
                <a:cs typeface="+mn-ea"/>
              </a:rPr>
              <a:t>          </a:t>
            </a:r>
            <a:r>
              <a:rPr lang="x-none" altLang="en-US" sz="2400" b="1" strike="noStrike" noProof="1">
                <a:solidFill>
                  <a:schemeClr val="tx1"/>
                </a:solidFill>
                <a:effectLst/>
                <a:latin typeface="Times New Roman" panose="02020603050405020304" pitchFamily="18" charset="0"/>
                <a:ea typeface="宋体" pitchFamily="2" charset="-122"/>
                <a:cs typeface="+mn-ea"/>
              </a:rPr>
              <a:t>医生的看病活动和化验室的化验活动的同步约束关系：</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 </a:t>
            </a:r>
            <a:r>
              <a:rPr lang="x-none" sz="2400" strike="noStrike" noProof="1">
                <a:solidFill>
                  <a:schemeClr val="tx1"/>
                </a:solidFill>
                <a:effectLst/>
                <a:latin typeface="Times New Roman" panose="02020603050405020304" pitchFamily="18" charset="0"/>
                <a:ea typeface="宋体" pitchFamily="2" charset="-122"/>
                <a:cs typeface="+mn-ea"/>
              </a:rPr>
              <a:t>1、看病进程开出化验单，并发送给化验进程，化验进程才能开始工作，否则化验进程必须等待；</a:t>
            </a:r>
            <a:endParaRPr lang="x-none" sz="2400" strike="noStrike" noProof="1">
              <a:solidFill>
                <a:schemeClr val="tx1"/>
              </a:solidFill>
              <a:effectLst/>
              <a:latin typeface="Times New Roman" panose="02020603050405020304" pitchFamily="18" charset="0"/>
              <a:ea typeface="宋体" pitchFamily="2" charset="-122"/>
              <a:cs typeface="+mn-ea"/>
            </a:endParaRPr>
          </a:p>
          <a:p>
            <a:pPr marL="533400" lvl="0" indent="-533400" algn="l" fontAlgn="base">
              <a:lnSpc>
                <a:spcPct val="120000"/>
              </a:lnSpc>
              <a:spcBef>
                <a:spcPct val="20000"/>
              </a:spcBef>
              <a:buNone/>
            </a:pPr>
            <a:r>
              <a:rPr lang="x-none" altLang="zh-CN" sz="2000" b="1" strike="noStrike" noProof="1">
                <a:solidFill>
                  <a:schemeClr val="tx1"/>
                </a:solidFill>
                <a:effectLst/>
                <a:latin typeface="Times New Roman" panose="02020603050405020304" pitchFamily="18" charset="0"/>
                <a:ea typeface="宋体" pitchFamily="2" charset="-122"/>
              </a:rPr>
              <a:t>		 </a:t>
            </a:r>
            <a:r>
              <a:rPr lang="x-none" sz="2400" b="1" strike="noStrike" noProof="1">
                <a:solidFill>
                  <a:schemeClr val="tx1"/>
                </a:solidFill>
                <a:latin typeface="Times New Roman" panose="02020603050405020304" pitchFamily="18" charset="0"/>
                <a:ea typeface="宋体" pitchFamily="2" charset="-122"/>
                <a:cs typeface="+mn-ea"/>
              </a:rPr>
              <a:t> </a:t>
            </a:r>
            <a:r>
              <a:rPr lang="x-none" sz="2400" strike="noStrike" noProof="1">
                <a:solidFill>
                  <a:schemeClr val="tx1"/>
                </a:solidFill>
                <a:effectLst/>
                <a:latin typeface="Times New Roman" panose="02020603050405020304" pitchFamily="18" charset="0"/>
                <a:ea typeface="宋体" pitchFamily="2" charset="-122"/>
                <a:cs typeface="+mn-ea"/>
              </a:rPr>
              <a:t>2、化验进程化验完毕后得到化验结果，并发送给看病进程，看病进程才能根据化验结果确定医疗方案，否则看病进程必须等待。</a:t>
            </a:r>
            <a:endParaRPr lang="x-none" sz="2400" strike="noStrike" noProof="1">
              <a:solidFill>
                <a:schemeClr val="tx1"/>
              </a:solidFill>
              <a:effectLst/>
              <a:latin typeface="Times New Roman" panose="02020603050405020304" pitchFamily="18" charset="0"/>
              <a:ea typeface="宋体" pitchFamily="2" charset="-122"/>
              <a:cs typeface="+mn-ea"/>
            </a:endParaRPr>
          </a:p>
        </p:txBody>
      </p:sp>
      <p:sp>
        <p:nvSpPr>
          <p:cNvPr id="59397" name="矩形 59396"/>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charRg st="0" end="9"/>
                                            </p:txEl>
                                          </p:spTgt>
                                        </p:tgtEl>
                                        <p:attrNameLst>
                                          <p:attrName>style.visibility</p:attrName>
                                        </p:attrNameLst>
                                      </p:cBhvr>
                                      <p:to>
                                        <p:strVal val="visible"/>
                                      </p:to>
                                    </p:set>
                                    <p:anim calcmode="lin" valueType="num">
                                      <p:cBhvr additive="base">
                                        <p:cTn id="7" dur="1000" fill="hold"/>
                                        <p:tgtEl>
                                          <p:spTgt spid="59395">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9395">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395">
                                            <p:txEl>
                                              <p:charRg st="9" end="47"/>
                                            </p:txEl>
                                          </p:spTgt>
                                        </p:tgtEl>
                                        <p:attrNameLst>
                                          <p:attrName>style.visibility</p:attrName>
                                        </p:attrNameLst>
                                      </p:cBhvr>
                                      <p:to>
                                        <p:strVal val="visible"/>
                                      </p:to>
                                    </p:set>
                                    <p:anim calcmode="lin" valueType="num">
                                      <p:cBhvr additive="base">
                                        <p:cTn id="13" dur="500" fill="hold"/>
                                        <p:tgtEl>
                                          <p:spTgt spid="59395">
                                            <p:txEl>
                                              <p:charRg st="9" end="4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5">
                                            <p:txEl>
                                              <p:charRg st="9" end="4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9395">
                                            <p:txEl>
                                              <p:charRg st="47" end="84"/>
                                            </p:txEl>
                                          </p:spTgt>
                                        </p:tgtEl>
                                        <p:attrNameLst>
                                          <p:attrName>style.visibility</p:attrName>
                                        </p:attrNameLst>
                                      </p:cBhvr>
                                      <p:to>
                                        <p:strVal val="visible"/>
                                      </p:to>
                                    </p:set>
                                    <p:anim calcmode="lin" valueType="num">
                                      <p:cBhvr additive="base">
                                        <p:cTn id="17" dur="500" fill="hold"/>
                                        <p:tgtEl>
                                          <p:spTgt spid="59395">
                                            <p:txEl>
                                              <p:charRg st="47" end="8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9395">
                                            <p:txEl>
                                              <p:charRg st="47" end="8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9395">
                                            <p:txEl>
                                              <p:charRg st="3" end="3"/>
                                            </p:txEl>
                                          </p:spTgt>
                                        </p:tgtEl>
                                        <p:attrNameLst>
                                          <p:attrName>style.visibility</p:attrName>
                                        </p:attrNameLst>
                                      </p:cBhvr>
                                      <p:to>
                                        <p:strVal val="visible"/>
                                      </p:to>
                                    </p:set>
                                    <p:anim calcmode="lin" valueType="num">
                                      <p:cBhvr additive="base">
                                        <p:cTn id="21" dur="500" fill="hold"/>
                                        <p:tgtEl>
                                          <p:spTgt spid="59395">
                                            <p:txEl>
                                              <p:char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9395">
                                            <p:txEl>
                                              <p:char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文本框 624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51</a:t>
            </a:r>
            <a:endParaRPr lang="en-US" altLang="zh-CN" b="0">
              <a:solidFill>
                <a:schemeClr val="tx2"/>
              </a:solidFill>
              <a:latin typeface="Times New Roman" panose="02020603050405020304" pitchFamily="18" charset="0"/>
              <a:ea typeface="宋体" pitchFamily="2" charset="-122"/>
            </a:endParaRPr>
          </a:p>
        </p:txBody>
      </p:sp>
      <p:sp>
        <p:nvSpPr>
          <p:cNvPr id="62481" name="矩形 62480"/>
          <p:cNvSpPr/>
          <p:nvPr/>
        </p:nvSpPr>
        <p:spPr>
          <a:xfrm>
            <a:off x="833755" y="596900"/>
            <a:ext cx="7545705" cy="588518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main(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int  s1=0</a:t>
            </a:r>
            <a:r>
              <a:rPr lang="zh-CN" altLang="en-US" sz="1600" b="1" strike="noStrike" noProof="1">
                <a:solidFill>
                  <a:schemeClr val="tx1"/>
                </a:solidFill>
                <a:effectLst/>
                <a:latin typeface="Times New Roman" panose="02020603050405020304" pitchFamily="18" charset="0"/>
                <a:ea typeface="宋体" pitchFamily="2" charset="-122"/>
                <a:cs typeface="+mn-ea"/>
              </a:rPr>
              <a:t>； ∕*表示有无化验单，即化验单资源的个数*∕</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int  s2=0</a:t>
            </a:r>
            <a:r>
              <a:rPr lang="zh-CN" altLang="en-US" sz="1600" b="1" strike="noStrike" noProof="1">
                <a:solidFill>
                  <a:schemeClr val="tx1"/>
                </a:solidFill>
                <a:effectLst/>
                <a:latin typeface="Times New Roman" panose="02020603050405020304" pitchFamily="18" charset="0"/>
                <a:ea typeface="宋体" pitchFamily="2" charset="-122"/>
                <a:cs typeface="+mn-ea"/>
              </a:rPr>
              <a:t>； ∕*表示有无化验结果，</a:t>
            </a:r>
            <a:r>
              <a:rPr lang="zh-CN" altLang="en-US" sz="1600" b="1">
                <a:solidFill>
                  <a:schemeClr val="tx1"/>
                </a:solidFill>
                <a:effectLst/>
                <a:latin typeface="Times New Roman" panose="02020603050405020304" pitchFamily="18" charset="0"/>
                <a:cs typeface="+mn-ea"/>
                <a:sym typeface="+mn-ea"/>
              </a:rPr>
              <a:t>即化验结果资源的个数</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cobegin</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化验</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 看病</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coend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看病</a:t>
            </a:r>
            <a:r>
              <a:rPr lang="en-US" altLang="zh-CN" sz="1600" b="1" strike="noStrike" noProof="1">
                <a:solidFill>
                  <a:schemeClr val="tx1"/>
                </a:solidFill>
                <a:effectLst/>
                <a:latin typeface="Times New Roman" panose="02020603050405020304" pitchFamily="18" charset="0"/>
                <a:ea typeface="宋体" pitchFamily="2" charset="-122"/>
                <a:cs typeface="+mn-ea"/>
              </a:rPr>
              <a:t>( )                                             </a:t>
            </a:r>
            <a:r>
              <a:rPr lang="zh-CN" altLang="en-US" sz="1600" b="1" strike="noStrike" noProof="1">
                <a:solidFill>
                  <a:schemeClr val="tx1"/>
                </a:solidFill>
                <a:effectLst/>
                <a:latin typeface="Times New Roman" panose="02020603050405020304" pitchFamily="18" charset="0"/>
                <a:ea typeface="宋体" pitchFamily="2" charset="-122"/>
                <a:cs typeface="+mn-ea"/>
              </a:rPr>
              <a:t>化验</a:t>
            </a:r>
            <a:r>
              <a:rPr lang="en-US" altLang="zh-CN" sz="1600" b="1" strike="noStrike" noProof="1">
                <a:solidFill>
                  <a:schemeClr val="tx1"/>
                </a:solidFill>
                <a:effectLst/>
                <a:latin typeface="Times New Roman" panose="02020603050405020304" pitchFamily="18" charset="0"/>
                <a:ea typeface="宋体" pitchFamily="2" charset="-122"/>
                <a:cs typeface="+mn-ea"/>
              </a:rPr>
              <a:t>( )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while(</a:t>
            </a:r>
            <a:r>
              <a:rPr lang="zh-CN" altLang="en-US" sz="1600" b="1" strike="noStrike" noProof="1">
                <a:solidFill>
                  <a:schemeClr val="tx1"/>
                </a:solidFill>
                <a:effectLst/>
                <a:latin typeface="Times New Roman" panose="02020603050405020304" pitchFamily="18" charset="0"/>
                <a:ea typeface="宋体" pitchFamily="2" charset="-122"/>
                <a:cs typeface="+mn-ea"/>
              </a:rPr>
              <a:t>没下班</a:t>
            </a:r>
            <a:r>
              <a:rPr lang="en-US" altLang="zh-CN" sz="1600" b="1" strike="noStrike" noProof="1">
                <a:solidFill>
                  <a:schemeClr val="tx1"/>
                </a:solidFill>
                <a:effectLst/>
                <a:latin typeface="Times New Roman" panose="02020603050405020304" pitchFamily="18" charset="0"/>
                <a:ea typeface="宋体" pitchFamily="2" charset="-122"/>
                <a:cs typeface="+mn-ea"/>
              </a:rPr>
              <a:t>) {                                  </a:t>
            </a:r>
            <a:r>
              <a:rPr lang="en-US" altLang="zh-CN" sz="1600" b="1">
                <a:solidFill>
                  <a:schemeClr val="tx1"/>
                </a:solidFill>
                <a:effectLst/>
                <a:latin typeface="Times New Roman" panose="02020603050405020304" pitchFamily="18" charset="0"/>
                <a:cs typeface="+mn-ea"/>
                <a:sym typeface="+mn-ea"/>
              </a:rPr>
              <a:t>while(</a:t>
            </a:r>
            <a:r>
              <a:rPr lang="zh-CN" altLang="en-US" sz="1600" b="1">
                <a:solidFill>
                  <a:schemeClr val="tx1"/>
                </a:solidFill>
                <a:effectLst/>
                <a:latin typeface="Times New Roman" panose="02020603050405020304" pitchFamily="18" charset="0"/>
                <a:cs typeface="+mn-ea"/>
                <a:sym typeface="+mn-ea"/>
              </a:rPr>
              <a:t>没下班</a:t>
            </a:r>
            <a:r>
              <a:rPr lang="en-US" altLang="zh-CN" sz="1600" b="1">
                <a:solidFill>
                  <a:schemeClr val="tx1"/>
                </a:solidFill>
                <a:effectLst/>
                <a:latin typeface="Times New Roman" panose="02020603050405020304" pitchFamily="18" charset="0"/>
                <a:cs typeface="+mn-ea"/>
                <a:sym typeface="+mn-ea"/>
              </a:rPr>
              <a:t>) {</a:t>
            </a:r>
            <a:endParaRPr lang="en-US" altLang="zh-CN"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看病</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sym typeface="MT Extra" pitchFamily="18" charset="2"/>
              </a:rPr>
              <a:t>            </a:t>
            </a:r>
            <a:r>
              <a:rPr lang="en-US" altLang="zh-CN" sz="1600" b="1" strike="noStrike" noProof="1">
                <a:solidFill>
                  <a:schemeClr val="tx1"/>
                </a:solidFill>
                <a:effectLst/>
                <a:latin typeface="Times New Roman" panose="02020603050405020304" pitchFamily="18" charset="0"/>
                <a:ea typeface="宋体" pitchFamily="2" charset="-122"/>
                <a:cs typeface="+mn-ea"/>
              </a:rPr>
              <a:t>p(s1)</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v(s1)</a:t>
            </a:r>
            <a:r>
              <a:rPr lang="zh-CN" altLang="en-US" sz="1600" b="1" strike="noStrike" noProof="1">
                <a:solidFill>
                  <a:schemeClr val="tx1"/>
                </a:solidFill>
                <a:effectLst/>
                <a:latin typeface="Times New Roman" panose="02020603050405020304" pitchFamily="18" charset="0"/>
                <a:ea typeface="宋体" pitchFamily="2" charset="-122"/>
                <a:cs typeface="+mn-ea"/>
              </a:rPr>
              <a:t>；                                               化验；</a:t>
            </a:r>
            <a:endParaRPr lang="zh-CN" altLang="en-US" sz="1600" b="1" strike="noStrike" noProof="1">
              <a:solidFill>
                <a:schemeClr val="tx1"/>
              </a:solidFill>
              <a:effectLst/>
              <a:latin typeface="Times New Roman" panose="02020603050405020304" pitchFamily="18" charset="0"/>
              <a:ea typeface="宋体" pitchFamily="2" charset="-122"/>
              <a:sym typeface="MT Extra" pitchFamily="18" charset="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p(s2)</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sym typeface="MT Extra" pitchFamily="18" charset="2"/>
              </a:rPr>
              <a:t>                                   </a:t>
            </a:r>
            <a:r>
              <a:rPr lang="en-US" altLang="zh-CN" sz="1600" b="1" strike="noStrike" noProof="1">
                <a:solidFill>
                  <a:schemeClr val="tx1"/>
                </a:solidFill>
                <a:effectLst/>
                <a:latin typeface="Times New Roman" panose="02020603050405020304" pitchFamily="18" charset="0"/>
                <a:ea typeface="宋体" pitchFamily="2" charset="-122"/>
                <a:cs typeface="+mn-ea"/>
                <a:sym typeface="MT Extra" pitchFamily="18" charset="2"/>
              </a:rPr>
              <a:t>v(s2)</a:t>
            </a:r>
            <a:r>
              <a:rPr lang="zh-CN" altLang="en-US" sz="1600" b="1" strike="noStrike" noProof="1">
                <a:solidFill>
                  <a:schemeClr val="tx1"/>
                </a:solidFill>
                <a:effectLst/>
                <a:latin typeface="Times New Roman" panose="02020603050405020304" pitchFamily="18" charset="0"/>
                <a:ea typeface="宋体" pitchFamily="2" charset="-122"/>
                <a:cs typeface="+mn-ea"/>
                <a:sym typeface="MT Extra" pitchFamily="18" charset="2"/>
              </a:rPr>
              <a:t> </a:t>
            </a:r>
            <a:r>
              <a:rPr lang="en-US" altLang="zh-CN" sz="1600" b="1" strike="noStrike" noProof="1">
                <a:solidFill>
                  <a:schemeClr val="tx1"/>
                </a:solidFill>
                <a:effectLst/>
                <a:latin typeface="Times New Roman" panose="02020603050405020304" pitchFamily="18" charset="0"/>
                <a:ea typeface="宋体" pitchFamily="2" charset="-122"/>
                <a:cs typeface="+mn-ea"/>
                <a:sym typeface="MT Extra" pitchFamily="18" charset="2"/>
              </a:rPr>
              <a:t>;</a:t>
            </a:r>
            <a:endParaRPr lang="zh-CN" altLang="en-US" sz="1600" b="1" strike="noStrike" noProof="1">
              <a:solidFill>
                <a:schemeClr val="tx1"/>
              </a:solidFill>
              <a:effectLst/>
              <a:latin typeface="Times New Roman" panose="02020603050405020304" pitchFamily="18" charset="0"/>
              <a:ea typeface="宋体" pitchFamily="2" charset="-122"/>
              <a:sym typeface="MT Extra" pitchFamily="18" charset="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诊断                                               </a:t>
            </a: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zh-CN" altLang="en-US"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en-US" altLang="zh-CN" sz="1600" strike="noStrike" noProof="1">
                <a:solidFill>
                  <a:schemeClr val="tx1"/>
                </a:solidFill>
                <a:latin typeface="Times New Roman" panose="02020603050405020304" pitchFamily="18" charset="0"/>
                <a:ea typeface="宋体" pitchFamily="2" charset="-122"/>
                <a:cs typeface="+mn-ea"/>
              </a:rPr>
              <a:t>  </a:t>
            </a:r>
            <a:endParaRPr lang="en-US" altLang="zh-CN" sz="1600" strike="noStrike" noProof="1">
              <a:solidFill>
                <a:schemeClr val="tx1"/>
              </a:solidFill>
              <a:latin typeface="Times New Roman" panose="02020603050405020304" pitchFamily="18" charset="0"/>
              <a:ea typeface="宋体" pitchFamily="2" charset="-122"/>
            </a:endParaRPr>
          </a:p>
        </p:txBody>
      </p:sp>
      <p:sp>
        <p:nvSpPr>
          <p:cNvPr id="62483" name="矩形 62482"/>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81"/>
                                        </p:tgtEl>
                                        <p:attrNameLst>
                                          <p:attrName>style.visibility</p:attrName>
                                        </p:attrNameLst>
                                      </p:cBhvr>
                                      <p:to>
                                        <p:strVal val="visible"/>
                                      </p:to>
                                    </p:set>
                                    <p:anim calcmode="lin" valueType="num">
                                      <p:cBhvr additive="base">
                                        <p:cTn id="7" dur="500" fill="hold"/>
                                        <p:tgtEl>
                                          <p:spTgt spid="62481"/>
                                        </p:tgtEl>
                                        <p:attrNameLst>
                                          <p:attrName>ppt_x</p:attrName>
                                        </p:attrNameLst>
                                      </p:cBhvr>
                                      <p:tavLst>
                                        <p:tav tm="0">
                                          <p:val>
                                            <p:strVal val="0-#ppt_w/2"/>
                                          </p:val>
                                        </p:tav>
                                        <p:tav tm="100000">
                                          <p:val>
                                            <p:strVal val="#ppt_x"/>
                                          </p:val>
                                        </p:tav>
                                      </p:tavLst>
                                    </p:anim>
                                    <p:anim calcmode="lin" valueType="num">
                                      <p:cBhvr additive="base">
                                        <p:cTn id="8" dur="500" fill="hold"/>
                                        <p:tgtEl>
                                          <p:spTgt spid="624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1"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文本框 6041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49</a:t>
            </a:r>
            <a:endParaRPr lang="en-US" altLang="zh-CN" b="0">
              <a:solidFill>
                <a:schemeClr val="tx2"/>
              </a:solidFill>
              <a:latin typeface="Times New Roman" panose="02020603050405020304" pitchFamily="18" charset="0"/>
              <a:ea typeface="宋体" pitchFamily="2" charset="-122"/>
            </a:endParaRPr>
          </a:p>
        </p:txBody>
      </p:sp>
      <p:sp>
        <p:nvSpPr>
          <p:cNvPr id="60419" name="矩形 60418"/>
          <p:cNvSpPr/>
          <p:nvPr/>
        </p:nvSpPr>
        <p:spPr>
          <a:xfrm>
            <a:off x="157163" y="601663"/>
            <a:ext cx="8405813" cy="13239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3.  </a:t>
            </a:r>
            <a:r>
              <a:rPr lang="zh-CN" altLang="en-US" b="1" strike="noStrike" noProof="1">
                <a:solidFill>
                  <a:srgbClr val="990000"/>
                </a:solidFill>
                <a:latin typeface="Arial" panose="020B0604020202020204" pitchFamily="34" charset="0"/>
                <a:ea typeface="宋体" pitchFamily="2" charset="-122"/>
                <a:cs typeface="+mn-ea"/>
              </a:rPr>
              <a:t>两类同步问题的解法</a:t>
            </a:r>
            <a:endParaRPr lang="zh-CN" altLang="en-US" b="1" strike="noStrike" noProof="1">
              <a:solidFill>
                <a:srgbClr val="990000"/>
              </a:solidFill>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合作进程的执行次序 </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60420" name="矩形 60419"/>
          <p:cNvSpPr/>
          <p:nvPr/>
        </p:nvSpPr>
        <p:spPr>
          <a:xfrm>
            <a:off x="695325" y="1987550"/>
            <a:ext cx="3211513" cy="530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① 进程流图</a:t>
            </a:r>
            <a:r>
              <a:rPr lang="zh-CN" altLang="en-US" sz="2400" b="1" strike="noStrike" noProof="1">
                <a:latin typeface="Times New Roman" panose="02020603050405020304" pitchFamily="18" charset="0"/>
                <a:ea typeface="宋体" pitchFamily="2" charset="-122"/>
                <a:cs typeface="+mn-ea"/>
              </a:rPr>
              <a:t>        </a:t>
            </a:r>
            <a:endParaRPr lang="zh-CN" altLang="en-US" sz="2400" b="1" strike="noStrike" noProof="1">
              <a:latin typeface="Times New Roman" panose="02020603050405020304" pitchFamily="18" charset="0"/>
              <a:ea typeface="宋体" pitchFamily="2" charset="-122"/>
            </a:endParaRPr>
          </a:p>
        </p:txBody>
      </p:sp>
      <p:grpSp>
        <p:nvGrpSpPr>
          <p:cNvPr id="10" name="组合 9"/>
          <p:cNvGrpSpPr/>
          <p:nvPr/>
        </p:nvGrpSpPr>
        <p:grpSpPr>
          <a:xfrm>
            <a:off x="1683385" y="2637155"/>
            <a:ext cx="1844040" cy="2733040"/>
            <a:chOff x="1751" y="4177"/>
            <a:chExt cx="2904" cy="4304"/>
          </a:xfrm>
        </p:grpSpPr>
        <p:sp>
          <p:nvSpPr>
            <p:cNvPr id="75802" name="椭圆 60442"/>
            <p:cNvSpPr/>
            <p:nvPr/>
          </p:nvSpPr>
          <p:spPr>
            <a:xfrm>
              <a:off x="2267" y="6122"/>
              <a:ext cx="1521" cy="1643"/>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75803" name="直接连接符 60443"/>
            <p:cNvSpPr/>
            <p:nvPr/>
          </p:nvSpPr>
          <p:spPr>
            <a:xfrm flipH="1">
              <a:off x="3100" y="7697"/>
              <a:ext cx="281" cy="95"/>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75804" name="直接连接符 60444"/>
            <p:cNvSpPr/>
            <p:nvPr/>
          </p:nvSpPr>
          <p:spPr>
            <a:xfrm>
              <a:off x="3043" y="4860"/>
              <a:ext cx="0" cy="1262"/>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75805" name="文本框 60445"/>
            <p:cNvSpPr txBox="1"/>
            <p:nvPr/>
          </p:nvSpPr>
          <p:spPr>
            <a:xfrm>
              <a:off x="1751" y="6229"/>
              <a:ext cx="745" cy="72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75806" name="文本框 60446"/>
            <p:cNvSpPr txBox="1"/>
            <p:nvPr/>
          </p:nvSpPr>
          <p:spPr>
            <a:xfrm>
              <a:off x="3733" y="6250"/>
              <a:ext cx="922" cy="72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75807" name="文本框 60447"/>
            <p:cNvSpPr txBox="1"/>
            <p:nvPr/>
          </p:nvSpPr>
          <p:spPr>
            <a:xfrm>
              <a:off x="2281" y="4985"/>
              <a:ext cx="745" cy="72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grpSp>
          <p:nvGrpSpPr>
            <p:cNvPr id="75808" name="组合 60448"/>
            <p:cNvGrpSpPr/>
            <p:nvPr/>
          </p:nvGrpSpPr>
          <p:grpSpPr>
            <a:xfrm rot="0">
              <a:off x="2665" y="7801"/>
              <a:ext cx="759" cy="680"/>
              <a:chOff x="0" y="0"/>
              <a:chExt cx="265" cy="228"/>
            </a:xfrm>
          </p:grpSpPr>
          <p:sp>
            <p:nvSpPr>
              <p:cNvPr id="75809" name="椭圆 60449"/>
              <p:cNvSpPr/>
              <p:nvPr/>
            </p:nvSpPr>
            <p:spPr>
              <a:xfrm>
                <a:off x="5" y="0"/>
                <a:ext cx="260"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75810" name="文本框 60450"/>
              <p:cNvSpPr txBox="1"/>
              <p:nvPr/>
            </p:nvSpPr>
            <p:spPr>
              <a:xfrm>
                <a:off x="0" y="3"/>
                <a:ext cx="221" cy="20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grpSp>
          <p:nvGrpSpPr>
            <p:cNvPr id="75811" name="组合 60451"/>
            <p:cNvGrpSpPr/>
            <p:nvPr/>
          </p:nvGrpSpPr>
          <p:grpSpPr>
            <a:xfrm rot="0">
              <a:off x="2650" y="4177"/>
              <a:ext cx="747" cy="680"/>
              <a:chOff x="0" y="0"/>
              <a:chExt cx="261" cy="228"/>
            </a:xfrm>
          </p:grpSpPr>
          <p:sp>
            <p:nvSpPr>
              <p:cNvPr id="75812" name="椭圆 60452"/>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75813" name="文本框 60453"/>
              <p:cNvSpPr txBox="1"/>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sp>
          <p:nvSpPr>
            <p:cNvPr id="75814" name="直接连接符 60454"/>
            <p:cNvSpPr/>
            <p:nvPr/>
          </p:nvSpPr>
          <p:spPr>
            <a:xfrm>
              <a:off x="2736" y="7694"/>
              <a:ext cx="272" cy="95"/>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grpSp>
      <p:grpSp>
        <p:nvGrpSpPr>
          <p:cNvPr id="75815" name="组合 60455"/>
          <p:cNvGrpSpPr/>
          <p:nvPr/>
        </p:nvGrpSpPr>
        <p:grpSpPr>
          <a:xfrm rot="0">
            <a:off x="4049395" y="2703830"/>
            <a:ext cx="1669415" cy="2844800"/>
            <a:chOff x="0" y="0"/>
            <a:chExt cx="918" cy="1502"/>
          </a:xfrm>
        </p:grpSpPr>
        <p:sp>
          <p:nvSpPr>
            <p:cNvPr id="75816" name="椭圆 60456"/>
            <p:cNvSpPr/>
            <p:nvPr/>
          </p:nvSpPr>
          <p:spPr>
            <a:xfrm>
              <a:off x="171" y="221"/>
              <a:ext cx="531" cy="551"/>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75817" name="直接连接符 60457"/>
            <p:cNvSpPr/>
            <p:nvPr/>
          </p:nvSpPr>
          <p:spPr>
            <a:xfrm>
              <a:off x="331" y="749"/>
              <a:ext cx="95" cy="32"/>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75818" name="直接连接符 60458"/>
            <p:cNvSpPr/>
            <p:nvPr/>
          </p:nvSpPr>
          <p:spPr>
            <a:xfrm flipH="1">
              <a:off x="444" y="749"/>
              <a:ext cx="98" cy="32"/>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75819" name="文本框 60459"/>
            <p:cNvSpPr txBox="1"/>
            <p:nvPr/>
          </p:nvSpPr>
          <p:spPr>
            <a:xfrm>
              <a:off x="0" y="284"/>
              <a:ext cx="260" cy="243"/>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baseline="-25000">
                <a:solidFill>
                  <a:schemeClr val="tx1"/>
                </a:solidFill>
                <a:latin typeface="Times New Roman" panose="02020603050405020304" pitchFamily="18" charset="0"/>
                <a:ea typeface="宋体" pitchFamily="2" charset="-122"/>
              </a:endParaRPr>
            </a:p>
          </p:txBody>
        </p:sp>
        <p:sp>
          <p:nvSpPr>
            <p:cNvPr id="75820" name="文本框 60460"/>
            <p:cNvSpPr txBox="1"/>
            <p:nvPr/>
          </p:nvSpPr>
          <p:spPr>
            <a:xfrm>
              <a:off x="658" y="290"/>
              <a:ext cx="260" cy="2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75821" name="文本框 60461"/>
            <p:cNvSpPr txBox="1"/>
            <p:nvPr/>
          </p:nvSpPr>
          <p:spPr>
            <a:xfrm>
              <a:off x="442" y="942"/>
              <a:ext cx="260" cy="243"/>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75822" name="直接连接符 60462"/>
            <p:cNvSpPr/>
            <p:nvPr/>
          </p:nvSpPr>
          <p:spPr>
            <a:xfrm>
              <a:off x="442" y="772"/>
              <a:ext cx="0" cy="466"/>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grpSp>
          <p:nvGrpSpPr>
            <p:cNvPr id="75823" name="组合 60463"/>
            <p:cNvGrpSpPr/>
            <p:nvPr/>
          </p:nvGrpSpPr>
          <p:grpSpPr>
            <a:xfrm>
              <a:off x="301" y="0"/>
              <a:ext cx="261" cy="228"/>
              <a:chOff x="0" y="0"/>
              <a:chExt cx="261" cy="228"/>
            </a:xfrm>
          </p:grpSpPr>
          <p:sp>
            <p:nvSpPr>
              <p:cNvPr id="75824" name="椭圆 60464"/>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75825" name="文本框 60465"/>
              <p:cNvSpPr txBox="1"/>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grpSp>
          <p:nvGrpSpPr>
            <p:cNvPr id="75826" name="组合 60466"/>
            <p:cNvGrpSpPr/>
            <p:nvPr/>
          </p:nvGrpSpPr>
          <p:grpSpPr>
            <a:xfrm>
              <a:off x="305" y="1223"/>
              <a:ext cx="261" cy="279"/>
              <a:chOff x="0" y="0"/>
              <a:chExt cx="261" cy="279"/>
            </a:xfrm>
          </p:grpSpPr>
          <p:sp>
            <p:nvSpPr>
              <p:cNvPr id="75827" name="椭圆 60467"/>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75828" name="文本框 60468"/>
              <p:cNvSpPr txBox="1"/>
              <p:nvPr/>
            </p:nvSpPr>
            <p:spPr>
              <a:xfrm>
                <a:off x="26" y="9"/>
                <a:ext cx="222" cy="270"/>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grpSp>
      <p:sp>
        <p:nvSpPr>
          <p:cNvPr id="60470" name="文本框 60469"/>
          <p:cNvSpPr txBox="1"/>
          <p:nvPr/>
        </p:nvSpPr>
        <p:spPr>
          <a:xfrm>
            <a:off x="3624263" y="5757863"/>
            <a:ext cx="1874837"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进程流图示例</a:t>
            </a:r>
            <a:endParaRPr lang="zh-CN" altLang="en-US" sz="1600" b="0">
              <a:solidFill>
                <a:schemeClr val="tx1"/>
              </a:solidFill>
              <a:latin typeface="Times New Roman" panose="02020603050405020304" pitchFamily="18" charset="0"/>
              <a:ea typeface="宋体" pitchFamily="2" charset="-122"/>
            </a:endParaRPr>
          </a:p>
        </p:txBody>
      </p:sp>
      <p:sp>
        <p:nvSpPr>
          <p:cNvPr id="60471" name="矩形 60470"/>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grpSp>
        <p:nvGrpSpPr>
          <p:cNvPr id="9" name="组合 8"/>
          <p:cNvGrpSpPr/>
          <p:nvPr/>
        </p:nvGrpSpPr>
        <p:grpSpPr>
          <a:xfrm>
            <a:off x="6609080" y="1900555"/>
            <a:ext cx="1899920" cy="3740785"/>
            <a:chOff x="8311" y="4047"/>
            <a:chExt cx="2992" cy="5891"/>
          </a:xfrm>
        </p:grpSpPr>
        <p:sp>
          <p:nvSpPr>
            <p:cNvPr id="75782" name="直接连接符 60422"/>
            <p:cNvSpPr/>
            <p:nvPr/>
          </p:nvSpPr>
          <p:spPr>
            <a:xfrm>
              <a:off x="9769" y="4700"/>
              <a:ext cx="0" cy="743"/>
            </a:xfrm>
            <a:prstGeom prst="line">
              <a:avLst/>
            </a:prstGeom>
            <a:ln w="1270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75783" name="椭圆 60423"/>
            <p:cNvSpPr/>
            <p:nvPr/>
          </p:nvSpPr>
          <p:spPr>
            <a:xfrm>
              <a:off x="8881" y="5437"/>
              <a:ext cx="1776" cy="208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75784" name="矩形 60424"/>
            <p:cNvSpPr/>
            <p:nvPr/>
          </p:nvSpPr>
          <p:spPr>
            <a:xfrm>
              <a:off x="9769" y="5437"/>
              <a:ext cx="1140" cy="2151"/>
            </a:xfrm>
            <a:prstGeom prst="rect">
              <a:avLst/>
            </a:prstGeom>
            <a:noFill/>
            <a:ln w="9525">
              <a:noFill/>
              <a:miter/>
            </a:ln>
          </p:spPr>
          <p:txBody>
            <a:bodyPr anchor="t"/>
            <a:p>
              <a:pPr lvl="0"/>
              <a:endParaRPr lang="zh-CN" altLang="en-US" sz="1600" dirty="0">
                <a:solidFill>
                  <a:srgbClr val="CCECFF"/>
                </a:solidFill>
                <a:latin typeface="Times New Roman" panose="02020603050405020304" pitchFamily="18" charset="0"/>
                <a:ea typeface="宋体" pitchFamily="2" charset="-122"/>
              </a:endParaRPr>
            </a:p>
          </p:txBody>
        </p:sp>
        <p:sp>
          <p:nvSpPr>
            <p:cNvPr id="75785" name="椭圆 60425"/>
            <p:cNvSpPr/>
            <p:nvPr/>
          </p:nvSpPr>
          <p:spPr>
            <a:xfrm>
              <a:off x="9388" y="5437"/>
              <a:ext cx="762" cy="1265"/>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75786" name="直接连接符 60426"/>
            <p:cNvSpPr/>
            <p:nvPr/>
          </p:nvSpPr>
          <p:spPr>
            <a:xfrm>
              <a:off x="9591" y="6618"/>
              <a:ext cx="115" cy="110"/>
            </a:xfrm>
            <a:prstGeom prst="line">
              <a:avLst/>
            </a:prstGeom>
            <a:ln w="9525" cap="flat" cmpd="sng">
              <a:solidFill>
                <a:srgbClr val="000000"/>
              </a:solidFill>
              <a:prstDash val="solid"/>
              <a:round/>
              <a:headEnd type="none" w="med" len="med"/>
              <a:tailEnd type="triangle" w="sm" len="sm"/>
            </a:ln>
          </p:spPr>
          <p:txBody>
            <a:bodyPr anchor="t"/>
            <a:p>
              <a:pPr lvl="0"/>
              <a:endParaRPr lang="zh-CN" altLang="en-US">
                <a:latin typeface="Arial" panose="020B0604020202020204" pitchFamily="34" charset="0"/>
                <a:ea typeface="宋体" pitchFamily="2" charset="-122"/>
              </a:endParaRPr>
            </a:p>
          </p:txBody>
        </p:sp>
        <p:sp>
          <p:nvSpPr>
            <p:cNvPr id="75787" name="直接连接符 60427"/>
            <p:cNvSpPr/>
            <p:nvPr/>
          </p:nvSpPr>
          <p:spPr>
            <a:xfrm flipH="1">
              <a:off x="9878" y="6576"/>
              <a:ext cx="143" cy="125"/>
            </a:xfrm>
            <a:prstGeom prst="line">
              <a:avLst/>
            </a:prstGeom>
            <a:ln w="9525" cap="flat" cmpd="sng">
              <a:solidFill>
                <a:srgbClr val="000000"/>
              </a:solidFill>
              <a:prstDash val="solid"/>
              <a:round/>
              <a:headEnd type="none" w="med" len="med"/>
              <a:tailEnd type="triangle" w="sm" len="sm"/>
            </a:ln>
          </p:spPr>
          <p:txBody>
            <a:bodyPr anchor="t"/>
            <a:p>
              <a:pPr lvl="0"/>
              <a:endParaRPr lang="zh-CN" altLang="en-US">
                <a:latin typeface="Arial" panose="020B0604020202020204" pitchFamily="34" charset="0"/>
                <a:ea typeface="宋体" pitchFamily="2" charset="-122"/>
              </a:endParaRPr>
            </a:p>
          </p:txBody>
        </p:sp>
        <p:sp>
          <p:nvSpPr>
            <p:cNvPr id="75788" name="文本框 60428"/>
            <p:cNvSpPr txBox="1"/>
            <p:nvPr/>
          </p:nvSpPr>
          <p:spPr>
            <a:xfrm>
              <a:off x="8865" y="5766"/>
              <a:ext cx="745" cy="72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grpSp>
          <p:nvGrpSpPr>
            <p:cNvPr id="75789" name="组合 60429"/>
            <p:cNvGrpSpPr/>
            <p:nvPr/>
          </p:nvGrpSpPr>
          <p:grpSpPr>
            <a:xfrm rot="0">
              <a:off x="9402" y="4047"/>
              <a:ext cx="748" cy="680"/>
              <a:chOff x="0" y="0"/>
              <a:chExt cx="261" cy="228"/>
            </a:xfrm>
          </p:grpSpPr>
          <p:sp>
            <p:nvSpPr>
              <p:cNvPr id="75790" name="椭圆 60430"/>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75791" name="文本框 60431"/>
              <p:cNvSpPr txBox="1"/>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grpSp>
          <p:nvGrpSpPr>
            <p:cNvPr id="75792" name="组合 60432"/>
            <p:cNvGrpSpPr/>
            <p:nvPr/>
          </p:nvGrpSpPr>
          <p:grpSpPr>
            <a:xfrm rot="0">
              <a:off x="9388" y="9106"/>
              <a:ext cx="748" cy="832"/>
              <a:chOff x="0" y="0"/>
              <a:chExt cx="261" cy="279"/>
            </a:xfrm>
          </p:grpSpPr>
          <p:sp>
            <p:nvSpPr>
              <p:cNvPr id="75793" name="椭圆 60433"/>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75794" name="文本框 60434"/>
              <p:cNvSpPr txBox="1"/>
              <p:nvPr/>
            </p:nvSpPr>
            <p:spPr>
              <a:xfrm>
                <a:off x="26" y="9"/>
                <a:ext cx="222" cy="270"/>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sp>
          <p:nvSpPr>
            <p:cNvPr id="75795" name="文本框 60435"/>
            <p:cNvSpPr txBox="1"/>
            <p:nvPr/>
          </p:nvSpPr>
          <p:spPr>
            <a:xfrm>
              <a:off x="10559" y="6251"/>
              <a:ext cx="745" cy="72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5</a:t>
              </a:r>
              <a:endParaRPr lang="en-US" altLang="zh-CN" sz="1600">
                <a:solidFill>
                  <a:schemeClr val="tx1"/>
                </a:solidFill>
                <a:latin typeface="Times New Roman" panose="02020603050405020304" pitchFamily="18" charset="0"/>
                <a:ea typeface="宋体" pitchFamily="2" charset="-122"/>
              </a:endParaRPr>
            </a:p>
          </p:txBody>
        </p:sp>
        <p:sp>
          <p:nvSpPr>
            <p:cNvPr id="75796" name="文本框 60436"/>
            <p:cNvSpPr txBox="1"/>
            <p:nvPr/>
          </p:nvSpPr>
          <p:spPr>
            <a:xfrm>
              <a:off x="9992" y="4754"/>
              <a:ext cx="745" cy="72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75797" name="文本框 60437"/>
            <p:cNvSpPr txBox="1"/>
            <p:nvPr/>
          </p:nvSpPr>
          <p:spPr>
            <a:xfrm>
              <a:off x="8311" y="6256"/>
              <a:ext cx="745" cy="72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75798" name="文本框 60438"/>
            <p:cNvSpPr txBox="1"/>
            <p:nvPr/>
          </p:nvSpPr>
          <p:spPr>
            <a:xfrm>
              <a:off x="10030" y="5762"/>
              <a:ext cx="745" cy="72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75799" name="直接连接符 60439"/>
            <p:cNvSpPr/>
            <p:nvPr/>
          </p:nvSpPr>
          <p:spPr>
            <a:xfrm>
              <a:off x="9772" y="6690"/>
              <a:ext cx="0" cy="844"/>
            </a:xfrm>
            <a:prstGeom prst="line">
              <a:avLst/>
            </a:prstGeom>
            <a:ln w="1270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75800" name="文本框 60440"/>
            <p:cNvSpPr txBox="1"/>
            <p:nvPr/>
          </p:nvSpPr>
          <p:spPr>
            <a:xfrm>
              <a:off x="9270" y="6758"/>
              <a:ext cx="745" cy="72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6</a:t>
              </a:r>
              <a:endParaRPr lang="en-US" altLang="zh-CN" sz="1600">
                <a:solidFill>
                  <a:schemeClr val="tx1"/>
                </a:solidFill>
                <a:latin typeface="Times New Roman" panose="02020603050405020304" pitchFamily="18" charset="0"/>
                <a:ea typeface="宋体" pitchFamily="2" charset="-122"/>
              </a:endParaRPr>
            </a:p>
          </p:txBody>
        </p:sp>
        <p:sp>
          <p:nvSpPr>
            <p:cNvPr id="2" name="椭圆 60442"/>
            <p:cNvSpPr/>
            <p:nvPr/>
          </p:nvSpPr>
          <p:spPr>
            <a:xfrm>
              <a:off x="8989" y="7546"/>
              <a:ext cx="1548" cy="1522"/>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3" name="直接连接符 60454"/>
            <p:cNvSpPr/>
            <p:nvPr/>
          </p:nvSpPr>
          <p:spPr>
            <a:xfrm>
              <a:off x="9465" y="7439"/>
              <a:ext cx="272" cy="95"/>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4" name="直接连接符 60454"/>
            <p:cNvSpPr/>
            <p:nvPr/>
          </p:nvSpPr>
          <p:spPr>
            <a:xfrm>
              <a:off x="9497" y="9009"/>
              <a:ext cx="272" cy="95"/>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5" name="直接连接符 60443"/>
            <p:cNvSpPr/>
            <p:nvPr/>
          </p:nvSpPr>
          <p:spPr>
            <a:xfrm flipH="1">
              <a:off x="9740" y="9009"/>
              <a:ext cx="281" cy="95"/>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6" name="直接连接符 60443"/>
            <p:cNvSpPr/>
            <p:nvPr/>
          </p:nvSpPr>
          <p:spPr>
            <a:xfrm flipH="1">
              <a:off x="9809" y="7439"/>
              <a:ext cx="281" cy="95"/>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7" name="文本框 60437"/>
            <p:cNvSpPr txBox="1"/>
            <p:nvPr/>
          </p:nvSpPr>
          <p:spPr>
            <a:xfrm>
              <a:off x="8427" y="7897"/>
              <a:ext cx="745" cy="72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7</a:t>
              </a:r>
              <a:endParaRPr lang="en-US" altLang="zh-CN" sz="1600" baseline="-25000">
                <a:solidFill>
                  <a:schemeClr val="tx1"/>
                </a:solidFill>
                <a:latin typeface="Times New Roman" panose="02020603050405020304" pitchFamily="18" charset="0"/>
                <a:ea typeface="宋体" pitchFamily="2" charset="-122"/>
              </a:endParaRPr>
            </a:p>
          </p:txBody>
        </p:sp>
        <p:sp>
          <p:nvSpPr>
            <p:cNvPr id="8" name="文本框 60437"/>
            <p:cNvSpPr txBox="1"/>
            <p:nvPr/>
          </p:nvSpPr>
          <p:spPr>
            <a:xfrm>
              <a:off x="10461" y="7878"/>
              <a:ext cx="745" cy="72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8</a:t>
              </a:r>
              <a:endParaRPr lang="en-US" altLang="zh-CN" sz="1600" baseline="-25000">
                <a:solidFill>
                  <a:schemeClr val="tx1"/>
                </a:solidFill>
                <a:latin typeface="Times New Roman" panose="02020603050405020304" pitchFamily="18"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9">
                                            <p:txEl>
                                              <p:charRg st="0" end="14"/>
                                            </p:txEl>
                                          </p:spTgt>
                                        </p:tgtEl>
                                        <p:attrNameLst>
                                          <p:attrName>style.visibility</p:attrName>
                                        </p:attrNameLst>
                                      </p:cBhvr>
                                      <p:to>
                                        <p:strVal val="visible"/>
                                      </p:to>
                                    </p:set>
                                    <p:anim calcmode="lin" valueType="num">
                                      <p:cBhvr additive="base">
                                        <p:cTn id="7" dur="1000" fill="hold"/>
                                        <p:tgtEl>
                                          <p:spTgt spid="60419">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0419">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419">
                                            <p:txEl>
                                              <p:charRg st="14" end="35"/>
                                            </p:txEl>
                                          </p:spTgt>
                                        </p:tgtEl>
                                        <p:attrNameLst>
                                          <p:attrName>style.visibility</p:attrName>
                                        </p:attrNameLst>
                                      </p:cBhvr>
                                      <p:to>
                                        <p:strVal val="visible"/>
                                      </p:to>
                                    </p:set>
                                    <p:anim calcmode="lin" valueType="num">
                                      <p:cBhvr additive="base">
                                        <p:cTn id="13" dur="1000" fill="hold"/>
                                        <p:tgtEl>
                                          <p:spTgt spid="60419">
                                            <p:txEl>
                                              <p:charRg st="14" end="3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0419">
                                            <p:txEl>
                                              <p:charRg st="14" end="3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0420"/>
                                        </p:tgtEl>
                                        <p:attrNameLst>
                                          <p:attrName>style.visibility</p:attrName>
                                        </p:attrNameLst>
                                      </p:cBhvr>
                                      <p:to>
                                        <p:strVal val="visible"/>
                                      </p:to>
                                    </p:set>
                                    <p:anim calcmode="lin" valueType="num">
                                      <p:cBhvr additive="base">
                                        <p:cTn id="19" dur="500" fill="hold"/>
                                        <p:tgtEl>
                                          <p:spTgt spid="60420"/>
                                        </p:tgtEl>
                                        <p:attrNameLst>
                                          <p:attrName>ppt_x</p:attrName>
                                        </p:attrNameLst>
                                      </p:cBhvr>
                                      <p:tavLst>
                                        <p:tav tm="0">
                                          <p:val>
                                            <p:strVal val="0-#ppt_w/2"/>
                                          </p:val>
                                        </p:tav>
                                        <p:tav tm="100000">
                                          <p:val>
                                            <p:strVal val="#ppt_x"/>
                                          </p:val>
                                        </p:tav>
                                      </p:tavLst>
                                    </p:anim>
                                    <p:anim calcmode="lin" valueType="num">
                                      <p:cBhvr additive="base">
                                        <p:cTn id="20" dur="500" fill="hold"/>
                                        <p:tgtEl>
                                          <p:spTgt spid="6042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60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P spid="60420" grpId="0"/>
      <p:bldP spid="60470"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文本框 6144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50</a:t>
            </a:r>
            <a:endParaRPr lang="en-US" altLang="zh-CN" b="0">
              <a:solidFill>
                <a:schemeClr val="tx2"/>
              </a:solidFill>
              <a:latin typeface="Times New Roman" panose="02020603050405020304" pitchFamily="18" charset="0"/>
              <a:ea typeface="宋体" pitchFamily="2" charset="-122"/>
            </a:endParaRPr>
          </a:p>
        </p:txBody>
      </p:sp>
      <p:sp>
        <p:nvSpPr>
          <p:cNvPr id="61443" name="矩形 61442"/>
          <p:cNvSpPr/>
          <p:nvPr/>
        </p:nvSpPr>
        <p:spPr>
          <a:xfrm>
            <a:off x="681038" y="573088"/>
            <a:ext cx="8462963" cy="10414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②</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例：</a:t>
            </a:r>
            <a:r>
              <a:rPr lang="en-US" altLang="zh-CN" sz="2400" b="1" strike="noStrike" noProof="1">
                <a:solidFill>
                  <a:srgbClr val="000099"/>
                </a:solidFill>
                <a:latin typeface="Times New Roman" panose="02020603050405020304" pitchFamily="18" charset="0"/>
                <a:ea typeface="宋体" pitchFamily="2" charset="-122"/>
                <a:cs typeface="+mn-ea"/>
              </a:rPr>
              <a:t>pa</a:t>
            </a:r>
            <a:r>
              <a:rPr lang="zh-CN" altLang="en-US" sz="2400" b="1" strike="noStrike" noProof="1">
                <a:solidFill>
                  <a:srgbClr val="000099"/>
                </a:solidFill>
                <a:latin typeface="Times New Roman" panose="02020603050405020304" pitchFamily="18" charset="0"/>
                <a:ea typeface="宋体" pitchFamily="2" charset="-122"/>
                <a:cs typeface="+mn-ea"/>
              </a:rPr>
              <a:t>、</a:t>
            </a:r>
            <a:r>
              <a:rPr lang="en-US" altLang="zh-CN" sz="2400" b="1" strike="noStrike" noProof="1">
                <a:solidFill>
                  <a:srgbClr val="000099"/>
                </a:solidFill>
                <a:latin typeface="Times New Roman" panose="02020603050405020304" pitchFamily="18" charset="0"/>
                <a:ea typeface="宋体" pitchFamily="2" charset="-122"/>
                <a:cs typeface="+mn-ea"/>
              </a:rPr>
              <a:t>pb</a:t>
            </a:r>
            <a:r>
              <a:rPr lang="zh-CN" altLang="en-US" sz="2400" b="1" strike="noStrike" noProof="1">
                <a:solidFill>
                  <a:srgbClr val="000099"/>
                </a:solidFill>
                <a:latin typeface="Times New Roman" panose="02020603050405020304" pitchFamily="18" charset="0"/>
                <a:ea typeface="宋体" pitchFamily="2" charset="-122"/>
                <a:cs typeface="+mn-ea"/>
              </a:rPr>
              <a:t>、</a:t>
            </a:r>
            <a:r>
              <a:rPr lang="en-US" altLang="zh-CN" sz="2400" b="1" strike="noStrike" noProof="1">
                <a:solidFill>
                  <a:srgbClr val="000099"/>
                </a:solidFill>
                <a:latin typeface="Times New Roman" panose="02020603050405020304" pitchFamily="18" charset="0"/>
                <a:ea typeface="宋体" pitchFamily="2" charset="-122"/>
                <a:cs typeface="+mn-ea"/>
              </a:rPr>
              <a:t>pc</a:t>
            </a:r>
            <a:r>
              <a:rPr lang="zh-CN" altLang="en-US" sz="2400" b="1" strike="noStrike" noProof="1">
                <a:solidFill>
                  <a:srgbClr val="000099"/>
                </a:solidFill>
                <a:latin typeface="Times New Roman" panose="02020603050405020304" pitchFamily="18" charset="0"/>
                <a:ea typeface="宋体" pitchFamily="2" charset="-122"/>
                <a:cs typeface="+mn-ea"/>
              </a:rPr>
              <a:t>为一组合作进程，其进程流图如图所示，</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      试用信号灯的</a:t>
            </a:r>
            <a:r>
              <a:rPr lang="en-US" altLang="zh-CN" sz="2400" b="1" strike="noStrike" noProof="1">
                <a:solidFill>
                  <a:srgbClr val="000099"/>
                </a:solidFill>
                <a:latin typeface="Times New Roman" panose="02020603050405020304" pitchFamily="18" charset="0"/>
                <a:ea typeface="宋体" pitchFamily="2" charset="-122"/>
                <a:cs typeface="+mn-ea"/>
              </a:rPr>
              <a:t>p</a:t>
            </a:r>
            <a:r>
              <a:rPr lang="zh-CN" altLang="en-US" sz="2400" b="1" strike="noStrike" noProof="1">
                <a:solidFill>
                  <a:srgbClr val="000099"/>
                </a:solidFill>
                <a:latin typeface="Times New Roman" panose="02020603050405020304" pitchFamily="18" charset="0"/>
                <a:ea typeface="宋体" pitchFamily="2" charset="-122"/>
                <a:cs typeface="+mn-ea"/>
              </a:rPr>
              <a:t>、</a:t>
            </a:r>
            <a:r>
              <a:rPr lang="en-US" altLang="zh-CN" sz="2400" b="1" strike="noStrike" noProof="1">
                <a:solidFill>
                  <a:srgbClr val="000099"/>
                </a:solidFill>
                <a:latin typeface="Times New Roman" panose="02020603050405020304" pitchFamily="18" charset="0"/>
                <a:ea typeface="宋体" pitchFamily="2" charset="-122"/>
                <a:cs typeface="+mn-ea"/>
              </a:rPr>
              <a:t>v</a:t>
            </a:r>
            <a:r>
              <a:rPr lang="zh-CN" altLang="en-US" sz="2400" b="1" strike="noStrike" noProof="1">
                <a:solidFill>
                  <a:srgbClr val="000099"/>
                </a:solidFill>
                <a:latin typeface="Times New Roman" panose="02020603050405020304" pitchFamily="18" charset="0"/>
                <a:ea typeface="宋体" pitchFamily="2" charset="-122"/>
                <a:cs typeface="+mn-ea"/>
              </a:rPr>
              <a:t>操作实现这三个进程的同步。</a:t>
            </a:r>
            <a:endParaRPr lang="zh-CN" altLang="en-US" sz="2400" b="1" strike="noStrike" noProof="1">
              <a:solidFill>
                <a:srgbClr val="000099"/>
              </a:solidFill>
              <a:latin typeface="Times New Roman" panose="02020603050405020304" pitchFamily="18" charset="0"/>
              <a:ea typeface="宋体" pitchFamily="2" charset="-122"/>
            </a:endParaRPr>
          </a:p>
        </p:txBody>
      </p:sp>
      <p:grpSp>
        <p:nvGrpSpPr>
          <p:cNvPr id="61444" name="组合 61443"/>
          <p:cNvGrpSpPr/>
          <p:nvPr/>
        </p:nvGrpSpPr>
        <p:grpSpPr>
          <a:xfrm>
            <a:off x="265113" y="1797050"/>
            <a:ext cx="2047875" cy="2290763"/>
            <a:chOff x="0" y="0"/>
            <a:chExt cx="1076" cy="1443"/>
          </a:xfrm>
        </p:grpSpPr>
        <p:sp>
          <p:nvSpPr>
            <p:cNvPr id="61445" name="椭圆 61444"/>
            <p:cNvSpPr/>
            <p:nvPr/>
          </p:nvSpPr>
          <p:spPr>
            <a:xfrm>
              <a:off x="252" y="652"/>
              <a:ext cx="531" cy="551"/>
            </a:xfrm>
            <a:prstGeom prst="ellipse">
              <a:avLst/>
            </a:prstGeom>
            <a:solidFill>
              <a:srgbClr val="CCFF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76805" name="直接连接符 61445"/>
            <p:cNvSpPr/>
            <p:nvPr/>
          </p:nvSpPr>
          <p:spPr>
            <a:xfrm flipH="1">
              <a:off x="543" y="1180"/>
              <a:ext cx="98" cy="32"/>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76806" name="直接连接符 61446"/>
            <p:cNvSpPr/>
            <p:nvPr/>
          </p:nvSpPr>
          <p:spPr>
            <a:xfrm>
              <a:off x="523" y="229"/>
              <a:ext cx="0" cy="423"/>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76807" name="文本框 61447"/>
            <p:cNvSpPr txBox="1"/>
            <p:nvPr/>
          </p:nvSpPr>
          <p:spPr>
            <a:xfrm>
              <a:off x="0" y="688"/>
              <a:ext cx="315" cy="2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b</a:t>
              </a:r>
              <a:endParaRPr lang="en-US" altLang="zh-CN" sz="1600">
                <a:solidFill>
                  <a:schemeClr val="tx1"/>
                </a:solidFill>
                <a:latin typeface="Times New Roman" panose="02020603050405020304" pitchFamily="18" charset="0"/>
                <a:ea typeface="宋体" pitchFamily="2" charset="-122"/>
              </a:endParaRPr>
            </a:p>
          </p:txBody>
        </p:sp>
        <p:sp>
          <p:nvSpPr>
            <p:cNvPr id="76808" name="文本框 61448"/>
            <p:cNvSpPr txBox="1"/>
            <p:nvPr/>
          </p:nvSpPr>
          <p:spPr>
            <a:xfrm>
              <a:off x="791" y="695"/>
              <a:ext cx="285" cy="32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c</a:t>
              </a:r>
              <a:endParaRPr lang="en-US" altLang="zh-CN" sz="1600">
                <a:solidFill>
                  <a:schemeClr val="tx1"/>
                </a:solidFill>
                <a:latin typeface="Times New Roman" panose="02020603050405020304" pitchFamily="18" charset="0"/>
                <a:ea typeface="宋体" pitchFamily="2" charset="-122"/>
              </a:endParaRPr>
            </a:p>
          </p:txBody>
        </p:sp>
        <p:sp>
          <p:nvSpPr>
            <p:cNvPr id="76809" name="文本框 61449"/>
            <p:cNvSpPr txBox="1"/>
            <p:nvPr/>
          </p:nvSpPr>
          <p:spPr>
            <a:xfrm>
              <a:off x="257" y="271"/>
              <a:ext cx="260" cy="2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a</a:t>
              </a:r>
              <a:endParaRPr lang="en-US" altLang="zh-CN" sz="1600">
                <a:solidFill>
                  <a:schemeClr val="tx1"/>
                </a:solidFill>
                <a:latin typeface="Times New Roman" panose="02020603050405020304" pitchFamily="18" charset="0"/>
                <a:ea typeface="宋体" pitchFamily="2" charset="-122"/>
              </a:endParaRPr>
            </a:p>
          </p:txBody>
        </p:sp>
        <p:sp>
          <p:nvSpPr>
            <p:cNvPr id="61451" name="椭圆 61450"/>
            <p:cNvSpPr/>
            <p:nvPr/>
          </p:nvSpPr>
          <p:spPr>
            <a:xfrm>
              <a:off x="396" y="1215"/>
              <a:ext cx="260" cy="228"/>
            </a:xfrm>
            <a:prstGeom prst="ellipse">
              <a:avLst/>
            </a:prstGeom>
            <a:solidFill>
              <a:srgbClr val="CCFF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76811" name="文本框 61451"/>
            <p:cNvSpPr txBox="1"/>
            <p:nvPr/>
          </p:nvSpPr>
          <p:spPr>
            <a:xfrm>
              <a:off x="391" y="1218"/>
              <a:ext cx="349" cy="20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nvGrpSpPr>
            <p:cNvPr id="76812" name="组合 61452"/>
            <p:cNvGrpSpPr/>
            <p:nvPr/>
          </p:nvGrpSpPr>
          <p:grpSpPr>
            <a:xfrm>
              <a:off x="386" y="0"/>
              <a:ext cx="261" cy="228"/>
              <a:chOff x="0" y="0"/>
              <a:chExt cx="261" cy="228"/>
            </a:xfrm>
          </p:grpSpPr>
          <p:sp>
            <p:nvSpPr>
              <p:cNvPr id="76813" name="椭圆 61453"/>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76814" name="文本框 61454"/>
              <p:cNvSpPr txBox="1"/>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sp>
          <p:nvSpPr>
            <p:cNvPr id="76815" name="直接连接符 61455"/>
            <p:cNvSpPr/>
            <p:nvPr/>
          </p:nvSpPr>
          <p:spPr>
            <a:xfrm>
              <a:off x="416" y="1179"/>
              <a:ext cx="95" cy="32"/>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grpSp>
      <p:sp>
        <p:nvSpPr>
          <p:cNvPr id="61457" name="矩形 61456"/>
          <p:cNvSpPr/>
          <p:nvPr/>
        </p:nvSpPr>
        <p:spPr>
          <a:xfrm>
            <a:off x="2566988" y="1619250"/>
            <a:ext cx="6577013" cy="12493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000" b="1" strike="noStrike" noProof="1">
                <a:solidFill>
                  <a:schemeClr val="tx1"/>
                </a:solidFill>
                <a:latin typeface="宋体" pitchFamily="2" charset="-122"/>
                <a:ea typeface="宋体" pitchFamily="2" charset="-122"/>
                <a:cs typeface="+mn-ea"/>
              </a:rPr>
              <a:t> </a:t>
            </a:r>
            <a:r>
              <a:rPr lang="en-US" altLang="zh-CN" sz="2000" b="1" strike="noStrike" noProof="1">
                <a:solidFill>
                  <a:schemeClr val="tx1"/>
                </a:solidFill>
                <a:latin typeface="宋体" pitchFamily="2" charset="-122"/>
                <a:ea typeface="宋体" pitchFamily="2" charset="-122"/>
                <a:cs typeface="+mn-ea"/>
              </a:rPr>
              <a:t>ⅰ </a:t>
            </a:r>
            <a:r>
              <a:rPr lang="zh-CN" altLang="en-US" sz="2000" b="1" strike="noStrike" noProof="1">
                <a:solidFill>
                  <a:schemeClr val="tx1"/>
                </a:solidFill>
                <a:latin typeface="Times New Roman" panose="02020603050405020304" pitchFamily="18" charset="0"/>
                <a:ea typeface="宋体" pitchFamily="2" charset="-122"/>
                <a:cs typeface="+mn-ea"/>
              </a:rPr>
              <a:t>分析任务的同步关系</a:t>
            </a:r>
            <a:endParaRPr lang="zh-CN" altLang="en-US" sz="2000" b="1"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rPr>
              <a:t>        任务启动后 </a:t>
            </a:r>
            <a:r>
              <a:rPr lang="en-US" altLang="zh-CN" sz="2000" strike="noStrike" noProof="1">
                <a:solidFill>
                  <a:schemeClr val="tx1"/>
                </a:solidFill>
                <a:latin typeface="Times New Roman" panose="02020603050405020304" pitchFamily="18" charset="0"/>
                <a:ea typeface="宋体" pitchFamily="2" charset="-122"/>
                <a:cs typeface="+mn-ea"/>
              </a:rPr>
              <a:t>p</a:t>
            </a:r>
            <a:r>
              <a:rPr lang="en-US" altLang="zh-CN" sz="2000" strike="noStrike" baseline="-25000" noProof="1">
                <a:solidFill>
                  <a:schemeClr val="tx1"/>
                </a:solidFill>
                <a:latin typeface="Times New Roman" panose="02020603050405020304" pitchFamily="18" charset="0"/>
                <a:ea typeface="宋体" pitchFamily="2" charset="-122"/>
                <a:cs typeface="+mn-ea"/>
              </a:rPr>
              <a:t>a</a:t>
            </a:r>
            <a:r>
              <a:rPr lang="zh-CN" altLang="en-US" sz="2000" strike="noStrike" noProof="1">
                <a:solidFill>
                  <a:schemeClr val="tx1"/>
                </a:solidFill>
                <a:latin typeface="Times New Roman" panose="02020603050405020304" pitchFamily="18" charset="0"/>
                <a:ea typeface="宋体" pitchFamily="2" charset="-122"/>
                <a:cs typeface="+mn-ea"/>
              </a:rPr>
              <a:t>先执行，当它结束后，</a:t>
            </a:r>
            <a:r>
              <a:rPr lang="en-US" altLang="zh-CN" sz="2000" strike="noStrike" noProof="1">
                <a:solidFill>
                  <a:schemeClr val="tx1"/>
                </a:solidFill>
                <a:latin typeface="Times New Roman" panose="02020603050405020304" pitchFamily="18" charset="0"/>
                <a:ea typeface="宋体" pitchFamily="2" charset="-122"/>
                <a:cs typeface="+mn-ea"/>
              </a:rPr>
              <a:t>p</a:t>
            </a:r>
            <a:r>
              <a:rPr lang="en-US" altLang="zh-CN" sz="2000" strike="noStrike" baseline="-25000" noProof="1">
                <a:solidFill>
                  <a:schemeClr val="tx1"/>
                </a:solidFill>
                <a:latin typeface="Times New Roman" panose="02020603050405020304" pitchFamily="18" charset="0"/>
                <a:ea typeface="宋体" pitchFamily="2" charset="-122"/>
                <a:cs typeface="+mn-ea"/>
              </a:rPr>
              <a:t>b</a:t>
            </a:r>
            <a:r>
              <a:rPr lang="zh-CN" altLang="en-US" sz="2000" strike="noStrike" noProof="1">
                <a:solidFill>
                  <a:schemeClr val="tx1"/>
                </a:solidFill>
                <a:latin typeface="Times New Roman" panose="02020603050405020304" pitchFamily="18" charset="0"/>
                <a:ea typeface="宋体" pitchFamily="2" charset="-122"/>
                <a:cs typeface="+mn-ea"/>
              </a:rPr>
              <a:t>、</a:t>
            </a:r>
            <a:r>
              <a:rPr lang="en-US" altLang="zh-CN" sz="2000" strike="noStrike" noProof="1">
                <a:solidFill>
                  <a:schemeClr val="tx1"/>
                </a:solidFill>
                <a:latin typeface="Times New Roman" panose="02020603050405020304" pitchFamily="18" charset="0"/>
                <a:ea typeface="宋体" pitchFamily="2" charset="-122"/>
                <a:cs typeface="+mn-ea"/>
              </a:rPr>
              <a:t>p</a:t>
            </a:r>
            <a:r>
              <a:rPr lang="en-US" altLang="zh-CN" sz="2000" strike="noStrike" baseline="-25000" noProof="1">
                <a:solidFill>
                  <a:schemeClr val="tx1"/>
                </a:solidFill>
                <a:latin typeface="Times New Roman" panose="02020603050405020304" pitchFamily="18" charset="0"/>
                <a:ea typeface="宋体" pitchFamily="2" charset="-122"/>
                <a:cs typeface="+mn-ea"/>
              </a:rPr>
              <a:t>c</a:t>
            </a:r>
            <a:r>
              <a:rPr lang="zh-CN" altLang="en-US" sz="2000" strike="noStrike" noProof="1">
                <a:solidFill>
                  <a:schemeClr val="tx1"/>
                </a:solidFill>
                <a:latin typeface="Times New Roman" panose="02020603050405020304" pitchFamily="18" charset="0"/>
                <a:ea typeface="宋体" pitchFamily="2" charset="-122"/>
                <a:cs typeface="+mn-ea"/>
              </a:rPr>
              <a:t>可以 开始执行， </a:t>
            </a:r>
            <a:r>
              <a:rPr lang="en-US" altLang="zh-CN" sz="2000" strike="noStrike" noProof="1">
                <a:solidFill>
                  <a:schemeClr val="tx1"/>
                </a:solidFill>
                <a:latin typeface="Times New Roman" panose="02020603050405020304" pitchFamily="18" charset="0"/>
                <a:ea typeface="宋体" pitchFamily="2" charset="-122"/>
                <a:cs typeface="+mn-ea"/>
              </a:rPr>
              <a:t>p</a:t>
            </a:r>
            <a:r>
              <a:rPr lang="en-US" altLang="zh-CN" sz="2000" strike="noStrike" baseline="-25000" noProof="1">
                <a:solidFill>
                  <a:schemeClr val="tx1"/>
                </a:solidFill>
                <a:latin typeface="Times New Roman" panose="02020603050405020304" pitchFamily="18" charset="0"/>
                <a:ea typeface="宋体" pitchFamily="2" charset="-122"/>
                <a:cs typeface="+mn-ea"/>
              </a:rPr>
              <a:t>b</a:t>
            </a:r>
            <a:r>
              <a:rPr lang="zh-CN" altLang="en-US" sz="2000" strike="noStrike" noProof="1">
                <a:solidFill>
                  <a:schemeClr val="tx1"/>
                </a:solidFill>
                <a:latin typeface="Times New Roman" panose="02020603050405020304" pitchFamily="18" charset="0"/>
                <a:ea typeface="宋体" pitchFamily="2" charset="-122"/>
                <a:cs typeface="+mn-ea"/>
              </a:rPr>
              <a:t>、</a:t>
            </a:r>
            <a:r>
              <a:rPr lang="en-US" altLang="zh-CN" sz="2000" strike="noStrike" noProof="1">
                <a:solidFill>
                  <a:schemeClr val="tx1"/>
                </a:solidFill>
                <a:latin typeface="Times New Roman" panose="02020603050405020304" pitchFamily="18" charset="0"/>
                <a:ea typeface="宋体" pitchFamily="2" charset="-122"/>
                <a:cs typeface="+mn-ea"/>
              </a:rPr>
              <a:t>p</a:t>
            </a:r>
            <a:r>
              <a:rPr lang="en-US" altLang="zh-CN" sz="2000" strike="noStrike" baseline="-25000" noProof="1">
                <a:solidFill>
                  <a:schemeClr val="tx1"/>
                </a:solidFill>
                <a:latin typeface="Times New Roman" panose="02020603050405020304" pitchFamily="18" charset="0"/>
                <a:ea typeface="宋体" pitchFamily="2" charset="-122"/>
                <a:cs typeface="+mn-ea"/>
              </a:rPr>
              <a:t>c</a:t>
            </a:r>
            <a:r>
              <a:rPr lang="en-US" altLang="zh-CN"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都执行完毕后，任务终止。    </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61458" name="矩形 61457"/>
          <p:cNvSpPr/>
          <p:nvPr/>
        </p:nvSpPr>
        <p:spPr>
          <a:xfrm>
            <a:off x="2711450" y="2978150"/>
            <a:ext cx="6230938" cy="12493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000" b="1" strike="noStrike" noProof="1">
                <a:solidFill>
                  <a:schemeClr val="tx1"/>
                </a:solidFill>
                <a:latin typeface="宋体" pitchFamily="2" charset="-122"/>
                <a:ea typeface="宋体" pitchFamily="2" charset="-122"/>
                <a:cs typeface="+mn-ea"/>
              </a:rPr>
              <a:t>ⅱ </a:t>
            </a:r>
            <a:r>
              <a:rPr lang="zh-CN" altLang="en-US" sz="2000" b="1" strike="noStrike" noProof="1">
                <a:solidFill>
                  <a:schemeClr val="tx1"/>
                </a:solidFill>
                <a:latin typeface="Times New Roman" panose="02020603050405020304" pitchFamily="18" charset="0"/>
                <a:ea typeface="宋体" pitchFamily="2" charset="-122"/>
                <a:cs typeface="+mn-ea"/>
              </a:rPr>
              <a:t>信号灯设置</a:t>
            </a:r>
            <a:endParaRPr lang="zh-CN" altLang="en-US" sz="2000" b="1"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rPr>
              <a:t>      设两个同步信号灯</a:t>
            </a:r>
            <a:r>
              <a:rPr lang="en-US" altLang="zh-CN" sz="2000" strike="noStrike" noProof="1">
                <a:solidFill>
                  <a:schemeClr val="tx1"/>
                </a:solidFill>
                <a:latin typeface="Times New Roman" panose="02020603050405020304" pitchFamily="18" charset="0"/>
                <a:ea typeface="宋体" pitchFamily="2" charset="-122"/>
                <a:cs typeface="+mn-ea"/>
              </a:rPr>
              <a:t>s</a:t>
            </a:r>
            <a:r>
              <a:rPr lang="en-US" altLang="zh-CN" sz="2000" strike="noStrike" baseline="-25000" noProof="1">
                <a:solidFill>
                  <a:schemeClr val="tx1"/>
                </a:solidFill>
                <a:latin typeface="Times New Roman" panose="02020603050405020304" pitchFamily="18" charset="0"/>
                <a:ea typeface="宋体" pitchFamily="2" charset="-122"/>
                <a:cs typeface="+mn-ea"/>
              </a:rPr>
              <a:t>b</a:t>
            </a:r>
            <a:r>
              <a:rPr lang="zh-CN" altLang="en-US" sz="2000" strike="noStrike" noProof="1">
                <a:solidFill>
                  <a:schemeClr val="tx1"/>
                </a:solidFill>
                <a:latin typeface="Times New Roman" panose="02020603050405020304" pitchFamily="18" charset="0"/>
                <a:ea typeface="宋体" pitchFamily="2" charset="-122"/>
                <a:cs typeface="+mn-ea"/>
              </a:rPr>
              <a:t>、</a:t>
            </a:r>
            <a:r>
              <a:rPr lang="en-US" altLang="zh-CN" sz="2000" strike="noStrike" noProof="1">
                <a:solidFill>
                  <a:schemeClr val="tx1"/>
                </a:solidFill>
                <a:latin typeface="Times New Roman" panose="02020603050405020304" pitchFamily="18" charset="0"/>
                <a:ea typeface="宋体" pitchFamily="2" charset="-122"/>
                <a:cs typeface="+mn-ea"/>
              </a:rPr>
              <a:t>s</a:t>
            </a:r>
            <a:r>
              <a:rPr lang="en-US" altLang="zh-CN" sz="2000" strike="noStrike" baseline="-25000" noProof="1">
                <a:solidFill>
                  <a:schemeClr val="tx1"/>
                </a:solidFill>
                <a:latin typeface="Times New Roman" panose="02020603050405020304" pitchFamily="18" charset="0"/>
                <a:ea typeface="宋体" pitchFamily="2" charset="-122"/>
                <a:cs typeface="+mn-ea"/>
              </a:rPr>
              <a:t>c</a:t>
            </a:r>
            <a:r>
              <a:rPr lang="zh-CN" altLang="en-US" sz="2000" strike="noStrike" noProof="1">
                <a:solidFill>
                  <a:schemeClr val="tx1"/>
                </a:solidFill>
                <a:latin typeface="Times New Roman" panose="02020603050405020304" pitchFamily="18" charset="0"/>
                <a:ea typeface="宋体" pitchFamily="2" charset="-122"/>
                <a:cs typeface="+mn-ea"/>
              </a:rPr>
              <a:t>分别表示进程</a:t>
            </a:r>
            <a:r>
              <a:rPr lang="en-US" altLang="zh-CN" sz="2000" strike="noStrike" noProof="1">
                <a:solidFill>
                  <a:schemeClr val="tx1"/>
                </a:solidFill>
                <a:latin typeface="Times New Roman" panose="02020603050405020304" pitchFamily="18" charset="0"/>
                <a:ea typeface="宋体" pitchFamily="2" charset="-122"/>
                <a:cs typeface="+mn-ea"/>
              </a:rPr>
              <a:t>p</a:t>
            </a:r>
            <a:r>
              <a:rPr lang="en-US" altLang="zh-CN" sz="2000" strike="noStrike" baseline="-25000" noProof="1">
                <a:solidFill>
                  <a:schemeClr val="tx1"/>
                </a:solidFill>
                <a:latin typeface="Times New Roman" panose="02020603050405020304" pitchFamily="18" charset="0"/>
                <a:ea typeface="宋体" pitchFamily="2" charset="-122"/>
                <a:cs typeface="+mn-ea"/>
              </a:rPr>
              <a:t>b</a:t>
            </a:r>
            <a:r>
              <a:rPr lang="zh-CN" altLang="en-US" sz="2000" strike="noStrike" noProof="1">
                <a:solidFill>
                  <a:schemeClr val="tx1"/>
                </a:solidFill>
                <a:latin typeface="Times New Roman" panose="02020603050405020304" pitchFamily="18" charset="0"/>
                <a:ea typeface="宋体" pitchFamily="2" charset="-122"/>
                <a:cs typeface="+mn-ea"/>
              </a:rPr>
              <a:t>和</a:t>
            </a:r>
            <a:r>
              <a:rPr lang="en-US" altLang="zh-CN" sz="2000" strike="noStrike" noProof="1">
                <a:solidFill>
                  <a:schemeClr val="tx1"/>
                </a:solidFill>
                <a:latin typeface="Times New Roman" panose="02020603050405020304" pitchFamily="18" charset="0"/>
                <a:ea typeface="宋体" pitchFamily="2" charset="-122"/>
                <a:cs typeface="+mn-ea"/>
              </a:rPr>
              <a:t>p</a:t>
            </a:r>
            <a:r>
              <a:rPr lang="en-US" altLang="zh-CN" sz="2000" strike="noStrike" baseline="-25000" noProof="1">
                <a:solidFill>
                  <a:schemeClr val="tx1"/>
                </a:solidFill>
                <a:latin typeface="Times New Roman" panose="02020603050405020304" pitchFamily="18" charset="0"/>
                <a:ea typeface="宋体" pitchFamily="2" charset="-122"/>
                <a:cs typeface="+mn-ea"/>
              </a:rPr>
              <a:t>c</a:t>
            </a:r>
            <a:r>
              <a:rPr lang="zh-CN" altLang="en-US" sz="2000" strike="noStrike" noProof="1">
                <a:solidFill>
                  <a:schemeClr val="tx1"/>
                </a:solidFill>
                <a:latin typeface="Times New Roman" panose="02020603050405020304" pitchFamily="18" charset="0"/>
                <a:ea typeface="宋体" pitchFamily="2" charset="-122"/>
                <a:cs typeface="+mn-ea"/>
              </a:rPr>
              <a:t>能否开始执行，其初值均为</a:t>
            </a:r>
            <a:r>
              <a:rPr lang="en-US" altLang="zh-CN" sz="2000" strike="noStrike" noProof="1">
                <a:solidFill>
                  <a:schemeClr val="tx1"/>
                </a:solidFill>
                <a:latin typeface="Times New Roman" panose="02020603050405020304" pitchFamily="18" charset="0"/>
                <a:ea typeface="宋体" pitchFamily="2" charset="-122"/>
                <a:cs typeface="+mn-ea"/>
              </a:rPr>
              <a:t>0</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61459" name="矩形 61458"/>
          <p:cNvSpPr/>
          <p:nvPr/>
        </p:nvSpPr>
        <p:spPr>
          <a:xfrm>
            <a:off x="2686050" y="4379913"/>
            <a:ext cx="5794375" cy="2011363"/>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000" b="1" strike="noStrike" noProof="1">
                <a:solidFill>
                  <a:schemeClr val="tx1"/>
                </a:solidFill>
                <a:latin typeface="宋体" pitchFamily="2" charset="-122"/>
                <a:ea typeface="宋体" pitchFamily="2" charset="-122"/>
                <a:cs typeface="+mn-ea"/>
              </a:rPr>
              <a:t>ⅲ </a:t>
            </a:r>
            <a:r>
              <a:rPr lang="zh-CN" altLang="en-US" sz="2000" b="1" strike="noStrike" noProof="1">
                <a:solidFill>
                  <a:schemeClr val="tx1"/>
                </a:solidFill>
                <a:latin typeface="Times New Roman" panose="02020603050405020304" pitchFamily="18" charset="0"/>
                <a:ea typeface="宋体" pitchFamily="2" charset="-122"/>
                <a:cs typeface="+mn-ea"/>
              </a:rPr>
              <a:t>同步描述</a:t>
            </a:r>
            <a:endParaRPr lang="zh-CN" altLang="en-US" sz="2000" b="1"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p</a:t>
            </a:r>
            <a:r>
              <a:rPr lang="en-US" altLang="zh-CN" sz="2000" strike="noStrike" baseline="-25000" noProof="1">
                <a:solidFill>
                  <a:schemeClr val="tx1"/>
                </a:solidFill>
                <a:latin typeface="Times New Roman" panose="02020603050405020304" pitchFamily="18" charset="0"/>
                <a:ea typeface="宋体" pitchFamily="2" charset="-122"/>
                <a:cs typeface="+mn-ea"/>
              </a:rPr>
              <a:t>a</a:t>
            </a:r>
            <a:r>
              <a:rPr lang="en-US" altLang="zh-CN" sz="2000" strike="noStrike" noProof="1">
                <a:solidFill>
                  <a:schemeClr val="tx1"/>
                </a:solidFill>
                <a:latin typeface="Times New Roman" panose="02020603050405020304" pitchFamily="18" charset="0"/>
                <a:ea typeface="宋体" pitchFamily="2" charset="-122"/>
                <a:cs typeface="+mn-ea"/>
              </a:rPr>
              <a:t>                   p</a:t>
            </a:r>
            <a:r>
              <a:rPr lang="en-US" altLang="zh-CN" sz="2000" strike="noStrike" baseline="-25000" noProof="1">
                <a:solidFill>
                  <a:schemeClr val="tx1"/>
                </a:solidFill>
                <a:latin typeface="Times New Roman" panose="02020603050405020304" pitchFamily="18" charset="0"/>
                <a:ea typeface="宋体" pitchFamily="2" charset="-122"/>
                <a:cs typeface="+mn-ea"/>
              </a:rPr>
              <a:t>b</a:t>
            </a:r>
            <a:r>
              <a:rPr lang="en-US" altLang="zh-CN" sz="2000" strike="noStrike" noProof="1">
                <a:solidFill>
                  <a:schemeClr val="tx1"/>
                </a:solidFill>
                <a:latin typeface="Times New Roman" panose="02020603050405020304" pitchFamily="18" charset="0"/>
                <a:ea typeface="宋体" pitchFamily="2" charset="-122"/>
                <a:cs typeface="+mn-ea"/>
              </a:rPr>
              <a:t>                        p</a:t>
            </a:r>
            <a:r>
              <a:rPr lang="en-US" altLang="zh-CN" sz="2000" strike="noStrike" baseline="-25000" noProof="1">
                <a:solidFill>
                  <a:schemeClr val="tx1"/>
                </a:solidFill>
                <a:latin typeface="Times New Roman" panose="02020603050405020304" pitchFamily="18" charset="0"/>
                <a:ea typeface="宋体" pitchFamily="2" charset="-122"/>
                <a:cs typeface="+mn-ea"/>
              </a:rPr>
              <a:t>c</a:t>
            </a:r>
            <a:endParaRPr lang="en-US" altLang="zh-CN" sz="2000" strike="noStrike" baseline="-25000" noProof="1">
              <a:solidFill>
                <a:schemeClr val="tx1"/>
              </a:solidFill>
              <a:latin typeface="Times New Roman" panose="02020603050405020304" pitchFamily="18" charset="0"/>
              <a:ea typeface="宋体" pitchFamily="2" charset="-122"/>
            </a:endParaRPr>
          </a:p>
          <a:p>
            <a:pPr marL="533400" lvl="0" indent="-533400" algn="just" fontAlgn="base">
              <a:buNone/>
            </a:pPr>
            <a:r>
              <a:rPr lang="en-US" altLang="zh-CN" sz="2000" strike="noStrike" noProof="1">
                <a:solidFill>
                  <a:schemeClr val="tx1"/>
                </a:solidFill>
                <a:latin typeface="Times New Roman" panose="02020603050405020304" pitchFamily="18" charset="0"/>
                <a:ea typeface="宋体" pitchFamily="2" charset="-122"/>
                <a:cs typeface="+mn-ea"/>
                <a:sym typeface="MT Extra" pitchFamily="18" charset="2"/>
              </a:rPr>
              <a:t>                       </a:t>
            </a:r>
            <a:r>
              <a:rPr lang="en-US" altLang="zh-CN" sz="2000" strike="noStrike" noProof="1">
                <a:solidFill>
                  <a:schemeClr val="tx1"/>
                </a:solidFill>
                <a:latin typeface="Times New Roman" panose="02020603050405020304" pitchFamily="18" charset="0"/>
                <a:ea typeface="宋体" pitchFamily="2" charset="-122"/>
                <a:cs typeface="+mn-ea"/>
              </a:rPr>
              <a:t>p(s</a:t>
            </a:r>
            <a:r>
              <a:rPr lang="en-US" altLang="zh-CN" sz="2000" strike="noStrike" baseline="-25000" noProof="1">
                <a:solidFill>
                  <a:schemeClr val="tx1"/>
                </a:solidFill>
                <a:latin typeface="Times New Roman" panose="02020603050405020304" pitchFamily="18" charset="0"/>
                <a:ea typeface="宋体" pitchFamily="2" charset="-122"/>
                <a:cs typeface="+mn-ea"/>
              </a:rPr>
              <a:t>b</a:t>
            </a:r>
            <a:r>
              <a:rPr lang="en-US" altLang="zh-CN"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p(s</a:t>
            </a:r>
            <a:r>
              <a:rPr lang="en-US" altLang="zh-CN" sz="2000" strike="noStrike" baseline="-25000" noProof="1">
                <a:solidFill>
                  <a:schemeClr val="tx1"/>
                </a:solidFill>
                <a:latin typeface="Times New Roman" panose="02020603050405020304" pitchFamily="18" charset="0"/>
                <a:ea typeface="宋体" pitchFamily="2" charset="-122"/>
                <a:cs typeface="+mn-ea"/>
              </a:rPr>
              <a:t>c</a:t>
            </a:r>
            <a:r>
              <a:rPr lang="en-US" altLang="zh-CN"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a:t>
            </a:r>
            <a:endParaRPr lang="zh-CN" altLang="en-US" sz="2000" strike="noStrike" noProof="1">
              <a:solidFill>
                <a:schemeClr val="tx1"/>
              </a:solidFill>
              <a:latin typeface="Times New Roman" panose="02020603050405020304" pitchFamily="18" charset="0"/>
              <a:ea typeface="宋体" pitchFamily="2" charset="-122"/>
            </a:endParaRPr>
          </a:p>
          <a:p>
            <a:pPr marL="533400" lvl="0" indent="-533400" algn="just" fontAlgn="base">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v(s</a:t>
            </a:r>
            <a:r>
              <a:rPr lang="en-US" altLang="zh-CN" sz="2000" strike="noStrike" baseline="-25000" noProof="1">
                <a:solidFill>
                  <a:schemeClr val="tx1"/>
                </a:solidFill>
                <a:latin typeface="Times New Roman" panose="02020603050405020304" pitchFamily="18" charset="0"/>
                <a:ea typeface="宋体" pitchFamily="2" charset="-122"/>
                <a:cs typeface="+mn-ea"/>
              </a:rPr>
              <a:t>b</a:t>
            </a:r>
            <a:r>
              <a:rPr lang="en-US" altLang="zh-CN"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sym typeface="MT Extra" pitchFamily="18" charset="2"/>
              </a:rPr>
              <a:t>                         </a:t>
            </a:r>
            <a:endParaRPr lang="zh-CN" altLang="en-US" sz="2000" strike="noStrike" noProof="1">
              <a:solidFill>
                <a:schemeClr val="tx1"/>
              </a:solidFill>
              <a:latin typeface="Times New Roman" panose="02020603050405020304" pitchFamily="18" charset="0"/>
              <a:ea typeface="宋体" pitchFamily="2" charset="-122"/>
              <a:sym typeface="MT Extra" pitchFamily="18" charset="2"/>
            </a:endParaRPr>
          </a:p>
          <a:p>
            <a:pPr marL="533400" lvl="0" indent="-533400" algn="just" fontAlgn="base">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v(s</a:t>
            </a:r>
            <a:r>
              <a:rPr lang="en-US" altLang="zh-CN" sz="2000" strike="noStrike" baseline="-25000" noProof="1">
                <a:solidFill>
                  <a:schemeClr val="tx1"/>
                </a:solidFill>
                <a:latin typeface="Times New Roman" panose="02020603050405020304" pitchFamily="18" charset="0"/>
                <a:ea typeface="宋体" pitchFamily="2" charset="-122"/>
                <a:cs typeface="+mn-ea"/>
              </a:rPr>
              <a:t>c</a:t>
            </a:r>
            <a:r>
              <a:rPr lang="en-US" altLang="zh-CN"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sym typeface="MT Extra" pitchFamily="18" charset="2"/>
              </a:rPr>
              <a:t>                        </a:t>
            </a:r>
            <a:endParaRPr lang="zh-CN" altLang="en-US" sz="2000" strike="noStrike" noProof="1">
              <a:solidFill>
                <a:schemeClr val="tx1"/>
              </a:solidFill>
              <a:latin typeface="Times New Roman" panose="02020603050405020304" pitchFamily="18" charset="0"/>
              <a:ea typeface="宋体" pitchFamily="2" charset="-122"/>
              <a:sym typeface="MT Extra" pitchFamily="18" charset="2"/>
            </a:endParaRPr>
          </a:p>
        </p:txBody>
      </p:sp>
      <p:sp>
        <p:nvSpPr>
          <p:cNvPr id="61460" name="文本框 61459"/>
          <p:cNvSpPr txBox="1"/>
          <p:nvPr/>
        </p:nvSpPr>
        <p:spPr>
          <a:xfrm>
            <a:off x="731838" y="4394200"/>
            <a:ext cx="1512887" cy="679450"/>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en-US" altLang="zh-CN" sz="1600" b="0">
                <a:solidFill>
                  <a:schemeClr val="tx1"/>
                </a:solidFill>
                <a:latin typeface="Times New Roman" panose="02020603050405020304" pitchFamily="18" charset="0"/>
                <a:ea typeface="宋体" pitchFamily="2" charset="-122"/>
              </a:rPr>
              <a:t>3</a:t>
            </a:r>
            <a:r>
              <a:rPr lang="zh-CN" altLang="en-US" sz="1600" b="0">
                <a:solidFill>
                  <a:schemeClr val="tx1"/>
                </a:solidFill>
                <a:latin typeface="Times New Roman" panose="02020603050405020304" pitchFamily="18" charset="0"/>
                <a:ea typeface="宋体" pitchFamily="2" charset="-122"/>
              </a:rPr>
              <a:t>个合作进程</a:t>
            </a:r>
            <a:endParaRPr lang="zh-CN" altLang="en-US" sz="1600" b="0">
              <a:solidFill>
                <a:schemeClr val="tx1"/>
              </a:solidFill>
              <a:latin typeface="Times New Roman" panose="02020603050405020304" pitchFamily="18" charset="0"/>
              <a:ea typeface="宋体" pitchFamily="2" charset="-122"/>
            </a:endParaRPr>
          </a:p>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 的进程流图</a:t>
            </a:r>
            <a:endParaRPr lang="zh-CN" altLang="en-US" sz="1600" b="0">
              <a:solidFill>
                <a:schemeClr val="tx1"/>
              </a:solidFill>
              <a:latin typeface="Times New Roman" panose="02020603050405020304" pitchFamily="18" charset="0"/>
              <a:ea typeface="宋体" pitchFamily="2" charset="-122"/>
            </a:endParaRPr>
          </a:p>
        </p:txBody>
      </p:sp>
      <p:sp>
        <p:nvSpPr>
          <p:cNvPr id="61461" name="矩形 61460"/>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3"/>
                                        </p:tgtEl>
                                        <p:attrNameLst>
                                          <p:attrName>style.visibility</p:attrName>
                                        </p:attrNameLst>
                                      </p:cBhvr>
                                      <p:to>
                                        <p:strVal val="visible"/>
                                      </p:to>
                                    </p:set>
                                    <p:anim calcmode="lin" valueType="num">
                                      <p:cBhvr additive="base">
                                        <p:cTn id="7" dur="500" fill="hold"/>
                                        <p:tgtEl>
                                          <p:spTgt spid="61443"/>
                                        </p:tgtEl>
                                        <p:attrNameLst>
                                          <p:attrName>ppt_x</p:attrName>
                                        </p:attrNameLst>
                                      </p:cBhvr>
                                      <p:tavLst>
                                        <p:tav tm="0">
                                          <p:val>
                                            <p:strVal val="0-#ppt_w/2"/>
                                          </p:val>
                                        </p:tav>
                                        <p:tav tm="100000">
                                          <p:val>
                                            <p:strVal val="#ppt_x"/>
                                          </p:val>
                                        </p:tav>
                                      </p:tavLst>
                                    </p:anim>
                                    <p:anim calcmode="lin" valueType="num">
                                      <p:cBhvr additive="base">
                                        <p:cTn id="8" dur="500" fill="hold"/>
                                        <p:tgtEl>
                                          <p:spTgt spid="614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1444"/>
                                        </p:tgtEl>
                                        <p:attrNameLst>
                                          <p:attrName>style.visibility</p:attrName>
                                        </p:attrNameLst>
                                      </p:cBhvr>
                                      <p:to>
                                        <p:strVal val="visible"/>
                                      </p:to>
                                    </p:set>
                                    <p:anim calcmode="lin" valueType="num">
                                      <p:cBhvr additive="base">
                                        <p:cTn id="13" dur="500" fill="hold"/>
                                        <p:tgtEl>
                                          <p:spTgt spid="61444"/>
                                        </p:tgtEl>
                                        <p:attrNameLst>
                                          <p:attrName>ppt_x</p:attrName>
                                        </p:attrNameLst>
                                      </p:cBhvr>
                                      <p:tavLst>
                                        <p:tav tm="0">
                                          <p:val>
                                            <p:strVal val="0-#ppt_w/2"/>
                                          </p:val>
                                        </p:tav>
                                        <p:tav tm="100000">
                                          <p:val>
                                            <p:strVal val="#ppt_x"/>
                                          </p:val>
                                        </p:tav>
                                      </p:tavLst>
                                    </p:anim>
                                    <p:anim calcmode="lin" valueType="num">
                                      <p:cBhvr additive="base">
                                        <p:cTn id="14" dur="500" fill="hold"/>
                                        <p:tgtEl>
                                          <p:spTgt spid="6144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1457"/>
                                        </p:tgtEl>
                                        <p:attrNameLst>
                                          <p:attrName>style.visibility</p:attrName>
                                        </p:attrNameLst>
                                      </p:cBhvr>
                                      <p:to>
                                        <p:strVal val="visible"/>
                                      </p:to>
                                    </p:set>
                                    <p:anim calcmode="lin" valueType="num">
                                      <p:cBhvr additive="base">
                                        <p:cTn id="23" dur="500" fill="hold"/>
                                        <p:tgtEl>
                                          <p:spTgt spid="61457"/>
                                        </p:tgtEl>
                                        <p:attrNameLst>
                                          <p:attrName>ppt_x</p:attrName>
                                        </p:attrNameLst>
                                      </p:cBhvr>
                                      <p:tavLst>
                                        <p:tav tm="0">
                                          <p:val>
                                            <p:strVal val="#ppt_x"/>
                                          </p:val>
                                        </p:tav>
                                        <p:tav tm="100000">
                                          <p:val>
                                            <p:strVal val="#ppt_x"/>
                                          </p:val>
                                        </p:tav>
                                      </p:tavLst>
                                    </p:anim>
                                    <p:anim calcmode="lin" valueType="num">
                                      <p:cBhvr additive="base">
                                        <p:cTn id="24" dur="500" fill="hold"/>
                                        <p:tgtEl>
                                          <p:spTgt spid="6145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1458"/>
                                        </p:tgtEl>
                                        <p:attrNameLst>
                                          <p:attrName>style.visibility</p:attrName>
                                        </p:attrNameLst>
                                      </p:cBhvr>
                                      <p:to>
                                        <p:strVal val="visible"/>
                                      </p:to>
                                    </p:set>
                                    <p:anim calcmode="lin" valueType="num">
                                      <p:cBhvr additive="base">
                                        <p:cTn id="29" dur="500" fill="hold"/>
                                        <p:tgtEl>
                                          <p:spTgt spid="61458"/>
                                        </p:tgtEl>
                                        <p:attrNameLst>
                                          <p:attrName>ppt_x</p:attrName>
                                        </p:attrNameLst>
                                      </p:cBhvr>
                                      <p:tavLst>
                                        <p:tav tm="0">
                                          <p:val>
                                            <p:strVal val="#ppt_x"/>
                                          </p:val>
                                        </p:tav>
                                        <p:tav tm="100000">
                                          <p:val>
                                            <p:strVal val="#ppt_x"/>
                                          </p:val>
                                        </p:tav>
                                      </p:tavLst>
                                    </p:anim>
                                    <p:anim calcmode="lin" valueType="num">
                                      <p:cBhvr additive="base">
                                        <p:cTn id="30" dur="500" fill="hold"/>
                                        <p:tgtEl>
                                          <p:spTgt spid="6145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1459"/>
                                        </p:tgtEl>
                                        <p:attrNameLst>
                                          <p:attrName>style.visibility</p:attrName>
                                        </p:attrNameLst>
                                      </p:cBhvr>
                                      <p:to>
                                        <p:strVal val="visible"/>
                                      </p:to>
                                    </p:set>
                                    <p:anim calcmode="lin" valueType="num">
                                      <p:cBhvr additive="base">
                                        <p:cTn id="35" dur="500" fill="hold"/>
                                        <p:tgtEl>
                                          <p:spTgt spid="61459"/>
                                        </p:tgtEl>
                                        <p:attrNameLst>
                                          <p:attrName>ppt_x</p:attrName>
                                        </p:attrNameLst>
                                      </p:cBhvr>
                                      <p:tavLst>
                                        <p:tav tm="0">
                                          <p:val>
                                            <p:strVal val="#ppt_x"/>
                                          </p:val>
                                        </p:tav>
                                        <p:tav tm="100000">
                                          <p:val>
                                            <p:strVal val="#ppt_x"/>
                                          </p:val>
                                        </p:tav>
                                      </p:tavLst>
                                    </p:anim>
                                    <p:anim calcmode="lin" valueType="num">
                                      <p:cBhvr additive="base">
                                        <p:cTn id="36" dur="500" fill="hold"/>
                                        <p:tgtEl>
                                          <p:spTgt spid="614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p:bldP spid="61457" grpId="0"/>
      <p:bldP spid="61458" grpId="0"/>
      <p:bldP spid="61459" grpId="0"/>
      <p:bldP spid="61460"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文本框 624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51</a:t>
            </a:r>
            <a:endParaRPr lang="en-US" altLang="zh-CN" b="0">
              <a:solidFill>
                <a:schemeClr val="tx2"/>
              </a:solidFill>
              <a:latin typeface="Times New Roman" panose="02020603050405020304" pitchFamily="18" charset="0"/>
              <a:ea typeface="宋体" pitchFamily="2" charset="-122"/>
            </a:endParaRPr>
          </a:p>
        </p:txBody>
      </p:sp>
      <p:grpSp>
        <p:nvGrpSpPr>
          <p:cNvPr id="62467" name="组合 62466"/>
          <p:cNvGrpSpPr/>
          <p:nvPr/>
        </p:nvGrpSpPr>
        <p:grpSpPr>
          <a:xfrm>
            <a:off x="6461125" y="1101725"/>
            <a:ext cx="1920875" cy="2289175"/>
            <a:chOff x="0" y="0"/>
            <a:chExt cx="969" cy="1443"/>
          </a:xfrm>
        </p:grpSpPr>
        <p:sp>
          <p:nvSpPr>
            <p:cNvPr id="77827" name="椭圆 62467"/>
            <p:cNvSpPr/>
            <p:nvPr/>
          </p:nvSpPr>
          <p:spPr>
            <a:xfrm>
              <a:off x="180" y="652"/>
              <a:ext cx="531" cy="551"/>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77828" name="直接连接符 62468"/>
            <p:cNvSpPr/>
            <p:nvPr/>
          </p:nvSpPr>
          <p:spPr>
            <a:xfrm flipH="1">
              <a:off x="471" y="1180"/>
              <a:ext cx="98" cy="32"/>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77829" name="直接连接符 62469"/>
            <p:cNvSpPr/>
            <p:nvPr/>
          </p:nvSpPr>
          <p:spPr>
            <a:xfrm>
              <a:off x="451" y="229"/>
              <a:ext cx="0" cy="423"/>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77830" name="文本框 62470"/>
            <p:cNvSpPr txBox="1"/>
            <p:nvPr/>
          </p:nvSpPr>
          <p:spPr>
            <a:xfrm>
              <a:off x="0" y="688"/>
              <a:ext cx="260" cy="2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b</a:t>
              </a:r>
              <a:endParaRPr lang="en-US" altLang="zh-CN" sz="1600">
                <a:solidFill>
                  <a:schemeClr val="tx1"/>
                </a:solidFill>
                <a:latin typeface="Times New Roman" panose="02020603050405020304" pitchFamily="18" charset="0"/>
                <a:ea typeface="宋体" pitchFamily="2" charset="-122"/>
              </a:endParaRPr>
            </a:p>
          </p:txBody>
        </p:sp>
        <p:sp>
          <p:nvSpPr>
            <p:cNvPr id="77831" name="文本框 62471"/>
            <p:cNvSpPr txBox="1"/>
            <p:nvPr/>
          </p:nvSpPr>
          <p:spPr>
            <a:xfrm>
              <a:off x="692" y="695"/>
              <a:ext cx="277" cy="243"/>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c</a:t>
              </a:r>
              <a:endParaRPr lang="en-US" altLang="zh-CN" sz="1600">
                <a:solidFill>
                  <a:schemeClr val="tx1"/>
                </a:solidFill>
                <a:latin typeface="Times New Roman" panose="02020603050405020304" pitchFamily="18" charset="0"/>
                <a:ea typeface="宋体" pitchFamily="2" charset="-122"/>
              </a:endParaRPr>
            </a:p>
          </p:txBody>
        </p:sp>
        <p:sp>
          <p:nvSpPr>
            <p:cNvPr id="77832" name="文本框 62472"/>
            <p:cNvSpPr txBox="1"/>
            <p:nvPr/>
          </p:nvSpPr>
          <p:spPr>
            <a:xfrm>
              <a:off x="185" y="271"/>
              <a:ext cx="260" cy="2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a</a:t>
              </a:r>
              <a:endParaRPr lang="en-US" altLang="zh-CN" sz="1600">
                <a:solidFill>
                  <a:schemeClr val="tx1"/>
                </a:solidFill>
                <a:latin typeface="Times New Roman" panose="02020603050405020304" pitchFamily="18" charset="0"/>
                <a:ea typeface="宋体" pitchFamily="2" charset="-122"/>
              </a:endParaRPr>
            </a:p>
          </p:txBody>
        </p:sp>
        <p:grpSp>
          <p:nvGrpSpPr>
            <p:cNvPr id="77833" name="组合 62473"/>
            <p:cNvGrpSpPr/>
            <p:nvPr/>
          </p:nvGrpSpPr>
          <p:grpSpPr>
            <a:xfrm>
              <a:off x="319" y="1215"/>
              <a:ext cx="265" cy="228"/>
              <a:chOff x="0" y="0"/>
              <a:chExt cx="265" cy="228"/>
            </a:xfrm>
          </p:grpSpPr>
          <p:sp>
            <p:nvSpPr>
              <p:cNvPr id="77834" name="椭圆 62474"/>
              <p:cNvSpPr/>
              <p:nvPr/>
            </p:nvSpPr>
            <p:spPr>
              <a:xfrm>
                <a:off x="5" y="0"/>
                <a:ext cx="260"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77835" name="文本框 62475"/>
              <p:cNvSpPr txBox="1"/>
              <p:nvPr/>
            </p:nvSpPr>
            <p:spPr>
              <a:xfrm>
                <a:off x="0" y="3"/>
                <a:ext cx="221" cy="20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grpSp>
          <p:nvGrpSpPr>
            <p:cNvPr id="77836" name="组合 62476"/>
            <p:cNvGrpSpPr/>
            <p:nvPr/>
          </p:nvGrpSpPr>
          <p:grpSpPr>
            <a:xfrm>
              <a:off x="314" y="0"/>
              <a:ext cx="261" cy="228"/>
              <a:chOff x="0" y="0"/>
              <a:chExt cx="261" cy="228"/>
            </a:xfrm>
          </p:grpSpPr>
          <p:sp>
            <p:nvSpPr>
              <p:cNvPr id="77837" name="椭圆 62477"/>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77838" name="文本框 62478"/>
              <p:cNvSpPr txBox="1"/>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sp>
          <p:nvSpPr>
            <p:cNvPr id="77839" name="直接连接符 62479"/>
            <p:cNvSpPr/>
            <p:nvPr/>
          </p:nvSpPr>
          <p:spPr>
            <a:xfrm>
              <a:off x="344" y="1179"/>
              <a:ext cx="95" cy="32"/>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grpSp>
      <p:sp>
        <p:nvSpPr>
          <p:cNvPr id="62481" name="矩形 62480"/>
          <p:cNvSpPr/>
          <p:nvPr/>
        </p:nvSpPr>
        <p:spPr>
          <a:xfrm>
            <a:off x="966788" y="596900"/>
            <a:ext cx="5387975" cy="58293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程序  </a:t>
            </a:r>
            <a:r>
              <a:rPr lang="en-US" altLang="zh-CN" sz="1600" b="1" strike="noStrike" noProof="1">
                <a:solidFill>
                  <a:schemeClr val="tx1"/>
                </a:solidFill>
                <a:effectLst/>
                <a:latin typeface="Times New Roman" panose="02020603050405020304" pitchFamily="18" charset="0"/>
                <a:ea typeface="宋体" pitchFamily="2" charset="-122"/>
                <a:cs typeface="+mn-ea"/>
              </a:rPr>
              <a:t>task4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main(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int  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1600" b="1" strike="noStrike" noProof="1">
                <a:solidFill>
                  <a:schemeClr val="tx1"/>
                </a:solidFill>
                <a:effectLst/>
                <a:latin typeface="Times New Roman" panose="02020603050405020304" pitchFamily="18" charset="0"/>
                <a:ea typeface="宋体" pitchFamily="2" charset="-122"/>
                <a:cs typeface="+mn-ea"/>
              </a:rPr>
              <a:t>=0</a:t>
            </a:r>
            <a:r>
              <a:rPr lang="zh-CN" altLang="en-US" sz="1600" b="1" strike="noStrike" noProof="1">
                <a:solidFill>
                  <a:schemeClr val="tx1"/>
                </a:solidFill>
                <a:effectLst/>
                <a:latin typeface="Times New Roman" panose="02020603050405020304" pitchFamily="18" charset="0"/>
                <a:ea typeface="宋体" pitchFamily="2" charset="-122"/>
                <a:cs typeface="+mn-ea"/>
              </a:rPr>
              <a:t>； ∕*表示</a:t>
            </a:r>
            <a:r>
              <a:rPr lang="en-US" altLang="zh-CN" sz="1600" b="1" strike="noStrike" noProof="1">
                <a:solidFill>
                  <a:schemeClr val="tx1"/>
                </a:solidFill>
                <a:effectLst/>
                <a:latin typeface="Times New Roman" panose="02020603050405020304" pitchFamily="18" charset="0"/>
                <a:ea typeface="宋体" pitchFamily="2" charset="-122"/>
                <a:cs typeface="+mn-ea"/>
              </a:rPr>
              <a:t>pb</a:t>
            </a:r>
            <a:r>
              <a:rPr lang="zh-CN" altLang="en-US" sz="1600" b="1" strike="noStrike" noProof="1">
                <a:solidFill>
                  <a:schemeClr val="tx1"/>
                </a:solidFill>
                <a:effectLst/>
                <a:latin typeface="Times New Roman" panose="02020603050405020304" pitchFamily="18" charset="0"/>
                <a:ea typeface="宋体" pitchFamily="2" charset="-122"/>
                <a:cs typeface="+mn-ea"/>
              </a:rPr>
              <a:t>进程能否开始执行*∕</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int  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c</a:t>
            </a:r>
            <a:r>
              <a:rPr lang="en-US" altLang="zh-CN" sz="1600" b="1" strike="noStrike" noProof="1">
                <a:solidFill>
                  <a:schemeClr val="tx1"/>
                </a:solidFill>
                <a:effectLst/>
                <a:latin typeface="Times New Roman" panose="02020603050405020304" pitchFamily="18" charset="0"/>
                <a:ea typeface="宋体" pitchFamily="2" charset="-122"/>
                <a:cs typeface="+mn-ea"/>
              </a:rPr>
              <a:t>=0</a:t>
            </a:r>
            <a:r>
              <a:rPr lang="zh-CN" altLang="en-US" sz="1600" b="1" strike="noStrike" noProof="1">
                <a:solidFill>
                  <a:schemeClr val="tx1"/>
                </a:solidFill>
                <a:effectLst/>
                <a:latin typeface="Times New Roman" panose="02020603050405020304" pitchFamily="18" charset="0"/>
                <a:ea typeface="宋体" pitchFamily="2" charset="-122"/>
                <a:cs typeface="+mn-ea"/>
              </a:rPr>
              <a:t>；  ∕*表示</a:t>
            </a:r>
            <a:r>
              <a:rPr lang="en-US" altLang="zh-CN" sz="1600" b="1" strike="noStrike" noProof="1">
                <a:solidFill>
                  <a:schemeClr val="tx1"/>
                </a:solidFill>
                <a:effectLst/>
                <a:latin typeface="Times New Roman" panose="02020603050405020304" pitchFamily="18" charset="0"/>
                <a:ea typeface="宋体" pitchFamily="2" charset="-122"/>
                <a:cs typeface="+mn-ea"/>
              </a:rPr>
              <a:t>pc</a:t>
            </a:r>
            <a:r>
              <a:rPr lang="zh-CN" altLang="en-US" sz="1600" b="1" strike="noStrike" noProof="1">
                <a:solidFill>
                  <a:schemeClr val="tx1"/>
                </a:solidFill>
                <a:effectLst/>
                <a:latin typeface="Times New Roman" panose="02020603050405020304" pitchFamily="18" charset="0"/>
                <a:ea typeface="宋体" pitchFamily="2" charset="-122"/>
                <a:cs typeface="+mn-ea"/>
              </a:rPr>
              <a:t>进程能否开始执行*∕</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cobegin</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c</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coend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1600" b="1" strike="noStrike" noProof="1">
                <a:solidFill>
                  <a:schemeClr val="tx1"/>
                </a:solidFill>
                <a:effectLst/>
                <a:latin typeface="Times New Roman" panose="02020603050405020304" pitchFamily="18" charset="0"/>
                <a:ea typeface="宋体" pitchFamily="2" charset="-122"/>
                <a:cs typeface="+mn-ea"/>
              </a:rPr>
              <a:t>( )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1600" b="1" strike="noStrike" noProof="1">
                <a:solidFill>
                  <a:schemeClr val="tx1"/>
                </a:solidFill>
                <a:effectLst/>
                <a:latin typeface="Times New Roman" panose="02020603050405020304" pitchFamily="18" charset="0"/>
                <a:ea typeface="宋体" pitchFamily="2" charset="-122"/>
                <a:cs typeface="+mn-ea"/>
              </a:rPr>
              <a:t>( )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c</a:t>
            </a: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                    {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sym typeface="MT Extra" pitchFamily="18" charset="2"/>
              </a:rPr>
              <a:t>                </a:t>
            </a:r>
            <a:r>
              <a:rPr lang="en-US" altLang="zh-CN" sz="1600" b="1" strike="noStrike" noProof="1">
                <a:solidFill>
                  <a:schemeClr val="tx1"/>
                </a:solidFill>
                <a:effectLst/>
                <a:latin typeface="Times New Roman" panose="02020603050405020304" pitchFamily="18" charset="0"/>
                <a:ea typeface="宋体" pitchFamily="2" charset="-122"/>
                <a:cs typeface="+mn-ea"/>
              </a:rPr>
              <a:t>p(s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p(s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c</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v(s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sym typeface="MT Extra" pitchFamily="18" charset="2"/>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sym typeface="MT Extra" pitchFamily="18" charset="2"/>
              </a:rPr>
              <a:t></a:t>
            </a:r>
            <a:endParaRPr lang="zh-CN" altLang="en-US" sz="1600" b="1" strike="noStrike" noProof="1">
              <a:solidFill>
                <a:schemeClr val="tx1"/>
              </a:solidFill>
              <a:effectLst/>
              <a:latin typeface="Times New Roman" panose="02020603050405020304" pitchFamily="18" charset="0"/>
              <a:ea typeface="宋体" pitchFamily="2" charset="-122"/>
              <a:sym typeface="MT Extra" pitchFamily="18" charset="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v(s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c</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sym typeface="MT Extra" pitchFamily="18" charset="2"/>
              </a:rPr>
              <a:t>                             </a:t>
            </a:r>
            <a:endParaRPr lang="zh-CN" altLang="en-US" sz="1600" b="1" strike="noStrike" noProof="1">
              <a:solidFill>
                <a:schemeClr val="tx1"/>
              </a:solidFill>
              <a:effectLst/>
              <a:latin typeface="Times New Roman" panose="02020603050405020304" pitchFamily="18" charset="0"/>
              <a:ea typeface="宋体" pitchFamily="2" charset="-122"/>
              <a:sym typeface="MT Extra" pitchFamily="18" charset="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                      }                               }</a:t>
            </a:r>
            <a:r>
              <a:rPr lang="en-US" altLang="zh-CN" sz="1600" strike="noStrike" noProof="1">
                <a:solidFill>
                  <a:schemeClr val="tx1"/>
                </a:solidFill>
                <a:effectLst/>
                <a:latin typeface="Times New Roman" panose="02020603050405020304" pitchFamily="18" charset="0"/>
                <a:ea typeface="宋体" pitchFamily="2" charset="-122"/>
                <a:cs typeface="+mn-ea"/>
              </a:rPr>
              <a:t> </a:t>
            </a:r>
            <a:r>
              <a:rPr lang="en-US" altLang="zh-CN" sz="1600" strike="noStrike" noProof="1">
                <a:solidFill>
                  <a:schemeClr val="tx1"/>
                </a:solidFill>
                <a:latin typeface="Times New Roman" panose="02020603050405020304" pitchFamily="18" charset="0"/>
                <a:ea typeface="宋体" pitchFamily="2" charset="-122"/>
                <a:cs typeface="+mn-ea"/>
              </a:rPr>
              <a:t>      </a:t>
            </a:r>
            <a:endParaRPr lang="en-US" altLang="zh-CN" sz="1600" strike="noStrike" noProof="1">
              <a:solidFill>
                <a:schemeClr val="tx1"/>
              </a:solidFill>
              <a:latin typeface="Times New Roman" panose="02020603050405020304" pitchFamily="18" charset="0"/>
              <a:ea typeface="宋体" pitchFamily="2" charset="-122"/>
            </a:endParaRPr>
          </a:p>
        </p:txBody>
      </p:sp>
      <p:sp>
        <p:nvSpPr>
          <p:cNvPr id="62482" name="文本框 62481"/>
          <p:cNvSpPr txBox="1"/>
          <p:nvPr/>
        </p:nvSpPr>
        <p:spPr>
          <a:xfrm>
            <a:off x="6621463" y="3652838"/>
            <a:ext cx="1512887" cy="679450"/>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en-US" altLang="zh-CN" sz="1600" b="0">
                <a:solidFill>
                  <a:schemeClr val="tx1"/>
                </a:solidFill>
                <a:latin typeface="Times New Roman" panose="02020603050405020304" pitchFamily="18" charset="0"/>
                <a:ea typeface="宋体" pitchFamily="2" charset="-122"/>
              </a:rPr>
              <a:t>3</a:t>
            </a:r>
            <a:r>
              <a:rPr lang="zh-CN" altLang="en-US" sz="1600" b="0">
                <a:solidFill>
                  <a:schemeClr val="tx1"/>
                </a:solidFill>
                <a:latin typeface="Times New Roman" panose="02020603050405020304" pitchFamily="18" charset="0"/>
                <a:ea typeface="宋体" pitchFamily="2" charset="-122"/>
              </a:rPr>
              <a:t>个合作进程</a:t>
            </a:r>
            <a:endParaRPr lang="zh-CN" altLang="en-US" sz="1600" b="0">
              <a:solidFill>
                <a:schemeClr val="tx1"/>
              </a:solidFill>
              <a:latin typeface="Times New Roman" panose="02020603050405020304" pitchFamily="18" charset="0"/>
              <a:ea typeface="宋体" pitchFamily="2" charset="-122"/>
            </a:endParaRPr>
          </a:p>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 的进程流图</a:t>
            </a:r>
            <a:endParaRPr lang="zh-CN" altLang="en-US" sz="1600" b="0">
              <a:solidFill>
                <a:schemeClr val="tx1"/>
              </a:solidFill>
              <a:latin typeface="Times New Roman" panose="02020603050405020304" pitchFamily="18" charset="0"/>
              <a:ea typeface="宋体" pitchFamily="2" charset="-122"/>
            </a:endParaRPr>
          </a:p>
        </p:txBody>
      </p:sp>
      <p:sp>
        <p:nvSpPr>
          <p:cNvPr id="62483" name="矩形 62482"/>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additive="base">
                                        <p:cTn id="7" dur="500" fill="hold"/>
                                        <p:tgtEl>
                                          <p:spTgt spid="62467"/>
                                        </p:tgtEl>
                                        <p:attrNameLst>
                                          <p:attrName>ppt_x</p:attrName>
                                        </p:attrNameLst>
                                      </p:cBhvr>
                                      <p:tavLst>
                                        <p:tav tm="0">
                                          <p:val>
                                            <p:strVal val="1+#ppt_w/2"/>
                                          </p:val>
                                        </p:tav>
                                        <p:tav tm="100000">
                                          <p:val>
                                            <p:strVal val="#ppt_x"/>
                                          </p:val>
                                        </p:tav>
                                      </p:tavLst>
                                    </p:anim>
                                    <p:anim calcmode="lin" valueType="num">
                                      <p:cBhvr additive="base">
                                        <p:cTn id="8" dur="500" fill="hold"/>
                                        <p:tgtEl>
                                          <p:spTgt spid="624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24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2481"/>
                                        </p:tgtEl>
                                        <p:attrNameLst>
                                          <p:attrName>style.visibility</p:attrName>
                                        </p:attrNameLst>
                                      </p:cBhvr>
                                      <p:to>
                                        <p:strVal val="visible"/>
                                      </p:to>
                                    </p:set>
                                    <p:anim calcmode="lin" valueType="num">
                                      <p:cBhvr additive="base">
                                        <p:cTn id="17" dur="500" fill="hold"/>
                                        <p:tgtEl>
                                          <p:spTgt spid="62481"/>
                                        </p:tgtEl>
                                        <p:attrNameLst>
                                          <p:attrName>ppt_x</p:attrName>
                                        </p:attrNameLst>
                                      </p:cBhvr>
                                      <p:tavLst>
                                        <p:tav tm="0">
                                          <p:val>
                                            <p:strVal val="0-#ppt_w/2"/>
                                          </p:val>
                                        </p:tav>
                                        <p:tav tm="100000">
                                          <p:val>
                                            <p:strVal val="#ppt_x"/>
                                          </p:val>
                                        </p:tav>
                                      </p:tavLst>
                                    </p:anim>
                                    <p:anim calcmode="lin" valueType="num">
                                      <p:cBhvr additive="base">
                                        <p:cTn id="18" dur="500" fill="hold"/>
                                        <p:tgtEl>
                                          <p:spTgt spid="624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1" grpId="0"/>
      <p:bldP spid="6248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文本框 624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51</a:t>
            </a:r>
            <a:endParaRPr lang="en-US" altLang="zh-CN" b="0">
              <a:solidFill>
                <a:schemeClr val="tx2"/>
              </a:solidFill>
              <a:latin typeface="Times New Roman" panose="02020603050405020304" pitchFamily="18" charset="0"/>
              <a:ea typeface="宋体" pitchFamily="2" charset="-122"/>
            </a:endParaRPr>
          </a:p>
        </p:txBody>
      </p:sp>
      <p:sp>
        <p:nvSpPr>
          <p:cNvPr id="62481" name="矩形 62480"/>
          <p:cNvSpPr/>
          <p:nvPr/>
        </p:nvSpPr>
        <p:spPr>
          <a:xfrm>
            <a:off x="454025" y="711835"/>
            <a:ext cx="8039100" cy="46037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just" fontAlgn="base">
              <a:lnSpc>
                <a:spcPct val="120000"/>
              </a:lnSpc>
              <a:spcBef>
                <a:spcPct val="20000"/>
              </a:spcBef>
              <a:buNone/>
            </a:pPr>
            <a:r>
              <a:rPr lang="zh-CN" sz="2000" b="1" strike="noStrike" noProof="1">
                <a:solidFill>
                  <a:schemeClr val="tx1"/>
                </a:solidFill>
                <a:effectLst/>
                <a:latin typeface="Times New Roman" panose="02020603050405020304" pitchFamily="18" charset="0"/>
                <a:ea typeface="宋体" pitchFamily="2" charset="-122"/>
                <a:cs typeface="+mn-ea"/>
              </a:rPr>
              <a:t>习题</a:t>
            </a:r>
            <a:r>
              <a:rPr lang="en-US" altLang="zh-CN" sz="2000" b="1" strike="noStrike" noProof="1">
                <a:solidFill>
                  <a:schemeClr val="tx1"/>
                </a:solidFill>
                <a:effectLst/>
                <a:latin typeface="Times New Roman" panose="02020603050405020304" pitchFamily="18" charset="0"/>
                <a:ea typeface="宋体" pitchFamily="2" charset="-122"/>
                <a:cs typeface="+mn-ea"/>
              </a:rPr>
              <a:t>4-13</a:t>
            </a:r>
            <a:r>
              <a:rPr lang="zh-CN" altLang="en-US" sz="2000" b="1" strike="noStrike" noProof="1">
                <a:solidFill>
                  <a:schemeClr val="tx1"/>
                </a:solidFill>
                <a:effectLst/>
                <a:latin typeface="Times New Roman" panose="02020603050405020304" pitchFamily="18" charset="0"/>
                <a:ea typeface="宋体" pitchFamily="2" charset="-122"/>
                <a:cs typeface="+mn-ea"/>
              </a:rPr>
              <a:t>：用信号灯实现下面两组进程之间的同步，写出程序描述。</a:t>
            </a:r>
            <a:endParaRPr lang="zh-CN" altLang="en-US" sz="2000" b="1" strike="noStrike" noProof="1">
              <a:solidFill>
                <a:schemeClr val="tx1"/>
              </a:solidFill>
              <a:effectLst/>
              <a:latin typeface="Times New Roman" panose="02020603050405020304" pitchFamily="18" charset="0"/>
              <a:ea typeface="宋体" pitchFamily="2" charset="-122"/>
              <a:cs typeface="+mn-ea"/>
            </a:endParaRPr>
          </a:p>
        </p:txBody>
      </p:sp>
      <p:sp>
        <p:nvSpPr>
          <p:cNvPr id="62483" name="矩形 62482"/>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grpSp>
        <p:nvGrpSpPr>
          <p:cNvPr id="4" name="组合 3"/>
          <p:cNvGrpSpPr/>
          <p:nvPr/>
        </p:nvGrpSpPr>
        <p:grpSpPr>
          <a:xfrm>
            <a:off x="2062480" y="1942465"/>
            <a:ext cx="1939925" cy="2289175"/>
            <a:chOff x="2088" y="3849"/>
            <a:chExt cx="3055" cy="3605"/>
          </a:xfrm>
        </p:grpSpPr>
        <p:sp>
          <p:nvSpPr>
            <p:cNvPr id="77827" name="椭圆 62467"/>
            <p:cNvSpPr/>
            <p:nvPr/>
          </p:nvSpPr>
          <p:spPr>
            <a:xfrm>
              <a:off x="2682" y="5478"/>
              <a:ext cx="1658" cy="1377"/>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77828" name="直接连接符 62468"/>
            <p:cNvSpPr/>
            <p:nvPr/>
          </p:nvSpPr>
          <p:spPr>
            <a:xfrm flipH="1">
              <a:off x="3590" y="6797"/>
              <a:ext cx="306"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77829" name="直接连接符 62469"/>
            <p:cNvSpPr/>
            <p:nvPr/>
          </p:nvSpPr>
          <p:spPr>
            <a:xfrm>
              <a:off x="3528" y="4421"/>
              <a:ext cx="0" cy="105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77830" name="文本框 62470"/>
            <p:cNvSpPr txBox="1"/>
            <p:nvPr/>
          </p:nvSpPr>
          <p:spPr>
            <a:xfrm>
              <a:off x="2088" y="5863"/>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77831" name="文本框 62471"/>
            <p:cNvSpPr txBox="1"/>
            <p:nvPr/>
          </p:nvSpPr>
          <p:spPr>
            <a:xfrm>
              <a:off x="2960" y="5862"/>
              <a:ext cx="865" cy="60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77832" name="文本框 62472"/>
            <p:cNvSpPr txBox="1"/>
            <p:nvPr/>
          </p:nvSpPr>
          <p:spPr>
            <a:xfrm>
              <a:off x="2960" y="4645"/>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grpSp>
          <p:nvGrpSpPr>
            <p:cNvPr id="77833" name="组合 62473"/>
            <p:cNvGrpSpPr/>
            <p:nvPr/>
          </p:nvGrpSpPr>
          <p:grpSpPr>
            <a:xfrm rot="0">
              <a:off x="3116" y="6884"/>
              <a:ext cx="827" cy="570"/>
              <a:chOff x="0" y="0"/>
              <a:chExt cx="265" cy="228"/>
            </a:xfrm>
          </p:grpSpPr>
          <p:sp>
            <p:nvSpPr>
              <p:cNvPr id="77834" name="椭圆 62474"/>
              <p:cNvSpPr/>
              <p:nvPr/>
            </p:nvSpPr>
            <p:spPr>
              <a:xfrm>
                <a:off x="5" y="0"/>
                <a:ext cx="260"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77835" name="文本框 62475"/>
              <p:cNvSpPr txBox="1"/>
              <p:nvPr/>
            </p:nvSpPr>
            <p:spPr>
              <a:xfrm>
                <a:off x="0" y="3"/>
                <a:ext cx="221" cy="20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grpSp>
          <p:nvGrpSpPr>
            <p:cNvPr id="77836" name="组合 62476"/>
            <p:cNvGrpSpPr/>
            <p:nvPr/>
          </p:nvGrpSpPr>
          <p:grpSpPr>
            <a:xfrm rot="0">
              <a:off x="3100" y="3849"/>
              <a:ext cx="815" cy="570"/>
              <a:chOff x="0" y="0"/>
              <a:chExt cx="261" cy="228"/>
            </a:xfrm>
          </p:grpSpPr>
          <p:sp>
            <p:nvSpPr>
              <p:cNvPr id="77837" name="椭圆 62477"/>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77838" name="文本框 62478"/>
              <p:cNvSpPr txBox="1"/>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sp>
          <p:nvSpPr>
            <p:cNvPr id="77839" name="直接连接符 62479"/>
            <p:cNvSpPr/>
            <p:nvPr/>
          </p:nvSpPr>
          <p:spPr>
            <a:xfrm>
              <a:off x="3194" y="6794"/>
              <a:ext cx="297"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2" name="直接连接符 62469"/>
            <p:cNvSpPr/>
            <p:nvPr/>
          </p:nvSpPr>
          <p:spPr>
            <a:xfrm flipH="1">
              <a:off x="3510" y="5478"/>
              <a:ext cx="12" cy="1376"/>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3" name="文本框 62471"/>
            <p:cNvSpPr txBox="1"/>
            <p:nvPr/>
          </p:nvSpPr>
          <p:spPr>
            <a:xfrm>
              <a:off x="4279" y="5863"/>
              <a:ext cx="865" cy="60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grpSp>
      <p:grpSp>
        <p:nvGrpSpPr>
          <p:cNvPr id="21" name="组合 20"/>
          <p:cNvGrpSpPr/>
          <p:nvPr/>
        </p:nvGrpSpPr>
        <p:grpSpPr>
          <a:xfrm>
            <a:off x="4660900" y="1931035"/>
            <a:ext cx="1945640" cy="2279650"/>
            <a:chOff x="7340" y="4169"/>
            <a:chExt cx="3064" cy="3590"/>
          </a:xfrm>
        </p:grpSpPr>
        <p:sp>
          <p:nvSpPr>
            <p:cNvPr id="6" name="椭圆 62467"/>
            <p:cNvSpPr/>
            <p:nvPr/>
          </p:nvSpPr>
          <p:spPr>
            <a:xfrm>
              <a:off x="7934" y="4749"/>
              <a:ext cx="1658" cy="1377"/>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7" name="直接连接符 62468"/>
            <p:cNvSpPr/>
            <p:nvPr/>
          </p:nvSpPr>
          <p:spPr>
            <a:xfrm flipH="1">
              <a:off x="8842" y="6068"/>
              <a:ext cx="306"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8" name="直接连接符 62469"/>
            <p:cNvSpPr/>
            <p:nvPr/>
          </p:nvSpPr>
          <p:spPr>
            <a:xfrm>
              <a:off x="8774" y="6128"/>
              <a:ext cx="0" cy="105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9" name="文本框 62470"/>
            <p:cNvSpPr txBox="1"/>
            <p:nvPr/>
          </p:nvSpPr>
          <p:spPr>
            <a:xfrm>
              <a:off x="7340" y="5134"/>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 name="文本框 62471"/>
            <p:cNvSpPr txBox="1"/>
            <p:nvPr/>
          </p:nvSpPr>
          <p:spPr>
            <a:xfrm>
              <a:off x="8727" y="6353"/>
              <a:ext cx="865" cy="60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11" name="文本框 62472"/>
            <p:cNvSpPr txBox="1"/>
            <p:nvPr/>
          </p:nvSpPr>
          <p:spPr>
            <a:xfrm>
              <a:off x="9592" y="5134"/>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grpSp>
          <p:nvGrpSpPr>
            <p:cNvPr id="12" name="组合 62473"/>
            <p:cNvGrpSpPr/>
            <p:nvPr/>
          </p:nvGrpSpPr>
          <p:grpSpPr>
            <a:xfrm rot="0">
              <a:off x="8357" y="7189"/>
              <a:ext cx="827" cy="570"/>
              <a:chOff x="0" y="0"/>
              <a:chExt cx="265" cy="228"/>
            </a:xfrm>
          </p:grpSpPr>
          <p:sp>
            <p:nvSpPr>
              <p:cNvPr id="13" name="椭圆 62474"/>
              <p:cNvSpPr/>
              <p:nvPr/>
            </p:nvSpPr>
            <p:spPr>
              <a:xfrm>
                <a:off x="5" y="0"/>
                <a:ext cx="260"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14" name="文本框 62475"/>
              <p:cNvSpPr txBox="1"/>
              <p:nvPr/>
            </p:nvSpPr>
            <p:spPr>
              <a:xfrm>
                <a:off x="0" y="3"/>
                <a:ext cx="221" cy="20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grpSp>
          <p:nvGrpSpPr>
            <p:cNvPr id="15" name="组合 62476"/>
            <p:cNvGrpSpPr/>
            <p:nvPr/>
          </p:nvGrpSpPr>
          <p:grpSpPr>
            <a:xfrm rot="0">
              <a:off x="8347" y="4169"/>
              <a:ext cx="815" cy="570"/>
              <a:chOff x="0" y="0"/>
              <a:chExt cx="261" cy="228"/>
            </a:xfrm>
          </p:grpSpPr>
          <p:sp>
            <p:nvSpPr>
              <p:cNvPr id="16" name="椭圆 62477"/>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17" name="文本框 62478"/>
              <p:cNvSpPr txBox="1"/>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sp>
          <p:nvSpPr>
            <p:cNvPr id="18" name="直接连接符 62479"/>
            <p:cNvSpPr/>
            <p:nvPr/>
          </p:nvSpPr>
          <p:spPr>
            <a:xfrm>
              <a:off x="8446" y="6065"/>
              <a:ext cx="297"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grpSp>
      <p:sp>
        <p:nvSpPr>
          <p:cNvPr id="22" name="文本框 21"/>
          <p:cNvSpPr txBox="1"/>
          <p:nvPr/>
        </p:nvSpPr>
        <p:spPr>
          <a:xfrm>
            <a:off x="2764790" y="4442460"/>
            <a:ext cx="465455" cy="306705"/>
          </a:xfrm>
          <a:prstGeom prst="rect">
            <a:avLst/>
          </a:prstGeom>
          <a:noFill/>
        </p:spPr>
        <p:txBody>
          <a:bodyPr wrap="none" rtlCol="0" anchor="t">
            <a:spAutoFit/>
          </a:bodyPr>
          <a:p>
            <a:r>
              <a:rPr lang="en-US" altLang="zh-CN">
                <a:solidFill>
                  <a:schemeClr val="tx1"/>
                </a:solidFill>
                <a:effectLst/>
                <a:latin typeface="Times New Roman" panose="02020603050405020304" pitchFamily="18" charset="0"/>
                <a:cs typeface="+mn-ea"/>
                <a:sym typeface="+mn-ea"/>
              </a:rPr>
              <a:t>(a)</a:t>
            </a:r>
            <a:endParaRPr lang="zh-CN" altLang="en-US">
              <a:solidFill>
                <a:schemeClr val="tx1"/>
              </a:solidFill>
              <a:effectLst/>
              <a:latin typeface="Times New Roman" panose="02020603050405020304" pitchFamily="18" charset="0"/>
              <a:cs typeface="+mn-ea"/>
              <a:sym typeface="+mn-ea"/>
            </a:endParaRPr>
          </a:p>
        </p:txBody>
      </p:sp>
      <p:sp>
        <p:nvSpPr>
          <p:cNvPr id="23" name="文本框 22"/>
          <p:cNvSpPr txBox="1"/>
          <p:nvPr/>
        </p:nvSpPr>
        <p:spPr>
          <a:xfrm>
            <a:off x="5328285" y="4442460"/>
            <a:ext cx="472440" cy="306705"/>
          </a:xfrm>
          <a:prstGeom prst="rect">
            <a:avLst/>
          </a:prstGeom>
          <a:noFill/>
        </p:spPr>
        <p:txBody>
          <a:bodyPr wrap="none" rtlCol="0" anchor="t">
            <a:spAutoFit/>
          </a:bodyPr>
          <a:p>
            <a:r>
              <a:rPr lang="en-US" altLang="zh-CN">
                <a:solidFill>
                  <a:schemeClr val="tx1"/>
                </a:solidFill>
                <a:effectLst/>
                <a:latin typeface="Times New Roman" panose="02020603050405020304" pitchFamily="18" charset="0"/>
                <a:cs typeface="+mn-ea"/>
                <a:sym typeface="+mn-ea"/>
              </a:rPr>
              <a:t>(b)</a:t>
            </a: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81"/>
                                        </p:tgtEl>
                                        <p:attrNameLst>
                                          <p:attrName>style.visibility</p:attrName>
                                        </p:attrNameLst>
                                      </p:cBhvr>
                                      <p:to>
                                        <p:strVal val="visible"/>
                                      </p:to>
                                    </p:set>
                                    <p:anim calcmode="lin" valueType="num">
                                      <p:cBhvr additive="base">
                                        <p:cTn id="7" dur="500" fill="hold"/>
                                        <p:tgtEl>
                                          <p:spTgt spid="62481"/>
                                        </p:tgtEl>
                                        <p:attrNameLst>
                                          <p:attrName>ppt_x</p:attrName>
                                        </p:attrNameLst>
                                      </p:cBhvr>
                                      <p:tavLst>
                                        <p:tav tm="0">
                                          <p:val>
                                            <p:strVal val="0-#ppt_w/2"/>
                                          </p:val>
                                        </p:tav>
                                        <p:tav tm="100000">
                                          <p:val>
                                            <p:strVal val="#ppt_x"/>
                                          </p:val>
                                        </p:tav>
                                      </p:tavLst>
                                    </p:anim>
                                    <p:anim calcmode="lin" valueType="num">
                                      <p:cBhvr additive="base">
                                        <p:cTn id="8" dur="500" fill="hold"/>
                                        <p:tgtEl>
                                          <p:spTgt spid="624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文本框 624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51</a:t>
            </a:r>
            <a:endParaRPr lang="en-US" altLang="zh-CN" b="0">
              <a:solidFill>
                <a:schemeClr val="tx2"/>
              </a:solidFill>
              <a:latin typeface="Times New Roman" panose="02020603050405020304" pitchFamily="18" charset="0"/>
              <a:ea typeface="宋体" pitchFamily="2" charset="-122"/>
            </a:endParaRPr>
          </a:p>
        </p:txBody>
      </p:sp>
      <p:sp>
        <p:nvSpPr>
          <p:cNvPr id="62483" name="矩形 62482"/>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grpSp>
        <p:nvGrpSpPr>
          <p:cNvPr id="4" name="组合 3"/>
          <p:cNvGrpSpPr/>
          <p:nvPr/>
        </p:nvGrpSpPr>
        <p:grpSpPr>
          <a:xfrm>
            <a:off x="7070725" y="951865"/>
            <a:ext cx="1939925" cy="2289175"/>
            <a:chOff x="2088" y="3849"/>
            <a:chExt cx="3055" cy="3605"/>
          </a:xfrm>
        </p:grpSpPr>
        <p:sp>
          <p:nvSpPr>
            <p:cNvPr id="77827" name="椭圆 62467"/>
            <p:cNvSpPr/>
            <p:nvPr/>
          </p:nvSpPr>
          <p:spPr>
            <a:xfrm>
              <a:off x="2682" y="5478"/>
              <a:ext cx="1658" cy="1377"/>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77828" name="直接连接符 62468"/>
            <p:cNvSpPr/>
            <p:nvPr/>
          </p:nvSpPr>
          <p:spPr>
            <a:xfrm flipH="1">
              <a:off x="3590" y="6797"/>
              <a:ext cx="306"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77829" name="直接连接符 62469"/>
            <p:cNvSpPr/>
            <p:nvPr/>
          </p:nvSpPr>
          <p:spPr>
            <a:xfrm>
              <a:off x="3528" y="4421"/>
              <a:ext cx="0" cy="105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77830" name="文本框 62470"/>
            <p:cNvSpPr txBox="1"/>
            <p:nvPr/>
          </p:nvSpPr>
          <p:spPr>
            <a:xfrm>
              <a:off x="2088" y="5863"/>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77831" name="文本框 62471"/>
            <p:cNvSpPr txBox="1"/>
            <p:nvPr/>
          </p:nvSpPr>
          <p:spPr>
            <a:xfrm>
              <a:off x="2960" y="5862"/>
              <a:ext cx="865" cy="60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77832" name="文本框 62472"/>
            <p:cNvSpPr txBox="1"/>
            <p:nvPr/>
          </p:nvSpPr>
          <p:spPr>
            <a:xfrm>
              <a:off x="2960" y="4645"/>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grpSp>
          <p:nvGrpSpPr>
            <p:cNvPr id="77833" name="组合 62473"/>
            <p:cNvGrpSpPr/>
            <p:nvPr/>
          </p:nvGrpSpPr>
          <p:grpSpPr>
            <a:xfrm rot="0">
              <a:off x="3116" y="6884"/>
              <a:ext cx="827" cy="570"/>
              <a:chOff x="0" y="0"/>
              <a:chExt cx="265" cy="228"/>
            </a:xfrm>
          </p:grpSpPr>
          <p:sp>
            <p:nvSpPr>
              <p:cNvPr id="77834" name="椭圆 62474"/>
              <p:cNvSpPr/>
              <p:nvPr/>
            </p:nvSpPr>
            <p:spPr>
              <a:xfrm>
                <a:off x="5" y="0"/>
                <a:ext cx="260"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77835" name="文本框 62475"/>
              <p:cNvSpPr txBox="1"/>
              <p:nvPr/>
            </p:nvSpPr>
            <p:spPr>
              <a:xfrm>
                <a:off x="0" y="3"/>
                <a:ext cx="221" cy="20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grpSp>
          <p:nvGrpSpPr>
            <p:cNvPr id="77836" name="组合 62476"/>
            <p:cNvGrpSpPr/>
            <p:nvPr/>
          </p:nvGrpSpPr>
          <p:grpSpPr>
            <a:xfrm rot="0">
              <a:off x="3100" y="3849"/>
              <a:ext cx="815" cy="570"/>
              <a:chOff x="0" y="0"/>
              <a:chExt cx="261" cy="228"/>
            </a:xfrm>
          </p:grpSpPr>
          <p:sp>
            <p:nvSpPr>
              <p:cNvPr id="77837" name="椭圆 62477"/>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77838" name="文本框 62478"/>
              <p:cNvSpPr txBox="1"/>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sp>
          <p:nvSpPr>
            <p:cNvPr id="77839" name="直接连接符 62479"/>
            <p:cNvSpPr/>
            <p:nvPr/>
          </p:nvSpPr>
          <p:spPr>
            <a:xfrm>
              <a:off x="3194" y="6794"/>
              <a:ext cx="297"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2" name="直接连接符 62469"/>
            <p:cNvSpPr/>
            <p:nvPr/>
          </p:nvSpPr>
          <p:spPr>
            <a:xfrm flipH="1">
              <a:off x="3510" y="5478"/>
              <a:ext cx="12" cy="1376"/>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3" name="文本框 62471"/>
            <p:cNvSpPr txBox="1"/>
            <p:nvPr/>
          </p:nvSpPr>
          <p:spPr>
            <a:xfrm>
              <a:off x="4279" y="5863"/>
              <a:ext cx="865" cy="60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grpSp>
      <p:sp>
        <p:nvSpPr>
          <p:cNvPr id="22" name="文本框 21"/>
          <p:cNvSpPr txBox="1"/>
          <p:nvPr/>
        </p:nvSpPr>
        <p:spPr>
          <a:xfrm>
            <a:off x="7773035" y="3451860"/>
            <a:ext cx="465455" cy="306705"/>
          </a:xfrm>
          <a:prstGeom prst="rect">
            <a:avLst/>
          </a:prstGeom>
          <a:noFill/>
        </p:spPr>
        <p:txBody>
          <a:bodyPr wrap="none" rtlCol="0" anchor="t">
            <a:spAutoFit/>
          </a:bodyPr>
          <a:p>
            <a:r>
              <a:rPr lang="en-US" altLang="zh-CN">
                <a:solidFill>
                  <a:schemeClr val="tx1"/>
                </a:solidFill>
                <a:effectLst/>
                <a:latin typeface="Times New Roman" panose="02020603050405020304" pitchFamily="18" charset="0"/>
                <a:cs typeface="+mn-ea"/>
                <a:sym typeface="+mn-ea"/>
              </a:rPr>
              <a:t>(a)</a:t>
            </a:r>
            <a:endParaRPr lang="zh-CN" altLang="en-US">
              <a:solidFill>
                <a:schemeClr val="tx1"/>
              </a:solidFill>
              <a:effectLst/>
              <a:latin typeface="Times New Roman" panose="02020603050405020304" pitchFamily="18" charset="0"/>
              <a:cs typeface="+mn-ea"/>
              <a:sym typeface="+mn-ea"/>
            </a:endParaRPr>
          </a:p>
        </p:txBody>
      </p:sp>
      <p:sp>
        <p:nvSpPr>
          <p:cNvPr id="5" name="矩形 4"/>
          <p:cNvSpPr/>
          <p:nvPr/>
        </p:nvSpPr>
        <p:spPr>
          <a:xfrm>
            <a:off x="786130" y="596900"/>
            <a:ext cx="7041515" cy="588518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习题</a:t>
            </a:r>
            <a:r>
              <a:rPr lang="en-US" altLang="zh-CN" sz="1600" b="1" strike="noStrike" noProof="1">
                <a:solidFill>
                  <a:schemeClr val="tx1"/>
                </a:solidFill>
                <a:effectLst/>
                <a:latin typeface="Times New Roman" panose="02020603050405020304" pitchFamily="18" charset="0"/>
                <a:ea typeface="宋体" pitchFamily="2" charset="-122"/>
                <a:cs typeface="+mn-ea"/>
              </a:rPr>
              <a:t>4-13 (a)</a:t>
            </a:r>
            <a:endParaRPr lang="en-US" altLang="zh-CN"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main(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int  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2</a:t>
            </a:r>
            <a:r>
              <a:rPr lang="en-US" altLang="zh-CN" sz="1600" b="1" strike="noStrike" noProof="1">
                <a:solidFill>
                  <a:schemeClr val="tx1"/>
                </a:solidFill>
                <a:effectLst/>
                <a:latin typeface="Times New Roman" panose="02020603050405020304" pitchFamily="18" charset="0"/>
                <a:ea typeface="宋体" pitchFamily="2" charset="-122"/>
                <a:cs typeface="+mn-ea"/>
              </a:rPr>
              <a:t>=0</a:t>
            </a:r>
            <a:r>
              <a:rPr lang="zh-CN" altLang="en-US" sz="1600" b="1" strike="noStrike" noProof="1">
                <a:solidFill>
                  <a:schemeClr val="tx1"/>
                </a:solidFill>
                <a:effectLst/>
                <a:latin typeface="Times New Roman" panose="02020603050405020304" pitchFamily="18" charset="0"/>
                <a:ea typeface="宋体" pitchFamily="2" charset="-122"/>
                <a:cs typeface="+mn-ea"/>
              </a:rPr>
              <a:t>；  ∕*表示</a:t>
            </a:r>
            <a:r>
              <a:rPr lang="en-US" altLang="zh-CN" sz="1600" b="1" strike="noStrike" noProof="1">
                <a:solidFill>
                  <a:schemeClr val="tx1"/>
                </a:solidFill>
                <a:effectLst/>
                <a:latin typeface="Times New Roman" panose="02020603050405020304" pitchFamily="18" charset="0"/>
                <a:ea typeface="宋体" pitchFamily="2" charset="-122"/>
                <a:cs typeface="+mn-ea"/>
              </a:rPr>
              <a:t>p2</a:t>
            </a:r>
            <a:r>
              <a:rPr lang="zh-CN" altLang="en-US" sz="1600" b="1" strike="noStrike" noProof="1">
                <a:solidFill>
                  <a:schemeClr val="tx1"/>
                </a:solidFill>
                <a:effectLst/>
                <a:latin typeface="Times New Roman" panose="02020603050405020304" pitchFamily="18" charset="0"/>
                <a:ea typeface="宋体" pitchFamily="2" charset="-122"/>
                <a:cs typeface="+mn-ea"/>
              </a:rPr>
              <a:t>进程能否开始执行*∕</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int  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3</a:t>
            </a:r>
            <a:r>
              <a:rPr lang="en-US" altLang="zh-CN" sz="1600" b="1" strike="noStrike" noProof="1">
                <a:solidFill>
                  <a:schemeClr val="tx1"/>
                </a:solidFill>
                <a:effectLst/>
                <a:latin typeface="Times New Roman" panose="02020603050405020304" pitchFamily="18" charset="0"/>
                <a:ea typeface="宋体" pitchFamily="2" charset="-122"/>
                <a:cs typeface="+mn-ea"/>
              </a:rPr>
              <a:t>=0</a:t>
            </a:r>
            <a:r>
              <a:rPr lang="zh-CN" altLang="en-US" sz="1600" b="1" strike="noStrike" noProof="1">
                <a:solidFill>
                  <a:schemeClr val="tx1"/>
                </a:solidFill>
                <a:effectLst/>
                <a:latin typeface="Times New Roman" panose="02020603050405020304" pitchFamily="18" charset="0"/>
                <a:ea typeface="宋体" pitchFamily="2" charset="-122"/>
                <a:cs typeface="+mn-ea"/>
              </a:rPr>
              <a:t>；  ∕*表示</a:t>
            </a:r>
            <a:r>
              <a:rPr lang="en-US" altLang="zh-CN" sz="1600" b="1" strike="noStrike" noProof="1">
                <a:solidFill>
                  <a:schemeClr val="tx1"/>
                </a:solidFill>
                <a:effectLst/>
                <a:latin typeface="Times New Roman" panose="02020603050405020304" pitchFamily="18" charset="0"/>
                <a:ea typeface="宋体" pitchFamily="2" charset="-122"/>
                <a:cs typeface="+mn-ea"/>
              </a:rPr>
              <a:t>p3</a:t>
            </a:r>
            <a:r>
              <a:rPr lang="zh-CN" altLang="en-US" sz="1600" b="1" strike="noStrike" noProof="1">
                <a:solidFill>
                  <a:schemeClr val="tx1"/>
                </a:solidFill>
                <a:effectLst/>
                <a:latin typeface="Times New Roman" panose="02020603050405020304" pitchFamily="18" charset="0"/>
                <a:ea typeface="宋体" pitchFamily="2" charset="-122"/>
                <a:cs typeface="+mn-ea"/>
              </a:rPr>
              <a:t>进程能否开始执行*∕</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a:solidFill>
                  <a:schemeClr val="tx1"/>
                </a:solidFill>
                <a:effectLst/>
                <a:latin typeface="Times New Roman" panose="02020603050405020304" pitchFamily="18" charset="0"/>
                <a:cs typeface="+mn-ea"/>
                <a:sym typeface="+mn-ea"/>
              </a:rPr>
              <a:t>        </a:t>
            </a:r>
            <a:r>
              <a:rPr lang="en-US" altLang="zh-CN" sz="1600" b="1">
                <a:solidFill>
                  <a:schemeClr val="tx1"/>
                </a:solidFill>
                <a:effectLst/>
                <a:latin typeface="Times New Roman" panose="02020603050405020304" pitchFamily="18" charset="0"/>
                <a:cs typeface="+mn-ea"/>
                <a:sym typeface="+mn-ea"/>
              </a:rPr>
              <a:t>int  s</a:t>
            </a:r>
            <a:r>
              <a:rPr lang="en-US" altLang="zh-CN" sz="1600" b="1" baseline="-25000">
                <a:solidFill>
                  <a:schemeClr val="tx1"/>
                </a:solidFill>
                <a:effectLst/>
                <a:latin typeface="Times New Roman" panose="02020603050405020304" pitchFamily="18" charset="0"/>
                <a:cs typeface="+mn-ea"/>
                <a:sym typeface="+mn-ea"/>
              </a:rPr>
              <a:t>4</a:t>
            </a:r>
            <a:r>
              <a:rPr lang="en-US" altLang="zh-CN" sz="1600" b="1">
                <a:solidFill>
                  <a:schemeClr val="tx1"/>
                </a:solidFill>
                <a:effectLst/>
                <a:latin typeface="Times New Roman" panose="02020603050405020304" pitchFamily="18" charset="0"/>
                <a:cs typeface="+mn-ea"/>
                <a:sym typeface="+mn-ea"/>
              </a:rPr>
              <a:t>=0</a:t>
            </a:r>
            <a:r>
              <a:rPr lang="zh-CN" altLang="en-US" sz="1600" b="1">
                <a:solidFill>
                  <a:schemeClr val="tx1"/>
                </a:solidFill>
                <a:effectLst/>
                <a:latin typeface="Times New Roman" panose="02020603050405020304" pitchFamily="18" charset="0"/>
                <a:cs typeface="+mn-ea"/>
                <a:sym typeface="+mn-ea"/>
              </a:rPr>
              <a:t>；  ∕*表示</a:t>
            </a:r>
            <a:r>
              <a:rPr lang="en-US" altLang="zh-CN" sz="1600" b="1">
                <a:solidFill>
                  <a:schemeClr val="tx1"/>
                </a:solidFill>
                <a:effectLst/>
                <a:latin typeface="Times New Roman" panose="02020603050405020304" pitchFamily="18" charset="0"/>
                <a:cs typeface="+mn-ea"/>
                <a:sym typeface="+mn-ea"/>
              </a:rPr>
              <a:t>p4</a:t>
            </a:r>
            <a:r>
              <a:rPr lang="zh-CN" altLang="en-US" sz="1600" b="1">
                <a:solidFill>
                  <a:schemeClr val="tx1"/>
                </a:solidFill>
                <a:effectLst/>
                <a:latin typeface="Times New Roman" panose="02020603050405020304" pitchFamily="18" charset="0"/>
                <a:cs typeface="+mn-ea"/>
                <a:sym typeface="+mn-ea"/>
              </a:rPr>
              <a:t>进程能否开始执行*∕</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cobegin</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1</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2</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3</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r>
              <a:rPr lang="en-US" altLang="zh-CN" sz="1600" b="1">
                <a:solidFill>
                  <a:schemeClr val="tx1"/>
                </a:solidFill>
                <a:effectLst/>
                <a:latin typeface="Times New Roman" panose="02020603050405020304" pitchFamily="18" charset="0"/>
                <a:cs typeface="+mn-ea"/>
                <a:sym typeface="+mn-ea"/>
              </a:rPr>
              <a:t>p</a:t>
            </a:r>
            <a:r>
              <a:rPr lang="en-US" altLang="zh-CN" sz="1600" b="1" baseline="-25000">
                <a:solidFill>
                  <a:schemeClr val="tx1"/>
                </a:solidFill>
                <a:effectLst/>
                <a:latin typeface="Times New Roman" panose="02020603050405020304" pitchFamily="18" charset="0"/>
                <a:cs typeface="+mn-ea"/>
                <a:sym typeface="+mn-ea"/>
              </a:rPr>
              <a:t>4</a:t>
            </a:r>
            <a:r>
              <a:rPr lang="en-US" altLang="zh-CN" sz="1600" b="1">
                <a:solidFill>
                  <a:schemeClr val="tx1"/>
                </a:solidFill>
                <a:effectLst/>
                <a:latin typeface="Times New Roman" panose="02020603050405020304" pitchFamily="18" charset="0"/>
                <a:cs typeface="+mn-ea"/>
                <a:sym typeface="+mn-ea"/>
              </a:rPr>
              <a:t>( )</a:t>
            </a:r>
            <a:r>
              <a:rPr lang="zh-CN" altLang="en-US" sz="1600" b="1">
                <a:solidFill>
                  <a:schemeClr val="tx1"/>
                </a:solidFill>
                <a:effectLst/>
                <a:latin typeface="Times New Roman" panose="02020603050405020304" pitchFamily="18" charset="0"/>
                <a:cs typeface="+mn-ea"/>
                <a:sym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coend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1</a:t>
            </a:r>
            <a:r>
              <a:rPr lang="en-US" altLang="zh-CN" sz="1600" b="1" strike="noStrike" noProof="1">
                <a:solidFill>
                  <a:schemeClr val="tx1"/>
                </a:solidFill>
                <a:effectLst/>
                <a:latin typeface="Times New Roman" panose="02020603050405020304" pitchFamily="18" charset="0"/>
                <a:ea typeface="宋体" pitchFamily="2" charset="-122"/>
                <a:cs typeface="+mn-ea"/>
              </a:rPr>
              <a:t>( )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2</a:t>
            </a:r>
            <a:r>
              <a:rPr lang="en-US" altLang="zh-CN" sz="1600" b="1" strike="noStrike" noProof="1">
                <a:solidFill>
                  <a:schemeClr val="tx1"/>
                </a:solidFill>
                <a:effectLst/>
                <a:latin typeface="Times New Roman" panose="02020603050405020304" pitchFamily="18" charset="0"/>
                <a:ea typeface="宋体" pitchFamily="2" charset="-122"/>
                <a:cs typeface="+mn-ea"/>
              </a:rPr>
              <a:t>( )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3</a:t>
            </a:r>
            <a:r>
              <a:rPr lang="en-US" altLang="zh-CN" sz="1600" b="1" strike="noStrike" noProof="1">
                <a:solidFill>
                  <a:schemeClr val="tx1"/>
                </a:solidFill>
                <a:effectLst/>
                <a:latin typeface="Times New Roman" panose="02020603050405020304" pitchFamily="18" charset="0"/>
                <a:ea typeface="宋体" pitchFamily="2" charset="-122"/>
                <a:cs typeface="+mn-ea"/>
              </a:rPr>
              <a:t>( )                   </a:t>
            </a:r>
            <a:r>
              <a:rPr lang="en-US" altLang="zh-CN" sz="1600" b="1">
                <a:solidFill>
                  <a:schemeClr val="tx1"/>
                </a:solidFill>
                <a:effectLst/>
                <a:latin typeface="Times New Roman" panose="02020603050405020304" pitchFamily="18" charset="0"/>
                <a:cs typeface="+mn-ea"/>
                <a:sym typeface="+mn-ea"/>
              </a:rPr>
              <a:t>p</a:t>
            </a:r>
            <a:r>
              <a:rPr lang="en-US" altLang="zh-CN" sz="1600" b="1" baseline="-25000">
                <a:solidFill>
                  <a:schemeClr val="tx1"/>
                </a:solidFill>
                <a:effectLst/>
                <a:latin typeface="Times New Roman" panose="02020603050405020304" pitchFamily="18" charset="0"/>
                <a:cs typeface="+mn-ea"/>
                <a:sym typeface="+mn-ea"/>
              </a:rPr>
              <a:t>4</a:t>
            </a:r>
            <a:r>
              <a:rPr lang="en-US" altLang="zh-CN" sz="1600" b="1">
                <a:solidFill>
                  <a:schemeClr val="tx1"/>
                </a:solidFill>
                <a:effectLst/>
                <a:latin typeface="Times New Roman" panose="02020603050405020304" pitchFamily="18" charset="0"/>
                <a:cs typeface="+mn-ea"/>
                <a:sym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                       {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sym typeface="MT Extra" pitchFamily="18" charset="2"/>
              </a:rPr>
              <a:t>                    </a:t>
            </a:r>
            <a:r>
              <a:rPr lang="en-US" altLang="zh-CN" sz="1600" b="1" strike="noStrike" noProof="1">
                <a:solidFill>
                  <a:schemeClr val="tx1"/>
                </a:solidFill>
                <a:effectLst/>
                <a:latin typeface="Times New Roman" panose="02020603050405020304" pitchFamily="18" charset="0"/>
                <a:ea typeface="宋体" pitchFamily="2" charset="-122"/>
                <a:cs typeface="+mn-ea"/>
              </a:rPr>
              <a:t>p(s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2</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p(s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3</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a:solidFill>
                  <a:schemeClr val="tx1"/>
                </a:solidFill>
                <a:effectLst/>
                <a:latin typeface="Times New Roman" panose="02020603050405020304" pitchFamily="18" charset="0"/>
                <a:cs typeface="+mn-ea"/>
                <a:sym typeface="+mn-ea"/>
              </a:rPr>
              <a:t>p(s</a:t>
            </a:r>
            <a:r>
              <a:rPr lang="en-US" altLang="zh-CN" sz="1600" b="1" baseline="-25000">
                <a:solidFill>
                  <a:schemeClr val="tx1"/>
                </a:solidFill>
                <a:effectLst/>
                <a:latin typeface="Times New Roman" panose="02020603050405020304" pitchFamily="18" charset="0"/>
                <a:cs typeface="+mn-ea"/>
                <a:sym typeface="+mn-ea"/>
              </a:rPr>
              <a:t>4</a:t>
            </a:r>
            <a:r>
              <a:rPr lang="en-US" altLang="zh-CN" sz="1600" b="1">
                <a:solidFill>
                  <a:schemeClr val="tx1"/>
                </a:solidFill>
                <a:effectLst/>
                <a:latin typeface="Times New Roman" panose="02020603050405020304" pitchFamily="18" charset="0"/>
                <a:cs typeface="+mn-ea"/>
                <a:sym typeface="+mn-ea"/>
              </a:rPr>
              <a:t>)</a:t>
            </a:r>
            <a:r>
              <a:rPr lang="zh-CN" altLang="en-US" sz="1600" b="1">
                <a:solidFill>
                  <a:schemeClr val="tx1"/>
                </a:solidFill>
                <a:effectLst/>
                <a:latin typeface="Times New Roman" panose="02020603050405020304" pitchFamily="18" charset="0"/>
                <a:cs typeface="+mn-ea"/>
                <a:sym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v(s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2</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a:solidFill>
                  <a:schemeClr val="tx1"/>
                </a:solidFill>
                <a:effectLst/>
                <a:latin typeface="Times New Roman" panose="02020603050405020304" pitchFamily="18" charset="0"/>
                <a:cs typeface="+mn-ea"/>
                <a:sym typeface="+mn-ea"/>
              </a:rPr>
              <a:t>...</a:t>
            </a:r>
            <a:endParaRPr lang="zh-CN" altLang="en-US" sz="1600" b="1" strike="noStrike" noProof="1">
              <a:solidFill>
                <a:schemeClr val="tx1"/>
              </a:solidFill>
              <a:effectLst/>
              <a:latin typeface="Times New Roman" panose="02020603050405020304" pitchFamily="18" charset="0"/>
              <a:ea typeface="宋体" pitchFamily="2" charset="-122"/>
              <a:sym typeface="MT Extra" pitchFamily="18" charset="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v(s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3</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                       }                        }</a:t>
            </a:r>
            <a:endParaRPr lang="zh-CN" altLang="en-US" sz="1600" b="1" strike="noStrike" noProof="1">
              <a:solidFill>
                <a:schemeClr val="tx1"/>
              </a:solidFill>
              <a:effectLst/>
              <a:latin typeface="Times New Roman" panose="02020603050405020304" pitchFamily="18" charset="0"/>
              <a:ea typeface="宋体" pitchFamily="2" charset="-122"/>
              <a:sym typeface="MT Extra" pitchFamily="18" charset="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a:solidFill>
                  <a:schemeClr val="tx1"/>
                </a:solidFill>
                <a:effectLst/>
                <a:latin typeface="Times New Roman" panose="02020603050405020304" pitchFamily="18" charset="0"/>
                <a:cs typeface="+mn-ea"/>
                <a:sym typeface="+mn-ea"/>
              </a:rPr>
              <a:t>v(s</a:t>
            </a:r>
            <a:r>
              <a:rPr lang="en-US" altLang="zh-CN" sz="1600" b="1" baseline="-25000">
                <a:solidFill>
                  <a:schemeClr val="tx1"/>
                </a:solidFill>
                <a:effectLst/>
                <a:latin typeface="Times New Roman" panose="02020603050405020304" pitchFamily="18" charset="0"/>
                <a:cs typeface="+mn-ea"/>
                <a:sym typeface="+mn-ea"/>
              </a:rPr>
              <a:t>4</a:t>
            </a:r>
            <a:r>
              <a:rPr lang="en-US" altLang="zh-CN" sz="1600" b="1">
                <a:solidFill>
                  <a:schemeClr val="tx1"/>
                </a:solidFill>
                <a:effectLst/>
                <a:latin typeface="Times New Roman" panose="02020603050405020304" pitchFamily="18" charset="0"/>
                <a:cs typeface="+mn-ea"/>
                <a:sym typeface="+mn-ea"/>
              </a:rPr>
              <a:t>)</a:t>
            </a:r>
            <a:r>
              <a:rPr lang="zh-CN" altLang="en-US" sz="1600" b="1">
                <a:solidFill>
                  <a:schemeClr val="tx1"/>
                </a:solidFill>
                <a:effectLst/>
                <a:latin typeface="Times New Roman" panose="02020603050405020304" pitchFamily="18" charset="0"/>
                <a:cs typeface="+mn-ea"/>
                <a:sym typeface="+mn-ea"/>
              </a:rPr>
              <a:t>；</a:t>
            </a:r>
            <a:endParaRPr lang="en-US" altLang="zh-CN"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en-US" altLang="zh-CN" sz="1600" strike="noStrike" noProof="1">
                <a:solidFill>
                  <a:schemeClr val="tx1"/>
                </a:solidFill>
                <a:latin typeface="Times New Roman" panose="02020603050405020304" pitchFamily="18" charset="0"/>
                <a:ea typeface="宋体" pitchFamily="2" charset="-122"/>
                <a:cs typeface="+mn-ea"/>
              </a:rPr>
              <a:t> </a:t>
            </a:r>
            <a:endParaRPr lang="en-US" altLang="zh-CN" sz="1600" strike="noStrike" noProof="1">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文本框 624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51</a:t>
            </a:r>
            <a:endParaRPr lang="en-US" altLang="zh-CN" b="0">
              <a:solidFill>
                <a:schemeClr val="tx2"/>
              </a:solidFill>
              <a:latin typeface="Times New Roman" panose="02020603050405020304" pitchFamily="18" charset="0"/>
              <a:ea typeface="宋体" pitchFamily="2" charset="-122"/>
            </a:endParaRPr>
          </a:p>
        </p:txBody>
      </p:sp>
      <p:sp>
        <p:nvSpPr>
          <p:cNvPr id="62483" name="矩形 62482"/>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
        <p:nvSpPr>
          <p:cNvPr id="5" name="矩形 4"/>
          <p:cNvSpPr/>
          <p:nvPr/>
        </p:nvSpPr>
        <p:spPr>
          <a:xfrm>
            <a:off x="1137920" y="596900"/>
            <a:ext cx="5615940" cy="519811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习题</a:t>
            </a:r>
            <a:r>
              <a:rPr lang="en-US" altLang="zh-CN" sz="1600" b="1" strike="noStrike" noProof="1">
                <a:solidFill>
                  <a:schemeClr val="tx1"/>
                </a:solidFill>
                <a:effectLst/>
                <a:latin typeface="Times New Roman" panose="02020603050405020304" pitchFamily="18" charset="0"/>
                <a:ea typeface="宋体" pitchFamily="2" charset="-122"/>
                <a:cs typeface="+mn-ea"/>
              </a:rPr>
              <a:t>4-13 (b)</a:t>
            </a:r>
            <a:endParaRPr lang="en-US" altLang="zh-CN"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main(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int  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1</a:t>
            </a:r>
            <a:r>
              <a:rPr lang="en-US" altLang="zh-CN" sz="1600" b="1" strike="noStrike" noProof="1">
                <a:solidFill>
                  <a:schemeClr val="tx1"/>
                </a:solidFill>
                <a:effectLst/>
                <a:latin typeface="Times New Roman" panose="02020603050405020304" pitchFamily="18" charset="0"/>
                <a:ea typeface="宋体" pitchFamily="2" charset="-122"/>
                <a:cs typeface="+mn-ea"/>
              </a:rPr>
              <a:t>=0</a:t>
            </a:r>
            <a:r>
              <a:rPr lang="zh-CN" altLang="en-US" sz="1600" b="1" strike="noStrike" noProof="1">
                <a:solidFill>
                  <a:schemeClr val="tx1"/>
                </a:solidFill>
                <a:effectLst/>
                <a:latin typeface="Times New Roman" panose="02020603050405020304" pitchFamily="18" charset="0"/>
                <a:ea typeface="宋体" pitchFamily="2" charset="-122"/>
                <a:cs typeface="+mn-ea"/>
              </a:rPr>
              <a:t>； ∕*表示</a:t>
            </a:r>
            <a:r>
              <a:rPr lang="en-US" altLang="zh-CN" sz="1600" b="1" strike="noStrike" noProof="1">
                <a:solidFill>
                  <a:schemeClr val="tx1"/>
                </a:solidFill>
                <a:effectLst/>
                <a:latin typeface="Times New Roman" panose="02020603050405020304" pitchFamily="18" charset="0"/>
                <a:ea typeface="宋体" pitchFamily="2" charset="-122"/>
                <a:cs typeface="+mn-ea"/>
              </a:rPr>
              <a:t>p1</a:t>
            </a:r>
            <a:r>
              <a:rPr lang="zh-CN" altLang="en-US" sz="1600" b="1" strike="noStrike" noProof="1">
                <a:solidFill>
                  <a:schemeClr val="tx1"/>
                </a:solidFill>
                <a:effectLst/>
                <a:latin typeface="Times New Roman" panose="02020603050405020304" pitchFamily="18" charset="0"/>
                <a:ea typeface="宋体" pitchFamily="2" charset="-122"/>
                <a:cs typeface="+mn-ea"/>
              </a:rPr>
              <a:t>进程能否执行完*∕</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int  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2</a:t>
            </a:r>
            <a:r>
              <a:rPr lang="en-US" altLang="zh-CN" sz="1600" b="1" strike="noStrike" noProof="1">
                <a:solidFill>
                  <a:schemeClr val="tx1"/>
                </a:solidFill>
                <a:effectLst/>
                <a:latin typeface="Times New Roman" panose="02020603050405020304" pitchFamily="18" charset="0"/>
                <a:ea typeface="宋体" pitchFamily="2" charset="-122"/>
                <a:cs typeface="+mn-ea"/>
              </a:rPr>
              <a:t>=0</a:t>
            </a:r>
            <a:r>
              <a:rPr lang="zh-CN" altLang="en-US" sz="1600" b="1" strike="noStrike" noProof="1">
                <a:solidFill>
                  <a:schemeClr val="tx1"/>
                </a:solidFill>
                <a:effectLst/>
                <a:latin typeface="Times New Roman" panose="02020603050405020304" pitchFamily="18" charset="0"/>
                <a:ea typeface="宋体" pitchFamily="2" charset="-122"/>
                <a:cs typeface="+mn-ea"/>
              </a:rPr>
              <a:t>； ∕*表示</a:t>
            </a:r>
            <a:r>
              <a:rPr lang="en-US" altLang="zh-CN" sz="1600" b="1" strike="noStrike" noProof="1">
                <a:solidFill>
                  <a:schemeClr val="tx1"/>
                </a:solidFill>
                <a:effectLst/>
                <a:latin typeface="Times New Roman" panose="02020603050405020304" pitchFamily="18" charset="0"/>
                <a:ea typeface="宋体" pitchFamily="2" charset="-122"/>
                <a:cs typeface="+mn-ea"/>
              </a:rPr>
              <a:t>p2</a:t>
            </a:r>
            <a:r>
              <a:rPr lang="zh-CN" altLang="en-US" sz="1600" b="1" strike="noStrike" noProof="1">
                <a:solidFill>
                  <a:schemeClr val="tx1"/>
                </a:solidFill>
                <a:effectLst/>
                <a:latin typeface="Times New Roman" panose="02020603050405020304" pitchFamily="18" charset="0"/>
                <a:ea typeface="宋体" pitchFamily="2" charset="-122"/>
                <a:cs typeface="+mn-ea"/>
              </a:rPr>
              <a:t>进程能否执行完*∕</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cobegin</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1</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2</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3</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coend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1</a:t>
            </a:r>
            <a:r>
              <a:rPr lang="en-US" altLang="zh-CN" sz="1600" b="1" strike="noStrike" noProof="1">
                <a:solidFill>
                  <a:schemeClr val="tx1"/>
                </a:solidFill>
                <a:effectLst/>
                <a:latin typeface="Times New Roman" panose="02020603050405020304" pitchFamily="18" charset="0"/>
                <a:ea typeface="宋体" pitchFamily="2" charset="-122"/>
                <a:cs typeface="+mn-ea"/>
              </a:rPr>
              <a:t>( )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2</a:t>
            </a:r>
            <a:r>
              <a:rPr lang="en-US" altLang="zh-CN" sz="1600" b="1" strike="noStrike" noProof="1">
                <a:solidFill>
                  <a:schemeClr val="tx1"/>
                </a:solidFill>
                <a:effectLst/>
                <a:latin typeface="Times New Roman" panose="02020603050405020304" pitchFamily="18" charset="0"/>
                <a:ea typeface="宋体" pitchFamily="2" charset="-122"/>
                <a:cs typeface="+mn-ea"/>
              </a:rPr>
              <a:t>( )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3</a:t>
            </a:r>
            <a:r>
              <a:rPr lang="en-US" altLang="zh-CN" sz="1600" b="1" strike="noStrike" noProof="1">
                <a:solidFill>
                  <a:schemeClr val="tx1"/>
                </a:solidFill>
                <a:effectLst/>
                <a:latin typeface="Times New Roman" panose="02020603050405020304" pitchFamily="18" charset="0"/>
                <a:ea typeface="宋体" pitchFamily="2" charset="-122"/>
                <a:cs typeface="+mn-ea"/>
              </a:rPr>
              <a:t>( )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                          {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sym typeface="MT Extra" pitchFamily="18" charset="2"/>
              </a:rPr>
              <a:t>                        ...</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p(s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1</a:t>
            </a: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v(s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1</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v(</a:t>
            </a:r>
            <a:r>
              <a:rPr lang="en-US" altLang="zh-CN" sz="1600" b="1">
                <a:solidFill>
                  <a:schemeClr val="tx1"/>
                </a:solidFill>
                <a:effectLst/>
                <a:latin typeface="Times New Roman" panose="02020603050405020304" pitchFamily="18" charset="0"/>
                <a:cs typeface="+mn-ea"/>
                <a:sym typeface="+mn-ea"/>
              </a:rPr>
              <a:t>s</a:t>
            </a:r>
            <a:r>
              <a:rPr lang="en-US" altLang="zh-CN" sz="1600" b="1" baseline="-25000">
                <a:solidFill>
                  <a:schemeClr val="tx1"/>
                </a:solidFill>
                <a:effectLst/>
                <a:latin typeface="Times New Roman" panose="02020603050405020304" pitchFamily="18" charset="0"/>
                <a:cs typeface="+mn-ea"/>
                <a:sym typeface="+mn-ea"/>
              </a:rPr>
              <a:t>2</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a:solidFill>
                  <a:schemeClr val="tx1"/>
                </a:solidFill>
                <a:effectLst/>
                <a:latin typeface="Times New Roman" panose="02020603050405020304" pitchFamily="18" charset="0"/>
                <a:cs typeface="+mn-ea"/>
                <a:sym typeface="+mn-ea"/>
              </a:rPr>
              <a:t>(s</a:t>
            </a:r>
            <a:r>
              <a:rPr lang="en-US" altLang="zh-CN" sz="1600" b="1" baseline="-25000">
                <a:solidFill>
                  <a:schemeClr val="tx1"/>
                </a:solidFill>
                <a:effectLst/>
                <a:latin typeface="Times New Roman" panose="02020603050405020304" pitchFamily="18" charset="0"/>
                <a:cs typeface="+mn-ea"/>
                <a:sym typeface="+mn-ea"/>
              </a:rPr>
              <a:t>2</a:t>
            </a:r>
            <a:r>
              <a:rPr lang="en-US" altLang="zh-CN" sz="1600" b="1">
                <a:solidFill>
                  <a:schemeClr val="tx1"/>
                </a:solidFill>
                <a:effectLst/>
                <a:latin typeface="Times New Roman" panose="02020603050405020304" pitchFamily="18" charset="0"/>
                <a:cs typeface="+mn-ea"/>
                <a:sym typeface="+mn-ea"/>
              </a:rPr>
              <a:t>);</a:t>
            </a:r>
            <a:endParaRPr lang="zh-CN" altLang="en-US" sz="1600" b="1" strike="noStrike" noProof="1">
              <a:solidFill>
                <a:schemeClr val="tx1"/>
              </a:solidFill>
              <a:effectLst/>
              <a:latin typeface="Times New Roman" panose="02020603050405020304" pitchFamily="18" charset="0"/>
              <a:ea typeface="宋体" pitchFamily="2" charset="-122"/>
              <a:sym typeface="MT Extra" pitchFamily="18" charset="2"/>
            </a:endParaRPr>
          </a:p>
          <a:p>
            <a:pPr marL="533400" lvl="0" indent="-533400" algn="just" fontAlgn="base">
              <a:lnSpc>
                <a:spcPct val="120000"/>
              </a:lnSpc>
              <a:spcBef>
                <a:spcPct val="20000"/>
              </a:spcBef>
              <a:buNone/>
            </a:pPr>
            <a:r>
              <a:rPr lang="en-US"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              }                                ...</a:t>
            </a:r>
            <a:endParaRPr lang="zh-CN" altLang="en-US" sz="1600" b="1" strike="noStrike" noProof="1">
              <a:solidFill>
                <a:schemeClr val="tx1"/>
              </a:solidFill>
              <a:effectLst/>
              <a:latin typeface="Times New Roman" panose="02020603050405020304" pitchFamily="18" charset="0"/>
              <a:ea typeface="宋体" pitchFamily="2" charset="-122"/>
              <a:sym typeface="MT Extra" pitchFamily="18" charset="2"/>
            </a:endParaRPr>
          </a:p>
          <a:p>
            <a:pPr marL="533400" lvl="0" indent="-533400" algn="just" fontAlgn="base">
              <a:lnSpc>
                <a:spcPct val="120000"/>
              </a:lnSpc>
              <a:spcBef>
                <a:spcPct val="20000"/>
              </a:spcBef>
              <a:buNone/>
            </a:pPr>
            <a:r>
              <a:rPr lang="en-US" altLang="zh-CN" sz="1600" strike="noStrike" noProof="1">
                <a:solidFill>
                  <a:schemeClr val="tx1"/>
                </a:solidFill>
                <a:latin typeface="Times New Roman" panose="02020603050405020304" pitchFamily="18" charset="0"/>
                <a:ea typeface="宋体" pitchFamily="2" charset="-122"/>
              </a:rPr>
              <a:t>                                                             }</a:t>
            </a:r>
            <a:endParaRPr lang="en-US" altLang="zh-CN" sz="1600" strike="noStrike" noProof="1">
              <a:solidFill>
                <a:schemeClr val="tx1"/>
              </a:solidFill>
              <a:latin typeface="Times New Roman" panose="02020603050405020304" pitchFamily="18" charset="0"/>
              <a:ea typeface="宋体" pitchFamily="2" charset="-122"/>
            </a:endParaRPr>
          </a:p>
        </p:txBody>
      </p:sp>
      <p:grpSp>
        <p:nvGrpSpPr>
          <p:cNvPr id="21" name="组合 20"/>
          <p:cNvGrpSpPr/>
          <p:nvPr/>
        </p:nvGrpSpPr>
        <p:grpSpPr>
          <a:xfrm>
            <a:off x="6924040" y="962660"/>
            <a:ext cx="1945640" cy="2279650"/>
            <a:chOff x="7340" y="4169"/>
            <a:chExt cx="3064" cy="3590"/>
          </a:xfrm>
        </p:grpSpPr>
        <p:sp>
          <p:nvSpPr>
            <p:cNvPr id="6" name="椭圆 62467"/>
            <p:cNvSpPr/>
            <p:nvPr/>
          </p:nvSpPr>
          <p:spPr>
            <a:xfrm>
              <a:off x="7934" y="4749"/>
              <a:ext cx="1658" cy="1377"/>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7" name="直接连接符 62468"/>
            <p:cNvSpPr/>
            <p:nvPr/>
          </p:nvSpPr>
          <p:spPr>
            <a:xfrm flipH="1">
              <a:off x="8842" y="6068"/>
              <a:ext cx="306"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8" name="直接连接符 62469"/>
            <p:cNvSpPr/>
            <p:nvPr/>
          </p:nvSpPr>
          <p:spPr>
            <a:xfrm>
              <a:off x="8774" y="6128"/>
              <a:ext cx="0" cy="105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9" name="文本框 62470"/>
            <p:cNvSpPr txBox="1"/>
            <p:nvPr/>
          </p:nvSpPr>
          <p:spPr>
            <a:xfrm>
              <a:off x="7340" y="5134"/>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 name="文本框 62471"/>
            <p:cNvSpPr txBox="1"/>
            <p:nvPr/>
          </p:nvSpPr>
          <p:spPr>
            <a:xfrm>
              <a:off x="8727" y="6353"/>
              <a:ext cx="865" cy="60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11" name="文本框 62472"/>
            <p:cNvSpPr txBox="1"/>
            <p:nvPr/>
          </p:nvSpPr>
          <p:spPr>
            <a:xfrm>
              <a:off x="9592" y="5134"/>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grpSp>
          <p:nvGrpSpPr>
            <p:cNvPr id="12" name="组合 62473"/>
            <p:cNvGrpSpPr/>
            <p:nvPr/>
          </p:nvGrpSpPr>
          <p:grpSpPr>
            <a:xfrm rot="0">
              <a:off x="8357" y="7189"/>
              <a:ext cx="827" cy="570"/>
              <a:chOff x="0" y="0"/>
              <a:chExt cx="265" cy="228"/>
            </a:xfrm>
          </p:grpSpPr>
          <p:sp>
            <p:nvSpPr>
              <p:cNvPr id="13" name="椭圆 62474"/>
              <p:cNvSpPr/>
              <p:nvPr/>
            </p:nvSpPr>
            <p:spPr>
              <a:xfrm>
                <a:off x="5" y="0"/>
                <a:ext cx="260"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14" name="文本框 62475"/>
              <p:cNvSpPr txBox="1"/>
              <p:nvPr/>
            </p:nvSpPr>
            <p:spPr>
              <a:xfrm>
                <a:off x="0" y="3"/>
                <a:ext cx="221" cy="20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grpSp>
          <p:nvGrpSpPr>
            <p:cNvPr id="15" name="组合 62476"/>
            <p:cNvGrpSpPr/>
            <p:nvPr/>
          </p:nvGrpSpPr>
          <p:grpSpPr>
            <a:xfrm rot="0">
              <a:off x="8347" y="4169"/>
              <a:ext cx="815" cy="570"/>
              <a:chOff x="0" y="0"/>
              <a:chExt cx="261" cy="228"/>
            </a:xfrm>
          </p:grpSpPr>
          <p:sp>
            <p:nvSpPr>
              <p:cNvPr id="16" name="椭圆 62477"/>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17" name="文本框 62478"/>
              <p:cNvSpPr txBox="1"/>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sp>
          <p:nvSpPr>
            <p:cNvPr id="18" name="直接连接符 62479"/>
            <p:cNvSpPr/>
            <p:nvPr/>
          </p:nvSpPr>
          <p:spPr>
            <a:xfrm>
              <a:off x="8446" y="6065"/>
              <a:ext cx="297"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grpSp>
      <p:sp>
        <p:nvSpPr>
          <p:cNvPr id="23" name="文本框 22"/>
          <p:cNvSpPr txBox="1"/>
          <p:nvPr/>
        </p:nvSpPr>
        <p:spPr>
          <a:xfrm>
            <a:off x="7591425" y="3474085"/>
            <a:ext cx="472440" cy="306705"/>
          </a:xfrm>
          <a:prstGeom prst="rect">
            <a:avLst/>
          </a:prstGeom>
          <a:noFill/>
        </p:spPr>
        <p:txBody>
          <a:bodyPr wrap="none" rtlCol="0" anchor="t">
            <a:spAutoFit/>
          </a:bodyPr>
          <a:p>
            <a:r>
              <a:rPr lang="en-US" altLang="zh-CN">
                <a:solidFill>
                  <a:schemeClr val="tx1"/>
                </a:solidFill>
                <a:effectLst/>
                <a:latin typeface="Times New Roman" panose="02020603050405020304" pitchFamily="18" charset="0"/>
                <a:cs typeface="+mn-ea"/>
                <a:sym typeface="+mn-ea"/>
              </a:rPr>
              <a:t>(b)</a:t>
            </a: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文本框 14745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a:t>
            </a:r>
            <a:endParaRPr lang="en-US" altLang="zh-CN" b="0">
              <a:solidFill>
                <a:schemeClr val="tx2"/>
              </a:solidFill>
              <a:latin typeface="Times New Roman" panose="02020603050405020304" pitchFamily="18" charset="0"/>
              <a:ea typeface="宋体" pitchFamily="2" charset="-122"/>
            </a:endParaRPr>
          </a:p>
        </p:txBody>
      </p:sp>
      <p:sp>
        <p:nvSpPr>
          <p:cNvPr id="147460" name="矩形 14745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进程的引入</a:t>
            </a:r>
            <a:endParaRPr lang="zh-CN" altLang="en-US" sz="2400" strike="noStrike" noProof="1">
              <a:ea typeface="宋体" pitchFamily="2" charset="-122"/>
            </a:endParaRPr>
          </a:p>
        </p:txBody>
      </p:sp>
      <p:grpSp>
        <p:nvGrpSpPr>
          <p:cNvPr id="12291" name="组合 147569"/>
          <p:cNvGrpSpPr/>
          <p:nvPr/>
        </p:nvGrpSpPr>
        <p:grpSpPr>
          <a:xfrm>
            <a:off x="468313" y="2406650"/>
            <a:ext cx="7699375" cy="2554288"/>
            <a:chOff x="295" y="1516"/>
            <a:chExt cx="4850" cy="1609"/>
          </a:xfrm>
        </p:grpSpPr>
        <p:sp>
          <p:nvSpPr>
            <p:cNvPr id="12292" name="文本框 147533"/>
            <p:cNvSpPr txBox="1"/>
            <p:nvPr/>
          </p:nvSpPr>
          <p:spPr>
            <a:xfrm>
              <a:off x="1531" y="1516"/>
              <a:ext cx="224" cy="196"/>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78</a:t>
              </a:r>
              <a:endParaRPr lang="en-US" altLang="zh-CN" sz="1800">
                <a:solidFill>
                  <a:schemeClr val="tx1"/>
                </a:solidFill>
                <a:latin typeface="宋体" pitchFamily="2" charset="-122"/>
                <a:ea typeface="宋体" pitchFamily="2" charset="-122"/>
              </a:endParaRPr>
            </a:p>
          </p:txBody>
        </p:sp>
        <p:sp>
          <p:nvSpPr>
            <p:cNvPr id="12293" name="文本框 147534"/>
            <p:cNvSpPr txBox="1"/>
            <p:nvPr/>
          </p:nvSpPr>
          <p:spPr>
            <a:xfrm>
              <a:off x="295" y="1908"/>
              <a:ext cx="673" cy="196"/>
            </a:xfrm>
            <a:prstGeom prst="rect">
              <a:avLst/>
            </a:prstGeom>
            <a:noFill/>
            <a:ln w="9525">
              <a:noFill/>
              <a:miter/>
            </a:ln>
          </p:spPr>
          <p:txBody>
            <a:bodyPr lIns="0" tIns="0" rIns="0" bIns="0" anchor="t"/>
            <a:p>
              <a:pPr lvl="0" algn="ctr" eaLnBrk="0" hangingPunct="0"/>
              <a:r>
                <a:rPr lang="zh-CN" altLang="en-US" sz="2200">
                  <a:solidFill>
                    <a:schemeClr val="tx1"/>
                  </a:solidFill>
                  <a:latin typeface="宋体" pitchFamily="2" charset="-122"/>
                  <a:ea typeface="宋体" pitchFamily="2" charset="-122"/>
                </a:rPr>
                <a:t>输入</a:t>
              </a:r>
              <a:endParaRPr lang="zh-CN" altLang="en-US" sz="2200">
                <a:solidFill>
                  <a:schemeClr val="tx1"/>
                </a:solidFill>
                <a:latin typeface="宋体" pitchFamily="2" charset="-122"/>
                <a:ea typeface="宋体" pitchFamily="2" charset="-122"/>
              </a:endParaRPr>
            </a:p>
          </p:txBody>
        </p:sp>
        <p:sp>
          <p:nvSpPr>
            <p:cNvPr id="12294" name="文本框 147535"/>
            <p:cNvSpPr txBox="1"/>
            <p:nvPr/>
          </p:nvSpPr>
          <p:spPr>
            <a:xfrm>
              <a:off x="295" y="2202"/>
              <a:ext cx="673" cy="196"/>
            </a:xfrm>
            <a:prstGeom prst="rect">
              <a:avLst/>
            </a:prstGeom>
            <a:noFill/>
            <a:ln w="9525">
              <a:noFill/>
              <a:miter/>
            </a:ln>
          </p:spPr>
          <p:txBody>
            <a:bodyPr lIns="0" tIns="0" rIns="0" bIns="0" anchor="t"/>
            <a:p>
              <a:pPr lvl="0" algn="ctr" eaLnBrk="0" hangingPunct="0"/>
              <a:r>
                <a:rPr lang="zh-CN" altLang="en-US" sz="2200">
                  <a:solidFill>
                    <a:schemeClr val="tx1"/>
                  </a:solidFill>
                  <a:latin typeface="宋体" pitchFamily="2" charset="-122"/>
                  <a:ea typeface="宋体" pitchFamily="2" charset="-122"/>
                </a:rPr>
                <a:t>处理器</a:t>
              </a:r>
              <a:endParaRPr lang="zh-CN" altLang="en-US" sz="2200">
                <a:solidFill>
                  <a:schemeClr val="tx1"/>
                </a:solidFill>
                <a:latin typeface="宋体" pitchFamily="2" charset="-122"/>
                <a:ea typeface="宋体" pitchFamily="2" charset="-122"/>
              </a:endParaRPr>
            </a:p>
          </p:txBody>
        </p:sp>
        <p:sp>
          <p:nvSpPr>
            <p:cNvPr id="12295" name="文本框 147536"/>
            <p:cNvSpPr txBox="1"/>
            <p:nvPr/>
          </p:nvSpPr>
          <p:spPr>
            <a:xfrm>
              <a:off x="295" y="2495"/>
              <a:ext cx="673" cy="196"/>
            </a:xfrm>
            <a:prstGeom prst="rect">
              <a:avLst/>
            </a:prstGeom>
            <a:noFill/>
            <a:ln w="9525">
              <a:noFill/>
              <a:miter/>
            </a:ln>
          </p:spPr>
          <p:txBody>
            <a:bodyPr lIns="0" tIns="0" rIns="0" bIns="0" anchor="t"/>
            <a:p>
              <a:pPr lvl="0" algn="ctr" eaLnBrk="0" hangingPunct="0"/>
              <a:r>
                <a:rPr lang="zh-CN" altLang="en-US" sz="2200">
                  <a:solidFill>
                    <a:schemeClr val="tx1"/>
                  </a:solidFill>
                  <a:latin typeface="宋体" pitchFamily="2" charset="-122"/>
                  <a:ea typeface="宋体" pitchFamily="2" charset="-122"/>
                </a:rPr>
                <a:t>打 印</a:t>
              </a:r>
              <a:endParaRPr lang="zh-CN" altLang="en-US" sz="2200">
                <a:solidFill>
                  <a:schemeClr val="tx1"/>
                </a:solidFill>
                <a:latin typeface="宋体" pitchFamily="2" charset="-122"/>
                <a:ea typeface="宋体" pitchFamily="2" charset="-122"/>
              </a:endParaRPr>
            </a:p>
          </p:txBody>
        </p:sp>
        <p:sp>
          <p:nvSpPr>
            <p:cNvPr id="12296" name="直接连接符 147537"/>
            <p:cNvSpPr/>
            <p:nvPr/>
          </p:nvSpPr>
          <p:spPr>
            <a:xfrm>
              <a:off x="969" y="1712"/>
              <a:ext cx="4154" cy="0"/>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grpSp>
          <p:nvGrpSpPr>
            <p:cNvPr id="12297" name="组合 147538"/>
            <p:cNvGrpSpPr/>
            <p:nvPr/>
          </p:nvGrpSpPr>
          <p:grpSpPr>
            <a:xfrm>
              <a:off x="969" y="1712"/>
              <a:ext cx="1348" cy="881"/>
              <a:chOff x="0" y="0"/>
              <a:chExt cx="2160" cy="1404"/>
            </a:xfrm>
          </p:grpSpPr>
          <p:sp>
            <p:nvSpPr>
              <p:cNvPr id="12298" name="直接连接符 147539"/>
              <p:cNvSpPr/>
              <p:nvPr/>
            </p:nvSpPr>
            <p:spPr>
              <a:xfrm>
                <a:off x="0" y="468"/>
                <a:ext cx="1080" cy="0"/>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12299" name="直接连接符 147540"/>
              <p:cNvSpPr/>
              <p:nvPr/>
            </p:nvSpPr>
            <p:spPr>
              <a:xfrm>
                <a:off x="1080" y="936"/>
                <a:ext cx="720" cy="0"/>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12300" name="直接连接符 147541"/>
              <p:cNvSpPr/>
              <p:nvPr/>
            </p:nvSpPr>
            <p:spPr>
              <a:xfrm>
                <a:off x="1800" y="1404"/>
                <a:ext cx="360" cy="0"/>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12301" name="直接连接符 147542"/>
              <p:cNvSpPr/>
              <p:nvPr/>
            </p:nvSpPr>
            <p:spPr>
              <a:xfrm>
                <a:off x="1080" y="0"/>
                <a:ext cx="0" cy="936"/>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12302" name="直接连接符 147543"/>
              <p:cNvSpPr/>
              <p:nvPr/>
            </p:nvSpPr>
            <p:spPr>
              <a:xfrm>
                <a:off x="1800" y="0"/>
                <a:ext cx="0" cy="1404"/>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12303" name="直接连接符 147544"/>
              <p:cNvSpPr/>
              <p:nvPr/>
            </p:nvSpPr>
            <p:spPr>
              <a:xfrm>
                <a:off x="2160" y="0"/>
                <a:ext cx="0" cy="1404"/>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grpSp>
        <p:grpSp>
          <p:nvGrpSpPr>
            <p:cNvPr id="12304" name="组合 147545"/>
            <p:cNvGrpSpPr/>
            <p:nvPr/>
          </p:nvGrpSpPr>
          <p:grpSpPr>
            <a:xfrm>
              <a:off x="2317" y="1712"/>
              <a:ext cx="1347" cy="881"/>
              <a:chOff x="0" y="0"/>
              <a:chExt cx="2160" cy="1404"/>
            </a:xfrm>
          </p:grpSpPr>
          <p:sp>
            <p:nvSpPr>
              <p:cNvPr id="12305" name="直接连接符 147546"/>
              <p:cNvSpPr/>
              <p:nvPr/>
            </p:nvSpPr>
            <p:spPr>
              <a:xfrm>
                <a:off x="0" y="468"/>
                <a:ext cx="1080" cy="0"/>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12306" name="直接连接符 147547"/>
              <p:cNvSpPr/>
              <p:nvPr/>
            </p:nvSpPr>
            <p:spPr>
              <a:xfrm>
                <a:off x="1080" y="936"/>
                <a:ext cx="720" cy="0"/>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12307" name="直接连接符 147548"/>
              <p:cNvSpPr/>
              <p:nvPr/>
            </p:nvSpPr>
            <p:spPr>
              <a:xfrm>
                <a:off x="1800" y="1404"/>
                <a:ext cx="360" cy="0"/>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12308" name="直接连接符 147549"/>
              <p:cNvSpPr/>
              <p:nvPr/>
            </p:nvSpPr>
            <p:spPr>
              <a:xfrm>
                <a:off x="1080" y="0"/>
                <a:ext cx="0" cy="936"/>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12309" name="直接连接符 147550"/>
              <p:cNvSpPr/>
              <p:nvPr/>
            </p:nvSpPr>
            <p:spPr>
              <a:xfrm>
                <a:off x="1800" y="0"/>
                <a:ext cx="0" cy="1404"/>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12310" name="直接连接符 147551"/>
              <p:cNvSpPr/>
              <p:nvPr/>
            </p:nvSpPr>
            <p:spPr>
              <a:xfrm>
                <a:off x="2160" y="0"/>
                <a:ext cx="0" cy="1404"/>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grpSp>
        <p:grpSp>
          <p:nvGrpSpPr>
            <p:cNvPr id="12311" name="组合 147552"/>
            <p:cNvGrpSpPr/>
            <p:nvPr/>
          </p:nvGrpSpPr>
          <p:grpSpPr>
            <a:xfrm>
              <a:off x="3664" y="1712"/>
              <a:ext cx="1346" cy="881"/>
              <a:chOff x="0" y="0"/>
              <a:chExt cx="2160" cy="1404"/>
            </a:xfrm>
          </p:grpSpPr>
          <p:sp>
            <p:nvSpPr>
              <p:cNvPr id="12312" name="直接连接符 147553"/>
              <p:cNvSpPr/>
              <p:nvPr/>
            </p:nvSpPr>
            <p:spPr>
              <a:xfrm>
                <a:off x="0" y="468"/>
                <a:ext cx="1080" cy="0"/>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12313" name="直接连接符 147554"/>
              <p:cNvSpPr/>
              <p:nvPr/>
            </p:nvSpPr>
            <p:spPr>
              <a:xfrm>
                <a:off x="1080" y="936"/>
                <a:ext cx="720" cy="0"/>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12314" name="直接连接符 147555"/>
              <p:cNvSpPr/>
              <p:nvPr/>
            </p:nvSpPr>
            <p:spPr>
              <a:xfrm>
                <a:off x="1800" y="1404"/>
                <a:ext cx="360" cy="0"/>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12315" name="直接连接符 147556"/>
              <p:cNvSpPr/>
              <p:nvPr/>
            </p:nvSpPr>
            <p:spPr>
              <a:xfrm>
                <a:off x="1080" y="0"/>
                <a:ext cx="0" cy="936"/>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12316" name="直接连接符 147557"/>
              <p:cNvSpPr/>
              <p:nvPr/>
            </p:nvSpPr>
            <p:spPr>
              <a:xfrm>
                <a:off x="1800" y="0"/>
                <a:ext cx="0" cy="1404"/>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12317" name="直接连接符 147558"/>
              <p:cNvSpPr/>
              <p:nvPr/>
            </p:nvSpPr>
            <p:spPr>
              <a:xfrm>
                <a:off x="2160" y="0"/>
                <a:ext cx="0" cy="1404"/>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grpSp>
        <p:sp>
          <p:nvSpPr>
            <p:cNvPr id="12318" name="文本框 147559"/>
            <p:cNvSpPr txBox="1"/>
            <p:nvPr/>
          </p:nvSpPr>
          <p:spPr>
            <a:xfrm>
              <a:off x="1884" y="1516"/>
              <a:ext cx="267" cy="196"/>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130</a:t>
              </a:r>
              <a:endParaRPr lang="en-US" altLang="zh-CN" sz="1800">
                <a:solidFill>
                  <a:schemeClr val="tx1"/>
                </a:solidFill>
                <a:latin typeface="宋体" pitchFamily="2" charset="-122"/>
                <a:ea typeface="宋体" pitchFamily="2" charset="-122"/>
              </a:endParaRPr>
            </a:p>
          </p:txBody>
        </p:sp>
        <p:sp>
          <p:nvSpPr>
            <p:cNvPr id="12319" name="文本框 147560"/>
            <p:cNvSpPr txBox="1"/>
            <p:nvPr/>
          </p:nvSpPr>
          <p:spPr>
            <a:xfrm>
              <a:off x="2202" y="1516"/>
              <a:ext cx="268" cy="196"/>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150</a:t>
              </a:r>
              <a:endParaRPr lang="en-US" altLang="zh-CN" sz="1800">
                <a:solidFill>
                  <a:schemeClr val="tx1"/>
                </a:solidFill>
                <a:latin typeface="宋体" pitchFamily="2" charset="-122"/>
                <a:ea typeface="宋体" pitchFamily="2" charset="-122"/>
              </a:endParaRPr>
            </a:p>
          </p:txBody>
        </p:sp>
        <p:sp>
          <p:nvSpPr>
            <p:cNvPr id="12320" name="文本框 147561"/>
            <p:cNvSpPr txBox="1"/>
            <p:nvPr/>
          </p:nvSpPr>
          <p:spPr>
            <a:xfrm>
              <a:off x="2781" y="1516"/>
              <a:ext cx="321" cy="196"/>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228</a:t>
              </a:r>
              <a:endParaRPr lang="en-US" altLang="zh-CN" sz="1800">
                <a:solidFill>
                  <a:schemeClr val="tx1"/>
                </a:solidFill>
                <a:latin typeface="宋体" pitchFamily="2" charset="-122"/>
                <a:ea typeface="宋体" pitchFamily="2" charset="-122"/>
              </a:endParaRPr>
            </a:p>
          </p:txBody>
        </p:sp>
        <p:sp>
          <p:nvSpPr>
            <p:cNvPr id="12321" name="文本框 147562"/>
            <p:cNvSpPr txBox="1"/>
            <p:nvPr/>
          </p:nvSpPr>
          <p:spPr>
            <a:xfrm>
              <a:off x="3236" y="1516"/>
              <a:ext cx="278" cy="196"/>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280</a:t>
              </a:r>
              <a:endParaRPr lang="en-US" altLang="zh-CN" sz="1800">
                <a:solidFill>
                  <a:schemeClr val="tx1"/>
                </a:solidFill>
                <a:latin typeface="宋体" pitchFamily="2" charset="-122"/>
                <a:ea typeface="宋体" pitchFamily="2" charset="-122"/>
              </a:endParaRPr>
            </a:p>
          </p:txBody>
        </p:sp>
        <p:sp>
          <p:nvSpPr>
            <p:cNvPr id="12322" name="文本框 147563"/>
            <p:cNvSpPr txBox="1"/>
            <p:nvPr/>
          </p:nvSpPr>
          <p:spPr>
            <a:xfrm>
              <a:off x="3528" y="1516"/>
              <a:ext cx="304" cy="196"/>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300</a:t>
              </a:r>
              <a:endParaRPr lang="en-US" altLang="zh-CN" sz="1800">
                <a:solidFill>
                  <a:schemeClr val="tx1"/>
                </a:solidFill>
                <a:latin typeface="宋体" pitchFamily="2" charset="-122"/>
                <a:ea typeface="宋体" pitchFamily="2" charset="-122"/>
              </a:endParaRPr>
            </a:p>
          </p:txBody>
        </p:sp>
        <p:sp>
          <p:nvSpPr>
            <p:cNvPr id="12323" name="文本框 147564"/>
            <p:cNvSpPr txBox="1"/>
            <p:nvPr/>
          </p:nvSpPr>
          <p:spPr>
            <a:xfrm>
              <a:off x="4139" y="1516"/>
              <a:ext cx="312" cy="196"/>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378</a:t>
              </a:r>
              <a:endParaRPr lang="en-US" altLang="zh-CN" sz="1800">
                <a:solidFill>
                  <a:schemeClr val="tx1"/>
                </a:solidFill>
                <a:latin typeface="宋体" pitchFamily="2" charset="-122"/>
                <a:ea typeface="宋体" pitchFamily="2" charset="-122"/>
              </a:endParaRPr>
            </a:p>
          </p:txBody>
        </p:sp>
        <p:sp>
          <p:nvSpPr>
            <p:cNvPr id="12324" name="文本框 147565"/>
            <p:cNvSpPr txBox="1"/>
            <p:nvPr/>
          </p:nvSpPr>
          <p:spPr>
            <a:xfrm>
              <a:off x="4517" y="1516"/>
              <a:ext cx="312" cy="196"/>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430</a:t>
              </a:r>
              <a:endParaRPr lang="en-US" altLang="zh-CN" sz="1800">
                <a:solidFill>
                  <a:schemeClr val="tx1"/>
                </a:solidFill>
                <a:latin typeface="宋体" pitchFamily="2" charset="-122"/>
                <a:ea typeface="宋体" pitchFamily="2" charset="-122"/>
              </a:endParaRPr>
            </a:p>
          </p:txBody>
        </p:sp>
        <p:sp>
          <p:nvSpPr>
            <p:cNvPr id="12325" name="文本框 147566"/>
            <p:cNvSpPr txBox="1"/>
            <p:nvPr/>
          </p:nvSpPr>
          <p:spPr>
            <a:xfrm>
              <a:off x="4869" y="1516"/>
              <a:ext cx="276" cy="196"/>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450</a:t>
              </a:r>
              <a:endParaRPr lang="en-US" altLang="zh-CN" sz="1800">
                <a:solidFill>
                  <a:schemeClr val="tx1"/>
                </a:solidFill>
                <a:latin typeface="宋体" pitchFamily="2" charset="-122"/>
                <a:ea typeface="宋体" pitchFamily="2" charset="-122"/>
              </a:endParaRPr>
            </a:p>
          </p:txBody>
        </p:sp>
        <p:sp>
          <p:nvSpPr>
            <p:cNvPr id="12326" name="文本框 147567"/>
            <p:cNvSpPr txBox="1"/>
            <p:nvPr/>
          </p:nvSpPr>
          <p:spPr>
            <a:xfrm>
              <a:off x="295" y="1614"/>
              <a:ext cx="673" cy="196"/>
            </a:xfrm>
            <a:prstGeom prst="rect">
              <a:avLst/>
            </a:prstGeom>
            <a:noFill/>
            <a:ln w="9525">
              <a:noFill/>
              <a:miter/>
            </a:ln>
          </p:spPr>
          <p:txBody>
            <a:bodyPr lIns="0" tIns="0" rIns="0" bIns="0" anchor="t"/>
            <a:p>
              <a:pPr lvl="0" algn="ctr" eaLnBrk="0" hangingPunct="0"/>
              <a:r>
                <a:rPr lang="zh-CN" altLang="en-US" sz="2200">
                  <a:solidFill>
                    <a:schemeClr val="tx1"/>
                  </a:solidFill>
                  <a:latin typeface="宋体" pitchFamily="2" charset="-122"/>
                  <a:ea typeface="宋体" pitchFamily="2" charset="-122"/>
                </a:rPr>
                <a:t>时  间</a:t>
              </a:r>
              <a:endParaRPr lang="zh-CN" altLang="en-US" sz="2200">
                <a:solidFill>
                  <a:schemeClr val="tx1"/>
                </a:solidFill>
                <a:latin typeface="宋体" pitchFamily="2" charset="-122"/>
                <a:ea typeface="宋体" pitchFamily="2" charset="-122"/>
              </a:endParaRPr>
            </a:p>
          </p:txBody>
        </p:sp>
        <p:sp>
          <p:nvSpPr>
            <p:cNvPr id="12327" name="文本框 147568"/>
            <p:cNvSpPr txBox="1"/>
            <p:nvPr/>
          </p:nvSpPr>
          <p:spPr>
            <a:xfrm>
              <a:off x="433" y="2703"/>
              <a:ext cx="4617" cy="422"/>
            </a:xfrm>
            <a:prstGeom prst="rect">
              <a:avLst/>
            </a:prstGeom>
            <a:noFill/>
            <a:ln w="9525">
              <a:noFill/>
              <a:miter/>
            </a:ln>
          </p:spPr>
          <p:txBody>
            <a:bodyPr tIns="0" anchor="t">
              <a:spAutoFit/>
            </a:bodyPr>
            <a:p>
              <a:pPr lvl="0" algn="ctr" eaLnBrk="0" hangingPunct="0">
                <a:lnSpc>
                  <a:spcPct val="128000"/>
                </a:lnSpc>
              </a:pPr>
              <a:r>
                <a:rPr lang="zh-CN" altLang="en-US" sz="3200">
                  <a:solidFill>
                    <a:schemeClr val="tx1"/>
                  </a:solidFill>
                  <a:latin typeface="宋体" pitchFamily="2" charset="-122"/>
                  <a:ea typeface="宋体" pitchFamily="2" charset="-122"/>
                </a:rPr>
                <a:t>处理器利用率：</a:t>
              </a:r>
              <a:r>
                <a:rPr lang="en-US" altLang="zh-CN" sz="2800">
                  <a:solidFill>
                    <a:schemeClr val="tx1"/>
                  </a:solidFill>
                  <a:latin typeface="宋体" pitchFamily="2" charset="-122"/>
                  <a:ea typeface="宋体" pitchFamily="2" charset="-122"/>
                </a:rPr>
                <a:t>52/(78+52+20)≈35%</a:t>
              </a:r>
              <a:endParaRPr lang="en-US" altLang="zh-CN" sz="3200">
                <a:solidFill>
                  <a:schemeClr val="tx1"/>
                </a:solidFill>
                <a:latin typeface="宋体" pitchFamily="2" charset="-122"/>
                <a:ea typeface="宋体" pitchFamily="2" charset="-122"/>
              </a:endParaRPr>
            </a:p>
          </p:txBody>
        </p:sp>
      </p:grpSp>
    </p:spTree>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文本框 624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51</a:t>
            </a:r>
            <a:endParaRPr lang="en-US" altLang="zh-CN" b="0">
              <a:solidFill>
                <a:schemeClr val="tx2"/>
              </a:solidFill>
              <a:latin typeface="Times New Roman" panose="02020603050405020304" pitchFamily="18" charset="0"/>
              <a:ea typeface="宋体" pitchFamily="2" charset="-122"/>
            </a:endParaRPr>
          </a:p>
        </p:txBody>
      </p:sp>
      <p:sp>
        <p:nvSpPr>
          <p:cNvPr id="62483" name="矩形 62482"/>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
        <p:nvSpPr>
          <p:cNvPr id="5" name="矩形 4"/>
          <p:cNvSpPr/>
          <p:nvPr/>
        </p:nvSpPr>
        <p:spPr>
          <a:xfrm>
            <a:off x="381000" y="804545"/>
            <a:ext cx="4677410" cy="38608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习题 </a:t>
            </a:r>
            <a:r>
              <a:rPr lang="en-US" altLang="zh-CN" sz="1600" b="1" strike="noStrike" noProof="1">
                <a:solidFill>
                  <a:schemeClr val="tx1"/>
                </a:solidFill>
                <a:effectLst/>
                <a:latin typeface="Times New Roman" panose="02020603050405020304" pitchFamily="18" charset="0"/>
                <a:ea typeface="宋体" pitchFamily="2" charset="-122"/>
                <a:cs typeface="+mn-ea"/>
              </a:rPr>
              <a:t>4-14</a:t>
            </a:r>
            <a:endParaRPr lang="en-US" altLang="zh-CN" sz="1600" strike="noStrike" noProof="1">
              <a:solidFill>
                <a:schemeClr val="tx1"/>
              </a:solidFill>
              <a:latin typeface="Times New Roman" panose="02020603050405020304" pitchFamily="18" charset="0"/>
              <a:ea typeface="宋体" pitchFamily="2" charset="-122"/>
            </a:endParaRPr>
          </a:p>
        </p:txBody>
      </p:sp>
      <p:grpSp>
        <p:nvGrpSpPr>
          <p:cNvPr id="27" name="组合 26"/>
          <p:cNvGrpSpPr/>
          <p:nvPr/>
        </p:nvGrpSpPr>
        <p:grpSpPr>
          <a:xfrm>
            <a:off x="6224905" y="1374140"/>
            <a:ext cx="2192655" cy="3528060"/>
            <a:chOff x="8438" y="3165"/>
            <a:chExt cx="3453" cy="5556"/>
          </a:xfrm>
        </p:grpSpPr>
        <p:sp>
          <p:nvSpPr>
            <p:cNvPr id="9" name="文本框 62470"/>
            <p:cNvSpPr txBox="1"/>
            <p:nvPr/>
          </p:nvSpPr>
          <p:spPr>
            <a:xfrm>
              <a:off x="9675" y="4079"/>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 name="文本框 62471"/>
            <p:cNvSpPr txBox="1"/>
            <p:nvPr/>
          </p:nvSpPr>
          <p:spPr>
            <a:xfrm>
              <a:off x="10184" y="7039"/>
              <a:ext cx="865" cy="60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5</a:t>
              </a:r>
              <a:endParaRPr lang="en-US" altLang="zh-CN" sz="1600">
                <a:solidFill>
                  <a:schemeClr val="tx1"/>
                </a:solidFill>
                <a:latin typeface="Times New Roman" panose="02020603050405020304" pitchFamily="18" charset="0"/>
                <a:ea typeface="宋体" pitchFamily="2" charset="-122"/>
              </a:endParaRPr>
            </a:p>
          </p:txBody>
        </p:sp>
        <p:grpSp>
          <p:nvGrpSpPr>
            <p:cNvPr id="12" name="组合 62473"/>
            <p:cNvGrpSpPr/>
            <p:nvPr/>
          </p:nvGrpSpPr>
          <p:grpSpPr>
            <a:xfrm rot="0">
              <a:off x="9840" y="8151"/>
              <a:ext cx="827" cy="570"/>
              <a:chOff x="0" y="0"/>
              <a:chExt cx="265" cy="228"/>
            </a:xfrm>
          </p:grpSpPr>
          <p:sp>
            <p:nvSpPr>
              <p:cNvPr id="13" name="椭圆 62474"/>
              <p:cNvSpPr/>
              <p:nvPr/>
            </p:nvSpPr>
            <p:spPr>
              <a:xfrm>
                <a:off x="5" y="0"/>
                <a:ext cx="260"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14" name="文本框 62475"/>
              <p:cNvSpPr txBox="1"/>
              <p:nvPr/>
            </p:nvSpPr>
            <p:spPr>
              <a:xfrm>
                <a:off x="0" y="3"/>
                <a:ext cx="221" cy="20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grpSp>
          <p:nvGrpSpPr>
            <p:cNvPr id="15" name="组合 62476"/>
            <p:cNvGrpSpPr/>
            <p:nvPr/>
          </p:nvGrpSpPr>
          <p:grpSpPr>
            <a:xfrm rot="0">
              <a:off x="9814" y="3165"/>
              <a:ext cx="815" cy="570"/>
              <a:chOff x="0" y="0"/>
              <a:chExt cx="261" cy="228"/>
            </a:xfrm>
          </p:grpSpPr>
          <p:sp>
            <p:nvSpPr>
              <p:cNvPr id="16" name="椭圆 62477"/>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17" name="文本框 62478"/>
              <p:cNvSpPr txBox="1"/>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sp>
          <p:nvSpPr>
            <p:cNvPr id="19" name="直接连接符 62469"/>
            <p:cNvSpPr/>
            <p:nvPr/>
          </p:nvSpPr>
          <p:spPr>
            <a:xfrm>
              <a:off x="10229" y="3740"/>
              <a:ext cx="1" cy="156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20" name="直接连接符 62479"/>
            <p:cNvSpPr/>
            <p:nvPr/>
          </p:nvSpPr>
          <p:spPr>
            <a:xfrm>
              <a:off x="9967" y="8055"/>
              <a:ext cx="297"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22" name="文本框 62472"/>
            <p:cNvSpPr txBox="1"/>
            <p:nvPr/>
          </p:nvSpPr>
          <p:spPr>
            <a:xfrm>
              <a:off x="8438" y="6429"/>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25" name="弦形 24"/>
            <p:cNvSpPr/>
            <p:nvPr/>
          </p:nvSpPr>
          <p:spPr>
            <a:xfrm>
              <a:off x="9005" y="5281"/>
              <a:ext cx="2434" cy="2815"/>
            </a:xfrm>
            <a:prstGeom prst="chord">
              <a:avLst>
                <a:gd name="adj1" fmla="val 5347990"/>
                <a:gd name="adj2" fmla="val 16200000"/>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62467"/>
            <p:cNvSpPr/>
            <p:nvPr/>
          </p:nvSpPr>
          <p:spPr>
            <a:xfrm>
              <a:off x="9408" y="5307"/>
              <a:ext cx="1658" cy="1377"/>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B0604020202020204" pitchFamily="34" charset="0"/>
                <a:ea typeface="宋体" pitchFamily="2" charset="-122"/>
              </a:endParaRPr>
            </a:p>
          </p:txBody>
        </p:sp>
        <p:sp>
          <p:nvSpPr>
            <p:cNvPr id="26" name="直接连接符 62469"/>
            <p:cNvSpPr/>
            <p:nvPr/>
          </p:nvSpPr>
          <p:spPr>
            <a:xfrm>
              <a:off x="10250" y="6559"/>
              <a:ext cx="1" cy="156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7" name="直接连接符 62468"/>
            <p:cNvSpPr/>
            <p:nvPr/>
          </p:nvSpPr>
          <p:spPr>
            <a:xfrm flipH="1">
              <a:off x="10329" y="6626"/>
              <a:ext cx="306"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18" name="直接连接符 62479"/>
            <p:cNvSpPr/>
            <p:nvPr/>
          </p:nvSpPr>
          <p:spPr>
            <a:xfrm>
              <a:off x="9933" y="6623"/>
              <a:ext cx="297"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24" name="文本框 62472"/>
            <p:cNvSpPr txBox="1"/>
            <p:nvPr/>
          </p:nvSpPr>
          <p:spPr>
            <a:xfrm>
              <a:off x="9458" y="5692"/>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11" name="文本框 62472"/>
            <p:cNvSpPr txBox="1"/>
            <p:nvPr/>
          </p:nvSpPr>
          <p:spPr>
            <a:xfrm>
              <a:off x="11079" y="5692"/>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文本框 6348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52</a:t>
            </a:r>
            <a:endParaRPr lang="en-US" altLang="zh-CN" b="0">
              <a:solidFill>
                <a:schemeClr val="tx2"/>
              </a:solidFill>
              <a:latin typeface="Times New Roman" panose="02020603050405020304" pitchFamily="18" charset="0"/>
              <a:ea typeface="宋体" pitchFamily="2" charset="-122"/>
            </a:endParaRPr>
          </a:p>
        </p:txBody>
      </p:sp>
      <p:sp>
        <p:nvSpPr>
          <p:cNvPr id="63491" name="矩形 63490"/>
          <p:cNvSpPr/>
          <p:nvPr/>
        </p:nvSpPr>
        <p:spPr>
          <a:xfrm>
            <a:off x="642938" y="687388"/>
            <a:ext cx="8405813" cy="2181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共享缓冲区的合作进程的同步的解法</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latin typeface="Times New Roman" panose="02020603050405020304" pitchFamily="18" charset="0"/>
                <a:ea typeface="宋体" pitchFamily="2" charset="-122"/>
                <a:cs typeface="+mn-ea"/>
              </a:rPr>
              <a:t>         </a:t>
            </a:r>
            <a:r>
              <a:rPr lang="zh-CN" altLang="en-US" sz="2400" strike="noStrike" noProof="1">
                <a:latin typeface="Times New Roman" panose="02020603050405020304" pitchFamily="18" charset="0"/>
                <a:ea typeface="宋体" pitchFamily="2" charset="-122"/>
                <a:cs typeface="+mn-ea"/>
              </a:rPr>
              <a:t>计算进程 </a:t>
            </a:r>
            <a:r>
              <a:rPr lang="en-US" altLang="zh-CN" sz="2400" strike="noStrike" noProof="1">
                <a:latin typeface="Times New Roman" panose="02020603050405020304" pitchFamily="18" charset="0"/>
                <a:ea typeface="宋体" pitchFamily="2" charset="-122"/>
                <a:cs typeface="+mn-ea"/>
              </a:rPr>
              <a:t>cp</a:t>
            </a:r>
            <a:r>
              <a:rPr lang="zh-CN" altLang="en-US" sz="2400" strike="noStrike" noProof="1">
                <a:latin typeface="Times New Roman" panose="02020603050405020304" pitchFamily="18" charset="0"/>
                <a:ea typeface="宋体" pitchFamily="2" charset="-122"/>
                <a:cs typeface="+mn-ea"/>
              </a:rPr>
              <a:t>和打印进程 </a:t>
            </a:r>
            <a:r>
              <a:rPr lang="en-US" altLang="zh-CN" sz="2400" strike="noStrike" noProof="1">
                <a:latin typeface="Times New Roman" panose="02020603050405020304" pitchFamily="18" charset="0"/>
                <a:ea typeface="宋体" pitchFamily="2" charset="-122"/>
                <a:cs typeface="+mn-ea"/>
              </a:rPr>
              <a:t>iop</a:t>
            </a:r>
            <a:r>
              <a:rPr lang="zh-CN" altLang="en-US" sz="2400" strike="noStrike" noProof="1">
                <a:latin typeface="Times New Roman" panose="02020603050405020304" pitchFamily="18" charset="0"/>
                <a:ea typeface="宋体" pitchFamily="2" charset="-122"/>
                <a:cs typeface="+mn-ea"/>
              </a:rPr>
              <a:t>公用一个单缓冲，为了完成正确的计算与打印，试用信号灯的</a:t>
            </a:r>
            <a:r>
              <a:rPr lang="en-US" altLang="zh-CN" sz="2400" strike="noStrike" noProof="1">
                <a:latin typeface="Times New Roman" panose="02020603050405020304" pitchFamily="18" charset="0"/>
                <a:ea typeface="宋体" pitchFamily="2" charset="-122"/>
                <a:cs typeface="+mn-ea"/>
              </a:rPr>
              <a:t>p</a:t>
            </a:r>
            <a:r>
              <a:rPr lang="zh-CN" altLang="en-US" sz="2400" strike="noStrike" noProof="1">
                <a:latin typeface="Times New Roman" panose="02020603050405020304" pitchFamily="18" charset="0"/>
                <a:ea typeface="宋体" pitchFamily="2" charset="-122"/>
                <a:cs typeface="+mn-ea"/>
              </a:rPr>
              <a:t>、</a:t>
            </a:r>
            <a:r>
              <a:rPr lang="en-US" altLang="zh-CN" sz="2400" strike="noStrike" noProof="1">
                <a:latin typeface="Times New Roman" panose="02020603050405020304" pitchFamily="18" charset="0"/>
                <a:ea typeface="宋体" pitchFamily="2" charset="-122"/>
                <a:cs typeface="+mn-ea"/>
              </a:rPr>
              <a:t>v</a:t>
            </a:r>
            <a:r>
              <a:rPr lang="zh-CN" altLang="en-US" sz="2400" strike="noStrike" noProof="1">
                <a:latin typeface="Times New Roman" panose="02020603050405020304" pitchFamily="18" charset="0"/>
                <a:ea typeface="宋体" pitchFamily="2" charset="-122"/>
                <a:cs typeface="+mn-ea"/>
              </a:rPr>
              <a:t>操作实现这两个进程的同步。</a:t>
            </a:r>
            <a:endParaRPr lang="zh-CN" altLang="en-US" sz="2400" strike="noStrike" noProof="1">
              <a:latin typeface="Times New Roman" panose="02020603050405020304" pitchFamily="18" charset="0"/>
              <a:ea typeface="宋体" pitchFamily="2" charset="-122"/>
            </a:endParaRPr>
          </a:p>
        </p:txBody>
      </p:sp>
      <p:grpSp>
        <p:nvGrpSpPr>
          <p:cNvPr id="63492" name="组合 63491"/>
          <p:cNvGrpSpPr/>
          <p:nvPr/>
        </p:nvGrpSpPr>
        <p:grpSpPr>
          <a:xfrm>
            <a:off x="3513138" y="2598738"/>
            <a:ext cx="2581275" cy="1620837"/>
            <a:chOff x="0" y="0"/>
            <a:chExt cx="1626" cy="1021"/>
          </a:xfrm>
        </p:grpSpPr>
        <p:sp>
          <p:nvSpPr>
            <p:cNvPr id="78852" name="直接连接符 63492"/>
            <p:cNvSpPr/>
            <p:nvPr/>
          </p:nvSpPr>
          <p:spPr>
            <a:xfrm flipV="1">
              <a:off x="823" y="343"/>
              <a:ext cx="384" cy="410"/>
            </a:xfrm>
            <a:prstGeom prst="line">
              <a:avLst/>
            </a:prstGeom>
            <a:ln w="25400" cap="flat" cmpd="sng">
              <a:solidFill>
                <a:schemeClr val="tx1"/>
              </a:solidFill>
              <a:prstDash val="solid"/>
              <a:round/>
              <a:headEnd type="none" w="med" len="med"/>
              <a:tailEnd type="arrow" w="lg" len="lg"/>
            </a:ln>
          </p:spPr>
          <p:txBody>
            <a:bodyPr anchor="t"/>
            <a:p>
              <a:pPr lvl="0"/>
              <a:endParaRPr lang="zh-CN" altLang="en-US">
                <a:latin typeface="Arial" panose="020B0604020202020204" pitchFamily="34" charset="0"/>
                <a:ea typeface="宋体" pitchFamily="2" charset="-122"/>
              </a:endParaRPr>
            </a:p>
          </p:txBody>
        </p:sp>
        <p:sp>
          <p:nvSpPr>
            <p:cNvPr id="78853" name="直接连接符 63493"/>
            <p:cNvSpPr/>
            <p:nvPr/>
          </p:nvSpPr>
          <p:spPr>
            <a:xfrm>
              <a:off x="272" y="327"/>
              <a:ext cx="384" cy="381"/>
            </a:xfrm>
            <a:prstGeom prst="line">
              <a:avLst/>
            </a:prstGeom>
            <a:ln w="25400" cap="flat" cmpd="sng">
              <a:solidFill>
                <a:schemeClr val="tx1"/>
              </a:solidFill>
              <a:prstDash val="solid"/>
              <a:round/>
              <a:headEnd type="none" w="med" len="med"/>
              <a:tailEnd type="arrow" w="lg" len="lg"/>
            </a:ln>
          </p:spPr>
          <p:txBody>
            <a:bodyPr anchor="t"/>
            <a:p>
              <a:pPr lvl="0"/>
              <a:endParaRPr lang="zh-CN" altLang="en-US">
                <a:latin typeface="Arial" panose="020B0604020202020204" pitchFamily="34" charset="0"/>
                <a:ea typeface="宋体" pitchFamily="2" charset="-122"/>
              </a:endParaRPr>
            </a:p>
          </p:txBody>
        </p:sp>
        <p:sp>
          <p:nvSpPr>
            <p:cNvPr id="63495" name="文本框 63494"/>
            <p:cNvSpPr txBox="1"/>
            <p:nvPr/>
          </p:nvSpPr>
          <p:spPr>
            <a:xfrm>
              <a:off x="292" y="719"/>
              <a:ext cx="906" cy="302"/>
            </a:xfrm>
            <a:prstGeom prst="rect">
              <a:avLst/>
            </a:prstGeom>
            <a:solidFill>
              <a:srgbClr val="CCECFF"/>
            </a:solidFill>
            <a:ln w="9525" cap="flat" cmpd="sng">
              <a:solidFill>
                <a:srgbClr val="000000"/>
              </a:solidFill>
              <a:prstDash val="solid"/>
              <a:miter/>
              <a:headEnd type="none" w="med" len="med"/>
              <a:tailEnd type="none" w="med" len="med"/>
            </a:ln>
          </p:spPr>
          <p:txBody>
            <a:bodyPr/>
            <a:p>
              <a:pPr lvl="0" algn="just" fontAlgn="base">
                <a:lnSpc>
                  <a:spcPct val="150000"/>
                </a:lnSpc>
                <a:spcBef>
                  <a:spcPct val="50000"/>
                </a:spcBef>
              </a:pPr>
              <a:r>
                <a:rPr lang="zh-CN" altLang="en-US" sz="1600" b="0" strike="noStrike" noProof="1">
                  <a:solidFill>
                    <a:schemeClr val="tx1"/>
                  </a:solidFill>
                  <a:latin typeface="Times New Roman" panose="02020603050405020304" pitchFamily="18" charset="0"/>
                  <a:ea typeface="宋体" pitchFamily="2" charset="-122"/>
                  <a:cs typeface="+mn-ea"/>
                </a:rPr>
                <a:t>   </a:t>
              </a:r>
              <a:r>
                <a:rPr lang="zh-CN" altLang="en-US"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缓冲区</a:t>
              </a:r>
              <a:r>
                <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buf</a:t>
              </a:r>
              <a:endPar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endParaRPr>
            </a:p>
          </p:txBody>
        </p:sp>
        <p:sp>
          <p:nvSpPr>
            <p:cNvPr id="78855" name="椭圆 63495"/>
            <p:cNvSpPr/>
            <p:nvPr/>
          </p:nvSpPr>
          <p:spPr>
            <a:xfrm>
              <a:off x="1141" y="0"/>
              <a:ext cx="485"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en-US" altLang="zh-CN" sz="1600">
                  <a:solidFill>
                    <a:schemeClr val="tx1"/>
                  </a:solidFill>
                  <a:latin typeface="Times New Roman" panose="02020603050405020304" pitchFamily="18" charset="0"/>
                  <a:ea typeface="宋体" pitchFamily="2" charset="-122"/>
                </a:rPr>
                <a:t>iop</a:t>
              </a:r>
              <a:endParaRPr lang="en-US" altLang="zh-CN" sz="1600" b="0">
                <a:solidFill>
                  <a:schemeClr val="tx1"/>
                </a:solidFill>
                <a:latin typeface="Times New Roman" panose="02020603050405020304" pitchFamily="18" charset="0"/>
                <a:ea typeface="宋体" pitchFamily="2" charset="-122"/>
              </a:endParaRPr>
            </a:p>
          </p:txBody>
        </p:sp>
        <p:sp>
          <p:nvSpPr>
            <p:cNvPr id="78856" name="椭圆 63496"/>
            <p:cNvSpPr/>
            <p:nvPr/>
          </p:nvSpPr>
          <p:spPr>
            <a:xfrm>
              <a:off x="0" y="0"/>
              <a:ext cx="571"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cp</a:t>
              </a:r>
              <a:endParaRPr lang="en-US" altLang="zh-CN" sz="1600" b="0">
                <a:solidFill>
                  <a:schemeClr val="tx1"/>
                </a:solidFill>
                <a:latin typeface="Times New Roman" panose="02020603050405020304" pitchFamily="18" charset="0"/>
                <a:ea typeface="宋体" pitchFamily="2" charset="-122"/>
              </a:endParaRPr>
            </a:p>
          </p:txBody>
        </p:sp>
      </p:grpSp>
      <p:sp>
        <p:nvSpPr>
          <p:cNvPr id="63498" name="矩形 63497"/>
          <p:cNvSpPr/>
          <p:nvPr/>
        </p:nvSpPr>
        <p:spPr>
          <a:xfrm>
            <a:off x="687388" y="4894263"/>
            <a:ext cx="7318375" cy="15890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① 两个进程的任务</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10000"/>
              </a:lnSpc>
              <a:buNone/>
            </a:pPr>
            <a:r>
              <a:rPr lang="zh-CN" altLang="en-US" sz="2400" strike="noStrike" noProof="1">
                <a:solidFill>
                  <a:schemeClr val="tx1"/>
                </a:solidFill>
                <a:latin typeface="Times New Roman" panose="02020603050405020304" pitchFamily="18" charset="0"/>
                <a:ea typeface="宋体" pitchFamily="2" charset="-122"/>
                <a:cs typeface="+mn-ea"/>
              </a:rPr>
              <a:t>       计算进程</a:t>
            </a:r>
            <a:r>
              <a:rPr lang="en-US" altLang="zh-CN" sz="2400" strike="noStrike" noProof="1">
                <a:solidFill>
                  <a:schemeClr val="tx1"/>
                </a:solidFill>
                <a:latin typeface="Times New Roman" panose="02020603050405020304" pitchFamily="18" charset="0"/>
                <a:ea typeface="宋体" pitchFamily="2" charset="-122"/>
                <a:cs typeface="+mn-ea"/>
              </a:rPr>
              <a:t>cp</a:t>
            </a:r>
            <a:r>
              <a:rPr lang="zh-CN" altLang="en-US" sz="2400" strike="noStrike" noProof="1">
                <a:solidFill>
                  <a:schemeClr val="tx1"/>
                </a:solidFill>
                <a:latin typeface="Times New Roman" panose="02020603050405020304" pitchFamily="18" charset="0"/>
                <a:ea typeface="宋体" pitchFamily="2" charset="-122"/>
                <a:cs typeface="+mn-ea"/>
              </a:rPr>
              <a:t>经过计算，将计算结果送入</a:t>
            </a:r>
            <a:r>
              <a:rPr lang="en-US" altLang="zh-CN" sz="2400" strike="noStrike" noProof="1">
                <a:solidFill>
                  <a:schemeClr val="tx1"/>
                </a:solidFill>
                <a:latin typeface="Times New Roman" panose="02020603050405020304" pitchFamily="18" charset="0"/>
                <a:ea typeface="宋体" pitchFamily="2" charset="-122"/>
                <a:cs typeface="+mn-ea"/>
              </a:rPr>
              <a:t>buf</a:t>
            </a:r>
            <a:r>
              <a:rPr lang="zh-CN" altLang="en-US" sz="2400" strike="noStrike" noProof="1">
                <a:solidFill>
                  <a:schemeClr val="tx1"/>
                </a:solidFill>
                <a:latin typeface="Times New Roman" panose="02020603050405020304" pitchFamily="18" charset="0"/>
                <a:ea typeface="宋体" pitchFamily="2" charset="-122"/>
                <a:cs typeface="+mn-ea"/>
              </a:rPr>
              <a:t>；</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10000"/>
              </a:lnSpc>
              <a:buNone/>
            </a:pPr>
            <a:r>
              <a:rPr lang="zh-CN" altLang="en-US" sz="2400" strike="noStrike" noProof="1">
                <a:solidFill>
                  <a:schemeClr val="tx1"/>
                </a:solidFill>
                <a:latin typeface="Times New Roman" panose="02020603050405020304" pitchFamily="18" charset="0"/>
                <a:ea typeface="宋体" pitchFamily="2" charset="-122"/>
                <a:cs typeface="+mn-ea"/>
              </a:rPr>
              <a:t>       打印进程</a:t>
            </a:r>
            <a:r>
              <a:rPr lang="en-US" altLang="zh-CN" sz="2400" strike="noStrike" noProof="1">
                <a:solidFill>
                  <a:schemeClr val="tx1"/>
                </a:solidFill>
                <a:latin typeface="Times New Roman" panose="02020603050405020304" pitchFamily="18" charset="0"/>
                <a:ea typeface="宋体" pitchFamily="2" charset="-122"/>
                <a:cs typeface="+mn-ea"/>
              </a:rPr>
              <a:t>iop</a:t>
            </a:r>
            <a:r>
              <a:rPr lang="zh-CN" altLang="en-US" sz="2400" strike="noStrike" noProof="1">
                <a:solidFill>
                  <a:schemeClr val="tx1"/>
                </a:solidFill>
                <a:latin typeface="Times New Roman" panose="02020603050405020304" pitchFamily="18" charset="0"/>
                <a:ea typeface="宋体" pitchFamily="2" charset="-122"/>
                <a:cs typeface="+mn-ea"/>
              </a:rPr>
              <a:t>把</a:t>
            </a:r>
            <a:r>
              <a:rPr lang="en-US" altLang="zh-CN" sz="2400" strike="noStrike" noProof="1">
                <a:solidFill>
                  <a:schemeClr val="tx1"/>
                </a:solidFill>
                <a:latin typeface="Times New Roman" panose="02020603050405020304" pitchFamily="18" charset="0"/>
                <a:ea typeface="宋体" pitchFamily="2" charset="-122"/>
                <a:cs typeface="+mn-ea"/>
              </a:rPr>
              <a:t>buf</a:t>
            </a:r>
            <a:r>
              <a:rPr lang="zh-CN" altLang="en-US" sz="2400" strike="noStrike" noProof="1">
                <a:solidFill>
                  <a:schemeClr val="tx1"/>
                </a:solidFill>
                <a:latin typeface="Times New Roman" panose="02020603050405020304" pitchFamily="18" charset="0"/>
                <a:ea typeface="宋体" pitchFamily="2" charset="-122"/>
                <a:cs typeface="+mn-ea"/>
              </a:rPr>
              <a:t>中的数据取出打印。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63499" name="文本框 63498"/>
          <p:cNvSpPr txBox="1"/>
          <p:nvPr/>
        </p:nvSpPr>
        <p:spPr>
          <a:xfrm>
            <a:off x="2986088" y="4378325"/>
            <a:ext cx="3573462"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共享缓冲区的合作进程的同步示意图</a:t>
            </a:r>
            <a:endParaRPr lang="zh-CN" altLang="en-US" sz="1600" b="0">
              <a:solidFill>
                <a:schemeClr val="tx1"/>
              </a:solidFill>
              <a:latin typeface="Times New Roman" panose="02020603050405020304" pitchFamily="18" charset="0"/>
              <a:ea typeface="宋体" pitchFamily="2" charset="-122"/>
            </a:endParaRPr>
          </a:p>
        </p:txBody>
      </p:sp>
      <p:sp>
        <p:nvSpPr>
          <p:cNvPr id="63500" name="矩形 63499"/>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xEl>
                                              <p:charRg st="0" end="21"/>
                                            </p:txEl>
                                          </p:spTgt>
                                        </p:tgtEl>
                                        <p:attrNameLst>
                                          <p:attrName>style.visibility</p:attrName>
                                        </p:attrNameLst>
                                      </p:cBhvr>
                                      <p:to>
                                        <p:strVal val="visible"/>
                                      </p:to>
                                    </p:set>
                                    <p:anim calcmode="lin" valueType="num">
                                      <p:cBhvr additive="base">
                                        <p:cTn id="7" dur="1000" fill="hold"/>
                                        <p:tgtEl>
                                          <p:spTgt spid="63491">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3491">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491">
                                            <p:txEl>
                                              <p:charRg st="21" end="90"/>
                                            </p:txEl>
                                          </p:spTgt>
                                        </p:tgtEl>
                                        <p:attrNameLst>
                                          <p:attrName>style.visibility</p:attrName>
                                        </p:attrNameLst>
                                      </p:cBhvr>
                                      <p:to>
                                        <p:strVal val="visible"/>
                                      </p:to>
                                    </p:set>
                                    <p:anim calcmode="lin" valueType="num">
                                      <p:cBhvr additive="base">
                                        <p:cTn id="13" dur="1000" fill="hold"/>
                                        <p:tgtEl>
                                          <p:spTgt spid="63491">
                                            <p:txEl>
                                              <p:charRg st="21" end="9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3491">
                                            <p:txEl>
                                              <p:charRg st="21" end="9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3492"/>
                                        </p:tgtEl>
                                        <p:attrNameLst>
                                          <p:attrName>style.visibility</p:attrName>
                                        </p:attrNameLst>
                                      </p:cBhvr>
                                      <p:to>
                                        <p:strVal val="visible"/>
                                      </p:to>
                                    </p:set>
                                    <p:anim calcmode="lin" valueType="num">
                                      <p:cBhvr additive="base">
                                        <p:cTn id="19" dur="500" fill="hold"/>
                                        <p:tgtEl>
                                          <p:spTgt spid="63492"/>
                                        </p:tgtEl>
                                        <p:attrNameLst>
                                          <p:attrName>ppt_x</p:attrName>
                                        </p:attrNameLst>
                                      </p:cBhvr>
                                      <p:tavLst>
                                        <p:tav tm="0">
                                          <p:val>
                                            <p:strVal val="#ppt_x"/>
                                          </p:val>
                                        </p:tav>
                                        <p:tav tm="100000">
                                          <p:val>
                                            <p:strVal val="#ppt_x"/>
                                          </p:val>
                                        </p:tav>
                                      </p:tavLst>
                                    </p:anim>
                                    <p:anim calcmode="lin" valueType="num">
                                      <p:cBhvr additive="base">
                                        <p:cTn id="20" dur="500" fill="hold"/>
                                        <p:tgtEl>
                                          <p:spTgt spid="6349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6349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3498"/>
                                        </p:tgtEl>
                                        <p:attrNameLst>
                                          <p:attrName>style.visibility</p:attrName>
                                        </p:attrNameLst>
                                      </p:cBhvr>
                                      <p:to>
                                        <p:strVal val="visible"/>
                                      </p:to>
                                    </p:set>
                                    <p:anim calcmode="lin" valueType="num">
                                      <p:cBhvr additive="base">
                                        <p:cTn id="29" dur="500" fill="hold"/>
                                        <p:tgtEl>
                                          <p:spTgt spid="63498"/>
                                        </p:tgtEl>
                                        <p:attrNameLst>
                                          <p:attrName>ppt_x</p:attrName>
                                        </p:attrNameLst>
                                      </p:cBhvr>
                                      <p:tavLst>
                                        <p:tav tm="0">
                                          <p:val>
                                            <p:strVal val="#ppt_x"/>
                                          </p:val>
                                        </p:tav>
                                        <p:tav tm="100000">
                                          <p:val>
                                            <p:strVal val="#ppt_x"/>
                                          </p:val>
                                        </p:tav>
                                      </p:tavLst>
                                    </p:anim>
                                    <p:anim calcmode="lin" valueType="num">
                                      <p:cBhvr additive="base">
                                        <p:cTn id="30" dur="500" fill="hold"/>
                                        <p:tgtEl>
                                          <p:spTgt spid="634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63498" grpId="0"/>
      <p:bldP spid="63499" grpId="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文本框 6451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53</a:t>
            </a:r>
            <a:endParaRPr lang="en-US" altLang="zh-CN" b="0">
              <a:solidFill>
                <a:schemeClr val="tx2"/>
              </a:solidFill>
              <a:latin typeface="Times New Roman" panose="02020603050405020304" pitchFamily="18" charset="0"/>
              <a:ea typeface="宋体" pitchFamily="2" charset="-122"/>
            </a:endParaRPr>
          </a:p>
        </p:txBody>
      </p:sp>
      <p:sp>
        <p:nvSpPr>
          <p:cNvPr id="64516" name="矩形 64515"/>
          <p:cNvSpPr/>
          <p:nvPr/>
        </p:nvSpPr>
        <p:spPr>
          <a:xfrm>
            <a:off x="374015" y="563563"/>
            <a:ext cx="8464550" cy="246761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② 分析任务的同步关系</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当</a:t>
            </a:r>
            <a:r>
              <a:rPr lang="en-US" altLang="zh-CN" sz="2400" strike="noStrike" noProof="1">
                <a:solidFill>
                  <a:schemeClr val="tx1"/>
                </a:solidFill>
                <a:latin typeface="Times New Roman" panose="02020603050405020304" pitchFamily="18" charset="0"/>
                <a:ea typeface="宋体" pitchFamily="2" charset="-122"/>
                <a:cs typeface="+mn-ea"/>
              </a:rPr>
              <a:t>cp</a:t>
            </a:r>
            <a:r>
              <a:rPr lang="zh-CN" altLang="en-US" sz="2400" strike="noStrike" noProof="1">
                <a:solidFill>
                  <a:schemeClr val="tx1"/>
                </a:solidFill>
                <a:latin typeface="Times New Roman" panose="02020603050405020304" pitchFamily="18" charset="0"/>
                <a:ea typeface="宋体" pitchFamily="2" charset="-122"/>
                <a:cs typeface="+mn-ea"/>
              </a:rPr>
              <a:t>进程把计算结果送入</a:t>
            </a:r>
            <a:r>
              <a:rPr lang="en-US" altLang="zh-CN" sz="2400" strike="noStrike" noProof="1">
                <a:solidFill>
                  <a:schemeClr val="tx1"/>
                </a:solidFill>
                <a:latin typeface="Times New Roman" panose="02020603050405020304" pitchFamily="18" charset="0"/>
                <a:ea typeface="宋体" pitchFamily="2" charset="-122"/>
                <a:cs typeface="+mn-ea"/>
              </a:rPr>
              <a:t>buf</a:t>
            </a:r>
            <a:r>
              <a:rPr lang="x-none" altLang="en-US" sz="2400" strike="noStrike" noProof="1">
                <a:solidFill>
                  <a:schemeClr val="tx1"/>
                </a:solidFill>
                <a:latin typeface="Times New Roman" panose="02020603050405020304" pitchFamily="18" charset="0"/>
                <a:ea typeface="宋体" pitchFamily="2" charset="-122"/>
                <a:cs typeface="+mn-ea"/>
              </a:rPr>
              <a:t>后</a:t>
            </a:r>
            <a:r>
              <a:rPr lang="zh-CN" altLang="en-US" sz="2400" strike="noStrike" noProof="1">
                <a:solidFill>
                  <a:schemeClr val="tx1"/>
                </a:solidFill>
                <a:latin typeface="Times New Roman" panose="02020603050405020304" pitchFamily="18" charset="0"/>
                <a:ea typeface="宋体" pitchFamily="2" charset="-122"/>
                <a:cs typeface="+mn-ea"/>
              </a:rPr>
              <a:t>，</a:t>
            </a:r>
            <a:r>
              <a:rPr lang="en-US" altLang="zh-CN" sz="2400" strike="noStrike" noProof="1">
                <a:solidFill>
                  <a:schemeClr val="tx1"/>
                </a:solidFill>
                <a:latin typeface="Times New Roman" panose="02020603050405020304" pitchFamily="18" charset="0"/>
                <a:ea typeface="宋体" pitchFamily="2" charset="-122"/>
                <a:cs typeface="+mn-ea"/>
              </a:rPr>
              <a:t>iop</a:t>
            </a:r>
            <a:r>
              <a:rPr lang="zh-CN" altLang="en-US" sz="2400" strike="noStrike" noProof="1">
                <a:solidFill>
                  <a:schemeClr val="tx1"/>
                </a:solidFill>
                <a:latin typeface="Times New Roman" panose="02020603050405020304" pitchFamily="18" charset="0"/>
                <a:ea typeface="宋体" pitchFamily="2" charset="-122"/>
                <a:cs typeface="+mn-ea"/>
              </a:rPr>
              <a:t>进程才能从</a:t>
            </a:r>
            <a:r>
              <a:rPr lang="en-US" altLang="zh-CN" sz="2400" strike="noStrike" noProof="1">
                <a:solidFill>
                  <a:schemeClr val="tx1"/>
                </a:solidFill>
                <a:latin typeface="Times New Roman" panose="02020603050405020304" pitchFamily="18" charset="0"/>
                <a:ea typeface="宋体" pitchFamily="2" charset="-122"/>
                <a:cs typeface="+mn-ea"/>
              </a:rPr>
              <a:t>buf</a:t>
            </a:r>
            <a:r>
              <a:rPr lang="zh-CN" altLang="en-US" sz="2400" strike="noStrike" noProof="1">
                <a:solidFill>
                  <a:schemeClr val="tx1"/>
                </a:solidFill>
                <a:latin typeface="Times New Roman" panose="02020603050405020304" pitchFamily="18" charset="0"/>
                <a:ea typeface="宋体" pitchFamily="2" charset="-122"/>
                <a:cs typeface="+mn-ea"/>
              </a:rPr>
              <a:t>中取出结果去打印，否则必须等待。</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当</a:t>
            </a:r>
            <a:r>
              <a:rPr lang="en-US" altLang="zh-CN" sz="2400" strike="noStrike" noProof="1">
                <a:solidFill>
                  <a:schemeClr val="tx1"/>
                </a:solidFill>
                <a:latin typeface="Times New Roman" panose="02020603050405020304" pitchFamily="18" charset="0"/>
                <a:ea typeface="宋体" pitchFamily="2" charset="-122"/>
                <a:cs typeface="+mn-ea"/>
              </a:rPr>
              <a:t>iop</a:t>
            </a:r>
            <a:r>
              <a:rPr lang="zh-CN" altLang="en-US" sz="2400" strike="noStrike" noProof="1">
                <a:solidFill>
                  <a:schemeClr val="tx1"/>
                </a:solidFill>
                <a:latin typeface="Times New Roman" panose="02020603050405020304" pitchFamily="18" charset="0"/>
                <a:ea typeface="宋体" pitchFamily="2" charset="-122"/>
                <a:cs typeface="+mn-ea"/>
              </a:rPr>
              <a:t>进程把</a:t>
            </a:r>
            <a:r>
              <a:rPr lang="en-US" altLang="zh-CN" sz="2400" strike="noStrike" noProof="1">
                <a:solidFill>
                  <a:schemeClr val="tx1"/>
                </a:solidFill>
                <a:latin typeface="Times New Roman" panose="02020603050405020304" pitchFamily="18" charset="0"/>
                <a:ea typeface="宋体" pitchFamily="2" charset="-122"/>
                <a:cs typeface="+mn-ea"/>
              </a:rPr>
              <a:t>buf</a:t>
            </a:r>
            <a:r>
              <a:rPr lang="zh-CN" altLang="en-US" sz="2400" strike="noStrike" noProof="1">
                <a:solidFill>
                  <a:schemeClr val="tx1"/>
                </a:solidFill>
                <a:latin typeface="Times New Roman" panose="02020603050405020304" pitchFamily="18" charset="0"/>
                <a:ea typeface="宋体" pitchFamily="2" charset="-122"/>
                <a:cs typeface="+mn-ea"/>
              </a:rPr>
              <a:t>中的数据取出</a:t>
            </a:r>
            <a:r>
              <a:rPr lang="zh-CN" altLang="en-US" sz="2400">
                <a:solidFill>
                  <a:schemeClr val="tx1"/>
                </a:solidFill>
                <a:latin typeface="Times New Roman" panose="02020603050405020304" pitchFamily="18" charset="0"/>
                <a:cs typeface="+mn-ea"/>
                <a:sym typeface="+mn-ea"/>
              </a:rPr>
              <a:t>后</a:t>
            </a:r>
            <a:r>
              <a:rPr lang="zh-CN" altLang="en-US" sz="2400" strike="noStrike" noProof="1">
                <a:solidFill>
                  <a:schemeClr val="tx1"/>
                </a:solidFill>
                <a:latin typeface="Times New Roman" panose="02020603050405020304" pitchFamily="18" charset="0"/>
                <a:ea typeface="宋体" pitchFamily="2" charset="-122"/>
                <a:cs typeface="+mn-ea"/>
              </a:rPr>
              <a:t>，</a:t>
            </a:r>
            <a:r>
              <a:rPr lang="en-US" altLang="zh-CN" sz="2400" strike="noStrike" noProof="1">
                <a:solidFill>
                  <a:schemeClr val="tx1"/>
                </a:solidFill>
                <a:latin typeface="Times New Roman" panose="02020603050405020304" pitchFamily="18" charset="0"/>
                <a:ea typeface="宋体" pitchFamily="2" charset="-122"/>
                <a:cs typeface="+mn-ea"/>
              </a:rPr>
              <a:t>cp</a:t>
            </a:r>
            <a:r>
              <a:rPr lang="zh-CN" altLang="en-US" sz="2400" strike="noStrike" noProof="1">
                <a:solidFill>
                  <a:schemeClr val="tx1"/>
                </a:solidFill>
                <a:latin typeface="Times New Roman" panose="02020603050405020304" pitchFamily="18" charset="0"/>
                <a:ea typeface="宋体" pitchFamily="2" charset="-122"/>
                <a:cs typeface="+mn-ea"/>
              </a:rPr>
              <a:t>进程才能把下一个计算结果数据送入</a:t>
            </a:r>
            <a:r>
              <a:rPr lang="en-US" altLang="zh-CN" sz="2400" strike="noStrike" noProof="1">
                <a:solidFill>
                  <a:schemeClr val="tx1"/>
                </a:solidFill>
                <a:latin typeface="Times New Roman" panose="02020603050405020304" pitchFamily="18" charset="0"/>
                <a:ea typeface="宋体" pitchFamily="2" charset="-122"/>
                <a:cs typeface="+mn-ea"/>
              </a:rPr>
              <a:t>buf</a:t>
            </a:r>
            <a:r>
              <a:rPr lang="zh-CN" altLang="en-US" sz="2400" strike="noStrike" noProof="1">
                <a:solidFill>
                  <a:schemeClr val="tx1"/>
                </a:solidFill>
                <a:latin typeface="Times New Roman" panose="02020603050405020304" pitchFamily="18" charset="0"/>
                <a:ea typeface="宋体" pitchFamily="2" charset="-122"/>
                <a:cs typeface="+mn-ea"/>
              </a:rPr>
              <a:t>中，否则必须等待。</a:t>
            </a:r>
            <a:endParaRPr lang="zh-CN" altLang="en-US" sz="2400" strike="noStrike" noProof="1">
              <a:solidFill>
                <a:schemeClr val="tx1"/>
              </a:solidFill>
              <a:latin typeface="Times New Roman" panose="02020603050405020304" pitchFamily="18" charset="0"/>
              <a:ea typeface="宋体" pitchFamily="2" charset="-122"/>
            </a:endParaRPr>
          </a:p>
        </p:txBody>
      </p:sp>
      <p:grpSp>
        <p:nvGrpSpPr>
          <p:cNvPr id="64517" name="组合 64516"/>
          <p:cNvGrpSpPr/>
          <p:nvPr/>
        </p:nvGrpSpPr>
        <p:grpSpPr>
          <a:xfrm>
            <a:off x="5915025" y="3584575"/>
            <a:ext cx="2881313" cy="1620838"/>
            <a:chOff x="0" y="0"/>
            <a:chExt cx="1602" cy="1021"/>
          </a:xfrm>
        </p:grpSpPr>
        <p:sp>
          <p:nvSpPr>
            <p:cNvPr id="79876" name="直接连接符 64517"/>
            <p:cNvSpPr/>
            <p:nvPr/>
          </p:nvSpPr>
          <p:spPr>
            <a:xfrm flipV="1">
              <a:off x="823" y="343"/>
              <a:ext cx="384" cy="410"/>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79877" name="直接连接符 64518"/>
            <p:cNvSpPr/>
            <p:nvPr/>
          </p:nvSpPr>
          <p:spPr>
            <a:xfrm>
              <a:off x="272" y="327"/>
              <a:ext cx="384" cy="381"/>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64520" name="文本框 64519"/>
            <p:cNvSpPr txBox="1"/>
            <p:nvPr/>
          </p:nvSpPr>
          <p:spPr>
            <a:xfrm>
              <a:off x="292" y="719"/>
              <a:ext cx="906" cy="302"/>
            </a:xfrm>
            <a:prstGeom prst="rect">
              <a:avLst/>
            </a:prstGeom>
            <a:solidFill>
              <a:srgbClr val="CCECFF"/>
            </a:solidFill>
            <a:ln w="9525" cap="flat" cmpd="sng">
              <a:solidFill>
                <a:srgbClr val="000000"/>
              </a:solidFill>
              <a:prstDash val="solid"/>
              <a:miter/>
              <a:headEnd type="none" w="med" len="med"/>
              <a:tailEnd type="none" w="med" len="med"/>
            </a:ln>
          </p:spPr>
          <p:txBody>
            <a:bodyPr/>
            <a:p>
              <a:pPr lvl="0" algn="just" fontAlgn="base">
                <a:lnSpc>
                  <a:spcPct val="150000"/>
                </a:lnSpc>
                <a:spcBef>
                  <a:spcPct val="50000"/>
                </a:spcBef>
              </a:pPr>
              <a:r>
                <a:rPr lang="zh-CN" altLang="en-US" sz="1600" b="0" strike="noStrike" noProof="1">
                  <a:solidFill>
                    <a:schemeClr val="tx1"/>
                  </a:solidFill>
                  <a:latin typeface="Times New Roman" panose="02020603050405020304" pitchFamily="18" charset="0"/>
                  <a:ea typeface="宋体" pitchFamily="2" charset="-122"/>
                  <a:cs typeface="+mn-ea"/>
                </a:rPr>
                <a:t>   </a:t>
              </a:r>
              <a:r>
                <a:rPr lang="zh-CN" altLang="en-US"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缓冲区</a:t>
              </a:r>
              <a:r>
                <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buf</a:t>
              </a:r>
              <a:endPar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endParaRPr>
            </a:p>
          </p:txBody>
        </p:sp>
        <p:sp>
          <p:nvSpPr>
            <p:cNvPr id="79879" name="椭圆 64520"/>
            <p:cNvSpPr/>
            <p:nvPr/>
          </p:nvSpPr>
          <p:spPr>
            <a:xfrm>
              <a:off x="1141" y="0"/>
              <a:ext cx="461"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en-US" altLang="zh-CN" sz="1600">
                  <a:solidFill>
                    <a:schemeClr val="tx1"/>
                  </a:solidFill>
                  <a:latin typeface="Times New Roman" panose="02020603050405020304" pitchFamily="18" charset="0"/>
                  <a:ea typeface="宋体" pitchFamily="2" charset="-122"/>
                </a:rPr>
                <a:t>iop</a:t>
              </a:r>
              <a:endParaRPr lang="en-US" altLang="zh-CN" sz="1600" b="0">
                <a:solidFill>
                  <a:schemeClr val="tx1"/>
                </a:solidFill>
                <a:latin typeface="Times New Roman" panose="02020603050405020304" pitchFamily="18" charset="0"/>
                <a:ea typeface="宋体" pitchFamily="2" charset="-122"/>
              </a:endParaRPr>
            </a:p>
          </p:txBody>
        </p:sp>
        <p:sp>
          <p:nvSpPr>
            <p:cNvPr id="79880" name="椭圆 64521"/>
            <p:cNvSpPr/>
            <p:nvPr/>
          </p:nvSpPr>
          <p:spPr>
            <a:xfrm>
              <a:off x="0" y="0"/>
              <a:ext cx="476"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cp</a:t>
              </a:r>
              <a:endParaRPr lang="en-US" altLang="zh-CN" sz="1600" b="0">
                <a:solidFill>
                  <a:schemeClr val="tx1"/>
                </a:solidFill>
                <a:latin typeface="Times New Roman" panose="02020603050405020304" pitchFamily="18" charset="0"/>
                <a:ea typeface="宋体" pitchFamily="2" charset="-122"/>
              </a:endParaRPr>
            </a:p>
          </p:txBody>
        </p:sp>
      </p:grpSp>
      <p:sp>
        <p:nvSpPr>
          <p:cNvPr id="64523" name="文本框 64522"/>
          <p:cNvSpPr txBox="1"/>
          <p:nvPr/>
        </p:nvSpPr>
        <p:spPr>
          <a:xfrm>
            <a:off x="6027738" y="5437188"/>
            <a:ext cx="2311400" cy="679450"/>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共享缓冲区的合作进程</a:t>
            </a:r>
            <a:endParaRPr lang="zh-CN" altLang="en-US" sz="1600" b="0">
              <a:solidFill>
                <a:schemeClr val="tx1"/>
              </a:solidFill>
              <a:latin typeface="Times New Roman" panose="02020603050405020304" pitchFamily="18" charset="0"/>
              <a:ea typeface="宋体" pitchFamily="2" charset="-122"/>
            </a:endParaRPr>
          </a:p>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      的同步示意图</a:t>
            </a:r>
            <a:endParaRPr lang="zh-CN" altLang="en-US" sz="1600" b="0">
              <a:solidFill>
                <a:schemeClr val="tx1"/>
              </a:solidFill>
              <a:latin typeface="Times New Roman" panose="02020603050405020304" pitchFamily="18" charset="0"/>
              <a:ea typeface="宋体" pitchFamily="2" charset="-122"/>
            </a:endParaRPr>
          </a:p>
        </p:txBody>
      </p:sp>
      <p:sp>
        <p:nvSpPr>
          <p:cNvPr id="64524" name="矩形 64523"/>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 calcmode="lin" valueType="num">
                                      <p:cBhvr additive="base">
                                        <p:cTn id="7" dur="500" fill="hold"/>
                                        <p:tgtEl>
                                          <p:spTgt spid="64516"/>
                                        </p:tgtEl>
                                        <p:attrNameLst>
                                          <p:attrName>ppt_x</p:attrName>
                                        </p:attrNameLst>
                                      </p:cBhvr>
                                      <p:tavLst>
                                        <p:tav tm="0">
                                          <p:val>
                                            <p:strVal val="0-#ppt_w/2"/>
                                          </p:val>
                                        </p:tav>
                                        <p:tav tm="100000">
                                          <p:val>
                                            <p:strVal val="#ppt_x"/>
                                          </p:val>
                                        </p:tav>
                                      </p:tavLst>
                                    </p:anim>
                                    <p:anim calcmode="lin" valueType="num">
                                      <p:cBhvr additive="base">
                                        <p:cTn id="8" dur="500" fill="hold"/>
                                        <p:tgtEl>
                                          <p:spTgt spid="645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4517"/>
                                        </p:tgtEl>
                                        <p:attrNameLst>
                                          <p:attrName>style.visibility</p:attrName>
                                        </p:attrNameLst>
                                      </p:cBhvr>
                                      <p:to>
                                        <p:strVal val="visible"/>
                                      </p:to>
                                    </p:set>
                                    <p:anim calcmode="lin" valueType="num">
                                      <p:cBhvr additive="base">
                                        <p:cTn id="13" dur="500" fill="hold"/>
                                        <p:tgtEl>
                                          <p:spTgt spid="64517"/>
                                        </p:tgtEl>
                                        <p:attrNameLst>
                                          <p:attrName>ppt_x</p:attrName>
                                        </p:attrNameLst>
                                      </p:cBhvr>
                                      <p:tavLst>
                                        <p:tav tm="0">
                                          <p:val>
                                            <p:strVal val="1+#ppt_w/2"/>
                                          </p:val>
                                        </p:tav>
                                        <p:tav tm="100000">
                                          <p:val>
                                            <p:strVal val="#ppt_x"/>
                                          </p:val>
                                        </p:tav>
                                      </p:tavLst>
                                    </p:anim>
                                    <p:anim calcmode="lin" valueType="num">
                                      <p:cBhvr additive="base">
                                        <p:cTn id="14" dur="500" fill="hold"/>
                                        <p:tgtEl>
                                          <p:spTgt spid="6451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5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p:bldP spid="64523"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文本框 6451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53</a:t>
            </a:r>
            <a:endParaRPr lang="en-US" altLang="zh-CN" b="0">
              <a:solidFill>
                <a:schemeClr val="tx2"/>
              </a:solidFill>
              <a:latin typeface="Times New Roman" panose="02020603050405020304" pitchFamily="18" charset="0"/>
              <a:ea typeface="宋体" pitchFamily="2" charset="-122"/>
            </a:endParaRPr>
          </a:p>
        </p:txBody>
      </p:sp>
      <p:sp>
        <p:nvSpPr>
          <p:cNvPr id="64515" name="矩形 64514"/>
          <p:cNvSpPr/>
          <p:nvPr/>
        </p:nvSpPr>
        <p:spPr>
          <a:xfrm>
            <a:off x="677863" y="3429000"/>
            <a:ext cx="5359400" cy="24669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③ 信号灯设置</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b="1" strike="noStrike" noProof="1">
                <a:solidFill>
                  <a:schemeClr val="tx1"/>
                </a:solidFill>
                <a:latin typeface="Times New Roman" panose="02020603050405020304" pitchFamily="18" charset="0"/>
                <a:ea typeface="宋体" pitchFamily="2" charset="-122"/>
                <a:cs typeface="+mn-ea"/>
              </a:rPr>
              <a:t>s</a:t>
            </a:r>
            <a:r>
              <a:rPr lang="en-US" altLang="zh-CN" sz="2400" b="1" strike="noStrike" baseline="-25000" noProof="1">
                <a:solidFill>
                  <a:schemeClr val="tx1"/>
                </a:solidFill>
                <a:latin typeface="Times New Roman" panose="02020603050405020304" pitchFamily="18" charset="0"/>
                <a:ea typeface="宋体" pitchFamily="2" charset="-122"/>
                <a:cs typeface="+mn-ea"/>
              </a:rPr>
              <a:t>a</a:t>
            </a:r>
            <a:r>
              <a:rPr lang="zh-CN" altLang="en-US" sz="2400" b="1" strike="noStrike" baseline="-25000"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表示缓冲区中是否有可供打印的计算结果，其初值为</a:t>
            </a:r>
            <a:r>
              <a:rPr lang="en-US" altLang="zh-CN" sz="2400" strike="noStrike" noProof="1">
                <a:solidFill>
                  <a:schemeClr val="tx1"/>
                </a:solidFill>
                <a:latin typeface="Times New Roman" panose="02020603050405020304" pitchFamily="18" charset="0"/>
                <a:ea typeface="宋体" pitchFamily="2" charset="-122"/>
                <a:cs typeface="+mn-ea"/>
              </a:rPr>
              <a:t>0</a:t>
            </a:r>
            <a:r>
              <a:rPr lang="zh-CN" altLang="en-US" sz="2400" strike="noStrike" noProof="1">
                <a:solidFill>
                  <a:schemeClr val="tx1"/>
                </a:solidFill>
                <a:latin typeface="Times New Roman" panose="02020603050405020304" pitchFamily="18" charset="0"/>
                <a:ea typeface="宋体" pitchFamily="2" charset="-122"/>
                <a:cs typeface="+mn-ea"/>
              </a:rPr>
              <a:t>。</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b="1" strike="noStrike" noProof="1">
                <a:solidFill>
                  <a:schemeClr val="tx1"/>
                </a:solidFill>
                <a:latin typeface="Times New Roman" panose="02020603050405020304" pitchFamily="18" charset="0"/>
                <a:ea typeface="宋体" pitchFamily="2" charset="-122"/>
                <a:cs typeface="+mn-ea"/>
              </a:rPr>
              <a:t>s</a:t>
            </a:r>
            <a:r>
              <a:rPr lang="en-US" altLang="zh-CN" sz="2400" b="1" strike="noStrike" baseline="-25000" noProof="1">
                <a:solidFill>
                  <a:schemeClr val="tx1"/>
                </a:solidFill>
                <a:latin typeface="Times New Roman" panose="02020603050405020304" pitchFamily="18" charset="0"/>
                <a:ea typeface="宋体" pitchFamily="2" charset="-122"/>
                <a:cs typeface="+mn-ea"/>
              </a:rPr>
              <a:t>b</a:t>
            </a:r>
            <a:r>
              <a:rPr lang="zh-CN" altLang="en-US" sz="2400" b="1" strike="noStrike" baseline="-25000"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表示缓冲区有无空位置存放新的信息，其初值为</a:t>
            </a:r>
            <a:r>
              <a:rPr lang="en-US" altLang="zh-CN" sz="2400" strike="noStrike" noProof="1">
                <a:solidFill>
                  <a:schemeClr val="tx1"/>
                </a:solidFill>
                <a:latin typeface="Times New Roman" panose="02020603050405020304" pitchFamily="18" charset="0"/>
                <a:ea typeface="宋体" pitchFamily="2" charset="-122"/>
                <a:cs typeface="+mn-ea"/>
              </a:rPr>
              <a:t>1</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grpSp>
        <p:nvGrpSpPr>
          <p:cNvPr id="64517" name="组合 64516"/>
          <p:cNvGrpSpPr/>
          <p:nvPr/>
        </p:nvGrpSpPr>
        <p:grpSpPr>
          <a:xfrm>
            <a:off x="5915025" y="3584575"/>
            <a:ext cx="2881313" cy="1620838"/>
            <a:chOff x="0" y="0"/>
            <a:chExt cx="1602" cy="1021"/>
          </a:xfrm>
        </p:grpSpPr>
        <p:sp>
          <p:nvSpPr>
            <p:cNvPr id="80901" name="直接连接符 64517"/>
            <p:cNvSpPr/>
            <p:nvPr/>
          </p:nvSpPr>
          <p:spPr>
            <a:xfrm flipV="1">
              <a:off x="823" y="343"/>
              <a:ext cx="384" cy="410"/>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80902" name="直接连接符 64518"/>
            <p:cNvSpPr/>
            <p:nvPr/>
          </p:nvSpPr>
          <p:spPr>
            <a:xfrm>
              <a:off x="272" y="327"/>
              <a:ext cx="384" cy="381"/>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64520" name="文本框 64519"/>
            <p:cNvSpPr txBox="1"/>
            <p:nvPr/>
          </p:nvSpPr>
          <p:spPr>
            <a:xfrm>
              <a:off x="292" y="719"/>
              <a:ext cx="906" cy="302"/>
            </a:xfrm>
            <a:prstGeom prst="rect">
              <a:avLst/>
            </a:prstGeom>
            <a:solidFill>
              <a:srgbClr val="CCECFF"/>
            </a:solidFill>
            <a:ln w="9525" cap="flat" cmpd="sng">
              <a:solidFill>
                <a:srgbClr val="000000"/>
              </a:solidFill>
              <a:prstDash val="solid"/>
              <a:miter/>
              <a:headEnd type="none" w="med" len="med"/>
              <a:tailEnd type="none" w="med" len="med"/>
            </a:ln>
          </p:spPr>
          <p:txBody>
            <a:bodyPr/>
            <a:p>
              <a:pPr lvl="0" algn="just" fontAlgn="base">
                <a:lnSpc>
                  <a:spcPct val="150000"/>
                </a:lnSpc>
                <a:spcBef>
                  <a:spcPct val="50000"/>
                </a:spcBef>
              </a:pPr>
              <a:r>
                <a:rPr lang="zh-CN" altLang="en-US" sz="1600" b="0" strike="noStrike" noProof="1">
                  <a:solidFill>
                    <a:schemeClr val="tx1"/>
                  </a:solidFill>
                  <a:latin typeface="Times New Roman" panose="02020603050405020304" pitchFamily="18" charset="0"/>
                  <a:ea typeface="宋体" pitchFamily="2" charset="-122"/>
                  <a:cs typeface="+mn-ea"/>
                </a:rPr>
                <a:t>   </a:t>
              </a:r>
              <a:r>
                <a:rPr lang="zh-CN" altLang="en-US"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缓冲区</a:t>
              </a:r>
              <a:r>
                <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buf</a:t>
              </a:r>
              <a:endPar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endParaRPr>
            </a:p>
          </p:txBody>
        </p:sp>
        <p:sp>
          <p:nvSpPr>
            <p:cNvPr id="80904" name="椭圆 64520"/>
            <p:cNvSpPr/>
            <p:nvPr/>
          </p:nvSpPr>
          <p:spPr>
            <a:xfrm>
              <a:off x="1141" y="0"/>
              <a:ext cx="461"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en-US" altLang="zh-CN" sz="1600">
                  <a:solidFill>
                    <a:schemeClr val="tx1"/>
                  </a:solidFill>
                  <a:latin typeface="Times New Roman" panose="02020603050405020304" pitchFamily="18" charset="0"/>
                  <a:ea typeface="宋体" pitchFamily="2" charset="-122"/>
                </a:rPr>
                <a:t>iop</a:t>
              </a:r>
              <a:endParaRPr lang="en-US" altLang="zh-CN" sz="1600" b="0">
                <a:solidFill>
                  <a:schemeClr val="tx1"/>
                </a:solidFill>
                <a:latin typeface="Times New Roman" panose="02020603050405020304" pitchFamily="18" charset="0"/>
                <a:ea typeface="宋体" pitchFamily="2" charset="-122"/>
              </a:endParaRPr>
            </a:p>
          </p:txBody>
        </p:sp>
        <p:sp>
          <p:nvSpPr>
            <p:cNvPr id="80905" name="椭圆 64521"/>
            <p:cNvSpPr/>
            <p:nvPr/>
          </p:nvSpPr>
          <p:spPr>
            <a:xfrm>
              <a:off x="0" y="0"/>
              <a:ext cx="476"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cp</a:t>
              </a:r>
              <a:endParaRPr lang="en-US" altLang="zh-CN" sz="1600" b="0">
                <a:solidFill>
                  <a:schemeClr val="tx1"/>
                </a:solidFill>
                <a:latin typeface="Times New Roman" panose="02020603050405020304" pitchFamily="18" charset="0"/>
                <a:ea typeface="宋体" pitchFamily="2" charset="-122"/>
              </a:endParaRPr>
            </a:p>
          </p:txBody>
        </p:sp>
      </p:grpSp>
      <p:sp>
        <p:nvSpPr>
          <p:cNvPr id="64523" name="文本框 64522"/>
          <p:cNvSpPr txBox="1"/>
          <p:nvPr/>
        </p:nvSpPr>
        <p:spPr>
          <a:xfrm>
            <a:off x="6027738" y="5437188"/>
            <a:ext cx="2311400" cy="679450"/>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共享缓冲区的合作进程</a:t>
            </a:r>
            <a:endParaRPr lang="zh-CN" altLang="en-US" sz="1600" b="0">
              <a:solidFill>
                <a:schemeClr val="tx1"/>
              </a:solidFill>
              <a:latin typeface="Times New Roman" panose="02020603050405020304" pitchFamily="18" charset="0"/>
              <a:ea typeface="宋体" pitchFamily="2" charset="-122"/>
            </a:endParaRPr>
          </a:p>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      的同步示意图</a:t>
            </a:r>
            <a:endParaRPr lang="zh-CN" altLang="en-US" sz="1600" b="0">
              <a:solidFill>
                <a:schemeClr val="tx1"/>
              </a:solidFill>
              <a:latin typeface="Times New Roman" panose="02020603050405020304" pitchFamily="18" charset="0"/>
              <a:ea typeface="宋体" pitchFamily="2" charset="-122"/>
            </a:endParaRPr>
          </a:p>
        </p:txBody>
      </p:sp>
      <p:sp>
        <p:nvSpPr>
          <p:cNvPr id="64524" name="矩形 64523"/>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
        <p:nvSpPr>
          <p:cNvPr id="2" name="矩形 1"/>
          <p:cNvSpPr/>
          <p:nvPr/>
        </p:nvSpPr>
        <p:spPr>
          <a:xfrm>
            <a:off x="374015" y="563563"/>
            <a:ext cx="8464550" cy="246761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② 分析任务的同步关系</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当</a:t>
            </a:r>
            <a:r>
              <a:rPr lang="en-US" altLang="zh-CN" sz="2400" strike="noStrike" noProof="1">
                <a:solidFill>
                  <a:schemeClr val="tx1"/>
                </a:solidFill>
                <a:latin typeface="Times New Roman" panose="02020603050405020304" pitchFamily="18" charset="0"/>
                <a:ea typeface="宋体" pitchFamily="2" charset="-122"/>
                <a:cs typeface="+mn-ea"/>
              </a:rPr>
              <a:t>cp</a:t>
            </a:r>
            <a:r>
              <a:rPr lang="zh-CN" altLang="en-US" sz="2400" strike="noStrike" noProof="1">
                <a:solidFill>
                  <a:schemeClr val="tx1"/>
                </a:solidFill>
                <a:latin typeface="Times New Roman" panose="02020603050405020304" pitchFamily="18" charset="0"/>
                <a:ea typeface="宋体" pitchFamily="2" charset="-122"/>
                <a:cs typeface="+mn-ea"/>
              </a:rPr>
              <a:t>进程把计算结果送入</a:t>
            </a:r>
            <a:r>
              <a:rPr lang="en-US" altLang="zh-CN" sz="2400" strike="noStrike" noProof="1">
                <a:solidFill>
                  <a:schemeClr val="tx1"/>
                </a:solidFill>
                <a:latin typeface="Times New Roman" panose="02020603050405020304" pitchFamily="18" charset="0"/>
                <a:ea typeface="宋体" pitchFamily="2" charset="-122"/>
                <a:cs typeface="+mn-ea"/>
              </a:rPr>
              <a:t>buf</a:t>
            </a:r>
            <a:r>
              <a:rPr lang="x-none" altLang="en-US" sz="2400" strike="noStrike" noProof="1">
                <a:solidFill>
                  <a:schemeClr val="tx1"/>
                </a:solidFill>
                <a:latin typeface="Times New Roman" panose="02020603050405020304" pitchFamily="18" charset="0"/>
                <a:ea typeface="宋体" pitchFamily="2" charset="-122"/>
                <a:cs typeface="+mn-ea"/>
              </a:rPr>
              <a:t>后</a:t>
            </a:r>
            <a:r>
              <a:rPr lang="zh-CN" altLang="en-US" sz="2400" strike="noStrike" noProof="1">
                <a:solidFill>
                  <a:schemeClr val="tx1"/>
                </a:solidFill>
                <a:latin typeface="Times New Roman" panose="02020603050405020304" pitchFamily="18" charset="0"/>
                <a:ea typeface="宋体" pitchFamily="2" charset="-122"/>
                <a:cs typeface="+mn-ea"/>
              </a:rPr>
              <a:t>，</a:t>
            </a:r>
            <a:r>
              <a:rPr lang="en-US" altLang="zh-CN" sz="2400" strike="noStrike" noProof="1">
                <a:solidFill>
                  <a:schemeClr val="tx1"/>
                </a:solidFill>
                <a:latin typeface="Times New Roman" panose="02020603050405020304" pitchFamily="18" charset="0"/>
                <a:ea typeface="宋体" pitchFamily="2" charset="-122"/>
                <a:cs typeface="+mn-ea"/>
              </a:rPr>
              <a:t>iop</a:t>
            </a:r>
            <a:r>
              <a:rPr lang="zh-CN" altLang="en-US" sz="2400" strike="noStrike" noProof="1">
                <a:solidFill>
                  <a:schemeClr val="tx1"/>
                </a:solidFill>
                <a:latin typeface="Times New Roman" panose="02020603050405020304" pitchFamily="18" charset="0"/>
                <a:ea typeface="宋体" pitchFamily="2" charset="-122"/>
                <a:cs typeface="+mn-ea"/>
              </a:rPr>
              <a:t>进程才能从</a:t>
            </a:r>
            <a:r>
              <a:rPr lang="en-US" altLang="zh-CN" sz="2400" strike="noStrike" noProof="1">
                <a:solidFill>
                  <a:schemeClr val="tx1"/>
                </a:solidFill>
                <a:latin typeface="Times New Roman" panose="02020603050405020304" pitchFamily="18" charset="0"/>
                <a:ea typeface="宋体" pitchFamily="2" charset="-122"/>
                <a:cs typeface="+mn-ea"/>
              </a:rPr>
              <a:t>buf</a:t>
            </a:r>
            <a:r>
              <a:rPr lang="zh-CN" altLang="en-US" sz="2400" strike="noStrike" noProof="1">
                <a:solidFill>
                  <a:schemeClr val="tx1"/>
                </a:solidFill>
                <a:latin typeface="Times New Roman" panose="02020603050405020304" pitchFamily="18" charset="0"/>
                <a:ea typeface="宋体" pitchFamily="2" charset="-122"/>
                <a:cs typeface="+mn-ea"/>
              </a:rPr>
              <a:t>中取出结果去打印，否则必须等待。</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当</a:t>
            </a:r>
            <a:r>
              <a:rPr lang="en-US" altLang="zh-CN" sz="2400" strike="noStrike" noProof="1">
                <a:solidFill>
                  <a:schemeClr val="tx1"/>
                </a:solidFill>
                <a:latin typeface="Times New Roman" panose="02020603050405020304" pitchFamily="18" charset="0"/>
                <a:ea typeface="宋体" pitchFamily="2" charset="-122"/>
                <a:cs typeface="+mn-ea"/>
              </a:rPr>
              <a:t>iop</a:t>
            </a:r>
            <a:r>
              <a:rPr lang="zh-CN" altLang="en-US" sz="2400" strike="noStrike" noProof="1">
                <a:solidFill>
                  <a:schemeClr val="tx1"/>
                </a:solidFill>
                <a:latin typeface="Times New Roman" panose="02020603050405020304" pitchFamily="18" charset="0"/>
                <a:ea typeface="宋体" pitchFamily="2" charset="-122"/>
                <a:cs typeface="+mn-ea"/>
              </a:rPr>
              <a:t>进程把</a:t>
            </a:r>
            <a:r>
              <a:rPr lang="en-US" altLang="zh-CN" sz="2400" strike="noStrike" noProof="1">
                <a:solidFill>
                  <a:schemeClr val="tx1"/>
                </a:solidFill>
                <a:latin typeface="Times New Roman" panose="02020603050405020304" pitchFamily="18" charset="0"/>
                <a:ea typeface="宋体" pitchFamily="2" charset="-122"/>
                <a:cs typeface="+mn-ea"/>
              </a:rPr>
              <a:t>buf</a:t>
            </a:r>
            <a:r>
              <a:rPr lang="zh-CN" altLang="en-US" sz="2400" strike="noStrike" noProof="1">
                <a:solidFill>
                  <a:schemeClr val="tx1"/>
                </a:solidFill>
                <a:latin typeface="Times New Roman" panose="02020603050405020304" pitchFamily="18" charset="0"/>
                <a:ea typeface="宋体" pitchFamily="2" charset="-122"/>
                <a:cs typeface="+mn-ea"/>
              </a:rPr>
              <a:t>中的数据取出</a:t>
            </a:r>
            <a:r>
              <a:rPr lang="zh-CN" altLang="en-US" sz="2400">
                <a:solidFill>
                  <a:schemeClr val="tx1"/>
                </a:solidFill>
                <a:latin typeface="Times New Roman" panose="02020603050405020304" pitchFamily="18" charset="0"/>
                <a:cs typeface="+mn-ea"/>
                <a:sym typeface="+mn-ea"/>
              </a:rPr>
              <a:t>后</a:t>
            </a:r>
            <a:r>
              <a:rPr lang="zh-CN" altLang="en-US" sz="2400" strike="noStrike" noProof="1">
                <a:solidFill>
                  <a:schemeClr val="tx1"/>
                </a:solidFill>
                <a:latin typeface="Times New Roman" panose="02020603050405020304" pitchFamily="18" charset="0"/>
                <a:ea typeface="宋体" pitchFamily="2" charset="-122"/>
                <a:cs typeface="+mn-ea"/>
              </a:rPr>
              <a:t>，</a:t>
            </a:r>
            <a:r>
              <a:rPr lang="en-US" altLang="zh-CN" sz="2400" strike="noStrike" noProof="1">
                <a:solidFill>
                  <a:schemeClr val="tx1"/>
                </a:solidFill>
                <a:latin typeface="Times New Roman" panose="02020603050405020304" pitchFamily="18" charset="0"/>
                <a:ea typeface="宋体" pitchFamily="2" charset="-122"/>
                <a:cs typeface="+mn-ea"/>
              </a:rPr>
              <a:t>cp</a:t>
            </a:r>
            <a:r>
              <a:rPr lang="zh-CN" altLang="en-US" sz="2400" strike="noStrike" noProof="1">
                <a:solidFill>
                  <a:schemeClr val="tx1"/>
                </a:solidFill>
                <a:latin typeface="Times New Roman" panose="02020603050405020304" pitchFamily="18" charset="0"/>
                <a:ea typeface="宋体" pitchFamily="2" charset="-122"/>
                <a:cs typeface="+mn-ea"/>
              </a:rPr>
              <a:t>进程才能把下一个计算结果数据送入</a:t>
            </a:r>
            <a:r>
              <a:rPr lang="en-US" altLang="zh-CN" sz="2400" strike="noStrike" noProof="1">
                <a:solidFill>
                  <a:schemeClr val="tx1"/>
                </a:solidFill>
                <a:latin typeface="Times New Roman" panose="02020603050405020304" pitchFamily="18" charset="0"/>
                <a:ea typeface="宋体" pitchFamily="2" charset="-122"/>
                <a:cs typeface="+mn-ea"/>
              </a:rPr>
              <a:t>buf</a:t>
            </a:r>
            <a:r>
              <a:rPr lang="zh-CN" altLang="en-US" sz="2400" strike="noStrike" noProof="1">
                <a:solidFill>
                  <a:schemeClr val="tx1"/>
                </a:solidFill>
                <a:latin typeface="Times New Roman" panose="02020603050405020304" pitchFamily="18" charset="0"/>
                <a:ea typeface="宋体" pitchFamily="2" charset="-122"/>
                <a:cs typeface="+mn-ea"/>
              </a:rPr>
              <a:t>中，否则必须等待。</a:t>
            </a:r>
            <a:endParaRPr lang="zh-CN" altLang="en-US" sz="2400" strike="noStrike" noProof="1">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4517"/>
                                        </p:tgtEl>
                                        <p:attrNameLst>
                                          <p:attrName>style.visibility</p:attrName>
                                        </p:attrNameLst>
                                      </p:cBhvr>
                                      <p:to>
                                        <p:strVal val="visible"/>
                                      </p:to>
                                    </p:set>
                                    <p:anim calcmode="lin" valueType="num">
                                      <p:cBhvr>
                                        <p:cTn id="7" dur="500" fill="hold"/>
                                        <p:tgtEl>
                                          <p:spTgt spid="64517"/>
                                        </p:tgtEl>
                                        <p:attrNameLst>
                                          <p:attrName>ppt_x</p:attrName>
                                        </p:attrNameLst>
                                      </p:cBhvr>
                                      <p:tavLst>
                                        <p:tav tm="0">
                                          <p:val>
                                            <p:strVal val="1+#ppt_w/2"/>
                                          </p:val>
                                        </p:tav>
                                        <p:tav tm="100000">
                                          <p:val>
                                            <p:strVal val="#ppt_x"/>
                                          </p:val>
                                        </p:tav>
                                      </p:tavLst>
                                    </p:anim>
                                    <p:anim calcmode="lin" valueType="num">
                                      <p:cBhvr>
                                        <p:cTn id="8" dur="500" fill="hold"/>
                                        <p:tgtEl>
                                          <p:spTgt spid="645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45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4515"/>
                                        </p:tgtEl>
                                        <p:attrNameLst>
                                          <p:attrName>style.visibility</p:attrName>
                                        </p:attrNameLst>
                                      </p:cBhvr>
                                      <p:to>
                                        <p:strVal val="visible"/>
                                      </p:to>
                                    </p:set>
                                    <p:anim calcmode="lin" valueType="num">
                                      <p:cBhvr>
                                        <p:cTn id="17" dur="500" fill="hold"/>
                                        <p:tgtEl>
                                          <p:spTgt spid="64515"/>
                                        </p:tgtEl>
                                        <p:attrNameLst>
                                          <p:attrName>ppt_x</p:attrName>
                                        </p:attrNameLst>
                                      </p:cBhvr>
                                      <p:tavLst>
                                        <p:tav tm="0">
                                          <p:val>
                                            <p:strVal val="#ppt_x"/>
                                          </p:val>
                                        </p:tav>
                                        <p:tav tm="100000">
                                          <p:val>
                                            <p:strVal val="#ppt_x"/>
                                          </p:val>
                                        </p:tav>
                                      </p:tavLst>
                                    </p:anim>
                                    <p:anim calcmode="lin" valueType="num">
                                      <p:cBhvr>
                                        <p:cTn id="18" dur="500" fill="hold"/>
                                        <p:tgtEl>
                                          <p:spTgt spid="6451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p:bldP spid="64523" grpId="0"/>
      <p:bldP spid="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文本框 6553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54</a:t>
            </a:r>
            <a:endParaRPr lang="en-US" altLang="zh-CN" b="0">
              <a:solidFill>
                <a:schemeClr val="tx2"/>
              </a:solidFill>
              <a:latin typeface="Times New Roman" panose="02020603050405020304" pitchFamily="18" charset="0"/>
              <a:ea typeface="宋体" pitchFamily="2" charset="-122"/>
            </a:endParaRPr>
          </a:p>
        </p:txBody>
      </p:sp>
      <p:sp>
        <p:nvSpPr>
          <p:cNvPr id="65539" name="矩形 65538"/>
          <p:cNvSpPr/>
          <p:nvPr/>
        </p:nvSpPr>
        <p:spPr>
          <a:xfrm>
            <a:off x="406400" y="739775"/>
            <a:ext cx="5661025" cy="512826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dirty="0">
                <a:solidFill>
                  <a:srgbClr val="000099"/>
                </a:solidFill>
                <a:latin typeface="Times New Roman" panose="02020603050405020304" pitchFamily="18" charset="0"/>
                <a:ea typeface="宋体" pitchFamily="2" charset="-122"/>
                <a:cs typeface="+mn-ea"/>
              </a:rPr>
              <a:t>④ 同步描述</a:t>
            </a:r>
            <a:endParaRPr lang="zh-CN" altLang="en-US" sz="2400" b="1" strike="noStrike" noProof="1" dirty="0">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dirty="0">
                <a:solidFill>
                  <a:schemeClr val="tx1"/>
                </a:solidFill>
                <a:latin typeface="Times New Roman" panose="02020603050405020304" pitchFamily="18" charset="0"/>
                <a:ea typeface="宋体" pitchFamily="2" charset="-122"/>
                <a:cs typeface="+mn-ea"/>
              </a:rPr>
              <a:t> </a:t>
            </a:r>
            <a:r>
              <a:rPr lang="zh-CN" altLang="en-US" sz="2000" strike="noStrike" noProof="1" dirty="0">
                <a:solidFill>
                  <a:schemeClr val="tx1"/>
                </a:solidFill>
                <a:effectLst/>
                <a:latin typeface="Times New Roman" panose="02020603050405020304" pitchFamily="18" charset="0"/>
                <a:ea typeface="宋体" pitchFamily="2" charset="-122"/>
                <a:cs typeface="+mn-ea"/>
              </a:rPr>
              <a:t>     </a:t>
            </a:r>
            <a:r>
              <a:rPr lang="zh-CN" altLang="en-US" sz="1800" b="1" strike="noStrike" noProof="1" dirty="0">
                <a:solidFill>
                  <a:schemeClr val="tx1"/>
                </a:solidFill>
                <a:effectLst/>
                <a:latin typeface="Times New Roman" panose="02020603050405020304" pitchFamily="18" charset="0"/>
                <a:ea typeface="宋体" pitchFamily="2" charset="-122"/>
                <a:cs typeface="+mn-ea"/>
                <a:sym typeface="Symbol" pitchFamily="18" charset="2"/>
              </a:rPr>
              <a:t>cp:                                     iop:</a:t>
            </a:r>
            <a:endParaRPr lang="zh-CN" altLang="en-US" sz="1800" b="1" strike="noStrike" noProof="1" dirty="0">
              <a:solidFill>
                <a:schemeClr val="tx1"/>
              </a:solidFill>
              <a:effectLst/>
              <a:latin typeface="Times New Roman" panose="02020603050405020304" pitchFamily="18" charset="0"/>
              <a:ea typeface="宋体" pitchFamily="2" charset="-122"/>
              <a:sym typeface="Symbol" pitchFamily="18" charset="2"/>
            </a:endParaRPr>
          </a:p>
          <a:p>
            <a:pPr marL="533400" lvl="0" indent="-533400" fontAlgn="base">
              <a:lnSpc>
                <a:spcPct val="130000"/>
              </a:lnSpc>
              <a:buNone/>
            </a:pPr>
            <a:endParaRPr lang="zh-CN" altLang="en-US" sz="1800" b="1" strike="noStrike" noProof="1" dirty="0">
              <a:solidFill>
                <a:schemeClr val="tx1"/>
              </a:solidFill>
              <a:effectLst/>
              <a:latin typeface="Times New Roman" panose="02020603050405020304" pitchFamily="18" charset="0"/>
              <a:ea typeface="宋体" pitchFamily="2" charset="-122"/>
              <a:sym typeface="Symbol" pitchFamily="18" charset="2"/>
            </a:endParaRPr>
          </a:p>
          <a:p>
            <a:pPr marL="533400" lvl="0" indent="-533400" fontAlgn="base">
              <a:lnSpc>
                <a:spcPct val="130000"/>
              </a:lnSpc>
              <a:buNone/>
            </a:pPr>
            <a:r>
              <a:rPr lang="zh-CN" altLang="en-US" sz="1800" b="1" strike="noStrike" noProof="1" dirty="0">
                <a:solidFill>
                  <a:schemeClr val="tx1"/>
                </a:solidFill>
                <a:effectLst/>
                <a:latin typeface="Times New Roman" panose="02020603050405020304" pitchFamily="18" charset="0"/>
                <a:ea typeface="宋体" pitchFamily="2" charset="-122"/>
                <a:cs typeface="+mn-ea"/>
                <a:sym typeface="MT Extra" pitchFamily="18" charset="2"/>
              </a:rPr>
              <a:t>                                                 p(</a:t>
            </a:r>
            <a:r>
              <a:rPr lang="zh-CN" altLang="en-US" sz="1800" b="1" strike="noStrike" noProof="1" dirty="0">
                <a:solidFill>
                  <a:schemeClr val="tx1"/>
                </a:solidFill>
                <a:effectLst/>
                <a:latin typeface="Times New Roman" panose="02020603050405020304" pitchFamily="18" charset="0"/>
                <a:ea typeface="宋体" pitchFamily="2" charset="-122"/>
                <a:cs typeface="+mn-ea"/>
              </a:rPr>
              <a:t>s</a:t>
            </a:r>
            <a:r>
              <a:rPr lang="zh-CN" altLang="en-US" sz="1800" b="1" strike="noStrike" baseline="-25000" noProof="1" dirty="0">
                <a:solidFill>
                  <a:schemeClr val="tx1"/>
                </a:solidFill>
                <a:effectLst/>
                <a:latin typeface="Times New Roman" panose="02020603050405020304" pitchFamily="18" charset="0"/>
                <a:ea typeface="宋体" pitchFamily="2" charset="-122"/>
                <a:cs typeface="+mn-ea"/>
              </a:rPr>
              <a:t>a</a:t>
            </a:r>
            <a:r>
              <a:rPr lang="zh-CN" altLang="en-US" sz="1800" b="1" strike="noStrike" noProof="1" dirty="0">
                <a:solidFill>
                  <a:schemeClr val="tx1"/>
                </a:solidFill>
                <a:effectLst/>
                <a:latin typeface="Times New Roman" panose="02020603050405020304" pitchFamily="18" charset="0"/>
                <a:ea typeface="宋体" pitchFamily="2" charset="-122"/>
                <a:cs typeface="+mn-ea"/>
                <a:sym typeface="MT Extra" pitchFamily="18" charset="2"/>
              </a:rPr>
              <a:t>)；</a:t>
            </a:r>
            <a:endParaRPr lang="zh-CN" altLang="en-US" sz="1800" b="1" strike="noStrike" noProof="1" dirty="0">
              <a:solidFill>
                <a:schemeClr val="tx1"/>
              </a:solidFill>
              <a:effectLst/>
              <a:latin typeface="Times New Roman" panose="02020603050405020304" pitchFamily="18" charset="0"/>
              <a:ea typeface="宋体" pitchFamily="2" charset="-122"/>
              <a:sym typeface="MT Extra" pitchFamily="18" charset="2"/>
            </a:endParaRPr>
          </a:p>
          <a:p>
            <a:pPr marL="533400" lvl="0" indent="-533400" fontAlgn="base">
              <a:lnSpc>
                <a:spcPct val="130000"/>
              </a:lnSpc>
              <a:buNone/>
            </a:pPr>
            <a:r>
              <a:rPr lang="zh-CN" altLang="en-US" sz="1800" b="1" strike="noStrike" noProof="1" dirty="0">
                <a:solidFill>
                  <a:schemeClr val="tx1"/>
                </a:solidFill>
                <a:effectLst/>
                <a:latin typeface="Times New Roman" panose="02020603050405020304" pitchFamily="18" charset="0"/>
                <a:ea typeface="宋体" pitchFamily="2" charset="-122"/>
                <a:cs typeface="+mn-ea"/>
                <a:sym typeface="MT Extra" pitchFamily="18" charset="2"/>
              </a:rPr>
              <a:t>       计算出一个数据；               从buf中取 数据；</a:t>
            </a:r>
            <a:endParaRPr lang="zh-CN" altLang="en-US" sz="1800" b="1" strike="noStrike" noProof="1" dirty="0">
              <a:solidFill>
                <a:schemeClr val="tx1"/>
              </a:solidFill>
              <a:effectLst/>
              <a:latin typeface="Times New Roman" panose="02020603050405020304" pitchFamily="18" charset="0"/>
              <a:ea typeface="宋体" pitchFamily="2" charset="-122"/>
              <a:sym typeface="MT Extra" pitchFamily="18" charset="2"/>
            </a:endParaRPr>
          </a:p>
          <a:p>
            <a:pPr marL="533400" lvl="0" indent="-533400" fontAlgn="base">
              <a:lnSpc>
                <a:spcPct val="130000"/>
              </a:lnSpc>
              <a:buNone/>
            </a:pPr>
            <a:r>
              <a:rPr lang="zh-CN" altLang="en-US" sz="1800" b="1" strike="noStrike" noProof="1" dirty="0">
                <a:solidFill>
                  <a:schemeClr val="tx1"/>
                </a:solidFill>
                <a:effectLst/>
                <a:latin typeface="Times New Roman" panose="02020603050405020304" pitchFamily="18" charset="0"/>
                <a:ea typeface="宋体" pitchFamily="2" charset="-122"/>
                <a:cs typeface="+mn-ea"/>
                <a:sym typeface="MT Extra" pitchFamily="18" charset="2"/>
              </a:rPr>
              <a:t>              p(</a:t>
            </a:r>
            <a:r>
              <a:rPr lang="zh-CN" altLang="en-US" sz="1800" b="1" strike="noStrike" noProof="1" dirty="0">
                <a:solidFill>
                  <a:schemeClr val="tx1"/>
                </a:solidFill>
                <a:effectLst/>
                <a:latin typeface="Times New Roman" panose="02020603050405020304" pitchFamily="18" charset="0"/>
                <a:ea typeface="宋体" pitchFamily="2" charset="-122"/>
                <a:cs typeface="+mn-ea"/>
              </a:rPr>
              <a:t>s</a:t>
            </a:r>
            <a:r>
              <a:rPr lang="zh-CN" altLang="en-US" sz="1800" b="1" strike="noStrike" baseline="-25000" noProof="1" dirty="0">
                <a:solidFill>
                  <a:schemeClr val="tx1"/>
                </a:solidFill>
                <a:effectLst/>
                <a:latin typeface="Times New Roman" panose="02020603050405020304" pitchFamily="18" charset="0"/>
                <a:ea typeface="宋体" pitchFamily="2" charset="-122"/>
                <a:cs typeface="+mn-ea"/>
              </a:rPr>
              <a:t>b</a:t>
            </a:r>
            <a:r>
              <a:rPr lang="zh-CN" altLang="en-US" sz="1800" b="1" strike="noStrike" noProof="1" dirty="0">
                <a:solidFill>
                  <a:schemeClr val="tx1"/>
                </a:solidFill>
                <a:effectLst/>
                <a:latin typeface="Times New Roman" panose="02020603050405020304" pitchFamily="18" charset="0"/>
                <a:ea typeface="宋体" pitchFamily="2" charset="-122"/>
                <a:cs typeface="+mn-ea"/>
                <a:sym typeface="MT Extra" pitchFamily="18" charset="2"/>
              </a:rPr>
              <a:t>)；                         v(</a:t>
            </a:r>
            <a:r>
              <a:rPr lang="zh-CN" altLang="en-US" sz="1800" b="1" strike="noStrike" noProof="1" dirty="0">
                <a:solidFill>
                  <a:schemeClr val="tx1"/>
                </a:solidFill>
                <a:effectLst/>
                <a:latin typeface="Times New Roman" panose="02020603050405020304" pitchFamily="18" charset="0"/>
                <a:ea typeface="宋体" pitchFamily="2" charset="-122"/>
                <a:cs typeface="+mn-ea"/>
              </a:rPr>
              <a:t>s</a:t>
            </a:r>
            <a:r>
              <a:rPr lang="zh-CN" altLang="en-US" sz="1800" b="1" strike="noStrike" baseline="-25000" noProof="1" dirty="0">
                <a:solidFill>
                  <a:schemeClr val="tx1"/>
                </a:solidFill>
                <a:effectLst/>
                <a:latin typeface="Times New Roman" panose="02020603050405020304" pitchFamily="18" charset="0"/>
                <a:ea typeface="宋体" pitchFamily="2" charset="-122"/>
                <a:cs typeface="+mn-ea"/>
              </a:rPr>
              <a:t>b</a:t>
            </a:r>
            <a:r>
              <a:rPr lang="zh-CN" altLang="en-US" sz="1800" b="1" strike="noStrike" noProof="1" dirty="0">
                <a:solidFill>
                  <a:schemeClr val="tx1"/>
                </a:solidFill>
                <a:effectLst/>
                <a:latin typeface="Times New Roman" panose="02020603050405020304" pitchFamily="18" charset="0"/>
                <a:ea typeface="宋体" pitchFamily="2" charset="-122"/>
                <a:cs typeface="+mn-ea"/>
                <a:sym typeface="MT Extra" pitchFamily="18" charset="2"/>
              </a:rPr>
              <a:t>)； </a:t>
            </a:r>
            <a:endParaRPr lang="zh-CN" altLang="en-US" sz="1800" b="1" strike="noStrike" noProof="1" dirty="0">
              <a:solidFill>
                <a:schemeClr val="tx1"/>
              </a:solidFill>
              <a:effectLst/>
              <a:latin typeface="Times New Roman" panose="02020603050405020304" pitchFamily="18" charset="0"/>
              <a:ea typeface="宋体" pitchFamily="2" charset="-122"/>
              <a:sym typeface="MT Extra" pitchFamily="18" charset="2"/>
            </a:endParaRPr>
          </a:p>
          <a:p>
            <a:pPr marL="533400" lvl="0" indent="-533400" fontAlgn="base">
              <a:lnSpc>
                <a:spcPct val="130000"/>
              </a:lnSpc>
              <a:buNone/>
            </a:pPr>
            <a:r>
              <a:rPr lang="zh-CN" altLang="en-US" sz="1800" b="1" strike="noStrike" noProof="1" dirty="0">
                <a:solidFill>
                  <a:schemeClr val="tx1"/>
                </a:solidFill>
                <a:effectLst/>
                <a:latin typeface="Times New Roman" panose="02020603050405020304" pitchFamily="18" charset="0"/>
                <a:ea typeface="宋体" pitchFamily="2" charset="-122"/>
                <a:cs typeface="+mn-ea"/>
                <a:sym typeface="MT Extra" pitchFamily="18" charset="2"/>
              </a:rPr>
              <a:t>          将数据放入buf ；                打印；</a:t>
            </a:r>
            <a:endParaRPr lang="zh-CN" altLang="en-US" sz="1800" b="1" strike="noStrike" noProof="1" dirty="0">
              <a:solidFill>
                <a:schemeClr val="tx1"/>
              </a:solidFill>
              <a:effectLst/>
              <a:latin typeface="Times New Roman" panose="02020603050405020304" pitchFamily="18" charset="0"/>
              <a:ea typeface="宋体" pitchFamily="2" charset="-122"/>
              <a:sym typeface="MT Extra" pitchFamily="18" charset="2"/>
            </a:endParaRPr>
          </a:p>
          <a:p>
            <a:pPr marL="533400" lvl="0" indent="-533400" fontAlgn="base">
              <a:lnSpc>
                <a:spcPct val="130000"/>
              </a:lnSpc>
              <a:buNone/>
            </a:pPr>
            <a:r>
              <a:rPr lang="zh-CN" altLang="en-US" sz="1800" b="1" strike="noStrike" noProof="1" dirty="0">
                <a:solidFill>
                  <a:schemeClr val="tx1"/>
                </a:solidFill>
                <a:effectLst/>
                <a:latin typeface="Times New Roman" panose="02020603050405020304" pitchFamily="18" charset="0"/>
                <a:ea typeface="宋体" pitchFamily="2" charset="-122"/>
                <a:cs typeface="+mn-ea"/>
                <a:sym typeface="MT Extra" pitchFamily="18" charset="2"/>
              </a:rPr>
              <a:t>              v(</a:t>
            </a:r>
            <a:r>
              <a:rPr lang="zh-CN" altLang="en-US" sz="1800" b="1" strike="noStrike" noProof="1" dirty="0">
                <a:solidFill>
                  <a:schemeClr val="tx1"/>
                </a:solidFill>
                <a:effectLst/>
                <a:latin typeface="Times New Roman" panose="02020603050405020304" pitchFamily="18" charset="0"/>
                <a:ea typeface="宋体" pitchFamily="2" charset="-122"/>
                <a:cs typeface="+mn-ea"/>
              </a:rPr>
              <a:t>s</a:t>
            </a:r>
            <a:r>
              <a:rPr lang="zh-CN" altLang="en-US" sz="1800" b="1" strike="noStrike" baseline="-25000" noProof="1" dirty="0">
                <a:solidFill>
                  <a:schemeClr val="tx1"/>
                </a:solidFill>
                <a:effectLst/>
                <a:latin typeface="Times New Roman" panose="02020603050405020304" pitchFamily="18" charset="0"/>
                <a:ea typeface="宋体" pitchFamily="2" charset="-122"/>
                <a:cs typeface="+mn-ea"/>
              </a:rPr>
              <a:t>a</a:t>
            </a:r>
            <a:r>
              <a:rPr lang="zh-CN" altLang="en-US" sz="1800" b="1" strike="noStrike" noProof="1" dirty="0">
                <a:solidFill>
                  <a:schemeClr val="tx1"/>
                </a:solidFill>
                <a:effectLst/>
                <a:latin typeface="Times New Roman" panose="02020603050405020304" pitchFamily="18" charset="0"/>
                <a:ea typeface="宋体" pitchFamily="2" charset="-122"/>
                <a:cs typeface="+mn-ea"/>
                <a:sym typeface="MT Extra" pitchFamily="18" charset="2"/>
              </a:rPr>
              <a:t>)；</a:t>
            </a:r>
            <a:endParaRPr lang="zh-CN" altLang="en-US" sz="1800" b="1" strike="noStrike" noProof="1" dirty="0">
              <a:solidFill>
                <a:schemeClr val="tx1"/>
              </a:solidFill>
              <a:effectLst/>
              <a:latin typeface="Times New Roman" panose="02020603050405020304" pitchFamily="18" charset="0"/>
              <a:ea typeface="宋体" pitchFamily="2" charset="-122"/>
              <a:sym typeface="MT Extra" pitchFamily="18" charset="2"/>
            </a:endParaRPr>
          </a:p>
          <a:p>
            <a:pPr marL="533400" lvl="0" indent="-533400" fontAlgn="base">
              <a:lnSpc>
                <a:spcPct val="130000"/>
              </a:lnSpc>
              <a:buNone/>
            </a:pPr>
            <a:endParaRPr lang="zh-CN" altLang="en-US" sz="1800" b="1" strike="noStrike" noProof="1" dirty="0">
              <a:solidFill>
                <a:schemeClr val="tx1"/>
              </a:solidFill>
              <a:effectLst/>
              <a:latin typeface="Times New Roman" panose="02020603050405020304" pitchFamily="18" charset="0"/>
              <a:ea typeface="宋体" pitchFamily="2" charset="-122"/>
              <a:sym typeface="MT Extra" pitchFamily="18" charset="2"/>
            </a:endParaRPr>
          </a:p>
          <a:p>
            <a:pPr marL="533400" lvl="0" indent="-533400" fontAlgn="base">
              <a:lnSpc>
                <a:spcPct val="120000"/>
              </a:lnSpc>
              <a:buNone/>
            </a:pPr>
            <a:endParaRPr lang="zh-CN" altLang="en-US" sz="1800" b="1" strike="noStrike" noProof="1" dirty="0">
              <a:solidFill>
                <a:schemeClr val="tx1"/>
              </a:solidFill>
              <a:effectLst/>
              <a:latin typeface="Times New Roman" panose="02020603050405020304" pitchFamily="18" charset="0"/>
              <a:ea typeface="宋体" pitchFamily="2" charset="-122"/>
              <a:sym typeface="MT Extra" pitchFamily="18" charset="2"/>
            </a:endParaRPr>
          </a:p>
          <a:p>
            <a:pPr marL="533400" lvl="0" indent="-533400" fontAlgn="base">
              <a:lnSpc>
                <a:spcPct val="120000"/>
              </a:lnSpc>
              <a:buNone/>
            </a:pPr>
            <a:r>
              <a:rPr lang="zh-CN" altLang="en-US" sz="2400" b="1" strike="noStrike" noProof="1" dirty="0">
                <a:solidFill>
                  <a:srgbClr val="000099"/>
                </a:solidFill>
                <a:latin typeface="Times New Roman" panose="02020603050405020304" pitchFamily="18" charset="0"/>
                <a:ea typeface="宋体" pitchFamily="2" charset="-122"/>
                <a:cs typeface="+mn-ea"/>
              </a:rPr>
              <a:t>⑤ 程序描述</a:t>
            </a:r>
            <a:endParaRPr lang="zh-CN" altLang="en-US" sz="2400" b="1" strike="noStrike" noProof="1" dirty="0">
              <a:solidFill>
                <a:srgbClr val="000099"/>
              </a:solidFill>
              <a:latin typeface="Times New Roman" panose="02020603050405020304" pitchFamily="18" charset="0"/>
              <a:ea typeface="宋体" pitchFamily="2" charset="-122"/>
            </a:endParaRPr>
          </a:p>
        </p:txBody>
      </p:sp>
      <p:grpSp>
        <p:nvGrpSpPr>
          <p:cNvPr id="65540" name="组合 65539"/>
          <p:cNvGrpSpPr/>
          <p:nvPr/>
        </p:nvGrpSpPr>
        <p:grpSpPr>
          <a:xfrm>
            <a:off x="765810" y="2211388"/>
            <a:ext cx="3435350" cy="2693987"/>
            <a:chOff x="0" y="0"/>
            <a:chExt cx="2164" cy="1697"/>
          </a:xfrm>
        </p:grpSpPr>
        <p:grpSp>
          <p:nvGrpSpPr>
            <p:cNvPr id="81924" name="组合 65540"/>
            <p:cNvGrpSpPr/>
            <p:nvPr/>
          </p:nvGrpSpPr>
          <p:grpSpPr>
            <a:xfrm>
              <a:off x="0" y="19"/>
              <a:ext cx="482" cy="1673"/>
              <a:chOff x="0" y="0"/>
              <a:chExt cx="427" cy="1591"/>
            </a:xfrm>
          </p:grpSpPr>
          <p:sp>
            <p:nvSpPr>
              <p:cNvPr id="81925" name="直接连接符 65541"/>
              <p:cNvSpPr/>
              <p:nvPr/>
            </p:nvSpPr>
            <p:spPr>
              <a:xfrm flipH="1">
                <a:off x="0" y="1591"/>
                <a:ext cx="424" cy="0"/>
              </a:xfrm>
              <a:prstGeom prst="line">
                <a:avLst/>
              </a:prstGeom>
              <a:ln w="1270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1926" name="直接连接符 65542"/>
              <p:cNvSpPr/>
              <p:nvPr/>
            </p:nvSpPr>
            <p:spPr>
              <a:xfrm>
                <a:off x="424" y="1432"/>
                <a:ext cx="0" cy="159"/>
              </a:xfrm>
              <a:prstGeom prst="line">
                <a:avLst/>
              </a:prstGeom>
              <a:ln w="1270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1927" name="直接连接符 65543"/>
              <p:cNvSpPr/>
              <p:nvPr/>
            </p:nvSpPr>
            <p:spPr>
              <a:xfrm flipV="1">
                <a:off x="0" y="0"/>
                <a:ext cx="0" cy="1591"/>
              </a:xfrm>
              <a:prstGeom prst="line">
                <a:avLst/>
              </a:prstGeom>
              <a:ln w="1270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1928" name="直接连接符 65544"/>
              <p:cNvSpPr/>
              <p:nvPr/>
            </p:nvSpPr>
            <p:spPr>
              <a:xfrm>
                <a:off x="0" y="0"/>
                <a:ext cx="427" cy="0"/>
              </a:xfrm>
              <a:prstGeom prst="line">
                <a:avLst/>
              </a:prstGeom>
              <a:ln w="127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grpSp>
        <p:grpSp>
          <p:nvGrpSpPr>
            <p:cNvPr id="81929" name="组合 65545"/>
            <p:cNvGrpSpPr/>
            <p:nvPr/>
          </p:nvGrpSpPr>
          <p:grpSpPr>
            <a:xfrm>
              <a:off x="1621" y="0"/>
              <a:ext cx="543" cy="1697"/>
              <a:chOff x="0" y="0"/>
              <a:chExt cx="524" cy="1551"/>
            </a:xfrm>
          </p:grpSpPr>
          <p:sp>
            <p:nvSpPr>
              <p:cNvPr id="81930" name="直接连接符 65546"/>
              <p:cNvSpPr/>
              <p:nvPr/>
            </p:nvSpPr>
            <p:spPr>
              <a:xfrm>
                <a:off x="524" y="1153"/>
                <a:ext cx="0" cy="398"/>
              </a:xfrm>
              <a:prstGeom prst="line">
                <a:avLst/>
              </a:prstGeom>
              <a:ln w="1270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1931" name="直接连接符 65547"/>
              <p:cNvSpPr/>
              <p:nvPr/>
            </p:nvSpPr>
            <p:spPr>
              <a:xfrm flipH="1">
                <a:off x="0" y="1551"/>
                <a:ext cx="524" cy="0"/>
              </a:xfrm>
              <a:prstGeom prst="line">
                <a:avLst/>
              </a:prstGeom>
              <a:ln w="1270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1932" name="直接连接符 65548"/>
              <p:cNvSpPr/>
              <p:nvPr/>
            </p:nvSpPr>
            <p:spPr>
              <a:xfrm flipV="1">
                <a:off x="0" y="0"/>
                <a:ext cx="0" cy="1551"/>
              </a:xfrm>
              <a:prstGeom prst="line">
                <a:avLst/>
              </a:prstGeom>
              <a:ln w="1270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itchFamily="2" charset="-122"/>
                </a:endParaRPr>
              </a:p>
            </p:txBody>
          </p:sp>
          <p:sp>
            <p:nvSpPr>
              <p:cNvPr id="81933" name="直接连接符 65549"/>
              <p:cNvSpPr/>
              <p:nvPr/>
            </p:nvSpPr>
            <p:spPr>
              <a:xfrm>
                <a:off x="0" y="0"/>
                <a:ext cx="497" cy="0"/>
              </a:xfrm>
              <a:prstGeom prst="line">
                <a:avLst/>
              </a:prstGeom>
              <a:ln w="127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grpSp>
      </p:grpSp>
      <p:grpSp>
        <p:nvGrpSpPr>
          <p:cNvPr id="65551" name="组合 65550"/>
          <p:cNvGrpSpPr/>
          <p:nvPr/>
        </p:nvGrpSpPr>
        <p:grpSpPr>
          <a:xfrm>
            <a:off x="5811838" y="1500188"/>
            <a:ext cx="2984500" cy="1620837"/>
            <a:chOff x="0" y="0"/>
            <a:chExt cx="1549" cy="1021"/>
          </a:xfrm>
        </p:grpSpPr>
        <p:sp>
          <p:nvSpPr>
            <p:cNvPr id="81935" name="直接连接符 65551"/>
            <p:cNvSpPr/>
            <p:nvPr/>
          </p:nvSpPr>
          <p:spPr>
            <a:xfrm flipV="1">
              <a:off x="823" y="343"/>
              <a:ext cx="384" cy="410"/>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81936" name="直接连接符 65552"/>
            <p:cNvSpPr/>
            <p:nvPr/>
          </p:nvSpPr>
          <p:spPr>
            <a:xfrm>
              <a:off x="272" y="327"/>
              <a:ext cx="384" cy="381"/>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65554" name="文本框 65553"/>
            <p:cNvSpPr txBox="1"/>
            <p:nvPr/>
          </p:nvSpPr>
          <p:spPr>
            <a:xfrm>
              <a:off x="292" y="719"/>
              <a:ext cx="906" cy="302"/>
            </a:xfrm>
            <a:prstGeom prst="rect">
              <a:avLst/>
            </a:prstGeom>
            <a:solidFill>
              <a:srgbClr val="CCECFF"/>
            </a:solidFill>
            <a:ln w="9525" cap="flat" cmpd="sng">
              <a:solidFill>
                <a:srgbClr val="000000"/>
              </a:solidFill>
              <a:prstDash val="solid"/>
              <a:miter/>
              <a:headEnd type="none" w="med" len="med"/>
              <a:tailEnd type="none" w="med" len="med"/>
            </a:ln>
          </p:spPr>
          <p:txBody>
            <a:bodyPr/>
            <a:p>
              <a:pPr lvl="0" algn="just" fontAlgn="base">
                <a:lnSpc>
                  <a:spcPct val="150000"/>
                </a:lnSpc>
                <a:spcBef>
                  <a:spcPct val="50000"/>
                </a:spcBef>
              </a:pPr>
              <a:r>
                <a:rPr lang="zh-CN" altLang="en-US" sz="1600" b="0" strike="noStrike" noProof="1">
                  <a:solidFill>
                    <a:schemeClr val="tx1"/>
                  </a:solidFill>
                  <a:latin typeface="Times New Roman" panose="02020603050405020304" pitchFamily="18" charset="0"/>
                  <a:ea typeface="宋体" pitchFamily="2" charset="-122"/>
                  <a:cs typeface="+mn-ea"/>
                </a:rPr>
                <a:t>   </a:t>
              </a:r>
              <a:r>
                <a:rPr lang="zh-CN" altLang="en-US"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缓冲区</a:t>
              </a:r>
              <a:r>
                <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buf</a:t>
              </a:r>
              <a:endPar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endParaRPr>
            </a:p>
          </p:txBody>
        </p:sp>
        <p:sp>
          <p:nvSpPr>
            <p:cNvPr id="81938" name="椭圆 65554"/>
            <p:cNvSpPr/>
            <p:nvPr/>
          </p:nvSpPr>
          <p:spPr>
            <a:xfrm>
              <a:off x="1141" y="0"/>
              <a:ext cx="408"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en-US" altLang="zh-CN" sz="1600">
                  <a:solidFill>
                    <a:schemeClr val="tx1"/>
                  </a:solidFill>
                  <a:latin typeface="Times New Roman" panose="02020603050405020304" pitchFamily="18" charset="0"/>
                  <a:ea typeface="宋体" pitchFamily="2" charset="-122"/>
                </a:rPr>
                <a:t>iop</a:t>
              </a:r>
              <a:endParaRPr lang="en-US" altLang="zh-CN" sz="1600" b="0">
                <a:solidFill>
                  <a:schemeClr val="tx1"/>
                </a:solidFill>
                <a:latin typeface="Times New Roman" panose="02020603050405020304" pitchFamily="18" charset="0"/>
                <a:ea typeface="宋体" pitchFamily="2" charset="-122"/>
              </a:endParaRPr>
            </a:p>
          </p:txBody>
        </p:sp>
        <p:sp>
          <p:nvSpPr>
            <p:cNvPr id="81939" name="椭圆 65555"/>
            <p:cNvSpPr/>
            <p:nvPr/>
          </p:nvSpPr>
          <p:spPr>
            <a:xfrm>
              <a:off x="0" y="0"/>
              <a:ext cx="408"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cp</a:t>
              </a:r>
              <a:endParaRPr lang="en-US" altLang="zh-CN" sz="1600" b="0">
                <a:solidFill>
                  <a:schemeClr val="tx1"/>
                </a:solidFill>
                <a:latin typeface="Times New Roman" panose="02020603050405020304" pitchFamily="18" charset="0"/>
                <a:ea typeface="宋体" pitchFamily="2" charset="-122"/>
              </a:endParaRPr>
            </a:p>
          </p:txBody>
        </p:sp>
      </p:grpSp>
      <p:sp>
        <p:nvSpPr>
          <p:cNvPr id="65557" name="文本框 65556"/>
          <p:cNvSpPr txBox="1"/>
          <p:nvPr/>
        </p:nvSpPr>
        <p:spPr>
          <a:xfrm>
            <a:off x="6224588" y="3449638"/>
            <a:ext cx="2311400" cy="679450"/>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共享缓冲区的合作进程</a:t>
            </a:r>
            <a:endParaRPr lang="zh-CN" altLang="en-US" sz="1600" b="0">
              <a:solidFill>
                <a:schemeClr val="tx1"/>
              </a:solidFill>
              <a:latin typeface="Times New Roman" panose="02020603050405020304" pitchFamily="18" charset="0"/>
              <a:ea typeface="宋体" pitchFamily="2" charset="-122"/>
            </a:endParaRPr>
          </a:p>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      的同步示意图</a:t>
            </a:r>
            <a:endParaRPr lang="zh-CN" altLang="en-US" sz="1600" b="0">
              <a:solidFill>
                <a:schemeClr val="tx1"/>
              </a:solidFill>
              <a:latin typeface="Times New Roman" panose="02020603050405020304" pitchFamily="18" charset="0"/>
              <a:ea typeface="宋体" pitchFamily="2" charset="-122"/>
            </a:endParaRPr>
          </a:p>
        </p:txBody>
      </p:sp>
      <p:sp>
        <p:nvSpPr>
          <p:cNvPr id="65558" name="矩形 65557"/>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5539">
                                            <p:txEl>
                                              <p:charRg st="0" end="7"/>
                                            </p:txEl>
                                          </p:spTgt>
                                        </p:tgtEl>
                                        <p:attrNameLst>
                                          <p:attrName>style.visibility</p:attrName>
                                        </p:attrNameLst>
                                      </p:cBhvr>
                                      <p:to>
                                        <p:strVal val="visible"/>
                                      </p:to>
                                    </p:set>
                                    <p:anim calcmode="lin" valueType="num">
                                      <p:cBhvr additive="base">
                                        <p:cTn id="7" dur="500" fill="hold"/>
                                        <p:tgtEl>
                                          <p:spTgt spid="65539">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539">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5539">
                                            <p:txEl>
                                              <p:charRg st="7" end="58"/>
                                            </p:txEl>
                                          </p:spTgt>
                                        </p:tgtEl>
                                        <p:attrNameLst>
                                          <p:attrName>style.visibility</p:attrName>
                                        </p:attrNameLst>
                                      </p:cBhvr>
                                      <p:to>
                                        <p:strVal val="visible"/>
                                      </p:to>
                                    </p:set>
                                    <p:anim calcmode="lin" valueType="num">
                                      <p:cBhvr additive="base">
                                        <p:cTn id="13" dur="500" fill="hold"/>
                                        <p:tgtEl>
                                          <p:spTgt spid="65539">
                                            <p:txEl>
                                              <p:charRg st="7" end="58"/>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5539">
                                            <p:txEl>
                                              <p:charRg st="7" end="58"/>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65539">
                                            <p:txEl>
                                              <p:charRg st="59" end="125"/>
                                            </p:txEl>
                                          </p:spTgt>
                                        </p:tgtEl>
                                        <p:attrNameLst>
                                          <p:attrName>style.visibility</p:attrName>
                                        </p:attrNameLst>
                                      </p:cBhvr>
                                      <p:to>
                                        <p:strVal val="visible"/>
                                      </p:to>
                                    </p:set>
                                    <p:anim calcmode="lin" valueType="num">
                                      <p:cBhvr additive="base">
                                        <p:cTn id="17" dur="500" fill="hold"/>
                                        <p:tgtEl>
                                          <p:spTgt spid="65539">
                                            <p:txEl>
                                              <p:charRg st="59" end="125"/>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5539">
                                            <p:txEl>
                                              <p:charRg st="59" end="125"/>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65539">
                                            <p:txEl>
                                              <p:charRg st="125" end="171"/>
                                            </p:txEl>
                                          </p:spTgt>
                                        </p:tgtEl>
                                        <p:attrNameLst>
                                          <p:attrName>style.visibility</p:attrName>
                                        </p:attrNameLst>
                                      </p:cBhvr>
                                      <p:to>
                                        <p:strVal val="visible"/>
                                      </p:to>
                                    </p:set>
                                    <p:anim calcmode="lin" valueType="num">
                                      <p:cBhvr additive="base">
                                        <p:cTn id="21" dur="500" fill="hold"/>
                                        <p:tgtEl>
                                          <p:spTgt spid="65539">
                                            <p:txEl>
                                              <p:charRg st="125" end="17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5539">
                                            <p:txEl>
                                              <p:charRg st="125" end="171"/>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65539">
                                            <p:txEl>
                                              <p:charRg st="171" end="234"/>
                                            </p:txEl>
                                          </p:spTgt>
                                        </p:tgtEl>
                                        <p:attrNameLst>
                                          <p:attrName>style.visibility</p:attrName>
                                        </p:attrNameLst>
                                      </p:cBhvr>
                                      <p:to>
                                        <p:strVal val="visible"/>
                                      </p:to>
                                    </p:set>
                                    <p:anim calcmode="lin" valueType="num">
                                      <p:cBhvr additive="base">
                                        <p:cTn id="25" dur="500" fill="hold"/>
                                        <p:tgtEl>
                                          <p:spTgt spid="65539">
                                            <p:txEl>
                                              <p:charRg st="171" end="23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5539">
                                            <p:txEl>
                                              <p:charRg st="171" end="234"/>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65539">
                                            <p:txEl>
                                              <p:charRg st="234" end="278"/>
                                            </p:txEl>
                                          </p:spTgt>
                                        </p:tgtEl>
                                        <p:attrNameLst>
                                          <p:attrName>style.visibility</p:attrName>
                                        </p:attrNameLst>
                                      </p:cBhvr>
                                      <p:to>
                                        <p:strVal val="visible"/>
                                      </p:to>
                                    </p:set>
                                    <p:anim calcmode="lin" valueType="num">
                                      <p:cBhvr additive="base">
                                        <p:cTn id="29" dur="500" fill="hold"/>
                                        <p:tgtEl>
                                          <p:spTgt spid="65539">
                                            <p:txEl>
                                              <p:charRg st="234" end="278"/>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65539">
                                            <p:txEl>
                                              <p:charRg st="234" end="278"/>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65539">
                                            <p:txEl>
                                              <p:charRg st="278" end="302"/>
                                            </p:txEl>
                                          </p:spTgt>
                                        </p:tgtEl>
                                        <p:attrNameLst>
                                          <p:attrName>style.visibility</p:attrName>
                                        </p:attrNameLst>
                                      </p:cBhvr>
                                      <p:to>
                                        <p:strVal val="visible"/>
                                      </p:to>
                                    </p:set>
                                    <p:anim calcmode="lin" valueType="num">
                                      <p:cBhvr additive="base">
                                        <p:cTn id="33" dur="500" fill="hold"/>
                                        <p:tgtEl>
                                          <p:spTgt spid="65539">
                                            <p:txEl>
                                              <p:charRg st="278" end="302"/>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65539">
                                            <p:txEl>
                                              <p:charRg st="278" end="302"/>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65540"/>
                                        </p:tgtEl>
                                        <p:attrNameLst>
                                          <p:attrName>style.visibility</p:attrName>
                                        </p:attrNameLst>
                                      </p:cBhvr>
                                      <p:to>
                                        <p:strVal val="visible"/>
                                      </p:to>
                                    </p:set>
                                    <p:anim calcmode="lin" valueType="num">
                                      <p:cBhvr additive="base">
                                        <p:cTn id="39" dur="500" fill="hold"/>
                                        <p:tgtEl>
                                          <p:spTgt spid="65540"/>
                                        </p:tgtEl>
                                        <p:attrNameLst>
                                          <p:attrName>ppt_x</p:attrName>
                                        </p:attrNameLst>
                                      </p:cBhvr>
                                      <p:tavLst>
                                        <p:tav tm="0">
                                          <p:val>
                                            <p:strVal val="0-#ppt_w/2"/>
                                          </p:val>
                                        </p:tav>
                                        <p:tav tm="100000">
                                          <p:val>
                                            <p:strVal val="#ppt_x"/>
                                          </p:val>
                                        </p:tav>
                                      </p:tavLst>
                                    </p:anim>
                                    <p:anim calcmode="lin" valueType="num">
                                      <p:cBhvr additive="base">
                                        <p:cTn id="40" dur="500" fill="hold"/>
                                        <p:tgtEl>
                                          <p:spTgt spid="65540"/>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65551"/>
                                        </p:tgtEl>
                                        <p:attrNameLst>
                                          <p:attrName>style.visibility</p:attrName>
                                        </p:attrNameLst>
                                      </p:cBhvr>
                                      <p:to>
                                        <p:strVal val="visible"/>
                                      </p:to>
                                    </p:set>
                                    <p:anim calcmode="lin" valueType="num">
                                      <p:cBhvr additive="base">
                                        <p:cTn id="45" dur="500" fill="hold"/>
                                        <p:tgtEl>
                                          <p:spTgt spid="65551"/>
                                        </p:tgtEl>
                                        <p:attrNameLst>
                                          <p:attrName>ppt_x</p:attrName>
                                        </p:attrNameLst>
                                      </p:cBhvr>
                                      <p:tavLst>
                                        <p:tav tm="0">
                                          <p:val>
                                            <p:strVal val="1+#ppt_w/2"/>
                                          </p:val>
                                        </p:tav>
                                        <p:tav tm="100000">
                                          <p:val>
                                            <p:strVal val="#ppt_x"/>
                                          </p:val>
                                        </p:tav>
                                      </p:tavLst>
                                    </p:anim>
                                    <p:anim calcmode="lin" valueType="num">
                                      <p:cBhvr additive="base">
                                        <p:cTn id="46" dur="500" fill="hold"/>
                                        <p:tgtEl>
                                          <p:spTgt spid="65551"/>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555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65539">
                                            <p:txEl>
                                              <p:charRg st="304" end="311"/>
                                            </p:txEl>
                                          </p:spTgt>
                                        </p:tgtEl>
                                        <p:attrNameLst>
                                          <p:attrName>style.visibility</p:attrName>
                                        </p:attrNameLst>
                                      </p:cBhvr>
                                      <p:to>
                                        <p:strVal val="visible"/>
                                      </p:to>
                                    </p:set>
                                    <p:anim calcmode="lin" valueType="num">
                                      <p:cBhvr additive="base">
                                        <p:cTn id="55" dur="500" fill="hold"/>
                                        <p:tgtEl>
                                          <p:spTgt spid="65539">
                                            <p:txEl>
                                              <p:charRg st="304" end="31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5539">
                                            <p:txEl>
                                              <p:charRg st="304" end="3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57"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文本框 665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55</a:t>
            </a:r>
            <a:endParaRPr lang="en-US" altLang="zh-CN" b="0">
              <a:solidFill>
                <a:schemeClr val="tx2"/>
              </a:solidFill>
              <a:latin typeface="Times New Roman" panose="02020603050405020304" pitchFamily="18" charset="0"/>
              <a:ea typeface="宋体" pitchFamily="2" charset="-122"/>
            </a:endParaRPr>
          </a:p>
        </p:txBody>
      </p:sp>
      <p:sp>
        <p:nvSpPr>
          <p:cNvPr id="66563" name="矩形 66562"/>
          <p:cNvSpPr/>
          <p:nvPr/>
        </p:nvSpPr>
        <p:spPr>
          <a:xfrm>
            <a:off x="420688" y="527050"/>
            <a:ext cx="7081837" cy="6051550"/>
          </a:xfrm>
          <a:prstGeom prst="rect">
            <a:avLst/>
          </a:prstGeom>
          <a:noFill/>
          <a:ln w="9525">
            <a:noFill/>
            <a:miter/>
          </a:ln>
        </p:spPr>
        <p:txBody>
          <a:bodyPr wrap="square" anchor="t">
            <a:spAutoFit/>
          </a:bodyPr>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程序  </a:t>
            </a:r>
            <a:r>
              <a:rPr lang="en-US" altLang="zh-CN" sz="1600">
                <a:solidFill>
                  <a:schemeClr val="tx1"/>
                </a:solidFill>
                <a:latin typeface="Times New Roman" panose="02020603050405020304" pitchFamily="18" charset="0"/>
                <a:ea typeface="宋体" pitchFamily="2" charset="-122"/>
              </a:rPr>
              <a:t>task5</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main( )</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int s</a:t>
            </a:r>
            <a:r>
              <a:rPr lang="en-US" altLang="zh-CN" sz="1600" baseline="-25000">
                <a:solidFill>
                  <a:schemeClr val="tx1"/>
                </a:solidFill>
                <a:latin typeface="Times New Roman" panose="02020603050405020304" pitchFamily="18" charset="0"/>
                <a:ea typeface="宋体" pitchFamily="2" charset="-122"/>
              </a:rPr>
              <a:t>a</a:t>
            </a:r>
            <a:r>
              <a:rPr lang="en-US" altLang="zh-CN" sz="1600">
                <a:solidFill>
                  <a:schemeClr val="tx1"/>
                </a:solidFill>
                <a:latin typeface="Times New Roman" panose="02020603050405020304" pitchFamily="18" charset="0"/>
                <a:ea typeface="宋体" pitchFamily="2" charset="-122"/>
              </a:rPr>
              <a:t>=0</a:t>
            </a:r>
            <a:r>
              <a:rPr lang="zh-CN" altLang="en-US" sz="1600">
                <a:solidFill>
                  <a:schemeClr val="tx1"/>
                </a:solidFill>
                <a:latin typeface="Times New Roman" panose="02020603050405020304" pitchFamily="18" charset="0"/>
                <a:ea typeface="宋体" pitchFamily="2" charset="-122"/>
              </a:rPr>
              <a:t>；        ∕*表示</a:t>
            </a:r>
            <a:r>
              <a:rPr lang="en-US" altLang="zh-CN" sz="1600">
                <a:solidFill>
                  <a:schemeClr val="tx1"/>
                </a:solidFill>
                <a:latin typeface="Times New Roman" panose="02020603050405020304" pitchFamily="18" charset="0"/>
                <a:ea typeface="宋体" pitchFamily="2" charset="-122"/>
              </a:rPr>
              <a:t>buf</a:t>
            </a:r>
            <a:r>
              <a:rPr lang="zh-CN" altLang="en-US" sz="1600">
                <a:solidFill>
                  <a:schemeClr val="tx1"/>
                </a:solidFill>
                <a:latin typeface="Times New Roman" panose="02020603050405020304" pitchFamily="18" charset="0"/>
                <a:ea typeface="宋体" pitchFamily="2" charset="-122"/>
              </a:rPr>
              <a:t>中有无信息    *∕</a:t>
            </a:r>
            <a:endParaRPr lang="zh-CN" altLang="en-US"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int s</a:t>
            </a:r>
            <a:r>
              <a:rPr lang="en-US" altLang="zh-CN" sz="1600" baseline="-25000">
                <a:solidFill>
                  <a:schemeClr val="tx1"/>
                </a:solidFill>
                <a:latin typeface="Times New Roman" panose="02020603050405020304" pitchFamily="18" charset="0"/>
                <a:ea typeface="宋体" pitchFamily="2" charset="-122"/>
              </a:rPr>
              <a:t>b</a:t>
            </a:r>
            <a:r>
              <a:rPr lang="en-US" altLang="zh-CN" sz="1600">
                <a:solidFill>
                  <a:schemeClr val="tx1"/>
                </a:solidFill>
                <a:latin typeface="Times New Roman" panose="02020603050405020304" pitchFamily="18" charset="0"/>
                <a:ea typeface="宋体" pitchFamily="2" charset="-122"/>
              </a:rPr>
              <a:t>=1</a:t>
            </a:r>
            <a:r>
              <a:rPr lang="zh-CN" altLang="en-US" sz="1600">
                <a:solidFill>
                  <a:schemeClr val="tx1"/>
                </a:solidFill>
                <a:latin typeface="Times New Roman" panose="02020603050405020304" pitchFamily="18" charset="0"/>
                <a:ea typeface="宋体" pitchFamily="2" charset="-122"/>
              </a:rPr>
              <a:t>；        ∕*表示</a:t>
            </a:r>
            <a:r>
              <a:rPr lang="en-US" altLang="zh-CN" sz="1600">
                <a:solidFill>
                  <a:schemeClr val="tx1"/>
                </a:solidFill>
                <a:latin typeface="Times New Roman" panose="02020603050405020304" pitchFamily="18" charset="0"/>
                <a:ea typeface="宋体" pitchFamily="2" charset="-122"/>
              </a:rPr>
              <a:t>buf</a:t>
            </a:r>
            <a:r>
              <a:rPr lang="zh-CN" altLang="en-US" sz="1600">
                <a:solidFill>
                  <a:schemeClr val="tx1"/>
                </a:solidFill>
                <a:latin typeface="Times New Roman" panose="02020603050405020304" pitchFamily="18" charset="0"/>
                <a:ea typeface="宋体" pitchFamily="2" charset="-122"/>
              </a:rPr>
              <a:t>中有无空位置*∕</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cobegin</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cp( )</a:t>
            </a:r>
            <a:r>
              <a:rPr lang="zh-CN" altLang="en-US" sz="1600">
                <a:solidFill>
                  <a:schemeClr val="tx1"/>
                </a:solidFill>
                <a:latin typeface="Times New Roman" panose="02020603050405020304" pitchFamily="18" charset="0"/>
                <a:ea typeface="宋体" pitchFamily="2" charset="-122"/>
              </a:rPr>
              <a:t>；</a:t>
            </a:r>
            <a:r>
              <a:rPr lang="en-US" altLang="zh-CN" sz="1600">
                <a:solidFill>
                  <a:schemeClr val="tx1"/>
                </a:solidFill>
                <a:latin typeface="Times New Roman" panose="02020603050405020304" pitchFamily="18" charset="0"/>
                <a:ea typeface="宋体" pitchFamily="2" charset="-122"/>
              </a:rPr>
              <a:t>iop( )</a:t>
            </a:r>
            <a:r>
              <a:rPr lang="zh-CN" altLang="en-US" sz="1600">
                <a:solidFill>
                  <a:schemeClr val="tx1"/>
                </a:solidFill>
                <a:latin typeface="Times New Roman" panose="02020603050405020304" pitchFamily="18" charset="0"/>
                <a:ea typeface="宋体" pitchFamily="2" charset="-122"/>
              </a:rPr>
              <a:t>；</a:t>
            </a:r>
            <a:endParaRPr lang="zh-CN" altLang="en-US"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coend</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cp( )                                                    iop( ) </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while(</a:t>
            </a:r>
            <a:r>
              <a:rPr lang="zh-CN" altLang="en-US" sz="1600">
                <a:solidFill>
                  <a:schemeClr val="tx1"/>
                </a:solidFill>
                <a:latin typeface="Times New Roman" panose="02020603050405020304" pitchFamily="18" charset="0"/>
                <a:ea typeface="宋体" pitchFamily="2" charset="-122"/>
              </a:rPr>
              <a:t>计算未完成</a:t>
            </a:r>
            <a:r>
              <a:rPr lang="en-US" altLang="zh-CN" sz="1600">
                <a:solidFill>
                  <a:schemeClr val="tx1"/>
                </a:solidFill>
                <a:latin typeface="Times New Roman" panose="02020603050405020304" pitchFamily="18" charset="0"/>
                <a:ea typeface="宋体" pitchFamily="2" charset="-122"/>
              </a:rPr>
              <a:t>)                                while(</a:t>
            </a:r>
            <a:r>
              <a:rPr lang="zh-CN" altLang="en-US" sz="1600">
                <a:solidFill>
                  <a:schemeClr val="tx1"/>
                </a:solidFill>
                <a:latin typeface="Times New Roman" panose="02020603050405020304" pitchFamily="18" charset="0"/>
                <a:ea typeface="宋体" pitchFamily="2" charset="-122"/>
              </a:rPr>
              <a:t>打印工作未完成</a:t>
            </a:r>
            <a:r>
              <a:rPr lang="en-US" altLang="zh-CN" sz="1600">
                <a:solidFill>
                  <a:schemeClr val="tx1"/>
                </a:solidFill>
                <a:latin typeface="Times New Roman" panose="02020603050405020304" pitchFamily="18" charset="0"/>
                <a:ea typeface="宋体" pitchFamily="2" charset="-122"/>
              </a:rPr>
              <a:t>) </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 </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a:t>
            </a:r>
            <a:r>
              <a:rPr lang="zh-CN" altLang="en-US" sz="1600">
                <a:solidFill>
                  <a:schemeClr val="tx1"/>
                </a:solidFill>
                <a:latin typeface="Times New Roman" panose="02020603050405020304" pitchFamily="18" charset="0"/>
                <a:ea typeface="宋体" pitchFamily="2" charset="-122"/>
              </a:rPr>
              <a:t>得到一个计算结果；                                  </a:t>
            </a:r>
            <a:r>
              <a:rPr lang="en-US" altLang="zh-CN" sz="1600">
                <a:solidFill>
                  <a:schemeClr val="tx1"/>
                </a:solidFill>
                <a:latin typeface="Times New Roman" panose="02020603050405020304" pitchFamily="18" charset="0"/>
                <a:ea typeface="宋体" pitchFamily="2" charset="-122"/>
              </a:rPr>
              <a:t>p(s</a:t>
            </a:r>
            <a:r>
              <a:rPr lang="en-US" altLang="zh-CN" sz="1600" baseline="-25000">
                <a:solidFill>
                  <a:schemeClr val="tx1"/>
                </a:solidFill>
                <a:latin typeface="Times New Roman" panose="02020603050405020304" pitchFamily="18" charset="0"/>
                <a:ea typeface="宋体" pitchFamily="2" charset="-122"/>
              </a:rPr>
              <a:t>a</a:t>
            </a:r>
            <a:r>
              <a:rPr lang="en-US" altLang="zh-CN" sz="1600">
                <a:solidFill>
                  <a:schemeClr val="tx1"/>
                </a:solidFill>
                <a:latin typeface="Times New Roman" panose="02020603050405020304" pitchFamily="18" charset="0"/>
                <a:ea typeface="宋体" pitchFamily="2" charset="-122"/>
              </a:rPr>
              <a:t>)</a:t>
            </a:r>
            <a:r>
              <a:rPr lang="zh-CN" altLang="en-US" sz="1600">
                <a:solidFill>
                  <a:schemeClr val="tx1"/>
                </a:solidFill>
                <a:latin typeface="Times New Roman" panose="02020603050405020304" pitchFamily="18" charset="0"/>
                <a:ea typeface="宋体" pitchFamily="2" charset="-122"/>
              </a:rPr>
              <a:t>；</a:t>
            </a:r>
            <a:endParaRPr lang="zh-CN" altLang="en-US"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p(s</a:t>
            </a:r>
            <a:r>
              <a:rPr lang="en-US" altLang="zh-CN" sz="1600" baseline="-25000">
                <a:solidFill>
                  <a:schemeClr val="tx1"/>
                </a:solidFill>
                <a:latin typeface="Times New Roman" panose="02020603050405020304" pitchFamily="18" charset="0"/>
                <a:ea typeface="宋体" pitchFamily="2" charset="-122"/>
              </a:rPr>
              <a:t>b</a:t>
            </a:r>
            <a:r>
              <a:rPr lang="en-US" altLang="zh-CN" sz="1600">
                <a:solidFill>
                  <a:schemeClr val="tx1"/>
                </a:solidFill>
                <a:latin typeface="Times New Roman" panose="02020603050405020304" pitchFamily="18" charset="0"/>
                <a:ea typeface="宋体" pitchFamily="2" charset="-122"/>
              </a:rPr>
              <a:t>)</a:t>
            </a:r>
            <a:r>
              <a:rPr lang="zh-CN" altLang="en-US" sz="1600">
                <a:solidFill>
                  <a:schemeClr val="tx1"/>
                </a:solidFill>
                <a:latin typeface="Times New Roman" panose="02020603050405020304" pitchFamily="18" charset="0"/>
                <a:ea typeface="宋体" pitchFamily="2" charset="-122"/>
              </a:rPr>
              <a:t>；                                       从缓冲区中取一数； </a:t>
            </a:r>
            <a:endParaRPr lang="zh-CN" altLang="en-US"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将数送到缓冲区中；                                  </a:t>
            </a:r>
            <a:r>
              <a:rPr lang="en-US" altLang="zh-CN" sz="1600">
                <a:solidFill>
                  <a:schemeClr val="tx1"/>
                </a:solidFill>
                <a:latin typeface="Times New Roman" panose="02020603050405020304" pitchFamily="18" charset="0"/>
                <a:ea typeface="宋体" pitchFamily="2" charset="-122"/>
              </a:rPr>
              <a:t>v(s</a:t>
            </a:r>
            <a:r>
              <a:rPr lang="en-US" altLang="zh-CN" sz="1600" baseline="-25000">
                <a:solidFill>
                  <a:schemeClr val="tx1"/>
                </a:solidFill>
                <a:latin typeface="Times New Roman" panose="02020603050405020304" pitchFamily="18" charset="0"/>
                <a:ea typeface="宋体" pitchFamily="2" charset="-122"/>
              </a:rPr>
              <a:t>b</a:t>
            </a:r>
            <a:r>
              <a:rPr lang="en-US" altLang="zh-CN" sz="1600">
                <a:solidFill>
                  <a:schemeClr val="tx1"/>
                </a:solidFill>
                <a:latin typeface="Times New Roman" panose="02020603050405020304" pitchFamily="18" charset="0"/>
                <a:ea typeface="宋体" pitchFamily="2" charset="-122"/>
              </a:rPr>
              <a:t>)</a:t>
            </a:r>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v(s</a:t>
            </a:r>
            <a:r>
              <a:rPr lang="en-US" altLang="zh-CN" sz="1600" baseline="-25000">
                <a:solidFill>
                  <a:schemeClr val="tx1"/>
                </a:solidFill>
                <a:latin typeface="Times New Roman" panose="02020603050405020304" pitchFamily="18" charset="0"/>
                <a:ea typeface="宋体" pitchFamily="2" charset="-122"/>
              </a:rPr>
              <a:t>a</a:t>
            </a:r>
            <a:r>
              <a:rPr lang="en-US" altLang="zh-CN" sz="1600">
                <a:solidFill>
                  <a:schemeClr val="tx1"/>
                </a:solidFill>
                <a:latin typeface="Times New Roman" panose="02020603050405020304" pitchFamily="18" charset="0"/>
                <a:ea typeface="宋体" pitchFamily="2" charset="-122"/>
              </a:rPr>
              <a:t>)</a:t>
            </a:r>
            <a:r>
              <a:rPr lang="zh-CN" altLang="en-US" sz="1600">
                <a:solidFill>
                  <a:schemeClr val="tx1"/>
                </a:solidFill>
                <a:latin typeface="Times New Roman" panose="02020603050405020304" pitchFamily="18" charset="0"/>
                <a:ea typeface="宋体" pitchFamily="2" charset="-122"/>
              </a:rPr>
              <a:t>；                                        从打印机上输出；</a:t>
            </a:r>
            <a:endParaRPr lang="zh-CN" altLang="en-US"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                                                        }</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  </a:t>
            </a:r>
            <a:endParaRPr lang="en-US" altLang="zh-CN" sz="1600">
              <a:solidFill>
                <a:schemeClr val="tx1"/>
              </a:solidFill>
              <a:latin typeface="Times New Roman" panose="02020603050405020304" pitchFamily="18" charset="0"/>
              <a:ea typeface="宋体" pitchFamily="2" charset="-122"/>
            </a:endParaRPr>
          </a:p>
        </p:txBody>
      </p:sp>
      <p:grpSp>
        <p:nvGrpSpPr>
          <p:cNvPr id="66564" name="组合 66563"/>
          <p:cNvGrpSpPr/>
          <p:nvPr/>
        </p:nvGrpSpPr>
        <p:grpSpPr>
          <a:xfrm>
            <a:off x="6242050" y="869950"/>
            <a:ext cx="2649538" cy="1620838"/>
            <a:chOff x="0" y="0"/>
            <a:chExt cx="1669" cy="1021"/>
          </a:xfrm>
        </p:grpSpPr>
        <p:sp>
          <p:nvSpPr>
            <p:cNvPr id="82948" name="直接连接符 66564"/>
            <p:cNvSpPr/>
            <p:nvPr/>
          </p:nvSpPr>
          <p:spPr>
            <a:xfrm flipV="1">
              <a:off x="823" y="343"/>
              <a:ext cx="384" cy="410"/>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82949" name="直接连接符 66565"/>
            <p:cNvSpPr/>
            <p:nvPr/>
          </p:nvSpPr>
          <p:spPr>
            <a:xfrm>
              <a:off x="272" y="327"/>
              <a:ext cx="384" cy="381"/>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B0604020202020204" pitchFamily="34" charset="0"/>
                <a:ea typeface="宋体" pitchFamily="2" charset="-122"/>
              </a:endParaRPr>
            </a:p>
          </p:txBody>
        </p:sp>
        <p:sp>
          <p:nvSpPr>
            <p:cNvPr id="66567" name="文本框 66566"/>
            <p:cNvSpPr txBox="1"/>
            <p:nvPr/>
          </p:nvSpPr>
          <p:spPr>
            <a:xfrm>
              <a:off x="292" y="719"/>
              <a:ext cx="906" cy="302"/>
            </a:xfrm>
            <a:prstGeom prst="rect">
              <a:avLst/>
            </a:prstGeom>
            <a:solidFill>
              <a:srgbClr val="CCECFF"/>
            </a:solidFill>
            <a:ln w="9525" cap="flat" cmpd="sng">
              <a:solidFill>
                <a:srgbClr val="000000"/>
              </a:solidFill>
              <a:prstDash val="solid"/>
              <a:miter/>
              <a:headEnd type="none" w="med" len="med"/>
              <a:tailEnd type="none" w="med" len="med"/>
            </a:ln>
          </p:spPr>
          <p:txBody>
            <a:bodyPr/>
            <a:p>
              <a:pPr lvl="0" algn="just" fontAlgn="base">
                <a:lnSpc>
                  <a:spcPct val="150000"/>
                </a:lnSpc>
                <a:spcBef>
                  <a:spcPct val="50000"/>
                </a:spcBef>
              </a:pPr>
              <a:r>
                <a:rPr lang="zh-CN" altLang="en-US" sz="1600" b="0" strike="noStrike" noProof="1">
                  <a:solidFill>
                    <a:schemeClr val="tx1"/>
                  </a:solidFill>
                  <a:latin typeface="Times New Roman" panose="02020603050405020304" pitchFamily="18" charset="0"/>
                  <a:ea typeface="宋体" pitchFamily="2" charset="-122"/>
                  <a:cs typeface="+mn-ea"/>
                </a:rPr>
                <a:t>   </a:t>
              </a:r>
              <a:r>
                <a:rPr lang="zh-CN" altLang="en-US"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缓冲区</a:t>
              </a:r>
              <a:r>
                <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buf</a:t>
              </a:r>
              <a:endPar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endParaRPr>
            </a:p>
          </p:txBody>
        </p:sp>
        <p:sp>
          <p:nvSpPr>
            <p:cNvPr id="82951" name="椭圆 66567"/>
            <p:cNvSpPr/>
            <p:nvPr/>
          </p:nvSpPr>
          <p:spPr>
            <a:xfrm>
              <a:off x="1141" y="0"/>
              <a:ext cx="528"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en-US" altLang="zh-CN" sz="1600">
                  <a:solidFill>
                    <a:schemeClr val="tx1"/>
                  </a:solidFill>
                  <a:latin typeface="Times New Roman" panose="02020603050405020304" pitchFamily="18" charset="0"/>
                  <a:ea typeface="宋体" pitchFamily="2" charset="-122"/>
                </a:rPr>
                <a:t>iop</a:t>
              </a:r>
              <a:endParaRPr lang="en-US" altLang="zh-CN" sz="1600" b="0">
                <a:solidFill>
                  <a:schemeClr val="tx1"/>
                </a:solidFill>
                <a:latin typeface="Times New Roman" panose="02020603050405020304" pitchFamily="18" charset="0"/>
                <a:ea typeface="宋体" pitchFamily="2" charset="-122"/>
              </a:endParaRPr>
            </a:p>
          </p:txBody>
        </p:sp>
        <p:sp>
          <p:nvSpPr>
            <p:cNvPr id="82952" name="椭圆 66568"/>
            <p:cNvSpPr/>
            <p:nvPr/>
          </p:nvSpPr>
          <p:spPr>
            <a:xfrm>
              <a:off x="0" y="0"/>
              <a:ext cx="554"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cp</a:t>
              </a:r>
              <a:endParaRPr lang="en-US" altLang="zh-CN" sz="1600" b="0">
                <a:solidFill>
                  <a:schemeClr val="tx1"/>
                </a:solidFill>
                <a:latin typeface="Times New Roman" panose="02020603050405020304" pitchFamily="18" charset="0"/>
                <a:ea typeface="宋体" pitchFamily="2" charset="-122"/>
              </a:endParaRPr>
            </a:p>
          </p:txBody>
        </p:sp>
      </p:grpSp>
      <p:sp>
        <p:nvSpPr>
          <p:cNvPr id="66570" name="文本框 66569"/>
          <p:cNvSpPr txBox="1"/>
          <p:nvPr/>
        </p:nvSpPr>
        <p:spPr>
          <a:xfrm>
            <a:off x="6403975" y="2736850"/>
            <a:ext cx="2311400" cy="679450"/>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共享缓冲区的合作进程</a:t>
            </a:r>
            <a:endParaRPr lang="zh-CN" altLang="en-US" sz="1600" b="0">
              <a:solidFill>
                <a:schemeClr val="tx1"/>
              </a:solidFill>
              <a:latin typeface="Times New Roman" panose="02020603050405020304" pitchFamily="18" charset="0"/>
              <a:ea typeface="宋体" pitchFamily="2" charset="-122"/>
            </a:endParaRPr>
          </a:p>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      的同步示意图</a:t>
            </a:r>
            <a:endParaRPr lang="zh-CN" altLang="en-US" sz="1600" b="0">
              <a:solidFill>
                <a:schemeClr val="tx1"/>
              </a:solidFill>
              <a:latin typeface="Times New Roman" panose="02020603050405020304" pitchFamily="18" charset="0"/>
              <a:ea typeface="宋体" pitchFamily="2" charset="-122"/>
            </a:endParaRPr>
          </a:p>
        </p:txBody>
      </p:sp>
      <p:sp>
        <p:nvSpPr>
          <p:cNvPr id="66571" name="矩形 66570"/>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6564"/>
                                        </p:tgtEl>
                                        <p:attrNameLst>
                                          <p:attrName>style.visibility</p:attrName>
                                        </p:attrNameLst>
                                      </p:cBhvr>
                                      <p:to>
                                        <p:strVal val="visible"/>
                                      </p:to>
                                    </p:set>
                                    <p:anim calcmode="lin" valueType="num">
                                      <p:cBhvr additive="base">
                                        <p:cTn id="7" dur="500" fill="hold"/>
                                        <p:tgtEl>
                                          <p:spTgt spid="66564"/>
                                        </p:tgtEl>
                                        <p:attrNameLst>
                                          <p:attrName>ppt_x</p:attrName>
                                        </p:attrNameLst>
                                      </p:cBhvr>
                                      <p:tavLst>
                                        <p:tav tm="0">
                                          <p:val>
                                            <p:strVal val="1+#ppt_w/2"/>
                                          </p:val>
                                        </p:tav>
                                        <p:tav tm="100000">
                                          <p:val>
                                            <p:strVal val="#ppt_x"/>
                                          </p:val>
                                        </p:tav>
                                      </p:tavLst>
                                    </p:anim>
                                    <p:anim calcmode="lin" valueType="num">
                                      <p:cBhvr additive="base">
                                        <p:cTn id="8" dur="500" fill="hold"/>
                                        <p:tgtEl>
                                          <p:spTgt spid="665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65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6563"/>
                                        </p:tgtEl>
                                        <p:attrNameLst>
                                          <p:attrName>style.visibility</p:attrName>
                                        </p:attrNameLst>
                                      </p:cBhvr>
                                      <p:to>
                                        <p:strVal val="visible"/>
                                      </p:to>
                                    </p:set>
                                    <p:anim calcmode="lin" valueType="num">
                                      <p:cBhvr additive="base">
                                        <p:cTn id="17" dur="500" fill="hold"/>
                                        <p:tgtEl>
                                          <p:spTgt spid="66563"/>
                                        </p:tgtEl>
                                        <p:attrNameLst>
                                          <p:attrName>ppt_x</p:attrName>
                                        </p:attrNameLst>
                                      </p:cBhvr>
                                      <p:tavLst>
                                        <p:tav tm="0">
                                          <p:val>
                                            <p:strVal val="0-#ppt_w/2"/>
                                          </p:val>
                                        </p:tav>
                                        <p:tav tm="100000">
                                          <p:val>
                                            <p:strVal val="#ppt_x"/>
                                          </p:val>
                                        </p:tav>
                                      </p:tavLst>
                                    </p:anim>
                                    <p:anim calcmode="lin" valueType="num">
                                      <p:cBhvr additive="base">
                                        <p:cTn id="18" dur="500" fill="hold"/>
                                        <p:tgtEl>
                                          <p:spTgt spid="66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P spid="66570"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文本框 665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55</a:t>
            </a:r>
            <a:endParaRPr lang="en-US" altLang="zh-CN" b="0">
              <a:solidFill>
                <a:schemeClr val="tx2"/>
              </a:solidFill>
              <a:latin typeface="Times New Roman" panose="02020603050405020304" pitchFamily="18" charset="0"/>
              <a:ea typeface="宋体" pitchFamily="2" charset="-122"/>
            </a:endParaRPr>
          </a:p>
        </p:txBody>
      </p:sp>
      <p:sp>
        <p:nvSpPr>
          <p:cNvPr id="66563" name="矩形 66562"/>
          <p:cNvSpPr/>
          <p:nvPr/>
        </p:nvSpPr>
        <p:spPr>
          <a:xfrm>
            <a:off x="208915" y="779145"/>
            <a:ext cx="8660765" cy="2164715"/>
          </a:xfrm>
          <a:prstGeom prst="rect">
            <a:avLst/>
          </a:prstGeom>
          <a:noFill/>
          <a:ln w="9525">
            <a:noFill/>
            <a:miter/>
          </a:ln>
        </p:spPr>
        <p:txBody>
          <a:bodyPr wrap="square" anchor="t">
            <a:spAutoFit/>
          </a:bodyPr>
          <a:p>
            <a:pPr marL="533400" lvl="0" indent="-533400">
              <a:lnSpc>
                <a:spcPct val="110000"/>
              </a:lnSpc>
              <a:spcBef>
                <a:spcPct val="20000"/>
              </a:spcBef>
              <a:buClr>
                <a:schemeClr val="tx2"/>
              </a:buClr>
              <a:buSzPct val="95000"/>
              <a:buFont typeface="Wingdings" panose="05000000000000000000" pitchFamily="2" charset="2"/>
              <a:buNone/>
            </a:pPr>
            <a:r>
              <a:rPr lang="zh-CN" altLang="en-US" sz="2000">
                <a:solidFill>
                  <a:schemeClr val="tx1"/>
                </a:solidFill>
                <a:latin typeface="Times New Roman" panose="02020603050405020304" pitchFamily="18" charset="0"/>
                <a:ea typeface="宋体" pitchFamily="2" charset="-122"/>
              </a:rPr>
              <a:t>习题</a:t>
            </a:r>
            <a:r>
              <a:rPr lang="en-US" altLang="zh-CN" sz="2000">
                <a:solidFill>
                  <a:schemeClr val="tx1"/>
                </a:solidFill>
                <a:latin typeface="Times New Roman" panose="02020603050405020304" pitchFamily="18" charset="0"/>
                <a:ea typeface="宋体" pitchFamily="2" charset="-122"/>
              </a:rPr>
              <a:t>4-15</a:t>
            </a:r>
            <a:r>
              <a:rPr lang="zh-CN" altLang="en-US" sz="2000">
                <a:solidFill>
                  <a:schemeClr val="tx1"/>
                </a:solidFill>
                <a:latin typeface="Times New Roman" panose="02020603050405020304" pitchFamily="18" charset="0"/>
                <a:ea typeface="宋体" pitchFamily="2" charset="-122"/>
              </a:rPr>
              <a:t>：</a:t>
            </a:r>
            <a:endParaRPr lang="zh-CN" altLang="en-US" sz="20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get</a:t>
            </a:r>
            <a:r>
              <a:rPr lang="zh-CN" altLang="en-US" sz="2000">
                <a:solidFill>
                  <a:schemeClr val="tx1"/>
                </a:solidFill>
                <a:latin typeface="Times New Roman" panose="02020603050405020304" pitchFamily="18" charset="0"/>
                <a:ea typeface="宋体" pitchFamily="2" charset="-122"/>
              </a:rPr>
              <a:t>，</a:t>
            </a:r>
            <a:r>
              <a:rPr lang="en-US" altLang="zh-CN" sz="2000">
                <a:solidFill>
                  <a:schemeClr val="tx1"/>
                </a:solidFill>
                <a:latin typeface="Times New Roman" panose="02020603050405020304" pitchFamily="18" charset="0"/>
                <a:ea typeface="宋体" pitchFamily="2" charset="-122"/>
              </a:rPr>
              <a:t>copy</a:t>
            </a:r>
            <a:r>
              <a:rPr lang="zh-CN" altLang="en-US" sz="2000">
                <a:solidFill>
                  <a:schemeClr val="tx1"/>
                </a:solidFill>
                <a:latin typeface="Times New Roman" panose="02020603050405020304" pitchFamily="18" charset="0"/>
                <a:ea typeface="宋体" pitchFamily="2" charset="-122"/>
              </a:rPr>
              <a:t>，</a:t>
            </a:r>
            <a:r>
              <a:rPr lang="en-US" altLang="zh-CN" sz="2000">
                <a:solidFill>
                  <a:schemeClr val="tx1"/>
                </a:solidFill>
                <a:latin typeface="Times New Roman" panose="02020603050405020304" pitchFamily="18" charset="0"/>
                <a:ea typeface="宋体" pitchFamily="2" charset="-122"/>
              </a:rPr>
              <a:t>put</a:t>
            </a:r>
            <a:r>
              <a:rPr lang="zh-CN" altLang="en-US" sz="2000">
                <a:solidFill>
                  <a:schemeClr val="tx1"/>
                </a:solidFill>
                <a:latin typeface="Times New Roman" panose="02020603050405020304" pitchFamily="18" charset="0"/>
                <a:ea typeface="宋体" pitchFamily="2" charset="-122"/>
              </a:rPr>
              <a:t>三个进程共用两个缓冲区</a:t>
            </a:r>
            <a:r>
              <a:rPr lang="en-US" altLang="zh-CN" sz="2000">
                <a:solidFill>
                  <a:schemeClr val="tx1"/>
                </a:solidFill>
                <a:latin typeface="Times New Roman" panose="02020603050405020304" pitchFamily="18" charset="0"/>
                <a:ea typeface="宋体" pitchFamily="2" charset="-122"/>
              </a:rPr>
              <a:t>s</a:t>
            </a:r>
            <a:r>
              <a:rPr lang="zh-CN" altLang="en-US" sz="2000">
                <a:solidFill>
                  <a:schemeClr val="tx1"/>
                </a:solidFill>
                <a:latin typeface="Times New Roman" panose="02020603050405020304" pitchFamily="18" charset="0"/>
                <a:ea typeface="宋体" pitchFamily="2" charset="-122"/>
              </a:rPr>
              <a:t>，</a:t>
            </a:r>
            <a:r>
              <a:rPr lang="en-US" altLang="zh-CN" sz="2000">
                <a:solidFill>
                  <a:schemeClr val="tx1"/>
                </a:solidFill>
                <a:latin typeface="Times New Roman" panose="02020603050405020304" pitchFamily="18" charset="0"/>
                <a:ea typeface="宋体" pitchFamily="2" charset="-122"/>
              </a:rPr>
              <a:t>t</a:t>
            </a:r>
            <a:r>
              <a:rPr lang="zh-CN" altLang="en-US" sz="2000">
                <a:solidFill>
                  <a:schemeClr val="tx1"/>
                </a:solidFill>
                <a:latin typeface="Times New Roman" panose="02020603050405020304" pitchFamily="18" charset="0"/>
                <a:ea typeface="宋体" pitchFamily="2" charset="-122"/>
              </a:rPr>
              <a:t>（其大小为每次存放一个记录）。</a:t>
            </a:r>
            <a:r>
              <a:rPr lang="en-US" altLang="zh-CN" sz="2000">
                <a:solidFill>
                  <a:schemeClr val="tx1"/>
                </a:solidFill>
                <a:latin typeface="Times New Roman" panose="02020603050405020304" pitchFamily="18" charset="0"/>
                <a:ea typeface="宋体" pitchFamily="2" charset="-122"/>
              </a:rPr>
              <a:t>get</a:t>
            </a:r>
            <a:r>
              <a:rPr lang="zh-CN" altLang="en-US" sz="2000">
                <a:solidFill>
                  <a:schemeClr val="tx1"/>
                </a:solidFill>
                <a:latin typeface="Times New Roman" panose="02020603050405020304" pitchFamily="18" charset="0"/>
                <a:ea typeface="宋体" pitchFamily="2" charset="-122"/>
              </a:rPr>
              <a:t>进程负责不断的把输入记录送入缓冲区</a:t>
            </a:r>
            <a:r>
              <a:rPr lang="en-US" altLang="zh-CN" sz="2000">
                <a:solidFill>
                  <a:schemeClr val="tx1"/>
                </a:solidFill>
                <a:latin typeface="Times New Roman" panose="02020603050405020304" pitchFamily="18" charset="0"/>
                <a:ea typeface="宋体" pitchFamily="2" charset="-122"/>
              </a:rPr>
              <a:t>s</a:t>
            </a:r>
            <a:r>
              <a:rPr lang="zh-CN" altLang="en-US" sz="2000">
                <a:solidFill>
                  <a:schemeClr val="tx1"/>
                </a:solidFill>
                <a:latin typeface="Times New Roman" panose="02020603050405020304" pitchFamily="18" charset="0"/>
                <a:ea typeface="宋体" pitchFamily="2" charset="-122"/>
              </a:rPr>
              <a:t>中；</a:t>
            </a:r>
            <a:r>
              <a:rPr lang="en-US" altLang="zh-CN" sz="2000">
                <a:solidFill>
                  <a:schemeClr val="tx1"/>
                </a:solidFill>
                <a:latin typeface="Times New Roman" panose="02020603050405020304" pitchFamily="18" charset="0"/>
                <a:ea typeface="宋体" pitchFamily="2" charset="-122"/>
              </a:rPr>
              <a:t>copy</a:t>
            </a:r>
            <a:r>
              <a:rPr lang="zh-CN" altLang="en-US" sz="2000">
                <a:solidFill>
                  <a:schemeClr val="tx1"/>
                </a:solidFill>
                <a:latin typeface="Times New Roman" panose="02020603050405020304" pitchFamily="18" charset="0"/>
                <a:ea typeface="宋体" pitchFamily="2" charset="-122"/>
              </a:rPr>
              <a:t>进程负责从缓冲区</a:t>
            </a:r>
            <a:r>
              <a:rPr lang="en-US" altLang="zh-CN" sz="2000">
                <a:solidFill>
                  <a:schemeClr val="tx1"/>
                </a:solidFill>
                <a:latin typeface="Times New Roman" panose="02020603050405020304" pitchFamily="18" charset="0"/>
                <a:ea typeface="宋体" pitchFamily="2" charset="-122"/>
              </a:rPr>
              <a:t>s</a:t>
            </a:r>
            <a:r>
              <a:rPr lang="zh-CN" altLang="en-US" sz="2000">
                <a:solidFill>
                  <a:schemeClr val="tx1"/>
                </a:solidFill>
                <a:latin typeface="Times New Roman" panose="02020603050405020304" pitchFamily="18" charset="0"/>
                <a:ea typeface="宋体" pitchFamily="2" charset="-122"/>
              </a:rPr>
              <a:t>中取出记录复制到缓冲区</a:t>
            </a:r>
            <a:r>
              <a:rPr lang="en-US" altLang="zh-CN" sz="2000">
                <a:solidFill>
                  <a:schemeClr val="tx1"/>
                </a:solidFill>
                <a:latin typeface="Times New Roman" panose="02020603050405020304" pitchFamily="18" charset="0"/>
                <a:ea typeface="宋体" pitchFamily="2" charset="-122"/>
              </a:rPr>
              <a:t>t</a:t>
            </a:r>
            <a:r>
              <a:rPr lang="zh-CN" altLang="en-US" sz="2000">
                <a:solidFill>
                  <a:schemeClr val="tx1"/>
                </a:solidFill>
                <a:latin typeface="Times New Roman" panose="02020603050405020304" pitchFamily="18" charset="0"/>
                <a:ea typeface="宋体" pitchFamily="2" charset="-122"/>
              </a:rPr>
              <a:t>中；</a:t>
            </a:r>
            <a:r>
              <a:rPr lang="en-US" altLang="zh-CN" sz="2000">
                <a:solidFill>
                  <a:schemeClr val="tx1"/>
                </a:solidFill>
                <a:latin typeface="Times New Roman" panose="02020603050405020304" pitchFamily="18" charset="0"/>
                <a:ea typeface="宋体" pitchFamily="2" charset="-122"/>
              </a:rPr>
              <a:t>put</a:t>
            </a:r>
            <a:r>
              <a:rPr lang="zh-CN" altLang="en-US" sz="2000">
                <a:solidFill>
                  <a:schemeClr val="tx1"/>
                </a:solidFill>
                <a:latin typeface="Times New Roman" panose="02020603050405020304" pitchFamily="18" charset="0"/>
                <a:ea typeface="宋体" pitchFamily="2" charset="-122"/>
              </a:rPr>
              <a:t>进程负责把记录从缓冲区</a:t>
            </a:r>
            <a:r>
              <a:rPr lang="en-US" altLang="zh-CN" sz="2000">
                <a:solidFill>
                  <a:schemeClr val="tx1"/>
                </a:solidFill>
                <a:latin typeface="Times New Roman" panose="02020603050405020304" pitchFamily="18" charset="0"/>
                <a:ea typeface="宋体" pitchFamily="2" charset="-122"/>
              </a:rPr>
              <a:t>t</a:t>
            </a:r>
            <a:r>
              <a:rPr lang="zh-CN" altLang="en-US" sz="2000">
                <a:solidFill>
                  <a:schemeClr val="tx1"/>
                </a:solidFill>
                <a:latin typeface="Times New Roman" panose="02020603050405020304" pitchFamily="18" charset="0"/>
                <a:ea typeface="宋体" pitchFamily="2" charset="-122"/>
              </a:rPr>
              <a:t>中取出打印。试用</a:t>
            </a:r>
            <a:r>
              <a:rPr lang="en-US" altLang="zh-CN" sz="2000">
                <a:solidFill>
                  <a:schemeClr val="tx1"/>
                </a:solidFill>
                <a:latin typeface="Times New Roman" panose="02020603050405020304" pitchFamily="18" charset="0"/>
                <a:ea typeface="宋体" pitchFamily="2" charset="-122"/>
              </a:rPr>
              <a:t>P</a:t>
            </a:r>
            <a:r>
              <a:rPr lang="zh-CN" altLang="en-US" sz="2000">
                <a:solidFill>
                  <a:schemeClr val="tx1"/>
                </a:solidFill>
                <a:latin typeface="Times New Roman" panose="02020603050405020304" pitchFamily="18" charset="0"/>
                <a:ea typeface="宋体" pitchFamily="2" charset="-122"/>
              </a:rPr>
              <a:t>、</a:t>
            </a:r>
            <a:r>
              <a:rPr lang="en-US" altLang="zh-CN" sz="2000">
                <a:solidFill>
                  <a:schemeClr val="tx1"/>
                </a:solidFill>
                <a:latin typeface="Times New Roman" panose="02020603050405020304" pitchFamily="18" charset="0"/>
                <a:ea typeface="宋体" pitchFamily="2" charset="-122"/>
              </a:rPr>
              <a:t>V</a:t>
            </a:r>
            <a:r>
              <a:rPr lang="zh-CN" altLang="en-US" sz="2000">
                <a:solidFill>
                  <a:schemeClr val="tx1"/>
                </a:solidFill>
                <a:latin typeface="Times New Roman" panose="02020603050405020304" pitchFamily="18" charset="0"/>
                <a:ea typeface="宋体" pitchFamily="2" charset="-122"/>
              </a:rPr>
              <a:t>操作实现这三个进程之间的同步。</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endParaRPr lang="en-US" altLang="zh-CN" sz="1600">
              <a:solidFill>
                <a:schemeClr val="tx1"/>
              </a:solidFill>
              <a:latin typeface="Times New Roman" panose="02020603050405020304" pitchFamily="18" charset="0"/>
              <a:ea typeface="宋体" pitchFamily="2" charset="-122"/>
            </a:endParaRPr>
          </a:p>
        </p:txBody>
      </p:sp>
      <p:sp>
        <p:nvSpPr>
          <p:cNvPr id="66571" name="矩形 66570"/>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grpSp>
        <p:nvGrpSpPr>
          <p:cNvPr id="10" name="组合 9"/>
          <p:cNvGrpSpPr/>
          <p:nvPr/>
        </p:nvGrpSpPr>
        <p:grpSpPr>
          <a:xfrm>
            <a:off x="1235075" y="3216275"/>
            <a:ext cx="6412230" cy="815975"/>
            <a:chOff x="1855" y="7070"/>
            <a:chExt cx="10098" cy="1285"/>
          </a:xfrm>
        </p:grpSpPr>
        <p:sp>
          <p:nvSpPr>
            <p:cNvPr id="66567" name="文本框 66566"/>
            <p:cNvSpPr txBox="1"/>
            <p:nvPr/>
          </p:nvSpPr>
          <p:spPr>
            <a:xfrm>
              <a:off x="3665" y="7601"/>
              <a:ext cx="2124" cy="755"/>
            </a:xfrm>
            <a:prstGeom prst="rect">
              <a:avLst/>
            </a:prstGeom>
            <a:solidFill>
              <a:srgbClr val="CCECFF"/>
            </a:solidFill>
            <a:ln w="9525" cap="flat" cmpd="sng">
              <a:solidFill>
                <a:srgbClr val="000000"/>
              </a:solidFill>
              <a:prstDash val="solid"/>
              <a:miter/>
              <a:headEnd type="none" w="med" len="med"/>
              <a:tailEnd type="none" w="med" len="med"/>
            </a:ln>
          </p:spPr>
          <p:txBody>
            <a:bodyPr/>
            <a:p>
              <a:pPr lvl="0" algn="just" fontAlgn="base">
                <a:lnSpc>
                  <a:spcPct val="150000"/>
                </a:lnSpc>
                <a:spcBef>
                  <a:spcPct val="50000"/>
                </a:spcBef>
              </a:pPr>
              <a:r>
                <a:rPr lang="zh-CN" altLang="en-US" sz="1600" b="0" strike="noStrike" noProof="1">
                  <a:solidFill>
                    <a:schemeClr val="tx1"/>
                  </a:solidFill>
                  <a:latin typeface="Times New Roman" panose="02020603050405020304" pitchFamily="18" charset="0"/>
                  <a:ea typeface="宋体" pitchFamily="2" charset="-122"/>
                  <a:cs typeface="+mn-ea"/>
                </a:rPr>
                <a:t>   </a:t>
              </a:r>
              <a:r>
                <a:rPr lang="zh-CN" altLang="en-US"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缓冲区</a:t>
              </a:r>
              <a:r>
                <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s</a:t>
              </a:r>
              <a:endPar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endParaRPr>
            </a:p>
          </p:txBody>
        </p:sp>
        <p:sp>
          <p:nvSpPr>
            <p:cNvPr id="2" name="文本框 1"/>
            <p:cNvSpPr txBox="1"/>
            <p:nvPr/>
          </p:nvSpPr>
          <p:spPr>
            <a:xfrm>
              <a:off x="8019" y="7574"/>
              <a:ext cx="2124" cy="755"/>
            </a:xfrm>
            <a:prstGeom prst="rect">
              <a:avLst/>
            </a:prstGeom>
            <a:solidFill>
              <a:srgbClr val="CCECFF"/>
            </a:solidFill>
            <a:ln w="9525" cap="flat" cmpd="sng">
              <a:solidFill>
                <a:srgbClr val="000000"/>
              </a:solidFill>
              <a:prstDash val="solid"/>
              <a:miter/>
              <a:headEnd type="none" w="med" len="med"/>
              <a:tailEnd type="none" w="med" len="med"/>
            </a:ln>
          </p:spPr>
          <p:txBody>
            <a:bodyPr/>
            <a:p>
              <a:pPr lvl="0" algn="just" fontAlgn="base">
                <a:lnSpc>
                  <a:spcPct val="150000"/>
                </a:lnSpc>
                <a:spcBef>
                  <a:spcPct val="50000"/>
                </a:spcBef>
              </a:pPr>
              <a:r>
                <a:rPr lang="zh-CN" altLang="en-US" sz="1600" b="0" strike="noStrike" noProof="1">
                  <a:solidFill>
                    <a:schemeClr val="tx1"/>
                  </a:solidFill>
                  <a:latin typeface="Times New Roman" panose="02020603050405020304" pitchFamily="18" charset="0"/>
                  <a:ea typeface="宋体" pitchFamily="2" charset="-122"/>
                  <a:cs typeface="+mn-ea"/>
                </a:rPr>
                <a:t>   </a:t>
              </a:r>
              <a:r>
                <a:rPr lang="zh-CN" altLang="en-US"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缓冲区</a:t>
              </a:r>
              <a:r>
                <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t</a:t>
              </a:r>
              <a:endPar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endParaRPr>
            </a:p>
          </p:txBody>
        </p:sp>
        <p:cxnSp>
          <p:nvCxnSpPr>
            <p:cNvPr id="3" name="直接箭头连接符 2"/>
            <p:cNvCxnSpPr>
              <a:stCxn id="66567" idx="3"/>
              <a:endCxn id="2" idx="1"/>
            </p:cNvCxnSpPr>
            <p:nvPr/>
          </p:nvCxnSpPr>
          <p:spPr>
            <a:xfrm flipV="1">
              <a:off x="5789" y="7952"/>
              <a:ext cx="2230" cy="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10143" y="7925"/>
              <a:ext cx="1810" cy="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1855" y="7979"/>
              <a:ext cx="1810" cy="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354" y="7118"/>
              <a:ext cx="887" cy="531"/>
            </a:xfrm>
            <a:prstGeom prst="rect">
              <a:avLst/>
            </a:prstGeom>
            <a:noFill/>
          </p:spPr>
          <p:txBody>
            <a:bodyPr wrap="none" rtlCol="0" anchor="t">
              <a:spAutoFit/>
            </a:bodyPr>
            <a:p>
              <a:r>
                <a:rPr lang="zh-CN" altLang="en-US" sz="1600">
                  <a:solidFill>
                    <a:schemeClr val="tx1"/>
                  </a:solidFill>
                  <a:effectLst/>
                  <a:latin typeface="Times New Roman" panose="02020603050405020304" pitchFamily="18" charset="0"/>
                  <a:cs typeface="+mn-ea"/>
                  <a:sym typeface="+mn-ea"/>
                </a:rPr>
                <a:t>get</a:t>
              </a:r>
              <a:endParaRPr lang="zh-CN" altLang="en-US" sz="1600">
                <a:solidFill>
                  <a:schemeClr val="tx1"/>
                </a:solidFill>
                <a:effectLst/>
                <a:latin typeface="Times New Roman" panose="02020603050405020304" pitchFamily="18" charset="0"/>
                <a:cs typeface="+mn-ea"/>
                <a:sym typeface="+mn-ea"/>
              </a:endParaRPr>
            </a:p>
          </p:txBody>
        </p:sp>
        <p:sp>
          <p:nvSpPr>
            <p:cNvPr id="8" name="文本框 7"/>
            <p:cNvSpPr txBox="1"/>
            <p:nvPr/>
          </p:nvSpPr>
          <p:spPr>
            <a:xfrm>
              <a:off x="6336" y="7070"/>
              <a:ext cx="1136" cy="531"/>
            </a:xfrm>
            <a:prstGeom prst="rect">
              <a:avLst/>
            </a:prstGeom>
            <a:noFill/>
          </p:spPr>
          <p:txBody>
            <a:bodyPr wrap="none" rtlCol="0" anchor="t">
              <a:spAutoFit/>
            </a:bodyPr>
            <a:p>
              <a:r>
                <a:rPr lang="zh-CN" altLang="en-US" sz="1600">
                  <a:solidFill>
                    <a:schemeClr val="tx1"/>
                  </a:solidFill>
                  <a:effectLst/>
                  <a:latin typeface="Times New Roman" panose="02020603050405020304" pitchFamily="18" charset="0"/>
                  <a:cs typeface="+mn-ea"/>
                  <a:sym typeface="+mn-ea"/>
                </a:rPr>
                <a:t>copy</a:t>
              </a:r>
              <a:endParaRPr lang="zh-CN" altLang="en-US" sz="1600">
                <a:solidFill>
                  <a:schemeClr val="tx1"/>
                </a:solidFill>
                <a:effectLst/>
                <a:latin typeface="Times New Roman" panose="02020603050405020304" pitchFamily="18" charset="0"/>
                <a:cs typeface="+mn-ea"/>
                <a:sym typeface="+mn-ea"/>
              </a:endParaRPr>
            </a:p>
          </p:txBody>
        </p:sp>
        <p:sp>
          <p:nvSpPr>
            <p:cNvPr id="9" name="文本框 8"/>
            <p:cNvSpPr txBox="1"/>
            <p:nvPr/>
          </p:nvSpPr>
          <p:spPr>
            <a:xfrm>
              <a:off x="10599" y="7118"/>
              <a:ext cx="898" cy="531"/>
            </a:xfrm>
            <a:prstGeom prst="rect">
              <a:avLst/>
            </a:prstGeom>
            <a:noFill/>
          </p:spPr>
          <p:txBody>
            <a:bodyPr wrap="none" rtlCol="0" anchor="t">
              <a:spAutoFit/>
            </a:bodyPr>
            <a:p>
              <a:r>
                <a:rPr lang="zh-CN" altLang="en-US" sz="1600">
                  <a:solidFill>
                    <a:schemeClr val="tx1"/>
                  </a:solidFill>
                  <a:effectLst/>
                  <a:latin typeface="Times New Roman" panose="02020603050405020304" pitchFamily="18" charset="0"/>
                  <a:cs typeface="+mn-ea"/>
                  <a:sym typeface="+mn-ea"/>
                </a:rPr>
                <a:t>put</a:t>
              </a:r>
              <a:endParaRPr lang="zh-CN" altLang="en-US" sz="1600">
                <a:solidFill>
                  <a:schemeClr val="tx1"/>
                </a:solidFill>
                <a:effectLst/>
                <a:latin typeface="Times New Roman" panose="02020603050405020304" pitchFamily="18" charset="0"/>
                <a:cs typeface="+mn-ea"/>
                <a:sym typeface="+mn-ea"/>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anim calcmode="lin" valueType="num">
                                      <p:cBhvr additive="base">
                                        <p:cTn id="7" dur="500" fill="hold"/>
                                        <p:tgtEl>
                                          <p:spTgt spid="66563"/>
                                        </p:tgtEl>
                                        <p:attrNameLst>
                                          <p:attrName>ppt_x</p:attrName>
                                        </p:attrNameLst>
                                      </p:cBhvr>
                                      <p:tavLst>
                                        <p:tav tm="0">
                                          <p:val>
                                            <p:strVal val="0-#ppt_w/2"/>
                                          </p:val>
                                        </p:tav>
                                        <p:tav tm="100000">
                                          <p:val>
                                            <p:strVal val="#ppt_x"/>
                                          </p:val>
                                        </p:tav>
                                      </p:tavLst>
                                    </p:anim>
                                    <p:anim calcmode="lin" valueType="num">
                                      <p:cBhvr additive="base">
                                        <p:cTn id="8" dur="500" fill="hold"/>
                                        <p:tgtEl>
                                          <p:spTgt spid="66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文本框 665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55</a:t>
            </a:r>
            <a:endParaRPr lang="en-US" altLang="zh-CN" b="0">
              <a:solidFill>
                <a:schemeClr val="tx2"/>
              </a:solidFill>
              <a:latin typeface="Times New Roman" panose="02020603050405020304" pitchFamily="18" charset="0"/>
              <a:ea typeface="宋体" pitchFamily="2" charset="-122"/>
            </a:endParaRPr>
          </a:p>
        </p:txBody>
      </p:sp>
      <p:sp>
        <p:nvSpPr>
          <p:cNvPr id="66563" name="矩形 66562"/>
          <p:cNvSpPr/>
          <p:nvPr/>
        </p:nvSpPr>
        <p:spPr>
          <a:xfrm>
            <a:off x="208915" y="802005"/>
            <a:ext cx="8660765" cy="5170805"/>
          </a:xfrm>
          <a:prstGeom prst="rect">
            <a:avLst/>
          </a:prstGeom>
          <a:noFill/>
          <a:ln w="9525">
            <a:noFill/>
            <a:miter/>
          </a:ln>
        </p:spPr>
        <p:txBody>
          <a:bodyPr wrap="square" anchor="t">
            <a:spAutoFit/>
          </a:bodyPr>
          <a:p>
            <a:pPr marL="533400" lvl="0" indent="-533400">
              <a:lnSpc>
                <a:spcPct val="110000"/>
              </a:lnSpc>
              <a:spcBef>
                <a:spcPct val="20000"/>
              </a:spcBef>
              <a:buClr>
                <a:schemeClr val="tx2"/>
              </a:buClr>
              <a:buSzPct val="95000"/>
              <a:buFont typeface="Wingdings" panose="05000000000000000000" pitchFamily="2" charset="2"/>
              <a:buNone/>
            </a:pPr>
            <a:r>
              <a:rPr lang="zh-CN" altLang="en-US" sz="2000">
                <a:solidFill>
                  <a:schemeClr val="tx1"/>
                </a:solidFill>
                <a:latin typeface="Times New Roman" panose="02020603050405020304" pitchFamily="18" charset="0"/>
                <a:ea typeface="宋体" pitchFamily="2" charset="-122"/>
              </a:rPr>
              <a:t>习题</a:t>
            </a:r>
            <a:r>
              <a:rPr lang="en-US" altLang="zh-CN" sz="2000">
                <a:solidFill>
                  <a:schemeClr val="tx1"/>
                </a:solidFill>
                <a:latin typeface="Times New Roman" panose="02020603050405020304" pitchFamily="18" charset="0"/>
                <a:ea typeface="宋体" pitchFamily="2" charset="-122"/>
              </a:rPr>
              <a:t>4-18</a:t>
            </a:r>
            <a:r>
              <a:rPr lang="zh-CN" altLang="en-US" sz="20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a:t>
            </a:r>
            <a:r>
              <a:rPr lang="en-US" altLang="zh-CN" sz="1600">
                <a:solidFill>
                  <a:schemeClr val="tx1"/>
                </a:solidFill>
                <a:latin typeface="Times New Roman" panose="02020603050405020304" pitchFamily="18" charset="0"/>
                <a:ea typeface="宋体" pitchFamily="2" charset="-122"/>
              </a:rPr>
              <a:t>2</a:t>
            </a:r>
            <a:r>
              <a:rPr lang="zh-CN" altLang="en-US" sz="1600">
                <a:solidFill>
                  <a:schemeClr val="tx1"/>
                </a:solidFill>
                <a:latin typeface="Times New Roman" panose="02020603050405020304" pitchFamily="18" charset="0"/>
                <a:ea typeface="宋体" pitchFamily="2" charset="-122"/>
              </a:rPr>
              <a:t>）设</a:t>
            </a:r>
            <a:r>
              <a:rPr lang="en-US" altLang="zh-CN" sz="1600">
                <a:solidFill>
                  <a:schemeClr val="tx1"/>
                </a:solidFill>
                <a:latin typeface="Times New Roman" panose="02020603050405020304" pitchFamily="18" charset="0"/>
                <a:ea typeface="宋体" pitchFamily="2" charset="-122"/>
              </a:rPr>
              <a:t>a</a:t>
            </a:r>
            <a:r>
              <a:rPr lang="zh-CN" altLang="en-US" sz="1600">
                <a:solidFill>
                  <a:schemeClr val="tx1"/>
                </a:solidFill>
                <a:latin typeface="Times New Roman" panose="02020603050405020304" pitchFamily="18" charset="0"/>
                <a:ea typeface="宋体" pitchFamily="2" charset="-122"/>
              </a:rPr>
              <a:t>，</a:t>
            </a:r>
            <a:r>
              <a:rPr lang="en-US" altLang="zh-CN" sz="1600">
                <a:solidFill>
                  <a:schemeClr val="tx1"/>
                </a:solidFill>
                <a:latin typeface="Times New Roman" panose="02020603050405020304" pitchFamily="18" charset="0"/>
                <a:ea typeface="宋体" pitchFamily="2" charset="-122"/>
              </a:rPr>
              <a:t>b</a:t>
            </a:r>
            <a:r>
              <a:rPr lang="zh-CN" altLang="en-US" sz="1600">
                <a:solidFill>
                  <a:schemeClr val="tx1"/>
                </a:solidFill>
                <a:latin typeface="Times New Roman" panose="02020603050405020304" pitchFamily="18" charset="0"/>
                <a:ea typeface="宋体" pitchFamily="2" charset="-122"/>
              </a:rPr>
              <a:t>两进程共用一缓冲区</a:t>
            </a:r>
            <a:r>
              <a:rPr lang="en-US" altLang="zh-CN" sz="1600">
                <a:solidFill>
                  <a:schemeClr val="tx1"/>
                </a:solidFill>
                <a:latin typeface="Times New Roman" panose="02020603050405020304" pitchFamily="18" charset="0"/>
                <a:ea typeface="宋体" pitchFamily="2" charset="-122"/>
              </a:rPr>
              <a:t>t</a:t>
            </a:r>
            <a:r>
              <a:rPr lang="zh-CN" altLang="en-US" sz="1600">
                <a:solidFill>
                  <a:schemeClr val="tx1"/>
                </a:solidFill>
                <a:latin typeface="Times New Roman" panose="02020603050405020304" pitchFamily="18" charset="0"/>
                <a:ea typeface="宋体" pitchFamily="2" charset="-122"/>
              </a:rPr>
              <a:t>，</a:t>
            </a:r>
            <a:r>
              <a:rPr lang="en-US" altLang="zh-CN" sz="1600">
                <a:solidFill>
                  <a:schemeClr val="tx1"/>
                </a:solidFill>
                <a:latin typeface="Times New Roman" panose="02020603050405020304" pitchFamily="18" charset="0"/>
                <a:ea typeface="宋体" pitchFamily="2" charset="-122"/>
              </a:rPr>
              <a:t>a</a:t>
            </a:r>
            <a:r>
              <a:rPr lang="zh-CN" altLang="en-US" sz="1600">
                <a:solidFill>
                  <a:schemeClr val="tx1"/>
                </a:solidFill>
                <a:latin typeface="Times New Roman" panose="02020603050405020304" pitchFamily="18" charset="0"/>
                <a:ea typeface="宋体" pitchFamily="2" charset="-122"/>
              </a:rPr>
              <a:t>向</a:t>
            </a:r>
            <a:r>
              <a:rPr lang="en-US" altLang="zh-CN" sz="1600">
                <a:solidFill>
                  <a:schemeClr val="tx1"/>
                </a:solidFill>
                <a:latin typeface="Times New Roman" panose="02020603050405020304" pitchFamily="18" charset="0"/>
                <a:ea typeface="宋体" pitchFamily="2" charset="-122"/>
              </a:rPr>
              <a:t>t</a:t>
            </a:r>
            <a:r>
              <a:rPr lang="zh-CN" altLang="en-US" sz="1600">
                <a:solidFill>
                  <a:schemeClr val="tx1"/>
                </a:solidFill>
                <a:latin typeface="Times New Roman" panose="02020603050405020304" pitchFamily="18" charset="0"/>
                <a:ea typeface="宋体" pitchFamily="2" charset="-122"/>
              </a:rPr>
              <a:t>写入信息，</a:t>
            </a:r>
            <a:r>
              <a:rPr lang="en-US" altLang="zh-CN" sz="1600">
                <a:solidFill>
                  <a:schemeClr val="tx1"/>
                </a:solidFill>
                <a:latin typeface="Times New Roman" panose="02020603050405020304" pitchFamily="18" charset="0"/>
                <a:ea typeface="宋体" pitchFamily="2" charset="-122"/>
              </a:rPr>
              <a:t>b</a:t>
            </a:r>
            <a:r>
              <a:rPr lang="zh-CN" altLang="en-US" sz="1600">
                <a:solidFill>
                  <a:schemeClr val="tx1"/>
                </a:solidFill>
                <a:latin typeface="Times New Roman" panose="02020603050405020304" pitchFamily="18" charset="0"/>
                <a:ea typeface="宋体" pitchFamily="2" charset="-122"/>
              </a:rPr>
              <a:t>从</a:t>
            </a:r>
            <a:r>
              <a:rPr lang="en-US" altLang="zh-CN" sz="1600">
                <a:solidFill>
                  <a:schemeClr val="tx1"/>
                </a:solidFill>
                <a:latin typeface="Times New Roman" panose="02020603050405020304" pitchFamily="18" charset="0"/>
                <a:ea typeface="宋体" pitchFamily="2" charset="-122"/>
              </a:rPr>
              <a:t>t</a:t>
            </a:r>
            <a:r>
              <a:rPr lang="zh-CN" altLang="en-US" sz="1600">
                <a:solidFill>
                  <a:schemeClr val="tx1"/>
                </a:solidFill>
                <a:latin typeface="Times New Roman" panose="02020603050405020304" pitchFamily="18" charset="0"/>
                <a:ea typeface="宋体" pitchFamily="2" charset="-122"/>
              </a:rPr>
              <a:t>读出信息，算法框图如下所示，判断是否有错，指出错误原因并改正。</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a</a:t>
            </a:r>
            <a:r>
              <a:rPr lang="zh-CN" altLang="en-US" sz="1600">
                <a:solidFill>
                  <a:schemeClr val="tx1"/>
                </a:solidFill>
                <a:latin typeface="Times New Roman" panose="02020603050405020304" pitchFamily="18" charset="0"/>
                <a:ea typeface="宋体" pitchFamily="2" charset="-122"/>
              </a:rPr>
              <a:t>进程                                          </a:t>
            </a:r>
            <a:r>
              <a:rPr lang="en-US" altLang="zh-CN" sz="1600">
                <a:solidFill>
                  <a:schemeClr val="tx1"/>
                </a:solidFill>
                <a:latin typeface="Times New Roman" panose="02020603050405020304" pitchFamily="18" charset="0"/>
                <a:ea typeface="宋体" pitchFamily="2" charset="-122"/>
              </a:rPr>
              <a:t>b</a:t>
            </a:r>
            <a:r>
              <a:rPr lang="zh-CN" altLang="en-US" sz="1600">
                <a:solidFill>
                  <a:schemeClr val="tx1"/>
                </a:solidFill>
                <a:latin typeface="Times New Roman" panose="02020603050405020304" pitchFamily="18" charset="0"/>
                <a:ea typeface="宋体" pitchFamily="2" charset="-122"/>
              </a:rPr>
              <a:t>进程</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while(1)                                      while(1)</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向</a:t>
            </a:r>
            <a:r>
              <a:rPr lang="en-US" altLang="zh-CN" sz="1600">
                <a:solidFill>
                  <a:schemeClr val="tx1"/>
                </a:solidFill>
                <a:latin typeface="Times New Roman" panose="02020603050405020304" pitchFamily="18" charset="0"/>
                <a:ea typeface="宋体" pitchFamily="2" charset="-122"/>
              </a:rPr>
              <a:t>t</a:t>
            </a:r>
            <a:r>
              <a:rPr lang="zh-CN" altLang="en-US" sz="1600">
                <a:solidFill>
                  <a:schemeClr val="tx1"/>
                </a:solidFill>
                <a:latin typeface="Times New Roman" panose="02020603050405020304" pitchFamily="18" charset="0"/>
                <a:ea typeface="宋体" pitchFamily="2" charset="-122"/>
              </a:rPr>
              <a:t>写入信息                               </a:t>
            </a:r>
            <a:r>
              <a:rPr lang="en-US" altLang="zh-CN" sz="1600">
                <a:solidFill>
                  <a:schemeClr val="tx1"/>
                </a:solidFill>
                <a:latin typeface="Times New Roman" panose="02020603050405020304" pitchFamily="18" charset="0"/>
                <a:ea typeface="宋体" pitchFamily="2" charset="-122"/>
              </a:rPr>
              <a:t>P(s)</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                                                  ...</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V(s)                                             </a:t>
            </a:r>
            <a:r>
              <a:rPr lang="zh-CN" altLang="en-US" sz="1600">
                <a:solidFill>
                  <a:schemeClr val="tx1"/>
                </a:solidFill>
                <a:latin typeface="Times New Roman" panose="02020603050405020304" pitchFamily="18" charset="0"/>
                <a:ea typeface="宋体" pitchFamily="2" charset="-122"/>
              </a:rPr>
              <a:t>从</a:t>
            </a:r>
            <a:r>
              <a:rPr lang="en-US" altLang="zh-CN" sz="1600">
                <a:solidFill>
                  <a:schemeClr val="tx1"/>
                </a:solidFill>
                <a:latin typeface="Times New Roman" panose="02020603050405020304" pitchFamily="18" charset="0"/>
                <a:ea typeface="宋体" pitchFamily="2" charset="-122"/>
              </a:rPr>
              <a:t>t</a:t>
            </a:r>
            <a:r>
              <a:rPr lang="zh-CN" altLang="en-US" sz="1600">
                <a:solidFill>
                  <a:schemeClr val="tx1"/>
                </a:solidFill>
                <a:latin typeface="Times New Roman" panose="02020603050405020304" pitchFamily="18" charset="0"/>
                <a:ea typeface="宋体" pitchFamily="2" charset="-122"/>
              </a:rPr>
              <a:t>读信息</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   </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a:t>
            </a:r>
            <a:r>
              <a:rPr lang="zh-CN" altLang="en-US" sz="1600">
                <a:solidFill>
                  <a:schemeClr val="tx1"/>
                </a:solidFill>
                <a:latin typeface="Times New Roman" panose="02020603050405020304" pitchFamily="18" charset="0"/>
                <a:ea typeface="宋体" pitchFamily="2" charset="-122"/>
              </a:rPr>
              <a:t>注：信号灯</a:t>
            </a:r>
            <a:r>
              <a:rPr lang="en-US" altLang="zh-CN" sz="1600">
                <a:solidFill>
                  <a:schemeClr val="tx1"/>
                </a:solidFill>
                <a:latin typeface="Times New Roman" panose="02020603050405020304" pitchFamily="18" charset="0"/>
                <a:ea typeface="宋体" pitchFamily="2" charset="-122"/>
              </a:rPr>
              <a:t>s</a:t>
            </a:r>
            <a:r>
              <a:rPr lang="zh-CN" altLang="en-US" sz="1600">
                <a:solidFill>
                  <a:schemeClr val="tx1"/>
                </a:solidFill>
                <a:latin typeface="Times New Roman" panose="02020603050405020304" pitchFamily="18" charset="0"/>
                <a:ea typeface="宋体" pitchFamily="2" charset="-122"/>
              </a:rPr>
              <a:t>的初值为</a:t>
            </a: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66571" name="矩形 66570"/>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anim calcmode="lin" valueType="num">
                                      <p:cBhvr additive="base">
                                        <p:cTn id="7" dur="500" fill="hold"/>
                                        <p:tgtEl>
                                          <p:spTgt spid="66563"/>
                                        </p:tgtEl>
                                        <p:attrNameLst>
                                          <p:attrName>ppt_x</p:attrName>
                                        </p:attrNameLst>
                                      </p:cBhvr>
                                      <p:tavLst>
                                        <p:tav tm="0">
                                          <p:val>
                                            <p:strVal val="0-#ppt_w/2"/>
                                          </p:val>
                                        </p:tav>
                                        <p:tav tm="100000">
                                          <p:val>
                                            <p:strVal val="#ppt_x"/>
                                          </p:val>
                                        </p:tav>
                                      </p:tavLst>
                                    </p:anim>
                                    <p:anim calcmode="lin" valueType="num">
                                      <p:cBhvr additive="base">
                                        <p:cTn id="8" dur="500" fill="hold"/>
                                        <p:tgtEl>
                                          <p:spTgt spid="66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文本框 665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55</a:t>
            </a:r>
            <a:endParaRPr lang="en-US" altLang="zh-CN" b="0">
              <a:solidFill>
                <a:schemeClr val="tx2"/>
              </a:solidFill>
              <a:latin typeface="Times New Roman" panose="02020603050405020304" pitchFamily="18" charset="0"/>
              <a:ea typeface="宋体" pitchFamily="2" charset="-122"/>
            </a:endParaRPr>
          </a:p>
        </p:txBody>
      </p:sp>
      <p:sp>
        <p:nvSpPr>
          <p:cNvPr id="66563" name="矩形 66562"/>
          <p:cNvSpPr/>
          <p:nvPr/>
        </p:nvSpPr>
        <p:spPr>
          <a:xfrm>
            <a:off x="208915" y="802005"/>
            <a:ext cx="8660765" cy="5170805"/>
          </a:xfrm>
          <a:prstGeom prst="rect">
            <a:avLst/>
          </a:prstGeom>
          <a:noFill/>
          <a:ln w="9525">
            <a:noFill/>
            <a:miter/>
          </a:ln>
        </p:spPr>
        <p:txBody>
          <a:bodyPr wrap="square" anchor="t">
            <a:spAutoFit/>
          </a:bodyPr>
          <a:p>
            <a:pPr marL="533400" lvl="0" indent="-533400">
              <a:lnSpc>
                <a:spcPct val="110000"/>
              </a:lnSpc>
              <a:spcBef>
                <a:spcPct val="20000"/>
              </a:spcBef>
              <a:buClr>
                <a:schemeClr val="tx2"/>
              </a:buClr>
              <a:buSzPct val="95000"/>
              <a:buFont typeface="Wingdings" panose="05000000000000000000" pitchFamily="2" charset="2"/>
              <a:buNone/>
            </a:pPr>
            <a:r>
              <a:rPr lang="zh-CN" altLang="en-US" sz="2000">
                <a:solidFill>
                  <a:schemeClr val="tx1"/>
                </a:solidFill>
                <a:latin typeface="Times New Roman" panose="02020603050405020304" pitchFamily="18" charset="0"/>
                <a:ea typeface="宋体" pitchFamily="2" charset="-122"/>
              </a:rPr>
              <a:t>习题</a:t>
            </a:r>
            <a:r>
              <a:rPr lang="en-US" altLang="zh-CN" sz="2000">
                <a:solidFill>
                  <a:schemeClr val="tx1"/>
                </a:solidFill>
                <a:latin typeface="Times New Roman" panose="02020603050405020304" pitchFamily="18" charset="0"/>
                <a:ea typeface="宋体" pitchFamily="2" charset="-122"/>
              </a:rPr>
              <a:t>4-18</a:t>
            </a:r>
            <a:r>
              <a:rPr lang="zh-CN" altLang="en-US" sz="20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a:t>
            </a:r>
            <a:r>
              <a:rPr lang="en-US" altLang="zh-CN" sz="1600">
                <a:solidFill>
                  <a:schemeClr val="tx1"/>
                </a:solidFill>
                <a:latin typeface="Times New Roman" panose="02020603050405020304" pitchFamily="18" charset="0"/>
                <a:ea typeface="宋体" pitchFamily="2" charset="-122"/>
              </a:rPr>
              <a:t>3</a:t>
            </a:r>
            <a:r>
              <a:rPr lang="zh-CN" altLang="en-US" sz="1600">
                <a:solidFill>
                  <a:schemeClr val="tx1"/>
                </a:solidFill>
                <a:latin typeface="Times New Roman" panose="02020603050405020304" pitchFamily="18" charset="0"/>
                <a:ea typeface="宋体" pitchFamily="2" charset="-122"/>
              </a:rPr>
              <a:t>）设</a:t>
            </a:r>
            <a:r>
              <a:rPr lang="en-US" altLang="zh-CN" sz="1600">
                <a:solidFill>
                  <a:schemeClr val="tx1"/>
                </a:solidFill>
                <a:latin typeface="Times New Roman" panose="02020603050405020304" pitchFamily="18" charset="0"/>
                <a:ea typeface="宋体" pitchFamily="2" charset="-122"/>
              </a:rPr>
              <a:t>a</a:t>
            </a:r>
            <a:r>
              <a:rPr lang="zh-CN" altLang="en-US" sz="1600">
                <a:solidFill>
                  <a:schemeClr val="tx1"/>
                </a:solidFill>
                <a:latin typeface="Times New Roman" panose="02020603050405020304" pitchFamily="18" charset="0"/>
                <a:ea typeface="宋体" pitchFamily="2" charset="-122"/>
              </a:rPr>
              <a:t>，</a:t>
            </a:r>
            <a:r>
              <a:rPr lang="en-US" altLang="zh-CN" sz="1600">
                <a:solidFill>
                  <a:schemeClr val="tx1"/>
                </a:solidFill>
                <a:latin typeface="Times New Roman" panose="02020603050405020304" pitchFamily="18" charset="0"/>
                <a:ea typeface="宋体" pitchFamily="2" charset="-122"/>
              </a:rPr>
              <a:t>b</a:t>
            </a:r>
            <a:r>
              <a:rPr lang="zh-CN" altLang="en-US" sz="1600">
                <a:solidFill>
                  <a:schemeClr val="tx1"/>
                </a:solidFill>
                <a:latin typeface="Times New Roman" panose="02020603050405020304" pitchFamily="18" charset="0"/>
                <a:ea typeface="宋体" pitchFamily="2" charset="-122"/>
              </a:rPr>
              <a:t>两进程为并发进程，它们共享一临界资源。其执行临界区的算法框图如下所示，判断是否有错，指出错误原因并改正。</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a</a:t>
            </a:r>
            <a:r>
              <a:rPr lang="zh-CN" altLang="en-US" sz="1600">
                <a:solidFill>
                  <a:schemeClr val="tx1"/>
                </a:solidFill>
                <a:latin typeface="Times New Roman" panose="02020603050405020304" pitchFamily="18" charset="0"/>
                <a:ea typeface="宋体" pitchFamily="2" charset="-122"/>
              </a:rPr>
              <a:t>进程                                          </a:t>
            </a:r>
            <a:r>
              <a:rPr lang="en-US" altLang="zh-CN" sz="1600">
                <a:solidFill>
                  <a:schemeClr val="tx1"/>
                </a:solidFill>
                <a:latin typeface="Times New Roman" panose="02020603050405020304" pitchFamily="18" charset="0"/>
                <a:ea typeface="宋体" pitchFamily="2" charset="-122"/>
              </a:rPr>
              <a:t>b</a:t>
            </a:r>
            <a:r>
              <a:rPr lang="zh-CN" altLang="en-US" sz="1600">
                <a:solidFill>
                  <a:schemeClr val="tx1"/>
                </a:solidFill>
                <a:latin typeface="Times New Roman" panose="02020603050405020304" pitchFamily="18" charset="0"/>
                <a:ea typeface="宋体" pitchFamily="2" charset="-122"/>
              </a:rPr>
              <a:t>进程</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while(1)                                      while(1)</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sz="1600">
                <a:solidFill>
                  <a:schemeClr val="tx1"/>
                </a:solidFill>
                <a:latin typeface="Times New Roman" panose="02020603050405020304" pitchFamily="18" charset="0"/>
                <a:ea typeface="宋体" pitchFamily="2" charset="-122"/>
              </a:rPr>
              <a:t>CS</a:t>
            </a:r>
            <a:r>
              <a:rPr lang="en-US" sz="1600" baseline="-25000">
                <a:solidFill>
                  <a:schemeClr val="tx1"/>
                </a:solidFill>
                <a:latin typeface="Times New Roman" panose="02020603050405020304" pitchFamily="18" charset="0"/>
                <a:ea typeface="宋体" pitchFamily="2" charset="-122"/>
              </a:rPr>
              <a:t>a</a:t>
            </a: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sym typeface="+mn-ea"/>
              </a:rPr>
              <a:t>P(s</a:t>
            </a:r>
            <a:r>
              <a:rPr lang="en-US" altLang="zh-CN" sz="1600" baseline="-25000">
                <a:solidFill>
                  <a:schemeClr val="tx1"/>
                </a:solidFill>
                <a:latin typeface="Times New Roman" panose="02020603050405020304" pitchFamily="18" charset="0"/>
                <a:sym typeface="+mn-ea"/>
              </a:rPr>
              <a:t>1</a:t>
            </a:r>
            <a:r>
              <a:rPr lang="en-US" altLang="zh-CN" sz="1600">
                <a:solidFill>
                  <a:schemeClr val="tx1"/>
                </a:solidFill>
                <a:latin typeface="Times New Roman" panose="02020603050405020304" pitchFamily="18" charset="0"/>
                <a:sym typeface="+mn-ea"/>
              </a:rPr>
              <a:t>)</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sym typeface="+mn-ea"/>
              </a:rPr>
              <a:t>V(s</a:t>
            </a:r>
            <a:r>
              <a:rPr lang="en-US" altLang="zh-CN" sz="1600" baseline="-25000">
                <a:solidFill>
                  <a:schemeClr val="tx1"/>
                </a:solidFill>
                <a:latin typeface="Times New Roman" panose="02020603050405020304" pitchFamily="18" charset="0"/>
                <a:sym typeface="+mn-ea"/>
              </a:rPr>
              <a:t>1</a:t>
            </a:r>
            <a:r>
              <a:rPr lang="en-US" altLang="zh-CN" sz="1600">
                <a:solidFill>
                  <a:schemeClr val="tx1"/>
                </a:solidFill>
                <a:latin typeface="Times New Roman" panose="02020603050405020304" pitchFamily="18" charset="0"/>
                <a:sym typeface="+mn-ea"/>
              </a:rPr>
              <a:t>)</a:t>
            </a:r>
            <a:r>
              <a:rPr lang="en-US" altLang="zh-CN"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sym typeface="+mn-ea"/>
              </a:rPr>
              <a:t>CS</a:t>
            </a:r>
            <a:r>
              <a:rPr lang="en-US" altLang="zh-CN" sz="1600" baseline="-25000">
                <a:solidFill>
                  <a:schemeClr val="tx1"/>
                </a:solidFill>
                <a:latin typeface="Times New Roman" panose="02020603050405020304" pitchFamily="18" charset="0"/>
                <a:sym typeface="+mn-ea"/>
              </a:rPr>
              <a:t>b</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P(s</a:t>
            </a:r>
            <a:r>
              <a:rPr lang="en-US" altLang="zh-CN" sz="1600" baseline="-25000">
                <a:solidFill>
                  <a:schemeClr val="tx1"/>
                </a:solidFill>
                <a:latin typeface="Times New Roman" panose="02020603050405020304" pitchFamily="18" charset="0"/>
                <a:ea typeface="宋体" pitchFamily="2" charset="-122"/>
              </a:rPr>
              <a:t>2</a:t>
            </a:r>
            <a:r>
              <a:rPr lang="en-US" altLang="zh-CN"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sym typeface="+mn-ea"/>
              </a:rPr>
              <a:t>V(s</a:t>
            </a:r>
            <a:r>
              <a:rPr lang="en-US" altLang="zh-CN" sz="1600" baseline="-25000">
                <a:solidFill>
                  <a:schemeClr val="tx1"/>
                </a:solidFill>
                <a:latin typeface="Times New Roman" panose="02020603050405020304" pitchFamily="18" charset="0"/>
                <a:sym typeface="+mn-ea"/>
              </a:rPr>
              <a:t>2</a:t>
            </a:r>
            <a:r>
              <a:rPr lang="en-US" altLang="zh-CN" sz="1600">
                <a:solidFill>
                  <a:schemeClr val="tx1"/>
                </a:solidFill>
                <a:latin typeface="Times New Roman" panose="02020603050405020304" pitchFamily="18" charset="0"/>
                <a:sym typeface="+mn-ea"/>
              </a:rPr>
              <a:t>)</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   </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a:t>
            </a:r>
            <a:r>
              <a:rPr lang="zh-CN" altLang="en-US" sz="1600">
                <a:solidFill>
                  <a:schemeClr val="tx1"/>
                </a:solidFill>
                <a:latin typeface="Times New Roman" panose="02020603050405020304" pitchFamily="18" charset="0"/>
                <a:ea typeface="宋体" pitchFamily="2" charset="-122"/>
              </a:rPr>
              <a:t>注：信号灯</a:t>
            </a:r>
            <a:r>
              <a:rPr lang="en-US" altLang="zh-CN" sz="1600">
                <a:solidFill>
                  <a:schemeClr val="tx1"/>
                </a:solidFill>
                <a:latin typeface="Times New Roman" panose="02020603050405020304" pitchFamily="18" charset="0"/>
                <a:ea typeface="宋体" pitchFamily="2" charset="-122"/>
              </a:rPr>
              <a:t>s</a:t>
            </a:r>
            <a:r>
              <a:rPr lang="en-US" altLang="zh-CN" sz="1600" baseline="-25000">
                <a:solidFill>
                  <a:schemeClr val="tx1"/>
                </a:solidFill>
                <a:latin typeface="Times New Roman" panose="02020603050405020304" pitchFamily="18" charset="0"/>
                <a:ea typeface="宋体" pitchFamily="2" charset="-122"/>
              </a:rPr>
              <a:t>1</a:t>
            </a:r>
            <a:r>
              <a:rPr lang="zh-CN" altLang="en-US" sz="1600">
                <a:solidFill>
                  <a:schemeClr val="tx1"/>
                </a:solidFill>
                <a:latin typeface="Times New Roman" panose="02020603050405020304" pitchFamily="18" charset="0"/>
                <a:ea typeface="宋体" pitchFamily="2" charset="-122"/>
              </a:rPr>
              <a:t>，</a:t>
            </a:r>
            <a:r>
              <a:rPr lang="en-US" altLang="zh-CN" sz="1600">
                <a:solidFill>
                  <a:schemeClr val="tx1"/>
                </a:solidFill>
                <a:latin typeface="Times New Roman" panose="02020603050405020304" pitchFamily="18" charset="0"/>
                <a:ea typeface="宋体" pitchFamily="2" charset="-122"/>
              </a:rPr>
              <a:t>s</a:t>
            </a:r>
            <a:r>
              <a:rPr lang="en-US" altLang="zh-CN" sz="1600" baseline="-25000">
                <a:solidFill>
                  <a:schemeClr val="tx1"/>
                </a:solidFill>
                <a:latin typeface="Times New Roman" panose="02020603050405020304" pitchFamily="18" charset="0"/>
                <a:ea typeface="宋体" pitchFamily="2" charset="-122"/>
              </a:rPr>
              <a:t>2</a:t>
            </a:r>
            <a:r>
              <a:rPr lang="zh-CN" altLang="en-US" sz="1600">
                <a:solidFill>
                  <a:schemeClr val="tx1"/>
                </a:solidFill>
                <a:latin typeface="Times New Roman" panose="02020603050405020304" pitchFamily="18" charset="0"/>
                <a:ea typeface="宋体" pitchFamily="2" charset="-122"/>
              </a:rPr>
              <a:t>的初值为</a:t>
            </a: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66571" name="矩形 66570"/>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anim calcmode="lin" valueType="num">
                                      <p:cBhvr additive="base">
                                        <p:cTn id="7" dur="500" fill="hold"/>
                                        <p:tgtEl>
                                          <p:spTgt spid="66563"/>
                                        </p:tgtEl>
                                        <p:attrNameLst>
                                          <p:attrName>ppt_x</p:attrName>
                                        </p:attrNameLst>
                                      </p:cBhvr>
                                      <p:tavLst>
                                        <p:tav tm="0">
                                          <p:val>
                                            <p:strVal val="0-#ppt_w/2"/>
                                          </p:val>
                                        </p:tav>
                                        <p:tav tm="100000">
                                          <p:val>
                                            <p:strVal val="#ppt_x"/>
                                          </p:val>
                                        </p:tav>
                                      </p:tavLst>
                                    </p:anim>
                                    <p:anim calcmode="lin" valueType="num">
                                      <p:cBhvr additive="base">
                                        <p:cTn id="8" dur="500" fill="hold"/>
                                        <p:tgtEl>
                                          <p:spTgt spid="66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文本框 6758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56</a:t>
            </a:r>
            <a:endParaRPr lang="en-US" altLang="zh-CN" b="0">
              <a:solidFill>
                <a:schemeClr val="tx2"/>
              </a:solidFill>
              <a:latin typeface="Times New Roman" panose="02020603050405020304" pitchFamily="18" charset="0"/>
              <a:ea typeface="宋体" pitchFamily="2" charset="-122"/>
            </a:endParaRPr>
          </a:p>
        </p:txBody>
      </p:sp>
      <p:sp>
        <p:nvSpPr>
          <p:cNvPr id="67587" name="矩形 67586"/>
          <p:cNvSpPr/>
          <p:nvPr/>
        </p:nvSpPr>
        <p:spPr>
          <a:xfrm>
            <a:off x="157163" y="615950"/>
            <a:ext cx="8405813" cy="13335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4.  </a:t>
            </a:r>
            <a:r>
              <a:rPr lang="zh-CN" altLang="en-US" b="1" strike="noStrike" noProof="1">
                <a:solidFill>
                  <a:srgbClr val="990000"/>
                </a:solidFill>
                <a:latin typeface="Arial" panose="020B0604020202020204" pitchFamily="34" charset="0"/>
                <a:ea typeface="宋体" pitchFamily="2" charset="-122"/>
                <a:cs typeface="+mn-ea"/>
              </a:rPr>
              <a:t>生产者</a:t>
            </a:r>
            <a:r>
              <a:rPr lang="en-US" altLang="zh-CN" b="1" strike="noStrike" noProof="1">
                <a:solidFill>
                  <a:srgbClr val="990000"/>
                </a:solidFill>
                <a:latin typeface="Arial" panose="020B0604020202020204" pitchFamily="34" charset="0"/>
                <a:ea typeface="宋体" pitchFamily="2" charset="-122"/>
                <a:cs typeface="+mn-ea"/>
              </a:rPr>
              <a:t>——</a:t>
            </a:r>
            <a:r>
              <a:rPr lang="zh-CN" altLang="en-US" b="1" strike="noStrike" noProof="1">
                <a:solidFill>
                  <a:srgbClr val="990000"/>
                </a:solidFill>
                <a:latin typeface="Arial" panose="020B0604020202020204" pitchFamily="34" charset="0"/>
                <a:ea typeface="宋体" pitchFamily="2" charset="-122"/>
                <a:cs typeface="+mn-ea"/>
              </a:rPr>
              <a:t>消费者问题</a:t>
            </a:r>
            <a:endParaRPr lang="zh-CN" altLang="en-US" b="1" strike="noStrike" noProof="1">
              <a:solidFill>
                <a:srgbClr val="990000"/>
              </a:solidFill>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生产者</a:t>
            </a:r>
            <a:r>
              <a:rPr lang="en-US" altLang="zh-CN" sz="2800" b="1" strike="noStrike" noProof="1">
                <a:solidFill>
                  <a:srgbClr val="A50021"/>
                </a:solidFill>
                <a:latin typeface="Times New Roman" panose="02020603050405020304" pitchFamily="18" charset="0"/>
                <a:ea typeface="宋体" pitchFamily="2" charset="-122"/>
                <a:cs typeface="+mn-ea"/>
              </a:rPr>
              <a:t>——</a:t>
            </a:r>
            <a:r>
              <a:rPr lang="zh-CN" altLang="en-US" sz="2800" b="1" strike="noStrike" noProof="1">
                <a:solidFill>
                  <a:srgbClr val="A50021"/>
                </a:solidFill>
                <a:latin typeface="Times New Roman" panose="02020603050405020304" pitchFamily="18" charset="0"/>
                <a:ea typeface="宋体" pitchFamily="2" charset="-122"/>
                <a:cs typeface="+mn-ea"/>
              </a:rPr>
              <a:t>消费者问题的例子</a:t>
            </a:r>
            <a:r>
              <a:rPr lang="zh-CN" altLang="en-US" sz="2000" strike="noStrike" noProof="1">
                <a:latin typeface="Times New Roman" panose="02020603050405020304" pitchFamily="18" charset="0"/>
                <a:ea typeface="宋体" pitchFamily="2" charset="-122"/>
                <a:cs typeface="+mn-ea"/>
              </a:rPr>
              <a:t>          </a:t>
            </a:r>
            <a:endParaRPr lang="zh-CN" altLang="en-US" sz="2000" strike="noStrike" noProof="1">
              <a:latin typeface="Times New Roman" panose="02020603050405020304" pitchFamily="18" charset="0"/>
              <a:ea typeface="宋体" pitchFamily="2" charset="-122"/>
            </a:endParaRPr>
          </a:p>
        </p:txBody>
      </p:sp>
      <p:sp>
        <p:nvSpPr>
          <p:cNvPr id="67588" name="矩形 67587"/>
          <p:cNvSpPr/>
          <p:nvPr/>
        </p:nvSpPr>
        <p:spPr>
          <a:xfrm>
            <a:off x="682625" y="1993900"/>
            <a:ext cx="7353300" cy="2319338"/>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①</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计算进程和打印进程</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x-none" altLang="zh-CN" sz="2400" strike="noStrike" noProof="1">
                <a:solidFill>
                  <a:schemeClr val="tx1"/>
                </a:solidFill>
                <a:latin typeface="Times New Roman" panose="02020603050405020304" pitchFamily="18" charset="0"/>
                <a:ea typeface="宋体" pitchFamily="2" charset="-122"/>
                <a:cs typeface="+mn-ea"/>
              </a:rPr>
              <a:t>	多个</a:t>
            </a:r>
            <a:r>
              <a:rPr lang="zh-CN" altLang="en-US" sz="2400" strike="noStrike" noProof="1">
                <a:solidFill>
                  <a:schemeClr val="tx1"/>
                </a:solidFill>
                <a:latin typeface="Times New Roman" panose="02020603050405020304" pitchFamily="18" charset="0"/>
                <a:ea typeface="宋体" pitchFamily="2" charset="-122"/>
                <a:cs typeface="+mn-ea"/>
              </a:rPr>
              <a:t>计算进程 </a:t>
            </a:r>
            <a:r>
              <a:rPr lang="en-US" altLang="zh-CN" sz="2400" strike="noStrike" noProof="1">
                <a:solidFill>
                  <a:schemeClr val="tx1"/>
                </a:solidFill>
                <a:latin typeface="Times New Roman" panose="02020603050405020304" pitchFamily="18" charset="0"/>
                <a:ea typeface="宋体" pitchFamily="2" charset="-122"/>
                <a:cs typeface="+mn-ea"/>
              </a:rPr>
              <a:t>cp</a:t>
            </a:r>
            <a:r>
              <a:rPr lang="zh-CN" altLang="en-US" sz="2400" strike="noStrike" noProof="1">
                <a:solidFill>
                  <a:schemeClr val="tx1"/>
                </a:solidFill>
                <a:latin typeface="Times New Roman" panose="02020603050405020304" pitchFamily="18" charset="0"/>
                <a:ea typeface="宋体" pitchFamily="2" charset="-122"/>
                <a:cs typeface="+mn-ea"/>
              </a:rPr>
              <a:t>不断产生数据，是生产者；</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x-none" altLang="zh-CN" sz="2400" strike="noStrike" noProof="1">
                <a:solidFill>
                  <a:schemeClr val="tx1"/>
                </a:solidFill>
                <a:latin typeface="Times New Roman" panose="02020603050405020304" pitchFamily="18" charset="0"/>
                <a:ea typeface="宋体" pitchFamily="2" charset="-122"/>
                <a:cs typeface="+mn-ea"/>
              </a:rPr>
              <a:t>	</a:t>
            </a:r>
            <a:r>
              <a:rPr lang="x-none" altLang="zh-CN" sz="2400" strike="noStrike" noProof="1">
                <a:solidFill>
                  <a:schemeClr val="tx1"/>
                </a:solidFill>
                <a:latin typeface="Times New Roman" panose="02020603050405020304" pitchFamily="18" charset="0"/>
                <a:ea typeface="宋体" pitchFamily="2" charset="-122"/>
                <a:cs typeface="+mn-ea"/>
                <a:sym typeface="+mn-ea"/>
              </a:rPr>
              <a:t>多个</a:t>
            </a:r>
            <a:r>
              <a:rPr lang="zh-CN" altLang="en-US" sz="2400" strike="noStrike" noProof="1">
                <a:solidFill>
                  <a:schemeClr val="tx1"/>
                </a:solidFill>
                <a:latin typeface="Times New Roman" panose="02020603050405020304" pitchFamily="18" charset="0"/>
                <a:ea typeface="宋体" pitchFamily="2" charset="-122"/>
                <a:cs typeface="+mn-ea"/>
              </a:rPr>
              <a:t>打印进程 </a:t>
            </a:r>
            <a:r>
              <a:rPr lang="en-US" altLang="zh-CN" sz="2400" strike="noStrike" noProof="1">
                <a:solidFill>
                  <a:schemeClr val="tx1"/>
                </a:solidFill>
                <a:latin typeface="Times New Roman" panose="02020603050405020304" pitchFamily="18" charset="0"/>
                <a:ea typeface="宋体" pitchFamily="2" charset="-122"/>
                <a:cs typeface="+mn-ea"/>
              </a:rPr>
              <a:t>iop</a:t>
            </a:r>
            <a:r>
              <a:rPr lang="zh-CN" altLang="en-US" sz="2400" strike="noStrike" noProof="1">
                <a:solidFill>
                  <a:schemeClr val="tx1"/>
                </a:solidFill>
                <a:latin typeface="Times New Roman" panose="02020603050405020304" pitchFamily="18" charset="0"/>
                <a:ea typeface="宋体" pitchFamily="2" charset="-122"/>
                <a:cs typeface="+mn-ea"/>
              </a:rPr>
              <a:t>不断打印数据，是消费者</a:t>
            </a:r>
            <a:r>
              <a:rPr lang="x-none" altLang="zh-CN" sz="2400" strike="noStrike" noProof="1">
                <a:solidFill>
                  <a:schemeClr val="tx1"/>
                </a:solidFill>
                <a:latin typeface="Times New Roman" panose="02020603050405020304" pitchFamily="18" charset="0"/>
                <a:ea typeface="宋体" pitchFamily="2" charset="-122"/>
                <a:cs typeface="+mn-ea"/>
              </a:rPr>
              <a:t>；</a:t>
            </a:r>
            <a:endParaRPr lang="x-none" altLang="zh-CN"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x-none" altLang="zh-CN" sz="2400" strike="noStrike" noProof="1">
                <a:solidFill>
                  <a:schemeClr val="tx1"/>
                </a:solidFill>
                <a:latin typeface="Times New Roman" panose="02020603050405020304" pitchFamily="18" charset="0"/>
                <a:ea typeface="宋体" pitchFamily="2" charset="-122"/>
                <a:cs typeface="+mn-ea"/>
              </a:rPr>
              <a:t>	有多个缓冲区；</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67589" name="矩形 67588"/>
          <p:cNvSpPr/>
          <p:nvPr/>
        </p:nvSpPr>
        <p:spPr>
          <a:xfrm>
            <a:off x="682625" y="4549775"/>
            <a:ext cx="7129463" cy="17351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② </a:t>
            </a:r>
            <a:r>
              <a:rPr lang="zh-CN" altLang="en-US" sz="2400" b="1" strike="noStrike" noProof="1">
                <a:solidFill>
                  <a:srgbClr val="000099"/>
                </a:solidFill>
                <a:latin typeface="Times New Roman" panose="02020603050405020304" pitchFamily="18" charset="0"/>
                <a:ea typeface="宋体" pitchFamily="2" charset="-122"/>
                <a:cs typeface="+mn-ea"/>
              </a:rPr>
              <a:t>通信问题</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发消息进程 </a:t>
            </a:r>
            <a:r>
              <a:rPr lang="en-US" altLang="zh-CN" sz="2400" strike="noStrike" noProof="1">
                <a:solidFill>
                  <a:schemeClr val="tx1"/>
                </a:solidFill>
                <a:latin typeface="Times New Roman" panose="02020603050405020304" pitchFamily="18" charset="0"/>
                <a:ea typeface="宋体" pitchFamily="2" charset="-122"/>
                <a:cs typeface="+mn-ea"/>
              </a:rPr>
              <a:t>send</a:t>
            </a:r>
            <a:r>
              <a:rPr lang="zh-CN" altLang="en-US" sz="2400" strike="noStrike" noProof="1">
                <a:solidFill>
                  <a:schemeClr val="tx1"/>
                </a:solidFill>
                <a:latin typeface="Times New Roman" panose="02020603050405020304" pitchFamily="18" charset="0"/>
                <a:ea typeface="宋体" pitchFamily="2" charset="-122"/>
                <a:cs typeface="+mn-ea"/>
              </a:rPr>
              <a:t>不断产生消息，是生产者；</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收消息进程 </a:t>
            </a:r>
            <a:r>
              <a:rPr lang="en-US" altLang="zh-CN" sz="2400" strike="noStrike" noProof="1">
                <a:solidFill>
                  <a:schemeClr val="tx1"/>
                </a:solidFill>
                <a:latin typeface="Times New Roman" panose="02020603050405020304" pitchFamily="18" charset="0"/>
                <a:ea typeface="宋体" pitchFamily="2" charset="-122"/>
                <a:cs typeface="+mn-ea"/>
              </a:rPr>
              <a:t>receive</a:t>
            </a:r>
            <a:r>
              <a:rPr lang="zh-CN" altLang="en-US" sz="2400" strike="noStrike" noProof="1">
                <a:solidFill>
                  <a:schemeClr val="tx1"/>
                </a:solidFill>
                <a:latin typeface="Times New Roman" panose="02020603050405020304" pitchFamily="18" charset="0"/>
                <a:ea typeface="宋体" pitchFamily="2" charset="-122"/>
                <a:cs typeface="+mn-ea"/>
              </a:rPr>
              <a:t>不断接收消息，是消费者。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67590" name="矩形 67589"/>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进程及进程管理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7">
                                            <p:txEl>
                                              <p:charRg st="0" end="15"/>
                                            </p:txEl>
                                          </p:spTgt>
                                        </p:tgtEl>
                                        <p:attrNameLst>
                                          <p:attrName>style.visibility</p:attrName>
                                        </p:attrNameLst>
                                      </p:cBhvr>
                                      <p:to>
                                        <p:strVal val="visible"/>
                                      </p:to>
                                    </p:set>
                                    <p:anim calcmode="lin" valueType="num">
                                      <p:cBhvr additive="base">
                                        <p:cTn id="7" dur="1000" fill="hold"/>
                                        <p:tgtEl>
                                          <p:spTgt spid="67587">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7587">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587">
                                            <p:txEl>
                                              <p:charRg st="15" end="48"/>
                                            </p:txEl>
                                          </p:spTgt>
                                        </p:tgtEl>
                                        <p:attrNameLst>
                                          <p:attrName>style.visibility</p:attrName>
                                        </p:attrNameLst>
                                      </p:cBhvr>
                                      <p:to>
                                        <p:strVal val="visible"/>
                                      </p:to>
                                    </p:set>
                                    <p:anim calcmode="lin" valueType="num">
                                      <p:cBhvr additive="base">
                                        <p:cTn id="13" dur="1000" fill="hold"/>
                                        <p:tgtEl>
                                          <p:spTgt spid="67587">
                                            <p:txEl>
                                              <p:charRg st="15" end="48"/>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7587">
                                            <p:txEl>
                                              <p:charRg st="15" end="4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7588"/>
                                        </p:tgtEl>
                                        <p:attrNameLst>
                                          <p:attrName>style.visibility</p:attrName>
                                        </p:attrNameLst>
                                      </p:cBhvr>
                                      <p:to>
                                        <p:strVal val="visible"/>
                                      </p:to>
                                    </p:set>
                                    <p:anim calcmode="lin" valueType="num">
                                      <p:cBhvr additive="base">
                                        <p:cTn id="19" dur="500" fill="hold"/>
                                        <p:tgtEl>
                                          <p:spTgt spid="67588"/>
                                        </p:tgtEl>
                                        <p:attrNameLst>
                                          <p:attrName>ppt_x</p:attrName>
                                        </p:attrNameLst>
                                      </p:cBhvr>
                                      <p:tavLst>
                                        <p:tav tm="0">
                                          <p:val>
                                            <p:strVal val="#ppt_x"/>
                                          </p:val>
                                        </p:tav>
                                        <p:tav tm="100000">
                                          <p:val>
                                            <p:strVal val="#ppt_x"/>
                                          </p:val>
                                        </p:tav>
                                      </p:tavLst>
                                    </p:anim>
                                    <p:anim calcmode="lin" valueType="num">
                                      <p:cBhvr additive="base">
                                        <p:cTn id="20" dur="500" fill="hold"/>
                                        <p:tgtEl>
                                          <p:spTgt spid="6758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7589"/>
                                        </p:tgtEl>
                                        <p:attrNameLst>
                                          <p:attrName>style.visibility</p:attrName>
                                        </p:attrNameLst>
                                      </p:cBhvr>
                                      <p:to>
                                        <p:strVal val="visible"/>
                                      </p:to>
                                    </p:set>
                                    <p:anim calcmode="lin" valueType="num">
                                      <p:cBhvr additive="base">
                                        <p:cTn id="25" dur="500" fill="hold"/>
                                        <p:tgtEl>
                                          <p:spTgt spid="67589"/>
                                        </p:tgtEl>
                                        <p:attrNameLst>
                                          <p:attrName>ppt_x</p:attrName>
                                        </p:attrNameLst>
                                      </p:cBhvr>
                                      <p:tavLst>
                                        <p:tav tm="0">
                                          <p:val>
                                            <p:strVal val="#ppt_x"/>
                                          </p:val>
                                        </p:tav>
                                        <p:tav tm="100000">
                                          <p:val>
                                            <p:strVal val="#ppt_x"/>
                                          </p:val>
                                        </p:tav>
                                      </p:tavLst>
                                    </p:anim>
                                    <p:anim calcmode="lin" valueType="num">
                                      <p:cBhvr additive="base">
                                        <p:cTn id="26" dur="500" fill="hold"/>
                                        <p:tgtEl>
                                          <p:spTgt spid="675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P spid="67588" grpId="0"/>
      <p:bldP spid="67589" grpId="0"/>
    </p:bldLst>
  </p:timing>
</p:sld>
</file>

<file path=ppt/theme/theme1.xml><?xml version="1.0" encoding="utf-8"?>
<a:theme xmlns:a="http://schemas.openxmlformats.org/drawingml/2006/main" name="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0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5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2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3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4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5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6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7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8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9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20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22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2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3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24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25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26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9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39242</Words>
  <Application>WPS 演示</Application>
  <PresentationFormat>在屏幕上显示</PresentationFormat>
  <Paragraphs>3407</Paragraphs>
  <Slides>178</Slides>
  <Notes>0</Notes>
  <HiddenSlides>0</HiddenSlides>
  <MMClips>0</MMClips>
  <ScaleCrop>false</ScaleCrop>
  <HeadingPairs>
    <vt:vector size="8" baseType="variant">
      <vt:variant>
        <vt:lpstr>已用的字体</vt:lpstr>
      </vt:variant>
      <vt:variant>
        <vt:i4>21</vt:i4>
      </vt:variant>
      <vt:variant>
        <vt:lpstr>主题</vt:lpstr>
      </vt:variant>
      <vt:variant>
        <vt:i4>27</vt:i4>
      </vt:variant>
      <vt:variant>
        <vt:lpstr>嵌入 OLE 服务器</vt:lpstr>
      </vt:variant>
      <vt:variant>
        <vt:i4>44</vt:i4>
      </vt:variant>
      <vt:variant>
        <vt:lpstr>幻灯片标题</vt:lpstr>
      </vt:variant>
      <vt:variant>
        <vt:i4>178</vt:i4>
      </vt:variant>
    </vt:vector>
  </HeadingPairs>
  <TitlesOfParts>
    <vt:vector size="270" baseType="lpstr">
      <vt:lpstr>Arial</vt:lpstr>
      <vt:lpstr>宋体</vt:lpstr>
      <vt:lpstr>Wingdings</vt:lpstr>
      <vt:lpstr>Times New Roman</vt:lpstr>
      <vt:lpstr>楷体_GB2312</vt:lpstr>
      <vt:lpstr>MT Extra</vt:lpstr>
      <vt:lpstr>隶书</vt:lpstr>
      <vt:lpstr>Symbol</vt:lpstr>
      <vt:lpstr>Tahoma</vt:lpstr>
      <vt:lpstr>Lucida Console</vt:lpstr>
      <vt:lpstr>Courier New</vt:lpstr>
      <vt:lpstr>方正书宋_GBK</vt:lpstr>
      <vt:lpstr>仿宋_GB2312</vt:lpstr>
      <vt:lpstr>Droid Sans Fallback</vt:lpstr>
      <vt:lpstr>微软雅黑</vt:lpstr>
      <vt:lpstr>宋体</vt:lpstr>
      <vt:lpstr>Arial Unicode MS</vt:lpstr>
      <vt:lpstr>Webdings</vt:lpstr>
      <vt:lpstr>AR PL UKai CN</vt:lpstr>
      <vt:lpstr>Gubbi</vt:lpstr>
      <vt:lpstr>Abyssinica SIL</vt:lpstr>
      <vt:lpstr>SAF_2004_Template</vt:lpstr>
      <vt:lpstr>1_SAF_2004_Template</vt:lpstr>
      <vt:lpstr>2_SAF_2004_Template</vt:lpstr>
      <vt:lpstr>3_SAF_2004_Template</vt:lpstr>
      <vt:lpstr>4_SAF_2004_Template</vt:lpstr>
      <vt:lpstr>6_SAF_2004_Template</vt:lpstr>
      <vt:lpstr>7_SAF_2004_Template</vt:lpstr>
      <vt:lpstr>8_SAF_2004_Template</vt:lpstr>
      <vt:lpstr>9_SAF_2004_Template</vt:lpstr>
      <vt:lpstr>10_SAF_2004_Template</vt:lpstr>
      <vt:lpstr>5_SAF_2004_Template</vt:lpstr>
      <vt:lpstr>11_SAF_2004_Template</vt:lpstr>
      <vt:lpstr>12_SAF_2004_Template</vt:lpstr>
      <vt:lpstr>13_SAF_2004_Template</vt:lpstr>
      <vt:lpstr>14_SAF_2004_Template</vt:lpstr>
      <vt:lpstr>15_SAF_2004_Template</vt:lpstr>
      <vt:lpstr>16_SAF_2004_Template</vt:lpstr>
      <vt:lpstr>17_SAF_2004_Template</vt:lpstr>
      <vt:lpstr>18_SAF_2004_Template</vt:lpstr>
      <vt:lpstr>19_SAF_2004_Template</vt:lpstr>
      <vt:lpstr>20_SAF_2004_Template</vt:lpstr>
      <vt:lpstr>22_SAF_2004_Template</vt:lpstr>
      <vt:lpstr>21_SAF_2004_Template</vt:lpstr>
      <vt:lpstr>23_SAF_2004_Template</vt:lpstr>
      <vt:lpstr>24_SAF_2004_Template</vt:lpstr>
      <vt:lpstr>25_SAF_2004_Template</vt:lpstr>
      <vt:lpstr>26_SAF_2004_Template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并发程序的特点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临界区的调度原则</vt:lpstr>
      <vt:lpstr>PowerPoint 演示文稿</vt:lpstr>
      <vt:lpstr>PowerPoint 演示文稿</vt:lpstr>
      <vt:lpstr>PowerPoint 演示文稿</vt:lpstr>
      <vt:lpstr>PowerPoint 演示文稿</vt:lpstr>
      <vt:lpstr>PowerPoint 演示文稿</vt:lpstr>
      <vt:lpstr>PowerPoint 演示文稿</vt:lpstr>
      <vt:lpstr>(4) 用上锁原语和开锁原语实现互斥</vt:lpstr>
      <vt:lpstr>PowerPoint 演示文稿</vt:lpstr>
      <vt:lpstr>PowerPoint 演示文稿</vt:lpstr>
      <vt:lpstr>PowerPoint 演示文稿</vt:lpstr>
      <vt:lpstr>PowerPoint 演示文稿</vt:lpstr>
      <vt:lpstr>PowerPoint 演示文稿</vt:lpstr>
      <vt:lpstr>(4) 用上锁原语和开锁原语实现互斥</vt:lpstr>
      <vt:lpstr>2、信号灯和 P、V操作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推论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示例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引入多线程技术的动机（续）</vt:lpstr>
      <vt:lpstr> 解决问题的思路</vt:lpstr>
      <vt:lpstr>PowerPoint 演示文稿</vt:lpstr>
      <vt:lpstr>PowerPoint 演示文稿</vt:lpstr>
      <vt:lpstr>PowerPoint 演示文稿</vt:lpstr>
      <vt:lpstr>进程与线程的关系</vt:lpstr>
      <vt:lpstr>PowerPoint 演示文稿</vt:lpstr>
      <vt:lpstr>Linux系统中的pthread控制接口</vt:lpstr>
      <vt:lpstr>PowerPoint 演示文稿</vt:lpstr>
      <vt:lpstr>PowerPoint 演示文稿</vt:lpstr>
      <vt:lpstr>PowerPoint 演示文稿</vt:lpstr>
      <vt:lpstr>PowerPoint 演示文稿</vt:lpstr>
      <vt:lpstr>Linux系统中的线程互斥/同步接口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② 简单循环轮转调度算法</vt:lpstr>
      <vt:lpstr>PowerPoint 演示文稿</vt:lpstr>
      <vt:lpstr>PowerPoint 演示文稿</vt:lpstr>
      <vt:lpstr>多级时间片循环调度:</vt:lpstr>
      <vt:lpstr>多级时间片循环调度: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!leaf</dc:creator>
  <cp:lastModifiedBy>zjie</cp:lastModifiedBy>
  <cp:revision>1399</cp:revision>
  <dcterms:created xsi:type="dcterms:W3CDTF">2018-11-01T01:15:01Z</dcterms:created>
  <dcterms:modified xsi:type="dcterms:W3CDTF">2018-11-01T01:15:01Z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2052-10.1.0.6634</vt:lpwstr>
  </property>
</Properties>
</file>