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3" r:id="rId3"/>
    <p:sldId id="284" r:id="rId4"/>
    <p:sldId id="366" r:id="rId5"/>
    <p:sldId id="367" r:id="rId6"/>
    <p:sldId id="365" r:id="rId7"/>
    <p:sldId id="418" r:id="rId9"/>
    <p:sldId id="285" r:id="rId10"/>
    <p:sldId id="286" r:id="rId11"/>
    <p:sldId id="290" r:id="rId12"/>
    <p:sldId id="291" r:id="rId13"/>
    <p:sldId id="293" r:id="rId14"/>
    <p:sldId id="294" r:id="rId15"/>
    <p:sldId id="295" r:id="rId16"/>
    <p:sldId id="296" r:id="rId17"/>
    <p:sldId id="297" r:id="rId18"/>
    <p:sldId id="516" r:id="rId19"/>
    <p:sldId id="595" r:id="rId20"/>
    <p:sldId id="596" r:id="rId21"/>
    <p:sldId id="597" r:id="rId22"/>
    <p:sldId id="642" r:id="rId23"/>
    <p:sldId id="298" r:id="rId24"/>
    <p:sldId id="329" r:id="rId25"/>
    <p:sldId id="330" r:id="rId26"/>
    <p:sldId id="644" r:id="rId27"/>
    <p:sldId id="301" r:id="rId28"/>
    <p:sldId id="646" r:id="rId29"/>
    <p:sldId id="302" r:id="rId30"/>
    <p:sldId id="299" r:id="rId31"/>
    <p:sldId id="300" r:id="rId32"/>
    <p:sldId id="649" r:id="rId33"/>
    <p:sldId id="650" r:id="rId34"/>
    <p:sldId id="648" r:id="rId35"/>
    <p:sldId id="273" r:id="rId36"/>
    <p:sldId id="560" r:id="rId37"/>
    <p:sldId id="322" r:id="rId38"/>
    <p:sldId id="331" r:id="rId39"/>
    <p:sldId id="280" r:id="rId40"/>
    <p:sldId id="691" r:id="rId41"/>
    <p:sldId id="419" r:id="rId42"/>
    <p:sldId id="692" r:id="rId43"/>
    <p:sldId id="724" r:id="rId44"/>
    <p:sldId id="304" r:id="rId45"/>
    <p:sldId id="309" r:id="rId46"/>
    <p:sldId id="310" r:id="rId47"/>
    <p:sldId id="332" r:id="rId48"/>
    <p:sldId id="311" r:id="rId49"/>
    <p:sldId id="312" r:id="rId50"/>
    <p:sldId id="313" r:id="rId51"/>
    <p:sldId id="333" r:id="rId52"/>
    <p:sldId id="314" r:id="rId53"/>
    <p:sldId id="315" r:id="rId54"/>
    <p:sldId id="559" r:id="rId55"/>
    <p:sldId id="317" r:id="rId56"/>
    <p:sldId id="318" r:id="rId57"/>
    <p:sldId id="725" r:id="rId58"/>
    <p:sldId id="316" r:id="rId59"/>
    <p:sldId id="319" r:id="rId60"/>
    <p:sldId id="320" r:id="rId61"/>
    <p:sldId id="334" r:id="rId62"/>
    <p:sldId id="503" r:id="rId63"/>
    <p:sldId id="336" r:id="rId64"/>
    <p:sldId id="335" r:id="rId65"/>
    <p:sldId id="321" r:id="rId66"/>
    <p:sldId id="323" r:id="rId67"/>
    <p:sldId id="324" r:id="rId68"/>
    <p:sldId id="325" r:id="rId69"/>
    <p:sldId id="326" r:id="rId70"/>
    <p:sldId id="327" r:id="rId71"/>
    <p:sldId id="558" r:id="rId72"/>
    <p:sldId id="337" r:id="rId73"/>
    <p:sldId id="514" r:id="rId74"/>
    <p:sldId id="726" r:id="rId75"/>
    <p:sldId id="307" r:id="rId7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FF00"/>
    <a:srgbClr val="800000"/>
    <a:srgbClr val="CCECFF"/>
    <a:srgbClr val="CC0000"/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4138"/>
        <p:guide pos="289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zh-CN" altLang="en-US" sz="1200" strike="noStrike" noProof="1"/>
          </a:p>
        </p:txBody>
      </p:sp>
      <p:sp>
        <p:nvSpPr>
          <p:cNvPr id="3076" name="幻灯片图像占位符 3075"/>
          <p:cNvSpPr>
            <a:spLocks noGrp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3077" name="文本占位符 3076"/>
          <p:cNvSpPr>
            <a:spLocks noGrp="1" noTextEdit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zh-CN" sz="1200" strike="noStrike" noProof="1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sz="1200" strike="noStrike" noProof="1">
                <a:latin typeface="Times New Roman" panose="02020603050405020304" pitchFamily="2" charset="0"/>
                <a:ea typeface="宋体" pitchFamily="2" charset="-122"/>
                <a:cs typeface="+mn-ea"/>
              </a:rPr>
            </a:fld>
            <a:endParaRPr 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TextEdit="1"/>
          </p:cNvSpPr>
          <p:nvPr>
            <p:ph type="sldImg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218" name="文本占位符 2"/>
          <p:cNvSpPr>
            <a:spLocks noGrp="1" noTextEdit="1"/>
          </p:cNvSpPr>
          <p:nvPr>
            <p:ph type="body"/>
          </p:nvPr>
        </p:nvSpPr>
        <p:spPr/>
        <p:txBody>
          <a:bodyPr anchor="ctr"/>
          <a:p>
            <a:pPr lvl="0"/>
            <a:r>
              <a:rPr lang="zh-CN" altLang="zh-CN"/>
              <a:t>1，2的矛盾？</a:t>
            </a:r>
            <a:endParaRPr lang="zh-CN" altLang="zh-CN"/>
          </a:p>
        </p:txBody>
      </p:sp>
      <p:sp>
        <p:nvSpPr>
          <p:cNvPr id="921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TextEdit="1"/>
          </p:cNvSpPr>
          <p:nvPr>
            <p:ph type="sldImg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1266" name="文本占位符 2"/>
          <p:cNvSpPr>
            <a:spLocks noGrp="1" noTextEdit="1"/>
          </p:cNvSpPr>
          <p:nvPr>
            <p:ph type="body"/>
          </p:nvPr>
        </p:nvSpPr>
        <p:spPr/>
        <p:txBody>
          <a:bodyPr anchor="ctr"/>
          <a:p>
            <a:pPr lvl="0"/>
            <a:r>
              <a:rPr lang="zh-CN" altLang="zh-CN"/>
              <a:t>虚拟的方式，请求不满足时的处理</a:t>
            </a:r>
            <a:endParaRPr lang="zh-CN" altLang="zh-CN"/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7" name="矩形 2156"/>
          <p:cNvSpPr/>
          <p:nvPr/>
        </p:nvSpPr>
        <p:spPr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  <a:miter/>
          </a:ln>
        </p:spPr>
        <p:txBody>
          <a:bodyPr wrap="none" anchor="ctr"/>
          <a:p>
            <a:pPr lvl="0" algn="ctr"/>
          </a:p>
        </p:txBody>
      </p:sp>
      <p:sp>
        <p:nvSpPr>
          <p:cNvPr id="2156" name="矩形 2155"/>
          <p:cNvSpPr/>
          <p:nvPr/>
        </p:nvSpPr>
        <p:spPr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  <a:miter/>
          </a:ln>
        </p:spPr>
        <p:txBody>
          <a:bodyPr wrap="none" anchor="ctr"/>
          <a:p>
            <a:pPr lvl="0" algn="ctr"/>
          </a:p>
        </p:txBody>
      </p:sp>
      <p:grpSp>
        <p:nvGrpSpPr>
          <p:cNvPr id="2051" name="组合 2049"/>
          <p:cNvGrpSpPr/>
          <p:nvPr/>
        </p:nvGrpSpPr>
        <p:grpSpPr>
          <a:xfrm>
            <a:off x="0" y="68263"/>
            <a:ext cx="8678863" cy="6713537"/>
            <a:chOff x="0" y="0"/>
            <a:chExt cx="5467" cy="4229"/>
          </a:xfrm>
        </p:grpSpPr>
        <p:sp>
          <p:nvSpPr>
            <p:cNvPr id="2052" name="矩形 2050"/>
            <p:cNvSpPr/>
            <p:nvPr userDrawn="1"/>
          </p:nvSpPr>
          <p:spPr>
            <a:xfrm>
              <a:off x="692" y="451"/>
              <a:ext cx="4775" cy="9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/>
            </a:ln>
          </p:spPr>
          <p:txBody>
            <a:bodyPr anchor="t"/>
            <a:p>
              <a:pPr lvl="0"/>
              <a:endParaRPr lang="zh-CN" altLang="en-US"/>
            </a:p>
          </p:txBody>
        </p:sp>
        <p:grpSp>
          <p:nvGrpSpPr>
            <p:cNvPr id="2053" name="组合 2051"/>
            <p:cNvGrpSpPr/>
            <p:nvPr userDrawn="1"/>
          </p:nvGrpSpPr>
          <p:grpSpPr>
            <a:xfrm>
              <a:off x="0" y="0"/>
              <a:ext cx="624" cy="4229"/>
              <a:chOff x="0" y="0"/>
              <a:chExt cx="624" cy="4229"/>
            </a:xfrm>
          </p:grpSpPr>
          <p:sp>
            <p:nvSpPr>
              <p:cNvPr id="2054" name="直接连接符 2052"/>
              <p:cNvSpPr/>
              <p:nvPr userDrawn="1"/>
            </p:nvSpPr>
            <p:spPr>
              <a:xfrm>
                <a:off x="0" y="4160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55" name="直接连接符 2053"/>
              <p:cNvSpPr/>
              <p:nvPr userDrawn="1"/>
            </p:nvSpPr>
            <p:spPr>
              <a:xfrm>
                <a:off x="0" y="4196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56" name="直接连接符 2054"/>
              <p:cNvSpPr/>
              <p:nvPr userDrawn="1"/>
            </p:nvSpPr>
            <p:spPr>
              <a:xfrm>
                <a:off x="0" y="4229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57" name="直接连接符 2055"/>
              <p:cNvSpPr/>
              <p:nvPr userDrawn="1"/>
            </p:nvSpPr>
            <p:spPr>
              <a:xfrm>
                <a:off x="0" y="4070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58" name="直接连接符 2056"/>
              <p:cNvSpPr/>
              <p:nvPr userDrawn="1"/>
            </p:nvSpPr>
            <p:spPr>
              <a:xfrm>
                <a:off x="0" y="4022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59" name="直接连接符 2057"/>
              <p:cNvSpPr/>
              <p:nvPr userDrawn="1"/>
            </p:nvSpPr>
            <p:spPr>
              <a:xfrm>
                <a:off x="0" y="4115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60" name="直接连接符 2058"/>
              <p:cNvSpPr/>
              <p:nvPr userDrawn="1"/>
            </p:nvSpPr>
            <p:spPr>
              <a:xfrm>
                <a:off x="0" y="3623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61" name="直接连接符 2059"/>
              <p:cNvSpPr/>
              <p:nvPr userDrawn="1"/>
            </p:nvSpPr>
            <p:spPr>
              <a:xfrm>
                <a:off x="0" y="3596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62" name="直接连接符 2060"/>
              <p:cNvSpPr/>
              <p:nvPr userDrawn="1"/>
            </p:nvSpPr>
            <p:spPr>
              <a:xfrm>
                <a:off x="0" y="3977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63" name="直接连接符 2061"/>
              <p:cNvSpPr/>
              <p:nvPr userDrawn="1"/>
            </p:nvSpPr>
            <p:spPr>
              <a:xfrm>
                <a:off x="0" y="3851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64" name="直接连接符 2062"/>
              <p:cNvSpPr/>
              <p:nvPr userDrawn="1"/>
            </p:nvSpPr>
            <p:spPr>
              <a:xfrm>
                <a:off x="0" y="3770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65" name="直接连接符 2063"/>
              <p:cNvSpPr/>
              <p:nvPr userDrawn="1"/>
            </p:nvSpPr>
            <p:spPr>
              <a:xfrm>
                <a:off x="0" y="3956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66" name="直接连接符 2064"/>
              <p:cNvSpPr/>
              <p:nvPr userDrawn="1"/>
            </p:nvSpPr>
            <p:spPr>
              <a:xfrm>
                <a:off x="0" y="3644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67" name="直接连接符 2065"/>
              <p:cNvSpPr/>
              <p:nvPr userDrawn="1"/>
            </p:nvSpPr>
            <p:spPr>
              <a:xfrm>
                <a:off x="0" y="3698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68" name="直接连接符 2066"/>
              <p:cNvSpPr/>
              <p:nvPr userDrawn="1"/>
            </p:nvSpPr>
            <p:spPr>
              <a:xfrm>
                <a:off x="0" y="3896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69" name="直接连接符 2067"/>
              <p:cNvSpPr/>
              <p:nvPr userDrawn="1"/>
            </p:nvSpPr>
            <p:spPr>
              <a:xfrm>
                <a:off x="0" y="3875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70" name="直接连接符 2068"/>
              <p:cNvSpPr/>
              <p:nvPr userDrawn="1"/>
            </p:nvSpPr>
            <p:spPr>
              <a:xfrm>
                <a:off x="0" y="3467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71" name="直接连接符 2069"/>
              <p:cNvSpPr/>
              <p:nvPr userDrawn="1"/>
            </p:nvSpPr>
            <p:spPr>
              <a:xfrm>
                <a:off x="0" y="3503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72" name="直接连接符 2070"/>
              <p:cNvSpPr/>
              <p:nvPr userDrawn="1"/>
            </p:nvSpPr>
            <p:spPr>
              <a:xfrm>
                <a:off x="0" y="3536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73" name="直接连接符 2071"/>
              <p:cNvSpPr/>
              <p:nvPr userDrawn="1"/>
            </p:nvSpPr>
            <p:spPr>
              <a:xfrm>
                <a:off x="0" y="3377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74" name="直接连接符 2072"/>
              <p:cNvSpPr/>
              <p:nvPr userDrawn="1"/>
            </p:nvSpPr>
            <p:spPr>
              <a:xfrm>
                <a:off x="0" y="3329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75" name="直接连接符 2073"/>
              <p:cNvSpPr/>
              <p:nvPr userDrawn="1"/>
            </p:nvSpPr>
            <p:spPr>
              <a:xfrm>
                <a:off x="0" y="3422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76" name="直接连接符 2074"/>
              <p:cNvSpPr/>
              <p:nvPr userDrawn="1"/>
            </p:nvSpPr>
            <p:spPr>
              <a:xfrm>
                <a:off x="0" y="2930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77" name="直接连接符 2075"/>
              <p:cNvSpPr/>
              <p:nvPr userDrawn="1"/>
            </p:nvSpPr>
            <p:spPr>
              <a:xfrm>
                <a:off x="0" y="2903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78" name="直接连接符 2076"/>
              <p:cNvSpPr/>
              <p:nvPr userDrawn="1"/>
            </p:nvSpPr>
            <p:spPr>
              <a:xfrm>
                <a:off x="0" y="3284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79" name="直接连接符 2077"/>
              <p:cNvSpPr/>
              <p:nvPr userDrawn="1"/>
            </p:nvSpPr>
            <p:spPr>
              <a:xfrm>
                <a:off x="0" y="3158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80" name="直接连接符 2078"/>
              <p:cNvSpPr/>
              <p:nvPr userDrawn="1"/>
            </p:nvSpPr>
            <p:spPr>
              <a:xfrm>
                <a:off x="0" y="3077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81" name="直接连接符 2079"/>
              <p:cNvSpPr/>
              <p:nvPr userDrawn="1"/>
            </p:nvSpPr>
            <p:spPr>
              <a:xfrm>
                <a:off x="0" y="3263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82" name="直接连接符 2080"/>
              <p:cNvSpPr/>
              <p:nvPr userDrawn="1"/>
            </p:nvSpPr>
            <p:spPr>
              <a:xfrm>
                <a:off x="0" y="2951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83" name="直接连接符 2081"/>
              <p:cNvSpPr/>
              <p:nvPr userDrawn="1"/>
            </p:nvSpPr>
            <p:spPr>
              <a:xfrm>
                <a:off x="0" y="3005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84" name="直接连接符 2082"/>
              <p:cNvSpPr/>
              <p:nvPr userDrawn="1"/>
            </p:nvSpPr>
            <p:spPr>
              <a:xfrm>
                <a:off x="0" y="3203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85" name="直接连接符 2083"/>
              <p:cNvSpPr/>
              <p:nvPr userDrawn="1"/>
            </p:nvSpPr>
            <p:spPr>
              <a:xfrm>
                <a:off x="0" y="3182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86" name="直接连接符 2084"/>
              <p:cNvSpPr/>
              <p:nvPr userDrawn="1"/>
            </p:nvSpPr>
            <p:spPr>
              <a:xfrm>
                <a:off x="0" y="2788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87" name="直接连接符 2085"/>
              <p:cNvSpPr/>
              <p:nvPr userDrawn="1"/>
            </p:nvSpPr>
            <p:spPr>
              <a:xfrm>
                <a:off x="0" y="2707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88" name="直接连接符 2086"/>
              <p:cNvSpPr/>
              <p:nvPr userDrawn="1"/>
            </p:nvSpPr>
            <p:spPr>
              <a:xfrm>
                <a:off x="0" y="2635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89" name="直接连接符 2087"/>
              <p:cNvSpPr/>
              <p:nvPr userDrawn="1"/>
            </p:nvSpPr>
            <p:spPr>
              <a:xfrm>
                <a:off x="0" y="2833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90" name="直接连接符 2088"/>
              <p:cNvSpPr/>
              <p:nvPr userDrawn="1"/>
            </p:nvSpPr>
            <p:spPr>
              <a:xfrm>
                <a:off x="0" y="2812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91" name="直接连接符 2089"/>
              <p:cNvSpPr/>
              <p:nvPr userDrawn="1"/>
            </p:nvSpPr>
            <p:spPr>
              <a:xfrm>
                <a:off x="0" y="2511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92" name="直接连接符 2090"/>
              <p:cNvSpPr/>
              <p:nvPr userDrawn="1"/>
            </p:nvSpPr>
            <p:spPr>
              <a:xfrm>
                <a:off x="0" y="2547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93" name="直接连接符 2091"/>
              <p:cNvSpPr/>
              <p:nvPr userDrawn="1"/>
            </p:nvSpPr>
            <p:spPr>
              <a:xfrm>
                <a:off x="0" y="2580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94" name="直接连接符 2092"/>
              <p:cNvSpPr/>
              <p:nvPr userDrawn="1"/>
            </p:nvSpPr>
            <p:spPr>
              <a:xfrm>
                <a:off x="0" y="2421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95" name="直接连接符 2093"/>
              <p:cNvSpPr/>
              <p:nvPr userDrawn="1"/>
            </p:nvSpPr>
            <p:spPr>
              <a:xfrm>
                <a:off x="0" y="2373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96" name="直接连接符 2094"/>
              <p:cNvSpPr/>
              <p:nvPr userDrawn="1"/>
            </p:nvSpPr>
            <p:spPr>
              <a:xfrm>
                <a:off x="0" y="2466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97" name="直接连接符 2095"/>
              <p:cNvSpPr/>
              <p:nvPr userDrawn="1"/>
            </p:nvSpPr>
            <p:spPr>
              <a:xfrm>
                <a:off x="0" y="2328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98" name="直接连接符 2096"/>
              <p:cNvSpPr/>
              <p:nvPr userDrawn="1"/>
            </p:nvSpPr>
            <p:spPr>
              <a:xfrm>
                <a:off x="0" y="2202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099" name="直接连接符 2097"/>
              <p:cNvSpPr/>
              <p:nvPr userDrawn="1"/>
            </p:nvSpPr>
            <p:spPr>
              <a:xfrm>
                <a:off x="0" y="2307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00" name="直接连接符 2098"/>
              <p:cNvSpPr/>
              <p:nvPr userDrawn="1"/>
            </p:nvSpPr>
            <p:spPr>
              <a:xfrm>
                <a:off x="0" y="2247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01" name="直接连接符 2099"/>
              <p:cNvSpPr/>
              <p:nvPr userDrawn="1"/>
            </p:nvSpPr>
            <p:spPr>
              <a:xfrm>
                <a:off x="0" y="2226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02" name="直接连接符 2100"/>
              <p:cNvSpPr/>
              <p:nvPr userDrawn="1"/>
            </p:nvSpPr>
            <p:spPr>
              <a:xfrm>
                <a:off x="0" y="2087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03" name="直接连接符 2101"/>
              <p:cNvSpPr/>
              <p:nvPr userDrawn="1"/>
            </p:nvSpPr>
            <p:spPr>
              <a:xfrm>
                <a:off x="0" y="2123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04" name="直接连接符 2102"/>
              <p:cNvSpPr/>
              <p:nvPr userDrawn="1"/>
            </p:nvSpPr>
            <p:spPr>
              <a:xfrm>
                <a:off x="0" y="2156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05" name="直接连接符 2103"/>
              <p:cNvSpPr/>
              <p:nvPr userDrawn="1"/>
            </p:nvSpPr>
            <p:spPr>
              <a:xfrm>
                <a:off x="0" y="1997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06" name="直接连接符 2104"/>
              <p:cNvSpPr/>
              <p:nvPr userDrawn="1"/>
            </p:nvSpPr>
            <p:spPr>
              <a:xfrm>
                <a:off x="0" y="1949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07" name="直接连接符 2105"/>
              <p:cNvSpPr/>
              <p:nvPr userDrawn="1"/>
            </p:nvSpPr>
            <p:spPr>
              <a:xfrm>
                <a:off x="0" y="2042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08" name="直接连接符 2106"/>
              <p:cNvSpPr/>
              <p:nvPr userDrawn="1"/>
            </p:nvSpPr>
            <p:spPr>
              <a:xfrm>
                <a:off x="0" y="1550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09" name="直接连接符 2107"/>
              <p:cNvSpPr/>
              <p:nvPr userDrawn="1"/>
            </p:nvSpPr>
            <p:spPr>
              <a:xfrm>
                <a:off x="0" y="1523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10" name="直接连接符 2108"/>
              <p:cNvSpPr/>
              <p:nvPr userDrawn="1"/>
            </p:nvSpPr>
            <p:spPr>
              <a:xfrm>
                <a:off x="0" y="1904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11" name="直接连接符 2109"/>
              <p:cNvSpPr/>
              <p:nvPr userDrawn="1"/>
            </p:nvSpPr>
            <p:spPr>
              <a:xfrm>
                <a:off x="0" y="1778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12" name="直接连接符 2110"/>
              <p:cNvSpPr/>
              <p:nvPr userDrawn="1"/>
            </p:nvSpPr>
            <p:spPr>
              <a:xfrm>
                <a:off x="0" y="1697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13" name="直接连接符 2111"/>
              <p:cNvSpPr/>
              <p:nvPr userDrawn="1"/>
            </p:nvSpPr>
            <p:spPr>
              <a:xfrm>
                <a:off x="0" y="1883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14" name="直接连接符 2112"/>
              <p:cNvSpPr/>
              <p:nvPr userDrawn="1"/>
            </p:nvSpPr>
            <p:spPr>
              <a:xfrm>
                <a:off x="0" y="1571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15" name="直接连接符 2113"/>
              <p:cNvSpPr/>
              <p:nvPr userDrawn="1"/>
            </p:nvSpPr>
            <p:spPr>
              <a:xfrm>
                <a:off x="0" y="1625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16" name="直接连接符 2114"/>
              <p:cNvSpPr/>
              <p:nvPr userDrawn="1"/>
            </p:nvSpPr>
            <p:spPr>
              <a:xfrm>
                <a:off x="0" y="1823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17" name="直接连接符 2115"/>
              <p:cNvSpPr/>
              <p:nvPr userDrawn="1"/>
            </p:nvSpPr>
            <p:spPr>
              <a:xfrm>
                <a:off x="0" y="1802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18" name="直接连接符 2116"/>
              <p:cNvSpPr/>
              <p:nvPr userDrawn="1"/>
            </p:nvSpPr>
            <p:spPr>
              <a:xfrm>
                <a:off x="0" y="1394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19" name="直接连接符 2117"/>
              <p:cNvSpPr/>
              <p:nvPr userDrawn="1"/>
            </p:nvSpPr>
            <p:spPr>
              <a:xfrm>
                <a:off x="0" y="1430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20" name="直接连接符 2118"/>
              <p:cNvSpPr/>
              <p:nvPr userDrawn="1"/>
            </p:nvSpPr>
            <p:spPr>
              <a:xfrm>
                <a:off x="0" y="1463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21" name="直接连接符 2119"/>
              <p:cNvSpPr/>
              <p:nvPr userDrawn="1"/>
            </p:nvSpPr>
            <p:spPr>
              <a:xfrm>
                <a:off x="0" y="1304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22" name="直接连接符 2120"/>
              <p:cNvSpPr/>
              <p:nvPr userDrawn="1"/>
            </p:nvSpPr>
            <p:spPr>
              <a:xfrm>
                <a:off x="0" y="1349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23" name="直接连接符 2121"/>
              <p:cNvSpPr/>
              <p:nvPr userDrawn="1"/>
            </p:nvSpPr>
            <p:spPr>
              <a:xfrm>
                <a:off x="0" y="973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24" name="直接连接符 2122"/>
              <p:cNvSpPr/>
              <p:nvPr userDrawn="1"/>
            </p:nvSpPr>
            <p:spPr>
              <a:xfrm>
                <a:off x="0" y="946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25" name="直接连接符 2123"/>
              <p:cNvSpPr/>
              <p:nvPr userDrawn="1"/>
            </p:nvSpPr>
            <p:spPr>
              <a:xfrm>
                <a:off x="0" y="1201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26" name="直接连接符 2124"/>
              <p:cNvSpPr/>
              <p:nvPr userDrawn="1"/>
            </p:nvSpPr>
            <p:spPr>
              <a:xfrm>
                <a:off x="0" y="1120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27" name="直接连接符 2125"/>
              <p:cNvSpPr/>
              <p:nvPr userDrawn="1"/>
            </p:nvSpPr>
            <p:spPr>
              <a:xfrm>
                <a:off x="0" y="994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28" name="直接连接符 2126"/>
              <p:cNvSpPr/>
              <p:nvPr userDrawn="1"/>
            </p:nvSpPr>
            <p:spPr>
              <a:xfrm>
                <a:off x="0" y="1048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29" name="直接连接符 2127"/>
              <p:cNvSpPr/>
              <p:nvPr userDrawn="1"/>
            </p:nvSpPr>
            <p:spPr>
              <a:xfrm>
                <a:off x="0" y="1246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30" name="直接连接符 2128"/>
              <p:cNvSpPr/>
              <p:nvPr userDrawn="1"/>
            </p:nvSpPr>
            <p:spPr>
              <a:xfrm>
                <a:off x="0" y="1225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31" name="直接连接符 2129"/>
              <p:cNvSpPr/>
              <p:nvPr userDrawn="1"/>
            </p:nvSpPr>
            <p:spPr>
              <a:xfrm>
                <a:off x="0" y="817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32" name="直接连接符 2130"/>
              <p:cNvSpPr/>
              <p:nvPr userDrawn="1"/>
            </p:nvSpPr>
            <p:spPr>
              <a:xfrm>
                <a:off x="0" y="853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33" name="直接连接符 2131"/>
              <p:cNvSpPr/>
              <p:nvPr userDrawn="1"/>
            </p:nvSpPr>
            <p:spPr>
              <a:xfrm>
                <a:off x="0" y="886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34" name="直接连接符 2132"/>
              <p:cNvSpPr/>
              <p:nvPr userDrawn="1"/>
            </p:nvSpPr>
            <p:spPr>
              <a:xfrm>
                <a:off x="0" y="727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35" name="直接连接符 2133"/>
              <p:cNvSpPr/>
              <p:nvPr userDrawn="1"/>
            </p:nvSpPr>
            <p:spPr>
              <a:xfrm>
                <a:off x="0" y="772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36" name="直接连接符 2134"/>
              <p:cNvSpPr/>
              <p:nvPr userDrawn="1"/>
            </p:nvSpPr>
            <p:spPr>
              <a:xfrm>
                <a:off x="0" y="675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37" name="直接连接符 2135"/>
              <p:cNvSpPr/>
              <p:nvPr userDrawn="1"/>
            </p:nvSpPr>
            <p:spPr>
              <a:xfrm>
                <a:off x="0" y="603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38" name="直接连接符 2136"/>
              <p:cNvSpPr/>
              <p:nvPr userDrawn="1"/>
            </p:nvSpPr>
            <p:spPr>
              <a:xfrm>
                <a:off x="0" y="479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39" name="直接连接符 2137"/>
              <p:cNvSpPr/>
              <p:nvPr userDrawn="1"/>
            </p:nvSpPr>
            <p:spPr>
              <a:xfrm>
                <a:off x="0" y="515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40" name="直接连接符 2138"/>
              <p:cNvSpPr/>
              <p:nvPr userDrawn="1"/>
            </p:nvSpPr>
            <p:spPr>
              <a:xfrm>
                <a:off x="0" y="548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41" name="直接连接符 2139"/>
              <p:cNvSpPr/>
              <p:nvPr userDrawn="1"/>
            </p:nvSpPr>
            <p:spPr>
              <a:xfrm>
                <a:off x="0" y="389"/>
                <a:ext cx="624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42" name="直接连接符 2140"/>
              <p:cNvSpPr/>
              <p:nvPr userDrawn="1"/>
            </p:nvSpPr>
            <p:spPr>
              <a:xfrm>
                <a:off x="0" y="341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43" name="直接连接符 2141"/>
              <p:cNvSpPr/>
              <p:nvPr userDrawn="1"/>
            </p:nvSpPr>
            <p:spPr>
              <a:xfrm>
                <a:off x="0" y="434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44" name="直接连接符 2142"/>
              <p:cNvSpPr/>
              <p:nvPr userDrawn="1"/>
            </p:nvSpPr>
            <p:spPr>
              <a:xfrm>
                <a:off x="0" y="296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45" name="直接连接符 2143"/>
              <p:cNvSpPr/>
              <p:nvPr userDrawn="1"/>
            </p:nvSpPr>
            <p:spPr>
              <a:xfrm>
                <a:off x="0" y="275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46" name="直接连接符 2144"/>
              <p:cNvSpPr/>
              <p:nvPr userDrawn="1"/>
            </p:nvSpPr>
            <p:spPr>
              <a:xfrm>
                <a:off x="0" y="215"/>
                <a:ext cx="624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47" name="直接连接符 2145"/>
              <p:cNvSpPr/>
              <p:nvPr userDrawn="1"/>
            </p:nvSpPr>
            <p:spPr>
              <a:xfrm>
                <a:off x="0" y="27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48" name="直接连接符 2146"/>
              <p:cNvSpPr/>
              <p:nvPr userDrawn="1"/>
            </p:nvSpPr>
            <p:spPr>
              <a:xfrm>
                <a:off x="0" y="0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49" name="直接连接符 2147"/>
              <p:cNvSpPr/>
              <p:nvPr userDrawn="1"/>
            </p:nvSpPr>
            <p:spPr>
              <a:xfrm>
                <a:off x="0" y="48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50" name="直接连接符 2148"/>
              <p:cNvSpPr/>
              <p:nvPr userDrawn="1"/>
            </p:nvSpPr>
            <p:spPr>
              <a:xfrm>
                <a:off x="0" y="102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  <p:sp>
            <p:nvSpPr>
              <p:cNvPr id="2151" name="直接连接符 2149"/>
              <p:cNvSpPr/>
              <p:nvPr userDrawn="1"/>
            </p:nvSpPr>
            <p:spPr>
              <a:xfrm>
                <a:off x="0" y="159"/>
                <a:ext cx="624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/>
              </a:p>
            </p:txBody>
          </p:sp>
        </p:grpSp>
      </p:grpSp>
      <p:sp>
        <p:nvSpPr>
          <p:cNvPr id="2154" name="标题 2153"/>
          <p:cNvSpPr>
            <a:spLocks noGrp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36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155" name="副标题 2154"/>
          <p:cNvSpPr>
            <a:spLocks noGrp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857250" lvl="2" indent="-857250" algn="ctr">
              <a:buNone/>
              <a:defRPr kern="1200"/>
            </a:lvl3pPr>
            <a:lvl4pPr marL="1200150" lvl="3" indent="-1200150" algn="ctr">
              <a:buNone/>
              <a:defRPr kern="1200"/>
            </a:lvl4pPr>
            <a:lvl5pPr marL="1543050" lvl="4" indent="-154305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" name="日期占位符 2150"/>
          <p:cNvSpPr>
            <a:spLocks noGrp="1"/>
          </p:cNvSpPr>
          <p:nvPr>
            <p:ph type="dt" sz="half" idx="2"/>
          </p:nvPr>
        </p:nvSpPr>
        <p:spPr>
          <a:xfrm>
            <a:off x="1387475" y="63579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fld id="{BB962C8B-B14F-4D97-AF65-F5344CB8AC3E}" type="datetimeFigureOut">
              <a:rPr lang="zh-CN" altLang="en-US" sz="1400" strike="noStrike" noProof="1">
                <a:solidFill>
                  <a:schemeClr val="folHlink"/>
                </a:solidFill>
                <a:latin typeface="Times New Roman" panose="02020603050405020304" pitchFamily="2" charset="0"/>
                <a:ea typeface="宋体" pitchFamily="2" charset="-122"/>
                <a:cs typeface="+mn-ea"/>
              </a:rPr>
            </a:fld>
            <a:endParaRPr lang="zh-CN" altLang="en-US" sz="1400" strike="noStrike" noProof="1">
              <a:solidFill>
                <a:schemeClr val="folHlink"/>
              </a:solidFill>
              <a:latin typeface="Times New Roman" panose="02020603050405020304" pitchFamily="2" charset="0"/>
              <a:ea typeface="宋体" pitchFamily="2" charset="-122"/>
              <a:cs typeface="+mn-ea"/>
            </a:endParaRPr>
          </a:p>
        </p:txBody>
      </p:sp>
      <p:sp>
        <p:nvSpPr>
          <p:cNvPr id="3" name="页脚占位符 2151"/>
          <p:cNvSpPr>
            <a:spLocks noGrp="1"/>
          </p:cNvSpPr>
          <p:nvPr>
            <p:ph type="ftr" sz="quarter" idx="3"/>
          </p:nvPr>
        </p:nvSpPr>
        <p:spPr>
          <a:xfrm>
            <a:off x="3722688" y="6357938"/>
            <a:ext cx="227171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endParaRPr lang="zh-CN" noProof="1"/>
          </a:p>
        </p:txBody>
      </p:sp>
      <p:sp>
        <p:nvSpPr>
          <p:cNvPr id="2153" name="灯片编号占位符 2152"/>
          <p:cNvSpPr>
            <a:spLocks noGrp="1"/>
          </p:cNvSpPr>
          <p:nvPr>
            <p:ph type="sldNum" sz="quarter" idx="4"/>
          </p:nvPr>
        </p:nvSpPr>
        <p:spPr>
          <a:xfrm>
            <a:off x="6464300" y="6361113"/>
            <a:ext cx="19065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fld id="{9A0DB2DC-4C9A-4742-B13C-FB6460FD3503}" type="slidenum">
              <a:rPr lang="zh-CN" sz="1400" noProof="1">
                <a:latin typeface="Times New Roman" panose="02020603050405020304" pitchFamily="2" charset="0"/>
                <a:ea typeface="宋体" pitchFamily="2" charset="-122"/>
                <a:cs typeface="+mn-ea"/>
              </a:rPr>
            </a:fld>
            <a:endParaRPr lang="zh-CN" sz="1400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6" grpId="0" animBg="1"/>
      <p:bldP spid="215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pitchFamily="2" charset="0"/>
                <a:ea typeface="宋体" pitchFamily="2" charset="-122"/>
                <a:cs typeface="+mn-ea"/>
              </a:rPr>
            </a:fld>
            <a:r>
              <a:rPr lang="en-US" altLang="zh-CN" sz="2000" b="1" strike="noStrike" noProof="1">
                <a:solidFill>
                  <a:schemeClr val="folHlink"/>
                </a:solidFill>
                <a:latin typeface="Times New Roman" panose="02020603050405020304" pitchFamily="2" charset="0"/>
                <a:ea typeface="宋体" pitchFamily="2" charset="-122"/>
                <a:cs typeface="+mn-ea"/>
              </a:rPr>
              <a:t>/44</a:t>
            </a:r>
            <a:endParaRPr lang="en-US" altLang="zh-CN" sz="2000" b="1" strike="noStrike" noProof="1">
              <a:solidFill>
                <a:schemeClr val="folHlin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229" y="609600"/>
            <a:ext cx="1989535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625" y="609600"/>
            <a:ext cx="5853268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pitchFamily="2" charset="0"/>
                <a:ea typeface="宋体" pitchFamily="2" charset="-122"/>
                <a:cs typeface="+mn-ea"/>
              </a:rPr>
            </a:fld>
            <a:r>
              <a:rPr lang="en-US" altLang="zh-CN" sz="2000" b="1" strike="noStrike" noProof="1">
                <a:solidFill>
                  <a:schemeClr val="folHlink"/>
                </a:solidFill>
                <a:latin typeface="Times New Roman" panose="02020603050405020304" pitchFamily="2" charset="0"/>
                <a:ea typeface="宋体" pitchFamily="2" charset="-122"/>
                <a:cs typeface="+mn-ea"/>
              </a:rPr>
              <a:t>/44</a:t>
            </a:r>
            <a:endParaRPr lang="en-US" altLang="zh-CN" sz="2000" b="1" strike="noStrike" noProof="1">
              <a:solidFill>
                <a:schemeClr val="folHlink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3538" y="595313"/>
            <a:ext cx="8405812" cy="34178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pitchFamily="2" charset="0"/>
                <a:ea typeface="宋体" pitchFamily="2" charset="-122"/>
                <a:cs typeface="+mn-ea"/>
              </a:rPr>
            </a:fld>
            <a:r>
              <a:rPr lang="en-US" altLang="zh-CN" sz="2000" b="1" strike="noStrike" noProof="1">
                <a:solidFill>
                  <a:schemeClr val="folHlink"/>
                </a:solidFill>
                <a:latin typeface="Times New Roman" panose="02020603050405020304" pitchFamily="2" charset="0"/>
                <a:ea typeface="宋体" pitchFamily="2" charset="-122"/>
                <a:cs typeface="+mn-ea"/>
              </a:rPr>
              <a:t>/44</a:t>
            </a:r>
            <a:endParaRPr lang="en-US" altLang="zh-CN" sz="2000" b="1" strike="noStrike" noProof="1">
              <a:solidFill>
                <a:schemeClr val="folHlin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pitchFamily="2" charset="0"/>
                <a:ea typeface="宋体" pitchFamily="2" charset="-122"/>
                <a:cs typeface="+mn-ea"/>
              </a:rPr>
            </a:fld>
            <a:r>
              <a:rPr lang="en-US" altLang="zh-CN" sz="2000" b="1" strike="noStrike" noProof="1">
                <a:solidFill>
                  <a:schemeClr val="folHlink"/>
                </a:solidFill>
                <a:latin typeface="Times New Roman" panose="02020603050405020304" pitchFamily="2" charset="0"/>
                <a:ea typeface="宋体" pitchFamily="2" charset="-122"/>
                <a:cs typeface="+mn-ea"/>
              </a:rPr>
              <a:t>/44</a:t>
            </a:r>
            <a:endParaRPr lang="en-US" altLang="zh-CN" sz="2000" b="1" strike="noStrike" noProof="1">
              <a:solidFill>
                <a:schemeClr val="folHlin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899488" cy="388143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8275" y="2214563"/>
            <a:ext cx="3899488" cy="388143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pitchFamily="2" charset="0"/>
                <a:ea typeface="宋体" pitchFamily="2" charset="-122"/>
                <a:cs typeface="+mn-ea"/>
              </a:rPr>
            </a:fld>
            <a:r>
              <a:rPr lang="en-US" altLang="zh-CN" sz="2000" b="1" strike="noStrike" noProof="1">
                <a:solidFill>
                  <a:schemeClr val="folHlink"/>
                </a:solidFill>
                <a:latin typeface="Times New Roman" panose="02020603050405020304" pitchFamily="2" charset="0"/>
                <a:ea typeface="宋体" pitchFamily="2" charset="-122"/>
                <a:cs typeface="+mn-ea"/>
              </a:rPr>
              <a:t>/44</a:t>
            </a:r>
            <a:endParaRPr lang="en-US" altLang="zh-CN" sz="2000" b="1" strike="noStrike" noProof="1">
              <a:solidFill>
                <a:schemeClr val="folHlin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pitchFamily="2" charset="0"/>
                <a:ea typeface="宋体" pitchFamily="2" charset="-122"/>
                <a:cs typeface="+mn-ea"/>
              </a:rPr>
            </a:fld>
            <a:r>
              <a:rPr lang="en-US" altLang="zh-CN" sz="2000" b="1" strike="noStrike" noProof="1">
                <a:solidFill>
                  <a:schemeClr val="folHlink"/>
                </a:solidFill>
                <a:latin typeface="Times New Roman" panose="02020603050405020304" pitchFamily="2" charset="0"/>
                <a:ea typeface="宋体" pitchFamily="2" charset="-122"/>
                <a:cs typeface="+mn-ea"/>
              </a:rPr>
              <a:t>/44</a:t>
            </a:r>
            <a:endParaRPr lang="en-US" altLang="zh-CN" sz="2000" b="1" strike="noStrike" noProof="1">
              <a:solidFill>
                <a:schemeClr val="folHlin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pitchFamily="2" charset="0"/>
                <a:ea typeface="宋体" pitchFamily="2" charset="-122"/>
                <a:cs typeface="+mn-ea"/>
              </a:rPr>
            </a:fld>
            <a:r>
              <a:rPr lang="en-US" altLang="zh-CN" sz="2000" b="1" strike="noStrike" noProof="1">
                <a:solidFill>
                  <a:schemeClr val="folHlink"/>
                </a:solidFill>
                <a:latin typeface="Times New Roman" panose="02020603050405020304" pitchFamily="2" charset="0"/>
                <a:ea typeface="宋体" pitchFamily="2" charset="-122"/>
                <a:cs typeface="+mn-ea"/>
              </a:rPr>
              <a:t>/44</a:t>
            </a:r>
            <a:endParaRPr lang="en-US" altLang="zh-CN" sz="2000" b="1" strike="noStrike" noProof="1">
              <a:solidFill>
                <a:schemeClr val="folHlin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pitchFamily="2" charset="0"/>
                <a:ea typeface="宋体" pitchFamily="2" charset="-122"/>
                <a:cs typeface="+mn-ea"/>
              </a:rPr>
            </a:fld>
            <a:r>
              <a:rPr lang="en-US" altLang="zh-CN" sz="2000" b="1" strike="noStrike" noProof="1">
                <a:solidFill>
                  <a:schemeClr val="folHlink"/>
                </a:solidFill>
                <a:latin typeface="Times New Roman" panose="02020603050405020304" pitchFamily="2" charset="0"/>
                <a:ea typeface="宋体" pitchFamily="2" charset="-122"/>
                <a:cs typeface="+mn-ea"/>
              </a:rPr>
              <a:t>/44</a:t>
            </a:r>
            <a:endParaRPr lang="en-US" altLang="zh-CN" sz="2000" b="1" strike="noStrike" noProof="1">
              <a:solidFill>
                <a:schemeClr val="folHlin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pitchFamily="2" charset="0"/>
                <a:ea typeface="宋体" pitchFamily="2" charset="-122"/>
                <a:cs typeface="+mn-ea"/>
              </a:rPr>
            </a:fld>
            <a:r>
              <a:rPr lang="en-US" altLang="zh-CN" sz="2000" b="1" strike="noStrike" noProof="1">
                <a:solidFill>
                  <a:schemeClr val="folHlink"/>
                </a:solidFill>
                <a:latin typeface="Times New Roman" panose="02020603050405020304" pitchFamily="2" charset="0"/>
                <a:ea typeface="宋体" pitchFamily="2" charset="-122"/>
                <a:cs typeface="+mn-ea"/>
              </a:rPr>
              <a:t>/44</a:t>
            </a:r>
            <a:endParaRPr lang="en-US" altLang="zh-CN" sz="2000" b="1" strike="noStrike" noProof="1">
              <a:solidFill>
                <a:schemeClr val="folHlin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pitchFamily="2" charset="0"/>
                <a:ea typeface="宋体" pitchFamily="2" charset="-122"/>
                <a:cs typeface="+mn-ea"/>
              </a:rPr>
            </a:fld>
            <a:r>
              <a:rPr lang="en-US" altLang="zh-CN" sz="2000" b="1" strike="noStrike" noProof="1">
                <a:solidFill>
                  <a:schemeClr val="folHlink"/>
                </a:solidFill>
                <a:latin typeface="Times New Roman" panose="02020603050405020304" pitchFamily="2" charset="0"/>
                <a:ea typeface="宋体" pitchFamily="2" charset="-122"/>
                <a:cs typeface="+mn-ea"/>
              </a:rPr>
              <a:t>/44</a:t>
            </a:r>
            <a:endParaRPr lang="en-US" altLang="zh-CN" sz="2000" b="1" strike="noStrike" noProof="1">
              <a:solidFill>
                <a:schemeClr val="folHlin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025"/>
          <p:cNvGrpSpPr/>
          <p:nvPr/>
        </p:nvGrpSpPr>
        <p:grpSpPr>
          <a:xfrm>
            <a:off x="0" y="68263"/>
            <a:ext cx="8915400" cy="6713537"/>
            <a:chOff x="0" y="0"/>
            <a:chExt cx="5616" cy="4229"/>
          </a:xfrm>
        </p:grpSpPr>
        <p:grpSp>
          <p:nvGrpSpPr>
            <p:cNvPr id="1027" name="组合 1026"/>
            <p:cNvGrpSpPr/>
            <p:nvPr userDrawn="1"/>
          </p:nvGrpSpPr>
          <p:grpSpPr>
            <a:xfrm>
              <a:off x="0" y="0"/>
              <a:ext cx="408" cy="4229"/>
              <a:chOff x="0" y="0"/>
              <a:chExt cx="5760" cy="4229"/>
            </a:xfrm>
          </p:grpSpPr>
          <p:sp>
            <p:nvSpPr>
              <p:cNvPr id="1028" name="直接连接符 1027"/>
              <p:cNvSpPr/>
              <p:nvPr userDrawn="1"/>
            </p:nvSpPr>
            <p:spPr>
              <a:xfrm>
                <a:off x="0" y="4160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29" name="直接连接符 1028"/>
              <p:cNvSpPr/>
              <p:nvPr userDrawn="1"/>
            </p:nvSpPr>
            <p:spPr>
              <a:xfrm>
                <a:off x="0" y="4196"/>
                <a:ext cx="5760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30" name="直接连接符 1029"/>
              <p:cNvSpPr/>
              <p:nvPr userDrawn="1"/>
            </p:nvSpPr>
            <p:spPr>
              <a:xfrm>
                <a:off x="0" y="4229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31" name="直接连接符 1030"/>
              <p:cNvSpPr/>
              <p:nvPr userDrawn="1"/>
            </p:nvSpPr>
            <p:spPr>
              <a:xfrm>
                <a:off x="0" y="4070"/>
                <a:ext cx="576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32" name="直接连接符 1031"/>
              <p:cNvSpPr/>
              <p:nvPr userDrawn="1"/>
            </p:nvSpPr>
            <p:spPr>
              <a:xfrm>
                <a:off x="0" y="4022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33" name="直接连接符 1032"/>
              <p:cNvSpPr/>
              <p:nvPr userDrawn="1"/>
            </p:nvSpPr>
            <p:spPr>
              <a:xfrm>
                <a:off x="0" y="4115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34" name="直接连接符 1033"/>
              <p:cNvSpPr/>
              <p:nvPr userDrawn="1"/>
            </p:nvSpPr>
            <p:spPr>
              <a:xfrm>
                <a:off x="0" y="3623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35" name="直接连接符 1034"/>
              <p:cNvSpPr/>
              <p:nvPr userDrawn="1"/>
            </p:nvSpPr>
            <p:spPr>
              <a:xfrm>
                <a:off x="0" y="3596"/>
                <a:ext cx="5760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36" name="直接连接符 1035"/>
              <p:cNvSpPr/>
              <p:nvPr userDrawn="1"/>
            </p:nvSpPr>
            <p:spPr>
              <a:xfrm>
                <a:off x="0" y="3977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37" name="直接连接符 1036"/>
              <p:cNvSpPr/>
              <p:nvPr userDrawn="1"/>
            </p:nvSpPr>
            <p:spPr>
              <a:xfrm>
                <a:off x="0" y="3851"/>
                <a:ext cx="576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38" name="直接连接符 1037"/>
              <p:cNvSpPr/>
              <p:nvPr userDrawn="1"/>
            </p:nvSpPr>
            <p:spPr>
              <a:xfrm>
                <a:off x="0" y="3770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39" name="直接连接符 1038"/>
              <p:cNvSpPr/>
              <p:nvPr userDrawn="1"/>
            </p:nvSpPr>
            <p:spPr>
              <a:xfrm>
                <a:off x="0" y="3956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40" name="直接连接符 1039"/>
              <p:cNvSpPr/>
              <p:nvPr userDrawn="1"/>
            </p:nvSpPr>
            <p:spPr>
              <a:xfrm>
                <a:off x="0" y="3644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41" name="直接连接符 1040"/>
              <p:cNvSpPr/>
              <p:nvPr userDrawn="1"/>
            </p:nvSpPr>
            <p:spPr>
              <a:xfrm>
                <a:off x="0" y="3698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42" name="直接连接符 1041"/>
              <p:cNvSpPr/>
              <p:nvPr userDrawn="1"/>
            </p:nvSpPr>
            <p:spPr>
              <a:xfrm>
                <a:off x="0" y="3896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43" name="直接连接符 1042"/>
              <p:cNvSpPr/>
              <p:nvPr userDrawn="1"/>
            </p:nvSpPr>
            <p:spPr>
              <a:xfrm>
                <a:off x="0" y="3875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44" name="直接连接符 1043"/>
              <p:cNvSpPr/>
              <p:nvPr userDrawn="1"/>
            </p:nvSpPr>
            <p:spPr>
              <a:xfrm>
                <a:off x="0" y="3467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45" name="直接连接符 1044"/>
              <p:cNvSpPr/>
              <p:nvPr userDrawn="1"/>
            </p:nvSpPr>
            <p:spPr>
              <a:xfrm>
                <a:off x="0" y="3503"/>
                <a:ext cx="5760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46" name="直接连接符 1045"/>
              <p:cNvSpPr/>
              <p:nvPr userDrawn="1"/>
            </p:nvSpPr>
            <p:spPr>
              <a:xfrm>
                <a:off x="0" y="3536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47" name="直接连接符 1046"/>
              <p:cNvSpPr/>
              <p:nvPr userDrawn="1"/>
            </p:nvSpPr>
            <p:spPr>
              <a:xfrm>
                <a:off x="0" y="3377"/>
                <a:ext cx="576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48" name="直接连接符 1047"/>
              <p:cNvSpPr/>
              <p:nvPr userDrawn="1"/>
            </p:nvSpPr>
            <p:spPr>
              <a:xfrm>
                <a:off x="0" y="3329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49" name="直接连接符 1048"/>
              <p:cNvSpPr/>
              <p:nvPr userDrawn="1"/>
            </p:nvSpPr>
            <p:spPr>
              <a:xfrm>
                <a:off x="0" y="3422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50" name="直接连接符 1049"/>
              <p:cNvSpPr/>
              <p:nvPr userDrawn="1"/>
            </p:nvSpPr>
            <p:spPr>
              <a:xfrm>
                <a:off x="0" y="2930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51" name="直接连接符 1050"/>
              <p:cNvSpPr/>
              <p:nvPr userDrawn="1"/>
            </p:nvSpPr>
            <p:spPr>
              <a:xfrm>
                <a:off x="0" y="2903"/>
                <a:ext cx="5760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52" name="直接连接符 1051"/>
              <p:cNvSpPr/>
              <p:nvPr userDrawn="1"/>
            </p:nvSpPr>
            <p:spPr>
              <a:xfrm>
                <a:off x="0" y="3284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53" name="直接连接符 1052"/>
              <p:cNvSpPr/>
              <p:nvPr userDrawn="1"/>
            </p:nvSpPr>
            <p:spPr>
              <a:xfrm>
                <a:off x="0" y="3158"/>
                <a:ext cx="576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54" name="直接连接符 1053"/>
              <p:cNvSpPr/>
              <p:nvPr userDrawn="1"/>
            </p:nvSpPr>
            <p:spPr>
              <a:xfrm>
                <a:off x="0" y="3077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55" name="直接连接符 1054"/>
              <p:cNvSpPr/>
              <p:nvPr userDrawn="1"/>
            </p:nvSpPr>
            <p:spPr>
              <a:xfrm>
                <a:off x="0" y="3263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56" name="直接连接符 1055"/>
              <p:cNvSpPr/>
              <p:nvPr userDrawn="1"/>
            </p:nvSpPr>
            <p:spPr>
              <a:xfrm>
                <a:off x="0" y="2951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57" name="直接连接符 1056"/>
              <p:cNvSpPr/>
              <p:nvPr userDrawn="1"/>
            </p:nvSpPr>
            <p:spPr>
              <a:xfrm>
                <a:off x="0" y="3005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58" name="直接连接符 1057"/>
              <p:cNvSpPr/>
              <p:nvPr userDrawn="1"/>
            </p:nvSpPr>
            <p:spPr>
              <a:xfrm>
                <a:off x="0" y="3203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59" name="直接连接符 1058"/>
              <p:cNvSpPr/>
              <p:nvPr userDrawn="1"/>
            </p:nvSpPr>
            <p:spPr>
              <a:xfrm>
                <a:off x="0" y="3182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60" name="直接连接符 1059"/>
              <p:cNvSpPr/>
              <p:nvPr userDrawn="1"/>
            </p:nvSpPr>
            <p:spPr>
              <a:xfrm>
                <a:off x="0" y="2788"/>
                <a:ext cx="576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61" name="直接连接符 1060"/>
              <p:cNvSpPr/>
              <p:nvPr userDrawn="1"/>
            </p:nvSpPr>
            <p:spPr>
              <a:xfrm>
                <a:off x="0" y="2707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62" name="直接连接符 1061"/>
              <p:cNvSpPr/>
              <p:nvPr userDrawn="1"/>
            </p:nvSpPr>
            <p:spPr>
              <a:xfrm>
                <a:off x="0" y="2635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63" name="直接连接符 1062"/>
              <p:cNvSpPr/>
              <p:nvPr userDrawn="1"/>
            </p:nvSpPr>
            <p:spPr>
              <a:xfrm>
                <a:off x="0" y="2833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64" name="直接连接符 1063"/>
              <p:cNvSpPr/>
              <p:nvPr userDrawn="1"/>
            </p:nvSpPr>
            <p:spPr>
              <a:xfrm>
                <a:off x="0" y="2812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65" name="直接连接符 1064"/>
              <p:cNvSpPr/>
              <p:nvPr userDrawn="1"/>
            </p:nvSpPr>
            <p:spPr>
              <a:xfrm>
                <a:off x="0" y="2511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66" name="直接连接符 1065"/>
              <p:cNvSpPr/>
              <p:nvPr userDrawn="1"/>
            </p:nvSpPr>
            <p:spPr>
              <a:xfrm>
                <a:off x="0" y="2547"/>
                <a:ext cx="5760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67" name="直接连接符 1066"/>
              <p:cNvSpPr/>
              <p:nvPr userDrawn="1"/>
            </p:nvSpPr>
            <p:spPr>
              <a:xfrm>
                <a:off x="0" y="2580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68" name="直接连接符 1067"/>
              <p:cNvSpPr/>
              <p:nvPr userDrawn="1"/>
            </p:nvSpPr>
            <p:spPr>
              <a:xfrm>
                <a:off x="0" y="2421"/>
                <a:ext cx="576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69" name="直接连接符 1068"/>
              <p:cNvSpPr/>
              <p:nvPr userDrawn="1"/>
            </p:nvSpPr>
            <p:spPr>
              <a:xfrm>
                <a:off x="0" y="2373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70" name="直接连接符 1069"/>
              <p:cNvSpPr/>
              <p:nvPr userDrawn="1"/>
            </p:nvSpPr>
            <p:spPr>
              <a:xfrm>
                <a:off x="0" y="2466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71" name="直接连接符 1070"/>
              <p:cNvSpPr/>
              <p:nvPr userDrawn="1"/>
            </p:nvSpPr>
            <p:spPr>
              <a:xfrm>
                <a:off x="0" y="2328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72" name="直接连接符 1071"/>
              <p:cNvSpPr/>
              <p:nvPr userDrawn="1"/>
            </p:nvSpPr>
            <p:spPr>
              <a:xfrm>
                <a:off x="0" y="2202"/>
                <a:ext cx="576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73" name="直接连接符 1072"/>
              <p:cNvSpPr/>
              <p:nvPr userDrawn="1"/>
            </p:nvSpPr>
            <p:spPr>
              <a:xfrm>
                <a:off x="0" y="2307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74" name="直接连接符 1073"/>
              <p:cNvSpPr/>
              <p:nvPr userDrawn="1"/>
            </p:nvSpPr>
            <p:spPr>
              <a:xfrm>
                <a:off x="0" y="2247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75" name="直接连接符 1074"/>
              <p:cNvSpPr/>
              <p:nvPr userDrawn="1"/>
            </p:nvSpPr>
            <p:spPr>
              <a:xfrm>
                <a:off x="0" y="2226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76" name="直接连接符 1075"/>
              <p:cNvSpPr/>
              <p:nvPr userDrawn="1"/>
            </p:nvSpPr>
            <p:spPr>
              <a:xfrm>
                <a:off x="0" y="2087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77" name="直接连接符 1076"/>
              <p:cNvSpPr/>
              <p:nvPr userDrawn="1"/>
            </p:nvSpPr>
            <p:spPr>
              <a:xfrm>
                <a:off x="0" y="2123"/>
                <a:ext cx="5760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78" name="直接连接符 1077"/>
              <p:cNvSpPr/>
              <p:nvPr userDrawn="1"/>
            </p:nvSpPr>
            <p:spPr>
              <a:xfrm>
                <a:off x="0" y="2156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79" name="直接连接符 1078"/>
              <p:cNvSpPr/>
              <p:nvPr userDrawn="1"/>
            </p:nvSpPr>
            <p:spPr>
              <a:xfrm>
                <a:off x="0" y="1997"/>
                <a:ext cx="576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80" name="直接连接符 1079"/>
              <p:cNvSpPr/>
              <p:nvPr userDrawn="1"/>
            </p:nvSpPr>
            <p:spPr>
              <a:xfrm>
                <a:off x="0" y="1949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81" name="直接连接符 1080"/>
              <p:cNvSpPr/>
              <p:nvPr userDrawn="1"/>
            </p:nvSpPr>
            <p:spPr>
              <a:xfrm>
                <a:off x="0" y="2042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82" name="直接连接符 1081"/>
              <p:cNvSpPr/>
              <p:nvPr userDrawn="1"/>
            </p:nvSpPr>
            <p:spPr>
              <a:xfrm>
                <a:off x="0" y="1550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83" name="直接连接符 1082"/>
              <p:cNvSpPr/>
              <p:nvPr userDrawn="1"/>
            </p:nvSpPr>
            <p:spPr>
              <a:xfrm>
                <a:off x="0" y="1523"/>
                <a:ext cx="5760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84" name="直接连接符 1083"/>
              <p:cNvSpPr/>
              <p:nvPr userDrawn="1"/>
            </p:nvSpPr>
            <p:spPr>
              <a:xfrm>
                <a:off x="0" y="1904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85" name="直接连接符 1084"/>
              <p:cNvSpPr/>
              <p:nvPr userDrawn="1"/>
            </p:nvSpPr>
            <p:spPr>
              <a:xfrm>
                <a:off x="0" y="1778"/>
                <a:ext cx="576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86" name="直接连接符 1085"/>
              <p:cNvSpPr/>
              <p:nvPr userDrawn="1"/>
            </p:nvSpPr>
            <p:spPr>
              <a:xfrm>
                <a:off x="0" y="1697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87" name="直接连接符 1086"/>
              <p:cNvSpPr/>
              <p:nvPr userDrawn="1"/>
            </p:nvSpPr>
            <p:spPr>
              <a:xfrm>
                <a:off x="0" y="1883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88" name="直接连接符 1087"/>
              <p:cNvSpPr/>
              <p:nvPr userDrawn="1"/>
            </p:nvSpPr>
            <p:spPr>
              <a:xfrm>
                <a:off x="0" y="1571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89" name="直接连接符 1088"/>
              <p:cNvSpPr/>
              <p:nvPr userDrawn="1"/>
            </p:nvSpPr>
            <p:spPr>
              <a:xfrm>
                <a:off x="0" y="1625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90" name="直接连接符 1089"/>
              <p:cNvSpPr/>
              <p:nvPr userDrawn="1"/>
            </p:nvSpPr>
            <p:spPr>
              <a:xfrm>
                <a:off x="0" y="1823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91" name="直接连接符 1090"/>
              <p:cNvSpPr/>
              <p:nvPr userDrawn="1"/>
            </p:nvSpPr>
            <p:spPr>
              <a:xfrm>
                <a:off x="0" y="1802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92" name="直接连接符 1091"/>
              <p:cNvSpPr/>
              <p:nvPr userDrawn="1"/>
            </p:nvSpPr>
            <p:spPr>
              <a:xfrm>
                <a:off x="0" y="1394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93" name="直接连接符 1092"/>
              <p:cNvSpPr/>
              <p:nvPr userDrawn="1"/>
            </p:nvSpPr>
            <p:spPr>
              <a:xfrm>
                <a:off x="0" y="1430"/>
                <a:ext cx="5760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94" name="直接连接符 1093"/>
              <p:cNvSpPr/>
              <p:nvPr userDrawn="1"/>
            </p:nvSpPr>
            <p:spPr>
              <a:xfrm>
                <a:off x="0" y="1463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95" name="直接连接符 1094"/>
              <p:cNvSpPr/>
              <p:nvPr userDrawn="1"/>
            </p:nvSpPr>
            <p:spPr>
              <a:xfrm>
                <a:off x="0" y="1304"/>
                <a:ext cx="576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96" name="直接连接符 1095"/>
              <p:cNvSpPr/>
              <p:nvPr userDrawn="1"/>
            </p:nvSpPr>
            <p:spPr>
              <a:xfrm>
                <a:off x="0" y="1349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97" name="直接连接符 1096"/>
              <p:cNvSpPr/>
              <p:nvPr userDrawn="1"/>
            </p:nvSpPr>
            <p:spPr>
              <a:xfrm>
                <a:off x="0" y="973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98" name="直接连接符 1097"/>
              <p:cNvSpPr/>
              <p:nvPr userDrawn="1"/>
            </p:nvSpPr>
            <p:spPr>
              <a:xfrm>
                <a:off x="0" y="946"/>
                <a:ext cx="5760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099" name="直接连接符 1098"/>
              <p:cNvSpPr/>
              <p:nvPr userDrawn="1"/>
            </p:nvSpPr>
            <p:spPr>
              <a:xfrm>
                <a:off x="0" y="1201"/>
                <a:ext cx="576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100" name="直接连接符 1099"/>
              <p:cNvSpPr/>
              <p:nvPr userDrawn="1"/>
            </p:nvSpPr>
            <p:spPr>
              <a:xfrm>
                <a:off x="0" y="1120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101" name="直接连接符 1100"/>
              <p:cNvSpPr/>
              <p:nvPr userDrawn="1"/>
            </p:nvSpPr>
            <p:spPr>
              <a:xfrm>
                <a:off x="0" y="994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102" name="直接连接符 1101"/>
              <p:cNvSpPr/>
              <p:nvPr userDrawn="1"/>
            </p:nvSpPr>
            <p:spPr>
              <a:xfrm>
                <a:off x="0" y="1048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103" name="直接连接符 1102"/>
              <p:cNvSpPr/>
              <p:nvPr userDrawn="1"/>
            </p:nvSpPr>
            <p:spPr>
              <a:xfrm>
                <a:off x="0" y="1246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104" name="直接连接符 1103"/>
              <p:cNvSpPr/>
              <p:nvPr userDrawn="1"/>
            </p:nvSpPr>
            <p:spPr>
              <a:xfrm>
                <a:off x="0" y="1225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105" name="直接连接符 1104"/>
              <p:cNvSpPr/>
              <p:nvPr userDrawn="1"/>
            </p:nvSpPr>
            <p:spPr>
              <a:xfrm>
                <a:off x="0" y="817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106" name="直接连接符 1105"/>
              <p:cNvSpPr/>
              <p:nvPr userDrawn="1"/>
            </p:nvSpPr>
            <p:spPr>
              <a:xfrm>
                <a:off x="0" y="853"/>
                <a:ext cx="5760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107" name="直接连接符 1106"/>
              <p:cNvSpPr/>
              <p:nvPr userDrawn="1"/>
            </p:nvSpPr>
            <p:spPr>
              <a:xfrm>
                <a:off x="0" y="886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108" name="直接连接符 1107"/>
              <p:cNvSpPr/>
              <p:nvPr userDrawn="1"/>
            </p:nvSpPr>
            <p:spPr>
              <a:xfrm>
                <a:off x="0" y="727"/>
                <a:ext cx="576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109" name="直接连接符 1108"/>
              <p:cNvSpPr/>
              <p:nvPr userDrawn="1"/>
            </p:nvSpPr>
            <p:spPr>
              <a:xfrm>
                <a:off x="0" y="772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110" name="直接连接符 1109"/>
              <p:cNvSpPr/>
              <p:nvPr userDrawn="1"/>
            </p:nvSpPr>
            <p:spPr>
              <a:xfrm>
                <a:off x="0" y="675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111" name="直接连接符 1110"/>
              <p:cNvSpPr/>
              <p:nvPr userDrawn="1"/>
            </p:nvSpPr>
            <p:spPr>
              <a:xfrm>
                <a:off x="0" y="603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112" name="直接连接符 1111"/>
              <p:cNvSpPr/>
              <p:nvPr userDrawn="1"/>
            </p:nvSpPr>
            <p:spPr>
              <a:xfrm>
                <a:off x="0" y="479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113" name="直接连接符 1112"/>
              <p:cNvSpPr/>
              <p:nvPr userDrawn="1"/>
            </p:nvSpPr>
            <p:spPr>
              <a:xfrm>
                <a:off x="0" y="515"/>
                <a:ext cx="5760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114" name="直接连接符 1113"/>
              <p:cNvSpPr/>
              <p:nvPr userDrawn="1"/>
            </p:nvSpPr>
            <p:spPr>
              <a:xfrm>
                <a:off x="0" y="548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115" name="直接连接符 1114"/>
              <p:cNvSpPr/>
              <p:nvPr userDrawn="1"/>
            </p:nvSpPr>
            <p:spPr>
              <a:xfrm>
                <a:off x="0" y="389"/>
                <a:ext cx="5760" cy="0"/>
              </a:xfrm>
              <a:prstGeom prst="line">
                <a:avLst/>
              </a:prstGeom>
              <a:ln w="2857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116" name="直接连接符 1115"/>
              <p:cNvSpPr/>
              <p:nvPr userDrawn="1"/>
            </p:nvSpPr>
            <p:spPr>
              <a:xfrm>
                <a:off x="0" y="341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117" name="直接连接符 1116"/>
              <p:cNvSpPr/>
              <p:nvPr userDrawn="1"/>
            </p:nvSpPr>
            <p:spPr>
              <a:xfrm>
                <a:off x="0" y="434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118" name="直接连接符 1117"/>
              <p:cNvSpPr/>
              <p:nvPr userDrawn="1"/>
            </p:nvSpPr>
            <p:spPr>
              <a:xfrm>
                <a:off x="0" y="296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119" name="直接连接符 1118"/>
              <p:cNvSpPr/>
              <p:nvPr userDrawn="1"/>
            </p:nvSpPr>
            <p:spPr>
              <a:xfrm>
                <a:off x="0" y="275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120" name="直接连接符 1119"/>
              <p:cNvSpPr/>
              <p:nvPr userDrawn="1"/>
            </p:nvSpPr>
            <p:spPr>
              <a:xfrm>
                <a:off x="0" y="215"/>
                <a:ext cx="5760" cy="0"/>
              </a:xfrm>
              <a:prstGeom prst="line">
                <a:avLst/>
              </a:prstGeom>
              <a:ln w="190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121" name="直接连接符 1120"/>
              <p:cNvSpPr/>
              <p:nvPr userDrawn="1"/>
            </p:nvSpPr>
            <p:spPr>
              <a:xfrm>
                <a:off x="0" y="27"/>
                <a:ext cx="5760" cy="0"/>
              </a:xfrm>
              <a:prstGeom prst="line">
                <a:avLst/>
              </a:prstGeom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122" name="直接连接符 1121"/>
              <p:cNvSpPr/>
              <p:nvPr userDrawn="1"/>
            </p:nvSpPr>
            <p:spPr>
              <a:xfrm>
                <a:off x="0" y="0"/>
                <a:ext cx="5760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123" name="直接连接符 1122"/>
              <p:cNvSpPr/>
              <p:nvPr userDrawn="1"/>
            </p:nvSpPr>
            <p:spPr>
              <a:xfrm>
                <a:off x="0" y="48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124" name="直接连接符 1123"/>
              <p:cNvSpPr/>
              <p:nvPr userDrawn="1"/>
            </p:nvSpPr>
            <p:spPr>
              <a:xfrm>
                <a:off x="0" y="102"/>
                <a:ext cx="5760" cy="0"/>
              </a:xfrm>
              <a:prstGeom prst="line">
                <a:avLst/>
              </a:prstGeom>
              <a:ln w="127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125" name="直接连接符 1124"/>
              <p:cNvSpPr/>
              <p:nvPr userDrawn="1"/>
            </p:nvSpPr>
            <p:spPr>
              <a:xfrm>
                <a:off x="0" y="159"/>
                <a:ext cx="5760" cy="0"/>
              </a:xfrm>
              <a:prstGeom prst="line">
                <a:avLst/>
              </a:prstGeom>
              <a:ln w="381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</p:grpSp>
        <p:grpSp>
          <p:nvGrpSpPr>
            <p:cNvPr id="1126" name="组合 1125"/>
            <p:cNvGrpSpPr/>
            <p:nvPr userDrawn="1"/>
          </p:nvGrpSpPr>
          <p:grpSpPr>
            <a:xfrm>
              <a:off x="400" y="162"/>
              <a:ext cx="5216" cy="1123"/>
              <a:chOff x="0" y="0"/>
              <a:chExt cx="5216" cy="1123"/>
            </a:xfrm>
          </p:grpSpPr>
          <p:sp>
            <p:nvSpPr>
              <p:cNvPr id="1127" name="矩形 1126"/>
              <p:cNvSpPr/>
              <p:nvPr userDrawn="1"/>
            </p:nvSpPr>
            <p:spPr>
              <a:xfrm>
                <a:off x="157" y="0"/>
                <a:ext cx="313" cy="91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128" name="矩形 1127"/>
              <p:cNvSpPr/>
              <p:nvPr userDrawn="1"/>
            </p:nvSpPr>
            <p:spPr>
              <a:xfrm>
                <a:off x="0" y="83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129" name="矩形 1128"/>
              <p:cNvSpPr/>
              <p:nvPr userDrawn="1"/>
            </p:nvSpPr>
            <p:spPr>
              <a:xfrm>
                <a:off x="4199" y="910"/>
                <a:ext cx="929" cy="21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130" name="矩形 1129"/>
              <p:cNvSpPr/>
              <p:nvPr userDrawn="1"/>
            </p:nvSpPr>
            <p:spPr>
              <a:xfrm>
                <a:off x="1649" y="1006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</p:grpSp>
      </p:grpSp>
      <p:sp>
        <p:nvSpPr>
          <p:cNvPr id="1131" name="文本占位符 1130"/>
          <p:cNvSpPr>
            <a:spLocks noGrp="1"/>
          </p:cNvSpPr>
          <p:nvPr>
            <p:ph type="body"/>
          </p:nvPr>
        </p:nvSpPr>
        <p:spPr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132" name="页脚占位符 1131"/>
          <p:cNvSpPr>
            <a:spLocks noGrp="1"/>
          </p:cNvSpPr>
          <p:nvPr>
            <p:ph type="ftr" sz="quarter" idx="3"/>
          </p:nvPr>
        </p:nvSpPr>
        <p:spPr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>
                <a:solidFill>
                  <a:schemeClr val="folHlink"/>
                </a:solidFill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133" name="灯片编号占位符 1132"/>
          <p:cNvSpPr>
            <a:spLocks noGrp="1"/>
          </p:cNvSpPr>
          <p:nvPr>
            <p:ph type="sldNum" sz="quarter" idx="4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2000" b="1">
                <a:solidFill>
                  <a:schemeClr val="folHlink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CN" strike="noStrike" noProof="1">
                <a:latin typeface="Times New Roman" panose="02020603050405020304" pitchFamily="2" charset="0"/>
                <a:ea typeface="宋体" pitchFamily="2" charset="-122"/>
                <a:cs typeface="+mn-ea"/>
              </a:rPr>
            </a:fld>
            <a:r>
              <a:rPr lang="en-US" altLang="zh-CN" sz="2000" b="1" strike="noStrike" noProof="1">
                <a:solidFill>
                  <a:schemeClr val="folHlink"/>
                </a:solidFill>
                <a:latin typeface="Times New Roman" panose="02020603050405020304" pitchFamily="2" charset="0"/>
                <a:ea typeface="宋体" pitchFamily="2" charset="-122"/>
                <a:cs typeface="+mn-ea"/>
              </a:rPr>
              <a:t>/44</a:t>
            </a:r>
            <a:endParaRPr lang="en-US" altLang="zh-CN" sz="2000" b="1" strike="noStrike" noProof="1">
              <a:solidFill>
                <a:schemeClr val="folHlink"/>
              </a:solidFill>
            </a:endParaRPr>
          </a:p>
        </p:txBody>
      </p:sp>
      <p:sp>
        <p:nvSpPr>
          <p:cNvPr id="1134" name="标题 1133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3787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85000"/>
        </a:lnSpc>
        <a:spcBef>
          <a:spcPct val="0"/>
        </a:spcBef>
        <a:spcAft>
          <a:spcPct val="0"/>
        </a:spcAft>
        <a:buNone/>
        <a:defRPr sz="40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w"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8585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l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42875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w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7165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§"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§"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§"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§"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§"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1" Type="http://schemas.openxmlformats.org/officeDocument/2006/relationships/image" Target="../media/image1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xfrm>
            <a:off x="1169988" y="1046163"/>
            <a:ext cx="7380288" cy="1012825"/>
          </a:xfrm>
        </p:spPr>
        <p:txBody>
          <a:bodyPr anchor="ctr"/>
          <a:p>
            <a:pPr lvl="0" defTabSz="914400"/>
            <a:r>
              <a:rPr lang="zh-CN" altLang="en-US" sz="480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2" charset="0"/>
                <a:ea typeface="宋体" pitchFamily="2" charset="-122"/>
              </a:rPr>
              <a:t>第五章  资源分配与调度</a:t>
            </a:r>
            <a:endParaRPr lang="zh-CN" altLang="en-US" sz="4800">
              <a:solidFill>
                <a:schemeClr val="hlink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2" name="副标题 4098"/>
          <p:cNvSpPr>
            <a:spLocks noGrp="1"/>
          </p:cNvSpPr>
          <p:nvPr>
            <p:ph type="subTitle" idx="1"/>
          </p:nvPr>
        </p:nvSpPr>
        <p:spPr/>
        <p:txBody>
          <a:bodyPr anchor="t"/>
          <a:p>
            <a:pPr algn="l" defTabSz="914400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3600" kern="1200" baseline="0" dirty="0">
                <a:solidFill>
                  <a:schemeClr val="accent2"/>
                </a:solidFill>
                <a:latin typeface="Times New Roman" panose="02020603050405020304" pitchFamily="2" charset="0"/>
                <a:ea typeface="宋体" pitchFamily="2" charset="-122"/>
                <a:cs typeface="+mn-cs"/>
              </a:rPr>
              <a:t>(一)  资源管理概述</a:t>
            </a:r>
            <a:endParaRPr lang="zh-CN" altLang="en-US" sz="3600" kern="1200" baseline="0" dirty="0">
              <a:solidFill>
                <a:schemeClr val="accent2"/>
              </a:solidFill>
              <a:latin typeface="Times New Roman" panose="02020603050405020304" pitchFamily="2" charset="0"/>
              <a:ea typeface="宋体" pitchFamily="2" charset="-122"/>
              <a:cs typeface="+mn-cs"/>
            </a:endParaRPr>
          </a:p>
          <a:p>
            <a:pPr algn="l" defTabSz="914400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3600" kern="1200" baseline="0" dirty="0">
                <a:solidFill>
                  <a:schemeClr val="accent2"/>
                </a:solidFill>
                <a:latin typeface="Times New Roman" panose="02020603050405020304" pitchFamily="2" charset="0"/>
                <a:ea typeface="宋体" pitchFamily="2" charset="-122"/>
                <a:cs typeface="+mn-cs"/>
              </a:rPr>
              <a:t>(二)  资源分配机制</a:t>
            </a:r>
            <a:endParaRPr lang="zh-CN" altLang="en-US" sz="3600" kern="1200" baseline="0" dirty="0">
              <a:solidFill>
                <a:schemeClr val="accent2"/>
              </a:solidFill>
              <a:latin typeface="Times New Roman" panose="02020603050405020304" pitchFamily="2" charset="0"/>
              <a:ea typeface="宋体" pitchFamily="2" charset="-122"/>
              <a:cs typeface="+mn-cs"/>
            </a:endParaRPr>
          </a:p>
          <a:p>
            <a:pPr algn="l" defTabSz="914400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3600" kern="1200" baseline="0" dirty="0">
                <a:solidFill>
                  <a:schemeClr val="accent2"/>
                </a:solidFill>
                <a:latin typeface="Times New Roman" panose="02020603050405020304" pitchFamily="2" charset="0"/>
                <a:ea typeface="宋体" pitchFamily="2" charset="-122"/>
                <a:cs typeface="+mn-cs"/>
              </a:rPr>
              <a:t>(三)  资源分配策略</a:t>
            </a:r>
            <a:endParaRPr lang="zh-CN" altLang="en-US" sz="3600" kern="1200" baseline="0" dirty="0">
              <a:solidFill>
                <a:schemeClr val="accent2"/>
              </a:solidFill>
              <a:latin typeface="Times New Roman" panose="02020603050405020304" pitchFamily="2" charset="0"/>
              <a:ea typeface="宋体" pitchFamily="2" charset="-122"/>
              <a:cs typeface="+mn-cs"/>
            </a:endParaRPr>
          </a:p>
          <a:p>
            <a:pPr algn="l" defTabSz="914400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3600" kern="1200" baseline="0" dirty="0">
                <a:solidFill>
                  <a:schemeClr val="accent2"/>
                </a:solidFill>
                <a:latin typeface="Times New Roman" panose="02020603050405020304" pitchFamily="2" charset="0"/>
                <a:ea typeface="宋体" pitchFamily="2" charset="-122"/>
                <a:cs typeface="+mn-cs"/>
              </a:rPr>
              <a:t>(四)  死锁</a:t>
            </a:r>
            <a:endParaRPr lang="zh-CN" altLang="en-US" sz="3600" kern="1200" baseline="0" dirty="0">
              <a:solidFill>
                <a:schemeClr val="accent2"/>
              </a:solidFill>
              <a:latin typeface="Times New Roman" panose="02020603050405020304" pitchFamily="2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43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(2) </a:t>
            </a:r>
            <a:r>
              <a:rPr lang="zh-CN" altLang="en-US"/>
              <a:t>资源描述器的内容</a:t>
            </a:r>
            <a:endParaRPr lang="zh-CN" altLang="en-US"/>
          </a:p>
        </p:txBody>
      </p:sp>
      <p:sp>
        <p:nvSpPr>
          <p:cNvPr id="14339" name="内容占位符 14338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 anchor="t"/>
          <a:p>
            <a:r>
              <a:rPr lang="zh-CN" altLang="en-US" sz="2800" kern="1200"/>
              <a:t>资源名	</a:t>
            </a:r>
            <a:endParaRPr lang="zh-CN" altLang="en-US" sz="2800" kern="1200"/>
          </a:p>
          <a:p>
            <a:r>
              <a:rPr lang="zh-CN" altLang="en-US" sz="2800" kern="1200"/>
              <a:t>资源类型	</a:t>
            </a:r>
            <a:endParaRPr lang="zh-CN" altLang="en-US" sz="2800" kern="1200"/>
          </a:p>
          <a:p>
            <a:r>
              <a:rPr lang="zh-CN" altLang="en-US" sz="2800" kern="1200"/>
              <a:t>最小分配单位的大小</a:t>
            </a:r>
            <a:endParaRPr lang="zh-CN" altLang="en-US" sz="2800" kern="1200"/>
          </a:p>
          <a:p>
            <a:r>
              <a:rPr lang="zh-CN" altLang="en-US" sz="2800" kern="1200"/>
              <a:t>最小分配单位的地址	</a:t>
            </a:r>
            <a:endParaRPr lang="zh-CN" altLang="en-US" sz="2800" kern="1200"/>
          </a:p>
          <a:p>
            <a:r>
              <a:rPr lang="zh-CN" altLang="en-US" sz="2800" kern="1200"/>
              <a:t>分配标志	</a:t>
            </a:r>
            <a:endParaRPr lang="zh-CN" altLang="en-US" sz="2800" kern="1200"/>
          </a:p>
        </p:txBody>
      </p:sp>
      <p:sp>
        <p:nvSpPr>
          <p:cNvPr id="14340" name="内容占位符 14339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 anchor="t"/>
          <a:p>
            <a:r>
              <a:rPr lang="zh-CN" altLang="en-US" sz="2800" kern="1200"/>
              <a:t>描述器链接信息</a:t>
            </a:r>
            <a:endParaRPr lang="zh-CN" altLang="en-US" sz="2800" kern="1200"/>
          </a:p>
          <a:p>
            <a:r>
              <a:rPr lang="zh-CN" altLang="en-US" sz="2800" kern="1200"/>
              <a:t>存取权限</a:t>
            </a:r>
            <a:endParaRPr lang="zh-CN" altLang="en-US" sz="2800" kern="1200"/>
          </a:p>
          <a:p>
            <a:r>
              <a:rPr lang="zh-CN" altLang="en-US" sz="2800" kern="1200"/>
              <a:t>密级</a:t>
            </a:r>
            <a:endParaRPr lang="zh-CN" altLang="en-US" sz="2800" kern="1200"/>
          </a:p>
          <a:p>
            <a:r>
              <a:rPr lang="zh-CN" altLang="en-US" sz="2800" kern="1200"/>
              <a:t>最后一次存取时间</a:t>
            </a:r>
            <a:endParaRPr lang="zh-CN" altLang="en-US" sz="2800" kern="1200"/>
          </a:p>
          <a:p>
            <a:r>
              <a:rPr lang="zh-CN" altLang="en-US" sz="2800" kern="1200"/>
              <a:t>记账信息</a:t>
            </a:r>
            <a:r>
              <a:rPr lang="zh-CN" altLang="en-US" kern="1200"/>
              <a:t>	</a:t>
            </a:r>
            <a:endParaRPr lang="zh-CN" altLang="en-US" kern="1200"/>
          </a:p>
          <a:p>
            <a:r>
              <a:rPr lang="zh-CN" altLang="en-US" sz="2800" kern="1200"/>
              <a:t>其他</a:t>
            </a:r>
            <a:endParaRPr lang="zh-CN" altLang="en-US" sz="2800" kern="1200"/>
          </a:p>
        </p:txBody>
      </p:sp>
      <p:sp>
        <p:nvSpPr>
          <p:cNvPr id="15364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5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charRg st="5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charRg st="1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21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charRg st="21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32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charRg st="32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434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charRg st="8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4340">
                                            <p:txEl>
                                              <p:charRg st="8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charRg st="13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4340">
                                            <p:txEl>
                                              <p:charRg st="13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charRg st="16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4340">
                                            <p:txEl>
                                              <p:charRg st="16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charRg st="25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4340">
                                            <p:txEl>
                                              <p:charRg st="25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charRg st="3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4340">
                                            <p:txEl>
                                              <p:charRg st="31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434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2. </a:t>
            </a:r>
            <a:r>
              <a:rPr lang="zh-CN" altLang="en-US"/>
              <a:t>资源信息块</a:t>
            </a:r>
            <a:endParaRPr lang="zh-CN" altLang="en-US"/>
          </a:p>
        </p:txBody>
      </p:sp>
      <p:sp>
        <p:nvSpPr>
          <p:cNvPr id="16386" name="文本占位符 1536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spcBef>
                <a:spcPct val="10000"/>
              </a:spcBef>
              <a:buNone/>
            </a:pPr>
            <a:r>
              <a:rPr lang="en-US" altLang="zh-CN"/>
              <a:t>(1) </a:t>
            </a:r>
            <a:r>
              <a:rPr lang="zh-CN" altLang="en-US"/>
              <a:t>什么是资源信息块</a:t>
            </a:r>
            <a:endParaRPr lang="zh-CN" altLang="en-US"/>
          </a:p>
          <a:p>
            <a:pPr>
              <a:buNone/>
            </a:pPr>
            <a:r>
              <a:rPr lang="zh-CN" altLang="en-US" sz="2800"/>
              <a:t>	描述某类资源的请求者、可用资源和该类资源分配程序等必要信息的数据结构。</a:t>
            </a:r>
            <a:endParaRPr lang="zh-CN" altLang="en-US" sz="2800"/>
          </a:p>
          <a:p>
            <a:pPr>
              <a:buNone/>
            </a:pPr>
            <a:r>
              <a:rPr lang="en-US" altLang="zh-CN"/>
              <a:t>(2) </a:t>
            </a:r>
            <a:r>
              <a:rPr lang="zh-CN" altLang="en-US"/>
              <a:t>资源信息块的内容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16387" name="组合 15363"/>
          <p:cNvGrpSpPr/>
          <p:nvPr/>
        </p:nvGrpSpPr>
        <p:grpSpPr>
          <a:xfrm>
            <a:off x="1295400" y="4419600"/>
            <a:ext cx="6781800" cy="1524000"/>
            <a:chOff x="0" y="0"/>
            <a:chExt cx="4272" cy="960"/>
          </a:xfrm>
        </p:grpSpPr>
        <p:sp>
          <p:nvSpPr>
            <p:cNvPr id="16388" name="文本框 15364"/>
            <p:cNvSpPr txBox="1"/>
            <p:nvPr/>
          </p:nvSpPr>
          <p:spPr>
            <a:xfrm>
              <a:off x="0" y="48"/>
              <a:ext cx="2112" cy="912"/>
            </a:xfrm>
            <a:prstGeom prst="rect">
              <a:avLst/>
            </a:prstGeom>
            <a:solidFill>
              <a:srgbClr val="CCEC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 algn="just">
                <a:spcBef>
                  <a:spcPct val="20000"/>
                </a:spcBef>
              </a:pPr>
              <a:r>
                <a:rPr lang="zh-CN" altLang="en-US" b="1">
                  <a:latin typeface="Times New Roman" panose="02020603050405020304" pitchFamily="2" charset="0"/>
                  <a:ea typeface="宋体" pitchFamily="2" charset="-122"/>
                </a:rPr>
                <a:t>等待队列头指针</a:t>
              </a:r>
              <a:endParaRPr lang="zh-CN" altLang="en-US" b="1">
                <a:latin typeface="Times New Roman" panose="02020603050405020304" pitchFamily="2" charset="0"/>
                <a:ea typeface="宋体" pitchFamily="2" charset="-122"/>
              </a:endParaRPr>
            </a:p>
            <a:p>
              <a:pPr lvl="0" algn="just">
                <a:spcBef>
                  <a:spcPct val="20000"/>
                </a:spcBef>
              </a:pPr>
              <a:r>
                <a:rPr lang="zh-CN" altLang="en-US" b="1">
                  <a:latin typeface="Times New Roman" panose="02020603050405020304" pitchFamily="2" charset="0"/>
                  <a:ea typeface="宋体" pitchFamily="2" charset="-122"/>
                </a:rPr>
                <a:t>可利用资源队列头指针</a:t>
              </a:r>
              <a:endParaRPr lang="zh-CN" altLang="en-US" b="1">
                <a:latin typeface="Times New Roman" panose="02020603050405020304" pitchFamily="2" charset="0"/>
                <a:ea typeface="宋体" pitchFamily="2" charset="-122"/>
              </a:endParaRPr>
            </a:p>
            <a:p>
              <a:pPr lvl="0" algn="just">
                <a:spcBef>
                  <a:spcPct val="20000"/>
                </a:spcBef>
              </a:pPr>
              <a:r>
                <a:rPr lang="zh-CN" altLang="en-US" b="1">
                  <a:latin typeface="Times New Roman" panose="02020603050405020304" pitchFamily="2" charset="0"/>
                  <a:ea typeface="宋体" pitchFamily="2" charset="-122"/>
                </a:rPr>
                <a:t>资源分配程序入口地址</a:t>
              </a:r>
              <a:endParaRPr lang="zh-CN" altLang="en-US" sz="900" b="1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6389" name="直接连接符 15365"/>
            <p:cNvSpPr/>
            <p:nvPr/>
          </p:nvSpPr>
          <p:spPr>
            <a:xfrm>
              <a:off x="0" y="336"/>
              <a:ext cx="21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6390" name="直接连接符 15366"/>
            <p:cNvSpPr/>
            <p:nvPr/>
          </p:nvSpPr>
          <p:spPr>
            <a:xfrm>
              <a:off x="0" y="624"/>
              <a:ext cx="21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6391" name="直接连接符 15367"/>
            <p:cNvSpPr/>
            <p:nvPr/>
          </p:nvSpPr>
          <p:spPr>
            <a:xfrm>
              <a:off x="2016" y="144"/>
              <a:ext cx="576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6392" name="文本框 15368"/>
            <p:cNvSpPr txBox="1"/>
            <p:nvPr/>
          </p:nvSpPr>
          <p:spPr>
            <a:xfrm>
              <a:off x="2688" y="0"/>
              <a:ext cx="1152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2" charset="0"/>
                  <a:ea typeface="宋体" pitchFamily="2" charset="-122"/>
                </a:rPr>
                <a:t>请求者队列</a:t>
              </a:r>
              <a:endParaRPr lang="zh-CN" altLang="en-US" b="1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6393" name="文本框 15369"/>
            <p:cNvSpPr txBox="1"/>
            <p:nvPr/>
          </p:nvSpPr>
          <p:spPr>
            <a:xfrm>
              <a:off x="2688" y="336"/>
              <a:ext cx="1584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2" charset="0"/>
                  <a:ea typeface="宋体" pitchFamily="2" charset="-122"/>
                </a:rPr>
                <a:t>可利用资源队列</a:t>
              </a:r>
              <a:endParaRPr lang="zh-CN" altLang="en-US" b="1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6394" name="直接连接符 15370"/>
            <p:cNvSpPr/>
            <p:nvPr/>
          </p:nvSpPr>
          <p:spPr>
            <a:xfrm>
              <a:off x="2016" y="816"/>
              <a:ext cx="576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6395" name="直接连接符 15371"/>
            <p:cNvSpPr/>
            <p:nvPr/>
          </p:nvSpPr>
          <p:spPr>
            <a:xfrm>
              <a:off x="2016" y="480"/>
              <a:ext cx="576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6396" name="文本框 15372"/>
            <p:cNvSpPr txBox="1"/>
            <p:nvPr/>
          </p:nvSpPr>
          <p:spPr>
            <a:xfrm>
              <a:off x="2688" y="672"/>
              <a:ext cx="1344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2" charset="0"/>
                  <a:ea typeface="宋体" pitchFamily="2" charset="-122"/>
                </a:rPr>
                <a:t>资源分配程序</a:t>
              </a:r>
              <a:endParaRPr lang="zh-CN" altLang="en-US" b="1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</p:grpSp>
      <p:sp>
        <p:nvSpPr>
          <p:cNvPr id="16397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63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资源信息块的内容</a:t>
            </a:r>
            <a:endParaRPr lang="zh-CN" altLang="en-US"/>
          </a:p>
        </p:txBody>
      </p:sp>
      <p:sp>
        <p:nvSpPr>
          <p:cNvPr id="17410" name="文本框 16386"/>
          <p:cNvSpPr txBox="1"/>
          <p:nvPr/>
        </p:nvSpPr>
        <p:spPr>
          <a:xfrm>
            <a:off x="838200" y="2457450"/>
            <a:ext cx="2840038" cy="1403350"/>
          </a:xfrm>
          <a:prstGeom prst="rect">
            <a:avLst/>
          </a:prstGeom>
          <a:solidFill>
            <a:srgbClr val="CCECFF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algn="just"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2" charset="0"/>
                <a:ea typeface="宋体" pitchFamily="2" charset="-122"/>
              </a:rPr>
              <a:t>等待队列头指针</a:t>
            </a:r>
            <a:endParaRPr lang="zh-CN" altLang="en-US" sz="2000" b="1">
              <a:latin typeface="Times New Roman" panose="02020603050405020304" pitchFamily="2" charset="0"/>
              <a:ea typeface="宋体" pitchFamily="2" charset="-122"/>
            </a:endParaRPr>
          </a:p>
          <a:p>
            <a:pPr lvl="0" algn="just"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2" charset="0"/>
                <a:ea typeface="宋体" pitchFamily="2" charset="-122"/>
              </a:rPr>
              <a:t>可利用资源队列头指针</a:t>
            </a:r>
            <a:endParaRPr lang="zh-CN" altLang="en-US" sz="2000" b="1">
              <a:latin typeface="Times New Roman" panose="02020603050405020304" pitchFamily="2" charset="0"/>
              <a:ea typeface="宋体" pitchFamily="2" charset="-122"/>
            </a:endParaRPr>
          </a:p>
          <a:p>
            <a:pPr lvl="0" algn="just"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2" charset="0"/>
                <a:ea typeface="宋体" pitchFamily="2" charset="-122"/>
              </a:rPr>
              <a:t>资源分配程序入口地址</a:t>
            </a:r>
            <a:endParaRPr lang="zh-CN" altLang="en-US" sz="900" b="1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7411" name="文本框 16387"/>
          <p:cNvSpPr txBox="1"/>
          <p:nvPr/>
        </p:nvSpPr>
        <p:spPr>
          <a:xfrm>
            <a:off x="6953250" y="2352675"/>
            <a:ext cx="514350" cy="3905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 algn="just"/>
            <a:r>
              <a:rPr lang="en-US" altLang="zh-CN" sz="1000" b="1">
                <a:latin typeface="Times New Roman" panose="02020603050405020304" pitchFamily="2" charset="0"/>
                <a:ea typeface="宋体" pitchFamily="2" charset="-122"/>
              </a:rPr>
              <a:t> </a:t>
            </a:r>
            <a:r>
              <a:rPr lang="en-US" altLang="zh-CN" sz="2000" b="1">
                <a:latin typeface="Times New Roman" panose="02020603050405020304" pitchFamily="2" charset="0"/>
                <a:ea typeface="宋体" pitchFamily="2" charset="-122"/>
                <a:sym typeface="MT Extra" pitchFamily="2" charset="2"/>
              </a:rPr>
              <a:t>…</a:t>
            </a:r>
            <a:endParaRPr lang="en-US" altLang="zh-CN" sz="2000" b="1">
              <a:latin typeface="Times New Roman" panose="02020603050405020304" pitchFamily="2" charset="0"/>
              <a:ea typeface="宋体" pitchFamily="2" charset="-122"/>
            </a:endParaRPr>
          </a:p>
        </p:txBody>
      </p:sp>
      <p:grpSp>
        <p:nvGrpSpPr>
          <p:cNvPr id="17412" name="组合 16388"/>
          <p:cNvGrpSpPr/>
          <p:nvPr/>
        </p:nvGrpSpPr>
        <p:grpSpPr>
          <a:xfrm>
            <a:off x="7724775" y="2605088"/>
            <a:ext cx="733425" cy="1000125"/>
            <a:chOff x="0" y="0"/>
            <a:chExt cx="432" cy="479"/>
          </a:xfrm>
        </p:grpSpPr>
        <p:sp>
          <p:nvSpPr>
            <p:cNvPr id="17413" name="矩形 16389"/>
            <p:cNvSpPr/>
            <p:nvPr/>
          </p:nvSpPr>
          <p:spPr>
            <a:xfrm>
              <a:off x="0" y="0"/>
              <a:ext cx="432" cy="479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7414" name="直接连接符 16390"/>
            <p:cNvSpPr/>
            <p:nvPr/>
          </p:nvSpPr>
          <p:spPr>
            <a:xfrm>
              <a:off x="0" y="336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</p:grpSp>
      <p:grpSp>
        <p:nvGrpSpPr>
          <p:cNvPr id="17415" name="组合 16391"/>
          <p:cNvGrpSpPr/>
          <p:nvPr/>
        </p:nvGrpSpPr>
        <p:grpSpPr>
          <a:xfrm>
            <a:off x="5770563" y="2605088"/>
            <a:ext cx="733425" cy="1000125"/>
            <a:chOff x="0" y="0"/>
            <a:chExt cx="432" cy="479"/>
          </a:xfrm>
        </p:grpSpPr>
        <p:sp>
          <p:nvSpPr>
            <p:cNvPr id="17416" name="矩形 16392"/>
            <p:cNvSpPr/>
            <p:nvPr/>
          </p:nvSpPr>
          <p:spPr>
            <a:xfrm>
              <a:off x="0" y="0"/>
              <a:ext cx="432" cy="479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7417" name="直接连接符 16393"/>
            <p:cNvSpPr/>
            <p:nvPr/>
          </p:nvSpPr>
          <p:spPr>
            <a:xfrm>
              <a:off x="0" y="336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</p:grpSp>
      <p:grpSp>
        <p:nvGrpSpPr>
          <p:cNvPr id="17418" name="组合 16394"/>
          <p:cNvGrpSpPr/>
          <p:nvPr/>
        </p:nvGrpSpPr>
        <p:grpSpPr>
          <a:xfrm>
            <a:off x="4548188" y="2605088"/>
            <a:ext cx="733425" cy="1000125"/>
            <a:chOff x="0" y="0"/>
            <a:chExt cx="432" cy="479"/>
          </a:xfrm>
        </p:grpSpPr>
        <p:sp>
          <p:nvSpPr>
            <p:cNvPr id="17419" name="矩形 16395"/>
            <p:cNvSpPr/>
            <p:nvPr/>
          </p:nvSpPr>
          <p:spPr>
            <a:xfrm>
              <a:off x="0" y="0"/>
              <a:ext cx="432" cy="479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7420" name="直接连接符 16396"/>
            <p:cNvSpPr/>
            <p:nvPr/>
          </p:nvSpPr>
          <p:spPr>
            <a:xfrm>
              <a:off x="0" y="336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</p:grpSp>
      <p:sp>
        <p:nvSpPr>
          <p:cNvPr id="17421" name="直接连接符 16397"/>
          <p:cNvSpPr/>
          <p:nvPr/>
        </p:nvSpPr>
        <p:spPr>
          <a:xfrm flipV="1">
            <a:off x="838200" y="2895600"/>
            <a:ext cx="2819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7422" name="直接连接符 16398"/>
          <p:cNvSpPr/>
          <p:nvPr/>
        </p:nvSpPr>
        <p:spPr>
          <a:xfrm>
            <a:off x="838200" y="3376613"/>
            <a:ext cx="2840038" cy="15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pitchFamily="2" charset="0"/>
              <a:ea typeface="宋体" pitchFamily="2" charset="-122"/>
            </a:endParaRPr>
          </a:p>
        </p:txBody>
      </p:sp>
      <p:grpSp>
        <p:nvGrpSpPr>
          <p:cNvPr id="17423" name="组合 16399"/>
          <p:cNvGrpSpPr/>
          <p:nvPr/>
        </p:nvGrpSpPr>
        <p:grpSpPr>
          <a:xfrm>
            <a:off x="5118100" y="2603500"/>
            <a:ext cx="652463" cy="801688"/>
            <a:chOff x="0" y="0"/>
            <a:chExt cx="384" cy="384"/>
          </a:xfrm>
        </p:grpSpPr>
        <p:sp>
          <p:nvSpPr>
            <p:cNvPr id="17424" name="直接连接符 16400"/>
            <p:cNvSpPr/>
            <p:nvPr/>
          </p:nvSpPr>
          <p:spPr>
            <a:xfrm>
              <a:off x="0" y="384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7425" name="直接连接符 16401"/>
            <p:cNvSpPr/>
            <p:nvPr/>
          </p:nvSpPr>
          <p:spPr>
            <a:xfrm flipV="1">
              <a:off x="192" y="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7426" name="直接连接符 16402"/>
            <p:cNvSpPr/>
            <p:nvPr/>
          </p:nvSpPr>
          <p:spPr>
            <a:xfrm>
              <a:off x="192" y="0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</p:grpSp>
      <p:grpSp>
        <p:nvGrpSpPr>
          <p:cNvPr id="17427" name="组合 16403"/>
          <p:cNvGrpSpPr/>
          <p:nvPr/>
        </p:nvGrpSpPr>
        <p:grpSpPr>
          <a:xfrm>
            <a:off x="6340475" y="2603500"/>
            <a:ext cx="650875" cy="801688"/>
            <a:chOff x="0" y="0"/>
            <a:chExt cx="384" cy="384"/>
          </a:xfrm>
        </p:grpSpPr>
        <p:sp>
          <p:nvSpPr>
            <p:cNvPr id="17428" name="直接连接符 16404"/>
            <p:cNvSpPr/>
            <p:nvPr/>
          </p:nvSpPr>
          <p:spPr>
            <a:xfrm>
              <a:off x="0" y="384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7429" name="直接连接符 16405"/>
            <p:cNvSpPr/>
            <p:nvPr/>
          </p:nvSpPr>
          <p:spPr>
            <a:xfrm flipV="1">
              <a:off x="192" y="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7430" name="直接连接符 16406"/>
            <p:cNvSpPr/>
            <p:nvPr/>
          </p:nvSpPr>
          <p:spPr>
            <a:xfrm>
              <a:off x="192" y="0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</p:grpSp>
      <p:sp>
        <p:nvSpPr>
          <p:cNvPr id="17431" name="直接连接符 16407"/>
          <p:cNvSpPr/>
          <p:nvPr/>
        </p:nvSpPr>
        <p:spPr>
          <a:xfrm flipV="1">
            <a:off x="7391400" y="2590800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pitchFamily="2" charset="0"/>
              <a:ea typeface="宋体" pitchFamily="2" charset="-122"/>
            </a:endParaRPr>
          </a:p>
        </p:txBody>
      </p:sp>
      <p:grpSp>
        <p:nvGrpSpPr>
          <p:cNvPr id="17432" name="组合 16408"/>
          <p:cNvGrpSpPr/>
          <p:nvPr/>
        </p:nvGrpSpPr>
        <p:grpSpPr>
          <a:xfrm>
            <a:off x="7724775" y="4183063"/>
            <a:ext cx="733425" cy="1000125"/>
            <a:chOff x="0" y="0"/>
            <a:chExt cx="432" cy="479"/>
          </a:xfrm>
        </p:grpSpPr>
        <p:sp>
          <p:nvSpPr>
            <p:cNvPr id="17433" name="矩形 16409"/>
            <p:cNvSpPr/>
            <p:nvPr/>
          </p:nvSpPr>
          <p:spPr>
            <a:xfrm>
              <a:off x="0" y="0"/>
              <a:ext cx="432" cy="479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7434" name="直接连接符 16410"/>
            <p:cNvSpPr/>
            <p:nvPr/>
          </p:nvSpPr>
          <p:spPr>
            <a:xfrm>
              <a:off x="0" y="336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</p:grpSp>
      <p:grpSp>
        <p:nvGrpSpPr>
          <p:cNvPr id="17435" name="组合 16411"/>
          <p:cNvGrpSpPr/>
          <p:nvPr/>
        </p:nvGrpSpPr>
        <p:grpSpPr>
          <a:xfrm>
            <a:off x="5770563" y="4183063"/>
            <a:ext cx="733425" cy="1000125"/>
            <a:chOff x="0" y="0"/>
            <a:chExt cx="432" cy="479"/>
          </a:xfrm>
        </p:grpSpPr>
        <p:sp>
          <p:nvSpPr>
            <p:cNvPr id="17436" name="矩形 16412"/>
            <p:cNvSpPr/>
            <p:nvPr/>
          </p:nvSpPr>
          <p:spPr>
            <a:xfrm>
              <a:off x="0" y="0"/>
              <a:ext cx="432" cy="479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7437" name="直接连接符 16413"/>
            <p:cNvSpPr/>
            <p:nvPr/>
          </p:nvSpPr>
          <p:spPr>
            <a:xfrm>
              <a:off x="0" y="336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</p:grpSp>
      <p:grpSp>
        <p:nvGrpSpPr>
          <p:cNvPr id="17438" name="组合 16414"/>
          <p:cNvGrpSpPr/>
          <p:nvPr/>
        </p:nvGrpSpPr>
        <p:grpSpPr>
          <a:xfrm>
            <a:off x="4548188" y="4183063"/>
            <a:ext cx="733425" cy="1000125"/>
            <a:chOff x="0" y="0"/>
            <a:chExt cx="432" cy="479"/>
          </a:xfrm>
        </p:grpSpPr>
        <p:sp>
          <p:nvSpPr>
            <p:cNvPr id="17439" name="矩形 16415"/>
            <p:cNvSpPr/>
            <p:nvPr/>
          </p:nvSpPr>
          <p:spPr>
            <a:xfrm>
              <a:off x="0" y="0"/>
              <a:ext cx="432" cy="479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7440" name="直接连接符 16416"/>
            <p:cNvSpPr/>
            <p:nvPr/>
          </p:nvSpPr>
          <p:spPr>
            <a:xfrm>
              <a:off x="0" y="336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</p:grpSp>
      <p:grpSp>
        <p:nvGrpSpPr>
          <p:cNvPr id="17441" name="组合 16417"/>
          <p:cNvGrpSpPr/>
          <p:nvPr/>
        </p:nvGrpSpPr>
        <p:grpSpPr>
          <a:xfrm>
            <a:off x="5118100" y="4181475"/>
            <a:ext cx="652463" cy="801688"/>
            <a:chOff x="0" y="0"/>
            <a:chExt cx="384" cy="384"/>
          </a:xfrm>
        </p:grpSpPr>
        <p:sp>
          <p:nvSpPr>
            <p:cNvPr id="17442" name="直接连接符 16418"/>
            <p:cNvSpPr/>
            <p:nvPr/>
          </p:nvSpPr>
          <p:spPr>
            <a:xfrm>
              <a:off x="0" y="384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7443" name="直接连接符 16419"/>
            <p:cNvSpPr/>
            <p:nvPr/>
          </p:nvSpPr>
          <p:spPr>
            <a:xfrm flipV="1">
              <a:off x="192" y="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7444" name="直接连接符 16420"/>
            <p:cNvSpPr/>
            <p:nvPr/>
          </p:nvSpPr>
          <p:spPr>
            <a:xfrm>
              <a:off x="192" y="0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</p:grpSp>
      <p:grpSp>
        <p:nvGrpSpPr>
          <p:cNvPr id="17445" name="组合 16421"/>
          <p:cNvGrpSpPr/>
          <p:nvPr/>
        </p:nvGrpSpPr>
        <p:grpSpPr>
          <a:xfrm>
            <a:off x="6340475" y="4181475"/>
            <a:ext cx="650875" cy="801688"/>
            <a:chOff x="0" y="0"/>
            <a:chExt cx="384" cy="384"/>
          </a:xfrm>
        </p:grpSpPr>
        <p:sp>
          <p:nvSpPr>
            <p:cNvPr id="17446" name="直接连接符 16422"/>
            <p:cNvSpPr/>
            <p:nvPr/>
          </p:nvSpPr>
          <p:spPr>
            <a:xfrm>
              <a:off x="0" y="384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7447" name="直接连接符 16423"/>
            <p:cNvSpPr/>
            <p:nvPr/>
          </p:nvSpPr>
          <p:spPr>
            <a:xfrm flipV="1">
              <a:off x="192" y="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7448" name="直接连接符 16424"/>
            <p:cNvSpPr/>
            <p:nvPr/>
          </p:nvSpPr>
          <p:spPr>
            <a:xfrm>
              <a:off x="192" y="0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</p:grpSp>
      <p:sp>
        <p:nvSpPr>
          <p:cNvPr id="17449" name="直接连接符 16425"/>
          <p:cNvSpPr/>
          <p:nvPr/>
        </p:nvSpPr>
        <p:spPr>
          <a:xfrm>
            <a:off x="7394575" y="4191000"/>
            <a:ext cx="3778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7450" name="文本框 16426"/>
          <p:cNvSpPr txBox="1"/>
          <p:nvPr/>
        </p:nvSpPr>
        <p:spPr>
          <a:xfrm>
            <a:off x="6953250" y="3886200"/>
            <a:ext cx="514350" cy="3905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 algn="ctr"/>
            <a:r>
              <a:rPr lang="en-US" altLang="zh-CN" sz="2000" b="1">
                <a:latin typeface="Times New Roman" panose="02020603050405020304" pitchFamily="2" charset="0"/>
                <a:ea typeface="宋体" pitchFamily="2" charset="-122"/>
                <a:sym typeface="MT Extra" pitchFamily="2" charset="2"/>
              </a:rPr>
              <a:t>…</a:t>
            </a:r>
            <a:endParaRPr lang="en-US" altLang="zh-CN" sz="2000" b="1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7451" name="文本框 16427"/>
          <p:cNvSpPr txBox="1"/>
          <p:nvPr/>
        </p:nvSpPr>
        <p:spPr>
          <a:xfrm>
            <a:off x="4629150" y="2157413"/>
            <a:ext cx="8096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pcb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1</a:t>
            </a:r>
            <a:endParaRPr lang="en-US" altLang="zh-CN" sz="2800" b="1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7452" name="文本框 16428"/>
          <p:cNvSpPr txBox="1"/>
          <p:nvPr/>
        </p:nvSpPr>
        <p:spPr>
          <a:xfrm>
            <a:off x="5770563" y="2157413"/>
            <a:ext cx="8096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pcb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2</a:t>
            </a:r>
            <a:endParaRPr lang="en-US" altLang="zh-CN" sz="2800" b="1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7453" name="文本框 16429"/>
          <p:cNvSpPr txBox="1"/>
          <p:nvPr/>
        </p:nvSpPr>
        <p:spPr>
          <a:xfrm>
            <a:off x="7724775" y="2157413"/>
            <a:ext cx="8096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pcb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k</a:t>
            </a:r>
            <a:endParaRPr lang="en-US" altLang="zh-CN" sz="2800" b="1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7454" name="文本框 16430"/>
          <p:cNvSpPr txBox="1"/>
          <p:nvPr/>
        </p:nvSpPr>
        <p:spPr>
          <a:xfrm>
            <a:off x="4629150" y="3767138"/>
            <a:ext cx="62865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rd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1</a:t>
            </a:r>
            <a:endParaRPr lang="en-US" altLang="zh-CN" sz="2800" b="1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7455" name="文本框 16431"/>
          <p:cNvSpPr txBox="1"/>
          <p:nvPr/>
        </p:nvSpPr>
        <p:spPr>
          <a:xfrm>
            <a:off x="5851525" y="3767138"/>
            <a:ext cx="62547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rd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2</a:t>
            </a:r>
            <a:endParaRPr lang="en-US" altLang="zh-CN" sz="2800" b="1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7456" name="文本框 16432"/>
          <p:cNvSpPr txBox="1"/>
          <p:nvPr/>
        </p:nvSpPr>
        <p:spPr>
          <a:xfrm>
            <a:off x="7807325" y="3767138"/>
            <a:ext cx="65087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rd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n</a:t>
            </a:r>
            <a:endParaRPr lang="en-US" altLang="zh-CN" sz="2800" b="1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7457" name="直接连接符 16433"/>
          <p:cNvSpPr/>
          <p:nvPr/>
        </p:nvSpPr>
        <p:spPr>
          <a:xfrm>
            <a:off x="3429000" y="2614613"/>
            <a:ext cx="1143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7458" name="直接连接符 16434"/>
          <p:cNvSpPr/>
          <p:nvPr/>
        </p:nvSpPr>
        <p:spPr>
          <a:xfrm>
            <a:off x="3505200" y="3148013"/>
            <a:ext cx="685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7459" name="直接连接符 16435"/>
          <p:cNvSpPr/>
          <p:nvPr/>
        </p:nvSpPr>
        <p:spPr>
          <a:xfrm>
            <a:off x="4191000" y="3148013"/>
            <a:ext cx="0" cy="1066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7460" name="直接连接符 16436"/>
          <p:cNvSpPr/>
          <p:nvPr/>
        </p:nvSpPr>
        <p:spPr>
          <a:xfrm>
            <a:off x="4191000" y="4214813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7461" name="文本框 16437"/>
          <p:cNvSpPr txBox="1"/>
          <p:nvPr/>
        </p:nvSpPr>
        <p:spPr>
          <a:xfrm>
            <a:off x="4648200" y="5662613"/>
            <a:ext cx="2209800" cy="47625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  <a:ea typeface="宋体" pitchFamily="2" charset="-122"/>
              </a:rPr>
              <a:t>资源分配程序</a:t>
            </a:r>
            <a:endParaRPr lang="zh-CN" altLang="en-US" b="1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7462" name="直接连接符 16438"/>
          <p:cNvSpPr/>
          <p:nvPr/>
        </p:nvSpPr>
        <p:spPr>
          <a:xfrm>
            <a:off x="3505200" y="3681413"/>
            <a:ext cx="457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7463" name="直接连接符 16439"/>
          <p:cNvSpPr/>
          <p:nvPr/>
        </p:nvSpPr>
        <p:spPr>
          <a:xfrm>
            <a:off x="3962400" y="3681413"/>
            <a:ext cx="0" cy="1981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7464" name="直接连接符 16440"/>
          <p:cNvSpPr/>
          <p:nvPr/>
        </p:nvSpPr>
        <p:spPr>
          <a:xfrm>
            <a:off x="3962400" y="5662613"/>
            <a:ext cx="685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7465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74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(3) </a:t>
            </a:r>
            <a:r>
              <a:rPr lang="zh-CN" altLang="en-US"/>
              <a:t>中央处理机资源信息块</a:t>
            </a:r>
            <a:endParaRPr lang="zh-CN" altLang="en-US"/>
          </a:p>
        </p:txBody>
      </p:sp>
      <p:sp>
        <p:nvSpPr>
          <p:cNvPr id="18434" name="文本框 17410"/>
          <p:cNvSpPr txBox="1"/>
          <p:nvPr/>
        </p:nvSpPr>
        <p:spPr>
          <a:xfrm>
            <a:off x="838200" y="2457450"/>
            <a:ext cx="2840038" cy="1403350"/>
          </a:xfrm>
          <a:prstGeom prst="rect">
            <a:avLst/>
          </a:prstGeom>
          <a:solidFill>
            <a:srgbClr val="CCECFF"/>
          </a:solidFill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algn="just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2" charset="0"/>
                <a:ea typeface="宋体" pitchFamily="2" charset="-122"/>
              </a:rPr>
              <a:t>ready-q-start</a:t>
            </a:r>
            <a:endParaRPr lang="en-US" altLang="zh-CN" sz="2000" b="1">
              <a:latin typeface="Times New Roman" panose="02020603050405020304" pitchFamily="2" charset="0"/>
              <a:ea typeface="宋体" pitchFamily="2" charset="-122"/>
            </a:endParaRPr>
          </a:p>
          <a:p>
            <a:pPr lvl="0" algn="just"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2" charset="0"/>
                <a:ea typeface="宋体" pitchFamily="2" charset="-122"/>
              </a:rPr>
              <a:t>可用处理机信息</a:t>
            </a:r>
            <a:endParaRPr lang="zh-CN" altLang="en-US" sz="2000" b="1">
              <a:latin typeface="Times New Roman" panose="02020603050405020304" pitchFamily="2" charset="0"/>
              <a:ea typeface="宋体" pitchFamily="2" charset="-122"/>
            </a:endParaRPr>
          </a:p>
          <a:p>
            <a:pPr lvl="0" algn="just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2" charset="0"/>
                <a:ea typeface="宋体" pitchFamily="2" charset="-122"/>
              </a:rPr>
              <a:t>scheduler-addr</a:t>
            </a:r>
            <a:endParaRPr lang="en-US" altLang="zh-CN" sz="2000" b="1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8435" name="文本框 17411"/>
          <p:cNvSpPr txBox="1"/>
          <p:nvPr/>
        </p:nvSpPr>
        <p:spPr>
          <a:xfrm>
            <a:off x="6953250" y="2352675"/>
            <a:ext cx="514350" cy="3905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 algn="just"/>
            <a:r>
              <a:rPr lang="en-US" altLang="zh-CN" sz="1000" b="1">
                <a:latin typeface="Times New Roman" panose="02020603050405020304" pitchFamily="2" charset="0"/>
                <a:ea typeface="宋体" pitchFamily="2" charset="-122"/>
              </a:rPr>
              <a:t> </a:t>
            </a:r>
            <a:r>
              <a:rPr lang="en-US" altLang="zh-CN" sz="2000" b="1">
                <a:latin typeface="Times New Roman" panose="02020603050405020304" pitchFamily="2" charset="0"/>
                <a:ea typeface="宋体" pitchFamily="2" charset="-122"/>
                <a:sym typeface="MT Extra" pitchFamily="2" charset="2"/>
              </a:rPr>
              <a:t>…</a:t>
            </a:r>
            <a:endParaRPr lang="en-US" altLang="zh-CN" sz="2000" b="1">
              <a:latin typeface="Times New Roman" panose="02020603050405020304" pitchFamily="2" charset="0"/>
              <a:ea typeface="宋体" pitchFamily="2" charset="-122"/>
            </a:endParaRPr>
          </a:p>
        </p:txBody>
      </p:sp>
      <p:grpSp>
        <p:nvGrpSpPr>
          <p:cNvPr id="18436" name="组合 17412"/>
          <p:cNvGrpSpPr/>
          <p:nvPr/>
        </p:nvGrpSpPr>
        <p:grpSpPr>
          <a:xfrm>
            <a:off x="7724775" y="2605088"/>
            <a:ext cx="733425" cy="1000125"/>
            <a:chOff x="0" y="0"/>
            <a:chExt cx="432" cy="479"/>
          </a:xfrm>
        </p:grpSpPr>
        <p:sp>
          <p:nvSpPr>
            <p:cNvPr id="18437" name="矩形 17413"/>
            <p:cNvSpPr/>
            <p:nvPr/>
          </p:nvSpPr>
          <p:spPr>
            <a:xfrm>
              <a:off x="0" y="0"/>
              <a:ext cx="432" cy="479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8438" name="直接连接符 17414"/>
            <p:cNvSpPr/>
            <p:nvPr/>
          </p:nvSpPr>
          <p:spPr>
            <a:xfrm>
              <a:off x="0" y="336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</p:grpSp>
      <p:grpSp>
        <p:nvGrpSpPr>
          <p:cNvPr id="18439" name="组合 17415"/>
          <p:cNvGrpSpPr/>
          <p:nvPr/>
        </p:nvGrpSpPr>
        <p:grpSpPr>
          <a:xfrm>
            <a:off x="5770563" y="2605088"/>
            <a:ext cx="733425" cy="1000125"/>
            <a:chOff x="0" y="0"/>
            <a:chExt cx="432" cy="479"/>
          </a:xfrm>
        </p:grpSpPr>
        <p:sp>
          <p:nvSpPr>
            <p:cNvPr id="18440" name="矩形 17416"/>
            <p:cNvSpPr/>
            <p:nvPr/>
          </p:nvSpPr>
          <p:spPr>
            <a:xfrm>
              <a:off x="0" y="0"/>
              <a:ext cx="432" cy="479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8441" name="直接连接符 17417"/>
            <p:cNvSpPr/>
            <p:nvPr/>
          </p:nvSpPr>
          <p:spPr>
            <a:xfrm>
              <a:off x="0" y="336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</p:grpSp>
      <p:grpSp>
        <p:nvGrpSpPr>
          <p:cNvPr id="18442" name="组合 17418"/>
          <p:cNvGrpSpPr/>
          <p:nvPr/>
        </p:nvGrpSpPr>
        <p:grpSpPr>
          <a:xfrm>
            <a:off x="4548188" y="2605088"/>
            <a:ext cx="733425" cy="1000125"/>
            <a:chOff x="0" y="0"/>
            <a:chExt cx="432" cy="479"/>
          </a:xfrm>
        </p:grpSpPr>
        <p:sp>
          <p:nvSpPr>
            <p:cNvPr id="18443" name="矩形 17419"/>
            <p:cNvSpPr/>
            <p:nvPr/>
          </p:nvSpPr>
          <p:spPr>
            <a:xfrm>
              <a:off x="0" y="0"/>
              <a:ext cx="432" cy="479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8444" name="直接连接符 17420"/>
            <p:cNvSpPr/>
            <p:nvPr/>
          </p:nvSpPr>
          <p:spPr>
            <a:xfrm>
              <a:off x="0" y="336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</p:grpSp>
      <p:sp>
        <p:nvSpPr>
          <p:cNvPr id="18445" name="直接连接符 17421"/>
          <p:cNvSpPr/>
          <p:nvPr/>
        </p:nvSpPr>
        <p:spPr>
          <a:xfrm flipV="1">
            <a:off x="838200" y="2895600"/>
            <a:ext cx="2819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8446" name="直接连接符 17422"/>
          <p:cNvSpPr/>
          <p:nvPr/>
        </p:nvSpPr>
        <p:spPr>
          <a:xfrm>
            <a:off x="838200" y="3376613"/>
            <a:ext cx="2840038" cy="15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pitchFamily="2" charset="0"/>
              <a:ea typeface="宋体" pitchFamily="2" charset="-122"/>
            </a:endParaRPr>
          </a:p>
        </p:txBody>
      </p:sp>
      <p:grpSp>
        <p:nvGrpSpPr>
          <p:cNvPr id="18447" name="组合 17423"/>
          <p:cNvGrpSpPr/>
          <p:nvPr/>
        </p:nvGrpSpPr>
        <p:grpSpPr>
          <a:xfrm>
            <a:off x="5118100" y="2603500"/>
            <a:ext cx="652463" cy="801688"/>
            <a:chOff x="0" y="0"/>
            <a:chExt cx="384" cy="384"/>
          </a:xfrm>
        </p:grpSpPr>
        <p:sp>
          <p:nvSpPr>
            <p:cNvPr id="18448" name="直接连接符 17424"/>
            <p:cNvSpPr/>
            <p:nvPr/>
          </p:nvSpPr>
          <p:spPr>
            <a:xfrm>
              <a:off x="0" y="384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8449" name="直接连接符 17425"/>
            <p:cNvSpPr/>
            <p:nvPr/>
          </p:nvSpPr>
          <p:spPr>
            <a:xfrm flipV="1">
              <a:off x="192" y="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8450" name="直接连接符 17426"/>
            <p:cNvSpPr/>
            <p:nvPr/>
          </p:nvSpPr>
          <p:spPr>
            <a:xfrm>
              <a:off x="192" y="0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</p:grpSp>
      <p:grpSp>
        <p:nvGrpSpPr>
          <p:cNvPr id="18451" name="组合 17427"/>
          <p:cNvGrpSpPr/>
          <p:nvPr/>
        </p:nvGrpSpPr>
        <p:grpSpPr>
          <a:xfrm>
            <a:off x="6340475" y="2603500"/>
            <a:ext cx="650875" cy="801688"/>
            <a:chOff x="0" y="0"/>
            <a:chExt cx="384" cy="384"/>
          </a:xfrm>
        </p:grpSpPr>
        <p:sp>
          <p:nvSpPr>
            <p:cNvPr id="18452" name="直接连接符 17428"/>
            <p:cNvSpPr/>
            <p:nvPr/>
          </p:nvSpPr>
          <p:spPr>
            <a:xfrm>
              <a:off x="0" y="384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8453" name="直接连接符 17429"/>
            <p:cNvSpPr/>
            <p:nvPr/>
          </p:nvSpPr>
          <p:spPr>
            <a:xfrm flipV="1">
              <a:off x="192" y="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8454" name="直接连接符 17430"/>
            <p:cNvSpPr/>
            <p:nvPr/>
          </p:nvSpPr>
          <p:spPr>
            <a:xfrm>
              <a:off x="192" y="0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</p:grpSp>
      <p:sp>
        <p:nvSpPr>
          <p:cNvPr id="18455" name="直接连接符 17431"/>
          <p:cNvSpPr/>
          <p:nvPr/>
        </p:nvSpPr>
        <p:spPr>
          <a:xfrm flipV="1">
            <a:off x="7391400" y="2590800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pitchFamily="2" charset="0"/>
              <a:ea typeface="宋体" pitchFamily="2" charset="-122"/>
            </a:endParaRPr>
          </a:p>
        </p:txBody>
      </p:sp>
      <p:grpSp>
        <p:nvGrpSpPr>
          <p:cNvPr id="18456" name="组合 17432"/>
          <p:cNvGrpSpPr/>
          <p:nvPr/>
        </p:nvGrpSpPr>
        <p:grpSpPr>
          <a:xfrm>
            <a:off x="4548188" y="4183063"/>
            <a:ext cx="733425" cy="1000125"/>
            <a:chOff x="0" y="0"/>
            <a:chExt cx="432" cy="479"/>
          </a:xfrm>
        </p:grpSpPr>
        <p:sp>
          <p:nvSpPr>
            <p:cNvPr id="18457" name="矩形 17433"/>
            <p:cNvSpPr/>
            <p:nvPr/>
          </p:nvSpPr>
          <p:spPr>
            <a:xfrm>
              <a:off x="0" y="0"/>
              <a:ext cx="432" cy="479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8458" name="直接连接符 17434"/>
            <p:cNvSpPr/>
            <p:nvPr/>
          </p:nvSpPr>
          <p:spPr>
            <a:xfrm>
              <a:off x="0" y="336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</p:grpSp>
      <p:sp>
        <p:nvSpPr>
          <p:cNvPr id="18459" name="文本框 17435"/>
          <p:cNvSpPr txBox="1"/>
          <p:nvPr/>
        </p:nvSpPr>
        <p:spPr>
          <a:xfrm>
            <a:off x="4629150" y="2157413"/>
            <a:ext cx="8096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pcb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1</a:t>
            </a:r>
            <a:endParaRPr lang="en-US" altLang="zh-CN" sz="2800" b="1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8460" name="文本框 17436"/>
          <p:cNvSpPr txBox="1"/>
          <p:nvPr/>
        </p:nvSpPr>
        <p:spPr>
          <a:xfrm>
            <a:off x="5770563" y="2157413"/>
            <a:ext cx="8096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pcb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2</a:t>
            </a:r>
            <a:endParaRPr lang="en-US" altLang="zh-CN" sz="2800" b="1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8461" name="文本框 17437"/>
          <p:cNvSpPr txBox="1"/>
          <p:nvPr/>
        </p:nvSpPr>
        <p:spPr>
          <a:xfrm>
            <a:off x="7724775" y="2157413"/>
            <a:ext cx="8096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pcb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k</a:t>
            </a:r>
            <a:endParaRPr lang="en-US" altLang="zh-CN" sz="2800" b="1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8462" name="文本框 17438"/>
          <p:cNvSpPr txBox="1"/>
          <p:nvPr/>
        </p:nvSpPr>
        <p:spPr>
          <a:xfrm>
            <a:off x="4629150" y="3767138"/>
            <a:ext cx="90963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cpu</a:t>
            </a:r>
            <a:endParaRPr lang="en-US" altLang="zh-CN" sz="2800" b="1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8463" name="直接连接符 17439"/>
          <p:cNvSpPr/>
          <p:nvPr/>
        </p:nvSpPr>
        <p:spPr>
          <a:xfrm>
            <a:off x="3429000" y="2614613"/>
            <a:ext cx="1143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8464" name="直接连接符 17440"/>
          <p:cNvSpPr/>
          <p:nvPr/>
        </p:nvSpPr>
        <p:spPr>
          <a:xfrm>
            <a:off x="3505200" y="3148013"/>
            <a:ext cx="685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8465" name="直接连接符 17441"/>
          <p:cNvSpPr/>
          <p:nvPr/>
        </p:nvSpPr>
        <p:spPr>
          <a:xfrm>
            <a:off x="4191000" y="3148013"/>
            <a:ext cx="0" cy="1066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8466" name="直接连接符 17442"/>
          <p:cNvSpPr/>
          <p:nvPr/>
        </p:nvSpPr>
        <p:spPr>
          <a:xfrm>
            <a:off x="4191000" y="4214813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8467" name="文本框 17443"/>
          <p:cNvSpPr txBox="1"/>
          <p:nvPr/>
        </p:nvSpPr>
        <p:spPr>
          <a:xfrm>
            <a:off x="4648200" y="5662613"/>
            <a:ext cx="2209800" cy="47625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2" charset="0"/>
                <a:ea typeface="宋体" pitchFamily="2" charset="-122"/>
              </a:rPr>
              <a:t>进程调度程序</a:t>
            </a:r>
            <a:endParaRPr lang="zh-CN" altLang="en-US" b="1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8468" name="直接连接符 17444"/>
          <p:cNvSpPr/>
          <p:nvPr/>
        </p:nvSpPr>
        <p:spPr>
          <a:xfrm>
            <a:off x="3505200" y="3681413"/>
            <a:ext cx="457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8469" name="直接连接符 17445"/>
          <p:cNvSpPr/>
          <p:nvPr/>
        </p:nvSpPr>
        <p:spPr>
          <a:xfrm>
            <a:off x="3962400" y="3681413"/>
            <a:ext cx="0" cy="1981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8470" name="直接连接符 17446"/>
          <p:cNvSpPr/>
          <p:nvPr/>
        </p:nvSpPr>
        <p:spPr>
          <a:xfrm>
            <a:off x="3962400" y="5662613"/>
            <a:ext cx="685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/>
            <a:endParaRPr lang="zh-CN" altLang="en-US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8471" name="文本框 17447"/>
          <p:cNvSpPr txBox="1"/>
          <p:nvPr/>
        </p:nvSpPr>
        <p:spPr>
          <a:xfrm>
            <a:off x="1371600" y="1905000"/>
            <a:ext cx="17748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cpu - rib</a:t>
            </a:r>
            <a:endParaRPr lang="en-US" altLang="zh-CN" b="1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8472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84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>
                <a:solidFill>
                  <a:schemeClr val="accent2"/>
                </a:solidFill>
              </a:rPr>
              <a:t>二、资源分配策略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8435" name="内容占位符 18434"/>
          <p:cNvSpPr>
            <a:spLocks noGrp="1"/>
          </p:cNvSpPr>
          <p:nvPr>
            <p:ph idx="1"/>
          </p:nvPr>
        </p:nvSpPr>
        <p:spPr>
          <a:xfrm>
            <a:off x="809625" y="2214563"/>
            <a:ext cx="7958138" cy="2128837"/>
          </a:xfrm>
        </p:spPr>
        <p:txBody>
          <a:bodyPr anchor="t"/>
          <a:p>
            <a:pPr marL="381000" indent="-28892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/>
              <a:t>1. </a:t>
            </a:r>
            <a:r>
              <a:rPr lang="zh-CN" altLang="en-US" sz="2800"/>
              <a:t>先请求先服务</a:t>
            </a:r>
            <a:r>
              <a:rPr lang="en-US" altLang="zh-CN" sz="2800"/>
              <a:t>FIFO(First In First Out)</a:t>
            </a:r>
            <a:endParaRPr lang="en-US" altLang="zh-CN" sz="2800"/>
          </a:p>
          <a:p>
            <a:pPr marL="381000" indent="-28892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/>
              <a:t>	</a:t>
            </a:r>
            <a:r>
              <a:rPr lang="zh-CN" altLang="en-US" sz="2800">
                <a:solidFill>
                  <a:srgbClr val="CC0000"/>
                </a:solidFill>
              </a:rPr>
              <a:t>排序原则：按请求的先后次序排序。</a:t>
            </a:r>
            <a:endParaRPr lang="zh-CN" altLang="en-US" sz="2800">
              <a:solidFill>
                <a:srgbClr val="CC0000"/>
              </a:solidFill>
            </a:endParaRPr>
          </a:p>
          <a:p>
            <a:pPr marL="381000" indent="-288925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/>
              <a:t>	每一个新产生的请求均排在队尾，而当资源可用时，资源分配程序则从队列中选取第一个请求，并满足其需要。</a:t>
            </a:r>
            <a:endParaRPr lang="zh-CN" altLang="en-US" sz="2800"/>
          </a:p>
        </p:txBody>
      </p:sp>
      <p:grpSp>
        <p:nvGrpSpPr>
          <p:cNvPr id="18436" name="组合 18435"/>
          <p:cNvGrpSpPr/>
          <p:nvPr/>
        </p:nvGrpSpPr>
        <p:grpSpPr>
          <a:xfrm>
            <a:off x="1371600" y="4251325"/>
            <a:ext cx="6553200" cy="2378075"/>
            <a:chOff x="0" y="0"/>
            <a:chExt cx="4128" cy="1498"/>
          </a:xfrm>
        </p:grpSpPr>
        <p:sp>
          <p:nvSpPr>
            <p:cNvPr id="19460" name="矩形 18436"/>
            <p:cNvSpPr/>
            <p:nvPr/>
          </p:nvSpPr>
          <p:spPr>
            <a:xfrm>
              <a:off x="96" y="240"/>
              <a:ext cx="568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9461" name="文本框 18437"/>
            <p:cNvSpPr txBox="1"/>
            <p:nvPr/>
          </p:nvSpPr>
          <p:spPr>
            <a:xfrm>
              <a:off x="2736" y="192"/>
              <a:ext cx="288" cy="19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/>
            <a:p>
              <a:pPr lvl="0" algn="just"/>
              <a:r>
                <a:rPr lang="en-US" altLang="zh-CN" sz="2000" b="1">
                  <a:latin typeface="Times New Roman" panose="02020603050405020304" pitchFamily="2" charset="0"/>
                  <a:ea typeface="宋体" pitchFamily="2" charset="-122"/>
                  <a:sym typeface="MT Extra" pitchFamily="2" charset="2"/>
                </a:rPr>
                <a:t>…</a:t>
              </a:r>
              <a:endParaRPr lang="en-US" altLang="zh-CN" b="1">
                <a:latin typeface="Times New Roman" panose="02020603050405020304" pitchFamily="2" charset="0"/>
                <a:ea typeface="宋体" pitchFamily="2" charset="-122"/>
                <a:sym typeface="MT Extra" pitchFamily="2" charset="2"/>
              </a:endParaRPr>
            </a:p>
          </p:txBody>
        </p:sp>
        <p:grpSp>
          <p:nvGrpSpPr>
            <p:cNvPr id="19462" name="组合 18438"/>
            <p:cNvGrpSpPr/>
            <p:nvPr/>
          </p:nvGrpSpPr>
          <p:grpSpPr>
            <a:xfrm>
              <a:off x="3276" y="337"/>
              <a:ext cx="511" cy="479"/>
              <a:chOff x="0" y="0"/>
              <a:chExt cx="432" cy="479"/>
            </a:xfrm>
          </p:grpSpPr>
          <p:sp>
            <p:nvSpPr>
              <p:cNvPr id="19463" name="矩形 18439"/>
              <p:cNvSpPr/>
              <p:nvPr/>
            </p:nvSpPr>
            <p:spPr>
              <a:xfrm>
                <a:off x="0" y="0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9464" name="直接连接符 18440"/>
              <p:cNvSpPr/>
              <p:nvPr/>
            </p:nvSpPr>
            <p:spPr>
              <a:xfrm>
                <a:off x="0" y="336"/>
                <a:ext cx="43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</p:grpSp>
        <p:grpSp>
          <p:nvGrpSpPr>
            <p:cNvPr id="19465" name="组合 18441"/>
            <p:cNvGrpSpPr/>
            <p:nvPr/>
          </p:nvGrpSpPr>
          <p:grpSpPr>
            <a:xfrm>
              <a:off x="1913" y="337"/>
              <a:ext cx="511" cy="479"/>
              <a:chOff x="0" y="0"/>
              <a:chExt cx="432" cy="479"/>
            </a:xfrm>
          </p:grpSpPr>
          <p:sp>
            <p:nvSpPr>
              <p:cNvPr id="19466" name="矩形 18442"/>
              <p:cNvSpPr/>
              <p:nvPr/>
            </p:nvSpPr>
            <p:spPr>
              <a:xfrm>
                <a:off x="0" y="0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9467" name="直接连接符 18443"/>
              <p:cNvSpPr/>
              <p:nvPr/>
            </p:nvSpPr>
            <p:spPr>
              <a:xfrm>
                <a:off x="0" y="336"/>
                <a:ext cx="43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</p:grpSp>
        <p:grpSp>
          <p:nvGrpSpPr>
            <p:cNvPr id="19468" name="组合 18444"/>
            <p:cNvGrpSpPr/>
            <p:nvPr/>
          </p:nvGrpSpPr>
          <p:grpSpPr>
            <a:xfrm>
              <a:off x="1061" y="337"/>
              <a:ext cx="512" cy="479"/>
              <a:chOff x="0" y="0"/>
              <a:chExt cx="432" cy="479"/>
            </a:xfrm>
          </p:grpSpPr>
          <p:sp>
            <p:nvSpPr>
              <p:cNvPr id="19469" name="矩形 18445"/>
              <p:cNvSpPr/>
              <p:nvPr/>
            </p:nvSpPr>
            <p:spPr>
              <a:xfrm>
                <a:off x="0" y="0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9470" name="直接连接符 18446"/>
              <p:cNvSpPr/>
              <p:nvPr/>
            </p:nvSpPr>
            <p:spPr>
              <a:xfrm>
                <a:off x="0" y="336"/>
                <a:ext cx="43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</p:grpSp>
        <p:sp>
          <p:nvSpPr>
            <p:cNvPr id="19471" name="直接连接符 18447"/>
            <p:cNvSpPr/>
            <p:nvPr/>
          </p:nvSpPr>
          <p:spPr>
            <a:xfrm>
              <a:off x="607" y="336"/>
              <a:ext cx="45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grpSp>
          <p:nvGrpSpPr>
            <p:cNvPr id="19472" name="组合 18448"/>
            <p:cNvGrpSpPr/>
            <p:nvPr/>
          </p:nvGrpSpPr>
          <p:grpSpPr>
            <a:xfrm>
              <a:off x="1459" y="336"/>
              <a:ext cx="454" cy="384"/>
              <a:chOff x="0" y="0"/>
              <a:chExt cx="454" cy="384"/>
            </a:xfrm>
          </p:grpSpPr>
          <p:sp>
            <p:nvSpPr>
              <p:cNvPr id="19473" name="直接连接符 18449"/>
              <p:cNvSpPr/>
              <p:nvPr/>
            </p:nvSpPr>
            <p:spPr>
              <a:xfrm>
                <a:off x="0" y="384"/>
                <a:ext cx="22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9474" name="直接连接符 18450"/>
              <p:cNvSpPr/>
              <p:nvPr/>
            </p:nvSpPr>
            <p:spPr>
              <a:xfrm>
                <a:off x="227" y="0"/>
                <a:ext cx="22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</p:grpSp>
        <p:grpSp>
          <p:nvGrpSpPr>
            <p:cNvPr id="19475" name="组合 18451"/>
            <p:cNvGrpSpPr/>
            <p:nvPr/>
          </p:nvGrpSpPr>
          <p:grpSpPr>
            <a:xfrm>
              <a:off x="2311" y="336"/>
              <a:ext cx="454" cy="384"/>
              <a:chOff x="0" y="0"/>
              <a:chExt cx="454" cy="384"/>
            </a:xfrm>
          </p:grpSpPr>
          <p:sp>
            <p:nvSpPr>
              <p:cNvPr id="19476" name="直接连接符 18452"/>
              <p:cNvSpPr/>
              <p:nvPr/>
            </p:nvSpPr>
            <p:spPr>
              <a:xfrm>
                <a:off x="0" y="384"/>
                <a:ext cx="22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19477" name="直接连接符 18453"/>
              <p:cNvSpPr/>
              <p:nvPr/>
            </p:nvSpPr>
            <p:spPr>
              <a:xfrm>
                <a:off x="227" y="0"/>
                <a:ext cx="22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</p:grpSp>
        <p:sp>
          <p:nvSpPr>
            <p:cNvPr id="19478" name="直接连接符 18454"/>
            <p:cNvSpPr/>
            <p:nvPr/>
          </p:nvSpPr>
          <p:spPr>
            <a:xfrm>
              <a:off x="2992" y="336"/>
              <a:ext cx="2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9479" name="文本框 18455"/>
            <p:cNvSpPr txBox="1"/>
            <p:nvPr/>
          </p:nvSpPr>
          <p:spPr>
            <a:xfrm>
              <a:off x="0" y="0"/>
              <a:ext cx="768" cy="2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pitchFamily="2" charset="0"/>
                  <a:ea typeface="宋体" pitchFamily="2" charset="-122"/>
                </a:rPr>
                <a:t>表头指针</a:t>
              </a:r>
              <a:endParaRPr lang="zh-CN" altLang="en-US" sz="2000" b="1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9480" name="直接连接符 18456"/>
            <p:cNvSpPr/>
            <p:nvPr/>
          </p:nvSpPr>
          <p:spPr>
            <a:xfrm>
              <a:off x="494" y="970"/>
              <a:ext cx="329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9481" name="文本框 18457"/>
            <p:cNvSpPr txBox="1"/>
            <p:nvPr/>
          </p:nvSpPr>
          <p:spPr>
            <a:xfrm>
              <a:off x="1320" y="970"/>
              <a:ext cx="1704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2" charset="0"/>
                  <a:ea typeface="宋体" pitchFamily="2" charset="-122"/>
                </a:rPr>
                <a:t>按请求的先后次序</a:t>
              </a:r>
              <a:endParaRPr lang="zh-CN" altLang="en-US" b="1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9482" name="文本框 18458"/>
            <p:cNvSpPr txBox="1"/>
            <p:nvPr/>
          </p:nvSpPr>
          <p:spPr>
            <a:xfrm>
              <a:off x="153" y="816"/>
              <a:ext cx="341" cy="2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pitchFamily="2" charset="0"/>
                  <a:ea typeface="宋体" pitchFamily="2" charset="-122"/>
                </a:rPr>
                <a:t>先</a:t>
              </a:r>
              <a:endParaRPr lang="zh-CN" altLang="en-US" sz="2000" b="1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9483" name="文本框 18459"/>
            <p:cNvSpPr txBox="1"/>
            <p:nvPr/>
          </p:nvSpPr>
          <p:spPr>
            <a:xfrm>
              <a:off x="3787" y="826"/>
              <a:ext cx="341" cy="2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pitchFamily="2" charset="0"/>
                  <a:ea typeface="宋体" pitchFamily="2" charset="-122"/>
                </a:rPr>
                <a:t>后</a:t>
              </a:r>
              <a:endParaRPr lang="zh-CN" altLang="en-US" sz="2000" b="1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9484" name="文本框 18460"/>
            <p:cNvSpPr txBox="1"/>
            <p:nvPr/>
          </p:nvSpPr>
          <p:spPr>
            <a:xfrm>
              <a:off x="1152" y="1210"/>
              <a:ext cx="2112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2" charset="0"/>
                  <a:ea typeface="宋体" pitchFamily="2" charset="-122"/>
                </a:rPr>
                <a:t>按自然顺序排列的队列</a:t>
              </a:r>
              <a:endParaRPr lang="zh-CN" altLang="en-US" b="1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9485" name="直接连接符 18461"/>
            <p:cNvSpPr/>
            <p:nvPr/>
          </p:nvSpPr>
          <p:spPr>
            <a:xfrm>
              <a:off x="1680" y="34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19486" name="直接连接符 18462"/>
            <p:cNvSpPr/>
            <p:nvPr/>
          </p:nvSpPr>
          <p:spPr>
            <a:xfrm>
              <a:off x="2544" y="34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</p:grpSp>
      <p:sp>
        <p:nvSpPr>
          <p:cNvPr id="19487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38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charRg st="38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56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charRg st="56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94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2. </a:t>
            </a:r>
            <a:r>
              <a:rPr lang="zh-CN" altLang="en-US"/>
              <a:t>优先调度</a:t>
            </a:r>
            <a:endParaRPr lang="zh-CN" altLang="en-US"/>
          </a:p>
        </p:txBody>
      </p:sp>
      <p:sp>
        <p:nvSpPr>
          <p:cNvPr id="19459" name="内容占位符 19458"/>
          <p:cNvSpPr>
            <a:spLocks noGrp="1"/>
          </p:cNvSpPr>
          <p:nvPr>
            <p:ph idx="1"/>
          </p:nvPr>
        </p:nvSpPr>
        <p:spPr>
          <a:xfrm>
            <a:off x="809625" y="2062163"/>
            <a:ext cx="7958138" cy="2433637"/>
          </a:xfrm>
        </p:spPr>
        <p:txBody>
          <a:bodyPr anchor="t"/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/>
              <a:t>	</a:t>
            </a:r>
            <a:r>
              <a:rPr lang="zh-CN" altLang="en-US" sz="2800"/>
              <a:t>在优先调度策略下，对于每一个进程指定一个优先级，优先级反映进程要求处理的紧迫程度。</a:t>
            </a:r>
            <a:endParaRPr lang="zh-CN" altLang="en-US" sz="280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/>
              <a:t>	</a:t>
            </a:r>
            <a:r>
              <a:rPr lang="zh-CN" altLang="en-US" sz="2800">
                <a:solidFill>
                  <a:srgbClr val="CC0000"/>
                </a:solidFill>
              </a:rPr>
              <a:t>排序原则：按优先级的高低排序。</a:t>
            </a:r>
            <a:endParaRPr lang="zh-CN" altLang="en-US" sz="280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/>
              <a:t>	每一个新产生的请求，按其优先级的高低插到相应的位置上。而当资源可用时，选取队列中第一个请求，并满足其需要。</a:t>
            </a:r>
            <a:endParaRPr lang="zh-CN" altLang="en-US" sz="2800"/>
          </a:p>
        </p:txBody>
      </p:sp>
      <p:grpSp>
        <p:nvGrpSpPr>
          <p:cNvPr id="19460" name="组合 19459"/>
          <p:cNvGrpSpPr/>
          <p:nvPr/>
        </p:nvGrpSpPr>
        <p:grpSpPr>
          <a:xfrm>
            <a:off x="1447800" y="4419600"/>
            <a:ext cx="6705600" cy="2133600"/>
            <a:chOff x="0" y="0"/>
            <a:chExt cx="4224" cy="1344"/>
          </a:xfrm>
        </p:grpSpPr>
        <p:sp>
          <p:nvSpPr>
            <p:cNvPr id="20484" name="矩形 19460"/>
            <p:cNvSpPr/>
            <p:nvPr/>
          </p:nvSpPr>
          <p:spPr>
            <a:xfrm>
              <a:off x="96" y="48"/>
              <a:ext cx="581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0485" name="文本框 19461"/>
            <p:cNvSpPr txBox="1"/>
            <p:nvPr/>
          </p:nvSpPr>
          <p:spPr>
            <a:xfrm>
              <a:off x="2752" y="0"/>
              <a:ext cx="367" cy="1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/>
            <a:p>
              <a:pPr lvl="0" algn="just"/>
              <a:r>
                <a:rPr lang="en-US" altLang="zh-CN" sz="1000" b="1">
                  <a:latin typeface="Times New Roman" panose="02020603050405020304" pitchFamily="2" charset="0"/>
                  <a:ea typeface="宋体" pitchFamily="2" charset="-122"/>
                </a:rPr>
                <a:t> </a:t>
              </a:r>
              <a:r>
                <a:rPr lang="en-US" altLang="zh-CN" sz="2000" b="1">
                  <a:latin typeface="Times New Roman" panose="02020603050405020304" pitchFamily="2" charset="0"/>
                  <a:ea typeface="宋体" pitchFamily="2" charset="-122"/>
                  <a:sym typeface="MT Extra" pitchFamily="2" charset="2"/>
                </a:rPr>
                <a:t>…</a:t>
              </a:r>
              <a:r>
                <a:rPr lang="en-US" altLang="zh-CN" b="1">
                  <a:latin typeface="Times New Roman" panose="02020603050405020304" pitchFamily="2" charset="0"/>
                  <a:ea typeface="宋体" pitchFamily="2" charset="-122"/>
                  <a:sym typeface="MT Extra" pitchFamily="2" charset="2"/>
                </a:rPr>
                <a:t> </a:t>
              </a:r>
              <a:endParaRPr lang="en-US" altLang="zh-CN" b="1">
                <a:latin typeface="Times New Roman" panose="02020603050405020304" pitchFamily="2" charset="0"/>
                <a:ea typeface="宋体" pitchFamily="2" charset="-122"/>
                <a:sym typeface="MT Extra" pitchFamily="2" charset="2"/>
              </a:endParaRPr>
            </a:p>
          </p:txBody>
        </p:sp>
        <p:grpSp>
          <p:nvGrpSpPr>
            <p:cNvPr id="20486" name="组合 19462"/>
            <p:cNvGrpSpPr/>
            <p:nvPr/>
          </p:nvGrpSpPr>
          <p:grpSpPr>
            <a:xfrm>
              <a:off x="3352" y="135"/>
              <a:ext cx="523" cy="479"/>
              <a:chOff x="0" y="0"/>
              <a:chExt cx="432" cy="479"/>
            </a:xfrm>
          </p:grpSpPr>
          <p:sp>
            <p:nvSpPr>
              <p:cNvPr id="20487" name="矩形 19463"/>
              <p:cNvSpPr/>
              <p:nvPr/>
            </p:nvSpPr>
            <p:spPr>
              <a:xfrm>
                <a:off x="0" y="0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20488" name="直接连接符 19464"/>
              <p:cNvSpPr/>
              <p:nvPr/>
            </p:nvSpPr>
            <p:spPr>
              <a:xfrm>
                <a:off x="0" y="336"/>
                <a:ext cx="43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</p:grpSp>
        <p:grpSp>
          <p:nvGrpSpPr>
            <p:cNvPr id="20489" name="组合 19465"/>
            <p:cNvGrpSpPr/>
            <p:nvPr/>
          </p:nvGrpSpPr>
          <p:grpSpPr>
            <a:xfrm>
              <a:off x="1957" y="135"/>
              <a:ext cx="523" cy="479"/>
              <a:chOff x="0" y="0"/>
              <a:chExt cx="432" cy="479"/>
            </a:xfrm>
          </p:grpSpPr>
          <p:sp>
            <p:nvSpPr>
              <p:cNvPr id="20490" name="矩形 19466"/>
              <p:cNvSpPr/>
              <p:nvPr/>
            </p:nvSpPr>
            <p:spPr>
              <a:xfrm>
                <a:off x="0" y="0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20491" name="直接连接符 19467"/>
              <p:cNvSpPr/>
              <p:nvPr/>
            </p:nvSpPr>
            <p:spPr>
              <a:xfrm>
                <a:off x="0" y="336"/>
                <a:ext cx="43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</p:grpSp>
        <p:grpSp>
          <p:nvGrpSpPr>
            <p:cNvPr id="20492" name="组合 19468"/>
            <p:cNvGrpSpPr/>
            <p:nvPr/>
          </p:nvGrpSpPr>
          <p:grpSpPr>
            <a:xfrm>
              <a:off x="1084" y="135"/>
              <a:ext cx="524" cy="479"/>
              <a:chOff x="0" y="0"/>
              <a:chExt cx="432" cy="479"/>
            </a:xfrm>
          </p:grpSpPr>
          <p:sp>
            <p:nvSpPr>
              <p:cNvPr id="20493" name="矩形 19469"/>
              <p:cNvSpPr/>
              <p:nvPr/>
            </p:nvSpPr>
            <p:spPr>
              <a:xfrm>
                <a:off x="0" y="0"/>
                <a:ext cx="432" cy="479"/>
              </a:xfrm>
              <a:prstGeom prst="rect">
                <a:avLst/>
              </a:prstGeom>
              <a:solidFill>
                <a:srgbClr val="FFFFCC"/>
              </a:solidFill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20494" name="直接连接符 19470"/>
              <p:cNvSpPr/>
              <p:nvPr/>
            </p:nvSpPr>
            <p:spPr>
              <a:xfrm>
                <a:off x="0" y="336"/>
                <a:ext cx="43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</p:grpSp>
        <p:sp>
          <p:nvSpPr>
            <p:cNvPr id="20495" name="直接连接符 19471"/>
            <p:cNvSpPr/>
            <p:nvPr/>
          </p:nvSpPr>
          <p:spPr>
            <a:xfrm>
              <a:off x="619" y="134"/>
              <a:ext cx="46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grpSp>
          <p:nvGrpSpPr>
            <p:cNvPr id="20496" name="组合 19472"/>
            <p:cNvGrpSpPr/>
            <p:nvPr/>
          </p:nvGrpSpPr>
          <p:grpSpPr>
            <a:xfrm>
              <a:off x="1491" y="134"/>
              <a:ext cx="466" cy="384"/>
              <a:chOff x="0" y="0"/>
              <a:chExt cx="384" cy="384"/>
            </a:xfrm>
          </p:grpSpPr>
          <p:sp>
            <p:nvSpPr>
              <p:cNvPr id="20497" name="直接连接符 19473"/>
              <p:cNvSpPr/>
              <p:nvPr/>
            </p:nvSpPr>
            <p:spPr>
              <a:xfrm>
                <a:off x="0" y="384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20498" name="直接连接符 19474"/>
              <p:cNvSpPr/>
              <p:nvPr/>
            </p:nvSpPr>
            <p:spPr>
              <a:xfrm flipV="1">
                <a:off x="192" y="0"/>
                <a:ext cx="0" cy="38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20499" name="直接连接符 19475"/>
              <p:cNvSpPr/>
              <p:nvPr/>
            </p:nvSpPr>
            <p:spPr>
              <a:xfrm>
                <a:off x="192" y="0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</p:grpSp>
        <p:grpSp>
          <p:nvGrpSpPr>
            <p:cNvPr id="20500" name="组合 19476"/>
            <p:cNvGrpSpPr/>
            <p:nvPr/>
          </p:nvGrpSpPr>
          <p:grpSpPr>
            <a:xfrm>
              <a:off x="2363" y="134"/>
              <a:ext cx="466" cy="384"/>
              <a:chOff x="0" y="0"/>
              <a:chExt cx="384" cy="384"/>
            </a:xfrm>
          </p:grpSpPr>
          <p:sp>
            <p:nvSpPr>
              <p:cNvPr id="20501" name="直接连接符 19477"/>
              <p:cNvSpPr/>
              <p:nvPr/>
            </p:nvSpPr>
            <p:spPr>
              <a:xfrm>
                <a:off x="0" y="384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20502" name="直接连接符 19478"/>
              <p:cNvSpPr/>
              <p:nvPr/>
            </p:nvSpPr>
            <p:spPr>
              <a:xfrm flipV="1">
                <a:off x="192" y="0"/>
                <a:ext cx="0" cy="38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  <p:sp>
            <p:nvSpPr>
              <p:cNvPr id="20503" name="直接连接符 19479"/>
              <p:cNvSpPr/>
              <p:nvPr/>
            </p:nvSpPr>
            <p:spPr>
              <a:xfrm>
                <a:off x="192" y="0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p>
                <a:pPr lvl="0"/>
                <a:endParaRPr lang="zh-CN" altLang="en-US">
                  <a:latin typeface="Times New Roman" panose="02020603050405020304" pitchFamily="2" charset="0"/>
                  <a:ea typeface="宋体" pitchFamily="2" charset="-122"/>
                </a:endParaRPr>
              </a:p>
            </p:txBody>
          </p:sp>
        </p:grpSp>
        <p:sp>
          <p:nvSpPr>
            <p:cNvPr id="20504" name="直接连接符 19480"/>
            <p:cNvSpPr/>
            <p:nvPr/>
          </p:nvSpPr>
          <p:spPr>
            <a:xfrm>
              <a:off x="3061" y="134"/>
              <a:ext cx="29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0505" name="文本框 19481"/>
            <p:cNvSpPr txBox="1"/>
            <p:nvPr/>
          </p:nvSpPr>
          <p:spPr>
            <a:xfrm>
              <a:off x="0" y="230"/>
              <a:ext cx="816" cy="2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pitchFamily="2" charset="0"/>
                  <a:ea typeface="宋体" pitchFamily="2" charset="-122"/>
                </a:rPr>
                <a:t>表头指针</a:t>
              </a:r>
              <a:endParaRPr lang="zh-CN" altLang="en-US" sz="2000" b="1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0506" name="直接连接符 19482"/>
            <p:cNvSpPr/>
            <p:nvPr/>
          </p:nvSpPr>
          <p:spPr>
            <a:xfrm>
              <a:off x="503" y="806"/>
              <a:ext cx="33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0507" name="文本框 19483"/>
            <p:cNvSpPr txBox="1"/>
            <p:nvPr/>
          </p:nvSpPr>
          <p:spPr>
            <a:xfrm>
              <a:off x="1375" y="806"/>
              <a:ext cx="1937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2" charset="0"/>
                  <a:ea typeface="宋体" pitchFamily="2" charset="-122"/>
                </a:rPr>
                <a:t>按优先级的高低排序</a:t>
              </a:r>
              <a:endParaRPr lang="zh-CN" altLang="en-US" b="1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0508" name="文本框 19484"/>
            <p:cNvSpPr txBox="1"/>
            <p:nvPr/>
          </p:nvSpPr>
          <p:spPr>
            <a:xfrm>
              <a:off x="154" y="652"/>
              <a:ext cx="349" cy="2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pitchFamily="2" charset="0"/>
                  <a:ea typeface="宋体" pitchFamily="2" charset="-122"/>
                </a:rPr>
                <a:t>高</a:t>
              </a:r>
              <a:endParaRPr lang="zh-CN" altLang="en-US" sz="2000" b="1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0509" name="文本框 19485"/>
            <p:cNvSpPr txBox="1"/>
            <p:nvPr/>
          </p:nvSpPr>
          <p:spPr>
            <a:xfrm>
              <a:off x="3875" y="662"/>
              <a:ext cx="349" cy="2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pitchFamily="2" charset="0"/>
                  <a:ea typeface="宋体" pitchFamily="2" charset="-122"/>
                </a:rPr>
                <a:t>低</a:t>
              </a:r>
              <a:endParaRPr lang="zh-CN" altLang="en-US" sz="2000" b="1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0510" name="文本框 19486"/>
            <p:cNvSpPr txBox="1"/>
            <p:nvPr/>
          </p:nvSpPr>
          <p:spPr>
            <a:xfrm>
              <a:off x="943" y="1056"/>
              <a:ext cx="2849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2" charset="0"/>
                  <a:ea typeface="宋体" pitchFamily="2" charset="-122"/>
                </a:rPr>
                <a:t>按优先级高低排列的就绪队列</a:t>
              </a:r>
              <a:endParaRPr lang="zh-CN" altLang="en-US" b="1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</p:grpSp>
      <p:sp>
        <p:nvSpPr>
          <p:cNvPr id="20511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43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charRg st="43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60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charRg st="60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94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/>
              <a:t>3</a:t>
            </a:r>
            <a:r>
              <a:rPr lang="en-US" altLang="zh-CN"/>
              <a:t>. </a:t>
            </a:r>
            <a:r>
              <a:rPr lang="x-none" altLang="en-US"/>
              <a:t>针对设备特性的调度</a:t>
            </a:r>
            <a:endParaRPr lang="x-none" altLang="en-US"/>
          </a:p>
        </p:txBody>
      </p:sp>
      <p:sp>
        <p:nvSpPr>
          <p:cNvPr id="20511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  <p:pic>
        <p:nvPicPr>
          <p:cNvPr id="3" name="图片 2" descr="20120521172130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9655" y="2134235"/>
            <a:ext cx="4222115" cy="3421380"/>
          </a:xfrm>
          <a:prstGeom prst="rect">
            <a:avLst/>
          </a:prstGeom>
        </p:spPr>
      </p:pic>
      <p:pic>
        <p:nvPicPr>
          <p:cNvPr id="4" name="图片 3" descr="20120521172242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" y="2010410"/>
            <a:ext cx="4336415" cy="39554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2625" y="5949950"/>
            <a:ext cx="82251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/>
              <a:t>磁头</a:t>
            </a:r>
            <a:r>
              <a:rPr lang="x-none" altLang="zh-CN"/>
              <a:t>(</a:t>
            </a:r>
            <a:r>
              <a:rPr lang="zh-CN" altLang="en-US"/>
              <a:t>head</a:t>
            </a:r>
            <a:r>
              <a:rPr lang="x-none" altLang="zh-CN"/>
              <a:t>)</a:t>
            </a:r>
            <a:r>
              <a:rPr lang="en-US" altLang="x-none"/>
              <a:t>(</a:t>
            </a:r>
            <a:r>
              <a:rPr lang="zh-CN" altLang="en-US"/>
              <a:t>盘面</a:t>
            </a:r>
            <a:r>
              <a:rPr lang="en-US" altLang="x-none"/>
              <a:t>)</a:t>
            </a:r>
            <a:r>
              <a:rPr lang="x-none" altLang="zh-CN"/>
              <a:t>    </a:t>
            </a:r>
            <a:r>
              <a:rPr lang="zh-CN" altLang="en-US"/>
              <a:t>柱面</a:t>
            </a:r>
            <a:r>
              <a:rPr lang="x-none" altLang="zh-CN"/>
              <a:t>(</a:t>
            </a:r>
            <a:r>
              <a:rPr lang="zh-CN" altLang="en-US"/>
              <a:t>cylinder</a:t>
            </a:r>
            <a:r>
              <a:rPr lang="x-none" altLang="zh-CN"/>
              <a:t>)    </a:t>
            </a:r>
            <a:r>
              <a:rPr lang="zh-CN" altLang="en-US">
                <a:sym typeface="+mn-ea"/>
              </a:rPr>
              <a:t>扇区</a:t>
            </a:r>
            <a:r>
              <a:rPr lang="x-none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sector</a:t>
            </a:r>
            <a:r>
              <a:rPr lang="x-none" altLang="zh-CN">
                <a:sym typeface="+mn-ea"/>
              </a:rPr>
              <a:t>)    </a:t>
            </a:r>
            <a:r>
              <a:rPr lang="zh-CN" altLang="en-US">
                <a:sym typeface="+mn-ea"/>
              </a:rPr>
              <a:t>磁道</a:t>
            </a:r>
            <a:r>
              <a:rPr lang="x-none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track</a:t>
            </a:r>
            <a:r>
              <a:rPr lang="x-none" altLang="zh-CN">
                <a:sym typeface="+mn-ea"/>
              </a:rPr>
              <a:t>)</a:t>
            </a:r>
            <a:endParaRPr lang="x-none" alt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94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>
                <a:sym typeface="+mn-ea"/>
              </a:rPr>
              <a:t>移臂调度、旋转调度</a:t>
            </a:r>
            <a:endParaRPr lang="en-US" altLang="zh-CN"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71295" y="2110105"/>
          <a:ext cx="637603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45"/>
                <a:gridCol w="2125345"/>
                <a:gridCol w="212534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柱面号</a:t>
                      </a:r>
                      <a:r>
                        <a:rPr lang="x-none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(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cylinder</a:t>
                      </a:r>
                      <a:r>
                        <a:rPr lang="x-none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)</a:t>
                      </a:r>
                      <a:endParaRPr lang="x-none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x-none" sz="2000" b="0">
                          <a:solidFill>
                            <a:schemeClr val="tx1"/>
                          </a:solidFill>
                          <a:sym typeface="+mn-ea"/>
                        </a:rPr>
                        <a:t>盘面号</a:t>
                      </a:r>
                      <a:r>
                        <a:rPr lang="x-none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(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sym typeface="+mn-ea"/>
                        </a:rPr>
                        <a:t>head</a:t>
                      </a:r>
                      <a:r>
                        <a:rPr lang="x-none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)</a:t>
                      </a:r>
                      <a:endParaRPr lang="x-none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x-none" sz="2000" b="0">
                          <a:solidFill>
                            <a:schemeClr val="tx1"/>
                          </a:solidFill>
                          <a:sym typeface="+mn-ea"/>
                        </a:rPr>
                        <a:t>块号</a:t>
                      </a:r>
                      <a:r>
                        <a:rPr lang="x-none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(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sym typeface="+mn-ea"/>
                        </a:rPr>
                        <a:t>sector</a:t>
                      </a:r>
                      <a:r>
                        <a:rPr lang="x-none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)</a:t>
                      </a:r>
                      <a:endParaRPr lang="x-none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6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6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9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6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48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8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16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9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28</a:t>
                      </a: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1471295" y="4464685"/>
          <a:ext cx="637603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45"/>
                <a:gridCol w="2125345"/>
                <a:gridCol w="212534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柱面号</a:t>
                      </a:r>
                      <a:r>
                        <a:rPr lang="x-none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(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cylinder</a:t>
                      </a:r>
                      <a:r>
                        <a:rPr lang="x-none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)</a:t>
                      </a:r>
                      <a:endParaRPr lang="x-none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x-none" sz="2000" b="0">
                          <a:solidFill>
                            <a:schemeClr val="tx1"/>
                          </a:solidFill>
                          <a:sym typeface="+mn-ea"/>
                        </a:rPr>
                        <a:t>盘面号</a:t>
                      </a:r>
                      <a:r>
                        <a:rPr lang="x-none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(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sym typeface="+mn-ea"/>
                        </a:rPr>
                        <a:t>head</a:t>
                      </a:r>
                      <a:r>
                        <a:rPr lang="x-none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)</a:t>
                      </a:r>
                      <a:endParaRPr lang="x-none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x-none" sz="2000" b="0">
                          <a:solidFill>
                            <a:schemeClr val="tx1"/>
                          </a:solidFill>
                          <a:sym typeface="+mn-ea"/>
                        </a:rPr>
                        <a:t>块号</a:t>
                      </a:r>
                      <a:r>
                        <a:rPr lang="x-none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(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sym typeface="+mn-ea"/>
                        </a:rPr>
                        <a:t>sector</a:t>
                      </a:r>
                      <a:r>
                        <a:rPr lang="x-none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)</a:t>
                      </a:r>
                      <a:endParaRPr lang="x-none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9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28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zh-CN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altLang="zh-CN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6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9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zh-CN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zh-CN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48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8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16</a:t>
                      </a: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标题 50177"/>
          <p:cNvSpPr>
            <a:spLocks noGrp="1"/>
          </p:cNvSpPr>
          <p:nvPr>
            <p:ph type="title"/>
          </p:nvPr>
        </p:nvSpPr>
        <p:spPr>
          <a:xfrm>
            <a:off x="646113" y="912813"/>
            <a:ext cx="8001000" cy="573088"/>
          </a:xfrm>
        </p:spPr>
        <p:txBody>
          <a:bodyPr vert="horz" wrap="square" anchor="b">
            <a:spAutoFit/>
          </a:bodyPr>
          <a:p>
            <a:pPr lvl="0"/>
            <a:r>
              <a:rPr lang="en-US" altLang="zh-CN" sz="3200">
                <a:solidFill>
                  <a:srgbClr val="990000"/>
                </a:solidFill>
                <a:latin typeface="Times New Roman" panose="02020603050405020304" pitchFamily="2" charset="0"/>
                <a:ea typeface="宋体" pitchFamily="2" charset="-122"/>
              </a:rPr>
              <a:t>最短寻道时间优先（SSTF）</a:t>
            </a:r>
            <a:endParaRPr lang="en-US" altLang="zh-CN" sz="3200">
              <a:solidFill>
                <a:srgbClr val="990000"/>
              </a:solidFill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50179" name="文本占位符 50178"/>
          <p:cNvSpPr>
            <a:spLocks noGrp="1"/>
          </p:cNvSpPr>
          <p:nvPr>
            <p:ph idx="1"/>
          </p:nvPr>
        </p:nvSpPr>
        <p:spPr>
          <a:xfrm>
            <a:off x="523875" y="2145030"/>
            <a:ext cx="4635500" cy="3747135"/>
          </a:xfrm>
        </p:spPr>
        <p:txBody>
          <a:bodyPr vert="horz" wrap="square" anchor="t">
            <a:spAutoFit/>
          </a:bodyPr>
          <a:p>
            <a:pPr lvl="0">
              <a:lnSpc>
                <a:spcPct val="100000"/>
              </a:lnSpc>
              <a:buNone/>
            </a:pPr>
            <a:r>
              <a:rPr lang="zh-CN" altLang="en-US" sz="2800" dirty="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选择从当前磁头位置所需寻道时间最短的请求。</a:t>
            </a:r>
            <a:endParaRPr lang="zh-CN" altLang="en-US" sz="2800" dirty="0"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00000"/>
              </a:lnSpc>
              <a:buNone/>
            </a:pPr>
            <a:r>
              <a:rPr lang="zh-CN" altLang="en-US" sz="2800" dirty="0">
                <a:solidFill>
                  <a:schemeClr val="tx1"/>
                </a:solidFill>
                <a:effectLst/>
                <a:ea typeface="黑体" pitchFamily="2" charset="-122"/>
              </a:rPr>
              <a:t>特点：</a:t>
            </a:r>
            <a:r>
              <a:rPr lang="zh-CN" altLang="en-US" sz="2800" dirty="0">
                <a:solidFill>
                  <a:schemeClr val="tx1"/>
                </a:solidFill>
                <a:effectLst/>
              </a:rPr>
              <a:t>寻道性能比FCFS好，但不能保证寻道时间最短，且有可能引起某些请求的饥饿。</a:t>
            </a:r>
            <a:endParaRPr lang="zh-CN" altLang="en-US" sz="2800" dirty="0">
              <a:solidFill>
                <a:schemeClr val="tx1"/>
              </a:solidFill>
              <a:effectLst/>
            </a:endParaRPr>
          </a:p>
          <a:p>
            <a:pPr lvl="0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例：假设一个请求序列：	</a:t>
            </a:r>
            <a:br>
              <a:rPr lang="zh-CN" altLang="en-US" sz="2000" dirty="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98, 183, 37, 122, 14, 124, 65, 67    磁头当前的位置在53</a:t>
            </a:r>
            <a:endParaRPr lang="zh-CN" altLang="en-US" sz="2000" b="1" dirty="0">
              <a:solidFill>
                <a:schemeClr val="hlink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50180" name="表格 50179"/>
          <p:cNvGraphicFramePr/>
          <p:nvPr/>
        </p:nvGraphicFramePr>
        <p:xfrm>
          <a:off x="5321618" y="1998345"/>
          <a:ext cx="3362325" cy="4600575"/>
        </p:xfrm>
        <a:graphic>
          <a:graphicData uri="http://schemas.openxmlformats.org/drawingml/2006/table">
            <a:tbl>
              <a:tblPr/>
              <a:tblGrid>
                <a:gridCol w="1781175"/>
                <a:gridCol w="1581150"/>
              </a:tblGrid>
              <a:tr h="354013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磁道</a:t>
                      </a:r>
                      <a:endParaRPr lang="zh-CN" altLang="en-US" sz="1400" b="1"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移道数</a:t>
                      </a:r>
                      <a:endParaRPr lang="zh-CN" altLang="en-US" sz="1400" b="1"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65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12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7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67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37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30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14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 23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98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84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122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24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124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7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183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59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总道数</a:t>
                      </a:r>
                      <a:endParaRPr lang="zh-CN" altLang="en-US" sz="1400" b="1"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236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平均</a:t>
                      </a:r>
                      <a:endParaRPr lang="zh-CN" altLang="en-US" sz="1400" b="1"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29.5</a:t>
                      </a:r>
                      <a:endParaRPr lang="en-US" altLang="zh-CN" sz="1400"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51201"/>
          <p:cNvSpPr>
            <a:spLocks noGrp="1"/>
          </p:cNvSpPr>
          <p:nvPr>
            <p:ph type="title"/>
          </p:nvPr>
        </p:nvSpPr>
        <p:spPr>
          <a:xfrm>
            <a:off x="320675" y="865188"/>
            <a:ext cx="8001000" cy="573088"/>
          </a:xfrm>
        </p:spPr>
        <p:txBody>
          <a:bodyPr vert="horz" wrap="square" anchor="b">
            <a:spAutoFit/>
          </a:bodyPr>
          <a:p>
            <a:pPr lvl="0"/>
            <a:r>
              <a:rPr lang="en-US" altLang="zh-CN" sz="3200">
                <a:solidFill>
                  <a:srgbClr val="990000"/>
                </a:solidFill>
                <a:latin typeface="Times New Roman" panose="02020603050405020304" pitchFamily="2" charset="0"/>
                <a:ea typeface="宋体" pitchFamily="2" charset="-122"/>
              </a:rPr>
              <a:t>扫描算法（SCAN）</a:t>
            </a:r>
            <a:endParaRPr lang="en-US" altLang="zh-CN" sz="3200">
              <a:solidFill>
                <a:srgbClr val="990000"/>
              </a:solidFill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51203" name="文本占位符 51202"/>
          <p:cNvSpPr>
            <a:spLocks noGrp="1"/>
          </p:cNvSpPr>
          <p:nvPr>
            <p:ph idx="1"/>
          </p:nvPr>
        </p:nvSpPr>
        <p:spPr>
          <a:xfrm>
            <a:off x="320675" y="2025650"/>
            <a:ext cx="5413375" cy="4572000"/>
          </a:xfrm>
        </p:spPr>
        <p:txBody>
          <a:bodyPr vert="horz" wrap="square" anchor="t">
            <a:spAutoFit/>
          </a:bodyPr>
          <a:p>
            <a:pPr lvl="0">
              <a:buNone/>
            </a:pPr>
            <a:r>
              <a:rPr lang="zh-CN" altLang="en-US" sz="2800" dirty="0">
                <a:solidFill>
                  <a:schemeClr val="tx1"/>
                </a:solidFill>
                <a:effectLst/>
              </a:rPr>
              <a:t>磁头从磁盘的一端开始向另一端移动，沿途响应访问请求，直到到达了磁盘的另一端，此时磁头反向移动并继续响应服务请求。有时也称为电梯算法。</a:t>
            </a:r>
            <a:endParaRPr lang="zh-CN" altLang="en-US" sz="2800" dirty="0">
              <a:solidFill>
                <a:schemeClr val="tx1"/>
              </a:solidFill>
              <a:effectLst/>
            </a:endParaRPr>
          </a:p>
          <a:p>
            <a:pPr lvl="0">
              <a:buNone/>
            </a:pPr>
            <a:r>
              <a:rPr lang="zh-CN" altLang="en-US" sz="2800" b="1" dirty="0">
                <a:solidFill>
                  <a:schemeClr val="tx1"/>
                </a:solidFill>
                <a:effectLst/>
                <a:latin typeface="楷体_GB2312" pitchFamily="1" charset="-122"/>
                <a:ea typeface="楷体_GB2312" pitchFamily="1" charset="-122"/>
              </a:rPr>
              <a:t>特点：寻道性能较好，避免了饥饿，但不利于远离磁头一端的访问请求。</a:t>
            </a:r>
            <a:endParaRPr lang="zh-CN" altLang="en-US" sz="2800" b="1" dirty="0">
              <a:solidFill>
                <a:schemeClr val="tx1"/>
              </a:solidFill>
              <a:effectLst/>
              <a:latin typeface="楷体_GB2312" pitchFamily="1" charset="-122"/>
              <a:ea typeface="楷体_GB2312" pitchFamily="1" charset="-122"/>
            </a:endParaRPr>
          </a:p>
          <a:p>
            <a:pPr lvl="0">
              <a:buNone/>
            </a:pPr>
            <a:r>
              <a:rPr lang="zh-CN" altLang="en-US" sz="2000" b="1" dirty="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例：假设一个请求序列：98, 183, 37, 122, 14, 124, 65, 67  磁头当前的位置在53</a:t>
            </a:r>
            <a:endParaRPr lang="zh-CN" altLang="en-US" sz="2000" b="1" dirty="0"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51204" name="表格 51203"/>
          <p:cNvGraphicFramePr/>
          <p:nvPr/>
        </p:nvGraphicFramePr>
        <p:xfrm>
          <a:off x="5734050" y="1992630"/>
          <a:ext cx="3027680" cy="4368165"/>
        </p:xfrm>
        <a:graphic>
          <a:graphicData uri="http://schemas.openxmlformats.org/drawingml/2006/table">
            <a:tbl>
              <a:tblPr/>
              <a:tblGrid>
                <a:gridCol w="1604645"/>
                <a:gridCol w="1423035"/>
              </a:tblGrid>
              <a:tr h="36258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磁道</a:t>
                      </a:r>
                      <a:endParaRPr lang="zh-CN" altLang="en-US" sz="1400" b="1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移道数</a:t>
                      </a:r>
                      <a:endParaRPr lang="zh-CN" altLang="en-US" sz="1400" b="1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65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12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7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67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2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98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31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122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 24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124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2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183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59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37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146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14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23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7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总道数</a:t>
                      </a:r>
                      <a:endParaRPr lang="zh-CN" altLang="en-US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299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平均</a:t>
                      </a:r>
                      <a:endParaRPr lang="zh-CN" altLang="en-US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1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1028700" lvl="1" indent="-455295">
                        <a:buBlip>
                          <a:blip r:embed="rId1"/>
                        </a:buBlip>
                        <a:defRPr sz="24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2pPr>
                      <a:lvl3pPr marL="1428750" lvl="2" indent="-398145">
                        <a:buBlip>
                          <a:blip r:embed="rId1"/>
                        </a:buBlip>
                        <a:defRPr sz="20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3pPr>
                      <a:lvl4pPr marL="1752600" lvl="3" indent="-321945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4pPr>
                      <a:lvl5pPr marL="2092325" lvl="4" indent="-337820">
                        <a:buBlip>
                          <a:blip r:embed="rId1"/>
                        </a:buBlip>
                        <a:defRPr sz="1800" kern="1200"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楷体_GB2312" pitchFamily="1" charset="-122"/>
                        </a:rPr>
                        <a:t>37.4</a:t>
                      </a:r>
                      <a:endParaRPr lang="en-US" altLang="zh-CN" sz="1600">
                        <a:solidFill>
                          <a:schemeClr val="tx1"/>
                        </a:solidFill>
                        <a:effectLst/>
                        <a:latin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4400">
                <a:solidFill>
                  <a:schemeClr val="hlink"/>
                </a:solidFill>
              </a:rPr>
              <a:t>(</a:t>
            </a:r>
            <a:r>
              <a:rPr lang="zh-CN" altLang="en-US" sz="4400">
                <a:solidFill>
                  <a:schemeClr val="hlink"/>
                </a:solidFill>
              </a:rPr>
              <a:t>一</a:t>
            </a:r>
            <a:r>
              <a:rPr lang="en-US" altLang="zh-CN" sz="4400">
                <a:solidFill>
                  <a:schemeClr val="hlink"/>
                </a:solidFill>
              </a:rPr>
              <a:t>)  </a:t>
            </a:r>
            <a:r>
              <a:rPr lang="zh-CN" altLang="en-US" sz="4400">
                <a:solidFill>
                  <a:schemeClr val="hlink"/>
                </a:solidFill>
              </a:rPr>
              <a:t>资源管理概述</a:t>
            </a:r>
            <a:endParaRPr lang="zh-CN" altLang="en-US" sz="4400">
              <a:solidFill>
                <a:schemeClr val="hlink"/>
              </a:solidFill>
            </a:endParaRPr>
          </a:p>
        </p:txBody>
      </p:sp>
      <p:sp>
        <p:nvSpPr>
          <p:cNvPr id="5123" name="内容占位符 5122"/>
          <p:cNvSpPr>
            <a:spLocks noGrp="1"/>
          </p:cNvSpPr>
          <p:nvPr>
            <p:ph idx="1"/>
          </p:nvPr>
        </p:nvSpPr>
        <p:spPr>
          <a:xfrm>
            <a:off x="606425" y="2006600"/>
            <a:ext cx="8377238" cy="4089400"/>
          </a:xfrm>
        </p:spPr>
        <p:txBody>
          <a:bodyPr anchor="t"/>
          <a:p>
            <a:pPr>
              <a:lnSpc>
                <a:spcPct val="80000"/>
              </a:lnSpc>
              <a:spcBef>
                <a:spcPct val="10000"/>
              </a:spcBef>
              <a:buNone/>
            </a:pPr>
            <a:r>
              <a:rPr lang="zh-CN" altLang="en-US" dirty="0"/>
              <a:t>1.计算机系统拥有大量的资源：</a:t>
            </a:r>
            <a:endParaRPr lang="zh-CN" altLang="en-US" dirty="0"/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zh-CN" altLang="en-US" dirty="0"/>
              <a:t>	硬件资源</a:t>
            </a:r>
            <a:endParaRPr lang="zh-CN" altLang="en-US" dirty="0"/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zh-CN" altLang="en-US" dirty="0"/>
              <a:t>	软件资源（文件）</a:t>
            </a:r>
            <a:endParaRPr lang="zh-CN" altLang="en-US" dirty="0"/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zh-CN" altLang="en-US" dirty="0"/>
              <a:t>	内存数据</a:t>
            </a:r>
            <a:endParaRPr lang="zh-CN" altLang="en-US" dirty="0"/>
          </a:p>
          <a:p>
            <a:pPr>
              <a:lnSpc>
                <a:spcPct val="80000"/>
              </a:lnSpc>
              <a:spcBef>
                <a:spcPct val="10000"/>
              </a:spcBef>
              <a:buNone/>
            </a:pPr>
            <a:r>
              <a:rPr lang="zh-CN" altLang="en-US" dirty="0"/>
              <a:t>2.</a:t>
            </a:r>
            <a:r>
              <a:rPr lang="zh-CN" altLang="zh-CN" dirty="0"/>
              <a:t>尽管各种不同资源的性质不同，但是在管理上都有“共性”</a:t>
            </a:r>
            <a:r>
              <a:rPr lang="zh-CN" altLang="en-US" dirty="0"/>
              <a:t>。</a:t>
            </a:r>
            <a:r>
              <a:rPr lang="zh-CN" altLang="zh-CN" dirty="0"/>
              <a:t>研究资源的分配方法和管理策略，寻求一种资源管理的普遍原则和方法。</a:t>
            </a:r>
            <a:endParaRPr lang="zh-CN" altLang="zh-CN" dirty="0"/>
          </a:p>
          <a:p>
            <a:pPr>
              <a:lnSpc>
                <a:spcPct val="80000"/>
              </a:lnSpc>
              <a:spcBef>
                <a:spcPct val="10000"/>
              </a:spcBef>
              <a:buNone/>
            </a:pPr>
            <a:r>
              <a:rPr lang="zh-CN" altLang="en-US" dirty="0"/>
              <a:t>3. </a:t>
            </a:r>
            <a:r>
              <a:rPr lang="zh-CN" altLang="zh-CN" dirty="0"/>
              <a:t>资源请求的顾客 --&gt; </a:t>
            </a:r>
            <a:r>
              <a:rPr lang="zh-CN" altLang="zh-CN" dirty="0">
                <a:sym typeface="Arial" panose="020B0604020202020204" pitchFamily="34" charset="0"/>
              </a:rPr>
              <a:t>作业/进程</a:t>
            </a:r>
            <a:endParaRPr lang="zh-CN" altLang="zh-CN" dirty="0"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None/>
            </a:pPr>
            <a:r>
              <a:rPr lang="zh-CN" altLang="zh-CN" dirty="0"/>
              <a:t>	 操作系统提供资源，并管理和分配资源</a:t>
            </a:r>
            <a:endParaRPr lang="zh-CN" altLang="zh-CN" dirty="0"/>
          </a:p>
        </p:txBody>
      </p:sp>
      <p:sp>
        <p:nvSpPr>
          <p:cNvPr id="2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6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charRg st="16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charRg st="2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32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charRg st="32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38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123">
                                            <p:txEl>
                                              <p:charRg st="38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63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5123">
                                            <p:txEl>
                                              <p:charRg st="63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5123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204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 fontAlgn="base"/>
            <a:r>
              <a:rPr lang="zh-CN" altLang="en-US" sz="44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习题</a:t>
            </a:r>
            <a:endParaRPr lang="zh-CN" altLang="en-US" sz="4400" strike="noStrike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0483" name="文本占位符 20482"/>
          <p:cNvSpPr>
            <a:spLocks noGrp="1"/>
          </p:cNvSpPr>
          <p:nvPr>
            <p:ph idx="1"/>
          </p:nvPr>
        </p:nvSpPr>
        <p:spPr>
          <a:xfrm>
            <a:off x="676275" y="2120265"/>
            <a:ext cx="8280400" cy="4569460"/>
          </a:xfrm>
        </p:spPr>
        <p:txBody>
          <a:bodyPr anchor="t"/>
          <a:p>
            <a:pPr marL="0" indent="0" fontAlgn="base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strike="noStrike" noProof="1">
                <a:effectLst/>
                <a:latin typeface="Arial" panose="020B0604020202020204" pitchFamily="34" charset="0"/>
              </a:rPr>
              <a:t>5-1. </a:t>
            </a:r>
            <a:r>
              <a:rPr lang="zh-CN" altLang="en-US" sz="2400" strike="noStrike" noProof="1">
                <a:effectLst/>
                <a:latin typeface="Arial" panose="020B0604020202020204" pitchFamily="34" charset="0"/>
              </a:rPr>
              <a:t>什么是虚拟资源？对主存储器而言，用户使用的虚拟资源是什么？</a:t>
            </a:r>
            <a:endParaRPr lang="zh-CN" altLang="en-US" sz="2400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marL="0" indent="0" fontAlgn="base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b="0" strike="noStrike" noProof="1">
                <a:effectLst/>
                <a:latin typeface="Arial" panose="020B0604020202020204" pitchFamily="34" charset="0"/>
              </a:rPr>
              <a:t>书</a:t>
            </a:r>
            <a:r>
              <a:rPr lang="en-US" altLang="zh-CN" sz="2400" b="0" strike="noStrike" noProof="1">
                <a:effectLst/>
                <a:latin typeface="Arial" panose="020B0604020202020204" pitchFamily="34" charset="0"/>
              </a:rPr>
              <a:t>99</a:t>
            </a:r>
            <a:r>
              <a:rPr lang="zh-CN" altLang="en-US" sz="2400" b="0" strike="noStrike" noProof="1">
                <a:effectLst/>
                <a:latin typeface="Arial" panose="020B0604020202020204" pitchFamily="34" charset="0"/>
              </a:rPr>
              <a:t>页：虚拟资源是用户使用的逻辑资源，是经过操作系统改造的，使用方便的虚资源，而不是物理的、实际的资源。</a:t>
            </a:r>
            <a:endParaRPr lang="zh-CN" altLang="en-US" sz="2400" b="0" strike="noStrike" noProof="1">
              <a:effectLst/>
              <a:latin typeface="Arial" panose="020B0604020202020204" pitchFamily="34" charset="0"/>
            </a:endParaRPr>
          </a:p>
          <a:p>
            <a:pPr marL="0" indent="0" fontAlgn="base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b="0">
                <a:effectLst/>
                <a:latin typeface="Arial" panose="020B0604020202020204" pitchFamily="34" charset="0"/>
                <a:sym typeface="+mn-ea"/>
              </a:rPr>
              <a:t>书</a:t>
            </a:r>
            <a:r>
              <a:rPr lang="en-US" altLang="zh-CN" sz="2400" b="0" strike="noStrike" noProof="1">
                <a:effectLst/>
                <a:latin typeface="Arial" panose="020B0604020202020204" pitchFamily="34" charset="0"/>
              </a:rPr>
              <a:t>100</a:t>
            </a:r>
            <a:r>
              <a:rPr lang="zh-CN" altLang="en-US" sz="2400" b="0" strike="noStrike" noProof="1">
                <a:effectLst/>
                <a:latin typeface="Arial" panose="020B0604020202020204" pitchFamily="34" charset="0"/>
              </a:rPr>
              <a:t>页：虚拟存储器，逻辑地址空间。用户用逻辑地址编程，操作系统和硬件为用户实现逻辑地址到物理地址的映射。</a:t>
            </a:r>
            <a:endParaRPr lang="en-US" altLang="zh-CN" sz="2400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marL="0" indent="0" fontAlgn="base"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 sz="2400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marL="0" indent="0" fontAlgn="base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strike="noStrike" noProof="1">
                <a:effectLst/>
                <a:latin typeface="Arial" panose="020B0604020202020204" pitchFamily="34" charset="0"/>
              </a:rPr>
              <a:t>5-2. </a:t>
            </a:r>
            <a:r>
              <a:rPr lang="zh-CN" altLang="en-US" sz="2400" strike="noStrike" noProof="1">
                <a:effectLst/>
                <a:latin typeface="Arial" panose="020B0604020202020204" pitchFamily="34" charset="0"/>
              </a:rPr>
              <a:t>常用的资源分配策略有哪两种？资源请求队列的排序原则是什么？</a:t>
            </a:r>
            <a:endParaRPr lang="zh-CN" altLang="en-US" sz="2400" strike="noStrike" noProof="1">
              <a:effectLst/>
              <a:latin typeface="Arial" panose="020B0604020202020204" pitchFamily="34" charset="0"/>
            </a:endParaRPr>
          </a:p>
          <a:p>
            <a:pPr marL="0" indent="0" fontAlgn="base"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 sz="2400" strike="noStrike" noProof="1">
              <a:effectLst/>
              <a:latin typeface="Arial" panose="020B0604020202020204" pitchFamily="34" charset="0"/>
            </a:endParaRPr>
          </a:p>
          <a:p>
            <a:pPr marL="0" indent="0" fontAlgn="base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strike="noStrike" noProof="1">
                <a:effectLst/>
                <a:latin typeface="Arial" panose="020B0604020202020204" pitchFamily="34" charset="0"/>
              </a:rPr>
              <a:t>5-3. 5-4. </a:t>
            </a:r>
            <a:r>
              <a:rPr lang="zh-CN" altLang="en-US" sz="2400" strike="noStrike" noProof="1">
                <a:effectLst/>
                <a:latin typeface="Arial" panose="020B0604020202020204" pitchFamily="34" charset="0"/>
              </a:rPr>
              <a:t>移臂调度，旋转调度，两种</a:t>
            </a:r>
            <a:r>
              <a:rPr lang="zh-CN" altLang="en-US" sz="2400">
                <a:effectLst/>
                <a:latin typeface="Arial" panose="020B0604020202020204" pitchFamily="34" charset="0"/>
                <a:sym typeface="+mn-ea"/>
              </a:rPr>
              <a:t>移臂调度算法</a:t>
            </a:r>
            <a:endParaRPr lang="en-US" altLang="zh-CN" sz="2400" strike="noStrike" noProof="1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17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charRg st="17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charRg st="17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  <p:bldP spid="20483" grpId="1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204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 fontAlgn="base"/>
            <a:r>
              <a:rPr lang="en-US" altLang="zh-CN" sz="44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(</a:t>
            </a:r>
            <a:r>
              <a:rPr lang="zh-CN" altLang="en-US" sz="44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三</a:t>
            </a:r>
            <a:r>
              <a:rPr lang="en-US" altLang="zh-CN" sz="44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)  </a:t>
            </a:r>
            <a:r>
              <a:rPr lang="zh-CN" altLang="en-US" sz="44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死锁</a:t>
            </a:r>
            <a:endParaRPr lang="zh-CN" altLang="en-US" sz="4400" strike="noStrike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0483" name="文本占位符 20482"/>
          <p:cNvSpPr>
            <a:spLocks noGrp="1"/>
          </p:cNvSpPr>
          <p:nvPr>
            <p:ph idx="1"/>
          </p:nvPr>
        </p:nvSpPr>
        <p:spPr>
          <a:xfrm>
            <a:off x="684213" y="2349500"/>
            <a:ext cx="8280400" cy="2016125"/>
          </a:xfrm>
        </p:spPr>
        <p:txBody>
          <a:bodyPr anchor="t"/>
          <a:p>
            <a:pPr marL="711200" indent="-711200" fontAlgn="base">
              <a:spcBef>
                <a:spcPct val="10000"/>
              </a:spcBef>
              <a:buFont typeface="Wingdings" panose="05000000000000000000" pitchFamily="2" charset="2"/>
              <a:buAutoNum type="ea1ChsPlain"/>
            </a:pPr>
            <a:r>
              <a:rPr lang="zh-CN" altLang="en-US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操作系统的基本特征是并发和共享；</a:t>
            </a:r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marL="711200" indent="-711200" fontAlgn="base">
              <a:spcBef>
                <a:spcPct val="10000"/>
              </a:spcBef>
              <a:buFont typeface="Wingdings" panose="05000000000000000000" pitchFamily="2" charset="2"/>
              <a:buAutoNum type="ea1ChsPlain"/>
            </a:pPr>
            <a:r>
              <a:rPr lang="zh-CN" altLang="en-US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共享的资源需要互斥访问；</a:t>
            </a:r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marL="711200" indent="-711200" fontAlgn="base">
              <a:spcBef>
                <a:spcPct val="10000"/>
              </a:spcBef>
              <a:buFont typeface="Wingdings" panose="05000000000000000000" pitchFamily="2" charset="2"/>
              <a:buAutoNum type="ea1ChsPlain"/>
            </a:pPr>
            <a:r>
              <a:rPr lang="zh-CN" altLang="en-US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操作系统采用动态分配资源的策略。</a:t>
            </a:r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0484" name="矩形 20483"/>
          <p:cNvSpPr/>
          <p:nvPr/>
        </p:nvSpPr>
        <p:spPr>
          <a:xfrm>
            <a:off x="1116013" y="4437063"/>
            <a:ext cx="6985000" cy="8223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fontAlgn="base"/>
            <a:r>
              <a:rPr lang="en-US" altLang="zh-CN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2" charset="0"/>
                <a:ea typeface="宋体" pitchFamily="2" charset="-122"/>
                <a:cs typeface="+mn-ea"/>
              </a:rPr>
              <a:t>        </a:t>
            </a:r>
            <a:r>
              <a:rPr lang="zh-CN" altLang="en-US" b="1" strike="noStrike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2" charset="0"/>
                <a:ea typeface="宋体" pitchFamily="2" charset="-122"/>
                <a:cs typeface="+mn-ea"/>
              </a:rPr>
              <a:t>如果资源分配不当，就会出现进程之间互相等待资源，全部都被阻塞不能推进的情况。</a:t>
            </a:r>
            <a:endParaRPr lang="zh-CN" altLang="en-US" b="1" strike="noStrike" noProof="1">
              <a:solidFill>
                <a:srgbClr val="CC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21508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17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charRg st="17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charRg st="17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3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charRg st="3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charRg st="3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  <p:bldP spid="20483" grpId="1" uiExpand="1" build="p"/>
      <p:bldP spid="2048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15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 fontAlgn="base"/>
            <a:r>
              <a:rPr lang="zh-CN" altLang="en-US" sz="44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死锁的例子</a:t>
            </a:r>
            <a:endParaRPr lang="zh-CN" altLang="en-US" sz="4400" strike="noStrike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1507" name="内容占位符 21506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spcBef>
                <a:spcPct val="10000"/>
              </a:spcBef>
              <a:buNone/>
            </a:pPr>
            <a:r>
              <a:rPr lang="zh-CN" altLang="en-US" sz="3600" dirty="0"/>
              <a:t>多个进程和多个资源：</a:t>
            </a:r>
            <a:endParaRPr lang="zh-CN" altLang="en-US" sz="3600" dirty="0"/>
          </a:p>
          <a:p>
            <a:pPr>
              <a:spcBef>
                <a:spcPct val="10000"/>
              </a:spcBef>
              <a:buNone/>
            </a:pPr>
            <a:r>
              <a:rPr lang="zh-CN" altLang="en-US" dirty="0"/>
              <a:t>    (1)多个互斥资源的共享</a:t>
            </a:r>
            <a:endParaRPr lang="zh-CN" altLang="en-US" dirty="0"/>
          </a:p>
          <a:p>
            <a:pPr>
              <a:spcBef>
                <a:spcPct val="10000"/>
              </a:spcBef>
              <a:buNone/>
            </a:pPr>
            <a:r>
              <a:rPr lang="zh-CN" altLang="en-US" dirty="0"/>
              <a:t>	进程p</a:t>
            </a:r>
            <a:r>
              <a:rPr lang="zh-CN" altLang="en-US" baseline="-25000" dirty="0"/>
              <a:t>1</a:t>
            </a:r>
            <a:r>
              <a:rPr lang="zh-CN" altLang="en-US" dirty="0"/>
              <a:t>、p</a:t>
            </a:r>
            <a:r>
              <a:rPr lang="zh-CN" altLang="en-US" baseline="-25000" dirty="0"/>
              <a:t>2</a:t>
            </a:r>
            <a:r>
              <a:rPr lang="zh-CN" altLang="en-US" dirty="0"/>
              <a:t>共享一台打印机和一台光驱</a:t>
            </a:r>
            <a:endParaRPr lang="zh-CN" altLang="en-US" dirty="0"/>
          </a:p>
          <a:p>
            <a:pPr>
              <a:spcBef>
                <a:spcPct val="10000"/>
              </a:spcBef>
              <a:buNone/>
            </a:pPr>
            <a:r>
              <a:rPr lang="zh-CN" altLang="en-US" dirty="0"/>
              <a:t>	时刻t1：进程 p</a:t>
            </a:r>
            <a:r>
              <a:rPr lang="zh-CN" altLang="en-US" baseline="-25000" dirty="0"/>
              <a:t>1</a:t>
            </a:r>
            <a:r>
              <a:rPr lang="zh-CN" altLang="en-US" dirty="0"/>
              <a:t>—占用打印机</a:t>
            </a:r>
            <a:endParaRPr lang="zh-CN" altLang="en-US" dirty="0"/>
          </a:p>
          <a:p>
            <a:pPr>
              <a:spcBef>
                <a:spcPct val="10000"/>
              </a:spcBef>
              <a:buNone/>
            </a:pPr>
            <a:r>
              <a:rPr lang="zh-CN" altLang="en-US" dirty="0"/>
              <a:t>			 进程 p</a:t>
            </a:r>
            <a:r>
              <a:rPr lang="zh-CN" altLang="en-US" baseline="-25000" dirty="0"/>
              <a:t>2</a:t>
            </a:r>
            <a:r>
              <a:rPr lang="zh-CN" altLang="en-US" dirty="0"/>
              <a:t>—占用光驱</a:t>
            </a:r>
            <a:endParaRPr lang="zh-CN" altLang="en-US" dirty="0"/>
          </a:p>
          <a:p>
            <a:pPr>
              <a:spcBef>
                <a:spcPct val="10000"/>
              </a:spcBef>
              <a:buNone/>
            </a:pPr>
            <a:r>
              <a:rPr lang="zh-CN" altLang="en-US" dirty="0"/>
              <a:t>	时刻t2：进程 p</a:t>
            </a:r>
            <a:r>
              <a:rPr lang="zh-CN" altLang="en-US" baseline="-25000" dirty="0"/>
              <a:t>1</a:t>
            </a:r>
            <a:r>
              <a:rPr lang="zh-CN" altLang="en-US" dirty="0"/>
              <a:t>—又请求占用光驱</a:t>
            </a:r>
            <a:endParaRPr lang="zh-CN" altLang="en-US" dirty="0"/>
          </a:p>
          <a:p>
            <a:pPr>
              <a:spcBef>
                <a:spcPct val="10000"/>
              </a:spcBef>
              <a:buNone/>
            </a:pPr>
            <a:r>
              <a:rPr lang="zh-CN" altLang="en-US" dirty="0"/>
              <a:t>			 进程 p</a:t>
            </a:r>
            <a:r>
              <a:rPr lang="zh-CN" altLang="en-US" baseline="-25000" dirty="0"/>
              <a:t>2</a:t>
            </a:r>
            <a:r>
              <a:rPr lang="zh-CN" altLang="en-US" dirty="0"/>
              <a:t>—又请求占用打印机</a:t>
            </a:r>
            <a:endParaRPr lang="zh-CN" altLang="en-US" dirty="0"/>
          </a:p>
        </p:txBody>
      </p:sp>
      <p:sp>
        <p:nvSpPr>
          <p:cNvPr id="22531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1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charRg st="11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28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7">
                                            <p:txEl>
                                              <p:charRg st="28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7">
                                            <p:txEl>
                                              <p:charRg st="28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4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07">
                                            <p:txEl>
                                              <p:charRg st="4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07">
                                            <p:txEl>
                                              <p:charRg st="4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67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07">
                                            <p:txEl>
                                              <p:charRg st="67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07">
                                            <p:txEl>
                                              <p:charRg st="67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8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07">
                                            <p:txEl>
                                              <p:charRg st="8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07">
                                            <p:txEl>
                                              <p:charRg st="8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02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charRg st="102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charRg st="102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225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 fontAlgn="base"/>
            <a:r>
              <a:rPr lang="zh-CN" altLang="en-US" sz="44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死锁的例子（</a:t>
            </a:r>
            <a:r>
              <a:rPr lang="en-US" altLang="zh-CN" sz="44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2</a:t>
            </a:r>
            <a:r>
              <a:rPr lang="zh-CN" altLang="en-US" sz="4400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）</a:t>
            </a:r>
            <a:endParaRPr lang="zh-CN" altLang="en-US" sz="4400" strike="noStrike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2531" name="内容占位符 2253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spcBef>
                <a:spcPct val="10000"/>
              </a:spcBef>
              <a:buNone/>
            </a:pPr>
            <a:r>
              <a:rPr lang="zh-CN" altLang="en-US" dirty="0"/>
              <a:t>(2)同类资源的共享</a:t>
            </a:r>
            <a:endParaRPr lang="zh-CN" altLang="en-US" dirty="0"/>
          </a:p>
          <a:p>
            <a:pPr>
              <a:spcBef>
                <a:spcPct val="10000"/>
              </a:spcBef>
              <a:buNone/>
            </a:pPr>
            <a:r>
              <a:rPr lang="zh-CN" altLang="en-US" dirty="0"/>
              <a:t>	进程p</a:t>
            </a:r>
            <a:r>
              <a:rPr lang="zh-CN" altLang="en-US" baseline="-25000" dirty="0"/>
              <a:t>1</a:t>
            </a:r>
            <a:r>
              <a:rPr lang="zh-CN" altLang="en-US" dirty="0"/>
              <a:t>、p</a:t>
            </a:r>
            <a:r>
              <a:rPr lang="zh-CN" altLang="en-US" baseline="-25000" dirty="0"/>
              <a:t>2</a:t>
            </a:r>
            <a:r>
              <a:rPr lang="zh-CN" altLang="en-US" dirty="0"/>
              <a:t>共享一个容量为5的缓冲区：</a:t>
            </a:r>
            <a:endParaRPr lang="zh-CN" altLang="en-US" dirty="0"/>
          </a:p>
          <a:p>
            <a:pPr>
              <a:spcBef>
                <a:spcPct val="10000"/>
              </a:spcBef>
              <a:buNone/>
            </a:pPr>
            <a:r>
              <a:rPr lang="zh-CN" altLang="en-US" dirty="0"/>
              <a:t>	时刻t1：进程 p</a:t>
            </a:r>
            <a:r>
              <a:rPr lang="zh-CN" altLang="en-US" baseline="-25000" dirty="0"/>
              <a:t>1</a:t>
            </a:r>
            <a:r>
              <a:rPr lang="zh-CN" altLang="en-US" dirty="0"/>
              <a:t>—占用3个缓冲区，</a:t>
            </a:r>
            <a:endParaRPr lang="zh-CN" altLang="en-US" dirty="0"/>
          </a:p>
          <a:p>
            <a:pPr>
              <a:spcBef>
                <a:spcPct val="10000"/>
              </a:spcBef>
              <a:buNone/>
            </a:pPr>
            <a:r>
              <a:rPr lang="zh-CN" altLang="en-US" dirty="0"/>
              <a:t>			 进程 p</a:t>
            </a:r>
            <a:r>
              <a:rPr lang="zh-CN" altLang="en-US" baseline="-25000" dirty="0"/>
              <a:t>2</a:t>
            </a:r>
            <a:r>
              <a:rPr lang="zh-CN" altLang="en-US" dirty="0"/>
              <a:t>—占用2个缓冲区，</a:t>
            </a:r>
            <a:endParaRPr lang="zh-CN" altLang="en-US" dirty="0"/>
          </a:p>
          <a:p>
            <a:pPr>
              <a:spcBef>
                <a:spcPct val="10000"/>
              </a:spcBef>
              <a:buNone/>
            </a:pPr>
            <a:r>
              <a:rPr lang="zh-CN" altLang="en-US" dirty="0"/>
              <a:t>	时刻t2：进程 p</a:t>
            </a:r>
            <a:r>
              <a:rPr lang="zh-CN" altLang="en-US" baseline="-25000" dirty="0"/>
              <a:t>1</a:t>
            </a:r>
            <a:r>
              <a:rPr lang="zh-CN" altLang="en-US" dirty="0"/>
              <a:t>—又请求1个缓冲区，</a:t>
            </a:r>
            <a:endParaRPr lang="zh-CN" altLang="en-US" dirty="0"/>
          </a:p>
          <a:p>
            <a:pPr>
              <a:spcBef>
                <a:spcPct val="10000"/>
              </a:spcBef>
              <a:buNone/>
            </a:pPr>
            <a:r>
              <a:rPr lang="zh-CN" altLang="en-US" dirty="0"/>
              <a:t>			 进程 p</a:t>
            </a:r>
            <a:r>
              <a:rPr lang="zh-CN" altLang="en-US" baseline="-25000" dirty="0"/>
              <a:t>2</a:t>
            </a:r>
            <a:r>
              <a:rPr lang="zh-CN" altLang="en-US" dirty="0"/>
              <a:t>—又请求1个缓冲区，</a:t>
            </a:r>
            <a:endParaRPr lang="zh-CN" altLang="en-US" dirty="0"/>
          </a:p>
        </p:txBody>
      </p:sp>
      <p:sp>
        <p:nvSpPr>
          <p:cNvPr id="23555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11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charRg st="11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3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charRg st="33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54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charRg st="54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73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charRg st="73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95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charRg st="95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7" name="矩形 72706"/>
          <p:cNvSpPr/>
          <p:nvPr/>
        </p:nvSpPr>
        <p:spPr>
          <a:xfrm>
            <a:off x="913130" y="2068830"/>
            <a:ext cx="3823970" cy="44418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571500" lvl="0" indent="-571500" algn="l" defTabSz="91440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 b="0" i="0" u="none" kern="1200" baseline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marL="1028700" lvl="1" indent="-455295" algn="l" defTabSz="91440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 b="0" i="0" u="none" kern="1200" baseline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8750" lvl="2" indent="-398145" algn="l" defTabSz="91440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 b="0" i="0" u="none" kern="1200" baseline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752600" lvl="3" indent="-321945" algn="l" defTabSz="91440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 b="0" i="0" u="none" kern="1200" baseline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92325" lvl="4" indent="-337820" algn="l" defTabSz="91440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 b="0" i="0" u="none" kern="1200" baseline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</a:lstStyle>
          <a:p>
            <a:pPr marL="533400" lvl="0" indent="-533400" fontAlgn="base">
              <a:lnSpc>
                <a:spcPct val="120000"/>
              </a:lnSpc>
              <a:buNone/>
            </a:pP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producer</a:t>
            </a:r>
            <a:r>
              <a:rPr lang="en-US" altLang="zh-CN" sz="1600" b="1" strike="noStrike" baseline="-25000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i</a:t>
            </a: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( )</a:t>
            </a:r>
            <a:endParaRPr lang="en-US" altLang="zh-CN" sz="1600" b="1" strike="noStrike" noProof="1">
              <a:solidFill>
                <a:schemeClr val="tx1"/>
              </a:solidFill>
              <a:effectLst/>
              <a:latin typeface="Times New Roman" panose="02020603050405020304" pitchFamily="2" charset="0"/>
              <a:ea typeface="宋体" pitchFamily="2" charset="-122"/>
              <a:cs typeface="+mn-ea"/>
            </a:endParaRPr>
          </a:p>
          <a:p>
            <a:pPr marL="533400" lvl="0" indent="-533400" fontAlgn="base">
              <a:lnSpc>
                <a:spcPct val="120000"/>
              </a:lnSpc>
              <a:buNone/>
            </a:pP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{</a:t>
            </a:r>
            <a:endParaRPr lang="en-US" altLang="zh-CN" sz="1600" b="1" strike="noStrike" noProof="1">
              <a:solidFill>
                <a:schemeClr val="tx1"/>
              </a:solidFill>
              <a:effectLst/>
              <a:latin typeface="Times New Roman" panose="02020603050405020304" pitchFamily="2" charset="0"/>
              <a:ea typeface="宋体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       while(</a:t>
            </a: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生产未完成</a:t>
            </a: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)</a:t>
            </a:r>
            <a:endParaRPr lang="en-US" altLang="zh-CN" sz="1600" b="1" strike="noStrike" noProof="1">
              <a:solidFill>
                <a:schemeClr val="tx1"/>
              </a:solidFill>
              <a:effectLst/>
              <a:latin typeface="Times New Roman" panose="02020603050405020304" pitchFamily="2" charset="0"/>
              <a:ea typeface="宋体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       {</a:t>
            </a:r>
            <a:endParaRPr lang="en-US" altLang="zh-CN" sz="1600" b="1" strike="noStrike" noProof="1">
              <a:solidFill>
                <a:schemeClr val="tx1"/>
              </a:solidFill>
              <a:effectLst/>
              <a:latin typeface="Times New Roman" panose="02020603050405020304" pitchFamily="2" charset="0"/>
              <a:ea typeface="宋体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           生产一个产品；</a:t>
            </a:r>
            <a:endParaRPr lang="zh-CN" altLang="en-US" sz="1600" b="1" strike="noStrike" noProof="1">
              <a:solidFill>
                <a:schemeClr val="tx1"/>
              </a:solidFill>
              <a:effectLst/>
              <a:latin typeface="Times New Roman" panose="02020603050405020304" pitchFamily="2" charset="0"/>
              <a:ea typeface="宋体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           </a:t>
            </a:r>
            <a:r>
              <a:rPr lang="en-US" altLang="zh-CN" sz="1600" b="1" strike="noStrike" noProof="1">
                <a:solidFill>
                  <a:srgbClr val="FF0000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p(</a:t>
            </a:r>
            <a:r>
              <a:rPr lang="en-US" altLang="zh-CN" sz="1600" b="1">
                <a:solidFill>
                  <a:srgbClr val="FF0000"/>
                </a:solidFill>
                <a:effectLst/>
                <a:latin typeface="Times New Roman" panose="02020603050405020304" pitchFamily="2" charset="0"/>
                <a:cs typeface="+mn-ea"/>
                <a:sym typeface="+mn-ea"/>
              </a:rPr>
              <a:t>mutex</a:t>
            </a:r>
            <a:r>
              <a:rPr lang="en-US" altLang="zh-CN" sz="1600" b="1" strike="noStrike" noProof="1">
                <a:solidFill>
                  <a:srgbClr val="FF0000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)</a:t>
            </a:r>
            <a:r>
              <a:rPr lang="zh-CN" altLang="en-US" sz="1600" b="1" strike="noStrike" noProof="1">
                <a:solidFill>
                  <a:srgbClr val="FF0000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；</a:t>
            </a:r>
            <a:r>
              <a:rPr lang="en-US" altLang="zh-CN" sz="1600" b="1" strike="noStrike" noProof="1">
                <a:solidFill>
                  <a:srgbClr val="FF0000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/*</a:t>
            </a:r>
            <a:r>
              <a:rPr lang="zh-CN" altLang="en-US" sz="1600" b="1" strike="noStrike" noProof="1">
                <a:solidFill>
                  <a:srgbClr val="FF0000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这两个语句</a:t>
            </a:r>
            <a:r>
              <a:rPr lang="en-US" altLang="zh-CN" sz="1600" b="1" strike="noStrike" noProof="1">
                <a:solidFill>
                  <a:srgbClr val="FF0000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*/</a:t>
            </a:r>
            <a:endParaRPr lang="zh-CN" altLang="en-US" sz="1600" b="1" strike="noStrike" noProof="1">
              <a:solidFill>
                <a:srgbClr val="FF0000"/>
              </a:solidFill>
              <a:effectLst/>
              <a:latin typeface="Times New Roman" panose="02020603050405020304" pitchFamily="2" charset="0"/>
              <a:ea typeface="宋体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zh-CN" altLang="en-US" sz="1600" b="1" strike="noStrike" noProof="1">
                <a:solidFill>
                  <a:srgbClr val="FF0000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           </a:t>
            </a:r>
            <a:r>
              <a:rPr lang="en-US" altLang="zh-CN" sz="1600" b="1" strike="noStrike" noProof="1">
                <a:solidFill>
                  <a:srgbClr val="FF0000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p(</a:t>
            </a:r>
            <a:r>
              <a:rPr lang="en-US" altLang="zh-CN" sz="1600" b="1">
                <a:solidFill>
                  <a:srgbClr val="FF0000"/>
                </a:solidFill>
                <a:effectLst/>
                <a:latin typeface="Times New Roman" panose="02020603050405020304" pitchFamily="2" charset="0"/>
                <a:cs typeface="+mn-ea"/>
                <a:sym typeface="+mn-ea"/>
              </a:rPr>
              <a:t>empty</a:t>
            </a:r>
            <a:r>
              <a:rPr lang="en-US" altLang="zh-CN" sz="1600" b="1" strike="noStrike" noProof="1">
                <a:solidFill>
                  <a:srgbClr val="FF0000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)</a:t>
            </a:r>
            <a:r>
              <a:rPr lang="zh-CN" altLang="en-US" sz="1600" b="1" strike="noStrike" noProof="1">
                <a:solidFill>
                  <a:srgbClr val="FF0000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；</a:t>
            </a:r>
            <a:r>
              <a:rPr lang="en-US" altLang="zh-CN" sz="1600" b="1" strike="noStrike" noProof="1">
                <a:solidFill>
                  <a:srgbClr val="FF0000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/*</a:t>
            </a:r>
            <a:r>
              <a:rPr lang="zh-CN" altLang="en-US" sz="1600" b="1" strike="noStrike" noProof="1">
                <a:solidFill>
                  <a:srgbClr val="FF0000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颠倒</a:t>
            </a:r>
            <a:r>
              <a:rPr lang="en-US" altLang="zh-CN" sz="1600" b="1" strike="noStrike" noProof="1">
                <a:solidFill>
                  <a:srgbClr val="FF0000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*/</a:t>
            </a:r>
            <a:endParaRPr lang="zh-CN" altLang="en-US" sz="1600" b="1" strike="noStrike" noProof="1">
              <a:solidFill>
                <a:schemeClr val="tx1"/>
              </a:solidFill>
              <a:effectLst/>
              <a:latin typeface="Times New Roman" panose="02020603050405020304" pitchFamily="2" charset="0"/>
              <a:ea typeface="宋体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           送一个产品到有界缓冲</a:t>
            </a:r>
            <a:endParaRPr lang="zh-CN" altLang="en-US" sz="1600" b="1" strike="noStrike" noProof="1">
              <a:solidFill>
                <a:schemeClr val="tx1"/>
              </a:solidFill>
              <a:effectLst/>
              <a:latin typeface="Times New Roman" panose="02020603050405020304" pitchFamily="2" charset="0"/>
              <a:ea typeface="宋体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  <a:sym typeface="MT Extra" pitchFamily="2" charset="2"/>
              </a:rPr>
              <a:t>           </a:t>
            </a: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v(mutex)</a:t>
            </a: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；</a:t>
            </a:r>
            <a:endParaRPr lang="zh-CN" altLang="en-US" sz="1600" b="1" strike="noStrike" noProof="1">
              <a:solidFill>
                <a:schemeClr val="tx1"/>
              </a:solidFill>
              <a:effectLst/>
              <a:latin typeface="Times New Roman" panose="02020603050405020304" pitchFamily="2" charset="0"/>
              <a:ea typeface="宋体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           </a:t>
            </a: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v(full)</a:t>
            </a: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；</a:t>
            </a:r>
            <a:endParaRPr lang="zh-CN" altLang="en-US" sz="1600" b="1" strike="noStrike" noProof="1">
              <a:solidFill>
                <a:schemeClr val="tx1"/>
              </a:solidFill>
              <a:effectLst/>
              <a:latin typeface="Times New Roman" panose="02020603050405020304" pitchFamily="2" charset="0"/>
              <a:ea typeface="宋体" pitchFamily="2" charset="-122"/>
              <a:sym typeface="MT Extra" pitchFamily="2" charset="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       </a:t>
            </a: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}</a:t>
            </a:r>
            <a:endParaRPr lang="en-US" altLang="zh-CN" sz="1600" b="1" strike="noStrike" noProof="1">
              <a:solidFill>
                <a:schemeClr val="tx1"/>
              </a:solidFill>
              <a:effectLst/>
              <a:latin typeface="Times New Roman" panose="02020603050405020304" pitchFamily="2" charset="0"/>
              <a:ea typeface="宋体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}</a:t>
            </a:r>
            <a:endParaRPr lang="en-US" altLang="zh-CN" sz="1600" b="1" strike="noStrike" noProof="1">
              <a:solidFill>
                <a:schemeClr val="tx1"/>
              </a:solidFill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47615" y="2072005"/>
            <a:ext cx="3300095" cy="44418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571500" lvl="0" indent="-571500" algn="l" defTabSz="91440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 b="0" i="0" u="none" kern="1200" baseline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marL="1028700" lvl="1" indent="-455295" algn="l" defTabSz="91440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 b="0" i="0" u="none" kern="1200" baseline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8750" lvl="2" indent="-398145" algn="l" defTabSz="91440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 b="0" i="0" u="none" kern="1200" baseline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752600" lvl="3" indent="-321945" algn="l" defTabSz="91440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 b="0" i="0" u="none" kern="1200" baseline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92325" lvl="4" indent="-337820" algn="l" defTabSz="91440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 b="0" i="0" u="none" kern="1200" baseline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</a:lstStyle>
          <a:p>
            <a:pPr marL="533400" lvl="0" indent="-533400" fontAlgn="base">
              <a:lnSpc>
                <a:spcPct val="120000"/>
              </a:lnSpc>
              <a:buNone/>
            </a:pP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consumer</a:t>
            </a:r>
            <a:r>
              <a:rPr lang="en-US" altLang="zh-CN" sz="1600" b="1" strike="noStrike" baseline="-25000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j</a:t>
            </a: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( )</a:t>
            </a:r>
            <a:endParaRPr lang="en-US" altLang="zh-CN" sz="1600" b="1" strike="noStrike" noProof="1">
              <a:solidFill>
                <a:schemeClr val="tx1"/>
              </a:solidFill>
              <a:effectLst/>
              <a:latin typeface="Times New Roman" panose="02020603050405020304" pitchFamily="2" charset="0"/>
              <a:ea typeface="宋体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{</a:t>
            </a:r>
            <a:endParaRPr lang="en-US" altLang="zh-CN" sz="1600" b="1" strike="noStrike" noProof="1">
              <a:solidFill>
                <a:schemeClr val="tx1"/>
              </a:solidFill>
              <a:effectLst/>
              <a:latin typeface="Times New Roman" panose="02020603050405020304" pitchFamily="2" charset="0"/>
              <a:ea typeface="宋体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    while(</a:t>
            </a: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还要继续消费</a:t>
            </a: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) </a:t>
            </a:r>
            <a:endParaRPr lang="en-US" altLang="zh-CN" sz="1600" b="1" strike="noStrike" noProof="1">
              <a:solidFill>
                <a:schemeClr val="tx1"/>
              </a:solidFill>
              <a:effectLst/>
              <a:latin typeface="Times New Roman" panose="02020603050405020304" pitchFamily="2" charset="0"/>
              <a:ea typeface="宋体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    {</a:t>
            </a:r>
            <a:endParaRPr lang="en-US" altLang="zh-CN" sz="1600" b="1" strike="noStrike" noProof="1">
              <a:solidFill>
                <a:schemeClr val="tx1"/>
              </a:solidFill>
              <a:effectLst/>
              <a:latin typeface="Times New Roman" panose="02020603050405020304" pitchFamily="2" charset="0"/>
              <a:ea typeface="宋体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        p(full)</a:t>
            </a: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；</a:t>
            </a:r>
            <a:endParaRPr lang="zh-CN" altLang="en-US" sz="1600" b="1" strike="noStrike" noProof="1">
              <a:solidFill>
                <a:schemeClr val="tx1"/>
              </a:solidFill>
              <a:effectLst/>
              <a:latin typeface="Times New Roman" panose="02020603050405020304" pitchFamily="2" charset="0"/>
              <a:ea typeface="宋体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        </a:t>
            </a: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p(mutex)</a:t>
            </a: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； </a:t>
            </a:r>
            <a:endParaRPr lang="zh-CN" altLang="en-US" sz="1600" b="1" strike="noStrike" noProof="1">
              <a:solidFill>
                <a:schemeClr val="tx1"/>
              </a:solidFill>
              <a:effectLst/>
              <a:latin typeface="Times New Roman" panose="02020603050405020304" pitchFamily="2" charset="0"/>
              <a:ea typeface="宋体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        从有界缓冲区中取产品；</a:t>
            </a:r>
            <a:endParaRPr lang="zh-CN" altLang="en-US" sz="1600" b="1" strike="noStrike" noProof="1">
              <a:solidFill>
                <a:schemeClr val="tx1"/>
              </a:solidFill>
              <a:effectLst/>
              <a:latin typeface="Times New Roman" panose="02020603050405020304" pitchFamily="2" charset="0"/>
              <a:ea typeface="宋体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        </a:t>
            </a: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v(</a:t>
            </a:r>
            <a:r>
              <a:rPr lang="x-none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mutex</a:t>
            </a: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)</a:t>
            </a: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；</a:t>
            </a:r>
            <a:endParaRPr lang="zh-CN" altLang="en-US" sz="1600" b="1" strike="noStrike" noProof="1">
              <a:solidFill>
                <a:schemeClr val="tx1"/>
              </a:solidFill>
              <a:effectLst/>
              <a:latin typeface="Times New Roman" panose="02020603050405020304" pitchFamily="2" charset="0"/>
              <a:ea typeface="宋体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        </a:t>
            </a: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v(empty)</a:t>
            </a: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； </a:t>
            </a:r>
            <a:endParaRPr lang="zh-CN" altLang="en-US" sz="1600" b="1" strike="noStrike" noProof="1">
              <a:solidFill>
                <a:schemeClr val="tx1"/>
              </a:solidFill>
              <a:effectLst/>
              <a:latin typeface="Times New Roman" panose="02020603050405020304" pitchFamily="2" charset="0"/>
              <a:ea typeface="宋体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  <a:sym typeface="MT Extra" pitchFamily="2" charset="2"/>
              </a:rPr>
              <a:t>        </a:t>
            </a: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消费一个产品； </a:t>
            </a:r>
            <a:endParaRPr lang="zh-CN" altLang="en-US" sz="1600" b="1" strike="noStrike" noProof="1">
              <a:solidFill>
                <a:schemeClr val="tx1"/>
              </a:solidFill>
              <a:effectLst/>
              <a:latin typeface="Times New Roman" panose="02020603050405020304" pitchFamily="2" charset="0"/>
              <a:ea typeface="宋体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zh-CN" altLang="en-US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    </a:t>
            </a: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}</a:t>
            </a:r>
            <a:endParaRPr lang="en-US" altLang="zh-CN" sz="1600" b="1" strike="noStrike" noProof="1">
              <a:solidFill>
                <a:schemeClr val="tx1"/>
              </a:solidFill>
              <a:effectLst/>
              <a:latin typeface="Times New Roman" panose="02020603050405020304" pitchFamily="2" charset="0"/>
              <a:ea typeface="宋体" pitchFamily="2" charset="-122"/>
            </a:endParaRPr>
          </a:p>
          <a:p>
            <a:pPr marL="533400" lvl="0" indent="-533400" algn="just" fontAlgn="base">
              <a:lnSpc>
                <a:spcPct val="120000"/>
              </a:lnSpc>
              <a:buNone/>
            </a:pPr>
            <a:r>
              <a:rPr lang="en-US" altLang="zh-CN" sz="1600" b="1" strike="noStrike" noProof="1"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宋体" pitchFamily="2" charset="-122"/>
                <a:cs typeface="+mn-ea"/>
              </a:rPr>
              <a:t>}</a:t>
            </a:r>
            <a:endParaRPr lang="en-US" altLang="zh-CN" sz="1600" b="1" strike="noStrike" noProof="1">
              <a:solidFill>
                <a:schemeClr val="tx1"/>
              </a:solidFill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23554" name="矩形 23553"/>
          <p:cNvSpPr/>
          <p:nvPr/>
        </p:nvSpPr>
        <p:spPr>
          <a:xfrm>
            <a:off x="1474788" y="765175"/>
            <a:ext cx="495300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4000" b="1">
                <a:latin typeface="Arial" panose="020B0604020202020204" pitchFamily="34" charset="0"/>
                <a:ea typeface="宋体" pitchFamily="2" charset="-122"/>
              </a:rPr>
              <a:t>生产者－消费者问题</a:t>
            </a:r>
            <a:endParaRPr lang="zh-CN" altLang="en-US" sz="4000" b="1">
              <a:latin typeface="Arial" panose="020B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2" grpId="0"/>
      <p:bldP spid="23554" grpId="0" bldLvl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235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/>
              <a:t>死锁的概念</a:t>
            </a:r>
            <a:endParaRPr lang="zh-CN" altLang="en-US"/>
          </a:p>
        </p:txBody>
      </p:sp>
      <p:sp>
        <p:nvSpPr>
          <p:cNvPr id="25602" name="文本占位符 23554"/>
          <p:cNvSpPr>
            <a:spLocks noGrp="1"/>
          </p:cNvSpPr>
          <p:nvPr>
            <p:ph idx="1"/>
          </p:nvPr>
        </p:nvSpPr>
        <p:spPr>
          <a:xfrm>
            <a:off x="914400" y="1981200"/>
            <a:ext cx="7868920" cy="2679065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zh-CN" altLang="en-US" sz="2400"/>
              <a:t>在两个或多个并发进程中，如果每个进程持有某种资源而又都等待着别的进程释放资源，它们都不能向前推进。此时，称这一组进程产生了死锁。</a:t>
            </a:r>
            <a:endParaRPr lang="zh-CN" altLang="en-US" sz="2400"/>
          </a:p>
          <a:p>
            <a:pPr>
              <a:lnSpc>
                <a:spcPct val="110000"/>
              </a:lnSpc>
            </a:pPr>
            <a:r>
              <a:rPr lang="zh-CN" altLang="en-US" sz="2400">
                <a:latin typeface="宋体" pitchFamily="2" charset="-122"/>
              </a:rPr>
              <a:t>死锁是两个或多个进程被无限期阻塞，相互等待的一种状态，每个进程都占用了一定的资源而又都不能向前推进。</a:t>
            </a:r>
            <a:endParaRPr lang="zh-CN" altLang="en-US" sz="2400">
              <a:latin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55010" y="4728845"/>
            <a:ext cx="549529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10000"/>
              </a:lnSpc>
              <a:buNone/>
            </a:pPr>
            <a:r>
              <a:rPr lang="zh-CN" altLang="en-US" sz="2000" b="1">
                <a:effectLst/>
                <a:latin typeface="宋体" pitchFamily="2" charset="-122"/>
                <a:sym typeface="+mn-ea"/>
              </a:rPr>
              <a:t>死锁的几个特点：</a:t>
            </a:r>
            <a:endParaRPr lang="zh-CN" altLang="en-US" sz="2000" b="1">
              <a:effectLst/>
              <a:latin typeface="宋体" pitchFamily="2" charset="-122"/>
            </a:endParaRPr>
          </a:p>
          <a:p>
            <a:pPr marL="914400" lvl="1" indent="-457200">
              <a:lnSpc>
                <a:spcPct val="110000"/>
              </a:lnSpc>
              <a:buAutoNum type="arabicPeriod"/>
            </a:pPr>
            <a:r>
              <a:rPr lang="zh-CN" altLang="en-US" sz="2000" b="1">
                <a:effectLst/>
                <a:latin typeface="宋体" pitchFamily="2" charset="-122"/>
                <a:sym typeface="+mn-ea"/>
              </a:rPr>
              <a:t>死锁是由于</a:t>
            </a:r>
            <a:r>
              <a:rPr lang="zh-CN" altLang="en-US" sz="2000" b="1">
                <a:solidFill>
                  <a:srgbClr val="C00000"/>
                </a:solidFill>
                <a:effectLst/>
                <a:latin typeface="宋体" pitchFamily="2" charset="-122"/>
                <a:sym typeface="+mn-ea"/>
              </a:rPr>
              <a:t>资源分配不当</a:t>
            </a:r>
            <a:r>
              <a:rPr lang="zh-CN" altLang="en-US" sz="2000" b="1">
                <a:effectLst/>
                <a:latin typeface="宋体" pitchFamily="2" charset="-122"/>
                <a:sym typeface="+mn-ea"/>
              </a:rPr>
              <a:t>引起的，</a:t>
            </a:r>
            <a:endParaRPr lang="zh-CN" altLang="en-US" sz="2000" b="1">
              <a:effectLst/>
              <a:latin typeface="宋体" pitchFamily="2" charset="-122"/>
            </a:endParaRPr>
          </a:p>
          <a:p>
            <a:pPr marL="914400" lvl="1" indent="-457200">
              <a:lnSpc>
                <a:spcPct val="110000"/>
              </a:lnSpc>
              <a:buAutoNum type="arabicPeriod"/>
            </a:pPr>
            <a:r>
              <a:rPr lang="zh-CN" altLang="en-US" sz="2000" b="1">
                <a:effectLst/>
                <a:latin typeface="宋体" pitchFamily="2" charset="-122"/>
                <a:sym typeface="+mn-ea"/>
              </a:rPr>
              <a:t>死锁是</a:t>
            </a:r>
            <a:r>
              <a:rPr lang="zh-CN" altLang="en-US" sz="2000" b="1">
                <a:solidFill>
                  <a:srgbClr val="C00000"/>
                </a:solidFill>
                <a:effectLst/>
                <a:latin typeface="宋体" pitchFamily="2" charset="-122"/>
                <a:sym typeface="+mn-ea"/>
              </a:rPr>
              <a:t>百害而无一益</a:t>
            </a:r>
            <a:r>
              <a:rPr lang="zh-CN" altLang="en-US" sz="2000" b="1">
                <a:effectLst/>
                <a:latin typeface="宋体" pitchFamily="2" charset="-122"/>
                <a:sym typeface="+mn-ea"/>
              </a:rPr>
              <a:t>，</a:t>
            </a:r>
            <a:endParaRPr lang="zh-CN" altLang="en-US" sz="2000" b="1">
              <a:effectLst/>
              <a:latin typeface="宋体" pitchFamily="2" charset="-122"/>
            </a:endParaRPr>
          </a:p>
          <a:p>
            <a:pPr marL="914400" lvl="1" indent="-457200">
              <a:lnSpc>
                <a:spcPct val="110000"/>
              </a:lnSpc>
              <a:buAutoNum type="arabicPeriod"/>
            </a:pPr>
            <a:r>
              <a:rPr lang="zh-CN" altLang="en-US" sz="2000" b="1">
                <a:effectLst/>
                <a:latin typeface="宋体" pitchFamily="2" charset="-122"/>
                <a:sym typeface="+mn-ea"/>
              </a:rPr>
              <a:t>死锁不是必现，</a:t>
            </a:r>
            <a:r>
              <a:rPr lang="zh-CN" altLang="en-US" sz="2000" b="1">
                <a:solidFill>
                  <a:srgbClr val="C00000"/>
                </a:solidFill>
                <a:effectLst/>
                <a:latin typeface="宋体" pitchFamily="2" charset="-122"/>
                <a:sym typeface="+mn-ea"/>
              </a:rPr>
              <a:t>和时间有关</a:t>
            </a:r>
            <a:r>
              <a:rPr lang="zh-CN" altLang="en-US" sz="2000" b="1">
                <a:effectLst/>
                <a:latin typeface="宋体" pitchFamily="2" charset="-122"/>
                <a:sym typeface="+mn-ea"/>
              </a:rPr>
              <a:t>，</a:t>
            </a:r>
            <a:endParaRPr lang="zh-CN" altLang="en-US" sz="2000" b="1">
              <a:effectLst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235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>
                <a:sym typeface="+mn-ea"/>
              </a:rPr>
              <a:t>死锁和</a:t>
            </a:r>
            <a:r>
              <a:rPr lang="zh-CN" altLang="en-US"/>
              <a:t>竞争的关系</a:t>
            </a:r>
            <a:endParaRPr lang="zh-CN" altLang="en-US"/>
          </a:p>
        </p:txBody>
      </p:sp>
      <p:sp>
        <p:nvSpPr>
          <p:cNvPr id="25602" name="文本占位符 23554"/>
          <p:cNvSpPr>
            <a:spLocks noGrp="1"/>
          </p:cNvSpPr>
          <p:nvPr>
            <p:ph idx="1"/>
          </p:nvPr>
        </p:nvSpPr>
        <p:spPr>
          <a:xfrm>
            <a:off x="914400" y="1981200"/>
            <a:ext cx="7835900" cy="4077970"/>
          </a:xfrm>
        </p:spPr>
        <p:txBody>
          <a:bodyPr anchor="t"/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sz="2800"/>
              <a:t>资源竞争是具有活力的，是需要的，虽然它存在着发生死锁的危险性。</a:t>
            </a:r>
            <a:endParaRPr lang="zh-CN" altLang="en-US" sz="2800"/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sz="2800"/>
              <a:t>竞争是多个进程对共享资源的争夺，可以使得多进程实现并发执行</a:t>
            </a:r>
            <a:r>
              <a:rPr lang="zh-CN" altLang="en-US" sz="2800">
                <a:latin typeface="宋体" pitchFamily="2" charset="-122"/>
              </a:rPr>
              <a:t>。死锁是在资源的争夺过程中，由于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</a:rPr>
              <a:t>资源分配不当</a:t>
            </a:r>
            <a:r>
              <a:rPr lang="zh-CN" altLang="en-US" sz="2800">
                <a:latin typeface="宋体" pitchFamily="2" charset="-122"/>
              </a:rPr>
              <a:t>造成的极端现象 </a:t>
            </a:r>
            <a:r>
              <a:rPr lang="en-US" altLang="zh-CN" sz="2800">
                <a:latin typeface="宋体" pitchFamily="2" charset="-122"/>
              </a:rPr>
              <a:t>-- 永远互相等待</a:t>
            </a:r>
            <a:r>
              <a:rPr lang="zh-CN" altLang="en-US" sz="2800">
                <a:latin typeface="宋体" pitchFamily="2" charset="-122"/>
              </a:rPr>
              <a:t>。</a:t>
            </a:r>
            <a:endParaRPr lang="zh-CN" altLang="en-US" sz="2800">
              <a:latin typeface="宋体" pitchFamily="2" charset="-122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sz="2800">
                <a:latin typeface="宋体" pitchFamily="2" charset="-122"/>
              </a:rPr>
              <a:t>操作系统应该采用有效的、安全的资源分配方法，来预防避免或检测解除死锁。而不是取消竞争。</a:t>
            </a:r>
            <a:endParaRPr lang="en-US" altLang="zh-CN" sz="280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245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>
                <a:solidFill>
                  <a:schemeClr val="tx1"/>
                </a:solidFill>
              </a:rPr>
              <a:t>二、产生死锁的原因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626" name="文本占位符 24578"/>
          <p:cNvSpPr>
            <a:spLocks noGrp="1"/>
          </p:cNvSpPr>
          <p:nvPr>
            <p:ph idx="1"/>
          </p:nvPr>
        </p:nvSpPr>
        <p:spPr>
          <a:xfrm>
            <a:off x="868045" y="1993900"/>
            <a:ext cx="7797165" cy="2220595"/>
          </a:xfrm>
        </p:spPr>
        <p:txBody>
          <a:bodyPr anchor="t"/>
          <a:p>
            <a:pPr marL="514350" lvl="0" indent="-514350">
              <a:buAutoNum type="arabicPeriod"/>
            </a:pPr>
            <a:r>
              <a:rPr lang="zh-CN" altLang="en-US" sz="2800"/>
              <a:t>系统资源不足</a:t>
            </a:r>
            <a:r>
              <a:rPr lang="x-none" altLang="zh-CN" sz="2800"/>
              <a:t>（但是足够满足任一进程单独运行完）；</a:t>
            </a:r>
            <a:endParaRPr lang="x-none" altLang="zh-CN" sz="2800"/>
          </a:p>
          <a:p>
            <a:pPr marL="514350" lvl="0" indent="-514350">
              <a:buAutoNum type="arabicPeriod"/>
            </a:pPr>
            <a:r>
              <a:rPr lang="zh-CN" altLang="en-US" sz="2800"/>
              <a:t>和进程占用释放资源的顺序有关</a:t>
            </a:r>
            <a:r>
              <a:rPr lang="x-none" altLang="zh-CN" sz="2800"/>
              <a:t>；</a:t>
            </a:r>
            <a:endParaRPr lang="x-none" altLang="zh-CN" sz="2800"/>
          </a:p>
          <a:p>
            <a:pPr marL="514350" lvl="0" indent="-514350">
              <a:buAutoNum type="arabicPeriod"/>
            </a:pPr>
            <a:r>
              <a:rPr lang="zh-CN" altLang="en-US" sz="2800"/>
              <a:t>和进程的运行推进顺序有关</a:t>
            </a:r>
            <a:r>
              <a:rPr lang="x-none" altLang="zh-CN" sz="2800"/>
              <a:t>；</a:t>
            </a:r>
            <a:endParaRPr lang="x-none" altLang="zh-CN" sz="2800"/>
          </a:p>
          <a:p>
            <a:pPr marL="0" lvl="0" indent="0">
              <a:buNone/>
            </a:pPr>
            <a:endParaRPr lang="zh-CN" altLang="x-none" sz="2800"/>
          </a:p>
        </p:txBody>
      </p:sp>
      <p:sp>
        <p:nvSpPr>
          <p:cNvPr id="2" name="文本框 1"/>
          <p:cNvSpPr txBox="1"/>
          <p:nvPr/>
        </p:nvSpPr>
        <p:spPr>
          <a:xfrm>
            <a:off x="4310380" y="4409440"/>
            <a:ext cx="379349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10000"/>
              </a:lnSpc>
              <a:buNone/>
            </a:pPr>
            <a:r>
              <a:rPr lang="zh-CN" altLang="en-US" sz="2000" b="1">
                <a:effectLst/>
                <a:latin typeface="宋体" pitchFamily="2" charset="-122"/>
                <a:sym typeface="+mn-ea"/>
              </a:rPr>
              <a:t>分析死锁的几个工具：</a:t>
            </a:r>
            <a:endParaRPr lang="zh-CN" altLang="en-US" sz="2000" b="1">
              <a:effectLst/>
              <a:latin typeface="宋体" pitchFamily="2" charset="-122"/>
            </a:endParaRPr>
          </a:p>
          <a:p>
            <a:pPr marL="914400" lvl="1" indent="-457200">
              <a:lnSpc>
                <a:spcPct val="110000"/>
              </a:lnSpc>
              <a:buAutoNum type="arabicPeriod"/>
            </a:pPr>
            <a:r>
              <a:rPr lang="zh-CN" altLang="en-US" sz="2000" b="1">
                <a:solidFill>
                  <a:srgbClr val="C00000"/>
                </a:solidFill>
                <a:effectLst/>
                <a:latin typeface="宋体" pitchFamily="2" charset="-122"/>
                <a:sym typeface="+mn-ea"/>
              </a:rPr>
              <a:t>死锁图解，</a:t>
            </a:r>
            <a:endParaRPr lang="zh-CN" altLang="en-US" sz="2000" b="1">
              <a:solidFill>
                <a:srgbClr val="C00000"/>
              </a:solidFill>
              <a:effectLst/>
              <a:latin typeface="宋体" pitchFamily="2" charset="-122"/>
              <a:sym typeface="+mn-ea"/>
            </a:endParaRPr>
          </a:p>
          <a:p>
            <a:pPr marL="914400" lvl="1" indent="-457200">
              <a:lnSpc>
                <a:spcPct val="110000"/>
              </a:lnSpc>
              <a:buAutoNum type="arabicPeriod"/>
            </a:pPr>
            <a:r>
              <a:rPr lang="zh-CN" altLang="en-US" sz="2000" b="1">
                <a:solidFill>
                  <a:srgbClr val="C00000"/>
                </a:solidFill>
                <a:effectLst/>
                <a:latin typeface="宋体" pitchFamily="2" charset="-122"/>
                <a:sym typeface="+mn-ea"/>
              </a:rPr>
              <a:t>资源分配有向图，</a:t>
            </a:r>
            <a:endParaRPr lang="zh-CN" altLang="en-US" sz="2000" b="1">
              <a:solidFill>
                <a:srgbClr val="C00000"/>
              </a:solidFill>
              <a:effectLst/>
              <a:latin typeface="宋体" pitchFamily="2" charset="-122"/>
              <a:sym typeface="+mn-ea"/>
            </a:endParaRPr>
          </a:p>
          <a:p>
            <a:pPr marL="914400" lvl="1" indent="-457200">
              <a:lnSpc>
                <a:spcPct val="110000"/>
              </a:lnSpc>
              <a:buAutoNum type="arabicPeriod"/>
            </a:pPr>
            <a:r>
              <a:rPr lang="zh-CN" altLang="en-US" sz="2000" b="1">
                <a:solidFill>
                  <a:srgbClr val="C00000"/>
                </a:solidFill>
                <a:effectLst/>
                <a:latin typeface="宋体" pitchFamily="2" charset="-122"/>
                <a:sym typeface="+mn-ea"/>
              </a:rPr>
              <a:t>系统资源模型，</a:t>
            </a:r>
            <a:endParaRPr lang="zh-CN" altLang="en-US" sz="2000" b="1">
              <a:solidFill>
                <a:srgbClr val="C00000"/>
              </a:solidFill>
              <a:effectLst/>
              <a:latin typeface="宋体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256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/>
              <a:t>信号灯造成的死锁</a:t>
            </a:r>
            <a:endParaRPr lang="zh-CN" altLang="en-US"/>
          </a:p>
        </p:txBody>
      </p:sp>
      <p:sp>
        <p:nvSpPr>
          <p:cNvPr id="25603" name="内容占位符 2560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</a:pPr>
            <a:r>
              <a:rPr lang="zh-CN" altLang="en-US" sz="2800" dirty="0"/>
              <a:t>设进程p1与进程p2共享一台打印机(R</a:t>
            </a:r>
            <a:r>
              <a:rPr lang="zh-CN" altLang="en-US" sz="2800" baseline="-25000" dirty="0"/>
              <a:t>1</a:t>
            </a:r>
            <a:r>
              <a:rPr lang="zh-CN" altLang="en-US" sz="2800" dirty="0"/>
              <a:t>) 和一台光驱(R</a:t>
            </a:r>
            <a:r>
              <a:rPr lang="zh-CN" altLang="en-US" sz="2800" baseline="-25000" dirty="0"/>
              <a:t>2</a:t>
            </a:r>
            <a:r>
              <a:rPr lang="zh-CN" altLang="en-US" sz="2800" dirty="0"/>
              <a:t>) 。</a:t>
            </a:r>
            <a:endParaRPr lang="zh-CN" altLang="en-US" sz="2800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dirty="0"/>
              <a:t>	用信号灯的P、V操作表示资源的申请和释放。 </a:t>
            </a:r>
            <a:endParaRPr lang="zh-CN" altLang="en-US" sz="2800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dirty="0"/>
              <a:t>	信号灯设置:</a:t>
            </a:r>
            <a:endParaRPr lang="zh-CN" altLang="en-US" sz="2800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dirty="0"/>
              <a:t>  		s</a:t>
            </a:r>
            <a:r>
              <a:rPr lang="zh-CN" altLang="en-US" sz="2800" baseline="-25000" dirty="0"/>
              <a:t>1</a:t>
            </a:r>
            <a:r>
              <a:rPr lang="zh-CN" altLang="en-US" sz="2800" dirty="0"/>
              <a:t>：表示R</a:t>
            </a:r>
            <a:r>
              <a:rPr lang="zh-CN" altLang="en-US" sz="2800" baseline="-25000" dirty="0"/>
              <a:t>1</a:t>
            </a:r>
            <a:r>
              <a:rPr lang="zh-CN" altLang="en-US" sz="2800" dirty="0"/>
              <a:t>可用，初值为1。</a:t>
            </a:r>
            <a:endParaRPr lang="zh-CN" altLang="en-US" sz="2800" dirty="0"/>
          </a:p>
          <a:p>
            <a:pPr>
              <a:lnSpc>
                <a:spcPct val="90000"/>
              </a:lnSpc>
              <a:buNone/>
            </a:pPr>
            <a:r>
              <a:rPr lang="en-US" altLang="x-none" sz="2800" dirty="0"/>
              <a:t> 		</a:t>
            </a:r>
            <a:r>
              <a:rPr lang="zh-CN" altLang="en-US" sz="2800" dirty="0"/>
              <a:t>s</a:t>
            </a:r>
            <a:r>
              <a:rPr lang="zh-CN" altLang="en-US" sz="2800" baseline="-25000" dirty="0"/>
              <a:t>2</a:t>
            </a:r>
            <a:r>
              <a:rPr lang="zh-CN" altLang="en-US" sz="2800" dirty="0"/>
              <a:t>：表示R</a:t>
            </a:r>
            <a:r>
              <a:rPr lang="zh-CN" altLang="en-US" sz="2800" baseline="-25000" dirty="0"/>
              <a:t>2</a:t>
            </a:r>
            <a:r>
              <a:rPr lang="zh-CN" altLang="en-US" sz="2800" dirty="0"/>
              <a:t>可用，初值为1。</a:t>
            </a:r>
            <a:endParaRPr lang="zh-CN" altLang="en-US" sz="2800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dirty="0"/>
              <a:t>	讨论下面几种资源占用序列，分析哪种情况可能产生死锁？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05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charRg st="105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内容占位符 26625"/>
          <p:cNvSpPr>
            <a:spLocks noGrp="1"/>
          </p:cNvSpPr>
          <p:nvPr>
            <p:ph sz="half" idx="1"/>
          </p:nvPr>
        </p:nvSpPr>
        <p:spPr>
          <a:xfrm>
            <a:off x="681355" y="1464945"/>
            <a:ext cx="3300730" cy="4982845"/>
          </a:xfrm>
          <a:solidFill>
            <a:schemeClr val="bg1"/>
          </a:solidFill>
          <a:ln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anchor="t"/>
          <a:p>
            <a:pPr algn="ctr">
              <a:buNone/>
            </a:pPr>
            <a:r>
              <a:rPr lang="zh-CN" altLang="en-US" sz="2400" kern="1200"/>
              <a:t>进程</a:t>
            </a:r>
            <a:r>
              <a:rPr lang="en-US" altLang="zh-CN" sz="2400" kern="1200"/>
              <a:t>p1</a:t>
            </a:r>
            <a:endParaRPr lang="en-US" altLang="zh-CN" sz="2400" kern="1200"/>
          </a:p>
          <a:p>
            <a:pPr>
              <a:buNone/>
            </a:pPr>
            <a:endParaRPr lang="en-US" altLang="zh-CN" sz="2400" kern="1200"/>
          </a:p>
          <a:p>
            <a:pPr>
              <a:buNone/>
            </a:pPr>
            <a:r>
              <a:rPr lang="en-US" altLang="zh-CN" sz="2400" kern="1200">
                <a:latin typeface="宋体" pitchFamily="2" charset="-122"/>
                <a:sym typeface="MT Extra" pitchFamily="2" charset="2"/>
              </a:rPr>
              <a:t>                 ┆            </a:t>
            </a:r>
            <a:endParaRPr lang="en-US" altLang="zh-CN" sz="2400" kern="1200">
              <a:latin typeface="宋体" pitchFamily="2" charset="-122"/>
              <a:sym typeface="MT Extra" pitchFamily="2" charset="2"/>
            </a:endParaRPr>
          </a:p>
          <a:p>
            <a:pPr>
              <a:buNone/>
            </a:pPr>
            <a:r>
              <a:rPr lang="en-US" altLang="zh-CN" sz="2400" kern="1200">
                <a:sym typeface="MT Extra" pitchFamily="2" charset="2"/>
              </a:rPr>
              <a:t>A1:     p(s</a:t>
            </a:r>
            <a:r>
              <a:rPr lang="en-US" altLang="zh-CN" sz="2400" kern="1200" baseline="-25000">
                <a:sym typeface="MT Extra" pitchFamily="2" charset="2"/>
              </a:rPr>
              <a:t>1</a:t>
            </a:r>
            <a:r>
              <a:rPr lang="en-US" altLang="zh-CN" sz="2400" kern="1200">
                <a:sym typeface="MT Extra" pitchFamily="2" charset="2"/>
              </a:rPr>
              <a:t>)</a:t>
            </a:r>
            <a:r>
              <a:rPr lang="zh-CN" altLang="en-US" sz="2400" kern="1200">
                <a:sym typeface="MT Extra" pitchFamily="2" charset="2"/>
              </a:rPr>
              <a:t>；   </a:t>
            </a:r>
            <a:endParaRPr lang="zh-CN" altLang="en-US" sz="2400" kern="1200">
              <a:sym typeface="MT Extra" pitchFamily="2" charset="2"/>
            </a:endParaRPr>
          </a:p>
          <a:p>
            <a:pPr>
              <a:buNone/>
            </a:pPr>
            <a:r>
              <a:rPr lang="zh-CN" altLang="en-US" sz="2400" kern="1200">
                <a:sym typeface="MT Extra" pitchFamily="2" charset="2"/>
              </a:rPr>
              <a:t>          占用</a:t>
            </a:r>
            <a:r>
              <a:rPr lang="en-US" altLang="zh-CN" sz="2400" kern="1200"/>
              <a:t>R</a:t>
            </a:r>
            <a:r>
              <a:rPr lang="en-US" altLang="zh-CN" sz="2400" kern="1200" baseline="-25000"/>
              <a:t>1       </a:t>
            </a:r>
            <a:endParaRPr lang="en-US" altLang="zh-CN" sz="2400" kern="1200" baseline="-25000"/>
          </a:p>
          <a:p>
            <a:pPr>
              <a:buNone/>
            </a:pPr>
            <a:r>
              <a:rPr lang="en-US" altLang="zh-CN" sz="2400" kern="1200">
                <a:sym typeface="MT Extra" pitchFamily="2" charset="2"/>
              </a:rPr>
              <a:t>B1:     v(s</a:t>
            </a:r>
            <a:r>
              <a:rPr lang="en-US" altLang="zh-CN" sz="2400" kern="1200" baseline="-25000">
                <a:sym typeface="MT Extra" pitchFamily="2" charset="2"/>
              </a:rPr>
              <a:t>1</a:t>
            </a:r>
            <a:r>
              <a:rPr lang="en-US" altLang="zh-CN" sz="2400" kern="1200">
                <a:sym typeface="MT Extra" pitchFamily="2" charset="2"/>
              </a:rPr>
              <a:t>)</a:t>
            </a:r>
            <a:r>
              <a:rPr lang="zh-CN" altLang="en-US" sz="2400" kern="1200">
                <a:sym typeface="MT Extra" pitchFamily="2" charset="2"/>
              </a:rPr>
              <a:t>；   </a:t>
            </a:r>
            <a:endParaRPr lang="zh-CN" altLang="en-US" sz="2400" kern="1200">
              <a:sym typeface="MT Extra" pitchFamily="2" charset="2"/>
            </a:endParaRPr>
          </a:p>
          <a:p>
            <a:pPr>
              <a:buNone/>
            </a:pPr>
            <a:r>
              <a:rPr lang="en-US" altLang="zh-CN" sz="2400" kern="1200">
                <a:latin typeface="宋体" pitchFamily="2" charset="-122"/>
                <a:sym typeface="MT Extra" pitchFamily="2" charset="2"/>
              </a:rPr>
              <a:t>                 ┆          </a:t>
            </a:r>
            <a:endParaRPr lang="en-US" altLang="zh-CN" sz="2400" kern="1200">
              <a:latin typeface="宋体" pitchFamily="2" charset="-122"/>
              <a:sym typeface="MT Extra" pitchFamily="2" charset="2"/>
            </a:endParaRPr>
          </a:p>
          <a:p>
            <a:pPr>
              <a:buNone/>
            </a:pPr>
            <a:r>
              <a:rPr lang="en-US" altLang="zh-CN" sz="2400" kern="1200">
                <a:sym typeface="MT Extra" pitchFamily="2" charset="2"/>
              </a:rPr>
              <a:t>C1:     p(s</a:t>
            </a:r>
            <a:r>
              <a:rPr lang="en-US" altLang="zh-CN" sz="2400" kern="1200" baseline="-25000">
                <a:sym typeface="MT Extra" pitchFamily="2" charset="2"/>
              </a:rPr>
              <a:t>2</a:t>
            </a:r>
            <a:r>
              <a:rPr lang="en-US" altLang="zh-CN" sz="2400" kern="1200">
                <a:sym typeface="MT Extra" pitchFamily="2" charset="2"/>
              </a:rPr>
              <a:t>)</a:t>
            </a:r>
            <a:r>
              <a:rPr lang="zh-CN" altLang="en-US" sz="2400" kern="1200">
                <a:sym typeface="MT Extra" pitchFamily="2" charset="2"/>
              </a:rPr>
              <a:t>；   </a:t>
            </a:r>
            <a:endParaRPr lang="zh-CN" altLang="en-US" sz="2400" kern="1200">
              <a:sym typeface="MT Extra" pitchFamily="2" charset="2"/>
            </a:endParaRPr>
          </a:p>
          <a:p>
            <a:pPr>
              <a:buNone/>
            </a:pPr>
            <a:r>
              <a:rPr lang="zh-CN" altLang="en-US" sz="2400" kern="1200">
                <a:sym typeface="MT Extra" pitchFamily="2" charset="2"/>
              </a:rPr>
              <a:t>          占用</a:t>
            </a:r>
            <a:r>
              <a:rPr lang="en-US" altLang="zh-CN" sz="2400" kern="1200"/>
              <a:t>R</a:t>
            </a:r>
            <a:r>
              <a:rPr lang="en-US" altLang="zh-CN" sz="2400" kern="1200" baseline="-25000"/>
              <a:t>2       </a:t>
            </a:r>
            <a:endParaRPr lang="en-US" altLang="zh-CN" sz="2400" kern="1200" baseline="-25000"/>
          </a:p>
          <a:p>
            <a:pPr>
              <a:buNone/>
            </a:pPr>
            <a:r>
              <a:rPr lang="en-US" altLang="zh-CN" sz="2400" kern="1200">
                <a:sym typeface="MT Extra" pitchFamily="2" charset="2"/>
              </a:rPr>
              <a:t>D1:     v(s</a:t>
            </a:r>
            <a:r>
              <a:rPr lang="en-US" altLang="zh-CN" sz="2400" kern="1200" baseline="-25000">
                <a:sym typeface="MT Extra" pitchFamily="2" charset="2"/>
              </a:rPr>
              <a:t>2</a:t>
            </a:r>
            <a:r>
              <a:rPr lang="en-US" altLang="zh-CN" sz="2400" kern="1200">
                <a:sym typeface="MT Extra" pitchFamily="2" charset="2"/>
              </a:rPr>
              <a:t>)</a:t>
            </a:r>
            <a:r>
              <a:rPr lang="zh-CN" altLang="en-US" sz="2400" kern="1200">
                <a:sym typeface="MT Extra" pitchFamily="2" charset="2"/>
              </a:rPr>
              <a:t>；   </a:t>
            </a:r>
            <a:endParaRPr lang="zh-CN" altLang="en-US" sz="2400" kern="1200">
              <a:sym typeface="MT Extra" pitchFamily="2" charset="2"/>
            </a:endParaRPr>
          </a:p>
          <a:p>
            <a:pPr>
              <a:buNone/>
            </a:pPr>
            <a:r>
              <a:rPr lang="en-US" altLang="zh-CN" sz="2400" kern="1200">
                <a:latin typeface="宋体" pitchFamily="2" charset="-122"/>
                <a:sym typeface="MT Extra" pitchFamily="2" charset="2"/>
              </a:rPr>
              <a:t>                ┆          </a:t>
            </a:r>
            <a:endParaRPr lang="en-US" altLang="zh-CN" sz="2400" kern="1200">
              <a:latin typeface="宋体" pitchFamily="2" charset="-122"/>
              <a:sym typeface="MT Extra" pitchFamily="2" charset="2"/>
            </a:endParaRPr>
          </a:p>
          <a:p>
            <a:pPr>
              <a:buNone/>
            </a:pPr>
            <a:endParaRPr lang="en-US" altLang="zh-CN" sz="2400" kern="1200">
              <a:latin typeface="宋体" pitchFamily="2" charset="-122"/>
              <a:sym typeface="MT Extra" pitchFamily="2" charset="2"/>
            </a:endParaRPr>
          </a:p>
        </p:txBody>
      </p:sp>
      <p:sp>
        <p:nvSpPr>
          <p:cNvPr id="3" name="内容占位符 26625"/>
          <p:cNvSpPr>
            <a:spLocks noGrp="1"/>
          </p:cNvSpPr>
          <p:nvPr/>
        </p:nvSpPr>
        <p:spPr>
          <a:xfrm>
            <a:off x="4645660" y="1464945"/>
            <a:ext cx="3300730" cy="498284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sz="3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w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zh-CN" altLang="en-US" sz="2400" kern="1200"/>
              <a:t>进程</a:t>
            </a:r>
            <a:r>
              <a:rPr lang="en-US" altLang="zh-CN" sz="2400" kern="1200"/>
              <a:t>p2</a:t>
            </a:r>
            <a:endParaRPr lang="en-US" altLang="zh-CN" sz="2400" kern="1200"/>
          </a:p>
          <a:p>
            <a:pPr>
              <a:buNone/>
            </a:pPr>
            <a:endParaRPr lang="en-US" altLang="zh-CN" sz="2400" kern="1200"/>
          </a:p>
          <a:p>
            <a:pPr>
              <a:buNone/>
            </a:pPr>
            <a:r>
              <a:rPr lang="en-US" altLang="zh-CN" sz="2400" kern="1200">
                <a:latin typeface="宋体" pitchFamily="2" charset="-122"/>
                <a:sym typeface="MT Extra" pitchFamily="2" charset="2"/>
              </a:rPr>
              <a:t>                 ┆            </a:t>
            </a:r>
            <a:endParaRPr lang="en-US" altLang="zh-CN" sz="2400" kern="1200">
              <a:latin typeface="宋体" pitchFamily="2" charset="-122"/>
              <a:sym typeface="MT Extra" pitchFamily="2" charset="2"/>
            </a:endParaRPr>
          </a:p>
          <a:p>
            <a:pPr>
              <a:buNone/>
            </a:pPr>
            <a:r>
              <a:rPr lang="en-US" altLang="zh-CN" sz="2400" kern="1200">
                <a:sym typeface="MT Extra" pitchFamily="2" charset="2"/>
              </a:rPr>
              <a:t>A2:     p(s</a:t>
            </a:r>
            <a:r>
              <a:rPr lang="en-US" altLang="zh-CN" sz="2400" kern="1200" baseline="-25000">
                <a:sym typeface="MT Extra" pitchFamily="2" charset="2"/>
              </a:rPr>
              <a:t>1</a:t>
            </a:r>
            <a:r>
              <a:rPr lang="en-US" altLang="zh-CN" sz="2400" kern="1200">
                <a:sym typeface="MT Extra" pitchFamily="2" charset="2"/>
              </a:rPr>
              <a:t>)</a:t>
            </a:r>
            <a:r>
              <a:rPr lang="zh-CN" altLang="en-US" sz="2400" kern="1200">
                <a:sym typeface="MT Extra" pitchFamily="2" charset="2"/>
              </a:rPr>
              <a:t>；   </a:t>
            </a:r>
            <a:endParaRPr lang="zh-CN" altLang="en-US" sz="2400" kern="1200">
              <a:sym typeface="MT Extra" pitchFamily="2" charset="2"/>
            </a:endParaRPr>
          </a:p>
          <a:p>
            <a:pPr>
              <a:buNone/>
            </a:pPr>
            <a:r>
              <a:rPr lang="zh-CN" altLang="en-US" sz="2400" kern="1200">
                <a:sym typeface="MT Extra" pitchFamily="2" charset="2"/>
              </a:rPr>
              <a:t>          占用</a:t>
            </a:r>
            <a:r>
              <a:rPr lang="en-US" altLang="zh-CN" sz="2400" kern="1200"/>
              <a:t>R</a:t>
            </a:r>
            <a:r>
              <a:rPr lang="en-US" altLang="zh-CN" sz="2400" kern="1200" baseline="-25000"/>
              <a:t>1       </a:t>
            </a:r>
            <a:endParaRPr lang="en-US" altLang="zh-CN" sz="2400" kern="1200" baseline="-25000"/>
          </a:p>
          <a:p>
            <a:pPr>
              <a:buNone/>
            </a:pPr>
            <a:r>
              <a:rPr lang="en-US" altLang="zh-CN" sz="2400" kern="1200">
                <a:sym typeface="MT Extra" pitchFamily="2" charset="2"/>
              </a:rPr>
              <a:t>B2:     v(s</a:t>
            </a:r>
            <a:r>
              <a:rPr lang="en-US" altLang="zh-CN" sz="2400" kern="1200" baseline="-25000">
                <a:sym typeface="MT Extra" pitchFamily="2" charset="2"/>
              </a:rPr>
              <a:t>1</a:t>
            </a:r>
            <a:r>
              <a:rPr lang="en-US" altLang="zh-CN" sz="2400" kern="1200">
                <a:sym typeface="MT Extra" pitchFamily="2" charset="2"/>
              </a:rPr>
              <a:t>)</a:t>
            </a:r>
            <a:r>
              <a:rPr lang="zh-CN" altLang="en-US" sz="2400" kern="1200">
                <a:sym typeface="MT Extra" pitchFamily="2" charset="2"/>
              </a:rPr>
              <a:t>；   </a:t>
            </a:r>
            <a:endParaRPr lang="zh-CN" altLang="en-US" sz="2400" kern="1200">
              <a:sym typeface="MT Extra" pitchFamily="2" charset="2"/>
            </a:endParaRPr>
          </a:p>
          <a:p>
            <a:pPr>
              <a:buNone/>
            </a:pPr>
            <a:r>
              <a:rPr lang="en-US" altLang="zh-CN" sz="2400" kern="1200">
                <a:latin typeface="宋体" pitchFamily="2" charset="-122"/>
                <a:sym typeface="MT Extra" pitchFamily="2" charset="2"/>
              </a:rPr>
              <a:t>                 ┆          </a:t>
            </a:r>
            <a:endParaRPr lang="en-US" altLang="zh-CN" sz="2400" kern="1200">
              <a:latin typeface="宋体" pitchFamily="2" charset="-122"/>
              <a:sym typeface="MT Extra" pitchFamily="2" charset="2"/>
            </a:endParaRPr>
          </a:p>
          <a:p>
            <a:pPr>
              <a:buNone/>
            </a:pPr>
            <a:r>
              <a:rPr lang="en-US" altLang="zh-CN" sz="2400" kern="1200">
                <a:sym typeface="MT Extra" pitchFamily="2" charset="2"/>
              </a:rPr>
              <a:t>C2:     p(s</a:t>
            </a:r>
            <a:r>
              <a:rPr lang="en-US" altLang="zh-CN" sz="2400" kern="1200" baseline="-25000">
                <a:sym typeface="MT Extra" pitchFamily="2" charset="2"/>
              </a:rPr>
              <a:t>2</a:t>
            </a:r>
            <a:r>
              <a:rPr lang="en-US" altLang="zh-CN" sz="2400" kern="1200">
                <a:sym typeface="MT Extra" pitchFamily="2" charset="2"/>
              </a:rPr>
              <a:t>)</a:t>
            </a:r>
            <a:r>
              <a:rPr lang="zh-CN" altLang="en-US" sz="2400" kern="1200">
                <a:sym typeface="MT Extra" pitchFamily="2" charset="2"/>
              </a:rPr>
              <a:t>；   </a:t>
            </a:r>
            <a:endParaRPr lang="zh-CN" altLang="en-US" sz="2400" kern="1200">
              <a:sym typeface="MT Extra" pitchFamily="2" charset="2"/>
            </a:endParaRPr>
          </a:p>
          <a:p>
            <a:pPr>
              <a:buNone/>
            </a:pPr>
            <a:r>
              <a:rPr lang="zh-CN" altLang="en-US" sz="2400" kern="1200">
                <a:sym typeface="MT Extra" pitchFamily="2" charset="2"/>
              </a:rPr>
              <a:t>          占用</a:t>
            </a:r>
            <a:r>
              <a:rPr lang="en-US" altLang="zh-CN" sz="2400" kern="1200"/>
              <a:t>R</a:t>
            </a:r>
            <a:r>
              <a:rPr lang="en-US" altLang="zh-CN" sz="2400" kern="1200" baseline="-25000"/>
              <a:t>2       </a:t>
            </a:r>
            <a:endParaRPr lang="en-US" altLang="zh-CN" sz="2400" kern="1200" baseline="-25000"/>
          </a:p>
          <a:p>
            <a:pPr>
              <a:buNone/>
            </a:pPr>
            <a:r>
              <a:rPr lang="en-US" altLang="zh-CN" sz="2400" kern="1200">
                <a:sym typeface="MT Extra" pitchFamily="2" charset="2"/>
              </a:rPr>
              <a:t>D2:     v(s</a:t>
            </a:r>
            <a:r>
              <a:rPr lang="en-US" altLang="zh-CN" sz="2400" kern="1200" baseline="-25000">
                <a:sym typeface="MT Extra" pitchFamily="2" charset="2"/>
              </a:rPr>
              <a:t>2</a:t>
            </a:r>
            <a:r>
              <a:rPr lang="en-US" altLang="zh-CN" sz="2400" kern="1200">
                <a:sym typeface="MT Extra" pitchFamily="2" charset="2"/>
              </a:rPr>
              <a:t>)</a:t>
            </a:r>
            <a:r>
              <a:rPr lang="zh-CN" altLang="en-US" sz="2400" kern="1200">
                <a:sym typeface="MT Extra" pitchFamily="2" charset="2"/>
              </a:rPr>
              <a:t>；   </a:t>
            </a:r>
            <a:endParaRPr lang="zh-CN" altLang="en-US" sz="2400" kern="1200">
              <a:sym typeface="MT Extra" pitchFamily="2" charset="2"/>
            </a:endParaRPr>
          </a:p>
          <a:p>
            <a:pPr>
              <a:buNone/>
            </a:pPr>
            <a:r>
              <a:rPr lang="en-US" altLang="zh-CN" sz="2400" kern="1200">
                <a:latin typeface="宋体" pitchFamily="2" charset="-122"/>
                <a:sym typeface="MT Extra" pitchFamily="2" charset="2"/>
              </a:rPr>
              <a:t>                ┆          </a:t>
            </a:r>
            <a:endParaRPr lang="en-US" altLang="zh-CN" sz="2400" kern="1200">
              <a:latin typeface="宋体" pitchFamily="2" charset="-122"/>
              <a:sym typeface="MT Extra" pitchFamily="2" charset="2"/>
            </a:endParaRPr>
          </a:p>
          <a:p>
            <a:pPr>
              <a:buNone/>
            </a:pPr>
            <a:endParaRPr lang="en-US" altLang="zh-CN" sz="2400" kern="1200">
              <a:latin typeface="宋体" pitchFamily="2" charset="-122"/>
              <a:sym typeface="MT Extra" pitchFamily="2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2240" y="814070"/>
            <a:ext cx="386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>
                <a:effectLst/>
                <a:sym typeface="+mn-ea"/>
              </a:rPr>
              <a:t>1</a:t>
            </a:r>
            <a:endParaRPr lang="en-US" altLang="zh-CN" sz="3200">
              <a:effectLst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ldLvl="0" animBg="1"/>
      <p:bldP spid="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61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>
                <a:solidFill>
                  <a:schemeClr val="tx1"/>
                </a:solidFill>
              </a:rPr>
              <a:t>资源的静态分配和动态分配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46" name="文本占位符 6146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spcBef>
                <a:spcPct val="10000"/>
              </a:spcBef>
              <a:buNone/>
            </a:pPr>
            <a:r>
              <a:rPr lang="en-US" altLang="zh-CN"/>
              <a:t>1. </a:t>
            </a:r>
            <a:r>
              <a:rPr lang="zh-CN" altLang="en-US"/>
              <a:t>资源的静态分配</a:t>
            </a:r>
            <a:endParaRPr lang="zh-CN" altLang="en-US"/>
          </a:p>
          <a:p>
            <a:r>
              <a:rPr lang="zh-CN" altLang="en-US"/>
              <a:t>系统对作业一级采用资源静态分配方法。</a:t>
            </a:r>
            <a:endParaRPr lang="zh-CN" altLang="en-US"/>
          </a:p>
          <a:p>
            <a:r>
              <a:rPr lang="zh-CN" altLang="en-US"/>
              <a:t>系统在调度作业时，根据作业所需资源进行分配；并在作业运行完毕时，收回所分配的全部资源。这种分配通常称为资源的静态分配。</a:t>
            </a:r>
            <a:endParaRPr lang="zh-CN" altLang="en-US"/>
          </a:p>
        </p:txBody>
      </p:sp>
      <p:sp>
        <p:nvSpPr>
          <p:cNvPr id="6147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内容占位符 26625"/>
          <p:cNvSpPr>
            <a:spLocks noGrp="1"/>
          </p:cNvSpPr>
          <p:nvPr>
            <p:ph sz="half" idx="1"/>
          </p:nvPr>
        </p:nvSpPr>
        <p:spPr>
          <a:xfrm>
            <a:off x="609600" y="1529715"/>
            <a:ext cx="3300730" cy="5042535"/>
          </a:xfrm>
          <a:solidFill>
            <a:schemeClr val="bg1"/>
          </a:solidFill>
          <a:ln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anchor="t"/>
          <a:p>
            <a:pPr algn="ctr">
              <a:buNone/>
            </a:pPr>
            <a:r>
              <a:rPr lang="zh-CN" altLang="en-US" sz="2400" kern="1200"/>
              <a:t>进程</a:t>
            </a:r>
            <a:r>
              <a:rPr lang="en-US" altLang="zh-CN" sz="2400" kern="1200"/>
              <a:t>p1</a:t>
            </a:r>
            <a:endParaRPr lang="en-US" altLang="zh-CN" sz="2400" kern="1200"/>
          </a:p>
          <a:p>
            <a:pPr>
              <a:buNone/>
            </a:pPr>
            <a:endParaRPr lang="en-US" altLang="zh-CN" sz="2400" kern="1200"/>
          </a:p>
          <a:p>
            <a:pPr>
              <a:buNone/>
            </a:pPr>
            <a:r>
              <a:rPr lang="en-US" altLang="zh-CN" sz="2400" kern="1200">
                <a:latin typeface="宋体" pitchFamily="2" charset="-122"/>
                <a:sym typeface="MT Extra" pitchFamily="2" charset="2"/>
              </a:rPr>
              <a:t>                 ┆            </a:t>
            </a:r>
            <a:endParaRPr lang="en-US" altLang="zh-CN" sz="2400" kern="1200">
              <a:latin typeface="宋体" pitchFamily="2" charset="-122"/>
              <a:sym typeface="MT Extra" pitchFamily="2" charset="2"/>
            </a:endParaRPr>
          </a:p>
          <a:p>
            <a:pPr>
              <a:buNone/>
            </a:pPr>
            <a:r>
              <a:rPr lang="en-US" altLang="zh-CN" sz="2400" kern="1200">
                <a:sym typeface="MT Extra" pitchFamily="2" charset="2"/>
              </a:rPr>
              <a:t>A1:     p(s</a:t>
            </a:r>
            <a:r>
              <a:rPr lang="en-US" altLang="zh-CN" sz="2400" kern="1200" baseline="-25000">
                <a:sym typeface="MT Extra" pitchFamily="2" charset="2"/>
              </a:rPr>
              <a:t>1</a:t>
            </a:r>
            <a:r>
              <a:rPr lang="en-US" altLang="zh-CN" sz="2400" kern="1200">
                <a:sym typeface="MT Extra" pitchFamily="2" charset="2"/>
              </a:rPr>
              <a:t>)</a:t>
            </a:r>
            <a:r>
              <a:rPr lang="zh-CN" altLang="en-US" sz="2400" kern="1200">
                <a:sym typeface="MT Extra" pitchFamily="2" charset="2"/>
              </a:rPr>
              <a:t>；   </a:t>
            </a:r>
            <a:endParaRPr lang="zh-CN" altLang="en-US" sz="2400" kern="1200">
              <a:sym typeface="MT Extra" pitchFamily="2" charset="2"/>
            </a:endParaRPr>
          </a:p>
          <a:p>
            <a:pPr>
              <a:buNone/>
            </a:pPr>
            <a:r>
              <a:rPr lang="zh-CN" altLang="en-US" sz="2400" kern="1200">
                <a:sym typeface="MT Extra" pitchFamily="2" charset="2"/>
              </a:rPr>
              <a:t>          占用</a:t>
            </a:r>
            <a:r>
              <a:rPr lang="en-US" altLang="zh-CN" sz="2400" kern="1200"/>
              <a:t>R</a:t>
            </a:r>
            <a:r>
              <a:rPr lang="en-US" altLang="zh-CN" sz="2400" kern="1200" baseline="-25000"/>
              <a:t>1       </a:t>
            </a:r>
            <a:endParaRPr lang="en-US" altLang="zh-CN" sz="2400" kern="1200" baseline="-25000"/>
          </a:p>
          <a:p>
            <a:pPr>
              <a:buNone/>
            </a:pPr>
            <a:r>
              <a:rPr lang="en-US" altLang="zh-CN" sz="2400" kern="1200">
                <a:sym typeface="MT Extra" pitchFamily="2" charset="2"/>
              </a:rPr>
              <a:t>B1:     v(s</a:t>
            </a:r>
            <a:r>
              <a:rPr lang="en-US" altLang="zh-CN" sz="2400" kern="1200" baseline="-25000">
                <a:sym typeface="MT Extra" pitchFamily="2" charset="2"/>
              </a:rPr>
              <a:t>1</a:t>
            </a:r>
            <a:r>
              <a:rPr lang="en-US" altLang="zh-CN" sz="2400" kern="1200">
                <a:sym typeface="MT Extra" pitchFamily="2" charset="2"/>
              </a:rPr>
              <a:t>)</a:t>
            </a:r>
            <a:r>
              <a:rPr lang="zh-CN" altLang="en-US" sz="2400" kern="1200">
                <a:sym typeface="MT Extra" pitchFamily="2" charset="2"/>
              </a:rPr>
              <a:t>；   </a:t>
            </a:r>
            <a:endParaRPr lang="zh-CN" altLang="en-US" sz="2400" kern="1200">
              <a:sym typeface="MT Extra" pitchFamily="2" charset="2"/>
            </a:endParaRPr>
          </a:p>
          <a:p>
            <a:pPr>
              <a:buNone/>
            </a:pPr>
            <a:r>
              <a:rPr lang="en-US" altLang="zh-CN" sz="2400" kern="1200">
                <a:latin typeface="宋体" pitchFamily="2" charset="-122"/>
                <a:sym typeface="MT Extra" pitchFamily="2" charset="2"/>
              </a:rPr>
              <a:t>                 ┆          </a:t>
            </a:r>
            <a:endParaRPr lang="en-US" altLang="zh-CN" sz="2400" kern="1200">
              <a:latin typeface="宋体" pitchFamily="2" charset="-122"/>
              <a:sym typeface="MT Extra" pitchFamily="2" charset="2"/>
            </a:endParaRPr>
          </a:p>
          <a:p>
            <a:pPr>
              <a:buNone/>
            </a:pPr>
            <a:r>
              <a:rPr lang="en-US" altLang="zh-CN" sz="2400" kern="1200">
                <a:sym typeface="MT Extra" pitchFamily="2" charset="2"/>
              </a:rPr>
              <a:t>C1:     p(s</a:t>
            </a:r>
            <a:r>
              <a:rPr lang="en-US" altLang="zh-CN" sz="2400" kern="1200" baseline="-25000">
                <a:sym typeface="MT Extra" pitchFamily="2" charset="2"/>
              </a:rPr>
              <a:t>2</a:t>
            </a:r>
            <a:r>
              <a:rPr lang="en-US" altLang="zh-CN" sz="2400" kern="1200">
                <a:sym typeface="MT Extra" pitchFamily="2" charset="2"/>
              </a:rPr>
              <a:t>)</a:t>
            </a:r>
            <a:r>
              <a:rPr lang="zh-CN" altLang="en-US" sz="2400" kern="1200">
                <a:sym typeface="MT Extra" pitchFamily="2" charset="2"/>
              </a:rPr>
              <a:t>；   </a:t>
            </a:r>
            <a:endParaRPr lang="zh-CN" altLang="en-US" sz="2400" kern="1200">
              <a:sym typeface="MT Extra" pitchFamily="2" charset="2"/>
            </a:endParaRPr>
          </a:p>
          <a:p>
            <a:pPr>
              <a:buNone/>
            </a:pPr>
            <a:r>
              <a:rPr lang="zh-CN" altLang="en-US" sz="2400" kern="1200">
                <a:sym typeface="MT Extra" pitchFamily="2" charset="2"/>
              </a:rPr>
              <a:t>          占用</a:t>
            </a:r>
            <a:r>
              <a:rPr lang="en-US" altLang="zh-CN" sz="2400" kern="1200"/>
              <a:t>R</a:t>
            </a:r>
            <a:r>
              <a:rPr lang="en-US" altLang="zh-CN" sz="2400" kern="1200" baseline="-25000"/>
              <a:t>2       </a:t>
            </a:r>
            <a:endParaRPr lang="en-US" altLang="zh-CN" sz="2400" kern="1200" baseline="-25000"/>
          </a:p>
          <a:p>
            <a:pPr>
              <a:buNone/>
            </a:pPr>
            <a:r>
              <a:rPr lang="en-US" altLang="zh-CN" sz="2400" kern="1200">
                <a:sym typeface="MT Extra" pitchFamily="2" charset="2"/>
              </a:rPr>
              <a:t>D1:     v(s</a:t>
            </a:r>
            <a:r>
              <a:rPr lang="en-US" altLang="zh-CN" sz="2400" kern="1200" baseline="-25000">
                <a:sym typeface="MT Extra" pitchFamily="2" charset="2"/>
              </a:rPr>
              <a:t>2</a:t>
            </a:r>
            <a:r>
              <a:rPr lang="en-US" altLang="zh-CN" sz="2400" kern="1200">
                <a:sym typeface="MT Extra" pitchFamily="2" charset="2"/>
              </a:rPr>
              <a:t>)</a:t>
            </a:r>
            <a:r>
              <a:rPr lang="zh-CN" altLang="en-US" sz="2400" kern="1200">
                <a:sym typeface="MT Extra" pitchFamily="2" charset="2"/>
              </a:rPr>
              <a:t>；   </a:t>
            </a:r>
            <a:endParaRPr lang="zh-CN" altLang="en-US" sz="2400" kern="1200">
              <a:sym typeface="MT Extra" pitchFamily="2" charset="2"/>
            </a:endParaRPr>
          </a:p>
          <a:p>
            <a:pPr>
              <a:buNone/>
            </a:pPr>
            <a:r>
              <a:rPr lang="en-US" altLang="zh-CN" sz="2400" kern="1200">
                <a:latin typeface="宋体" pitchFamily="2" charset="-122"/>
                <a:sym typeface="MT Extra" pitchFamily="2" charset="2"/>
              </a:rPr>
              <a:t>                ┆          </a:t>
            </a:r>
            <a:endParaRPr lang="en-US" altLang="zh-CN" sz="2400" kern="1200">
              <a:latin typeface="宋体" pitchFamily="2" charset="-122"/>
              <a:sym typeface="MT Extra" pitchFamily="2" charset="2"/>
            </a:endParaRPr>
          </a:p>
          <a:p>
            <a:pPr>
              <a:buNone/>
            </a:pPr>
            <a:endParaRPr lang="en-US" altLang="zh-CN" sz="2400" kern="1200">
              <a:latin typeface="宋体" pitchFamily="2" charset="-122"/>
              <a:sym typeface="MT Extra" pitchFamily="2" charset="2"/>
            </a:endParaRPr>
          </a:p>
        </p:txBody>
      </p:sp>
      <p:sp>
        <p:nvSpPr>
          <p:cNvPr id="3" name="内容占位符 26625"/>
          <p:cNvSpPr>
            <a:spLocks noGrp="1"/>
          </p:cNvSpPr>
          <p:nvPr/>
        </p:nvSpPr>
        <p:spPr>
          <a:xfrm>
            <a:off x="4746625" y="1529715"/>
            <a:ext cx="3300730" cy="504253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sz="3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w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zh-CN" altLang="en-US" sz="2400" kern="1200"/>
              <a:t>进程</a:t>
            </a:r>
            <a:r>
              <a:rPr lang="en-US" altLang="zh-CN" sz="2400" kern="1200"/>
              <a:t>p2</a:t>
            </a:r>
            <a:endParaRPr lang="en-US" altLang="zh-CN" sz="2400" kern="1200"/>
          </a:p>
          <a:p>
            <a:pPr>
              <a:buNone/>
            </a:pPr>
            <a:endParaRPr lang="en-US" altLang="zh-CN" sz="2400" kern="1200"/>
          </a:p>
          <a:p>
            <a:pPr>
              <a:buNone/>
            </a:pPr>
            <a:r>
              <a:rPr lang="en-US" altLang="zh-CN" sz="2400" kern="1200">
                <a:latin typeface="宋体" pitchFamily="2" charset="-122"/>
                <a:sym typeface="MT Extra" pitchFamily="2" charset="2"/>
              </a:rPr>
              <a:t>                 ┆            </a:t>
            </a:r>
            <a:endParaRPr lang="en-US" altLang="zh-CN" sz="2400" kern="1200">
              <a:latin typeface="宋体" pitchFamily="2" charset="-122"/>
              <a:sym typeface="MT Extra" pitchFamily="2" charset="2"/>
            </a:endParaRPr>
          </a:p>
          <a:p>
            <a:pPr>
              <a:buNone/>
            </a:pPr>
            <a:r>
              <a:rPr lang="en-US" altLang="zh-CN" sz="2400" kern="1200">
                <a:sym typeface="MT Extra" pitchFamily="2" charset="2"/>
              </a:rPr>
              <a:t>A2:     p(s</a:t>
            </a:r>
            <a:r>
              <a:rPr lang="en-US" altLang="zh-CN" sz="2400" kern="1200" baseline="-25000">
                <a:sym typeface="MT Extra" pitchFamily="2" charset="2"/>
              </a:rPr>
              <a:t>2</a:t>
            </a:r>
            <a:r>
              <a:rPr lang="en-US" altLang="zh-CN" sz="2400" kern="1200">
                <a:sym typeface="MT Extra" pitchFamily="2" charset="2"/>
              </a:rPr>
              <a:t>)</a:t>
            </a:r>
            <a:r>
              <a:rPr lang="zh-CN" altLang="en-US" sz="2400" kern="1200">
                <a:sym typeface="MT Extra" pitchFamily="2" charset="2"/>
              </a:rPr>
              <a:t>；</a:t>
            </a:r>
            <a:endParaRPr lang="zh-CN" altLang="en-US" sz="2400" kern="1200">
              <a:sym typeface="MT Extra" pitchFamily="2" charset="2"/>
            </a:endParaRPr>
          </a:p>
          <a:p>
            <a:pPr>
              <a:buNone/>
            </a:pPr>
            <a:r>
              <a:rPr lang="zh-CN" altLang="en-US" sz="2400" kern="1200">
                <a:sym typeface="MT Extra" pitchFamily="2" charset="2"/>
              </a:rPr>
              <a:t>          占用</a:t>
            </a:r>
            <a:r>
              <a:rPr lang="en-US" altLang="zh-CN" sz="2400" kern="1200"/>
              <a:t>R</a:t>
            </a:r>
            <a:r>
              <a:rPr lang="en-US" altLang="zh-CN" sz="2400" kern="1200" baseline="-25000"/>
              <a:t>2</a:t>
            </a:r>
            <a:endParaRPr lang="en-US" altLang="zh-CN" sz="2400" kern="1200" baseline="-25000"/>
          </a:p>
          <a:p>
            <a:pPr>
              <a:buNone/>
            </a:pPr>
            <a:r>
              <a:rPr lang="en-US" altLang="zh-CN" sz="2400" kern="1200">
                <a:sym typeface="MT Extra" pitchFamily="2" charset="2"/>
              </a:rPr>
              <a:t>B2:     v(s</a:t>
            </a:r>
            <a:r>
              <a:rPr lang="en-US" altLang="zh-CN" sz="2400" kern="1200" baseline="-25000">
                <a:sym typeface="MT Extra" pitchFamily="2" charset="2"/>
              </a:rPr>
              <a:t>2</a:t>
            </a:r>
            <a:r>
              <a:rPr lang="en-US" altLang="zh-CN" sz="2400" kern="1200">
                <a:sym typeface="MT Extra" pitchFamily="2" charset="2"/>
              </a:rPr>
              <a:t>)</a:t>
            </a:r>
            <a:r>
              <a:rPr lang="zh-CN" altLang="en-US" sz="2400" kern="1200">
                <a:sym typeface="MT Extra" pitchFamily="2" charset="2"/>
              </a:rPr>
              <a:t>；</a:t>
            </a:r>
            <a:endParaRPr lang="zh-CN" altLang="en-US" sz="2400" kern="1200">
              <a:sym typeface="MT Extra" pitchFamily="2" charset="2"/>
            </a:endParaRPr>
          </a:p>
          <a:p>
            <a:pPr>
              <a:buNone/>
            </a:pPr>
            <a:r>
              <a:rPr lang="en-US" altLang="zh-CN" sz="2400" kern="1200">
                <a:latin typeface="宋体" pitchFamily="2" charset="-122"/>
                <a:sym typeface="MT Extra" pitchFamily="2" charset="2"/>
              </a:rPr>
              <a:t>                 ┆</a:t>
            </a:r>
            <a:endParaRPr lang="en-US" altLang="zh-CN" sz="2400" kern="1200">
              <a:latin typeface="宋体" pitchFamily="2" charset="-122"/>
              <a:sym typeface="MT Extra" pitchFamily="2" charset="2"/>
            </a:endParaRPr>
          </a:p>
          <a:p>
            <a:pPr>
              <a:buNone/>
            </a:pPr>
            <a:r>
              <a:rPr lang="en-US" altLang="zh-CN" sz="2400" kern="1200">
                <a:sym typeface="MT Extra" pitchFamily="2" charset="2"/>
              </a:rPr>
              <a:t>C2:     p(s</a:t>
            </a:r>
            <a:r>
              <a:rPr lang="en-US" altLang="zh-CN" sz="2400" kern="1200" baseline="-25000">
                <a:sym typeface="MT Extra" pitchFamily="2" charset="2"/>
              </a:rPr>
              <a:t>1</a:t>
            </a:r>
            <a:r>
              <a:rPr lang="en-US" altLang="zh-CN" sz="2400" kern="1200">
                <a:sym typeface="MT Extra" pitchFamily="2" charset="2"/>
              </a:rPr>
              <a:t>)</a:t>
            </a:r>
            <a:r>
              <a:rPr lang="zh-CN" altLang="en-US" sz="2400" kern="1200">
                <a:sym typeface="MT Extra" pitchFamily="2" charset="2"/>
              </a:rPr>
              <a:t>；</a:t>
            </a:r>
            <a:endParaRPr lang="zh-CN" altLang="en-US" sz="2400" kern="1200">
              <a:sym typeface="MT Extra" pitchFamily="2" charset="2"/>
            </a:endParaRPr>
          </a:p>
          <a:p>
            <a:pPr>
              <a:buNone/>
            </a:pPr>
            <a:r>
              <a:rPr lang="zh-CN" altLang="en-US" sz="2400" kern="1200">
                <a:sym typeface="MT Extra" pitchFamily="2" charset="2"/>
              </a:rPr>
              <a:t>          占用</a:t>
            </a:r>
            <a:r>
              <a:rPr lang="en-US" altLang="zh-CN" sz="2400" kern="1200"/>
              <a:t>R</a:t>
            </a:r>
            <a:r>
              <a:rPr lang="en-US" altLang="zh-CN" sz="2400" kern="1200" baseline="-25000"/>
              <a:t>1  </a:t>
            </a:r>
            <a:endParaRPr lang="en-US" altLang="zh-CN" sz="2400" kern="1200" baseline="-25000"/>
          </a:p>
          <a:p>
            <a:pPr>
              <a:buNone/>
            </a:pPr>
            <a:r>
              <a:rPr lang="en-US" altLang="zh-CN" sz="2400" kern="1200">
                <a:sym typeface="MT Extra" pitchFamily="2" charset="2"/>
              </a:rPr>
              <a:t>D2:     v(s</a:t>
            </a:r>
            <a:r>
              <a:rPr lang="en-US" altLang="zh-CN" sz="2400" kern="1200" baseline="-25000">
                <a:sym typeface="MT Extra" pitchFamily="2" charset="2"/>
              </a:rPr>
              <a:t>1</a:t>
            </a:r>
            <a:r>
              <a:rPr lang="en-US" altLang="zh-CN" sz="2400" kern="1200">
                <a:sym typeface="MT Extra" pitchFamily="2" charset="2"/>
              </a:rPr>
              <a:t>)</a:t>
            </a:r>
            <a:r>
              <a:rPr lang="zh-CN" altLang="en-US" sz="2400" kern="1200">
                <a:sym typeface="MT Extra" pitchFamily="2" charset="2"/>
              </a:rPr>
              <a:t>；</a:t>
            </a:r>
            <a:endParaRPr lang="zh-CN" altLang="en-US" sz="2400" kern="1200">
              <a:sym typeface="MT Extra" pitchFamily="2" charset="2"/>
            </a:endParaRPr>
          </a:p>
          <a:p>
            <a:pPr>
              <a:buNone/>
            </a:pPr>
            <a:r>
              <a:rPr lang="en-US" altLang="zh-CN" sz="2400" kern="1200">
                <a:latin typeface="宋体" pitchFamily="2" charset="-122"/>
                <a:sym typeface="MT Extra" pitchFamily="2" charset="2"/>
              </a:rPr>
              <a:t>                ┆          </a:t>
            </a:r>
            <a:endParaRPr lang="en-US" altLang="zh-CN" sz="2400" kern="1200">
              <a:latin typeface="宋体" pitchFamily="2" charset="-122"/>
              <a:sym typeface="MT Extra" pitchFamily="2" charset="2"/>
            </a:endParaRPr>
          </a:p>
          <a:p>
            <a:pPr>
              <a:buNone/>
            </a:pPr>
            <a:endParaRPr lang="en-US" altLang="zh-CN" sz="2400" kern="1200">
              <a:latin typeface="宋体" pitchFamily="2" charset="-122"/>
              <a:sym typeface="MT Extra" pitchFamily="2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2240" y="814070"/>
            <a:ext cx="386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>
                <a:effectLst/>
                <a:sym typeface="+mn-ea"/>
              </a:rPr>
              <a:t>2</a:t>
            </a:r>
            <a:endParaRPr lang="en-US" altLang="zh-CN" sz="3200">
              <a:effectLst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ldLvl="0" animBg="1"/>
      <p:bldP spid="3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内容占位符 26625"/>
          <p:cNvSpPr>
            <a:spLocks noGrp="1"/>
          </p:cNvSpPr>
          <p:nvPr>
            <p:ph sz="half" idx="1"/>
          </p:nvPr>
        </p:nvSpPr>
        <p:spPr>
          <a:xfrm>
            <a:off x="769620" y="1327785"/>
            <a:ext cx="3300730" cy="5361940"/>
          </a:xfrm>
          <a:solidFill>
            <a:schemeClr val="bg1"/>
          </a:solidFill>
          <a:ln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anchor="t"/>
          <a:p>
            <a:pPr algn="ctr">
              <a:buNone/>
            </a:pPr>
            <a:r>
              <a:rPr lang="zh-CN" altLang="en-US" sz="2400" kern="1200"/>
              <a:t>进程</a:t>
            </a:r>
            <a:r>
              <a:rPr lang="en-US" altLang="zh-CN" sz="2400" kern="1200"/>
              <a:t>p1</a:t>
            </a:r>
            <a:endParaRPr lang="en-US" altLang="zh-CN" sz="2400" kern="1200"/>
          </a:p>
          <a:p>
            <a:pPr>
              <a:buNone/>
            </a:pPr>
            <a:endParaRPr lang="en-US" altLang="zh-CN" sz="2400" kern="1200"/>
          </a:p>
          <a:p>
            <a:pPr>
              <a:buNone/>
            </a:pPr>
            <a:r>
              <a:rPr lang="en-US" altLang="zh-CN" sz="2400" kern="1200">
                <a:latin typeface="宋体" pitchFamily="2" charset="-122"/>
                <a:sym typeface="MT Extra" pitchFamily="2" charset="2"/>
              </a:rPr>
              <a:t>                 ┆            </a:t>
            </a:r>
            <a:endParaRPr lang="en-US" altLang="zh-CN" sz="2400" kern="1200">
              <a:latin typeface="宋体" pitchFamily="2" charset="-122"/>
              <a:sym typeface="MT Extra" pitchFamily="2" charset="2"/>
            </a:endParaRPr>
          </a:p>
          <a:p>
            <a:pPr>
              <a:buNone/>
            </a:pPr>
            <a:r>
              <a:rPr lang="en-US" altLang="zh-CN" sz="2400">
                <a:sym typeface="MT Extra" pitchFamily="2" charset="2"/>
              </a:rPr>
              <a:t>A1:     p(s</a:t>
            </a:r>
            <a:r>
              <a:rPr lang="en-US" altLang="zh-CN" sz="2400" baseline="-25000">
                <a:sym typeface="MT Extra" pitchFamily="2" charset="2"/>
              </a:rPr>
              <a:t>1</a:t>
            </a:r>
            <a:r>
              <a:rPr lang="en-US" altLang="zh-CN" sz="2400">
                <a:sym typeface="MT Extra" pitchFamily="2" charset="2"/>
              </a:rPr>
              <a:t>)</a:t>
            </a:r>
            <a:r>
              <a:rPr lang="zh-CN" altLang="en-US" sz="2400">
                <a:sym typeface="MT Extra" pitchFamily="2" charset="2"/>
              </a:rPr>
              <a:t>；</a:t>
            </a:r>
            <a:endParaRPr lang="zh-CN" altLang="en-US" sz="2400" kern="1200">
              <a:sym typeface="MT Extra" pitchFamily="2" charset="2"/>
            </a:endParaRPr>
          </a:p>
          <a:p>
            <a:pPr>
              <a:buNone/>
            </a:pPr>
            <a:r>
              <a:rPr lang="zh-CN" altLang="en-US" sz="2400">
                <a:sym typeface="MT Extra" pitchFamily="2" charset="2"/>
              </a:rPr>
              <a:t>          占用</a:t>
            </a:r>
            <a:r>
              <a:rPr lang="en-US" altLang="zh-CN" sz="2400">
                <a:sym typeface="+mn-ea"/>
              </a:rPr>
              <a:t>R</a:t>
            </a:r>
            <a:r>
              <a:rPr lang="en-US" altLang="zh-CN" sz="2400" baseline="-25000">
                <a:sym typeface="+mn-ea"/>
              </a:rPr>
              <a:t>1  </a:t>
            </a:r>
            <a:endParaRPr lang="en-US" altLang="zh-CN" sz="2400" kern="1200" baseline="-25000"/>
          </a:p>
          <a:p>
            <a:pPr>
              <a:buNone/>
            </a:pPr>
            <a:r>
              <a:rPr lang="en-US" altLang="zh-CN" sz="2400">
                <a:latin typeface="宋体" pitchFamily="2" charset="-122"/>
                <a:sym typeface="MT Extra" pitchFamily="2" charset="2"/>
              </a:rPr>
              <a:t>                 ┆        </a:t>
            </a:r>
            <a:endParaRPr lang="en-US" altLang="zh-CN" sz="2400" kern="1200">
              <a:latin typeface="宋体" pitchFamily="2" charset="-122"/>
              <a:sym typeface="MT Extra" pitchFamily="2" charset="2"/>
            </a:endParaRPr>
          </a:p>
          <a:p>
            <a:pPr>
              <a:buNone/>
            </a:pPr>
            <a:r>
              <a:rPr lang="en-US" altLang="zh-CN" sz="2400">
                <a:sym typeface="MT Extra" pitchFamily="2" charset="2"/>
              </a:rPr>
              <a:t>B1:    p(s</a:t>
            </a:r>
            <a:r>
              <a:rPr lang="en-US" altLang="zh-CN" sz="2400" baseline="-25000">
                <a:sym typeface="MT Extra" pitchFamily="2" charset="2"/>
              </a:rPr>
              <a:t>2</a:t>
            </a:r>
            <a:r>
              <a:rPr lang="en-US" altLang="zh-CN" sz="2400">
                <a:sym typeface="MT Extra" pitchFamily="2" charset="2"/>
              </a:rPr>
              <a:t>)</a:t>
            </a:r>
            <a:r>
              <a:rPr lang="zh-CN" altLang="en-US" sz="2400">
                <a:sym typeface="MT Extra" pitchFamily="2" charset="2"/>
              </a:rPr>
              <a:t>；</a:t>
            </a:r>
            <a:endParaRPr lang="zh-CN" altLang="en-US" sz="2400" kern="1200">
              <a:sym typeface="MT Extra" pitchFamily="2" charset="2"/>
            </a:endParaRPr>
          </a:p>
          <a:p>
            <a:pPr>
              <a:buNone/>
            </a:pPr>
            <a:r>
              <a:rPr lang="zh-CN" altLang="en-US" sz="2400">
                <a:sym typeface="MT Extra" pitchFamily="2" charset="2"/>
              </a:rPr>
              <a:t>         又占用</a:t>
            </a:r>
            <a:r>
              <a:rPr lang="en-US" altLang="zh-CN" sz="2400">
                <a:sym typeface="+mn-ea"/>
              </a:rPr>
              <a:t>R</a:t>
            </a:r>
            <a:r>
              <a:rPr lang="en-US" altLang="zh-CN" sz="2400" baseline="-25000">
                <a:sym typeface="+mn-ea"/>
              </a:rPr>
              <a:t>2      </a:t>
            </a:r>
            <a:endParaRPr lang="en-US" altLang="zh-CN" sz="2400" kern="1200" baseline="-25000"/>
          </a:p>
          <a:p>
            <a:pPr>
              <a:buNone/>
            </a:pPr>
            <a:r>
              <a:rPr lang="en-US" altLang="zh-CN" sz="2400">
                <a:latin typeface="宋体" pitchFamily="2" charset="-122"/>
                <a:sym typeface="MT Extra" pitchFamily="2" charset="2"/>
              </a:rPr>
              <a:t>                 ┆             </a:t>
            </a:r>
            <a:endParaRPr lang="en-US" altLang="zh-CN" sz="2400" kern="1200">
              <a:latin typeface="宋体" pitchFamily="2" charset="-122"/>
              <a:sym typeface="MT Extra" pitchFamily="2" charset="2"/>
            </a:endParaRPr>
          </a:p>
          <a:p>
            <a:pPr>
              <a:buNone/>
            </a:pPr>
            <a:r>
              <a:rPr lang="en-US" altLang="zh-CN" sz="2400">
                <a:sym typeface="MT Extra" pitchFamily="2" charset="2"/>
              </a:rPr>
              <a:t>C1:    v(s</a:t>
            </a:r>
            <a:r>
              <a:rPr lang="en-US" altLang="zh-CN" sz="2400" baseline="-25000">
                <a:sym typeface="MT Extra" pitchFamily="2" charset="2"/>
              </a:rPr>
              <a:t>1</a:t>
            </a:r>
            <a:r>
              <a:rPr lang="en-US" altLang="zh-CN" sz="2400">
                <a:sym typeface="MT Extra" pitchFamily="2" charset="2"/>
              </a:rPr>
              <a:t>)</a:t>
            </a:r>
            <a:r>
              <a:rPr lang="zh-CN" altLang="en-US" sz="2400">
                <a:sym typeface="MT Extra" pitchFamily="2" charset="2"/>
              </a:rPr>
              <a:t>；   </a:t>
            </a:r>
            <a:endParaRPr lang="zh-CN" altLang="en-US" sz="2400" kern="1200">
              <a:sym typeface="MT Extra" pitchFamily="2" charset="2"/>
            </a:endParaRPr>
          </a:p>
          <a:p>
            <a:pPr>
              <a:buNone/>
            </a:pPr>
            <a:r>
              <a:rPr lang="en-US" altLang="zh-CN" sz="2400">
                <a:sym typeface="MT Extra" pitchFamily="2" charset="2"/>
              </a:rPr>
              <a:t>D1:    v(s</a:t>
            </a:r>
            <a:r>
              <a:rPr lang="en-US" altLang="zh-CN" sz="2400" baseline="-25000">
                <a:sym typeface="MT Extra" pitchFamily="2" charset="2"/>
              </a:rPr>
              <a:t>2</a:t>
            </a:r>
            <a:r>
              <a:rPr lang="en-US" altLang="zh-CN" sz="2400">
                <a:sym typeface="MT Extra" pitchFamily="2" charset="2"/>
              </a:rPr>
              <a:t>)</a:t>
            </a:r>
            <a:r>
              <a:rPr lang="zh-CN" altLang="en-US" sz="2400">
                <a:sym typeface="MT Extra" pitchFamily="2" charset="2"/>
              </a:rPr>
              <a:t>；</a:t>
            </a:r>
            <a:r>
              <a:rPr lang="zh-CN" altLang="en-US" sz="2400" kern="1200">
                <a:sym typeface="MT Extra" pitchFamily="2" charset="2"/>
              </a:rPr>
              <a:t>   </a:t>
            </a:r>
            <a:endParaRPr lang="zh-CN" altLang="en-US" sz="2400" kern="1200">
              <a:sym typeface="MT Extra" pitchFamily="2" charset="2"/>
            </a:endParaRPr>
          </a:p>
          <a:p>
            <a:pPr>
              <a:buNone/>
            </a:pPr>
            <a:r>
              <a:rPr lang="en-US" altLang="zh-CN" sz="2400" kern="1200">
                <a:latin typeface="宋体" pitchFamily="2" charset="-122"/>
                <a:sym typeface="MT Extra" pitchFamily="2" charset="2"/>
              </a:rPr>
              <a:t>                ┆          </a:t>
            </a:r>
            <a:endParaRPr lang="en-US" altLang="zh-CN" sz="2400" kern="1200">
              <a:latin typeface="宋体" pitchFamily="2" charset="-122"/>
              <a:sym typeface="MT Extra" pitchFamily="2" charset="2"/>
            </a:endParaRPr>
          </a:p>
          <a:p>
            <a:pPr>
              <a:buNone/>
            </a:pPr>
            <a:endParaRPr lang="en-US" altLang="zh-CN" sz="2400" kern="1200">
              <a:latin typeface="宋体" pitchFamily="2" charset="-122"/>
              <a:sym typeface="MT Extra" pitchFamily="2" charset="2"/>
            </a:endParaRPr>
          </a:p>
        </p:txBody>
      </p:sp>
      <p:sp>
        <p:nvSpPr>
          <p:cNvPr id="2" name="内容占位符 26625"/>
          <p:cNvSpPr>
            <a:spLocks noGrp="1"/>
          </p:cNvSpPr>
          <p:nvPr/>
        </p:nvSpPr>
        <p:spPr>
          <a:xfrm>
            <a:off x="5103495" y="1327785"/>
            <a:ext cx="3300730" cy="536194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sz="3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w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zh-CN" altLang="en-US" sz="2400" kern="1200"/>
              <a:t>进程</a:t>
            </a:r>
            <a:r>
              <a:rPr lang="en-US" altLang="zh-CN" sz="2400" kern="1200"/>
              <a:t>p2</a:t>
            </a:r>
            <a:endParaRPr lang="en-US" altLang="zh-CN" sz="2400" kern="1200"/>
          </a:p>
          <a:p>
            <a:pPr>
              <a:buNone/>
            </a:pPr>
            <a:endParaRPr lang="en-US" altLang="zh-CN" sz="2400" kern="1200"/>
          </a:p>
          <a:p>
            <a:pPr>
              <a:buNone/>
            </a:pPr>
            <a:r>
              <a:rPr lang="en-US" altLang="zh-CN" sz="2400" kern="1200">
                <a:latin typeface="宋体" pitchFamily="2" charset="-122"/>
                <a:sym typeface="MT Extra" pitchFamily="2" charset="2"/>
              </a:rPr>
              <a:t>                 ┆            </a:t>
            </a:r>
            <a:endParaRPr lang="en-US" altLang="zh-CN" sz="2400" kern="1200">
              <a:latin typeface="宋体" pitchFamily="2" charset="-122"/>
              <a:sym typeface="MT Extra" pitchFamily="2" charset="2"/>
            </a:endParaRPr>
          </a:p>
          <a:p>
            <a:pPr>
              <a:buNone/>
            </a:pPr>
            <a:r>
              <a:rPr lang="en-US" altLang="zh-CN" sz="2400">
                <a:sym typeface="MT Extra" pitchFamily="2" charset="2"/>
              </a:rPr>
              <a:t>A2:    p(s</a:t>
            </a:r>
            <a:r>
              <a:rPr lang="en-US" altLang="zh-CN" sz="2400" baseline="-25000">
                <a:sym typeface="MT Extra" pitchFamily="2" charset="2"/>
              </a:rPr>
              <a:t>1</a:t>
            </a:r>
            <a:r>
              <a:rPr lang="en-US" altLang="zh-CN" sz="2400">
                <a:sym typeface="MT Extra" pitchFamily="2" charset="2"/>
              </a:rPr>
              <a:t>)</a:t>
            </a:r>
            <a:r>
              <a:rPr lang="zh-CN" altLang="en-US" sz="2400">
                <a:sym typeface="MT Extra" pitchFamily="2" charset="2"/>
              </a:rPr>
              <a:t>；</a:t>
            </a:r>
            <a:endParaRPr lang="zh-CN" altLang="en-US" sz="2400" kern="1200">
              <a:sym typeface="MT Extra" pitchFamily="2" charset="2"/>
            </a:endParaRPr>
          </a:p>
          <a:p>
            <a:pPr>
              <a:buNone/>
            </a:pPr>
            <a:r>
              <a:rPr lang="zh-CN" altLang="en-US" sz="2400">
                <a:sym typeface="MT Extra" pitchFamily="2" charset="2"/>
              </a:rPr>
              <a:t>         占用</a:t>
            </a:r>
            <a:r>
              <a:rPr lang="en-US" altLang="zh-CN" sz="2400">
                <a:sym typeface="+mn-ea"/>
              </a:rPr>
              <a:t>R</a:t>
            </a:r>
            <a:r>
              <a:rPr lang="en-US" altLang="zh-CN" sz="2400" baseline="-25000">
                <a:sym typeface="+mn-ea"/>
              </a:rPr>
              <a:t>1</a:t>
            </a:r>
            <a:endParaRPr lang="en-US" altLang="zh-CN" sz="2400" kern="1200" baseline="-25000"/>
          </a:p>
          <a:p>
            <a:pPr>
              <a:buNone/>
            </a:pPr>
            <a:r>
              <a:rPr lang="en-US" altLang="zh-CN" sz="2400">
                <a:latin typeface="宋体" pitchFamily="2" charset="-122"/>
                <a:sym typeface="MT Extra" pitchFamily="2" charset="2"/>
              </a:rPr>
              <a:t>                 ┆</a:t>
            </a:r>
            <a:endParaRPr lang="en-US" altLang="zh-CN" sz="2400" kern="1200">
              <a:latin typeface="宋体" pitchFamily="2" charset="-122"/>
              <a:sym typeface="MT Extra" pitchFamily="2" charset="2"/>
            </a:endParaRPr>
          </a:p>
          <a:p>
            <a:pPr>
              <a:buNone/>
            </a:pPr>
            <a:r>
              <a:rPr lang="en-US" altLang="zh-CN" sz="2400">
                <a:sym typeface="MT Extra" pitchFamily="2" charset="2"/>
              </a:rPr>
              <a:t>B2:    p(s</a:t>
            </a:r>
            <a:r>
              <a:rPr lang="en-US" altLang="zh-CN" sz="2400" baseline="-25000">
                <a:sym typeface="MT Extra" pitchFamily="2" charset="2"/>
              </a:rPr>
              <a:t>2</a:t>
            </a:r>
            <a:r>
              <a:rPr lang="en-US" altLang="zh-CN" sz="2400">
                <a:sym typeface="MT Extra" pitchFamily="2" charset="2"/>
              </a:rPr>
              <a:t>)</a:t>
            </a:r>
            <a:r>
              <a:rPr lang="zh-CN" altLang="en-US" sz="2400">
                <a:sym typeface="MT Extra" pitchFamily="2" charset="2"/>
              </a:rPr>
              <a:t>；</a:t>
            </a:r>
            <a:endParaRPr lang="zh-CN" altLang="en-US" sz="2400" kern="1200">
              <a:sym typeface="MT Extra" pitchFamily="2" charset="2"/>
            </a:endParaRPr>
          </a:p>
          <a:p>
            <a:pPr>
              <a:buNone/>
            </a:pPr>
            <a:r>
              <a:rPr lang="zh-CN" altLang="en-US" sz="2400">
                <a:sym typeface="MT Extra" pitchFamily="2" charset="2"/>
              </a:rPr>
              <a:t>         又占用</a:t>
            </a:r>
            <a:r>
              <a:rPr lang="en-US" altLang="zh-CN" sz="2400">
                <a:sym typeface="+mn-ea"/>
              </a:rPr>
              <a:t>R</a:t>
            </a:r>
            <a:r>
              <a:rPr lang="en-US" altLang="zh-CN" sz="2400" baseline="-25000">
                <a:sym typeface="+mn-ea"/>
              </a:rPr>
              <a:t>2</a:t>
            </a:r>
            <a:endParaRPr lang="en-US" altLang="zh-CN" sz="2400" kern="1200" baseline="-25000"/>
          </a:p>
          <a:p>
            <a:pPr>
              <a:buNone/>
            </a:pPr>
            <a:r>
              <a:rPr lang="en-US" altLang="zh-CN" sz="2400">
                <a:latin typeface="宋体" pitchFamily="2" charset="-122"/>
                <a:sym typeface="MT Extra" pitchFamily="2" charset="2"/>
              </a:rPr>
              <a:t>                 ┆</a:t>
            </a:r>
            <a:endParaRPr lang="en-US" altLang="zh-CN" sz="2400" kern="1200">
              <a:latin typeface="宋体" pitchFamily="2" charset="-122"/>
              <a:sym typeface="MT Extra" pitchFamily="2" charset="2"/>
            </a:endParaRPr>
          </a:p>
          <a:p>
            <a:pPr>
              <a:buNone/>
            </a:pPr>
            <a:r>
              <a:rPr lang="en-US" altLang="zh-CN" sz="2400">
                <a:sym typeface="MT Extra" pitchFamily="2" charset="2"/>
              </a:rPr>
              <a:t>C2:    v(s</a:t>
            </a:r>
            <a:r>
              <a:rPr lang="en-US" altLang="zh-CN" sz="2400" baseline="-25000">
                <a:sym typeface="MT Extra" pitchFamily="2" charset="2"/>
              </a:rPr>
              <a:t>1</a:t>
            </a:r>
            <a:r>
              <a:rPr lang="en-US" altLang="zh-CN" sz="2400">
                <a:sym typeface="MT Extra" pitchFamily="2" charset="2"/>
              </a:rPr>
              <a:t>)</a:t>
            </a:r>
            <a:r>
              <a:rPr lang="zh-CN" altLang="en-US" sz="2400">
                <a:sym typeface="MT Extra" pitchFamily="2" charset="2"/>
              </a:rPr>
              <a:t>；</a:t>
            </a:r>
            <a:endParaRPr lang="zh-CN" altLang="en-US" sz="2400" kern="1200">
              <a:sym typeface="MT Extra" pitchFamily="2" charset="2"/>
            </a:endParaRPr>
          </a:p>
          <a:p>
            <a:pPr>
              <a:buNone/>
            </a:pPr>
            <a:r>
              <a:rPr lang="en-US" altLang="zh-CN" sz="2400">
                <a:sym typeface="MT Extra" pitchFamily="2" charset="2"/>
              </a:rPr>
              <a:t>D2:    v(s</a:t>
            </a:r>
            <a:r>
              <a:rPr lang="en-US" altLang="zh-CN" sz="2400" baseline="-25000">
                <a:sym typeface="MT Extra" pitchFamily="2" charset="2"/>
              </a:rPr>
              <a:t>2</a:t>
            </a:r>
            <a:r>
              <a:rPr lang="en-US" altLang="zh-CN" sz="2400">
                <a:sym typeface="MT Extra" pitchFamily="2" charset="2"/>
              </a:rPr>
              <a:t>)</a:t>
            </a:r>
            <a:r>
              <a:rPr lang="zh-CN" altLang="en-US" sz="2400">
                <a:sym typeface="MT Extra" pitchFamily="2" charset="2"/>
              </a:rPr>
              <a:t>；</a:t>
            </a:r>
            <a:r>
              <a:rPr lang="zh-CN" altLang="en-US" sz="2400" kern="1200">
                <a:sym typeface="MT Extra" pitchFamily="2" charset="2"/>
              </a:rPr>
              <a:t>   </a:t>
            </a:r>
            <a:endParaRPr lang="zh-CN" altLang="en-US" sz="2400" kern="1200">
              <a:sym typeface="MT Extra" pitchFamily="2" charset="2"/>
            </a:endParaRPr>
          </a:p>
          <a:p>
            <a:pPr>
              <a:buNone/>
            </a:pPr>
            <a:r>
              <a:rPr lang="en-US" altLang="zh-CN" sz="2400" kern="1200">
                <a:latin typeface="宋体" pitchFamily="2" charset="-122"/>
                <a:sym typeface="MT Extra" pitchFamily="2" charset="2"/>
              </a:rPr>
              <a:t>                ┆</a:t>
            </a:r>
            <a:endParaRPr lang="en-US" altLang="zh-CN" sz="2400" kern="1200">
              <a:latin typeface="宋体" pitchFamily="2" charset="-122"/>
              <a:sym typeface="MT Extra" pitchFamily="2" charset="2"/>
            </a:endParaRPr>
          </a:p>
          <a:p>
            <a:pPr>
              <a:buNone/>
            </a:pPr>
            <a:endParaRPr lang="en-US" altLang="zh-CN" sz="2400" kern="1200">
              <a:latin typeface="宋体" pitchFamily="2" charset="-122"/>
              <a:sym typeface="MT Extra" pitchFamily="2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2240" y="814070"/>
            <a:ext cx="386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>
                <a:effectLst/>
                <a:sym typeface="+mn-ea"/>
              </a:rPr>
              <a:t>3</a:t>
            </a:r>
            <a:endParaRPr lang="en-US" altLang="zh-CN" sz="3200">
              <a:effectLst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ldLvl="0" animBg="1"/>
      <p:bldP spid="2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内容占位符 26625"/>
          <p:cNvSpPr>
            <a:spLocks noGrp="1"/>
          </p:cNvSpPr>
          <p:nvPr>
            <p:ph sz="half" idx="1"/>
          </p:nvPr>
        </p:nvSpPr>
        <p:spPr>
          <a:xfrm>
            <a:off x="718820" y="1319530"/>
            <a:ext cx="3300730" cy="5344160"/>
          </a:xfrm>
          <a:solidFill>
            <a:schemeClr val="bg1"/>
          </a:solidFill>
          <a:ln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anchor="t"/>
          <a:p>
            <a:pPr algn="ctr">
              <a:buNone/>
            </a:pPr>
            <a:r>
              <a:rPr lang="zh-CN" altLang="en-US" sz="2400" kern="1200"/>
              <a:t>进程</a:t>
            </a:r>
            <a:r>
              <a:rPr lang="en-US" altLang="zh-CN" sz="2400" kern="1200"/>
              <a:t>p1</a:t>
            </a:r>
            <a:endParaRPr lang="en-US" altLang="zh-CN" sz="2400" kern="1200"/>
          </a:p>
          <a:p>
            <a:pPr>
              <a:buNone/>
            </a:pPr>
            <a:endParaRPr lang="en-US" altLang="zh-CN" sz="2400" kern="1200"/>
          </a:p>
          <a:p>
            <a:pPr>
              <a:buNone/>
            </a:pPr>
            <a:r>
              <a:rPr lang="en-US" altLang="zh-CN" sz="2400" kern="1200">
                <a:latin typeface="宋体" pitchFamily="2" charset="-122"/>
                <a:sym typeface="MT Extra" pitchFamily="2" charset="2"/>
              </a:rPr>
              <a:t>                 ┆            </a:t>
            </a:r>
            <a:endParaRPr lang="en-US" altLang="zh-CN" sz="2400" kern="1200">
              <a:latin typeface="宋体" pitchFamily="2" charset="-122"/>
              <a:sym typeface="MT Extra" pitchFamily="2" charset="2"/>
            </a:endParaRPr>
          </a:p>
          <a:p>
            <a:pPr>
              <a:buNone/>
            </a:pPr>
            <a:r>
              <a:rPr lang="en-US" altLang="zh-CN" sz="2400">
                <a:sym typeface="MT Extra" pitchFamily="2" charset="2"/>
              </a:rPr>
              <a:t>A1:     p(s</a:t>
            </a:r>
            <a:r>
              <a:rPr lang="en-US" altLang="zh-CN" sz="2400" baseline="-25000">
                <a:sym typeface="MT Extra" pitchFamily="2" charset="2"/>
              </a:rPr>
              <a:t>1</a:t>
            </a:r>
            <a:r>
              <a:rPr lang="en-US" altLang="zh-CN" sz="2400">
                <a:sym typeface="MT Extra" pitchFamily="2" charset="2"/>
              </a:rPr>
              <a:t>)</a:t>
            </a:r>
            <a:r>
              <a:rPr lang="zh-CN" altLang="en-US" sz="2400">
                <a:sym typeface="MT Extra" pitchFamily="2" charset="2"/>
              </a:rPr>
              <a:t>；</a:t>
            </a:r>
            <a:endParaRPr lang="zh-CN" altLang="en-US" sz="2400" kern="1200">
              <a:sym typeface="MT Extra" pitchFamily="2" charset="2"/>
            </a:endParaRPr>
          </a:p>
          <a:p>
            <a:pPr>
              <a:buNone/>
            </a:pPr>
            <a:r>
              <a:rPr lang="zh-CN" altLang="en-US" sz="2400">
                <a:sym typeface="MT Extra" pitchFamily="2" charset="2"/>
              </a:rPr>
              <a:t>          占用</a:t>
            </a:r>
            <a:r>
              <a:rPr lang="en-US" altLang="zh-CN" sz="2400">
                <a:sym typeface="+mn-ea"/>
              </a:rPr>
              <a:t>R</a:t>
            </a:r>
            <a:r>
              <a:rPr lang="en-US" altLang="zh-CN" sz="2400" baseline="-25000">
                <a:sym typeface="+mn-ea"/>
              </a:rPr>
              <a:t>1  </a:t>
            </a:r>
            <a:endParaRPr lang="en-US" altLang="zh-CN" sz="2400" kern="1200" baseline="-25000"/>
          </a:p>
          <a:p>
            <a:pPr>
              <a:buNone/>
            </a:pPr>
            <a:r>
              <a:rPr lang="en-US" altLang="zh-CN" sz="2400">
                <a:latin typeface="宋体" pitchFamily="2" charset="-122"/>
                <a:sym typeface="MT Extra" pitchFamily="2" charset="2"/>
              </a:rPr>
              <a:t>                 ┆        </a:t>
            </a:r>
            <a:endParaRPr lang="en-US" altLang="zh-CN" sz="2400" kern="1200">
              <a:latin typeface="宋体" pitchFamily="2" charset="-122"/>
              <a:sym typeface="MT Extra" pitchFamily="2" charset="2"/>
            </a:endParaRPr>
          </a:p>
          <a:p>
            <a:pPr>
              <a:buNone/>
            </a:pPr>
            <a:r>
              <a:rPr lang="en-US" altLang="zh-CN" sz="2400">
                <a:sym typeface="MT Extra" pitchFamily="2" charset="2"/>
              </a:rPr>
              <a:t>B1:    p(s</a:t>
            </a:r>
            <a:r>
              <a:rPr lang="en-US" altLang="zh-CN" sz="2400" baseline="-25000">
                <a:sym typeface="MT Extra" pitchFamily="2" charset="2"/>
              </a:rPr>
              <a:t>2</a:t>
            </a:r>
            <a:r>
              <a:rPr lang="en-US" altLang="zh-CN" sz="2400">
                <a:sym typeface="MT Extra" pitchFamily="2" charset="2"/>
              </a:rPr>
              <a:t>)</a:t>
            </a:r>
            <a:r>
              <a:rPr lang="zh-CN" altLang="en-US" sz="2400">
                <a:sym typeface="MT Extra" pitchFamily="2" charset="2"/>
              </a:rPr>
              <a:t>；</a:t>
            </a:r>
            <a:endParaRPr lang="zh-CN" altLang="en-US" sz="2400" kern="1200">
              <a:sym typeface="MT Extra" pitchFamily="2" charset="2"/>
            </a:endParaRPr>
          </a:p>
          <a:p>
            <a:pPr>
              <a:buNone/>
            </a:pPr>
            <a:r>
              <a:rPr lang="zh-CN" altLang="en-US" sz="2400">
                <a:sym typeface="MT Extra" pitchFamily="2" charset="2"/>
              </a:rPr>
              <a:t>         又占用</a:t>
            </a:r>
            <a:r>
              <a:rPr lang="en-US" altLang="zh-CN" sz="2400">
                <a:sym typeface="+mn-ea"/>
              </a:rPr>
              <a:t>R</a:t>
            </a:r>
            <a:r>
              <a:rPr lang="en-US" altLang="zh-CN" sz="2400" baseline="-25000">
                <a:sym typeface="+mn-ea"/>
              </a:rPr>
              <a:t>2      </a:t>
            </a:r>
            <a:endParaRPr lang="en-US" altLang="zh-CN" sz="2400" kern="1200" baseline="-25000"/>
          </a:p>
          <a:p>
            <a:pPr>
              <a:buNone/>
            </a:pPr>
            <a:r>
              <a:rPr lang="en-US" altLang="zh-CN" sz="2400">
                <a:latin typeface="宋体" pitchFamily="2" charset="-122"/>
                <a:sym typeface="MT Extra" pitchFamily="2" charset="2"/>
              </a:rPr>
              <a:t>                 ┆             </a:t>
            </a:r>
            <a:endParaRPr lang="en-US" altLang="zh-CN" sz="2400" kern="1200">
              <a:latin typeface="宋体" pitchFamily="2" charset="-122"/>
              <a:sym typeface="MT Extra" pitchFamily="2" charset="2"/>
            </a:endParaRPr>
          </a:p>
          <a:p>
            <a:pPr>
              <a:buNone/>
            </a:pPr>
            <a:r>
              <a:rPr lang="en-US" altLang="zh-CN" sz="2400">
                <a:sym typeface="MT Extra" pitchFamily="2" charset="2"/>
              </a:rPr>
              <a:t>C1:    v(s</a:t>
            </a:r>
            <a:r>
              <a:rPr lang="en-US" altLang="zh-CN" sz="2400" baseline="-25000">
                <a:sym typeface="MT Extra" pitchFamily="2" charset="2"/>
              </a:rPr>
              <a:t>1</a:t>
            </a:r>
            <a:r>
              <a:rPr lang="en-US" altLang="zh-CN" sz="2400">
                <a:sym typeface="MT Extra" pitchFamily="2" charset="2"/>
              </a:rPr>
              <a:t>)</a:t>
            </a:r>
            <a:r>
              <a:rPr lang="zh-CN" altLang="en-US" sz="2400">
                <a:sym typeface="MT Extra" pitchFamily="2" charset="2"/>
              </a:rPr>
              <a:t>；</a:t>
            </a:r>
            <a:endParaRPr lang="zh-CN" altLang="en-US" sz="2400" kern="1200">
              <a:sym typeface="MT Extra" pitchFamily="2" charset="2"/>
            </a:endParaRPr>
          </a:p>
          <a:p>
            <a:pPr>
              <a:buNone/>
            </a:pPr>
            <a:r>
              <a:rPr lang="en-US" altLang="zh-CN" sz="2400">
                <a:sym typeface="MT Extra" pitchFamily="2" charset="2"/>
              </a:rPr>
              <a:t>D1:    v(s</a:t>
            </a:r>
            <a:r>
              <a:rPr lang="en-US" altLang="zh-CN" sz="2400" baseline="-25000">
                <a:sym typeface="MT Extra" pitchFamily="2" charset="2"/>
              </a:rPr>
              <a:t>2</a:t>
            </a:r>
            <a:r>
              <a:rPr lang="en-US" altLang="zh-CN" sz="2400">
                <a:sym typeface="MT Extra" pitchFamily="2" charset="2"/>
              </a:rPr>
              <a:t>)</a:t>
            </a:r>
            <a:r>
              <a:rPr lang="zh-CN" altLang="en-US" sz="2400">
                <a:sym typeface="MT Extra" pitchFamily="2" charset="2"/>
              </a:rPr>
              <a:t>；</a:t>
            </a:r>
            <a:endParaRPr lang="zh-CN" altLang="en-US" sz="2400" kern="1200">
              <a:sym typeface="MT Extra" pitchFamily="2" charset="2"/>
            </a:endParaRPr>
          </a:p>
          <a:p>
            <a:pPr>
              <a:buNone/>
            </a:pPr>
            <a:r>
              <a:rPr lang="en-US" altLang="zh-CN" sz="2400" kern="1200">
                <a:latin typeface="宋体" pitchFamily="2" charset="-122"/>
                <a:sym typeface="MT Extra" pitchFamily="2" charset="2"/>
              </a:rPr>
              <a:t>                ┆          </a:t>
            </a:r>
            <a:endParaRPr lang="en-US" altLang="zh-CN" sz="2400" kern="1200">
              <a:latin typeface="宋体" pitchFamily="2" charset="-122"/>
              <a:sym typeface="MT Extra" pitchFamily="2" charset="2"/>
            </a:endParaRPr>
          </a:p>
          <a:p>
            <a:pPr>
              <a:buNone/>
            </a:pPr>
            <a:endParaRPr lang="en-US" altLang="zh-CN" sz="2400" kern="1200">
              <a:latin typeface="宋体" pitchFamily="2" charset="-122"/>
              <a:sym typeface="MT Extra" pitchFamily="2" charset="2"/>
            </a:endParaRPr>
          </a:p>
        </p:txBody>
      </p:sp>
      <p:sp>
        <p:nvSpPr>
          <p:cNvPr id="2" name="内容占位符 26625"/>
          <p:cNvSpPr>
            <a:spLocks noGrp="1"/>
          </p:cNvSpPr>
          <p:nvPr/>
        </p:nvSpPr>
        <p:spPr>
          <a:xfrm>
            <a:off x="5052695" y="1319530"/>
            <a:ext cx="3300730" cy="534416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sz="3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w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§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zh-CN" altLang="en-US" sz="2400" kern="1200"/>
              <a:t>进程</a:t>
            </a:r>
            <a:r>
              <a:rPr lang="en-US" altLang="zh-CN" sz="2400" kern="1200"/>
              <a:t>p2</a:t>
            </a:r>
            <a:endParaRPr lang="en-US" altLang="zh-CN" sz="2400" kern="1200"/>
          </a:p>
          <a:p>
            <a:pPr>
              <a:buNone/>
            </a:pPr>
            <a:endParaRPr lang="en-US" altLang="zh-CN" sz="2400" kern="1200"/>
          </a:p>
          <a:p>
            <a:pPr>
              <a:buNone/>
            </a:pPr>
            <a:r>
              <a:rPr lang="en-US" altLang="zh-CN" sz="2400" kern="1200">
                <a:latin typeface="宋体" pitchFamily="2" charset="-122"/>
                <a:sym typeface="MT Extra" pitchFamily="2" charset="2"/>
              </a:rPr>
              <a:t>                 ┆            </a:t>
            </a:r>
            <a:endParaRPr lang="en-US" altLang="zh-CN" sz="2400" kern="1200">
              <a:latin typeface="宋体" pitchFamily="2" charset="-122"/>
              <a:sym typeface="MT Extra" pitchFamily="2" charset="2"/>
            </a:endParaRPr>
          </a:p>
          <a:p>
            <a:pPr>
              <a:buNone/>
            </a:pPr>
            <a:r>
              <a:rPr lang="en-US" altLang="zh-CN" sz="2400">
                <a:sym typeface="MT Extra" pitchFamily="2" charset="2"/>
              </a:rPr>
              <a:t>A2:    p(s</a:t>
            </a:r>
            <a:r>
              <a:rPr lang="en-US" altLang="zh-CN" sz="2400" baseline="-25000">
                <a:sym typeface="MT Extra" pitchFamily="2" charset="2"/>
              </a:rPr>
              <a:t>2</a:t>
            </a:r>
            <a:r>
              <a:rPr lang="en-US" altLang="zh-CN" sz="2400">
                <a:sym typeface="MT Extra" pitchFamily="2" charset="2"/>
              </a:rPr>
              <a:t>)</a:t>
            </a:r>
            <a:r>
              <a:rPr lang="zh-CN" altLang="en-US" sz="2400">
                <a:sym typeface="MT Extra" pitchFamily="2" charset="2"/>
              </a:rPr>
              <a:t>；</a:t>
            </a:r>
            <a:endParaRPr lang="zh-CN" altLang="en-US" sz="2400" kern="1200">
              <a:sym typeface="MT Extra" pitchFamily="2" charset="2"/>
            </a:endParaRPr>
          </a:p>
          <a:p>
            <a:pPr>
              <a:buNone/>
            </a:pPr>
            <a:r>
              <a:rPr lang="zh-CN" altLang="en-US" sz="2400">
                <a:sym typeface="MT Extra" pitchFamily="2" charset="2"/>
              </a:rPr>
              <a:t>         占用</a:t>
            </a:r>
            <a:r>
              <a:rPr lang="en-US" altLang="zh-CN" sz="2400">
                <a:sym typeface="+mn-ea"/>
              </a:rPr>
              <a:t>R</a:t>
            </a:r>
            <a:r>
              <a:rPr lang="en-US" altLang="zh-CN" sz="2400" baseline="-25000">
                <a:sym typeface="+mn-ea"/>
              </a:rPr>
              <a:t>2</a:t>
            </a:r>
            <a:endParaRPr lang="en-US" altLang="zh-CN" sz="2400" kern="1200" baseline="-25000"/>
          </a:p>
          <a:p>
            <a:pPr>
              <a:buNone/>
            </a:pPr>
            <a:r>
              <a:rPr lang="en-US" altLang="zh-CN" sz="2400">
                <a:latin typeface="宋体" pitchFamily="2" charset="-122"/>
                <a:sym typeface="MT Extra" pitchFamily="2" charset="2"/>
              </a:rPr>
              <a:t>                 ┆</a:t>
            </a:r>
            <a:endParaRPr lang="en-US" altLang="zh-CN" sz="2400" kern="1200">
              <a:latin typeface="宋体" pitchFamily="2" charset="-122"/>
              <a:sym typeface="MT Extra" pitchFamily="2" charset="2"/>
            </a:endParaRPr>
          </a:p>
          <a:p>
            <a:pPr>
              <a:buNone/>
            </a:pPr>
            <a:r>
              <a:rPr lang="en-US" altLang="zh-CN" sz="2400">
                <a:sym typeface="MT Extra" pitchFamily="2" charset="2"/>
              </a:rPr>
              <a:t>B2:    p(s</a:t>
            </a:r>
            <a:r>
              <a:rPr lang="en-US" altLang="zh-CN" sz="2400" baseline="-25000">
                <a:sym typeface="MT Extra" pitchFamily="2" charset="2"/>
              </a:rPr>
              <a:t>1</a:t>
            </a:r>
            <a:r>
              <a:rPr lang="en-US" altLang="zh-CN" sz="2400">
                <a:sym typeface="MT Extra" pitchFamily="2" charset="2"/>
              </a:rPr>
              <a:t>)</a:t>
            </a:r>
            <a:r>
              <a:rPr lang="zh-CN" altLang="en-US" sz="2400">
                <a:sym typeface="MT Extra" pitchFamily="2" charset="2"/>
              </a:rPr>
              <a:t>；</a:t>
            </a:r>
            <a:endParaRPr lang="zh-CN" altLang="en-US" sz="2400" kern="1200">
              <a:sym typeface="MT Extra" pitchFamily="2" charset="2"/>
            </a:endParaRPr>
          </a:p>
          <a:p>
            <a:pPr>
              <a:buNone/>
            </a:pPr>
            <a:r>
              <a:rPr lang="zh-CN" altLang="en-US" sz="2400">
                <a:sym typeface="MT Extra" pitchFamily="2" charset="2"/>
              </a:rPr>
              <a:t>         又占用</a:t>
            </a:r>
            <a:r>
              <a:rPr lang="en-US" altLang="zh-CN" sz="2400">
                <a:sym typeface="+mn-ea"/>
              </a:rPr>
              <a:t>R</a:t>
            </a:r>
            <a:r>
              <a:rPr lang="en-US" altLang="zh-CN" sz="2400" baseline="-25000">
                <a:sym typeface="+mn-ea"/>
              </a:rPr>
              <a:t>1</a:t>
            </a:r>
            <a:endParaRPr lang="en-US" altLang="zh-CN" sz="2400" kern="1200" baseline="-25000"/>
          </a:p>
          <a:p>
            <a:pPr>
              <a:buNone/>
            </a:pPr>
            <a:r>
              <a:rPr lang="en-US" altLang="zh-CN" sz="2400">
                <a:latin typeface="宋体" pitchFamily="2" charset="-122"/>
                <a:sym typeface="MT Extra" pitchFamily="2" charset="2"/>
              </a:rPr>
              <a:t>                 ┆</a:t>
            </a:r>
            <a:endParaRPr lang="en-US" altLang="zh-CN" sz="2400" kern="1200">
              <a:latin typeface="宋体" pitchFamily="2" charset="-122"/>
              <a:sym typeface="MT Extra" pitchFamily="2" charset="2"/>
            </a:endParaRPr>
          </a:p>
          <a:p>
            <a:pPr>
              <a:buNone/>
            </a:pPr>
            <a:r>
              <a:rPr lang="en-US" altLang="zh-CN" sz="2400">
                <a:sym typeface="MT Extra" pitchFamily="2" charset="2"/>
              </a:rPr>
              <a:t>C2:    v(s</a:t>
            </a:r>
            <a:r>
              <a:rPr lang="en-US" altLang="zh-CN" sz="2400" baseline="-25000">
                <a:sym typeface="MT Extra" pitchFamily="2" charset="2"/>
              </a:rPr>
              <a:t>2</a:t>
            </a:r>
            <a:r>
              <a:rPr lang="en-US" altLang="zh-CN" sz="2400">
                <a:sym typeface="MT Extra" pitchFamily="2" charset="2"/>
              </a:rPr>
              <a:t>)</a:t>
            </a:r>
            <a:r>
              <a:rPr lang="zh-CN" altLang="en-US" sz="2400">
                <a:sym typeface="MT Extra" pitchFamily="2" charset="2"/>
              </a:rPr>
              <a:t>；</a:t>
            </a:r>
            <a:endParaRPr lang="zh-CN" altLang="en-US" sz="2400" kern="1200">
              <a:sym typeface="MT Extra" pitchFamily="2" charset="2"/>
            </a:endParaRPr>
          </a:p>
          <a:p>
            <a:pPr>
              <a:buNone/>
            </a:pPr>
            <a:r>
              <a:rPr lang="en-US" altLang="zh-CN" sz="2400">
                <a:sym typeface="MT Extra" pitchFamily="2" charset="2"/>
              </a:rPr>
              <a:t>D2:    v(s</a:t>
            </a:r>
            <a:r>
              <a:rPr lang="en-US" altLang="zh-CN" sz="2400" baseline="-25000">
                <a:sym typeface="MT Extra" pitchFamily="2" charset="2"/>
              </a:rPr>
              <a:t>1</a:t>
            </a:r>
            <a:r>
              <a:rPr lang="en-US" altLang="zh-CN" sz="2400">
                <a:sym typeface="MT Extra" pitchFamily="2" charset="2"/>
              </a:rPr>
              <a:t>)</a:t>
            </a:r>
            <a:r>
              <a:rPr lang="zh-CN" altLang="en-US" sz="2400">
                <a:sym typeface="MT Extra" pitchFamily="2" charset="2"/>
              </a:rPr>
              <a:t>；</a:t>
            </a:r>
            <a:endParaRPr lang="zh-CN" altLang="en-US" sz="2400" kern="1200">
              <a:sym typeface="MT Extra" pitchFamily="2" charset="2"/>
            </a:endParaRPr>
          </a:p>
          <a:p>
            <a:pPr>
              <a:buNone/>
            </a:pPr>
            <a:r>
              <a:rPr lang="en-US" altLang="zh-CN" sz="2400" kern="1200">
                <a:latin typeface="宋体" pitchFamily="2" charset="-122"/>
                <a:sym typeface="MT Extra" pitchFamily="2" charset="2"/>
              </a:rPr>
              <a:t>                ┆          </a:t>
            </a:r>
            <a:endParaRPr lang="en-US" altLang="zh-CN" sz="2400" kern="1200">
              <a:latin typeface="宋体" pitchFamily="2" charset="-122"/>
              <a:sym typeface="MT Extra" pitchFamily="2" charset="2"/>
            </a:endParaRPr>
          </a:p>
          <a:p>
            <a:pPr>
              <a:buNone/>
            </a:pPr>
            <a:endParaRPr lang="en-US" altLang="zh-CN" sz="2400" kern="1200">
              <a:latin typeface="宋体" pitchFamily="2" charset="-122"/>
              <a:sym typeface="MT Extra" pitchFamily="2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2240" y="814070"/>
            <a:ext cx="386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>
                <a:effectLst/>
                <a:sym typeface="+mn-ea"/>
              </a:rPr>
              <a:t>4</a:t>
            </a:r>
            <a:endParaRPr lang="en-US" altLang="zh-CN" sz="3200">
              <a:effectLst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ldLvl="0" animBg="1"/>
      <p:bldP spid="2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9697" name="文本占位符 27649"/>
          <p:cNvSpPr>
            <a:spLocks noGrp="1"/>
          </p:cNvSpPr>
          <p:nvPr>
            <p:ph idx="1"/>
          </p:nvPr>
        </p:nvSpPr>
        <p:spPr>
          <a:xfrm>
            <a:off x="2843213" y="188913"/>
            <a:ext cx="3505200" cy="685800"/>
          </a:xfrm>
        </p:spPr>
        <p:txBody>
          <a:bodyPr anchor="t"/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zh-CN" altLang="en-US" sz="4000"/>
              <a:t>死锁图解</a:t>
            </a:r>
            <a:endParaRPr lang="zh-CN" altLang="en-US" sz="2800"/>
          </a:p>
        </p:txBody>
      </p:sp>
      <p:sp>
        <p:nvSpPr>
          <p:cNvPr id="27651" name="文本框 27650"/>
          <p:cNvSpPr txBox="1"/>
          <p:nvPr/>
        </p:nvSpPr>
        <p:spPr>
          <a:xfrm>
            <a:off x="195263" y="5030788"/>
            <a:ext cx="8855075" cy="15732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algn="just"/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A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1</a:t>
            </a:r>
            <a:r>
              <a:rPr lang="zh-CN" altLang="en-US" b="1">
                <a:latin typeface="Times New Roman" panose="02020603050405020304" pitchFamily="2" charset="0"/>
                <a:ea typeface="宋体" pitchFamily="2" charset="-122"/>
              </a:rPr>
              <a:t>： 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p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1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 request (r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1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)		A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2</a:t>
            </a:r>
            <a:r>
              <a:rPr lang="zh-CN" altLang="en-US" b="1">
                <a:latin typeface="Times New Roman" panose="02020603050405020304" pitchFamily="2" charset="0"/>
                <a:ea typeface="宋体" pitchFamily="2" charset="-122"/>
              </a:rPr>
              <a:t>： 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p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2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 request (r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2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)</a:t>
            </a:r>
            <a:endParaRPr lang="en-US" altLang="zh-CN" b="1">
              <a:latin typeface="Times New Roman" panose="02020603050405020304" pitchFamily="2" charset="0"/>
              <a:ea typeface="宋体" pitchFamily="2" charset="-122"/>
            </a:endParaRPr>
          </a:p>
          <a:p>
            <a:pPr lvl="0" algn="just"/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B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1</a:t>
            </a:r>
            <a:r>
              <a:rPr lang="zh-CN" altLang="en-US" b="1">
                <a:latin typeface="Times New Roman" panose="02020603050405020304" pitchFamily="2" charset="0"/>
                <a:ea typeface="宋体" pitchFamily="2" charset="-122"/>
              </a:rPr>
              <a:t>： 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p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1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 request (r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2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)		B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2</a:t>
            </a:r>
            <a:r>
              <a:rPr lang="zh-CN" altLang="en-US" b="1">
                <a:latin typeface="Times New Roman" panose="02020603050405020304" pitchFamily="2" charset="0"/>
                <a:ea typeface="宋体" pitchFamily="2" charset="-122"/>
              </a:rPr>
              <a:t>： 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p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2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 request (r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1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)</a:t>
            </a:r>
            <a:endParaRPr lang="en-US" altLang="zh-CN" b="1">
              <a:latin typeface="Times New Roman" panose="02020603050405020304" pitchFamily="2" charset="0"/>
              <a:ea typeface="宋体" pitchFamily="2" charset="-122"/>
            </a:endParaRPr>
          </a:p>
          <a:p>
            <a:pPr lvl="0" algn="just"/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C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1</a:t>
            </a:r>
            <a:r>
              <a:rPr lang="zh-CN" altLang="en-US" b="1">
                <a:latin typeface="Times New Roman" panose="02020603050405020304" pitchFamily="2" charset="0"/>
                <a:ea typeface="宋体" pitchFamily="2" charset="-122"/>
              </a:rPr>
              <a:t>： 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p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1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 release (r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1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)		C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2</a:t>
            </a:r>
            <a:r>
              <a:rPr lang="zh-CN" altLang="en-US" b="1">
                <a:latin typeface="Times New Roman" panose="02020603050405020304" pitchFamily="2" charset="0"/>
                <a:ea typeface="宋体" pitchFamily="2" charset="-122"/>
              </a:rPr>
              <a:t>： 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p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2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 release (r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2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)</a:t>
            </a:r>
            <a:endParaRPr lang="en-US" altLang="zh-CN" b="1">
              <a:latin typeface="Times New Roman" panose="02020603050405020304" pitchFamily="2" charset="0"/>
              <a:ea typeface="宋体" pitchFamily="2" charset="-122"/>
            </a:endParaRPr>
          </a:p>
          <a:p>
            <a:pPr lvl="0" algn="just"/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D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1</a:t>
            </a:r>
            <a:r>
              <a:rPr lang="zh-CN" altLang="en-US" b="1">
                <a:latin typeface="Times New Roman" panose="02020603050405020304" pitchFamily="2" charset="0"/>
                <a:ea typeface="宋体" pitchFamily="2" charset="-122"/>
              </a:rPr>
              <a:t>： 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p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1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 release (r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2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)		D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2</a:t>
            </a:r>
            <a:r>
              <a:rPr lang="zh-CN" altLang="en-US" b="1">
                <a:latin typeface="Times New Roman" panose="02020603050405020304" pitchFamily="2" charset="0"/>
                <a:ea typeface="宋体" pitchFamily="2" charset="-122"/>
              </a:rPr>
              <a:t>： 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p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2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 release (r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1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)</a:t>
            </a:r>
            <a:endParaRPr lang="en-US" altLang="zh-CN">
              <a:latin typeface="Times New Roman" panose="02020603050405020304" pitchFamily="2" charset="0"/>
              <a:ea typeface="宋体" pitchFamily="2" charset="-122"/>
            </a:endParaRPr>
          </a:p>
        </p:txBody>
      </p:sp>
      <p:grpSp>
        <p:nvGrpSpPr>
          <p:cNvPr id="27652" name="组合 27651"/>
          <p:cNvGrpSpPr/>
          <p:nvPr/>
        </p:nvGrpSpPr>
        <p:grpSpPr>
          <a:xfrm>
            <a:off x="762000" y="914400"/>
            <a:ext cx="7543800" cy="4210050"/>
            <a:chOff x="0" y="0"/>
            <a:chExt cx="4752" cy="2652"/>
          </a:xfrm>
        </p:grpSpPr>
        <p:sp>
          <p:nvSpPr>
            <p:cNvPr id="29700" name="直接连接符 27652"/>
            <p:cNvSpPr/>
            <p:nvPr/>
          </p:nvSpPr>
          <p:spPr>
            <a:xfrm>
              <a:off x="736" y="2352"/>
              <a:ext cx="355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01" name="直接连接符 27653"/>
            <p:cNvSpPr/>
            <p:nvPr/>
          </p:nvSpPr>
          <p:spPr>
            <a:xfrm flipV="1">
              <a:off x="736" y="0"/>
              <a:ext cx="0" cy="23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02" name="直接连接符 27654"/>
            <p:cNvSpPr/>
            <p:nvPr/>
          </p:nvSpPr>
          <p:spPr>
            <a:xfrm>
              <a:off x="736" y="432"/>
              <a:ext cx="3010" cy="0"/>
            </a:xfrm>
            <a:prstGeom prst="line">
              <a:avLst/>
            </a:prstGeom>
            <a:ln w="9525" cap="rnd" cmpd="sng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03" name="直接连接符 27655"/>
            <p:cNvSpPr/>
            <p:nvPr/>
          </p:nvSpPr>
          <p:spPr>
            <a:xfrm flipV="1">
              <a:off x="3409" y="240"/>
              <a:ext cx="0" cy="2115"/>
            </a:xfrm>
            <a:prstGeom prst="line">
              <a:avLst/>
            </a:prstGeom>
            <a:ln w="9525" cap="rnd" cmpd="sng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04" name="直接连接符 27656"/>
            <p:cNvSpPr/>
            <p:nvPr/>
          </p:nvSpPr>
          <p:spPr>
            <a:xfrm>
              <a:off x="1085" y="192"/>
              <a:ext cx="2888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05" name="直接连接符 27657"/>
            <p:cNvSpPr/>
            <p:nvPr/>
          </p:nvSpPr>
          <p:spPr>
            <a:xfrm>
              <a:off x="1040" y="1920"/>
              <a:ext cx="2890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06" name="直接连接符 27658"/>
            <p:cNvSpPr/>
            <p:nvPr/>
          </p:nvSpPr>
          <p:spPr>
            <a:xfrm flipV="1">
              <a:off x="3926" y="288"/>
              <a:ext cx="0" cy="1648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07" name="文本框 27659"/>
            <p:cNvSpPr txBox="1"/>
            <p:nvPr/>
          </p:nvSpPr>
          <p:spPr>
            <a:xfrm>
              <a:off x="1343" y="432"/>
              <a:ext cx="1343" cy="960"/>
            </a:xfrm>
            <a:prstGeom prst="rect">
              <a:avLst/>
            </a:prstGeom>
            <a:pattFill prst="horz">
              <a:fgClr>
                <a:srgbClr val="000000"/>
              </a:fgClr>
              <a:bgClr>
                <a:srgbClr val="FFFFFF"/>
              </a:bgClr>
            </a:pattFill>
            <a:ln w="9525">
              <a:noFill/>
              <a:miter/>
            </a:ln>
          </p:spPr>
          <p:txBody>
            <a:bodyPr anchor="t"/>
            <a:p>
              <a:pPr lvl="0" algn="just"/>
              <a:endParaRPr sz="1000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08" name="文本框 27660"/>
            <p:cNvSpPr txBox="1"/>
            <p:nvPr/>
          </p:nvSpPr>
          <p:spPr>
            <a:xfrm>
              <a:off x="2014" y="912"/>
              <a:ext cx="1395" cy="978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noFill/>
              <a:miter/>
            </a:ln>
          </p:spPr>
          <p:txBody>
            <a:bodyPr anchor="t"/>
            <a:p>
              <a:pPr lvl="0" algn="just"/>
              <a:endParaRPr sz="1000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09" name="文本框 27661"/>
            <p:cNvSpPr txBox="1"/>
            <p:nvPr/>
          </p:nvSpPr>
          <p:spPr>
            <a:xfrm>
              <a:off x="2014" y="912"/>
              <a:ext cx="672" cy="474"/>
            </a:xfrm>
            <a:prstGeom prst="rect">
              <a:avLst/>
            </a:prstGeom>
            <a:pattFill prst="cross">
              <a:fgClr>
                <a:srgbClr val="000000"/>
              </a:fgClr>
              <a:bgClr>
                <a:srgbClr val="FFFFFF"/>
              </a:bgClr>
            </a:pattFill>
            <a:ln w="9525">
              <a:noFill/>
              <a:miter/>
            </a:ln>
          </p:spPr>
          <p:txBody>
            <a:bodyPr anchor="t"/>
            <a:p>
              <a:pPr lvl="0" algn="just"/>
              <a:endParaRPr sz="1000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10" name="文本框 27662"/>
            <p:cNvSpPr txBox="1"/>
            <p:nvPr/>
          </p:nvSpPr>
          <p:spPr>
            <a:xfrm>
              <a:off x="2016" y="1248"/>
              <a:ext cx="297" cy="2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/>
            <a:p>
              <a:pPr lvl="0" algn="just"/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2" charset="0"/>
                  <a:ea typeface="宋体" pitchFamily="2" charset="-122"/>
                </a:rPr>
                <a:t>N</a:t>
              </a:r>
              <a:endParaRPr lang="en-US" altLang="zh-CN" sz="2000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11" name="直接连接符 27663"/>
            <p:cNvSpPr/>
            <p:nvPr/>
          </p:nvSpPr>
          <p:spPr>
            <a:xfrm flipV="1">
              <a:off x="2686" y="240"/>
              <a:ext cx="0" cy="2115"/>
            </a:xfrm>
            <a:prstGeom prst="line">
              <a:avLst/>
            </a:prstGeom>
            <a:ln w="9525" cap="rnd" cmpd="sng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12" name="直接连接符 27664"/>
            <p:cNvSpPr/>
            <p:nvPr/>
          </p:nvSpPr>
          <p:spPr>
            <a:xfrm flipV="1">
              <a:off x="2014" y="240"/>
              <a:ext cx="0" cy="2115"/>
            </a:xfrm>
            <a:prstGeom prst="line">
              <a:avLst/>
            </a:prstGeom>
            <a:ln w="9525" cap="rnd" cmpd="sng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13" name="直接连接符 27665"/>
            <p:cNvSpPr/>
            <p:nvPr/>
          </p:nvSpPr>
          <p:spPr>
            <a:xfrm flipV="1">
              <a:off x="1343" y="237"/>
              <a:ext cx="0" cy="2115"/>
            </a:xfrm>
            <a:prstGeom prst="line">
              <a:avLst/>
            </a:prstGeom>
            <a:ln w="9525" cap="rnd" cmpd="sng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14" name="直接连接符 27666"/>
            <p:cNvSpPr/>
            <p:nvPr/>
          </p:nvSpPr>
          <p:spPr>
            <a:xfrm>
              <a:off x="747" y="912"/>
              <a:ext cx="3010" cy="0"/>
            </a:xfrm>
            <a:prstGeom prst="line">
              <a:avLst/>
            </a:prstGeom>
            <a:ln w="9525" cap="rnd" cmpd="sng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15" name="直接连接符 27667"/>
            <p:cNvSpPr/>
            <p:nvPr/>
          </p:nvSpPr>
          <p:spPr>
            <a:xfrm>
              <a:off x="747" y="1392"/>
              <a:ext cx="3010" cy="0"/>
            </a:xfrm>
            <a:prstGeom prst="line">
              <a:avLst/>
            </a:prstGeom>
            <a:ln w="9525" cap="rnd" cmpd="sng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16" name="直接连接符 27668"/>
            <p:cNvSpPr/>
            <p:nvPr/>
          </p:nvSpPr>
          <p:spPr>
            <a:xfrm>
              <a:off x="747" y="1872"/>
              <a:ext cx="3010" cy="0"/>
            </a:xfrm>
            <a:prstGeom prst="line">
              <a:avLst/>
            </a:prstGeom>
            <a:ln w="9525" cap="rnd" cmpd="sng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17" name="直接连接符 27669"/>
            <p:cNvSpPr/>
            <p:nvPr/>
          </p:nvSpPr>
          <p:spPr>
            <a:xfrm flipV="1">
              <a:off x="1136" y="2112"/>
              <a:ext cx="0" cy="240"/>
            </a:xfrm>
            <a:prstGeom prst="line">
              <a:avLst/>
            </a:prstGeom>
            <a:ln w="38100" cap="flat" cmpd="sng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18" name="直接连接符 27670"/>
            <p:cNvSpPr/>
            <p:nvPr/>
          </p:nvSpPr>
          <p:spPr>
            <a:xfrm>
              <a:off x="1136" y="2112"/>
              <a:ext cx="465" cy="0"/>
            </a:xfrm>
            <a:prstGeom prst="line">
              <a:avLst/>
            </a:prstGeom>
            <a:ln w="38100" cap="flat" cmpd="sng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19" name="直接连接符 27671"/>
            <p:cNvSpPr/>
            <p:nvPr/>
          </p:nvSpPr>
          <p:spPr>
            <a:xfrm flipV="1">
              <a:off x="1601" y="1632"/>
              <a:ext cx="0" cy="480"/>
            </a:xfrm>
            <a:prstGeom prst="line">
              <a:avLst/>
            </a:prstGeom>
            <a:ln w="38100" cap="flat" cmpd="sng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20" name="直接连接符 27672"/>
            <p:cNvSpPr/>
            <p:nvPr/>
          </p:nvSpPr>
          <p:spPr>
            <a:xfrm>
              <a:off x="1601" y="1632"/>
              <a:ext cx="413" cy="0"/>
            </a:xfrm>
            <a:prstGeom prst="line">
              <a:avLst/>
            </a:prstGeom>
            <a:ln w="38100" cap="flat" cmpd="sng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21" name="直接连接符 27673"/>
            <p:cNvSpPr/>
            <p:nvPr/>
          </p:nvSpPr>
          <p:spPr>
            <a:xfrm flipV="1">
              <a:off x="1033" y="1920"/>
              <a:ext cx="0" cy="432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22" name="直接连接符 27674"/>
            <p:cNvSpPr/>
            <p:nvPr/>
          </p:nvSpPr>
          <p:spPr>
            <a:xfrm flipV="1">
              <a:off x="864" y="1680"/>
              <a:ext cx="0" cy="6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23" name="直接连接符 27675"/>
            <p:cNvSpPr/>
            <p:nvPr/>
          </p:nvSpPr>
          <p:spPr>
            <a:xfrm>
              <a:off x="878" y="1680"/>
              <a:ext cx="20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24" name="直接连接符 27676"/>
            <p:cNvSpPr/>
            <p:nvPr/>
          </p:nvSpPr>
          <p:spPr>
            <a:xfrm flipV="1">
              <a:off x="1085" y="192"/>
              <a:ext cx="0" cy="14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25" name="文本框 27677"/>
            <p:cNvSpPr txBox="1"/>
            <p:nvPr/>
          </p:nvSpPr>
          <p:spPr>
            <a:xfrm>
              <a:off x="529" y="2256"/>
              <a:ext cx="297" cy="2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/>
            <a:p>
              <a:pPr lvl="0" algn="just"/>
              <a:r>
                <a:rPr lang="en-US" altLang="zh-CN" sz="2000" b="1">
                  <a:latin typeface="Times New Roman" panose="02020603050405020304" pitchFamily="2" charset="0"/>
                  <a:ea typeface="宋体" pitchFamily="2" charset="-122"/>
                </a:rPr>
                <a:t>0</a:t>
              </a:r>
              <a:endParaRPr lang="en-US" altLang="zh-CN" sz="2000" b="1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26" name="文本框 27678"/>
            <p:cNvSpPr txBox="1"/>
            <p:nvPr/>
          </p:nvSpPr>
          <p:spPr>
            <a:xfrm>
              <a:off x="1188" y="2352"/>
              <a:ext cx="413" cy="2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/>
            <a:p>
              <a:pPr lvl="0" algn="just"/>
              <a:r>
                <a:rPr lang="en-US" altLang="zh-CN" sz="2000" b="1">
                  <a:latin typeface="Times New Roman" panose="02020603050405020304" pitchFamily="2" charset="0"/>
                  <a:ea typeface="宋体" pitchFamily="2" charset="-122"/>
                </a:rPr>
                <a:t>A</a:t>
              </a:r>
              <a:r>
                <a:rPr lang="en-US" altLang="zh-CN" sz="2000" b="1" baseline="-25000">
                  <a:latin typeface="Times New Roman" panose="02020603050405020304" pitchFamily="2" charset="0"/>
                  <a:ea typeface="宋体" pitchFamily="2" charset="-122"/>
                </a:rPr>
                <a:t>1</a:t>
              </a:r>
              <a:endParaRPr lang="en-US" altLang="zh-CN" sz="2000" b="1" baseline="-25000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27" name="文本框 27679"/>
            <p:cNvSpPr txBox="1"/>
            <p:nvPr/>
          </p:nvSpPr>
          <p:spPr>
            <a:xfrm>
              <a:off x="1911" y="2352"/>
              <a:ext cx="413" cy="2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/>
            <a:p>
              <a:pPr lvl="0" algn="just"/>
              <a:r>
                <a:rPr lang="en-US" altLang="zh-CN" sz="2000" b="1">
                  <a:latin typeface="Times New Roman" panose="02020603050405020304" pitchFamily="2" charset="0"/>
                  <a:ea typeface="宋体" pitchFamily="2" charset="-122"/>
                </a:rPr>
                <a:t>B</a:t>
              </a:r>
              <a:r>
                <a:rPr lang="en-US" altLang="zh-CN" sz="2000" b="1" baseline="-25000">
                  <a:latin typeface="Times New Roman" panose="02020603050405020304" pitchFamily="2" charset="0"/>
                  <a:ea typeface="宋体" pitchFamily="2" charset="-122"/>
                </a:rPr>
                <a:t>1</a:t>
              </a:r>
              <a:endParaRPr lang="en-US" altLang="zh-CN" sz="2000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28" name="文本框 27680"/>
            <p:cNvSpPr txBox="1"/>
            <p:nvPr/>
          </p:nvSpPr>
          <p:spPr>
            <a:xfrm>
              <a:off x="2531" y="2352"/>
              <a:ext cx="413" cy="2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/>
            <a:p>
              <a:pPr lvl="0" algn="just"/>
              <a:r>
                <a:rPr lang="en-US" altLang="zh-CN" sz="2000" b="1">
                  <a:latin typeface="Times New Roman" panose="02020603050405020304" pitchFamily="2" charset="0"/>
                  <a:ea typeface="宋体" pitchFamily="2" charset="-122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2" charset="0"/>
                  <a:ea typeface="宋体" pitchFamily="2" charset="-122"/>
                </a:rPr>
                <a:t>1</a:t>
              </a:r>
              <a:endParaRPr lang="en-US" altLang="zh-CN" sz="2000" b="1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29" name="文本框 27681"/>
            <p:cNvSpPr txBox="1"/>
            <p:nvPr/>
          </p:nvSpPr>
          <p:spPr>
            <a:xfrm>
              <a:off x="3254" y="2352"/>
              <a:ext cx="413" cy="25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/>
            <a:p>
              <a:pPr lvl="0" algn="just"/>
              <a:r>
                <a:rPr lang="en-US" altLang="zh-CN" sz="2000" b="1">
                  <a:latin typeface="Times New Roman" panose="02020603050405020304" pitchFamily="2" charset="0"/>
                  <a:ea typeface="宋体" pitchFamily="2" charset="-122"/>
                </a:rPr>
                <a:t>D</a:t>
              </a:r>
              <a:r>
                <a:rPr lang="en-US" altLang="zh-CN" sz="2000" b="1" baseline="-25000">
                  <a:latin typeface="Times New Roman" panose="02020603050405020304" pitchFamily="2" charset="0"/>
                  <a:ea typeface="宋体" pitchFamily="2" charset="-122"/>
                </a:rPr>
                <a:t>1</a:t>
              </a:r>
              <a:endParaRPr lang="en-US" altLang="zh-CN" sz="2000" b="1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30" name="文本框 27682"/>
            <p:cNvSpPr txBox="1"/>
            <p:nvPr/>
          </p:nvSpPr>
          <p:spPr>
            <a:xfrm>
              <a:off x="362" y="1728"/>
              <a:ext cx="413" cy="2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/>
            <a:p>
              <a:pPr lvl="0" algn="just"/>
              <a:r>
                <a:rPr lang="en-US" altLang="zh-CN" sz="2000" b="1">
                  <a:latin typeface="Times New Roman" panose="02020603050405020304" pitchFamily="2" charset="0"/>
                  <a:ea typeface="宋体" pitchFamily="2" charset="-122"/>
                </a:rPr>
                <a:t> A</a:t>
              </a:r>
              <a:r>
                <a:rPr lang="en-US" altLang="zh-CN" sz="2000" b="1" baseline="-25000">
                  <a:latin typeface="Times New Roman" panose="02020603050405020304" pitchFamily="2" charset="0"/>
                  <a:ea typeface="宋体" pitchFamily="2" charset="-122"/>
                </a:rPr>
                <a:t>2</a:t>
              </a:r>
              <a:endParaRPr lang="en-US" altLang="zh-CN" sz="2000" b="1" baseline="-25000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31" name="文本框 27683"/>
            <p:cNvSpPr txBox="1"/>
            <p:nvPr/>
          </p:nvSpPr>
          <p:spPr>
            <a:xfrm>
              <a:off x="413" y="1248"/>
              <a:ext cx="413" cy="2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/>
            <a:p>
              <a:pPr lvl="0" algn="just"/>
              <a:r>
                <a:rPr lang="en-US" altLang="zh-CN" sz="2000" b="1">
                  <a:latin typeface="Times New Roman" panose="02020603050405020304" pitchFamily="2" charset="0"/>
                  <a:ea typeface="宋体" pitchFamily="2" charset="-122"/>
                </a:rPr>
                <a:t>B</a:t>
              </a:r>
              <a:r>
                <a:rPr lang="en-US" altLang="zh-CN" sz="2000" b="1" baseline="-25000">
                  <a:latin typeface="Times New Roman" panose="02020603050405020304" pitchFamily="2" charset="0"/>
                  <a:ea typeface="宋体" pitchFamily="2" charset="-122"/>
                </a:rPr>
                <a:t>2</a:t>
              </a:r>
              <a:endParaRPr lang="en-US" altLang="zh-CN" sz="2000" b="1" baseline="-25000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32" name="文本框 27684"/>
            <p:cNvSpPr txBox="1"/>
            <p:nvPr/>
          </p:nvSpPr>
          <p:spPr>
            <a:xfrm>
              <a:off x="413" y="768"/>
              <a:ext cx="413" cy="20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/>
            <a:p>
              <a:pPr lvl="0" algn="just"/>
              <a:r>
                <a:rPr lang="en-US" altLang="zh-CN" sz="2000" b="1">
                  <a:latin typeface="Times New Roman" panose="02020603050405020304" pitchFamily="2" charset="0"/>
                  <a:ea typeface="宋体" pitchFamily="2" charset="-122"/>
                </a:rPr>
                <a:t>C</a:t>
              </a:r>
              <a:r>
                <a:rPr lang="en-US" altLang="zh-CN" sz="2000" b="1" baseline="-25000">
                  <a:latin typeface="Times New Roman" panose="02020603050405020304" pitchFamily="2" charset="0"/>
                  <a:ea typeface="宋体" pitchFamily="2" charset="-122"/>
                </a:rPr>
                <a:t>2</a:t>
              </a:r>
              <a:endParaRPr lang="en-US" altLang="zh-CN" sz="2000" b="1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33" name="文本框 27685"/>
            <p:cNvSpPr txBox="1"/>
            <p:nvPr/>
          </p:nvSpPr>
          <p:spPr>
            <a:xfrm>
              <a:off x="413" y="288"/>
              <a:ext cx="413" cy="25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/>
            <a:p>
              <a:pPr lvl="0" algn="just"/>
              <a:r>
                <a:rPr lang="en-US" altLang="zh-CN" sz="2000" b="1">
                  <a:latin typeface="Times New Roman" panose="02020603050405020304" pitchFamily="2" charset="0"/>
                  <a:ea typeface="宋体" pitchFamily="2" charset="-122"/>
                </a:rPr>
                <a:t>D</a:t>
              </a:r>
              <a:r>
                <a:rPr lang="en-US" altLang="zh-CN" sz="2000" b="1" baseline="-25000">
                  <a:latin typeface="Times New Roman" panose="02020603050405020304" pitchFamily="2" charset="0"/>
                  <a:ea typeface="宋体" pitchFamily="2" charset="-122"/>
                </a:rPr>
                <a:t>2</a:t>
              </a:r>
              <a:endParaRPr lang="en-US" altLang="zh-CN" sz="2000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34" name="文本框 27686"/>
            <p:cNvSpPr txBox="1"/>
            <p:nvPr/>
          </p:nvSpPr>
          <p:spPr>
            <a:xfrm>
              <a:off x="4029" y="2352"/>
              <a:ext cx="723" cy="3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/>
            <a:p>
              <a:pPr lvl="0" algn="just"/>
              <a:r>
                <a:rPr lang="zh-CN" altLang="en-US" sz="2000" b="1" dirty="0">
                  <a:latin typeface="Times New Roman" panose="02020603050405020304" pitchFamily="2" charset="0"/>
                  <a:ea typeface="宋体" pitchFamily="2" charset="-122"/>
                </a:rPr>
                <a:t>P</a:t>
              </a:r>
              <a:r>
                <a:rPr lang="zh-CN" altLang="en-US" sz="2000" b="1" baseline="-25000" dirty="0">
                  <a:latin typeface="Times New Roman" panose="02020603050405020304" pitchFamily="2" charset="0"/>
                  <a:ea typeface="宋体" pitchFamily="2" charset="-122"/>
                </a:rPr>
                <a:t>1</a:t>
              </a:r>
              <a:r>
                <a:rPr lang="zh-CN" altLang="en-US" sz="2000" b="1" dirty="0">
                  <a:latin typeface="Times New Roman" panose="02020603050405020304" pitchFamily="2" charset="0"/>
                  <a:ea typeface="宋体" pitchFamily="2" charset="-122"/>
                </a:rPr>
                <a:t>进程</a:t>
              </a:r>
              <a:endParaRPr lang="zh-CN" altLang="en-US" sz="2000" b="1" dirty="0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35" name="文本框 27687"/>
            <p:cNvSpPr txBox="1"/>
            <p:nvPr/>
          </p:nvSpPr>
          <p:spPr>
            <a:xfrm>
              <a:off x="0" y="0"/>
              <a:ext cx="723" cy="3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/>
            <a:p>
              <a:pPr lvl="0" algn="just"/>
              <a:r>
                <a:rPr lang="zh-CN" altLang="en-US" sz="2000" b="1" dirty="0">
                  <a:latin typeface="Times New Roman" panose="02020603050405020304" pitchFamily="2" charset="0"/>
                  <a:ea typeface="宋体" pitchFamily="2" charset="-122"/>
                </a:rPr>
                <a:t>P</a:t>
              </a:r>
              <a:r>
                <a:rPr lang="zh-CN" altLang="en-US" sz="2000" b="1" baseline="-25000" dirty="0">
                  <a:latin typeface="Times New Roman" panose="02020603050405020304" pitchFamily="2" charset="0"/>
                  <a:ea typeface="宋体" pitchFamily="2" charset="-122"/>
                </a:rPr>
                <a:t>2</a:t>
              </a:r>
              <a:r>
                <a:rPr lang="zh-CN" altLang="en-US" sz="2000" b="1" dirty="0">
                  <a:latin typeface="Times New Roman" panose="02020603050405020304" pitchFamily="2" charset="0"/>
                  <a:ea typeface="宋体" pitchFamily="2" charset="-122"/>
                </a:rPr>
                <a:t>进程</a:t>
              </a:r>
              <a:endParaRPr lang="zh-CN" altLang="en-US" sz="2000" b="1" dirty="0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36" name="直接连接符 27688"/>
            <p:cNvSpPr/>
            <p:nvPr/>
          </p:nvSpPr>
          <p:spPr>
            <a:xfrm>
              <a:off x="2016" y="1392"/>
              <a:ext cx="0" cy="240"/>
            </a:xfrm>
            <a:prstGeom prst="line">
              <a:avLst/>
            </a:prstGeom>
            <a:ln w="38100" cap="flat" cmpd="sng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29737" name="文本框 27689"/>
            <p:cNvSpPr txBox="1"/>
            <p:nvPr/>
          </p:nvSpPr>
          <p:spPr>
            <a:xfrm>
              <a:off x="1872" y="1056"/>
              <a:ext cx="336" cy="5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5400">
                  <a:solidFill>
                    <a:srgbClr val="FFFF00"/>
                  </a:solidFill>
                  <a:latin typeface="Times New Roman" panose="02020603050405020304" pitchFamily="2" charset="0"/>
                  <a:ea typeface="宋体" pitchFamily="2" charset="-122"/>
                </a:rPr>
                <a:t>•</a:t>
              </a:r>
              <a:endParaRPr lang="en-US" altLang="zh-CN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矩形 28673"/>
          <p:cNvSpPr/>
          <p:nvPr/>
        </p:nvSpPr>
        <p:spPr>
          <a:xfrm>
            <a:off x="684530" y="1990090"/>
            <a:ext cx="8070215" cy="353631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spcBef>
                <a:spcPct val="20000"/>
              </a:spcBef>
              <a:buFont typeface="Arial" panose="020B0604020202020204" pitchFamily="34" charset="0"/>
            </a:pPr>
            <a:r>
              <a:rPr lang="x-none" altLang="zh-CN" sz="3200">
                <a:latin typeface="隶书" pitchFamily="1" charset="-122"/>
                <a:ea typeface="隶书" pitchFamily="1" charset="-122"/>
              </a:rPr>
              <a:t>节点集合：</a:t>
            </a:r>
            <a:endParaRPr lang="x-none" altLang="zh-CN" sz="3200">
              <a:latin typeface="隶书" pitchFamily="1" charset="-122"/>
              <a:ea typeface="隶书" pitchFamily="1" charset="-122"/>
            </a:endParaRPr>
          </a:p>
          <a:p>
            <a:pPr lvl="1">
              <a:spcBef>
                <a:spcPct val="20000"/>
              </a:spcBef>
            </a:pPr>
            <a:r>
              <a:rPr lang="x-none" altLang="zh-CN" sz="3200">
                <a:latin typeface="隶书" pitchFamily="1" charset="-122"/>
                <a:ea typeface="隶书" pitchFamily="1" charset="-122"/>
              </a:rPr>
              <a:t>资源集合：R={ r</a:t>
            </a:r>
            <a:r>
              <a:rPr lang="x-none" altLang="zh-CN" sz="3200" baseline="-25000">
                <a:latin typeface="隶书" pitchFamily="1" charset="-122"/>
                <a:ea typeface="隶书" pitchFamily="1" charset="-122"/>
              </a:rPr>
              <a:t>1</a:t>
            </a:r>
            <a:r>
              <a:rPr lang="x-none" altLang="zh-CN" sz="3200">
                <a:latin typeface="隶书" pitchFamily="1" charset="-122"/>
                <a:ea typeface="隶书" pitchFamily="1" charset="-122"/>
              </a:rPr>
              <a:t>, r</a:t>
            </a:r>
            <a:r>
              <a:rPr lang="x-none" altLang="zh-CN" sz="3200" baseline="-25000">
                <a:latin typeface="隶书" pitchFamily="1" charset="-122"/>
                <a:ea typeface="隶书" pitchFamily="1" charset="-122"/>
              </a:rPr>
              <a:t>2</a:t>
            </a:r>
            <a:r>
              <a:rPr lang="x-none" altLang="zh-CN" sz="3200">
                <a:latin typeface="隶书" pitchFamily="1" charset="-122"/>
                <a:ea typeface="隶书" pitchFamily="1" charset="-122"/>
              </a:rPr>
              <a:t>, ..., r</a:t>
            </a:r>
            <a:r>
              <a:rPr lang="x-none" altLang="zh-CN" sz="3200" baseline="-25000">
                <a:latin typeface="隶书" pitchFamily="1" charset="-122"/>
                <a:ea typeface="隶书" pitchFamily="1" charset="-122"/>
              </a:rPr>
              <a:t>m</a:t>
            </a:r>
            <a:r>
              <a:rPr lang="x-none" altLang="zh-CN" sz="3200">
                <a:latin typeface="隶书" pitchFamily="1" charset="-122"/>
                <a:ea typeface="隶书" pitchFamily="1" charset="-122"/>
              </a:rPr>
              <a:t> }；</a:t>
            </a:r>
            <a:endParaRPr lang="x-none" altLang="zh-CN" sz="3200">
              <a:latin typeface="隶书" pitchFamily="1" charset="-122"/>
              <a:ea typeface="隶书" pitchFamily="1" charset="-122"/>
            </a:endParaRPr>
          </a:p>
          <a:p>
            <a:pPr lvl="1">
              <a:spcBef>
                <a:spcPct val="20000"/>
              </a:spcBef>
            </a:pPr>
            <a:r>
              <a:rPr lang="x-none" altLang="zh-CN" sz="3200">
                <a:latin typeface="隶书" pitchFamily="1" charset="-122"/>
                <a:ea typeface="隶书" pitchFamily="1" charset="-122"/>
              </a:rPr>
              <a:t>进程集合：P=</a:t>
            </a:r>
            <a:r>
              <a:rPr lang="x-none" altLang="zh-CN" sz="3200">
                <a:latin typeface="隶书" pitchFamily="1" charset="-122"/>
                <a:ea typeface="隶书" pitchFamily="1" charset="-122"/>
                <a:sym typeface="+mn-ea"/>
              </a:rPr>
              <a:t>{ p</a:t>
            </a:r>
            <a:r>
              <a:rPr lang="x-none" altLang="zh-CN" sz="3200" baseline="-25000">
                <a:latin typeface="隶书" pitchFamily="1" charset="-122"/>
                <a:ea typeface="隶书" pitchFamily="1" charset="-122"/>
                <a:sym typeface="+mn-ea"/>
              </a:rPr>
              <a:t>1</a:t>
            </a:r>
            <a:r>
              <a:rPr lang="x-none" altLang="zh-CN" sz="3200">
                <a:latin typeface="隶书" pitchFamily="1" charset="-122"/>
                <a:ea typeface="隶书" pitchFamily="1" charset="-122"/>
                <a:sym typeface="+mn-ea"/>
              </a:rPr>
              <a:t>, p</a:t>
            </a:r>
            <a:r>
              <a:rPr lang="x-none" altLang="zh-CN" sz="3200" baseline="-25000">
                <a:latin typeface="隶书" pitchFamily="1" charset="-122"/>
                <a:ea typeface="隶书" pitchFamily="1" charset="-122"/>
                <a:sym typeface="+mn-ea"/>
              </a:rPr>
              <a:t>2</a:t>
            </a:r>
            <a:r>
              <a:rPr lang="x-none" altLang="zh-CN" sz="3200">
                <a:latin typeface="隶书" pitchFamily="1" charset="-122"/>
                <a:ea typeface="隶书" pitchFamily="1" charset="-122"/>
                <a:sym typeface="+mn-ea"/>
              </a:rPr>
              <a:t>, ..., p</a:t>
            </a:r>
            <a:r>
              <a:rPr lang="x-none" altLang="zh-CN" sz="3200" baseline="-25000">
                <a:latin typeface="隶书" pitchFamily="1" charset="-122"/>
                <a:ea typeface="隶书" pitchFamily="1" charset="-122"/>
                <a:sym typeface="+mn-ea"/>
              </a:rPr>
              <a:t>n</a:t>
            </a:r>
            <a:r>
              <a:rPr lang="x-none" altLang="zh-CN" sz="3200">
                <a:latin typeface="隶书" pitchFamily="1" charset="-122"/>
                <a:ea typeface="隶书" pitchFamily="1" charset="-122"/>
                <a:sym typeface="+mn-ea"/>
              </a:rPr>
              <a:t> }</a:t>
            </a:r>
            <a:r>
              <a:rPr lang="x-none" altLang="zh-CN" sz="3200">
                <a:latin typeface="隶书" pitchFamily="1" charset="-122"/>
                <a:ea typeface="隶书" pitchFamily="1" charset="-122"/>
              </a:rPr>
              <a:t>；</a:t>
            </a:r>
            <a:endParaRPr lang="x-none" altLang="zh-CN" sz="3200">
              <a:latin typeface="隶书" pitchFamily="1" charset="-122"/>
              <a:ea typeface="隶书" pitchFamily="1" charset="-122"/>
            </a:endParaRPr>
          </a:p>
          <a:p>
            <a:pPr lvl="0">
              <a:spcBef>
                <a:spcPct val="20000"/>
              </a:spcBef>
              <a:buFont typeface="Arial" panose="020B0604020202020204" pitchFamily="34" charset="0"/>
            </a:pPr>
            <a:r>
              <a:rPr lang="x-none" altLang="zh-CN" sz="3200">
                <a:latin typeface="隶书" pitchFamily="1" charset="-122"/>
                <a:ea typeface="隶书" pitchFamily="1" charset="-122"/>
                <a:cs typeface="+mn-ea"/>
              </a:rPr>
              <a:t>边</a:t>
            </a:r>
            <a:r>
              <a:rPr lang="x-none" altLang="zh-CN" sz="3200">
                <a:latin typeface="隶书" pitchFamily="1" charset="-122"/>
                <a:ea typeface="隶书" pitchFamily="1" charset="-122"/>
              </a:rPr>
              <a:t>集合</a:t>
            </a:r>
            <a:r>
              <a:rPr lang="en-US" altLang="x-none" sz="3200">
                <a:latin typeface="隶书" pitchFamily="1" charset="-122"/>
                <a:ea typeface="隶书" pitchFamily="1" charset="-122"/>
              </a:rPr>
              <a:t>E</a:t>
            </a:r>
            <a:r>
              <a:rPr lang="x-none" altLang="zh-CN" sz="3200">
                <a:latin typeface="隶书" pitchFamily="1" charset="-122"/>
                <a:ea typeface="隶书" pitchFamily="1" charset="-122"/>
              </a:rPr>
              <a:t>：</a:t>
            </a:r>
            <a:endParaRPr lang="x-none" altLang="zh-CN" sz="3200">
              <a:latin typeface="隶书" pitchFamily="1" charset="-122"/>
              <a:ea typeface="隶书" pitchFamily="1" charset="-122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</a:pPr>
            <a:r>
              <a:rPr lang="x-none" altLang="zh-CN" sz="3200">
                <a:latin typeface="隶书" pitchFamily="1" charset="-122"/>
                <a:ea typeface="隶书" pitchFamily="1" charset="-122"/>
              </a:rPr>
              <a:t>进程已请求资源，等待：p-&gt;r</a:t>
            </a:r>
            <a:endParaRPr lang="x-none" altLang="zh-CN" sz="3200">
              <a:latin typeface="隶书" pitchFamily="1" charset="-122"/>
              <a:ea typeface="隶书" pitchFamily="1" charset="-122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</a:pPr>
            <a:r>
              <a:rPr lang="x-none" altLang="zh-CN" sz="3200">
                <a:latin typeface="隶书" pitchFamily="1" charset="-122"/>
                <a:ea typeface="隶书" pitchFamily="1" charset="-122"/>
              </a:rPr>
              <a:t>资源已分配给进程：r-&gt;p</a:t>
            </a:r>
            <a:endParaRPr lang="x-none" altLang="zh-CN" sz="320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30722" name="矩形 28674"/>
          <p:cNvSpPr/>
          <p:nvPr/>
        </p:nvSpPr>
        <p:spPr>
          <a:xfrm>
            <a:off x="1447800" y="914400"/>
            <a:ext cx="4451350" cy="8239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 sz="4800">
                <a:solidFill>
                  <a:schemeClr val="tx2"/>
                </a:solidFill>
                <a:latin typeface="隶书" pitchFamily="1" charset="-122"/>
                <a:ea typeface="隶书" pitchFamily="1" charset="-122"/>
              </a:rPr>
              <a:t>资源分配有向图</a:t>
            </a:r>
            <a:endParaRPr lang="zh-CN" altLang="en-US" sz="4800">
              <a:solidFill>
                <a:schemeClr val="tx2"/>
              </a:solidFill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30729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矩形 28673"/>
          <p:cNvSpPr/>
          <p:nvPr/>
        </p:nvSpPr>
        <p:spPr>
          <a:xfrm>
            <a:off x="684530" y="1990090"/>
            <a:ext cx="8035925" cy="2651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571500" lvl="0" indent="-5715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>
                <a:latin typeface="隶书" pitchFamily="1" charset="-122"/>
                <a:ea typeface="隶书" pitchFamily="1" charset="-122"/>
              </a:rPr>
              <a:t>用矩形框表示资源，用圆圈表示进程。</a:t>
            </a:r>
            <a:endParaRPr lang="zh-CN" altLang="en-US" sz="3200">
              <a:latin typeface="隶书" pitchFamily="1" charset="-122"/>
              <a:ea typeface="隶书" pitchFamily="1" charset="-122"/>
            </a:endParaRPr>
          </a:p>
          <a:p>
            <a:pPr marL="571500" lvl="0" indent="-5715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>
                <a:latin typeface="隶书" pitchFamily="1" charset="-122"/>
                <a:ea typeface="隶书" pitchFamily="1" charset="-122"/>
              </a:rPr>
              <a:t>进程到资源的有向边为请求边，表示进程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p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申请资源类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r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中的一个资源得不到满足而处于等待状态，该有向边从进程开始指到方框的边缘。</a:t>
            </a:r>
            <a:endParaRPr lang="zh-CN" altLang="en-US" sz="320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30722" name="矩形 28674"/>
          <p:cNvSpPr/>
          <p:nvPr/>
        </p:nvSpPr>
        <p:spPr>
          <a:xfrm>
            <a:off x="1447800" y="914400"/>
            <a:ext cx="4451350" cy="8239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 sz="4800">
                <a:solidFill>
                  <a:schemeClr val="tx2"/>
                </a:solidFill>
                <a:latin typeface="隶书" pitchFamily="1" charset="-122"/>
                <a:ea typeface="隶书" pitchFamily="1" charset="-122"/>
              </a:rPr>
              <a:t>资源分配有向图</a:t>
            </a:r>
            <a:endParaRPr lang="zh-CN" altLang="en-US" sz="4800">
              <a:solidFill>
                <a:schemeClr val="tx2"/>
              </a:solidFill>
              <a:latin typeface="隶书" pitchFamily="1" charset="-122"/>
              <a:ea typeface="隶书" pitchFamily="1" charset="-122"/>
            </a:endParaRPr>
          </a:p>
        </p:txBody>
      </p:sp>
      <p:grpSp>
        <p:nvGrpSpPr>
          <p:cNvPr id="30723" name="组合 28675"/>
          <p:cNvGrpSpPr/>
          <p:nvPr/>
        </p:nvGrpSpPr>
        <p:grpSpPr>
          <a:xfrm>
            <a:off x="3106738" y="5084763"/>
            <a:ext cx="3552825" cy="955675"/>
            <a:chOff x="0" y="0"/>
            <a:chExt cx="2238" cy="602"/>
          </a:xfrm>
        </p:grpSpPr>
        <p:sp>
          <p:nvSpPr>
            <p:cNvPr id="30724" name="椭圆 28676"/>
            <p:cNvSpPr/>
            <p:nvPr/>
          </p:nvSpPr>
          <p:spPr>
            <a:xfrm>
              <a:off x="0" y="213"/>
              <a:ext cx="424" cy="38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algn="ctr"/>
              <a:r>
                <a:rPr lang="en-US" altLang="zh-CN">
                  <a:latin typeface="Times New Roman" panose="02020603050405020304" pitchFamily="2" charset="0"/>
                  <a:ea typeface="宋体" pitchFamily="2" charset="-122"/>
                </a:rPr>
                <a:t>p</a:t>
              </a:r>
              <a:endParaRPr lang="en-US" altLang="zh-CN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0725" name="矩形 28677"/>
            <p:cNvSpPr/>
            <p:nvPr/>
          </p:nvSpPr>
          <p:spPr>
            <a:xfrm>
              <a:off x="1558" y="250"/>
              <a:ext cx="680" cy="29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algn="ctr"/>
              <a:endParaRPr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0726" name="矩形 28678"/>
            <p:cNvSpPr/>
            <p:nvPr/>
          </p:nvSpPr>
          <p:spPr>
            <a:xfrm>
              <a:off x="1830" y="0"/>
              <a:ext cx="180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en-US" altLang="zh-CN">
                  <a:latin typeface="Times New Roman" panose="02020603050405020304" pitchFamily="2" charset="0"/>
                  <a:ea typeface="宋体" pitchFamily="2" charset="-122"/>
                </a:rPr>
                <a:t>r</a:t>
              </a:r>
              <a:endParaRPr lang="en-US" altLang="zh-CN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0727" name="直接连接符 28679"/>
            <p:cNvSpPr/>
            <p:nvPr/>
          </p:nvSpPr>
          <p:spPr>
            <a:xfrm>
              <a:off x="424" y="408"/>
              <a:ext cx="113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0728" name="椭圆 28680"/>
            <p:cNvSpPr/>
            <p:nvPr/>
          </p:nvSpPr>
          <p:spPr>
            <a:xfrm>
              <a:off x="1876" y="363"/>
              <a:ext cx="90" cy="91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</p:grpSp>
      <p:sp>
        <p:nvSpPr>
          <p:cNvPr id="30729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矩形 29697"/>
          <p:cNvSpPr/>
          <p:nvPr/>
        </p:nvSpPr>
        <p:spPr>
          <a:xfrm>
            <a:off x="684213" y="2133600"/>
            <a:ext cx="8018462" cy="1666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>
                <a:latin typeface="隶书" pitchFamily="1" charset="-122"/>
                <a:ea typeface="隶书" pitchFamily="1" charset="-122"/>
              </a:rPr>
              <a:t>资源到进程的有向边为分配边，表示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r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资源类中的一个资源已被进程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p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占用。</a:t>
            </a:r>
            <a:endParaRPr lang="zh-CN" altLang="en-US" sz="3200">
              <a:latin typeface="隶书" pitchFamily="1" charset="-122"/>
              <a:ea typeface="隶书" pitchFamily="1" charset="-122"/>
            </a:endParaRPr>
          </a:p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>
                <a:latin typeface="隶书" pitchFamily="1" charset="-122"/>
                <a:ea typeface="隶书" pitchFamily="1" charset="-122"/>
              </a:rPr>
              <a:t>在资源中用黑点表示多个实例。</a:t>
            </a:r>
            <a:endParaRPr lang="zh-CN" altLang="en-US" sz="320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31746" name="矩形 29698"/>
          <p:cNvSpPr/>
          <p:nvPr/>
        </p:nvSpPr>
        <p:spPr>
          <a:xfrm>
            <a:off x="1447800" y="914400"/>
            <a:ext cx="6364288" cy="8239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zh-CN" altLang="en-US" sz="4800">
                <a:solidFill>
                  <a:schemeClr val="tx2"/>
                </a:solidFill>
                <a:latin typeface="隶书" pitchFamily="1" charset="-122"/>
                <a:ea typeface="隶书" pitchFamily="1" charset="-122"/>
              </a:rPr>
              <a:t>资源分配有向图</a:t>
            </a:r>
            <a:r>
              <a:rPr lang="en-US" altLang="zh-CN" sz="4800">
                <a:solidFill>
                  <a:schemeClr val="tx2"/>
                </a:solidFill>
                <a:latin typeface="隶书" pitchFamily="1" charset="-122"/>
                <a:ea typeface="隶书" pitchFamily="1" charset="-122"/>
              </a:rPr>
              <a:t>(2)</a:t>
            </a:r>
            <a:endParaRPr lang="en-US" altLang="zh-CN" sz="4800">
              <a:solidFill>
                <a:schemeClr val="tx2"/>
              </a:solidFill>
              <a:latin typeface="隶书" pitchFamily="1" charset="-122"/>
              <a:ea typeface="隶书" pitchFamily="1" charset="-122"/>
            </a:endParaRPr>
          </a:p>
        </p:txBody>
      </p:sp>
      <p:grpSp>
        <p:nvGrpSpPr>
          <p:cNvPr id="31747" name="组合 29699"/>
          <p:cNvGrpSpPr/>
          <p:nvPr/>
        </p:nvGrpSpPr>
        <p:grpSpPr>
          <a:xfrm>
            <a:off x="2916238" y="4437063"/>
            <a:ext cx="3121025" cy="906462"/>
            <a:chOff x="0" y="0"/>
            <a:chExt cx="1966" cy="571"/>
          </a:xfrm>
        </p:grpSpPr>
        <p:sp>
          <p:nvSpPr>
            <p:cNvPr id="31748" name="椭圆 29700"/>
            <p:cNvSpPr/>
            <p:nvPr/>
          </p:nvSpPr>
          <p:spPr>
            <a:xfrm>
              <a:off x="1542" y="182"/>
              <a:ext cx="424" cy="38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algn="ctr"/>
              <a:r>
                <a:rPr lang="en-US" altLang="zh-CN">
                  <a:latin typeface="Times New Roman" panose="02020603050405020304" pitchFamily="2" charset="0"/>
                  <a:ea typeface="宋体" pitchFamily="2" charset="-122"/>
                </a:rPr>
                <a:t>p</a:t>
              </a:r>
              <a:endParaRPr lang="en-US" altLang="zh-CN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1749" name="矩形 29701"/>
            <p:cNvSpPr/>
            <p:nvPr/>
          </p:nvSpPr>
          <p:spPr>
            <a:xfrm>
              <a:off x="0" y="250"/>
              <a:ext cx="680" cy="29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algn="ctr"/>
              <a:endParaRPr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1750" name="矩形 29702"/>
            <p:cNvSpPr/>
            <p:nvPr/>
          </p:nvSpPr>
          <p:spPr>
            <a:xfrm>
              <a:off x="272" y="0"/>
              <a:ext cx="180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en-US" altLang="zh-CN">
                  <a:latin typeface="Times New Roman" panose="02020603050405020304" pitchFamily="2" charset="0"/>
                  <a:ea typeface="宋体" pitchFamily="2" charset="-122"/>
                </a:rPr>
                <a:t>r</a:t>
              </a:r>
              <a:endParaRPr lang="en-US" altLang="zh-CN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1751" name="直接连接符 29703"/>
            <p:cNvSpPr/>
            <p:nvPr/>
          </p:nvSpPr>
          <p:spPr>
            <a:xfrm>
              <a:off x="408" y="408"/>
              <a:ext cx="113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1752" name="椭圆 29704"/>
            <p:cNvSpPr/>
            <p:nvPr/>
          </p:nvSpPr>
          <p:spPr>
            <a:xfrm>
              <a:off x="318" y="363"/>
              <a:ext cx="90" cy="91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</p:grpSp>
      <p:sp>
        <p:nvSpPr>
          <p:cNvPr id="31753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722" name="组合 30721"/>
          <p:cNvGrpSpPr/>
          <p:nvPr/>
        </p:nvGrpSpPr>
        <p:grpSpPr>
          <a:xfrm>
            <a:off x="682625" y="1268413"/>
            <a:ext cx="3457575" cy="4922837"/>
            <a:chOff x="-1" y="0"/>
            <a:chExt cx="2178" cy="3101"/>
          </a:xfrm>
        </p:grpSpPr>
        <p:sp>
          <p:nvSpPr>
            <p:cNvPr id="32770" name="椭圆 30722"/>
            <p:cNvSpPr/>
            <p:nvPr/>
          </p:nvSpPr>
          <p:spPr>
            <a:xfrm>
              <a:off x="1633" y="1176"/>
              <a:ext cx="424" cy="3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algn="ctr"/>
              <a:r>
                <a:rPr lang="en-US" altLang="zh-CN" sz="1800">
                  <a:latin typeface="Times New Roman" panose="02020603050405020304" pitchFamily="2" charset="0"/>
                  <a:ea typeface="宋体" pitchFamily="2" charset="-122"/>
                </a:rPr>
                <a:t>p2</a:t>
              </a:r>
              <a:endParaRPr lang="en-US" altLang="zh-CN" sz="1800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2771" name="矩形 30723"/>
            <p:cNvSpPr/>
            <p:nvPr/>
          </p:nvSpPr>
          <p:spPr>
            <a:xfrm>
              <a:off x="680" y="250"/>
              <a:ext cx="680" cy="29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algn="ctr"/>
              <a:endParaRPr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2772" name="矩形 30724"/>
            <p:cNvSpPr/>
            <p:nvPr/>
          </p:nvSpPr>
          <p:spPr>
            <a:xfrm>
              <a:off x="952" y="0"/>
              <a:ext cx="276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en-US" altLang="zh-CN">
                  <a:latin typeface="Times New Roman" panose="02020603050405020304" pitchFamily="2" charset="0"/>
                  <a:ea typeface="宋体" pitchFamily="2" charset="-122"/>
                </a:rPr>
                <a:t>r1</a:t>
              </a:r>
              <a:endParaRPr lang="en-US" altLang="zh-CN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2773" name="直接连接符 30725"/>
            <p:cNvSpPr/>
            <p:nvPr/>
          </p:nvSpPr>
          <p:spPr>
            <a:xfrm>
              <a:off x="272" y="1587"/>
              <a:ext cx="499" cy="5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2774" name="椭圆 30726"/>
            <p:cNvSpPr/>
            <p:nvPr/>
          </p:nvSpPr>
          <p:spPr>
            <a:xfrm>
              <a:off x="998" y="363"/>
              <a:ext cx="90" cy="91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2775" name="矩形 30727"/>
            <p:cNvSpPr/>
            <p:nvPr/>
          </p:nvSpPr>
          <p:spPr>
            <a:xfrm>
              <a:off x="726" y="2155"/>
              <a:ext cx="680" cy="29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algn="ctr"/>
              <a:endParaRPr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2776" name="矩形 30728"/>
            <p:cNvSpPr/>
            <p:nvPr/>
          </p:nvSpPr>
          <p:spPr>
            <a:xfrm>
              <a:off x="998" y="1905"/>
              <a:ext cx="276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en-US" altLang="zh-CN">
                  <a:latin typeface="Times New Roman" panose="02020603050405020304" pitchFamily="2" charset="0"/>
                  <a:ea typeface="宋体" pitchFamily="2" charset="-122"/>
                </a:rPr>
                <a:t>r2</a:t>
              </a:r>
              <a:endParaRPr lang="en-US" altLang="zh-CN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2777" name="椭圆 30729"/>
            <p:cNvSpPr/>
            <p:nvPr/>
          </p:nvSpPr>
          <p:spPr>
            <a:xfrm>
              <a:off x="1044" y="2268"/>
              <a:ext cx="90" cy="91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2778" name="椭圆 30730"/>
            <p:cNvSpPr/>
            <p:nvPr/>
          </p:nvSpPr>
          <p:spPr>
            <a:xfrm>
              <a:off x="-1" y="1177"/>
              <a:ext cx="424" cy="3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algn="ctr"/>
              <a:r>
                <a:rPr lang="en-US" altLang="zh-CN" sz="1800">
                  <a:latin typeface="Times New Roman" panose="02020603050405020304" pitchFamily="2" charset="0"/>
                  <a:ea typeface="宋体" pitchFamily="2" charset="-122"/>
                </a:rPr>
                <a:t>p1</a:t>
              </a:r>
              <a:endParaRPr lang="en-US" altLang="zh-CN" sz="1800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2779" name="直接连接符 30731"/>
            <p:cNvSpPr/>
            <p:nvPr/>
          </p:nvSpPr>
          <p:spPr>
            <a:xfrm flipH="1">
              <a:off x="317" y="453"/>
              <a:ext cx="680" cy="7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2780" name="直接连接符 30732"/>
            <p:cNvSpPr/>
            <p:nvPr/>
          </p:nvSpPr>
          <p:spPr>
            <a:xfrm flipH="1" flipV="1">
              <a:off x="1270" y="544"/>
              <a:ext cx="409" cy="6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2781" name="直接连接符 30733"/>
            <p:cNvSpPr/>
            <p:nvPr/>
          </p:nvSpPr>
          <p:spPr>
            <a:xfrm flipV="1">
              <a:off x="1134" y="1542"/>
              <a:ext cx="544" cy="7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2782" name="矩形 30734"/>
            <p:cNvSpPr/>
            <p:nvPr/>
          </p:nvSpPr>
          <p:spPr>
            <a:xfrm>
              <a:off x="90" y="2813"/>
              <a:ext cx="2087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/>
              <a:r>
                <a:rPr lang="zh-CN" altLang="en-US" b="1">
                  <a:latin typeface="Times New Roman" panose="02020603050405020304" pitchFamily="2" charset="0"/>
                  <a:ea typeface="隶书" pitchFamily="1" charset="-122"/>
                </a:rPr>
                <a:t>多个互斥资源的死锁</a:t>
              </a:r>
              <a:endParaRPr lang="zh-CN" altLang="en-US" b="1">
                <a:latin typeface="Times New Roman" panose="02020603050405020304" pitchFamily="2" charset="0"/>
                <a:ea typeface="隶书" pitchFamily="1" charset="-122"/>
              </a:endParaRPr>
            </a:p>
          </p:txBody>
        </p:sp>
      </p:grpSp>
      <p:grpSp>
        <p:nvGrpSpPr>
          <p:cNvPr id="30736" name="组合 30735"/>
          <p:cNvGrpSpPr/>
          <p:nvPr/>
        </p:nvGrpSpPr>
        <p:grpSpPr>
          <a:xfrm>
            <a:off x="5003800" y="2205038"/>
            <a:ext cx="3697288" cy="3986212"/>
            <a:chOff x="0" y="0"/>
            <a:chExt cx="2329" cy="2511"/>
          </a:xfrm>
        </p:grpSpPr>
        <p:sp>
          <p:nvSpPr>
            <p:cNvPr id="32784" name="矩形 30736"/>
            <p:cNvSpPr/>
            <p:nvPr/>
          </p:nvSpPr>
          <p:spPr>
            <a:xfrm>
              <a:off x="45" y="318"/>
              <a:ext cx="2132" cy="29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algn="ctr"/>
              <a:endParaRPr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2785" name="矩形 30737"/>
            <p:cNvSpPr/>
            <p:nvPr/>
          </p:nvSpPr>
          <p:spPr>
            <a:xfrm>
              <a:off x="635" y="0"/>
              <a:ext cx="921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/>
              <a:r>
                <a:rPr lang="zh-CN" altLang="en-US">
                  <a:latin typeface="Times New Roman" panose="02020603050405020304" pitchFamily="2" charset="0"/>
                  <a:ea typeface="隶书" pitchFamily="1" charset="-122"/>
                </a:rPr>
                <a:t>存储器</a:t>
              </a:r>
              <a:endParaRPr lang="zh-CN" altLang="en-US">
                <a:latin typeface="Times New Roman" panose="02020603050405020304" pitchFamily="2" charset="0"/>
                <a:ea typeface="隶书" pitchFamily="1" charset="-122"/>
              </a:endParaRPr>
            </a:p>
          </p:txBody>
        </p:sp>
        <p:sp>
          <p:nvSpPr>
            <p:cNvPr id="32786" name="椭圆 30738"/>
            <p:cNvSpPr/>
            <p:nvPr/>
          </p:nvSpPr>
          <p:spPr>
            <a:xfrm>
              <a:off x="363" y="408"/>
              <a:ext cx="136" cy="136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2787" name="椭圆 30739"/>
            <p:cNvSpPr/>
            <p:nvPr/>
          </p:nvSpPr>
          <p:spPr>
            <a:xfrm>
              <a:off x="680" y="408"/>
              <a:ext cx="136" cy="136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2788" name="椭圆 30740"/>
            <p:cNvSpPr/>
            <p:nvPr/>
          </p:nvSpPr>
          <p:spPr>
            <a:xfrm>
              <a:off x="998" y="408"/>
              <a:ext cx="136" cy="136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2789" name="椭圆 30741"/>
            <p:cNvSpPr/>
            <p:nvPr/>
          </p:nvSpPr>
          <p:spPr>
            <a:xfrm>
              <a:off x="1361" y="408"/>
              <a:ext cx="136" cy="136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2790" name="椭圆 30742"/>
            <p:cNvSpPr/>
            <p:nvPr/>
          </p:nvSpPr>
          <p:spPr>
            <a:xfrm>
              <a:off x="1723" y="408"/>
              <a:ext cx="136" cy="136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2791" name="椭圆 30743"/>
            <p:cNvSpPr/>
            <p:nvPr/>
          </p:nvSpPr>
          <p:spPr>
            <a:xfrm>
              <a:off x="0" y="1403"/>
              <a:ext cx="424" cy="3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algn="ctr"/>
              <a:r>
                <a:rPr lang="en-US" altLang="zh-CN" sz="1800">
                  <a:latin typeface="Times New Roman" panose="02020603050405020304" pitchFamily="2" charset="0"/>
                  <a:ea typeface="宋体" pitchFamily="2" charset="-122"/>
                </a:rPr>
                <a:t>p1</a:t>
              </a:r>
              <a:endParaRPr lang="en-US" altLang="zh-CN" sz="1800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2792" name="椭圆 30744"/>
            <p:cNvSpPr/>
            <p:nvPr/>
          </p:nvSpPr>
          <p:spPr>
            <a:xfrm>
              <a:off x="982" y="1403"/>
              <a:ext cx="424" cy="3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algn="ctr"/>
              <a:r>
                <a:rPr lang="en-US" altLang="zh-CN" sz="1800">
                  <a:latin typeface="Times New Roman" panose="02020603050405020304" pitchFamily="2" charset="0"/>
                  <a:ea typeface="宋体" pitchFamily="2" charset="-122"/>
                </a:rPr>
                <a:t>p2</a:t>
              </a:r>
              <a:endParaRPr lang="en-US" altLang="zh-CN" sz="1800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2793" name="椭圆 30745"/>
            <p:cNvSpPr/>
            <p:nvPr/>
          </p:nvSpPr>
          <p:spPr>
            <a:xfrm>
              <a:off x="1905" y="1403"/>
              <a:ext cx="424" cy="3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algn="ctr"/>
              <a:r>
                <a:rPr lang="en-US" altLang="zh-CN" sz="1800">
                  <a:latin typeface="Times New Roman" panose="02020603050405020304" pitchFamily="2" charset="0"/>
                  <a:ea typeface="宋体" pitchFamily="2" charset="-122"/>
                </a:rPr>
                <a:t>p3</a:t>
              </a:r>
              <a:endParaRPr lang="en-US" altLang="zh-CN" sz="1800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2794" name="矩形 30746"/>
            <p:cNvSpPr/>
            <p:nvPr/>
          </p:nvSpPr>
          <p:spPr>
            <a:xfrm>
              <a:off x="318" y="2223"/>
              <a:ext cx="1769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>
              <a:spAutoFit/>
            </a:bodyPr>
            <a:p>
              <a:pPr lvl="0"/>
              <a:r>
                <a:rPr lang="zh-CN" altLang="en-US" b="1">
                  <a:latin typeface="Times New Roman" panose="02020603050405020304" pitchFamily="2" charset="0"/>
                  <a:ea typeface="隶书" pitchFamily="1" charset="-122"/>
                </a:rPr>
                <a:t>同类资源的死锁</a:t>
              </a:r>
              <a:endParaRPr lang="zh-CN" altLang="en-US" b="1">
                <a:latin typeface="Times New Roman" panose="02020603050405020304" pitchFamily="2" charset="0"/>
                <a:ea typeface="隶书" pitchFamily="1" charset="-122"/>
              </a:endParaRPr>
            </a:p>
          </p:txBody>
        </p:sp>
        <p:sp>
          <p:nvSpPr>
            <p:cNvPr id="32795" name="直接连接符 30747"/>
            <p:cNvSpPr/>
            <p:nvPr/>
          </p:nvSpPr>
          <p:spPr>
            <a:xfrm flipH="1">
              <a:off x="181" y="544"/>
              <a:ext cx="227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2796" name="直接连接符 30748"/>
            <p:cNvSpPr/>
            <p:nvPr/>
          </p:nvSpPr>
          <p:spPr>
            <a:xfrm flipH="1">
              <a:off x="272" y="544"/>
              <a:ext cx="409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2797" name="直接连接符 30749"/>
            <p:cNvSpPr/>
            <p:nvPr/>
          </p:nvSpPr>
          <p:spPr>
            <a:xfrm>
              <a:off x="1044" y="544"/>
              <a:ext cx="90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2798" name="直接连接符 30750"/>
            <p:cNvSpPr/>
            <p:nvPr/>
          </p:nvSpPr>
          <p:spPr>
            <a:xfrm flipH="1">
              <a:off x="1225" y="544"/>
              <a:ext cx="182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2799" name="直接连接符 30751"/>
            <p:cNvSpPr/>
            <p:nvPr/>
          </p:nvSpPr>
          <p:spPr>
            <a:xfrm>
              <a:off x="1815" y="544"/>
              <a:ext cx="181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2800" name="直接连接符 30752"/>
            <p:cNvSpPr/>
            <p:nvPr/>
          </p:nvSpPr>
          <p:spPr>
            <a:xfrm flipV="1">
              <a:off x="363" y="635"/>
              <a:ext cx="408" cy="8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2801" name="直接连接符 30753"/>
            <p:cNvSpPr/>
            <p:nvPr/>
          </p:nvSpPr>
          <p:spPr>
            <a:xfrm flipV="1">
              <a:off x="1316" y="635"/>
              <a:ext cx="362" cy="7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32802" name="直接连接符 30754"/>
            <p:cNvSpPr/>
            <p:nvPr/>
          </p:nvSpPr>
          <p:spPr>
            <a:xfrm flipH="1" flipV="1">
              <a:off x="1996" y="635"/>
              <a:ext cx="91" cy="7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矩形 29697"/>
          <p:cNvSpPr/>
          <p:nvPr/>
        </p:nvSpPr>
        <p:spPr>
          <a:xfrm>
            <a:off x="684530" y="2133600"/>
            <a:ext cx="8098790" cy="35369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2800">
                <a:latin typeface="隶书" pitchFamily="1" charset="-122"/>
                <a:ea typeface="隶书" pitchFamily="1" charset="-122"/>
              </a:rPr>
              <a:t>（</a:t>
            </a:r>
            <a:r>
              <a:rPr lang="en-US" altLang="zh-CN" sz="2800">
                <a:latin typeface="隶书" pitchFamily="1" charset="-122"/>
                <a:ea typeface="隶书" pitchFamily="1" charset="-122"/>
              </a:rPr>
              <a:t>1</a:t>
            </a:r>
            <a:r>
              <a:rPr lang="zh-CN" altLang="en-US" sz="2800">
                <a:latin typeface="隶书" pitchFamily="1" charset="-122"/>
                <a:ea typeface="隶书" pitchFamily="1" charset="-122"/>
              </a:rPr>
              <a:t>）集合</a:t>
            </a:r>
            <a:r>
              <a:rPr lang="en-US" altLang="zh-CN" sz="2800">
                <a:latin typeface="隶书" pitchFamily="1" charset="-122"/>
                <a:ea typeface="隶书" pitchFamily="1" charset="-122"/>
              </a:rPr>
              <a:t>P</a:t>
            </a:r>
            <a:r>
              <a:rPr lang="zh-CN" altLang="en-US" sz="2800">
                <a:latin typeface="隶书" pitchFamily="1" charset="-122"/>
                <a:ea typeface="隶书" pitchFamily="1" charset="-122"/>
              </a:rPr>
              <a:t>，</a:t>
            </a:r>
            <a:r>
              <a:rPr lang="en-US" altLang="zh-CN" sz="2800">
                <a:latin typeface="隶书" pitchFamily="1" charset="-122"/>
                <a:ea typeface="隶书" pitchFamily="1" charset="-122"/>
              </a:rPr>
              <a:t>R</a:t>
            </a:r>
            <a:r>
              <a:rPr lang="zh-CN" altLang="en-US" sz="2800">
                <a:latin typeface="隶书" pitchFamily="1" charset="-122"/>
                <a:ea typeface="隶书" pitchFamily="1" charset="-122"/>
              </a:rPr>
              <a:t>，</a:t>
            </a:r>
            <a:r>
              <a:rPr lang="en-US" altLang="zh-CN" sz="2800">
                <a:latin typeface="隶书" pitchFamily="1" charset="-122"/>
                <a:ea typeface="隶书" pitchFamily="1" charset="-122"/>
              </a:rPr>
              <a:t>E</a:t>
            </a:r>
            <a:endParaRPr lang="en-US" altLang="zh-CN" sz="2800">
              <a:latin typeface="隶书" pitchFamily="1" charset="-122"/>
              <a:ea typeface="隶书" pitchFamily="1" charset="-122"/>
            </a:endParaRPr>
          </a:p>
          <a:p>
            <a:pPr lvl="0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2800">
                <a:latin typeface="隶书" pitchFamily="1" charset="-122"/>
                <a:ea typeface="隶书" pitchFamily="1" charset="-122"/>
              </a:rPr>
              <a:t>P={p1, p2, p3}</a:t>
            </a:r>
            <a:endParaRPr lang="en-US" altLang="zh-CN" sz="2800">
              <a:latin typeface="隶书" pitchFamily="1" charset="-122"/>
              <a:ea typeface="隶书" pitchFamily="1" charset="-122"/>
            </a:endParaRPr>
          </a:p>
          <a:p>
            <a:pPr lvl="0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2800">
                <a:latin typeface="隶书" pitchFamily="1" charset="-122"/>
                <a:ea typeface="隶书" pitchFamily="1" charset="-122"/>
              </a:rPr>
              <a:t>R={r1, r2, r3, r4}</a:t>
            </a:r>
            <a:endParaRPr lang="en-US" altLang="zh-CN" sz="2800">
              <a:latin typeface="隶书" pitchFamily="1" charset="-122"/>
              <a:ea typeface="隶书" pitchFamily="1" charset="-122"/>
            </a:endParaRPr>
          </a:p>
          <a:p>
            <a:pPr lvl="0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2800">
                <a:latin typeface="隶书" pitchFamily="1" charset="-122"/>
                <a:ea typeface="隶书" pitchFamily="1" charset="-122"/>
              </a:rPr>
              <a:t>E={p1-&gt;r1, p2-&gt;r2, r1-&gt;p2, r2-&gt;p3, r3-&gt;p1, r3-&gt;p2}</a:t>
            </a:r>
            <a:endParaRPr lang="en-US" altLang="zh-CN" sz="2800">
              <a:latin typeface="隶书" pitchFamily="1" charset="-122"/>
              <a:ea typeface="隶书" pitchFamily="1" charset="-122"/>
            </a:endParaRPr>
          </a:p>
          <a:p>
            <a:pPr lvl="0">
              <a:spcBef>
                <a:spcPct val="20000"/>
              </a:spcBef>
              <a:buFont typeface="Arial" panose="020B0604020202020204" pitchFamily="34" charset="0"/>
            </a:pPr>
            <a:endParaRPr lang="en-US" altLang="zh-CN" sz="2800">
              <a:latin typeface="隶书" pitchFamily="1" charset="-122"/>
              <a:ea typeface="隶书" pitchFamily="1" charset="-122"/>
            </a:endParaRPr>
          </a:p>
          <a:p>
            <a:pPr lvl="0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2800">
                <a:latin typeface="隶书" pitchFamily="1" charset="-122"/>
                <a:ea typeface="隶书" pitchFamily="1" charset="-122"/>
              </a:rPr>
              <a:t>（</a:t>
            </a:r>
            <a:r>
              <a:rPr lang="en-US" altLang="zh-CN" sz="2800">
                <a:latin typeface="隶书" pitchFamily="1" charset="-122"/>
                <a:ea typeface="隶书" pitchFamily="1" charset="-122"/>
              </a:rPr>
              <a:t>2</a:t>
            </a:r>
            <a:r>
              <a:rPr lang="zh-CN" altLang="en-US" sz="2800">
                <a:latin typeface="隶书" pitchFamily="1" charset="-122"/>
                <a:ea typeface="隶书" pitchFamily="1" charset="-122"/>
              </a:rPr>
              <a:t>）资源类型</a:t>
            </a:r>
            <a:r>
              <a:rPr lang="en-US" altLang="zh-CN" sz="2800">
                <a:latin typeface="隶书" pitchFamily="1" charset="-122"/>
                <a:ea typeface="隶书" pitchFamily="1" charset="-122"/>
              </a:rPr>
              <a:t>r1</a:t>
            </a:r>
            <a:r>
              <a:rPr lang="zh-CN" altLang="en-US" sz="2800">
                <a:latin typeface="隶书" pitchFamily="1" charset="-122"/>
                <a:ea typeface="隶书" pitchFamily="1" charset="-122"/>
              </a:rPr>
              <a:t>有</a:t>
            </a:r>
            <a:r>
              <a:rPr lang="en-US" altLang="zh-CN" sz="2800">
                <a:latin typeface="隶书" pitchFamily="1" charset="-122"/>
                <a:ea typeface="隶书" pitchFamily="1" charset="-122"/>
              </a:rPr>
              <a:t>1</a:t>
            </a:r>
            <a:r>
              <a:rPr lang="zh-CN" altLang="en-US" sz="2800">
                <a:latin typeface="隶书" pitchFamily="1" charset="-122"/>
                <a:ea typeface="隶书" pitchFamily="1" charset="-122"/>
              </a:rPr>
              <a:t>个实例，</a:t>
            </a:r>
            <a:r>
              <a:rPr lang="en-US" altLang="zh-CN" sz="2800">
                <a:latin typeface="隶书" pitchFamily="1" charset="-122"/>
                <a:ea typeface="隶书" pitchFamily="1" charset="-122"/>
              </a:rPr>
              <a:t>r2</a:t>
            </a:r>
            <a:r>
              <a:rPr lang="zh-CN" altLang="en-US" sz="2800">
                <a:latin typeface="隶书" pitchFamily="1" charset="-122"/>
                <a:ea typeface="隶书" pitchFamily="1" charset="-122"/>
              </a:rPr>
              <a:t>有</a:t>
            </a:r>
            <a:r>
              <a:rPr lang="en-US" altLang="zh-CN" sz="2800">
                <a:latin typeface="隶书" pitchFamily="1" charset="-122"/>
                <a:ea typeface="隶书" pitchFamily="1" charset="-122"/>
              </a:rPr>
              <a:t>1</a:t>
            </a:r>
            <a:r>
              <a:rPr lang="zh-CN" altLang="en-US" sz="2800">
                <a:latin typeface="隶书" pitchFamily="1" charset="-122"/>
                <a:ea typeface="隶书" pitchFamily="1" charset="-122"/>
              </a:rPr>
              <a:t>个</a:t>
            </a:r>
            <a:r>
              <a:rPr lang="zh-CN" altLang="en-US" sz="2800">
                <a:latin typeface="隶书" pitchFamily="1" charset="-122"/>
                <a:ea typeface="隶书" pitchFamily="1" charset="-122"/>
                <a:sym typeface="+mn-ea"/>
              </a:rPr>
              <a:t>实例</a:t>
            </a:r>
            <a:r>
              <a:rPr lang="zh-CN" altLang="en-US" sz="2800">
                <a:latin typeface="隶书" pitchFamily="1" charset="-122"/>
                <a:ea typeface="隶书" pitchFamily="1" charset="-122"/>
              </a:rPr>
              <a:t>，</a:t>
            </a:r>
            <a:r>
              <a:rPr lang="en-US" altLang="zh-CN" sz="2800">
                <a:latin typeface="隶书" pitchFamily="1" charset="-122"/>
                <a:ea typeface="隶书" pitchFamily="1" charset="-122"/>
              </a:rPr>
              <a:t>r3</a:t>
            </a:r>
            <a:r>
              <a:rPr lang="zh-CN" altLang="en-US" sz="2800">
                <a:latin typeface="隶书" pitchFamily="1" charset="-122"/>
                <a:ea typeface="隶书" pitchFamily="1" charset="-122"/>
              </a:rPr>
              <a:t>有</a:t>
            </a:r>
            <a:r>
              <a:rPr lang="en-US" altLang="zh-CN" sz="2800">
                <a:latin typeface="隶书" pitchFamily="1" charset="-122"/>
                <a:ea typeface="隶书" pitchFamily="1" charset="-122"/>
              </a:rPr>
              <a:t>2</a:t>
            </a:r>
            <a:r>
              <a:rPr lang="zh-CN" altLang="en-US" sz="2800">
                <a:latin typeface="隶书" pitchFamily="1" charset="-122"/>
                <a:ea typeface="隶书" pitchFamily="1" charset="-122"/>
              </a:rPr>
              <a:t>个</a:t>
            </a:r>
            <a:r>
              <a:rPr lang="zh-CN" altLang="en-US" sz="2800">
                <a:latin typeface="隶书" pitchFamily="1" charset="-122"/>
                <a:ea typeface="隶书" pitchFamily="1" charset="-122"/>
                <a:sym typeface="+mn-ea"/>
              </a:rPr>
              <a:t>实例</a:t>
            </a:r>
            <a:r>
              <a:rPr lang="zh-CN" altLang="en-US" sz="2800">
                <a:latin typeface="隶书" pitchFamily="1" charset="-122"/>
                <a:ea typeface="隶书" pitchFamily="1" charset="-122"/>
              </a:rPr>
              <a:t>，</a:t>
            </a:r>
            <a:r>
              <a:rPr lang="en-US" altLang="zh-CN" sz="2800">
                <a:latin typeface="隶书" pitchFamily="1" charset="-122"/>
                <a:ea typeface="隶书" pitchFamily="1" charset="-122"/>
              </a:rPr>
              <a:t>r4</a:t>
            </a:r>
            <a:r>
              <a:rPr lang="zh-CN" altLang="en-US" sz="2800">
                <a:latin typeface="隶书" pitchFamily="1" charset="-122"/>
                <a:ea typeface="隶书" pitchFamily="1" charset="-122"/>
              </a:rPr>
              <a:t>有</a:t>
            </a:r>
            <a:r>
              <a:rPr lang="en-US" altLang="zh-CN" sz="2800">
                <a:latin typeface="隶书" pitchFamily="1" charset="-122"/>
                <a:ea typeface="隶书" pitchFamily="1" charset="-122"/>
              </a:rPr>
              <a:t>3</a:t>
            </a:r>
            <a:r>
              <a:rPr lang="zh-CN" altLang="en-US" sz="2800">
                <a:latin typeface="隶书" pitchFamily="1" charset="-122"/>
                <a:ea typeface="隶书" pitchFamily="1" charset="-122"/>
              </a:rPr>
              <a:t>个</a:t>
            </a:r>
            <a:r>
              <a:rPr lang="zh-CN" altLang="en-US" sz="2800">
                <a:latin typeface="隶书" pitchFamily="1" charset="-122"/>
                <a:ea typeface="隶书" pitchFamily="1" charset="-122"/>
                <a:sym typeface="+mn-ea"/>
              </a:rPr>
              <a:t>实例。</a:t>
            </a:r>
            <a:endParaRPr lang="zh-CN" altLang="en-US" sz="280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31746" name="矩形 29698"/>
          <p:cNvSpPr/>
          <p:nvPr/>
        </p:nvSpPr>
        <p:spPr>
          <a:xfrm>
            <a:off x="1447800" y="914400"/>
            <a:ext cx="6364288" cy="8299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zh-CN" altLang="en-US" sz="4800">
                <a:solidFill>
                  <a:schemeClr val="tx2"/>
                </a:solidFill>
                <a:latin typeface="隶书" pitchFamily="1" charset="-122"/>
                <a:ea typeface="隶书" pitchFamily="1" charset="-122"/>
              </a:rPr>
              <a:t>一个例子</a:t>
            </a:r>
            <a:endParaRPr lang="zh-CN" altLang="en-US" sz="4800">
              <a:solidFill>
                <a:schemeClr val="tx2"/>
              </a:solidFill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31753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文本框 31745"/>
          <p:cNvSpPr txBox="1"/>
          <p:nvPr/>
        </p:nvSpPr>
        <p:spPr>
          <a:xfrm>
            <a:off x="1044575" y="2524125"/>
            <a:ext cx="7056438" cy="25533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Times New Roman" panose="02020603050405020304" pitchFamily="2" charset="0"/>
                <a:ea typeface="隶书" pitchFamily="1" charset="-122"/>
              </a:rPr>
              <a:t>如果每种资源只有一个实例，有环是发生死锁的充分必要条件</a:t>
            </a:r>
            <a:endParaRPr lang="zh-CN" altLang="en-US" sz="3200" dirty="0">
              <a:latin typeface="Times New Roman" panose="02020603050405020304" pitchFamily="2" charset="0"/>
              <a:ea typeface="隶书" pitchFamily="1" charset="-122"/>
            </a:endParaRPr>
          </a:p>
          <a:p>
            <a:pPr lvl="0">
              <a:buChar char="•"/>
            </a:pPr>
            <a:endParaRPr lang="zh-CN" altLang="en-US" sz="3200" dirty="0">
              <a:latin typeface="Times New Roman" panose="02020603050405020304" pitchFamily="2" charset="0"/>
              <a:ea typeface="隶书" pitchFamily="1" charset="-122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Times New Roman" panose="02020603050405020304" pitchFamily="2" charset="0"/>
                <a:ea typeface="隶书" pitchFamily="1" charset="-122"/>
              </a:rPr>
              <a:t>如果存在某种资源有多个实例，有环是发生死锁的必要条件</a:t>
            </a:r>
            <a:endParaRPr lang="zh-CN" altLang="en-US" sz="3200" dirty="0">
              <a:latin typeface="Times New Roman" panose="02020603050405020304" pitchFamily="2" charset="0"/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>
                <a:solidFill>
                  <a:schemeClr val="tx1"/>
                </a:solidFill>
              </a:rPr>
              <a:t>资源的静态分配和动态分配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70" name="文本占位符 717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None/>
            </a:pPr>
            <a:r>
              <a:rPr lang="en-US" altLang="zh-CN"/>
              <a:t>2. </a:t>
            </a:r>
            <a:r>
              <a:rPr lang="zh-CN" altLang="en-US"/>
              <a:t>资源的动态分配 </a:t>
            </a:r>
            <a:endParaRPr lang="zh-CN" altLang="en-US"/>
          </a:p>
          <a:p>
            <a:r>
              <a:rPr lang="zh-CN" altLang="en-US"/>
              <a:t>系统对进程一级采用资源动态分配方法。</a:t>
            </a:r>
            <a:endParaRPr lang="zh-CN" altLang="en-US"/>
          </a:p>
          <a:p>
            <a:r>
              <a:rPr lang="zh-CN" altLang="en-US"/>
              <a:t>系统在进程运行中，根据进程提出的资源需求，进行资源的动态分配和回收。这种分配通常称为资源的动态分配。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171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矩形 29698"/>
          <p:cNvSpPr/>
          <p:nvPr/>
        </p:nvSpPr>
        <p:spPr>
          <a:xfrm>
            <a:off x="1447800" y="914400"/>
            <a:ext cx="6364288" cy="7683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zh-CN" altLang="en-US" sz="4400">
                <a:ea typeface="隶书" pitchFamily="1" charset="-122"/>
                <a:sym typeface="+mn-ea"/>
              </a:rPr>
              <a:t>同类资源的死锁问题</a:t>
            </a:r>
            <a:endParaRPr lang="zh-CN" altLang="en-US" sz="4400">
              <a:solidFill>
                <a:schemeClr val="tx2"/>
              </a:solidFill>
              <a:latin typeface="隶书" pitchFamily="1" charset="-122"/>
              <a:ea typeface="隶书" pitchFamily="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650" y="2275840"/>
            <a:ext cx="788098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2"/>
                </a:solidFill>
                <a:latin typeface="隶书" pitchFamily="1" charset="-122"/>
                <a:ea typeface="隶书" pitchFamily="1" charset="-122"/>
                <a:sym typeface="+mn-ea"/>
              </a:rPr>
              <a:t>习题</a:t>
            </a:r>
            <a:r>
              <a:rPr lang="en-US" altLang="zh-CN">
                <a:solidFill>
                  <a:schemeClr val="tx2"/>
                </a:solidFill>
                <a:latin typeface="隶书" pitchFamily="1" charset="-122"/>
                <a:ea typeface="隶书" pitchFamily="1" charset="-122"/>
                <a:sym typeface="+mn-ea"/>
              </a:rPr>
              <a:t>5-8</a:t>
            </a:r>
            <a:r>
              <a:rPr lang="zh-CN" altLang="en-US">
                <a:solidFill>
                  <a:schemeClr val="tx2"/>
                </a:solidFill>
                <a:latin typeface="隶书" pitchFamily="1" charset="-122"/>
                <a:ea typeface="隶书" pitchFamily="1" charset="-122"/>
                <a:sym typeface="+mn-ea"/>
              </a:rPr>
              <a:t>：</a:t>
            </a:r>
            <a:endParaRPr lang="zh-CN" altLang="en-US">
              <a:solidFill>
                <a:schemeClr val="tx2"/>
              </a:solidFill>
              <a:latin typeface="隶书" pitchFamily="1" charset="-122"/>
              <a:ea typeface="隶书" pitchFamily="1" charset="-122"/>
              <a:sym typeface="+mn-ea"/>
            </a:endParaRPr>
          </a:p>
          <a:p>
            <a:endParaRPr lang="zh-CN" altLang="en-US">
              <a:latin typeface="隶书" pitchFamily="1" charset="-122"/>
              <a:ea typeface="隶书" pitchFamily="1" charset="-122"/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>
                <a:latin typeface="隶书" pitchFamily="1" charset="-122"/>
                <a:ea typeface="隶书" pitchFamily="1" charset="-122"/>
                <a:sym typeface="+mn-ea"/>
              </a:rPr>
              <a:t>三个进程共享四个同类资源；</a:t>
            </a:r>
            <a:endParaRPr lang="zh-CN" altLang="en-US">
              <a:latin typeface="隶书" pitchFamily="1" charset="-122"/>
              <a:ea typeface="隶书" pitchFamily="1" charset="-122"/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>
                <a:latin typeface="隶书" pitchFamily="1" charset="-122"/>
                <a:ea typeface="隶书" pitchFamily="1" charset="-122"/>
                <a:sym typeface="+mn-ea"/>
              </a:rPr>
              <a:t>资源的分配和释放只能一次一个；</a:t>
            </a:r>
            <a:endParaRPr lang="zh-CN" altLang="en-US">
              <a:latin typeface="隶书" pitchFamily="1" charset="-122"/>
              <a:ea typeface="隶书" pitchFamily="1" charset="-122"/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>
                <a:latin typeface="隶书" pitchFamily="1" charset="-122"/>
                <a:ea typeface="隶书" pitchFamily="1" charset="-122"/>
                <a:sym typeface="+mn-ea"/>
              </a:rPr>
              <a:t>已知每个进程最多需要两个资源；</a:t>
            </a:r>
            <a:endParaRPr lang="zh-CN" altLang="en-US">
              <a:latin typeface="隶书" pitchFamily="1" charset="-122"/>
              <a:ea typeface="隶书" pitchFamily="1" charset="-122"/>
              <a:sym typeface="+mn-ea"/>
            </a:endParaRPr>
          </a:p>
          <a:p>
            <a:endParaRPr lang="zh-CN" altLang="en-US">
              <a:latin typeface="隶书" pitchFamily="1" charset="-122"/>
              <a:ea typeface="隶书" pitchFamily="1" charset="-122"/>
              <a:sym typeface="+mn-ea"/>
            </a:endParaRPr>
          </a:p>
          <a:p>
            <a:pPr marL="457200" indent="-457200"/>
            <a:r>
              <a:rPr lang="zh-CN" altLang="en-US">
                <a:latin typeface="隶书" pitchFamily="1" charset="-122"/>
                <a:ea typeface="隶书" pitchFamily="1" charset="-122"/>
                <a:sym typeface="+mn-ea"/>
              </a:rPr>
              <a:t>试问：该系统会不会发生死锁？为什么？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矩形 29698"/>
          <p:cNvSpPr/>
          <p:nvPr/>
        </p:nvSpPr>
        <p:spPr>
          <a:xfrm>
            <a:off x="1447800" y="914400"/>
            <a:ext cx="6364288" cy="7683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zh-CN" altLang="en-US" sz="4400">
                <a:ea typeface="隶书" pitchFamily="1" charset="-122"/>
                <a:sym typeface="+mn-ea"/>
              </a:rPr>
              <a:t>同类资源的死锁问题</a:t>
            </a:r>
            <a:endParaRPr lang="zh-CN" altLang="en-US" sz="4400">
              <a:solidFill>
                <a:schemeClr val="tx2"/>
              </a:solidFill>
              <a:latin typeface="隶书" pitchFamily="1" charset="-122"/>
              <a:ea typeface="隶书" pitchFamily="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2185" y="2132330"/>
            <a:ext cx="757872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2"/>
                </a:solidFill>
                <a:latin typeface="隶书" pitchFamily="1" charset="-122"/>
                <a:ea typeface="隶书" pitchFamily="1" charset="-122"/>
                <a:sym typeface="+mn-ea"/>
              </a:rPr>
              <a:t>习题</a:t>
            </a:r>
            <a:r>
              <a:rPr lang="en-US" altLang="zh-CN">
                <a:solidFill>
                  <a:schemeClr val="tx2"/>
                </a:solidFill>
                <a:latin typeface="隶书" pitchFamily="1" charset="-122"/>
                <a:ea typeface="隶书" pitchFamily="1" charset="-122"/>
                <a:sym typeface="+mn-ea"/>
              </a:rPr>
              <a:t>5-9</a:t>
            </a:r>
            <a:r>
              <a:rPr lang="zh-CN" altLang="en-US">
                <a:solidFill>
                  <a:schemeClr val="tx2"/>
                </a:solidFill>
                <a:latin typeface="隶书" pitchFamily="1" charset="-122"/>
                <a:ea typeface="隶书" pitchFamily="1" charset="-122"/>
                <a:sym typeface="+mn-ea"/>
              </a:rPr>
              <a:t>：</a:t>
            </a:r>
            <a:endParaRPr lang="zh-CN" altLang="en-US">
              <a:solidFill>
                <a:schemeClr val="tx2"/>
              </a:solidFill>
              <a:latin typeface="隶书" pitchFamily="1" charset="-122"/>
              <a:ea typeface="隶书" pitchFamily="1" charset="-122"/>
              <a:sym typeface="+mn-ea"/>
            </a:endParaRPr>
          </a:p>
          <a:p>
            <a:endParaRPr lang="zh-CN" altLang="en-US">
              <a:solidFill>
                <a:schemeClr val="tx2"/>
              </a:solidFill>
              <a:latin typeface="隶书" pitchFamily="1" charset="-122"/>
              <a:ea typeface="隶书" pitchFamily="1" charset="-122"/>
              <a:sym typeface="+mn-ea"/>
            </a:endParaRPr>
          </a:p>
          <a:p>
            <a:r>
              <a:rPr lang="en-US" altLang="zh-CN">
                <a:latin typeface="隶书" pitchFamily="1" charset="-122"/>
                <a:ea typeface="隶书" pitchFamily="1" charset="-122"/>
                <a:sym typeface="+mn-ea"/>
              </a:rPr>
              <a:t>	p</a:t>
            </a:r>
            <a:r>
              <a:rPr lang="zh-CN" altLang="en-US">
                <a:latin typeface="隶书" pitchFamily="1" charset="-122"/>
                <a:ea typeface="隶书" pitchFamily="1" charset="-122"/>
                <a:sym typeface="+mn-ea"/>
              </a:rPr>
              <a:t>个进程共享</a:t>
            </a:r>
            <a:r>
              <a:rPr lang="en-US" altLang="zh-CN">
                <a:latin typeface="隶书" pitchFamily="1" charset="-122"/>
                <a:ea typeface="隶书" pitchFamily="1" charset="-122"/>
                <a:sym typeface="+mn-ea"/>
              </a:rPr>
              <a:t>m</a:t>
            </a:r>
            <a:r>
              <a:rPr lang="zh-CN" altLang="en-US">
                <a:latin typeface="隶书" pitchFamily="1" charset="-122"/>
                <a:ea typeface="隶书" pitchFamily="1" charset="-122"/>
                <a:sym typeface="+mn-ea"/>
              </a:rPr>
              <a:t>个同类资源，</a:t>
            </a:r>
            <a:r>
              <a:rPr lang="en-US" altLang="zh-CN">
                <a:latin typeface="隶书" pitchFamily="1" charset="-122"/>
                <a:ea typeface="隶书" pitchFamily="1" charset="-122"/>
                <a:sym typeface="+mn-ea"/>
              </a:rPr>
              <a:t>a</a:t>
            </a:r>
            <a:r>
              <a:rPr lang="zh-CN" altLang="en-US">
                <a:latin typeface="隶书" pitchFamily="1" charset="-122"/>
                <a:ea typeface="隶书" pitchFamily="1" charset="-122"/>
                <a:sym typeface="+mn-ea"/>
              </a:rPr>
              <a:t>为所有进程对该类资源的最大需求数目之和。</a:t>
            </a:r>
            <a:endParaRPr lang="zh-CN" altLang="en-US">
              <a:latin typeface="隶书" pitchFamily="1" charset="-122"/>
              <a:ea typeface="隶书" pitchFamily="1" charset="-122"/>
              <a:sym typeface="+mn-ea"/>
            </a:endParaRPr>
          </a:p>
          <a:p>
            <a:r>
              <a:rPr lang="en-US" altLang="zh-CN">
                <a:latin typeface="隶书" pitchFamily="1" charset="-122"/>
                <a:ea typeface="隶书" pitchFamily="1" charset="-122"/>
                <a:sym typeface="+mn-ea"/>
              </a:rPr>
              <a:t>	</a:t>
            </a:r>
            <a:r>
              <a:rPr lang="zh-CN" altLang="en-US">
                <a:latin typeface="隶书" pitchFamily="1" charset="-122"/>
                <a:ea typeface="隶书" pitchFamily="1" charset="-122"/>
                <a:sym typeface="+mn-ea"/>
              </a:rPr>
              <a:t>证明：如果</a:t>
            </a:r>
            <a:r>
              <a:rPr lang="en-US" altLang="zh-CN">
                <a:latin typeface="隶书" pitchFamily="1" charset="-122"/>
                <a:ea typeface="隶书" pitchFamily="1" charset="-122"/>
                <a:sym typeface="+mn-ea"/>
              </a:rPr>
              <a:t>a&lt;p+m</a:t>
            </a:r>
            <a:r>
              <a:rPr lang="zh-CN" altLang="en-US">
                <a:latin typeface="隶书" pitchFamily="1" charset="-122"/>
                <a:ea typeface="隶书" pitchFamily="1" charset="-122"/>
                <a:sym typeface="+mn-ea"/>
              </a:rPr>
              <a:t>，则不会发生死锁。</a:t>
            </a:r>
            <a:endParaRPr lang="zh-CN" altLang="en-US">
              <a:latin typeface="隶书" pitchFamily="1" charset="-122"/>
              <a:ea typeface="隶书" pitchFamily="1" charset="-122"/>
              <a:sym typeface="+mn-ea"/>
            </a:endParaRPr>
          </a:p>
          <a:p>
            <a:endParaRPr lang="zh-CN" altLang="en-US">
              <a:latin typeface="隶书" pitchFamily="1" charset="-122"/>
              <a:ea typeface="隶书" pitchFamily="1" charset="-122"/>
              <a:sym typeface="+mn-ea"/>
            </a:endParaRPr>
          </a:p>
          <a:p>
            <a:r>
              <a:rPr lang="en-US" altLang="zh-CN">
                <a:latin typeface="隶书" pitchFamily="1" charset="-122"/>
                <a:ea typeface="隶书" pitchFamily="1" charset="-122"/>
                <a:sym typeface="+mn-ea"/>
              </a:rPr>
              <a:t>	(</a:t>
            </a:r>
            <a:r>
              <a:rPr lang="zh-CN" altLang="en-US">
                <a:latin typeface="隶书" pitchFamily="1" charset="-122"/>
                <a:ea typeface="隶书" pitchFamily="1" charset="-122"/>
                <a:sym typeface="+mn-ea"/>
              </a:rPr>
              <a:t>单独每个进程对该类资源的最大需求量</a:t>
            </a:r>
            <a:r>
              <a:rPr lang="en-US" altLang="zh-CN">
                <a:latin typeface="隶书" pitchFamily="1" charset="-122"/>
                <a:ea typeface="隶书" pitchFamily="1" charset="-122"/>
                <a:sym typeface="+mn-ea"/>
              </a:rPr>
              <a:t>&lt;=m)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327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/>
              <a:t>三、</a:t>
            </a:r>
            <a:r>
              <a:rPr lang="zh-CN" altLang="en-US">
                <a:solidFill>
                  <a:srgbClr val="000000"/>
                </a:solidFill>
              </a:rPr>
              <a:t>产生死锁的条件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771" name="内容占位符 32770"/>
          <p:cNvSpPr>
            <a:spLocks noGrp="1"/>
          </p:cNvSpPr>
          <p:nvPr>
            <p:ph idx="1"/>
          </p:nvPr>
        </p:nvSpPr>
        <p:spPr>
          <a:xfrm>
            <a:off x="809625" y="2214563"/>
            <a:ext cx="8029575" cy="3881437"/>
          </a:xfrm>
        </p:spPr>
        <p:txBody>
          <a:bodyPr anchor="t"/>
          <a:p>
            <a:pPr>
              <a:buNone/>
            </a:pPr>
            <a:r>
              <a:rPr lang="en-US" altLang="zh-CN" sz="280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(1) </a:t>
            </a:r>
            <a:r>
              <a:rPr lang="zh-CN" altLang="en-US" sz="280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互斥条件</a:t>
            </a:r>
            <a:endParaRPr lang="zh-CN" altLang="en-US" sz="2800">
              <a:solidFill>
                <a:srgbClr val="CC0000"/>
              </a:solidFill>
              <a:latin typeface="隶书" pitchFamily="1" charset="-122"/>
              <a:ea typeface="隶书" pitchFamily="1" charset="-122"/>
            </a:endParaRPr>
          </a:p>
          <a:p>
            <a:pPr>
              <a:buNone/>
            </a:pPr>
            <a:r>
              <a:rPr lang="zh-CN" altLang="en-US" sz="2800">
                <a:latin typeface="隶书" pitchFamily="1" charset="-122"/>
                <a:ea typeface="隶书" pitchFamily="1" charset="-122"/>
              </a:rPr>
              <a:t>	</a:t>
            </a:r>
            <a:r>
              <a:rPr lang="zh-CN" altLang="en-US" sz="2800" b="0">
                <a:latin typeface="隶书" pitchFamily="1" charset="-122"/>
                <a:ea typeface="隶书" pitchFamily="1" charset="-122"/>
              </a:rPr>
              <a:t>涉及的资源是非共享的，即一次只有一个进程使用。如果有另一个进程申请该资源，那么它必须等待，直到该资源被释放。</a:t>
            </a:r>
            <a:endParaRPr lang="zh-CN" altLang="en-US" sz="2800" b="0">
              <a:latin typeface="隶书" pitchFamily="1" charset="-122"/>
              <a:ea typeface="隶书" pitchFamily="1" charset="-122"/>
            </a:endParaRPr>
          </a:p>
          <a:p>
            <a:pPr>
              <a:buNone/>
            </a:pPr>
            <a:r>
              <a:rPr lang="en-US" altLang="zh-CN" sz="280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(2) </a:t>
            </a:r>
            <a:r>
              <a:rPr lang="zh-CN" altLang="en-US" sz="280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不可抢占</a:t>
            </a:r>
            <a:endParaRPr lang="zh-CN" altLang="en-US" sz="2800">
              <a:solidFill>
                <a:srgbClr val="CC0000"/>
              </a:solidFill>
              <a:latin typeface="隶书" pitchFamily="1" charset="-122"/>
              <a:ea typeface="隶书" pitchFamily="1" charset="-122"/>
            </a:endParaRPr>
          </a:p>
          <a:p>
            <a:pPr>
              <a:buNone/>
            </a:pPr>
            <a:r>
              <a:rPr lang="zh-CN" altLang="en-US" sz="2800">
                <a:latin typeface="隶书" pitchFamily="1" charset="-122"/>
                <a:ea typeface="隶书" pitchFamily="1" charset="-122"/>
              </a:rPr>
              <a:t>	</a:t>
            </a:r>
            <a:r>
              <a:rPr lang="zh-CN" altLang="en-US" sz="2800" b="0">
                <a:effectLst/>
                <a:latin typeface="隶书" pitchFamily="1" charset="-122"/>
                <a:ea typeface="隶书" pitchFamily="1" charset="-122"/>
              </a:rPr>
              <a:t>进程所获得的资源在未使用完毕之前，不能被其他进程强行夺走。即只能由获得该资源的进程自己主动来释放。</a:t>
            </a:r>
            <a:endParaRPr lang="zh-CN" altLang="en-US" sz="2800" b="0">
              <a:effectLst/>
              <a:latin typeface="隶书" pitchFamily="1" charset="-122"/>
              <a:ea typeface="隶书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charRg st="9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65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charRg st="65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74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charRg st="74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337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>
                <a:solidFill>
                  <a:srgbClr val="000000"/>
                </a:solidFill>
              </a:rPr>
              <a:t>产生死锁的条件（续）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842" name="文本占位符 33794"/>
          <p:cNvSpPr>
            <a:spLocks noGrp="1"/>
          </p:cNvSpPr>
          <p:nvPr>
            <p:ph idx="1"/>
          </p:nvPr>
        </p:nvSpPr>
        <p:spPr>
          <a:xfrm>
            <a:off x="809625" y="1989138"/>
            <a:ext cx="7958138" cy="4106862"/>
          </a:xfrm>
        </p:spPr>
        <p:txBody>
          <a:bodyPr anchor="t"/>
          <a:p>
            <a:pPr>
              <a:spcBef>
                <a:spcPct val="0"/>
              </a:spcBef>
              <a:buNone/>
            </a:pPr>
            <a:r>
              <a:rPr lang="en-US" altLang="zh-CN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(3) </a:t>
            </a:r>
            <a:r>
              <a:rPr lang="zh-CN" altLang="en-US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占有并等待（部分分配）</a:t>
            </a:r>
            <a:endParaRPr lang="zh-CN" altLang="en-US">
              <a:solidFill>
                <a:srgbClr val="CC0000"/>
              </a:solidFill>
              <a:latin typeface="隶书" pitchFamily="1" charset="-122"/>
              <a:ea typeface="隶书" pitchFamily="1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>
                <a:latin typeface="隶书" pitchFamily="1" charset="-122"/>
                <a:ea typeface="隶书" pitchFamily="1" charset="-122"/>
              </a:rPr>
              <a:t>	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进程每次申请它所需要的一部分资源。在等待一新资源的同时，进程继续占用已分配到的资源。</a:t>
            </a:r>
            <a:endParaRPr lang="zh-CN" altLang="en-US" b="0">
              <a:latin typeface="隶书" pitchFamily="1" charset="-122"/>
              <a:ea typeface="隶书" pitchFamily="1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(4) </a:t>
            </a:r>
            <a:r>
              <a:rPr lang="zh-CN" altLang="en-US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环路条件（循环等待）</a:t>
            </a:r>
            <a:endParaRPr lang="zh-CN" altLang="en-US">
              <a:solidFill>
                <a:srgbClr val="CC0000"/>
              </a:solidFill>
              <a:latin typeface="隶书" pitchFamily="1" charset="-122"/>
              <a:ea typeface="隶书" pitchFamily="1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>
                <a:latin typeface="隶书" pitchFamily="1" charset="-122"/>
                <a:ea typeface="隶书" pitchFamily="1" charset="-122"/>
              </a:rPr>
              <a:t>	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存在一种进程的循环链，链中的每一个进程已获得的资源同时被链中下一个进程所请求。</a:t>
            </a:r>
            <a:endParaRPr lang="zh-CN" altLang="en-US" b="0">
              <a:latin typeface="隶书" pitchFamily="1" charset="-122"/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348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>
                <a:solidFill>
                  <a:srgbClr val="000000"/>
                </a:solidFill>
              </a:rPr>
              <a:t>解决死锁问题的策略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866" name="文本占位符 34818"/>
          <p:cNvSpPr>
            <a:spLocks noGrp="1"/>
          </p:cNvSpPr>
          <p:nvPr>
            <p:ph idx="1"/>
          </p:nvPr>
        </p:nvSpPr>
        <p:spPr>
          <a:xfrm>
            <a:off x="809625" y="2214880"/>
            <a:ext cx="7958455" cy="2154555"/>
          </a:xfrm>
        </p:spPr>
        <p:txBody>
          <a:bodyPr anchor="t"/>
          <a:p>
            <a:pPr marL="0" indent="0" algn="ctr">
              <a:buNone/>
            </a:pPr>
            <a:r>
              <a:rPr lang="zh-CN" altLang="en-US" sz="3600" b="0">
                <a:latin typeface="隶书" pitchFamily="1" charset="-122"/>
                <a:ea typeface="隶书" pitchFamily="1" charset="-122"/>
              </a:rPr>
              <a:t>破坏死锁产生的</a:t>
            </a:r>
            <a:r>
              <a:rPr lang="en-US" altLang="zh-CN" sz="3600" b="0">
                <a:latin typeface="隶书" pitchFamily="1" charset="-122"/>
                <a:ea typeface="隶书" pitchFamily="1" charset="-122"/>
              </a:rPr>
              <a:t>4</a:t>
            </a:r>
            <a:r>
              <a:rPr lang="zh-CN" altLang="en-US" sz="3600" b="0">
                <a:latin typeface="隶书" pitchFamily="1" charset="-122"/>
                <a:ea typeface="隶书" pitchFamily="1" charset="-122"/>
              </a:rPr>
              <a:t>个条件</a:t>
            </a:r>
            <a:r>
              <a:rPr lang="zh-CN" altLang="en-US" sz="3600">
                <a:latin typeface="隶书" pitchFamily="1" charset="-122"/>
                <a:ea typeface="隶书" pitchFamily="1" charset="-122"/>
              </a:rPr>
              <a:t>。</a:t>
            </a:r>
            <a:endParaRPr lang="zh-CN" altLang="en-US" sz="3600">
              <a:latin typeface="隶书" pitchFamily="1" charset="-122"/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358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sz="480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破坏第一个条件（互斥）</a:t>
            </a:r>
            <a:endParaRPr lang="zh-CN" altLang="en-US" sz="4800">
              <a:solidFill>
                <a:srgbClr val="CC0000"/>
              </a:solidFill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37890" name="文本占位符 3584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sz="3600" b="0">
                <a:latin typeface="隶书" pitchFamily="1" charset="-122"/>
                <a:ea typeface="隶书" pitchFamily="1" charset="-122"/>
              </a:rPr>
              <a:t>使资源可同时访问而不是互斥使用，比如内存、磁盘可用这种办法管理</a:t>
            </a:r>
            <a:r>
              <a:rPr lang="en-US" altLang="zh-CN" sz="3600" b="0">
                <a:latin typeface="隶书" pitchFamily="1" charset="-122"/>
                <a:ea typeface="隶书" pitchFamily="1" charset="-122"/>
              </a:rPr>
              <a:t>,</a:t>
            </a:r>
            <a:r>
              <a:rPr lang="zh-CN" altLang="en-US" sz="3600" b="0">
                <a:latin typeface="隶书" pitchFamily="1" charset="-122"/>
                <a:ea typeface="隶书" pitchFamily="1" charset="-122"/>
              </a:rPr>
              <a:t>但有许多资源往往是不能同时访问，所以这种做法在许多场合行不通。</a:t>
            </a:r>
            <a:endParaRPr lang="zh-CN" altLang="en-US" sz="3600" b="0">
              <a:latin typeface="隶书" pitchFamily="1" charset="-122"/>
              <a:ea typeface="隶书" pitchFamily="1" charset="-122"/>
            </a:endParaRPr>
          </a:p>
          <a:p>
            <a:r>
              <a:rPr lang="zh-CN" altLang="en-US" sz="3600" b="0">
                <a:latin typeface="隶书" pitchFamily="1" charset="-122"/>
                <a:ea typeface="隶书" pitchFamily="1" charset="-122"/>
              </a:rPr>
              <a:t>虚拟设备</a:t>
            </a:r>
            <a:endParaRPr lang="zh-CN" altLang="en-US" sz="3600" b="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37891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368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破坏第二个条件（不可抢占）</a:t>
            </a:r>
            <a:endParaRPr lang="zh-CN" altLang="en-US">
              <a:solidFill>
                <a:srgbClr val="CC0000"/>
              </a:solidFill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38914" name="文本占位符 36866"/>
          <p:cNvSpPr>
            <a:spLocks noGrp="1"/>
          </p:cNvSpPr>
          <p:nvPr>
            <p:ph idx="1"/>
          </p:nvPr>
        </p:nvSpPr>
        <p:spPr/>
        <p:txBody>
          <a:bodyPr anchor="t"/>
          <a:p>
            <a:pPr algn="just"/>
            <a:r>
              <a:rPr lang="zh-CN" altLang="en-US" sz="3600" b="0">
                <a:latin typeface="隶书" pitchFamily="1" charset="-122"/>
                <a:ea typeface="隶书" pitchFamily="1" charset="-122"/>
              </a:rPr>
              <a:t>采用可抢占式调度方法可破坏第二个条件，但只适用于资源状态可以保存和恢复的情况下，比如处理器，</a:t>
            </a:r>
            <a:endParaRPr lang="zh-CN" altLang="en-US" sz="3600" b="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38915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378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sz="440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破坏第三个条件</a:t>
            </a:r>
            <a:r>
              <a:rPr lang="en-US" altLang="zh-CN" sz="440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(</a:t>
            </a:r>
            <a:r>
              <a:rPr lang="zh-CN" altLang="en-US" sz="440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占有并等待</a:t>
            </a:r>
            <a:r>
              <a:rPr lang="en-US" altLang="zh-CN" sz="440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)</a:t>
            </a:r>
            <a:endParaRPr lang="en-US" altLang="zh-CN" sz="4400">
              <a:solidFill>
                <a:srgbClr val="CC0000"/>
              </a:solidFill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39938" name="文本占位符 37890"/>
          <p:cNvSpPr>
            <a:spLocks noGrp="1"/>
          </p:cNvSpPr>
          <p:nvPr>
            <p:ph idx="1"/>
          </p:nvPr>
        </p:nvSpPr>
        <p:spPr>
          <a:xfrm>
            <a:off x="809625" y="1989138"/>
            <a:ext cx="7958138" cy="4106862"/>
          </a:xfrm>
        </p:spPr>
        <p:txBody>
          <a:bodyPr anchor="t"/>
          <a:p>
            <a:r>
              <a:rPr lang="zh-CN" altLang="en-US" b="0">
                <a:latin typeface="隶书" pitchFamily="1" charset="-122"/>
                <a:ea typeface="隶书" pitchFamily="1" charset="-122"/>
              </a:rPr>
              <a:t>当进程在申请资源未获准许的情况下</a:t>
            </a:r>
            <a:r>
              <a:rPr lang="en-US" altLang="zh-CN" b="0">
                <a:latin typeface="隶书" pitchFamily="1" charset="-122"/>
                <a:ea typeface="隶书" pitchFamily="1" charset="-122"/>
              </a:rPr>
              <a:t>,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主动释放掉已经占有的资源</a:t>
            </a:r>
            <a:r>
              <a:rPr lang="en-US" altLang="zh-CN" b="0">
                <a:latin typeface="隶书" pitchFamily="1" charset="-122"/>
                <a:ea typeface="隶书" pitchFamily="1" charset="-122"/>
              </a:rPr>
              <a:t>,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以后再一起向系统提出申请；或者在申请资源之前就释放掉已经占有的资源。</a:t>
            </a:r>
            <a:r>
              <a:rPr lang="zh-CN" altLang="zh-CN" b="0">
                <a:latin typeface="隶书" pitchFamily="1" charset="-122"/>
                <a:ea typeface="隶书" pitchFamily="1" charset="-122"/>
              </a:rPr>
              <a:t>（</a:t>
            </a:r>
            <a:r>
              <a:rPr lang="zh-CN" altLang="zh-CN" b="0">
                <a:solidFill>
                  <a:srgbClr val="FF0000"/>
                </a:solidFill>
                <a:latin typeface="隶书" pitchFamily="1" charset="-122"/>
                <a:ea typeface="隶书" pitchFamily="1" charset="-122"/>
              </a:rPr>
              <a:t>几乎不可能</a:t>
            </a:r>
            <a:r>
              <a:rPr lang="zh-CN" altLang="zh-CN" b="0">
                <a:latin typeface="隶书" pitchFamily="1" charset="-122"/>
                <a:ea typeface="隶书" pitchFamily="1" charset="-122"/>
              </a:rPr>
              <a:t>）</a:t>
            </a:r>
            <a:endParaRPr lang="zh-CN" altLang="zh-CN" b="0">
              <a:latin typeface="隶书" pitchFamily="1" charset="-122"/>
              <a:ea typeface="隶书" pitchFamily="1" charset="-122"/>
            </a:endParaRPr>
          </a:p>
          <a:p>
            <a:r>
              <a:rPr lang="zh-CN" altLang="zh-CN" b="0">
                <a:solidFill>
                  <a:srgbClr val="FF0000"/>
                </a:solidFill>
                <a:latin typeface="隶书" pitchFamily="1" charset="-122"/>
                <a:ea typeface="隶书" pitchFamily="1" charset="-122"/>
              </a:rPr>
              <a:t>采用</a:t>
            </a:r>
            <a:r>
              <a:rPr lang="zh-CN" altLang="en-US" b="0">
                <a:solidFill>
                  <a:srgbClr val="FF0000"/>
                </a:solidFill>
                <a:latin typeface="隶书" pitchFamily="1" charset="-122"/>
                <a:ea typeface="隶书" pitchFamily="1" charset="-122"/>
              </a:rPr>
              <a:t>静态分配策略</a:t>
            </a:r>
            <a:r>
              <a:rPr lang="zh-CN" altLang="zh-CN" b="0">
                <a:solidFill>
                  <a:srgbClr val="FF0000"/>
                </a:solidFill>
                <a:latin typeface="隶书" pitchFamily="1" charset="-122"/>
                <a:ea typeface="隶书" pitchFamily="1" charset="-122"/>
              </a:rPr>
              <a:t>来避免死锁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：进程需要的资源只能一次申请，在没有获得全部资源前不能投入运行。进程运行完，一次释放所有资源。</a:t>
            </a:r>
            <a:endParaRPr lang="zh-CN" altLang="en-US" b="0">
              <a:latin typeface="隶书" pitchFamily="1" charset="-122"/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389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sz="4400">
                <a:solidFill>
                  <a:srgbClr val="CC0000"/>
                </a:solidFill>
                <a:ea typeface="隶书" pitchFamily="1" charset="-122"/>
              </a:rPr>
              <a:t>静态分配策略的缺点</a:t>
            </a:r>
            <a:endParaRPr lang="zh-CN" altLang="en-US" sz="4400">
              <a:solidFill>
                <a:srgbClr val="CC0000"/>
              </a:solidFill>
              <a:ea typeface="隶书" pitchFamily="1" charset="-122"/>
            </a:endParaRPr>
          </a:p>
        </p:txBody>
      </p:sp>
      <p:sp>
        <p:nvSpPr>
          <p:cNvPr id="38915" name="内容占位符 38914"/>
          <p:cNvSpPr>
            <a:spLocks noGrp="1"/>
          </p:cNvSpPr>
          <p:nvPr>
            <p:ph idx="1"/>
          </p:nvPr>
        </p:nvSpPr>
        <p:spPr>
          <a:xfrm>
            <a:off x="809625" y="2203450"/>
            <a:ext cx="7958138" cy="4179888"/>
          </a:xfrm>
        </p:spPr>
        <p:txBody>
          <a:bodyPr anchor="t"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0">
                <a:latin typeface="隶书" pitchFamily="1" charset="-122"/>
                <a:ea typeface="隶书" pitchFamily="1" charset="-122"/>
              </a:rPr>
              <a:t>一个用户（进程）在程序运行之前很难提出将要使用的全部资源；</a:t>
            </a:r>
            <a:endParaRPr lang="zh-CN" altLang="en-US" sz="3600" b="0">
              <a:latin typeface="隶书" pitchFamily="1" charset="-122"/>
              <a:ea typeface="隶书" pitchFamily="1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0">
                <a:latin typeface="隶书" pitchFamily="1" charset="-122"/>
                <a:ea typeface="隶书" pitchFamily="1" charset="-122"/>
              </a:rPr>
              <a:t>用户作业需要的某些资源可能在后期使用；</a:t>
            </a:r>
            <a:endParaRPr lang="zh-CN" altLang="en-US" sz="3600" b="0">
              <a:latin typeface="隶书" pitchFamily="1" charset="-122"/>
              <a:ea typeface="隶书" pitchFamily="1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0">
                <a:latin typeface="隶书" pitchFamily="1" charset="-122"/>
                <a:ea typeface="隶书" pitchFamily="1" charset="-122"/>
              </a:rPr>
              <a:t>资源的浪费太大，有些资源在进程运行过程中可能只有很少的时间会用到，有的甚至根本不会用到，例如，一个出错处理的分枝语句。</a:t>
            </a:r>
            <a:endParaRPr lang="zh-CN" altLang="en-US" sz="3600" b="0">
              <a:latin typeface="隶书" pitchFamily="1" charset="-122"/>
              <a:ea typeface="隶书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3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charRg st="3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5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charRg st="50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399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sz="440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破坏第四个条件</a:t>
            </a:r>
            <a:r>
              <a:rPr lang="en-US" altLang="zh-CN" sz="440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(</a:t>
            </a:r>
            <a:r>
              <a:rPr lang="zh-CN" altLang="en-US" sz="440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循环等待</a:t>
            </a:r>
            <a:r>
              <a:rPr lang="en-US" altLang="zh-CN" sz="440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)</a:t>
            </a:r>
            <a:endParaRPr lang="en-US" altLang="zh-CN" sz="4400">
              <a:solidFill>
                <a:srgbClr val="CC0000"/>
              </a:solidFill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41986" name="文本占位符 39938"/>
          <p:cNvSpPr>
            <a:spLocks noGrp="1"/>
          </p:cNvSpPr>
          <p:nvPr>
            <p:ph idx="1"/>
          </p:nvPr>
        </p:nvSpPr>
        <p:spPr>
          <a:xfrm>
            <a:off x="809625" y="2214563"/>
            <a:ext cx="7958138" cy="3881438"/>
          </a:xfrm>
        </p:spPr>
        <p:txBody>
          <a:bodyPr anchor="t"/>
          <a:p>
            <a:pPr marL="0" lvl="0" indent="0">
              <a:buNone/>
            </a:pPr>
            <a:r>
              <a:rPr lang="zh-CN" altLang="zh-CN" sz="3600" b="0">
                <a:solidFill>
                  <a:schemeClr val="tx1"/>
                </a:solidFill>
                <a:ea typeface="隶书" pitchFamily="1" charset="-122"/>
              </a:rPr>
              <a:t>资源动态分配，控制分配来避免死锁：</a:t>
            </a:r>
            <a:endParaRPr lang="zh-CN" altLang="zh-CN" sz="3600" b="0">
              <a:solidFill>
                <a:schemeClr val="tx1"/>
              </a:solidFill>
              <a:ea typeface="隶书" pitchFamily="1" charset="-122"/>
            </a:endParaRPr>
          </a:p>
          <a:p>
            <a:pPr marL="0" lvl="0" indent="0"/>
            <a:r>
              <a:rPr lang="zh-CN" altLang="en-US" sz="3600" b="0">
                <a:solidFill>
                  <a:srgbClr val="C00000"/>
                </a:solidFill>
                <a:ea typeface="隶书" pitchFamily="1" charset="-122"/>
              </a:rPr>
              <a:t>有序资源分配法</a:t>
            </a:r>
            <a:endParaRPr lang="zh-CN" altLang="en-US" sz="3600" b="0">
              <a:solidFill>
                <a:srgbClr val="C00000"/>
              </a:solidFill>
              <a:ea typeface="隶书" pitchFamily="1" charset="-122"/>
            </a:endParaRPr>
          </a:p>
          <a:p>
            <a:pPr marL="0" lvl="0" indent="0"/>
            <a:r>
              <a:rPr lang="zh-CN" altLang="en-US" sz="3600" b="0">
                <a:solidFill>
                  <a:srgbClr val="C00000"/>
                </a:solidFill>
                <a:ea typeface="隶书" pitchFamily="1" charset="-122"/>
              </a:rPr>
              <a:t>银行家算法</a:t>
            </a:r>
            <a:r>
              <a:rPr lang="zh-CN" altLang="en-US" sz="3600" b="0">
                <a:solidFill>
                  <a:schemeClr val="tx1"/>
                </a:solidFill>
                <a:ea typeface="隶书" pitchFamily="1" charset="-122"/>
              </a:rPr>
              <a:t>（资源分配拒绝策略）</a:t>
            </a:r>
            <a:endParaRPr lang="zh-CN" altLang="en-US" sz="3600" b="0">
              <a:solidFill>
                <a:schemeClr val="tx1"/>
              </a:solidFill>
              <a:ea typeface="隶书" pitchFamily="1" charset="-122"/>
            </a:endParaRPr>
          </a:p>
          <a:p>
            <a:pPr lvl="1" indent="-285750"/>
            <a:endParaRPr lang="zh-CN" altLang="en-US" sz="3200">
              <a:solidFill>
                <a:srgbClr val="CC0000"/>
              </a:solidFill>
              <a:ea typeface="隶书" pitchFamily="1" charset="-122"/>
            </a:endParaRPr>
          </a:p>
          <a:p>
            <a:pPr lvl="1" indent="-285750"/>
            <a:endParaRPr lang="zh-CN" altLang="en-US" sz="3200">
              <a:solidFill>
                <a:srgbClr val="CC0000"/>
              </a:solidFill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内容占位符 8193"/>
          <p:cNvSpPr>
            <a:spLocks noGrp="1"/>
          </p:cNvSpPr>
          <p:nvPr>
            <p:ph idx="1"/>
          </p:nvPr>
        </p:nvSpPr>
        <p:spPr>
          <a:xfrm>
            <a:off x="664845" y="2215515"/>
            <a:ext cx="8211185" cy="4236720"/>
          </a:xfrm>
        </p:spPr>
        <p:txBody>
          <a:bodyPr anchor="t"/>
          <a:p>
            <a:pPr marL="0" indent="0">
              <a:spcBef>
                <a:spcPct val="10000"/>
              </a:spcBef>
              <a:buSzPct val="100000"/>
              <a:buNone/>
            </a:pPr>
            <a:r>
              <a:rPr lang="en-US" altLang="x-none" dirty="0"/>
              <a:t>     </a:t>
            </a:r>
            <a:r>
              <a:rPr lang="x-none" altLang="zh-CN" dirty="0"/>
              <a:t>大量的资源请求和有限的资源之间存在矛盾，必须使得互相竞争的进程能够有效的共享有限资源：</a:t>
            </a:r>
            <a:endParaRPr lang="x-none" altLang="zh-CN" dirty="0"/>
          </a:p>
          <a:p>
            <a:pPr lvl="1">
              <a:spcBef>
                <a:spcPct val="10000"/>
              </a:spcBef>
              <a:buSzPct val="100000"/>
              <a:buAutoNum type="arabicPeriod"/>
            </a:pPr>
            <a:r>
              <a:rPr lang="zh-CN" altLang="en-US" dirty="0"/>
              <a:t>保证资源的高利用率；</a:t>
            </a:r>
            <a:endParaRPr lang="zh-CN" altLang="en-US" dirty="0"/>
          </a:p>
          <a:p>
            <a:pPr lvl="1" algn="just">
              <a:buSzPct val="100000"/>
              <a:buAutoNum type="arabicPeriod"/>
            </a:pPr>
            <a:r>
              <a:rPr lang="zh-CN" altLang="en-US" dirty="0"/>
              <a:t>在“合理”时间内使所有顾客有获得所需资源的机会；</a:t>
            </a:r>
            <a:endParaRPr lang="zh-CN" altLang="en-US" dirty="0"/>
          </a:p>
          <a:p>
            <a:pPr lvl="1" algn="just">
              <a:buSzPct val="100000"/>
              <a:buAutoNum type="arabicPeriod"/>
            </a:pPr>
            <a:r>
              <a:rPr lang="zh-CN" altLang="en-US" dirty="0"/>
              <a:t>对不可共享的资源实施互斥使用；</a:t>
            </a:r>
            <a:endParaRPr lang="zh-CN" altLang="en-US" dirty="0"/>
          </a:p>
          <a:p>
            <a:pPr lvl="1" algn="just">
              <a:buSzPct val="100000"/>
              <a:buAutoNum type="arabicPeriod"/>
            </a:pPr>
            <a:r>
              <a:rPr lang="zh-CN" altLang="en-US" dirty="0"/>
              <a:t>防止由资源分配不当而引起的死锁。</a:t>
            </a:r>
            <a:endParaRPr lang="zh-CN" altLang="en-US" dirty="0"/>
          </a:p>
        </p:txBody>
      </p:sp>
      <p:sp>
        <p:nvSpPr>
          <p:cNvPr id="2" name="标题 8194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资源管理的目标</a:t>
            </a:r>
            <a:endParaRPr lang="zh-CN" altLang="en-US" dirty="0"/>
          </a:p>
        </p:txBody>
      </p:sp>
      <p:sp>
        <p:nvSpPr>
          <p:cNvPr id="8195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819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11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194">
                                            <p:txEl>
                                              <p:charRg st="11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36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8194">
                                            <p:txEl>
                                              <p:charRg st="36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52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8194">
                                            <p:txEl>
                                              <p:charRg st="52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409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sz="4400">
                <a:solidFill>
                  <a:srgbClr val="CC0000"/>
                </a:solidFill>
                <a:ea typeface="隶书" pitchFamily="1" charset="-122"/>
              </a:rPr>
              <a:t>有序资源分配法</a:t>
            </a:r>
            <a:endParaRPr lang="zh-CN" altLang="en-US" sz="4400">
              <a:solidFill>
                <a:srgbClr val="CC0000"/>
              </a:solidFill>
              <a:ea typeface="隶书" pitchFamily="1" charset="-122"/>
            </a:endParaRPr>
          </a:p>
        </p:txBody>
      </p:sp>
      <p:sp>
        <p:nvSpPr>
          <p:cNvPr id="40963" name="内容占位符 4096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3600">
                <a:ea typeface="隶书" pitchFamily="1" charset="-122"/>
              </a:rPr>
              <a:t>	</a:t>
            </a:r>
            <a:r>
              <a:rPr lang="zh-CN" altLang="en-US" sz="3600" b="0">
                <a:ea typeface="隶书" pitchFamily="1" charset="-122"/>
              </a:rPr>
              <a:t>系统中所有资源都给定一个唯一的编号，所有分配请求必须以上升的次序进行。当遵守上升次序的规则时，若资源可用，则予以分配；否则，请求者等待。</a:t>
            </a:r>
            <a:endParaRPr lang="zh-CN" altLang="en-US" sz="3600" b="0">
              <a:ea typeface="隶书" pitchFamily="1" charset="-122"/>
            </a:endParaRPr>
          </a:p>
          <a:p>
            <a:endParaRPr lang="zh-CN" altLang="en-US" sz="3600">
              <a:ea typeface="隶书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419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sz="4400">
                <a:solidFill>
                  <a:srgbClr val="CC0000"/>
                </a:solidFill>
                <a:ea typeface="隶书" pitchFamily="1" charset="-122"/>
              </a:rPr>
              <a:t>有序资源分配法举例</a:t>
            </a:r>
            <a:endParaRPr lang="zh-CN" altLang="en-US" sz="4400">
              <a:solidFill>
                <a:srgbClr val="CC0000"/>
              </a:solidFill>
              <a:ea typeface="隶书" pitchFamily="1" charset="-122"/>
            </a:endParaRPr>
          </a:p>
        </p:txBody>
      </p:sp>
      <p:sp>
        <p:nvSpPr>
          <p:cNvPr id="41987" name="内容占位符 41986"/>
          <p:cNvSpPr>
            <a:spLocks noGrp="1"/>
          </p:cNvSpPr>
          <p:nvPr>
            <p:ph idx="1"/>
          </p:nvPr>
        </p:nvSpPr>
        <p:spPr/>
        <p:txBody>
          <a:bodyPr anchor="t"/>
          <a:p>
            <a:pPr algn="just" eaLnBrk="0" hangingPunct="0">
              <a:spcBef>
                <a:spcPct val="0"/>
              </a:spcBef>
              <a:buNone/>
            </a:pPr>
            <a:r>
              <a:rPr lang="zh-CN" altLang="en-US" sz="3600" dirty="0">
                <a:latin typeface="隶书" pitchFamily="1" charset="-122"/>
                <a:ea typeface="隶书" pitchFamily="1" charset="-122"/>
              </a:rPr>
              <a:t>	</a:t>
            </a:r>
            <a:r>
              <a:rPr lang="zh-CN" altLang="en-US" sz="3600" b="0" dirty="0">
                <a:latin typeface="隶书" pitchFamily="1" charset="-122"/>
                <a:ea typeface="隶书" pitchFamily="1" charset="-122"/>
              </a:rPr>
              <a:t>进程PA和PB都使用资源R1，R2；</a:t>
            </a:r>
            <a:endParaRPr lang="zh-CN" altLang="en-US" sz="3600" b="0" dirty="0">
              <a:latin typeface="隶书" pitchFamily="1" charset="-122"/>
              <a:ea typeface="隶书" pitchFamily="1" charset="-122"/>
            </a:endParaRPr>
          </a:p>
          <a:p>
            <a:pPr algn="just" eaLnBrk="0" hangingPunct="0">
              <a:spcBef>
                <a:spcPct val="0"/>
              </a:spcBef>
              <a:buNone/>
            </a:pPr>
            <a:r>
              <a:rPr lang="zh-CN" altLang="en-US" sz="3600" b="0" dirty="0">
                <a:latin typeface="隶书" pitchFamily="1" charset="-122"/>
                <a:ea typeface="隶书" pitchFamily="1" charset="-122"/>
              </a:rPr>
              <a:t>	采用有序资源分配法：R1编号为1，R2编号为2</a:t>
            </a:r>
            <a:endParaRPr lang="zh-CN" altLang="en-US" sz="3600" b="0" dirty="0">
              <a:latin typeface="隶书" pitchFamily="1" charset="-122"/>
              <a:ea typeface="隶书" pitchFamily="1" charset="-122"/>
            </a:endParaRPr>
          </a:p>
          <a:p>
            <a:pPr algn="just" eaLnBrk="0" hangingPunct="0">
              <a:spcBef>
                <a:spcPct val="0"/>
              </a:spcBef>
              <a:buNone/>
            </a:pPr>
            <a:r>
              <a:rPr lang="zh-CN" altLang="en-US" sz="3600" b="0" dirty="0">
                <a:latin typeface="隶书" pitchFamily="1" charset="-122"/>
                <a:ea typeface="隶书" pitchFamily="1" charset="-122"/>
              </a:rPr>
              <a:t>	PA：申请次序应是：R1，R2</a:t>
            </a:r>
            <a:endParaRPr lang="zh-CN" altLang="en-US" sz="3600" b="0" dirty="0">
              <a:latin typeface="隶书" pitchFamily="1" charset="-122"/>
              <a:ea typeface="隶书" pitchFamily="1" charset="-122"/>
            </a:endParaRPr>
          </a:p>
          <a:p>
            <a:pPr algn="just" eaLnBrk="0" hangingPunct="0">
              <a:spcBef>
                <a:spcPct val="0"/>
              </a:spcBef>
              <a:buNone/>
            </a:pPr>
            <a:r>
              <a:rPr lang="zh-CN" altLang="en-US" sz="3600" b="0" dirty="0">
                <a:latin typeface="隶书" pitchFamily="1" charset="-122"/>
                <a:ea typeface="隶书" pitchFamily="1" charset="-122"/>
              </a:rPr>
              <a:t>	PB：申请次序应是：R1，R2</a:t>
            </a:r>
            <a:endParaRPr lang="zh-CN" altLang="en-US" sz="3600" b="0" dirty="0">
              <a:latin typeface="隶书" pitchFamily="1" charset="-122"/>
              <a:ea typeface="隶书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2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charRg st="20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45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charRg st="45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62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charRg st="62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419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sz="4400">
                <a:solidFill>
                  <a:srgbClr val="CC0000"/>
                </a:solidFill>
                <a:ea typeface="隶书" pitchFamily="1" charset="-122"/>
              </a:rPr>
              <a:t>有序资源分配法</a:t>
            </a:r>
            <a:r>
              <a:rPr lang="x-none" altLang="zh-CN" sz="4400">
                <a:solidFill>
                  <a:srgbClr val="CC0000"/>
                </a:solidFill>
                <a:ea typeface="隶书" pitchFamily="1" charset="-122"/>
              </a:rPr>
              <a:t>证明</a:t>
            </a:r>
            <a:endParaRPr lang="x-none" altLang="zh-CN" sz="4400">
              <a:solidFill>
                <a:srgbClr val="CC0000"/>
              </a:solidFill>
              <a:ea typeface="隶书" pitchFamily="1" charset="-122"/>
            </a:endParaRPr>
          </a:p>
        </p:txBody>
      </p:sp>
      <p:sp>
        <p:nvSpPr>
          <p:cNvPr id="41987" name="内容占位符 41986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457200" lvl="1" indent="0">
              <a:spcBef>
                <a:spcPct val="20000"/>
              </a:spcBef>
              <a:buNone/>
            </a:pPr>
            <a:r>
              <a:rPr lang="x-none" altLang="zh-CN" sz="3600" b="0">
                <a:latin typeface="隶书" pitchFamily="1" charset="-122"/>
                <a:ea typeface="隶书" pitchFamily="1" charset="-122"/>
                <a:sym typeface="+mn-ea"/>
              </a:rPr>
              <a:t>进程集合：P={ p</a:t>
            </a:r>
            <a:r>
              <a:rPr lang="x-none" altLang="zh-CN" sz="3600" b="0" baseline="-25000">
                <a:latin typeface="隶书" pitchFamily="1" charset="-122"/>
                <a:ea typeface="隶书" pitchFamily="1" charset="-122"/>
                <a:sym typeface="+mn-ea"/>
              </a:rPr>
              <a:t>1</a:t>
            </a:r>
            <a:r>
              <a:rPr lang="x-none" altLang="zh-CN" sz="3600" b="0">
                <a:latin typeface="隶书" pitchFamily="1" charset="-122"/>
                <a:ea typeface="隶书" pitchFamily="1" charset="-122"/>
                <a:sym typeface="+mn-ea"/>
              </a:rPr>
              <a:t>, p</a:t>
            </a:r>
            <a:r>
              <a:rPr lang="x-none" altLang="zh-CN" sz="3600" b="0" baseline="-25000">
                <a:latin typeface="隶书" pitchFamily="1" charset="-122"/>
                <a:ea typeface="隶书" pitchFamily="1" charset="-122"/>
                <a:sym typeface="+mn-ea"/>
              </a:rPr>
              <a:t>2</a:t>
            </a:r>
            <a:r>
              <a:rPr lang="x-none" altLang="zh-CN" sz="3600" b="0">
                <a:latin typeface="隶书" pitchFamily="1" charset="-122"/>
                <a:ea typeface="隶书" pitchFamily="1" charset="-122"/>
                <a:sym typeface="+mn-ea"/>
              </a:rPr>
              <a:t>, ..., p</a:t>
            </a:r>
            <a:r>
              <a:rPr lang="x-none" altLang="zh-CN" sz="3600" b="0" baseline="-25000">
                <a:latin typeface="隶书" pitchFamily="1" charset="-122"/>
                <a:ea typeface="隶书" pitchFamily="1" charset="-122"/>
                <a:sym typeface="+mn-ea"/>
              </a:rPr>
              <a:t>n</a:t>
            </a:r>
            <a:r>
              <a:rPr lang="x-none" altLang="zh-CN" sz="3600" b="0">
                <a:latin typeface="隶书" pitchFamily="1" charset="-122"/>
                <a:ea typeface="隶书" pitchFamily="1" charset="-122"/>
                <a:sym typeface="+mn-ea"/>
              </a:rPr>
              <a:t> }</a:t>
            </a:r>
            <a:endParaRPr lang="x-none" altLang="zh-CN" sz="3600" b="0">
              <a:latin typeface="隶书" pitchFamily="1" charset="-122"/>
              <a:ea typeface="隶书" pitchFamily="1" charset="-122"/>
              <a:sym typeface="+mn-ea"/>
            </a:endParaRPr>
          </a:p>
          <a:p>
            <a:pPr marL="457200" lvl="1" indent="0">
              <a:spcBef>
                <a:spcPct val="20000"/>
              </a:spcBef>
              <a:buNone/>
            </a:pPr>
            <a:r>
              <a:rPr lang="x-none" altLang="zh-CN" sz="3600" b="0">
                <a:latin typeface="隶书" pitchFamily="1" charset="-122"/>
                <a:ea typeface="隶书" pitchFamily="1" charset="-122"/>
                <a:sym typeface="+mn-ea"/>
              </a:rPr>
              <a:t>资源集合：R={ r</a:t>
            </a:r>
            <a:r>
              <a:rPr lang="x-none" altLang="zh-CN" sz="3600" b="0" baseline="-25000">
                <a:latin typeface="隶书" pitchFamily="1" charset="-122"/>
                <a:ea typeface="隶书" pitchFamily="1" charset="-122"/>
                <a:sym typeface="+mn-ea"/>
              </a:rPr>
              <a:t>1</a:t>
            </a:r>
            <a:r>
              <a:rPr lang="x-none" altLang="zh-CN" sz="3600" b="0">
                <a:latin typeface="隶书" pitchFamily="1" charset="-122"/>
                <a:ea typeface="隶书" pitchFamily="1" charset="-122"/>
                <a:sym typeface="+mn-ea"/>
              </a:rPr>
              <a:t>, r</a:t>
            </a:r>
            <a:r>
              <a:rPr lang="x-none" altLang="zh-CN" sz="3600" b="0" baseline="-25000">
                <a:latin typeface="隶书" pitchFamily="1" charset="-122"/>
                <a:ea typeface="隶书" pitchFamily="1" charset="-122"/>
                <a:sym typeface="+mn-ea"/>
              </a:rPr>
              <a:t>2</a:t>
            </a:r>
            <a:r>
              <a:rPr lang="x-none" altLang="zh-CN" sz="3600" b="0">
                <a:latin typeface="隶书" pitchFamily="1" charset="-122"/>
                <a:ea typeface="隶书" pitchFamily="1" charset="-122"/>
                <a:sym typeface="+mn-ea"/>
              </a:rPr>
              <a:t>, ..., r</a:t>
            </a:r>
            <a:r>
              <a:rPr lang="x-none" altLang="zh-CN" sz="3600" b="0" baseline="-25000">
                <a:latin typeface="隶书" pitchFamily="1" charset="-122"/>
                <a:ea typeface="隶书" pitchFamily="1" charset="-122"/>
                <a:sym typeface="+mn-ea"/>
              </a:rPr>
              <a:t>m</a:t>
            </a:r>
            <a:r>
              <a:rPr lang="x-none" altLang="zh-CN" sz="3600" b="0">
                <a:latin typeface="隶书" pitchFamily="1" charset="-122"/>
                <a:ea typeface="隶书" pitchFamily="1" charset="-122"/>
                <a:sym typeface="+mn-ea"/>
              </a:rPr>
              <a:t> }</a:t>
            </a:r>
            <a:endParaRPr lang="x-none" altLang="zh-CN" sz="3600" b="0">
              <a:latin typeface="隶书" pitchFamily="1" charset="-122"/>
              <a:ea typeface="隶书" pitchFamily="1" charset="-122"/>
              <a:sym typeface="+mn-ea"/>
            </a:endParaRPr>
          </a:p>
          <a:p>
            <a:pPr marL="457200" lvl="1" indent="0">
              <a:spcBef>
                <a:spcPct val="20000"/>
              </a:spcBef>
              <a:buNone/>
            </a:pPr>
            <a:endParaRPr lang="x-none" altLang="zh-CN" sz="3600" b="0">
              <a:latin typeface="隶书" pitchFamily="1" charset="-122"/>
              <a:ea typeface="隶书" pitchFamily="1" charset="-122"/>
              <a:sym typeface="+mn-ea"/>
            </a:endParaRPr>
          </a:p>
          <a:p>
            <a:pPr marL="457200" lvl="1" indent="0">
              <a:spcBef>
                <a:spcPct val="20000"/>
              </a:spcBef>
              <a:buNone/>
            </a:pPr>
            <a:r>
              <a:rPr lang="x-none" altLang="zh-CN" sz="3600" b="0">
                <a:latin typeface="隶书" pitchFamily="1" charset="-122"/>
                <a:ea typeface="隶书" pitchFamily="1" charset="-122"/>
                <a:sym typeface="+mn-ea"/>
              </a:rPr>
              <a:t>任一进程申请资源必须按照资源编号（1,2,...,m）升序的顺序申请。</a:t>
            </a:r>
            <a:endParaRPr lang="x-none" altLang="zh-CN" sz="3600" b="0">
              <a:latin typeface="隶书" pitchFamily="1" charset="-122"/>
              <a:ea typeface="隶书" pitchFamily="1" charset="-122"/>
              <a:sym typeface="+mn-ea"/>
            </a:endParaRPr>
          </a:p>
          <a:p>
            <a:pPr marL="457200" lvl="1" indent="0">
              <a:spcBef>
                <a:spcPct val="20000"/>
              </a:spcBef>
              <a:buNone/>
            </a:pPr>
            <a:r>
              <a:rPr lang="x-none" altLang="zh-CN" sz="3600" b="0">
                <a:latin typeface="隶书" pitchFamily="1" charset="-122"/>
                <a:ea typeface="隶书" pitchFamily="1" charset="-122"/>
                <a:sym typeface="+mn-ea"/>
              </a:rPr>
              <a:t>证明</a:t>
            </a:r>
            <a:r>
              <a:rPr lang="zh-CN" altLang="x-none" sz="3600" b="0">
                <a:latin typeface="隶书" pitchFamily="1" charset="-122"/>
                <a:ea typeface="隶书" pitchFamily="1" charset="-122"/>
                <a:sym typeface="+mn-ea"/>
              </a:rPr>
              <a:t>：</a:t>
            </a:r>
            <a:r>
              <a:rPr lang="x-none" altLang="zh-CN" sz="3600" b="0">
                <a:latin typeface="隶书" pitchFamily="1" charset="-122"/>
                <a:ea typeface="隶书" pitchFamily="1" charset="-122"/>
                <a:sym typeface="+mn-ea"/>
              </a:rPr>
              <a:t>不可能产生死锁。</a:t>
            </a:r>
            <a:endParaRPr lang="zh-CN" altLang="en-US" sz="3600" b="0" dirty="0">
              <a:latin typeface="隶书" pitchFamily="1" charset="-122"/>
              <a:ea typeface="隶书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430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sz="4400">
                <a:solidFill>
                  <a:srgbClr val="CC0000"/>
                </a:solidFill>
                <a:ea typeface="隶书" pitchFamily="1" charset="-122"/>
              </a:rPr>
              <a:t>有序</a:t>
            </a:r>
            <a:r>
              <a:rPr lang="zh-CN" altLang="en-US" sz="440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分配法不会产生死锁</a:t>
            </a:r>
            <a:endParaRPr lang="zh-CN" altLang="en-US" sz="4400">
              <a:solidFill>
                <a:srgbClr val="CC0000"/>
              </a:solidFill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45058" name="文本占位符 43010"/>
          <p:cNvSpPr>
            <a:spLocks noGrp="1"/>
          </p:cNvSpPr>
          <p:nvPr>
            <p:ph idx="1"/>
          </p:nvPr>
        </p:nvSpPr>
        <p:spPr>
          <a:xfrm>
            <a:off x="809625" y="1989138"/>
            <a:ext cx="7958138" cy="4464050"/>
          </a:xfrm>
        </p:spPr>
        <p:txBody>
          <a:bodyPr anchor="t"/>
          <a:p>
            <a:pPr>
              <a:buNone/>
            </a:pPr>
            <a:r>
              <a:rPr lang="zh-CN" altLang="en-US" b="0">
                <a:latin typeface="隶书" pitchFamily="1" charset="-122"/>
                <a:ea typeface="隶书" pitchFamily="1" charset="-122"/>
              </a:rPr>
              <a:t>证明：采用反证法，假设有序分配法会产生死锁。则死锁时刻，若进程</a:t>
            </a:r>
            <a:r>
              <a:rPr lang="en-US" altLang="zh-CN" b="0">
                <a:latin typeface="隶书" pitchFamily="1" charset="-122"/>
                <a:ea typeface="隶书" pitchFamily="1" charset="-122"/>
              </a:rPr>
              <a:t>P</a:t>
            </a:r>
            <a:r>
              <a:rPr lang="en-US" altLang="zh-CN" b="0" baseline="-25000">
                <a:latin typeface="隶书" pitchFamily="1" charset="-122"/>
                <a:ea typeface="隶书" pitchFamily="1" charset="-122"/>
              </a:rPr>
              <a:t>1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处于等资源</a:t>
            </a:r>
            <a:r>
              <a:rPr lang="en-US" altLang="zh-CN" b="0">
                <a:latin typeface="隶书" pitchFamily="1" charset="-122"/>
                <a:ea typeface="隶书" pitchFamily="1" charset="-122"/>
              </a:rPr>
              <a:t>r</a:t>
            </a:r>
            <a:r>
              <a:rPr lang="en-US" altLang="zh-CN" b="0" baseline="-25000">
                <a:latin typeface="隶书" pitchFamily="1" charset="-122"/>
                <a:ea typeface="隶书" pitchFamily="1" charset="-122"/>
              </a:rPr>
              <a:t>k1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状态，则</a:t>
            </a:r>
            <a:r>
              <a:rPr lang="en-US" altLang="zh-CN" b="0">
                <a:latin typeface="隶书" pitchFamily="1" charset="-122"/>
                <a:ea typeface="隶书" pitchFamily="1" charset="-122"/>
              </a:rPr>
              <a:t>r</a:t>
            </a:r>
            <a:r>
              <a:rPr lang="en-US" altLang="zh-CN" b="0" baseline="-25000">
                <a:latin typeface="隶书" pitchFamily="1" charset="-122"/>
                <a:ea typeface="隶书" pitchFamily="1" charset="-122"/>
              </a:rPr>
              <a:t>k1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必为另一进程假定是</a:t>
            </a:r>
            <a:r>
              <a:rPr lang="en-US" altLang="zh-CN" b="0">
                <a:latin typeface="隶书" pitchFamily="1" charset="-122"/>
                <a:ea typeface="隶书" pitchFamily="1" charset="-122"/>
              </a:rPr>
              <a:t>P</a:t>
            </a:r>
            <a:r>
              <a:rPr lang="en-US" altLang="zh-CN" b="0" baseline="-25000">
                <a:latin typeface="隶书" pitchFamily="1" charset="-122"/>
                <a:ea typeface="隶书" pitchFamily="1" charset="-122"/>
              </a:rPr>
              <a:t>2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所占用</a:t>
            </a:r>
            <a:r>
              <a:rPr lang="en-US" altLang="zh-CN" b="0">
                <a:latin typeface="隶书" pitchFamily="1" charset="-122"/>
                <a:ea typeface="隶书" pitchFamily="1" charset="-122"/>
              </a:rPr>
              <a:t>,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所以一定在之前某个时刻，进程</a:t>
            </a:r>
            <a:r>
              <a:rPr lang="en-US" altLang="zh-CN" b="0">
                <a:latin typeface="隶书" pitchFamily="1" charset="-122"/>
                <a:ea typeface="隶书" pitchFamily="1" charset="-122"/>
              </a:rPr>
              <a:t>P</a:t>
            </a:r>
            <a:r>
              <a:rPr lang="en-US" altLang="zh-CN" b="0" baseline="-25000">
                <a:latin typeface="隶书" pitchFamily="1" charset="-122"/>
                <a:ea typeface="隶书" pitchFamily="1" charset="-122"/>
              </a:rPr>
              <a:t>2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占有资源</a:t>
            </a:r>
            <a:r>
              <a:rPr lang="en-US" altLang="zh-CN" b="0">
                <a:latin typeface="隶书" pitchFamily="1" charset="-122"/>
                <a:ea typeface="隶书" pitchFamily="1" charset="-122"/>
              </a:rPr>
              <a:t>r</a:t>
            </a:r>
            <a:r>
              <a:rPr lang="en-US" altLang="zh-CN" b="0" baseline="-25000">
                <a:latin typeface="隶书" pitchFamily="1" charset="-122"/>
                <a:ea typeface="隶书" pitchFamily="1" charset="-122"/>
              </a:rPr>
              <a:t>k1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而处于永远等待资源</a:t>
            </a:r>
            <a:r>
              <a:rPr lang="en-US" altLang="zh-CN" b="0">
                <a:latin typeface="隶书" pitchFamily="1" charset="-122"/>
                <a:ea typeface="隶书" pitchFamily="1" charset="-122"/>
              </a:rPr>
              <a:t>r</a:t>
            </a:r>
            <a:r>
              <a:rPr lang="en-US" altLang="zh-CN" b="0" baseline="-25000">
                <a:latin typeface="隶书" pitchFamily="1" charset="-122"/>
                <a:ea typeface="隶书" pitchFamily="1" charset="-122"/>
              </a:rPr>
              <a:t>k2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状态。如此推下去，系统只有有限个进程，一定存在进程</a:t>
            </a:r>
            <a:r>
              <a:rPr lang="en-US" altLang="zh-CN" b="0">
                <a:latin typeface="隶书" pitchFamily="1" charset="-122"/>
                <a:ea typeface="隶书" pitchFamily="1" charset="-122"/>
              </a:rPr>
              <a:t>P</a:t>
            </a:r>
            <a:r>
              <a:rPr lang="en-US" altLang="zh-CN" b="0" baseline="-25000">
                <a:latin typeface="隶书" pitchFamily="1" charset="-122"/>
                <a:ea typeface="隶书" pitchFamily="1" charset="-122"/>
              </a:rPr>
              <a:t>n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永远等待资源</a:t>
            </a:r>
            <a:r>
              <a:rPr lang="en-US" altLang="zh-CN" b="0">
                <a:latin typeface="隶书" pitchFamily="1" charset="-122"/>
                <a:ea typeface="隶书" pitchFamily="1" charset="-122"/>
              </a:rPr>
              <a:t>r</a:t>
            </a:r>
            <a:r>
              <a:rPr lang="en-US" altLang="zh-CN" b="0" baseline="-25000">
                <a:latin typeface="隶书" pitchFamily="1" charset="-122"/>
                <a:ea typeface="隶书" pitchFamily="1" charset="-122"/>
              </a:rPr>
              <a:t>kn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，而</a:t>
            </a:r>
            <a:r>
              <a:rPr lang="en-US" altLang="zh-CN" b="0">
                <a:latin typeface="隶书" pitchFamily="1" charset="-122"/>
                <a:ea typeface="隶书" pitchFamily="1" charset="-122"/>
              </a:rPr>
              <a:t>r</a:t>
            </a:r>
            <a:r>
              <a:rPr lang="en-US" altLang="zh-CN" b="0" baseline="-25000">
                <a:latin typeface="隶书" pitchFamily="1" charset="-122"/>
                <a:ea typeface="隶书" pitchFamily="1" charset="-122"/>
              </a:rPr>
              <a:t>kn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必为前面某进程</a:t>
            </a:r>
            <a:r>
              <a:rPr lang="en-US" altLang="zh-CN" b="0">
                <a:latin typeface="隶书" pitchFamily="1" charset="-122"/>
                <a:ea typeface="隶书" pitchFamily="1" charset="-122"/>
              </a:rPr>
              <a:t>P</a:t>
            </a:r>
            <a:r>
              <a:rPr lang="en-US" altLang="zh-CN" b="0" baseline="-25000">
                <a:latin typeface="隶书" pitchFamily="1" charset="-122"/>
                <a:ea typeface="隶书" pitchFamily="1" charset="-122"/>
              </a:rPr>
              <a:t>i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占用</a:t>
            </a:r>
            <a:r>
              <a:rPr lang="en-US" altLang="zh-CN" b="0">
                <a:latin typeface="隶书" pitchFamily="1" charset="-122"/>
                <a:ea typeface="隶书" pitchFamily="1" charset="-122"/>
              </a:rPr>
              <a:t>(i&lt;n)</a:t>
            </a:r>
            <a:r>
              <a:rPr lang="zh-CN" altLang="en-US" b="0">
                <a:latin typeface="隶书" pitchFamily="1" charset="-122"/>
                <a:ea typeface="隶书" pitchFamily="1" charset="-122"/>
              </a:rPr>
              <a:t>。</a:t>
            </a:r>
            <a:endParaRPr lang="zh-CN" altLang="en-US" b="0">
              <a:latin typeface="隶书" pitchFamily="1" charset="-122"/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6081" name="文本框 44033"/>
          <p:cNvSpPr txBox="1"/>
          <p:nvPr/>
        </p:nvSpPr>
        <p:spPr>
          <a:xfrm>
            <a:off x="609600" y="787400"/>
            <a:ext cx="8305800" cy="58496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3200">
                <a:latin typeface="隶书" pitchFamily="1" charset="-122"/>
                <a:ea typeface="隶书" pitchFamily="1" charset="-122"/>
              </a:rPr>
              <a:t>按照按序分配策略，当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P</a:t>
            </a:r>
            <a:r>
              <a:rPr lang="en-US" altLang="zh-CN" sz="3200" baseline="-25000">
                <a:latin typeface="隶书" pitchFamily="1" charset="-122"/>
                <a:ea typeface="隶书" pitchFamily="1" charset="-122"/>
              </a:rPr>
              <a:t>2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占用了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r</a:t>
            </a:r>
            <a:r>
              <a:rPr lang="en-US" altLang="zh-CN" sz="3200" baseline="-25000">
                <a:latin typeface="隶书" pitchFamily="1" charset="-122"/>
                <a:ea typeface="隶书" pitchFamily="1" charset="-122"/>
              </a:rPr>
              <a:t>k1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后再申请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r</a:t>
            </a:r>
            <a:r>
              <a:rPr lang="en-US" altLang="zh-CN" sz="3200" baseline="-25000">
                <a:latin typeface="隶书" pitchFamily="1" charset="-122"/>
                <a:ea typeface="隶书" pitchFamily="1" charset="-122"/>
              </a:rPr>
              <a:t>k2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必有：</a:t>
            </a:r>
            <a:endParaRPr lang="zh-CN" altLang="en-US" sz="3200">
              <a:latin typeface="隶书" pitchFamily="1" charset="-122"/>
              <a:ea typeface="隶书" pitchFamily="1" charset="-122"/>
            </a:endParaRPr>
          </a:p>
          <a:p>
            <a:pPr lvl="0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隶书" pitchFamily="1" charset="-122"/>
                <a:ea typeface="隶书" pitchFamily="1" charset="-122"/>
              </a:rPr>
              <a:t>k1 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＜ 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k2</a:t>
            </a:r>
            <a:endParaRPr lang="en-US" altLang="zh-CN" sz="3200">
              <a:latin typeface="隶书" pitchFamily="1" charset="-122"/>
              <a:ea typeface="隶书" pitchFamily="1" charset="-122"/>
            </a:endParaRPr>
          </a:p>
          <a:p>
            <a:pPr lvl="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3200">
                <a:latin typeface="隶书" pitchFamily="1" charset="-122"/>
                <a:ea typeface="隶书" pitchFamily="1" charset="-122"/>
              </a:rPr>
              <a:t>依此类推，可得：</a:t>
            </a:r>
            <a:endParaRPr lang="zh-CN" altLang="en-US" sz="3200">
              <a:latin typeface="隶书" pitchFamily="1" charset="-122"/>
              <a:ea typeface="隶书" pitchFamily="1" charset="-122"/>
            </a:endParaRPr>
          </a:p>
          <a:p>
            <a:pPr lvl="0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隶书" pitchFamily="1" charset="-122"/>
                <a:ea typeface="隶书" pitchFamily="1" charset="-122"/>
              </a:rPr>
              <a:t>k2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＜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k3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＜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…&lt;ki&lt;…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＜ 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kn</a:t>
            </a:r>
            <a:endParaRPr lang="en-US" altLang="zh-CN" sz="3200">
              <a:latin typeface="隶书" pitchFamily="1" charset="-122"/>
              <a:ea typeface="隶书" pitchFamily="1" charset="-122"/>
            </a:endParaRPr>
          </a:p>
          <a:p>
            <a:pPr lvl="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3200">
                <a:latin typeface="隶书" pitchFamily="1" charset="-122"/>
                <a:ea typeface="隶书" pitchFamily="1" charset="-122"/>
              </a:rPr>
              <a:t>但由于进程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P</a:t>
            </a:r>
            <a:r>
              <a:rPr lang="en-US" altLang="zh-CN" sz="3200" baseline="-25000">
                <a:latin typeface="隶书" pitchFamily="1" charset="-122"/>
                <a:ea typeface="隶书" pitchFamily="1" charset="-122"/>
              </a:rPr>
              <a:t>i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占有了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r</a:t>
            </a:r>
            <a:r>
              <a:rPr lang="en-US" altLang="zh-CN" sz="3200" baseline="-25000">
                <a:latin typeface="隶书" pitchFamily="1" charset="-122"/>
                <a:ea typeface="隶书" pitchFamily="1" charset="-122"/>
              </a:rPr>
              <a:t>kn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却要申请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r</a:t>
            </a:r>
            <a:r>
              <a:rPr lang="en-US" altLang="zh-CN" sz="3200" baseline="-25000">
                <a:latin typeface="隶书" pitchFamily="1" charset="-122"/>
                <a:ea typeface="隶书" pitchFamily="1" charset="-122"/>
              </a:rPr>
              <a:t>ki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，那么，必定有：</a:t>
            </a:r>
            <a:endParaRPr lang="zh-CN" altLang="en-US" sz="3200">
              <a:latin typeface="隶书" pitchFamily="1" charset="-122"/>
              <a:ea typeface="隶书" pitchFamily="1" charset="-122"/>
            </a:endParaRPr>
          </a:p>
          <a:p>
            <a:pPr lvl="0"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隶书" pitchFamily="1" charset="-122"/>
                <a:ea typeface="隶书" pitchFamily="1" charset="-122"/>
              </a:rPr>
              <a:t>kn &lt; ki</a:t>
            </a:r>
            <a:endParaRPr lang="en-US" altLang="zh-CN" sz="3200">
              <a:latin typeface="隶书" pitchFamily="1" charset="-122"/>
              <a:ea typeface="隶书" pitchFamily="1" charset="-122"/>
            </a:endParaRPr>
          </a:p>
          <a:p>
            <a:pPr lvl="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3200">
                <a:latin typeface="隶书" pitchFamily="1" charset="-122"/>
                <a:ea typeface="隶书" pitchFamily="1" charset="-122"/>
              </a:rPr>
              <a:t>这就产生了矛盾。所以按序分配策略可以防止死锁。</a:t>
            </a:r>
            <a:endParaRPr lang="zh-CN" altLang="en-US" sz="3200">
              <a:latin typeface="隶书" pitchFamily="1" charset="-122"/>
              <a:ea typeface="隶书" pitchFamily="1" charset="-122"/>
            </a:endParaRPr>
          </a:p>
          <a:p>
            <a:pPr lvl="0">
              <a:spcBef>
                <a:spcPct val="50000"/>
              </a:spcBef>
            </a:pPr>
            <a:endParaRPr lang="zh-CN" altLang="en-US" sz="3200">
              <a:latin typeface="Times New Roman" panose="02020603050405020304" pitchFamily="2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419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 sz="4400">
                <a:solidFill>
                  <a:srgbClr val="CC0000"/>
                </a:solidFill>
                <a:ea typeface="隶书" pitchFamily="1" charset="-122"/>
              </a:rPr>
              <a:t>有序资源分配法</a:t>
            </a:r>
            <a:r>
              <a:rPr lang="x-none" altLang="zh-CN" sz="4400">
                <a:solidFill>
                  <a:srgbClr val="CC0000"/>
                </a:solidFill>
                <a:ea typeface="隶书" pitchFamily="1" charset="-122"/>
              </a:rPr>
              <a:t>证明</a:t>
            </a:r>
            <a:r>
              <a:rPr lang="zh-CN" altLang="x-none" sz="4400">
                <a:solidFill>
                  <a:srgbClr val="CC0000"/>
                </a:solidFill>
                <a:ea typeface="隶书" pitchFamily="1" charset="-122"/>
              </a:rPr>
              <a:t>（</a:t>
            </a:r>
            <a:r>
              <a:rPr lang="en-US" altLang="zh-CN" sz="4400">
                <a:solidFill>
                  <a:srgbClr val="CC0000"/>
                </a:solidFill>
                <a:ea typeface="隶书" pitchFamily="1" charset="-122"/>
              </a:rPr>
              <a:t>2</a:t>
            </a:r>
            <a:r>
              <a:rPr lang="zh-CN" altLang="x-none" sz="4400">
                <a:solidFill>
                  <a:srgbClr val="CC0000"/>
                </a:solidFill>
                <a:ea typeface="隶书" pitchFamily="1" charset="-122"/>
              </a:rPr>
              <a:t>）</a:t>
            </a:r>
            <a:endParaRPr lang="zh-CN" altLang="x-none" sz="4400">
              <a:solidFill>
                <a:srgbClr val="CC0000"/>
              </a:solidFill>
              <a:ea typeface="隶书" pitchFamily="1" charset="-122"/>
            </a:endParaRPr>
          </a:p>
        </p:txBody>
      </p:sp>
      <p:sp>
        <p:nvSpPr>
          <p:cNvPr id="41987" name="内容占位符 41986"/>
          <p:cNvSpPr>
            <a:spLocks noGrp="1"/>
          </p:cNvSpPr>
          <p:nvPr>
            <p:ph idx="1"/>
          </p:nvPr>
        </p:nvSpPr>
        <p:spPr>
          <a:xfrm>
            <a:off x="594360" y="2214880"/>
            <a:ext cx="8261350" cy="4159250"/>
          </a:xfrm>
        </p:spPr>
        <p:txBody>
          <a:bodyPr anchor="t"/>
          <a:p>
            <a:pPr marL="0" lvl="0" indent="0">
              <a:spcBef>
                <a:spcPct val="20000"/>
              </a:spcBef>
              <a:buNone/>
            </a:pPr>
            <a:r>
              <a:rPr lang="en-US" altLang="zh-CN" sz="3600" b="0">
                <a:latin typeface="隶书" pitchFamily="1" charset="-122"/>
                <a:ea typeface="隶书" pitchFamily="1" charset="-122"/>
                <a:sym typeface="+mn-ea"/>
              </a:rPr>
              <a:t>       </a:t>
            </a:r>
            <a:r>
              <a:rPr lang="zh-CN" altLang="x-none" sz="3600" b="0">
                <a:latin typeface="隶书" pitchFamily="1" charset="-122"/>
                <a:ea typeface="隶书" pitchFamily="1" charset="-122"/>
                <a:sym typeface="+mn-ea"/>
              </a:rPr>
              <a:t>因为所有</a:t>
            </a:r>
            <a:r>
              <a:rPr lang="x-none" altLang="zh-CN" sz="3600" b="0">
                <a:latin typeface="隶书" pitchFamily="1" charset="-122"/>
                <a:ea typeface="隶书" pitchFamily="1" charset="-122"/>
                <a:sym typeface="+mn-ea"/>
              </a:rPr>
              <a:t>进程申请资源必须按照资源编号升序的顺序申请。</a:t>
            </a:r>
            <a:r>
              <a:rPr lang="zh-CN" altLang="x-none" sz="3600" b="0">
                <a:latin typeface="隶书" pitchFamily="1" charset="-122"/>
                <a:ea typeface="隶书" pitchFamily="1" charset="-122"/>
                <a:sym typeface="+mn-ea"/>
              </a:rPr>
              <a:t>那么在任意时刻，总有一个进程占有较高序号的资源，该进程继续申请的其他资源必然是空闲的，所以该进程可以向前推进。</a:t>
            </a:r>
            <a:endParaRPr lang="zh-CN" altLang="x-none" sz="3600" b="0">
              <a:latin typeface="隶书" pitchFamily="1" charset="-122"/>
              <a:ea typeface="隶书" pitchFamily="1" charset="-122"/>
              <a:sym typeface="+mn-ea"/>
            </a:endParaRPr>
          </a:p>
          <a:p>
            <a:pPr marL="0" lvl="0" indent="0">
              <a:spcBef>
                <a:spcPct val="20000"/>
              </a:spcBef>
              <a:buNone/>
            </a:pPr>
            <a:r>
              <a:rPr lang="en-US" altLang="zh-CN" sz="3600" b="0">
                <a:latin typeface="隶书" pitchFamily="1" charset="-122"/>
                <a:ea typeface="隶书" pitchFamily="1" charset="-122"/>
                <a:sym typeface="+mn-ea"/>
              </a:rPr>
              <a:t>	</a:t>
            </a:r>
            <a:r>
              <a:rPr lang="zh-CN" altLang="x-none" sz="3600" b="0">
                <a:latin typeface="隶书" pitchFamily="1" charset="-122"/>
                <a:ea typeface="隶书" pitchFamily="1" charset="-122"/>
                <a:sym typeface="+mn-ea"/>
              </a:rPr>
              <a:t>即系统中总有进程可以运行，所以不会死锁。</a:t>
            </a:r>
            <a:endParaRPr lang="zh-CN" altLang="x-none" sz="3600" b="0" dirty="0">
              <a:latin typeface="隶书" pitchFamily="1" charset="-122"/>
              <a:ea typeface="隶书" pitchFamily="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450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400">
                <a:solidFill>
                  <a:srgbClr val="CC0000"/>
                </a:solidFill>
                <a:ea typeface="隶书" pitchFamily="1" charset="-122"/>
              </a:rPr>
              <a:t>有序资源分配法（续）</a:t>
            </a:r>
            <a:endParaRPr lang="zh-CN" altLang="en-US" sz="4400">
              <a:solidFill>
                <a:srgbClr val="CC0000"/>
              </a:solidFill>
              <a:ea typeface="隶书" pitchFamily="1" charset="-122"/>
            </a:endParaRPr>
          </a:p>
        </p:txBody>
      </p:sp>
      <p:sp>
        <p:nvSpPr>
          <p:cNvPr id="45059" name="内容占位符 45058"/>
          <p:cNvSpPr>
            <a:spLocks noGrp="1"/>
          </p:cNvSpPr>
          <p:nvPr>
            <p:ph idx="1"/>
          </p:nvPr>
        </p:nvSpPr>
        <p:spPr>
          <a:xfrm>
            <a:off x="810895" y="2000250"/>
            <a:ext cx="7958455" cy="4373880"/>
          </a:xfrm>
        </p:spPr>
        <p:txBody>
          <a:bodyPr anchor="t"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3600" b="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	</a:t>
            </a:r>
            <a:r>
              <a:rPr lang="zh-CN" altLang="en-US" sz="3600" b="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优点</a:t>
            </a:r>
            <a:r>
              <a:rPr lang="zh-CN" altLang="en-US" sz="3600" b="0">
                <a:latin typeface="隶书" pitchFamily="1" charset="-122"/>
                <a:ea typeface="隶书" pitchFamily="1" charset="-122"/>
              </a:rPr>
              <a:t>：</a:t>
            </a:r>
            <a:r>
              <a:rPr lang="zh-CN" altLang="zh-CN" sz="3600" b="0">
                <a:latin typeface="隶书" pitchFamily="1" charset="-122"/>
                <a:ea typeface="隶书" pitchFamily="1" charset="-122"/>
              </a:rPr>
              <a:t>不需要预先说明各类资源的最大需求量，可以动态申请，只需要按序申请</a:t>
            </a:r>
            <a:r>
              <a:rPr lang="zh-CN" altLang="en-US" sz="3600" b="0">
                <a:latin typeface="隶书" pitchFamily="1" charset="-122"/>
                <a:ea typeface="隶书" pitchFamily="1" charset="-122"/>
              </a:rPr>
              <a:t>。</a:t>
            </a:r>
            <a:endParaRPr lang="zh-CN" altLang="en-US" sz="3600" b="0">
              <a:latin typeface="隶书" pitchFamily="1" charset="-122"/>
              <a:ea typeface="隶书" pitchFamily="1" charset="-122"/>
            </a:endParaRP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sz="3600" b="0">
                <a:latin typeface="隶书" pitchFamily="1" charset="-122"/>
                <a:ea typeface="隶书" pitchFamily="1" charset="-122"/>
              </a:rPr>
              <a:t>	</a:t>
            </a:r>
            <a:r>
              <a:rPr lang="zh-CN" altLang="en-US" sz="3600" b="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缺点</a:t>
            </a:r>
            <a:r>
              <a:rPr lang="zh-CN" altLang="en-US" sz="3600" b="0">
                <a:latin typeface="隶书" pitchFamily="1" charset="-122"/>
                <a:ea typeface="隶书" pitchFamily="1" charset="-122"/>
              </a:rPr>
              <a:t>：进程实际使用资源的顺序不一定与资源的编号相一致。</a:t>
            </a:r>
            <a:endParaRPr lang="zh-CN" altLang="en-US" sz="3600" b="0">
              <a:latin typeface="隶书" pitchFamily="1" charset="-122"/>
              <a:ea typeface="隶书" pitchFamily="1" charset="-122"/>
            </a:endParaRP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sz="3600" b="0">
                <a:latin typeface="隶书" pitchFamily="1" charset="-122"/>
                <a:ea typeface="隶书" pitchFamily="1" charset="-122"/>
              </a:rPr>
              <a:t>	</a:t>
            </a:r>
            <a:r>
              <a:rPr lang="zh-CN" altLang="en-US" sz="3600" b="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讨论</a:t>
            </a:r>
            <a:r>
              <a:rPr lang="zh-CN" altLang="en-US" sz="3600" b="0">
                <a:latin typeface="隶书" pitchFamily="1" charset="-122"/>
                <a:ea typeface="隶书" pitchFamily="1" charset="-122"/>
              </a:rPr>
              <a:t>：这种方法破坏了产生死锁的条件中的哪一条？</a:t>
            </a:r>
            <a:endParaRPr lang="zh-CN" altLang="en-US" sz="3600" b="0">
              <a:latin typeface="隶书" pitchFamily="1" charset="-122"/>
              <a:ea typeface="隶书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14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charRg st="14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43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charRg st="43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460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400">
                <a:solidFill>
                  <a:srgbClr val="CC0000"/>
                </a:solidFill>
                <a:ea typeface="隶书" pitchFamily="1" charset="-122"/>
              </a:rPr>
              <a:t>银行家算法</a:t>
            </a:r>
            <a:endParaRPr lang="zh-CN" altLang="en-US" sz="4400">
              <a:solidFill>
                <a:srgbClr val="CC0000"/>
              </a:solidFill>
              <a:ea typeface="隶书" pitchFamily="1" charset="-122"/>
            </a:endParaRPr>
          </a:p>
        </p:txBody>
      </p:sp>
      <p:sp>
        <p:nvSpPr>
          <p:cNvPr id="48130" name="文本占位符 46082"/>
          <p:cNvSpPr>
            <a:spLocks noGrp="1"/>
          </p:cNvSpPr>
          <p:nvPr>
            <p:ph idx="1"/>
          </p:nvPr>
        </p:nvSpPr>
        <p:spPr>
          <a:xfrm>
            <a:off x="746125" y="1999615"/>
            <a:ext cx="8021955" cy="4504055"/>
          </a:xfrm>
        </p:spPr>
        <p:txBody>
          <a:bodyPr anchor="t"/>
          <a:p>
            <a:pPr algn="just">
              <a:lnSpc>
                <a:spcPct val="95000"/>
              </a:lnSpc>
            </a:pPr>
            <a:r>
              <a:rPr lang="zh-CN" altLang="en-US" sz="3600" b="0" dirty="0">
                <a:ea typeface="隶书" pitchFamily="1" charset="-122"/>
              </a:rPr>
              <a:t>银行家拥有一笔周转资金.</a:t>
            </a:r>
            <a:endParaRPr lang="zh-CN" altLang="en-US" sz="3600" b="0" dirty="0">
              <a:ea typeface="隶书" pitchFamily="1" charset="-122"/>
            </a:endParaRPr>
          </a:p>
          <a:p>
            <a:pPr algn="just">
              <a:lnSpc>
                <a:spcPct val="95000"/>
              </a:lnSpc>
            </a:pPr>
            <a:r>
              <a:rPr lang="zh-CN" altLang="en-US" sz="3600" b="0" dirty="0">
                <a:ea typeface="隶书" pitchFamily="1" charset="-122"/>
              </a:rPr>
              <a:t>客户要求分期贷款，如果客户能够得到所有各期贷款，就一定能够归还贷款，否则就一定不能归还贷款.</a:t>
            </a:r>
            <a:endParaRPr lang="zh-CN" altLang="en-US" sz="3600" b="0" dirty="0">
              <a:ea typeface="隶书" pitchFamily="1" charset="-122"/>
            </a:endParaRPr>
          </a:p>
          <a:p>
            <a:pPr algn="just">
              <a:lnSpc>
                <a:spcPct val="85000"/>
              </a:lnSpc>
            </a:pPr>
            <a:r>
              <a:rPr lang="zh-CN" altLang="en-US" sz="3600" b="0" dirty="0">
                <a:ea typeface="隶书" pitchFamily="1" charset="-122"/>
              </a:rPr>
              <a:t>银行家应谨慎的贷款，防止出现坏帐</a:t>
            </a:r>
            <a:endParaRPr lang="zh-CN" altLang="en-US" sz="3600" b="0" dirty="0">
              <a:ea typeface="隶书" pitchFamily="1" charset="-122"/>
            </a:endParaRPr>
          </a:p>
          <a:p>
            <a:pPr lvl="1" algn="just">
              <a:lnSpc>
                <a:spcPct val="95000"/>
              </a:lnSpc>
            </a:pPr>
            <a:r>
              <a:rPr lang="zh-CN" altLang="en-US" sz="3100" b="0" dirty="0">
                <a:ea typeface="隶书" pitchFamily="1" charset="-122"/>
              </a:rPr>
              <a:t>如何防止：如果</a:t>
            </a:r>
            <a:r>
              <a:rPr lang="zh-CN" altLang="en-US" sz="3100" b="0" dirty="0">
                <a:ea typeface="隶书" pitchFamily="1" charset="-122"/>
                <a:sym typeface="+mn-ea"/>
              </a:rPr>
              <a:t>有</a:t>
            </a:r>
            <a:r>
              <a:rPr lang="zh-CN" altLang="en-US" sz="3100" b="0" dirty="0">
                <a:ea typeface="隶书" pitchFamily="1" charset="-122"/>
              </a:rPr>
              <a:t>其他客户不能肯定得到后面的所有各期贷款，就不批准贷款，客户必须等待。</a:t>
            </a:r>
            <a:endParaRPr lang="en-US" altLang="zh-CN" sz="3100" b="0" dirty="0"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471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400">
                <a:solidFill>
                  <a:srgbClr val="CC0000"/>
                </a:solidFill>
                <a:ea typeface="隶书" pitchFamily="1" charset="-122"/>
              </a:rPr>
              <a:t>用银行家算法避免死锁</a:t>
            </a:r>
            <a:endParaRPr lang="zh-CN" altLang="en-US" sz="4400">
              <a:solidFill>
                <a:srgbClr val="CC0000"/>
              </a:solidFill>
              <a:ea typeface="隶书" pitchFamily="1" charset="-122"/>
            </a:endParaRPr>
          </a:p>
        </p:txBody>
      </p:sp>
      <p:sp>
        <p:nvSpPr>
          <p:cNvPr id="49154" name="文本占位符 47106"/>
          <p:cNvSpPr>
            <a:spLocks noGrp="1"/>
          </p:cNvSpPr>
          <p:nvPr>
            <p:ph idx="1"/>
          </p:nvPr>
        </p:nvSpPr>
        <p:spPr/>
        <p:txBody>
          <a:bodyPr anchor="t"/>
          <a:p>
            <a:pPr algn="just">
              <a:lnSpc>
                <a:spcPct val="75000"/>
              </a:lnSpc>
            </a:pPr>
            <a:r>
              <a:rPr lang="zh-CN" altLang="en-US" sz="3600" b="0">
                <a:ea typeface="隶书" pitchFamily="1" charset="-122"/>
              </a:rPr>
              <a:t>用银行家算法避免死锁</a:t>
            </a:r>
            <a:endParaRPr lang="zh-CN" altLang="en-US" sz="3600" b="0">
              <a:ea typeface="隶书" pitchFamily="1" charset="-122"/>
            </a:endParaRPr>
          </a:p>
          <a:p>
            <a:pPr lvl="1" algn="just">
              <a:lnSpc>
                <a:spcPct val="75000"/>
              </a:lnSpc>
            </a:pPr>
            <a:r>
              <a:rPr lang="zh-CN" altLang="en-US" sz="3600" b="0">
                <a:ea typeface="隶书" pitchFamily="1" charset="-122"/>
              </a:rPr>
              <a:t>操作系统（银行家）</a:t>
            </a:r>
            <a:endParaRPr lang="zh-CN" altLang="en-US" sz="3600" b="0">
              <a:ea typeface="隶书" pitchFamily="1" charset="-122"/>
            </a:endParaRPr>
          </a:p>
          <a:p>
            <a:pPr lvl="1" algn="just">
              <a:lnSpc>
                <a:spcPct val="75000"/>
              </a:lnSpc>
            </a:pPr>
            <a:r>
              <a:rPr lang="zh-CN" altLang="en-US" sz="3600" b="0">
                <a:ea typeface="隶书" pitchFamily="1" charset="-122"/>
              </a:rPr>
              <a:t>操作系统管理的资源</a:t>
            </a:r>
            <a:r>
              <a:rPr lang="en-US" altLang="zh-CN" sz="3600" b="0">
                <a:latin typeface="隶书" pitchFamily="1" charset="-122"/>
                <a:ea typeface="隶书" pitchFamily="1" charset="-122"/>
              </a:rPr>
              <a:t>(</a:t>
            </a:r>
            <a:r>
              <a:rPr lang="zh-CN" altLang="en-US" sz="3600" b="0">
                <a:ea typeface="隶书" pitchFamily="1" charset="-122"/>
              </a:rPr>
              <a:t>周转资金</a:t>
            </a:r>
            <a:r>
              <a:rPr lang="en-US" altLang="zh-CN" sz="3600" b="0">
                <a:latin typeface="隶书" pitchFamily="1" charset="-122"/>
                <a:ea typeface="隶书" pitchFamily="1" charset="-122"/>
              </a:rPr>
              <a:t>)</a:t>
            </a:r>
            <a:endParaRPr lang="en-US" altLang="zh-CN" sz="3600" b="0">
              <a:latin typeface="隶书" pitchFamily="1" charset="-122"/>
            </a:endParaRPr>
          </a:p>
          <a:p>
            <a:pPr lvl="1" algn="just">
              <a:lnSpc>
                <a:spcPct val="75000"/>
              </a:lnSpc>
            </a:pPr>
            <a:r>
              <a:rPr lang="zh-CN" altLang="en-US" sz="3600" b="0">
                <a:ea typeface="隶书" pitchFamily="1" charset="-122"/>
              </a:rPr>
              <a:t>进程（要求贷款的客户）</a:t>
            </a:r>
            <a:endParaRPr lang="zh-CN" altLang="en-US" sz="3600" b="0"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矩形 48129"/>
          <p:cNvSpPr/>
          <p:nvPr/>
        </p:nvSpPr>
        <p:spPr>
          <a:xfrm>
            <a:off x="1403350" y="765175"/>
            <a:ext cx="5111750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zh-CN" altLang="en-US" sz="4400" b="1">
                <a:solidFill>
                  <a:srgbClr val="CC0000"/>
                </a:solidFill>
                <a:latin typeface="Times New Roman" panose="02020603050405020304" pitchFamily="2" charset="0"/>
                <a:ea typeface="隶书" pitchFamily="1" charset="-122"/>
              </a:rPr>
              <a:t>系统模型</a:t>
            </a:r>
            <a:endParaRPr lang="zh-CN" altLang="en-US" sz="4400" b="1">
              <a:solidFill>
                <a:srgbClr val="CC0000"/>
              </a:solidFill>
              <a:latin typeface="Times New Roman" panose="02020603050405020304" pitchFamily="2" charset="0"/>
              <a:ea typeface="隶书" pitchFamily="1" charset="-122"/>
            </a:endParaRPr>
          </a:p>
        </p:txBody>
      </p:sp>
      <p:sp>
        <p:nvSpPr>
          <p:cNvPr id="50178" name="矩形 48130"/>
          <p:cNvSpPr/>
          <p:nvPr/>
        </p:nvSpPr>
        <p:spPr>
          <a:xfrm>
            <a:off x="1187450" y="2060575"/>
            <a:ext cx="7056438" cy="11874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m</a:t>
            </a:r>
            <a:r>
              <a:rPr lang="zh-CN" altLang="en-US" b="1">
                <a:latin typeface="Times New Roman" panose="02020603050405020304" pitchFamily="2" charset="0"/>
                <a:ea typeface="宋体" pitchFamily="2" charset="-122"/>
              </a:rPr>
              <a:t>个不同类型的同类资源，用向量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w</a:t>
            </a:r>
            <a:r>
              <a:rPr lang="zh-CN" altLang="en-US" b="1">
                <a:latin typeface="Times New Roman" panose="02020603050405020304" pitchFamily="2" charset="0"/>
                <a:ea typeface="宋体" pitchFamily="2" charset="-122"/>
              </a:rPr>
              <a:t>来表示在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t</a:t>
            </a:r>
            <a:r>
              <a:rPr lang="zh-CN" altLang="en-US" b="1">
                <a:latin typeface="Times New Roman" panose="02020603050405020304" pitchFamily="2" charset="0"/>
                <a:ea typeface="宋体" pitchFamily="2" charset="-122"/>
              </a:rPr>
              <a:t>时刻各类资源中未分配的资源数：</a:t>
            </a:r>
            <a:endParaRPr lang="zh-CN" altLang="en-US" b="1">
              <a:latin typeface="Times New Roman" panose="02020603050405020304" pitchFamily="2" charset="0"/>
              <a:ea typeface="宋体" pitchFamily="2" charset="-122"/>
            </a:endParaRPr>
          </a:p>
          <a:p>
            <a:pPr lvl="0"/>
            <a:r>
              <a:rPr lang="zh-CN" altLang="en-US" b="1">
                <a:latin typeface="Times New Roman" panose="02020603050405020304" pitchFamily="2" charset="0"/>
                <a:ea typeface="宋体" pitchFamily="2" charset="-122"/>
              </a:rPr>
              <a:t>	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w(t) = {w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1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, w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2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, … w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j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, …, w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m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}</a:t>
            </a:r>
            <a:endParaRPr lang="en-US" altLang="zh-CN" b="1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50179" name="矩形 48131"/>
          <p:cNvSpPr/>
          <p:nvPr/>
        </p:nvSpPr>
        <p:spPr>
          <a:xfrm>
            <a:off x="698500" y="3502025"/>
            <a:ext cx="3941763" cy="2524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 lvl="0"/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n</a:t>
            </a:r>
            <a:r>
              <a:rPr lang="zh-CN" altLang="en-US" b="1">
                <a:latin typeface="Times New Roman" panose="02020603050405020304" pitchFamily="2" charset="0"/>
                <a:ea typeface="宋体" pitchFamily="2" charset="-122"/>
              </a:rPr>
              <a:t>个进程，在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t</a:t>
            </a:r>
            <a:r>
              <a:rPr lang="zh-CN" altLang="en-US" b="1">
                <a:latin typeface="Times New Roman" panose="02020603050405020304" pitchFamily="2" charset="0"/>
                <a:ea typeface="宋体" pitchFamily="2" charset="-122"/>
              </a:rPr>
              <a:t>时刻对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m</a:t>
            </a:r>
            <a:r>
              <a:rPr lang="zh-CN" altLang="en-US" b="1">
                <a:latin typeface="Times New Roman" panose="02020603050405020304" pitchFamily="2" charset="0"/>
                <a:ea typeface="宋体" pitchFamily="2" charset="-122"/>
              </a:rPr>
              <a:t>个资源的最大需求量：资源请求矩阵</a:t>
            </a:r>
            <a:endParaRPr lang="zh-CN" altLang="en-US" b="1">
              <a:latin typeface="Times New Roman" panose="02020603050405020304" pitchFamily="2" charset="0"/>
              <a:ea typeface="宋体" pitchFamily="2" charset="-122"/>
            </a:endParaRPr>
          </a:p>
          <a:p>
            <a:pPr lvl="0"/>
            <a:r>
              <a:rPr lang="zh-CN" altLang="en-US" b="1">
                <a:latin typeface="Times New Roman" panose="02020603050405020304" pitchFamily="2" charset="0"/>
                <a:ea typeface="宋体" pitchFamily="2" charset="-122"/>
              </a:rPr>
              <a:t>           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d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11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, d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12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, …, d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1m</a:t>
            </a:r>
            <a:endParaRPr lang="en-US" altLang="zh-CN" b="1" baseline="-25000">
              <a:latin typeface="Times New Roman" panose="02020603050405020304" pitchFamily="2" charset="0"/>
              <a:ea typeface="宋体" pitchFamily="2" charset="-122"/>
            </a:endParaRPr>
          </a:p>
          <a:p>
            <a:pPr lvl="0"/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d(t)=  d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21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, d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22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, …, d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2m</a:t>
            </a:r>
            <a:endParaRPr lang="en-US" altLang="zh-CN" b="1" baseline="-25000">
              <a:latin typeface="Times New Roman" panose="02020603050405020304" pitchFamily="2" charset="0"/>
              <a:ea typeface="宋体" pitchFamily="2" charset="-122"/>
            </a:endParaRPr>
          </a:p>
          <a:p>
            <a:pPr lvl="0"/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                  ...       …     …      …</a:t>
            </a:r>
            <a:endParaRPr lang="en-US" altLang="zh-CN" b="1" baseline="-25000">
              <a:latin typeface="Times New Roman" panose="02020603050405020304" pitchFamily="2" charset="0"/>
              <a:ea typeface="宋体" pitchFamily="2" charset="-122"/>
            </a:endParaRPr>
          </a:p>
          <a:p>
            <a:pPr lvl="0"/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           d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n1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, d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n2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, …, d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nm</a:t>
            </a:r>
            <a:endParaRPr lang="en-US" altLang="zh-CN" b="1" baseline="-25000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50180" name="矩形 48132"/>
          <p:cNvSpPr/>
          <p:nvPr/>
        </p:nvSpPr>
        <p:spPr>
          <a:xfrm>
            <a:off x="4833938" y="3502025"/>
            <a:ext cx="4005262" cy="215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 lvl="0"/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n</a:t>
            </a:r>
            <a:r>
              <a:rPr lang="zh-CN" altLang="en-US" b="1">
                <a:latin typeface="Times New Roman" panose="02020603050405020304" pitchFamily="2" charset="0"/>
                <a:ea typeface="宋体" pitchFamily="2" charset="-122"/>
              </a:rPr>
              <a:t>个进程，在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t</a:t>
            </a:r>
            <a:r>
              <a:rPr lang="zh-CN" altLang="en-US" b="1">
                <a:latin typeface="Times New Roman" panose="02020603050405020304" pitchFamily="2" charset="0"/>
                <a:ea typeface="宋体" pitchFamily="2" charset="-122"/>
              </a:rPr>
              <a:t>时刻对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m</a:t>
            </a:r>
            <a:r>
              <a:rPr lang="zh-CN" altLang="en-US" b="1">
                <a:latin typeface="Times New Roman" panose="02020603050405020304" pitchFamily="2" charset="0"/>
                <a:ea typeface="宋体" pitchFamily="2" charset="-122"/>
              </a:rPr>
              <a:t>个资源的占用量：资源分配矩阵</a:t>
            </a:r>
            <a:endParaRPr lang="zh-CN" altLang="en-US" b="1">
              <a:latin typeface="Times New Roman" panose="02020603050405020304" pitchFamily="2" charset="0"/>
              <a:ea typeface="宋体" pitchFamily="2" charset="-122"/>
            </a:endParaRPr>
          </a:p>
          <a:p>
            <a:pPr lvl="0"/>
            <a:r>
              <a:rPr lang="zh-CN" altLang="en-US" b="1">
                <a:latin typeface="Times New Roman" panose="02020603050405020304" pitchFamily="2" charset="0"/>
                <a:ea typeface="宋体" pitchFamily="2" charset="-122"/>
              </a:rPr>
              <a:t>           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a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11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, a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12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, …, a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1m</a:t>
            </a:r>
            <a:endParaRPr lang="en-US" altLang="zh-CN" b="1" baseline="-25000">
              <a:latin typeface="Times New Roman" panose="02020603050405020304" pitchFamily="2" charset="0"/>
              <a:ea typeface="宋体" pitchFamily="2" charset="-122"/>
            </a:endParaRPr>
          </a:p>
          <a:p>
            <a:pPr lvl="0"/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a(t)=  d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21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, d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22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, …, a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2m</a:t>
            </a:r>
            <a:endParaRPr lang="en-US" altLang="zh-CN" b="1" baseline="-25000">
              <a:latin typeface="Times New Roman" panose="02020603050405020304" pitchFamily="2" charset="0"/>
              <a:ea typeface="宋体" pitchFamily="2" charset="-122"/>
            </a:endParaRPr>
          </a:p>
          <a:p>
            <a:pPr lvl="0"/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                  ...       …     …      …</a:t>
            </a:r>
            <a:endParaRPr lang="en-US" altLang="zh-CN" b="1" baseline="-25000">
              <a:latin typeface="Times New Roman" panose="02020603050405020304" pitchFamily="2" charset="0"/>
              <a:ea typeface="宋体" pitchFamily="2" charset="-122"/>
            </a:endParaRPr>
          </a:p>
          <a:p>
            <a:pPr lvl="0"/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           a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n1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, a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n2</a:t>
            </a:r>
            <a:r>
              <a:rPr lang="en-US" altLang="zh-CN" b="1">
                <a:latin typeface="Times New Roman" panose="02020603050405020304" pitchFamily="2" charset="0"/>
                <a:ea typeface="宋体" pitchFamily="2" charset="-122"/>
              </a:rPr>
              <a:t>, …, a</a:t>
            </a:r>
            <a:r>
              <a:rPr lang="en-US" altLang="zh-CN" b="1" baseline="-25000">
                <a:latin typeface="Times New Roman" panose="02020603050405020304" pitchFamily="2" charset="0"/>
                <a:ea typeface="宋体" pitchFamily="2" charset="-122"/>
              </a:rPr>
              <a:t>nm</a:t>
            </a:r>
            <a:endParaRPr lang="en-US" altLang="zh-CN" b="1" baseline="-25000">
              <a:latin typeface="Times New Roman" panose="02020603050405020304" pitchFamily="2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02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olidFill>
                  <a:schemeClr val="accent2"/>
                </a:solidFill>
              </a:rPr>
              <a:t>资源的分类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0242" name="文本占位符 10242"/>
          <p:cNvSpPr>
            <a:spLocks noGrp="1"/>
          </p:cNvSpPr>
          <p:nvPr>
            <p:ph idx="1"/>
          </p:nvPr>
        </p:nvSpPr>
        <p:spPr>
          <a:xfrm>
            <a:off x="812800" y="2349500"/>
            <a:ext cx="7959725" cy="3960813"/>
          </a:xfrm>
        </p:spPr>
        <p:txBody>
          <a:bodyPr anchor="t"/>
          <a:p>
            <a:pPr>
              <a:spcBef>
                <a:spcPct val="15000"/>
              </a:spcBef>
              <a:buNone/>
            </a:pPr>
            <a:r>
              <a:rPr lang="zh-CN" altLang="en-US" dirty="0"/>
              <a:t>1. 同时只能一个用户使用（互斥资源）；</a:t>
            </a:r>
            <a:endParaRPr lang="zh-CN" altLang="en-US" dirty="0"/>
          </a:p>
          <a:p>
            <a:pPr>
              <a:spcBef>
                <a:spcPct val="15000"/>
              </a:spcBef>
              <a:buNone/>
            </a:pPr>
            <a:r>
              <a:rPr lang="zh-CN" altLang="en-US" dirty="0"/>
              <a:t>2. 对某类互斥资源，有多个完全相同的实例供多个用户同时使用（同类资源）；</a:t>
            </a:r>
            <a:endParaRPr lang="zh-CN" altLang="en-US" dirty="0"/>
          </a:p>
          <a:p>
            <a:pPr>
              <a:spcBef>
                <a:spcPct val="15000"/>
              </a:spcBef>
              <a:buNone/>
            </a:pPr>
            <a:r>
              <a:rPr lang="zh-CN" altLang="en-US" dirty="0"/>
              <a:t>3. 对某类互斥资源，同时只能一个用户使用，但是可以分时使用的（前提是能够备份和恢复资源的状态）；</a:t>
            </a:r>
            <a:endParaRPr lang="zh-CN" altLang="en-US" dirty="0"/>
          </a:p>
          <a:p>
            <a:pPr>
              <a:spcBef>
                <a:spcPct val="15000"/>
              </a:spcBef>
              <a:buNone/>
            </a:pPr>
            <a:r>
              <a:rPr lang="zh-CN" altLang="en-US" dirty="0"/>
              <a:t>4. 虚拟资源</a:t>
            </a:r>
            <a:r>
              <a:rPr lang="x-none" altLang="zh-CN" dirty="0"/>
              <a:t>（虚拟技术）；</a:t>
            </a:r>
            <a:endParaRPr lang="x-none" altLang="zh-CN" dirty="0"/>
          </a:p>
        </p:txBody>
      </p:sp>
      <p:sp>
        <p:nvSpPr>
          <p:cNvPr id="10243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矩形 48129"/>
          <p:cNvSpPr/>
          <p:nvPr/>
        </p:nvSpPr>
        <p:spPr>
          <a:xfrm>
            <a:off x="1403350" y="765175"/>
            <a:ext cx="5111750" cy="7667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zh-CN" altLang="en-US" sz="4400" b="1">
                <a:solidFill>
                  <a:srgbClr val="CC0000"/>
                </a:solidFill>
                <a:latin typeface="Times New Roman" panose="02020603050405020304" pitchFamily="2" charset="0"/>
                <a:ea typeface="隶书" pitchFamily="1" charset="-122"/>
              </a:rPr>
              <a:t>系统模型</a:t>
            </a:r>
            <a:r>
              <a:rPr lang="zh-CN" altLang="zh-CN" sz="4400" b="1">
                <a:solidFill>
                  <a:srgbClr val="CC0000"/>
                </a:solidFill>
                <a:latin typeface="Times New Roman" panose="02020603050405020304" pitchFamily="2" charset="0"/>
                <a:ea typeface="隶书" pitchFamily="1" charset="-122"/>
              </a:rPr>
              <a:t>(2)</a:t>
            </a:r>
            <a:endParaRPr lang="zh-CN" altLang="zh-CN" sz="4400" b="1">
              <a:solidFill>
                <a:srgbClr val="CC0000"/>
              </a:solidFill>
              <a:latin typeface="Times New Roman" panose="02020603050405020304" pitchFamily="2" charset="0"/>
              <a:ea typeface="隶书" pitchFamily="1" charset="-122"/>
            </a:endParaRPr>
          </a:p>
        </p:txBody>
      </p:sp>
      <p:sp>
        <p:nvSpPr>
          <p:cNvPr id="51202" name="矩形 48130"/>
          <p:cNvSpPr/>
          <p:nvPr/>
        </p:nvSpPr>
        <p:spPr>
          <a:xfrm>
            <a:off x="898525" y="2060575"/>
            <a:ext cx="7797800" cy="40309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2800" b="1">
                <a:latin typeface="Times New Roman" panose="02020603050405020304" pitchFamily="2" charset="0"/>
                <a:ea typeface="宋体" pitchFamily="2" charset="-122"/>
              </a:rPr>
              <a:t>1、申请资源：一个进程p</a:t>
            </a:r>
            <a:r>
              <a:rPr lang="zh-CN" altLang="en-US" sz="2800" b="1" baseline="-25000">
                <a:latin typeface="Times New Roman" panose="02020603050405020304" pitchFamily="2" charset="0"/>
                <a:ea typeface="宋体" pitchFamily="2" charset="-122"/>
              </a:rPr>
              <a:t>i</a:t>
            </a:r>
            <a:r>
              <a:rPr lang="zh-CN" altLang="en-US" sz="2800" b="1">
                <a:latin typeface="Times New Roman" panose="02020603050405020304" pitchFamily="2" charset="0"/>
                <a:ea typeface="宋体" pitchFamily="2" charset="-122"/>
              </a:rPr>
              <a:t>申请n个j类资源，</a:t>
            </a:r>
            <a:r>
              <a:rPr lang="en-US" altLang="zh-CN" sz="2800" b="1">
                <a:latin typeface="Times New Roman" panose="02020603050405020304" pitchFamily="2" charset="0"/>
                <a:ea typeface="宋体" pitchFamily="2" charset="-122"/>
              </a:rPr>
              <a:t>	</a:t>
            </a:r>
            <a:r>
              <a:rPr lang="zh-CN" altLang="en-US" sz="2800" b="1">
                <a:latin typeface="Times New Roman" panose="02020603050405020304" pitchFamily="2" charset="0"/>
                <a:ea typeface="宋体" pitchFamily="2" charset="-122"/>
              </a:rPr>
              <a:t>n&lt;</a:t>
            </a:r>
            <a:r>
              <a:rPr lang="zh-CN" altLang="zh-CN" sz="2800" b="1">
                <a:latin typeface="Times New Roman" panose="02020603050405020304" pitchFamily="2" charset="0"/>
                <a:ea typeface="宋体" pitchFamily="2" charset="-122"/>
              </a:rPr>
              <a:t>=</a:t>
            </a:r>
            <a:r>
              <a:rPr lang="zh-CN" altLang="en-US" sz="2800" b="1">
                <a:latin typeface="Times New Roman" panose="02020603050405020304" pitchFamily="2" charset="0"/>
                <a:ea typeface="宋体" pitchFamily="2" charset="-122"/>
              </a:rPr>
              <a:t>w</a:t>
            </a:r>
            <a:r>
              <a:rPr lang="zh-CN" altLang="en-US" sz="2800" b="1" baseline="-25000">
                <a:latin typeface="Times New Roman" panose="02020603050405020304" pitchFamily="2" charset="0"/>
                <a:ea typeface="宋体" pitchFamily="2" charset="-122"/>
              </a:rPr>
              <a:t>j</a:t>
            </a:r>
            <a:r>
              <a:rPr lang="zh-CN" altLang="en-US" sz="3200" b="1">
                <a:latin typeface="Times New Roman" panose="02020603050405020304" pitchFamily="2" charset="0"/>
                <a:ea typeface="宋体" pitchFamily="2" charset="-122"/>
              </a:rPr>
              <a:t>(t)；</a:t>
            </a:r>
            <a:endParaRPr lang="zh-CN" altLang="en-US" sz="3200" b="1">
              <a:latin typeface="Times New Roman" panose="02020603050405020304" pitchFamily="2" charset="0"/>
              <a:ea typeface="宋体" pitchFamily="2" charset="-122"/>
            </a:endParaRPr>
          </a:p>
          <a:p>
            <a:pPr lvl="0"/>
            <a:r>
              <a:rPr lang="zh-CN" altLang="en-US" sz="2800" b="1">
                <a:latin typeface="Times New Roman" panose="02020603050405020304" pitchFamily="2" charset="0"/>
                <a:ea typeface="宋体" pitchFamily="2" charset="-122"/>
              </a:rPr>
              <a:t>2、分配资源：将n个j类资源分配给进程p</a:t>
            </a:r>
            <a:r>
              <a:rPr lang="zh-CN" altLang="en-US" sz="2800" b="1" baseline="-25000">
                <a:latin typeface="Times New Roman" panose="02020603050405020304" pitchFamily="2" charset="0"/>
                <a:ea typeface="宋体" pitchFamily="2" charset="-122"/>
              </a:rPr>
              <a:t>i</a:t>
            </a:r>
            <a:endParaRPr lang="zh-CN" altLang="en-US" sz="2800" b="1" baseline="-25000">
              <a:latin typeface="Times New Roman" panose="02020603050405020304" pitchFamily="2" charset="0"/>
              <a:ea typeface="宋体" pitchFamily="2" charset="-122"/>
            </a:endParaRPr>
          </a:p>
          <a:p>
            <a:pPr lvl="0"/>
            <a:r>
              <a:rPr lang="zh-CN" altLang="en-US" sz="2800" b="1" baseline="-25000">
                <a:latin typeface="Times New Roman" panose="02020603050405020304" pitchFamily="2" charset="0"/>
                <a:ea typeface="宋体" pitchFamily="2" charset="-122"/>
              </a:rPr>
              <a:t>	</a:t>
            </a:r>
            <a:r>
              <a:rPr lang="zh-CN" altLang="en-US" sz="2800" b="1">
                <a:latin typeface="Times New Roman" panose="02020603050405020304" pitchFamily="2" charset="0"/>
                <a:ea typeface="宋体" pitchFamily="2" charset="-122"/>
              </a:rPr>
              <a:t>a</a:t>
            </a:r>
            <a:r>
              <a:rPr lang="zh-CN" altLang="en-US" sz="2800" b="1" baseline="-25000">
                <a:latin typeface="Times New Roman" panose="02020603050405020304" pitchFamily="2" charset="0"/>
                <a:ea typeface="宋体" pitchFamily="2" charset="-122"/>
              </a:rPr>
              <a:t>ij</a:t>
            </a:r>
            <a:r>
              <a:rPr lang="zh-CN" altLang="en-US" sz="2800" b="1">
                <a:latin typeface="Times New Roman" panose="02020603050405020304" pitchFamily="2" charset="0"/>
                <a:ea typeface="宋体" pitchFamily="2" charset="-122"/>
              </a:rPr>
              <a:t>(t) = a</a:t>
            </a:r>
            <a:r>
              <a:rPr lang="zh-CN" altLang="en-US" sz="2800" b="1" baseline="-25000">
                <a:latin typeface="Times New Roman" panose="02020603050405020304" pitchFamily="2" charset="0"/>
                <a:ea typeface="宋体" pitchFamily="2" charset="-122"/>
              </a:rPr>
              <a:t>ij</a:t>
            </a:r>
            <a:r>
              <a:rPr lang="zh-CN" altLang="en-US" sz="2800" b="1">
                <a:latin typeface="Times New Roman" panose="02020603050405020304" pitchFamily="2" charset="0"/>
                <a:ea typeface="宋体" pitchFamily="2" charset="-122"/>
              </a:rPr>
              <a:t>(t) + n;</a:t>
            </a:r>
            <a:endParaRPr lang="zh-CN" altLang="en-US" sz="2800" b="1">
              <a:latin typeface="Times New Roman" panose="02020603050405020304" pitchFamily="2" charset="0"/>
              <a:ea typeface="宋体" pitchFamily="2" charset="-122"/>
            </a:endParaRPr>
          </a:p>
          <a:p>
            <a:pPr lvl="0"/>
            <a:r>
              <a:rPr lang="zh-CN" altLang="en-US" sz="2800" b="1">
                <a:latin typeface="Times New Roman" panose="02020603050405020304" pitchFamily="2" charset="0"/>
                <a:ea typeface="宋体" pitchFamily="2" charset="-122"/>
              </a:rPr>
              <a:t>	d</a:t>
            </a:r>
            <a:r>
              <a:rPr lang="zh-CN" altLang="en-US" sz="2800" b="1" baseline="-25000">
                <a:latin typeface="Times New Roman" panose="02020603050405020304" pitchFamily="2" charset="0"/>
                <a:ea typeface="宋体" pitchFamily="2" charset="-122"/>
              </a:rPr>
              <a:t>ij</a:t>
            </a:r>
            <a:r>
              <a:rPr lang="zh-CN" altLang="en-US" sz="2800" b="1">
                <a:latin typeface="Times New Roman" panose="02020603050405020304" pitchFamily="2" charset="0"/>
                <a:ea typeface="宋体" pitchFamily="2" charset="-122"/>
              </a:rPr>
              <a:t>(t) = d</a:t>
            </a:r>
            <a:r>
              <a:rPr lang="zh-CN" altLang="en-US" sz="2800" b="1" baseline="-25000">
                <a:latin typeface="Times New Roman" panose="02020603050405020304" pitchFamily="2" charset="0"/>
                <a:ea typeface="宋体" pitchFamily="2" charset="-122"/>
              </a:rPr>
              <a:t>ij</a:t>
            </a:r>
            <a:r>
              <a:rPr lang="zh-CN" altLang="en-US" sz="2800" b="1">
                <a:latin typeface="Times New Roman" panose="02020603050405020304" pitchFamily="2" charset="0"/>
                <a:ea typeface="宋体" pitchFamily="2" charset="-122"/>
              </a:rPr>
              <a:t>(t) - n;</a:t>
            </a:r>
            <a:endParaRPr lang="zh-CN" altLang="en-US" sz="2800" b="1">
              <a:latin typeface="Times New Roman" panose="02020603050405020304" pitchFamily="2" charset="0"/>
              <a:ea typeface="宋体" pitchFamily="2" charset="-122"/>
            </a:endParaRPr>
          </a:p>
          <a:p>
            <a:pPr lvl="0"/>
            <a:r>
              <a:rPr lang="zh-CN" altLang="en-US" sz="2800" b="1">
                <a:latin typeface="Times New Roman" panose="02020603050405020304" pitchFamily="2" charset="0"/>
                <a:ea typeface="宋体" pitchFamily="2" charset="-122"/>
              </a:rPr>
              <a:t>	w</a:t>
            </a:r>
            <a:r>
              <a:rPr lang="zh-CN" altLang="en-US" sz="2800" b="1" baseline="-25000">
                <a:latin typeface="Times New Roman" panose="02020603050405020304" pitchFamily="2" charset="0"/>
                <a:ea typeface="宋体" pitchFamily="2" charset="-122"/>
              </a:rPr>
              <a:t>j</a:t>
            </a:r>
            <a:r>
              <a:rPr lang="zh-CN" altLang="en-US" sz="2800" b="1">
                <a:latin typeface="Times New Roman" panose="02020603050405020304" pitchFamily="2" charset="0"/>
                <a:ea typeface="宋体" pitchFamily="2" charset="-122"/>
              </a:rPr>
              <a:t>(t) = w</a:t>
            </a:r>
            <a:r>
              <a:rPr lang="zh-CN" altLang="en-US" sz="2800" b="1" baseline="-25000">
                <a:latin typeface="Times New Roman" panose="02020603050405020304" pitchFamily="2" charset="0"/>
                <a:ea typeface="宋体" pitchFamily="2" charset="-122"/>
              </a:rPr>
              <a:t>j</a:t>
            </a:r>
            <a:r>
              <a:rPr lang="zh-CN" altLang="en-US" sz="2800" b="1">
                <a:latin typeface="Times New Roman" panose="02020603050405020304" pitchFamily="2" charset="0"/>
                <a:ea typeface="宋体" pitchFamily="2" charset="-122"/>
              </a:rPr>
              <a:t>(t) - n;</a:t>
            </a:r>
            <a:endParaRPr lang="zh-CN" altLang="en-US" sz="2800" b="1">
              <a:latin typeface="Times New Roman" panose="02020603050405020304" pitchFamily="2" charset="0"/>
              <a:ea typeface="宋体" pitchFamily="2" charset="-122"/>
            </a:endParaRPr>
          </a:p>
          <a:p>
            <a:pPr lvl="0"/>
            <a:r>
              <a:rPr lang="zh-CN" altLang="en-US" sz="2800" b="1">
                <a:latin typeface="Times New Roman" panose="02020603050405020304" pitchFamily="2" charset="0"/>
                <a:ea typeface="宋体" pitchFamily="2" charset="-122"/>
              </a:rPr>
              <a:t>3、释放资源：一个进程pi释放m个j类资源</a:t>
            </a:r>
            <a:endParaRPr lang="zh-CN" altLang="en-US" sz="2800" b="1">
              <a:latin typeface="Times New Roman" panose="02020603050405020304" pitchFamily="2" charset="0"/>
              <a:ea typeface="宋体" pitchFamily="2" charset="-122"/>
            </a:endParaRPr>
          </a:p>
          <a:p>
            <a:pPr lvl="0"/>
            <a:r>
              <a:rPr lang="zh-CN" altLang="en-US" sz="2800" b="1">
                <a:latin typeface="Times New Roman" panose="02020603050405020304" pitchFamily="2" charset="0"/>
                <a:ea typeface="宋体" pitchFamily="2" charset="-122"/>
              </a:rPr>
              <a:t>	a</a:t>
            </a:r>
            <a:r>
              <a:rPr lang="zh-CN" altLang="en-US" sz="2800" b="1" baseline="-25000">
                <a:latin typeface="Times New Roman" panose="02020603050405020304" pitchFamily="2" charset="0"/>
                <a:ea typeface="宋体" pitchFamily="2" charset="-122"/>
              </a:rPr>
              <a:t>ij</a:t>
            </a:r>
            <a:r>
              <a:rPr lang="zh-CN" altLang="en-US" sz="2800" b="1">
                <a:latin typeface="Times New Roman" panose="02020603050405020304" pitchFamily="2" charset="0"/>
                <a:ea typeface="宋体" pitchFamily="2" charset="-122"/>
              </a:rPr>
              <a:t>(t) = a</a:t>
            </a:r>
            <a:r>
              <a:rPr lang="zh-CN" altLang="en-US" sz="2800" b="1" baseline="-25000">
                <a:latin typeface="Times New Roman" panose="02020603050405020304" pitchFamily="2" charset="0"/>
                <a:ea typeface="宋体" pitchFamily="2" charset="-122"/>
              </a:rPr>
              <a:t>ji</a:t>
            </a:r>
            <a:r>
              <a:rPr lang="zh-CN" altLang="en-US" sz="2800" b="1">
                <a:latin typeface="Times New Roman" panose="02020603050405020304" pitchFamily="2" charset="0"/>
                <a:ea typeface="宋体" pitchFamily="2" charset="-122"/>
              </a:rPr>
              <a:t>(t) - m;</a:t>
            </a:r>
            <a:endParaRPr lang="zh-CN" altLang="en-US" sz="2800" b="1">
              <a:latin typeface="Times New Roman" panose="02020603050405020304" pitchFamily="2" charset="0"/>
              <a:ea typeface="宋体" pitchFamily="2" charset="-122"/>
            </a:endParaRPr>
          </a:p>
          <a:p>
            <a:pPr lvl="0"/>
            <a:r>
              <a:rPr lang="zh-CN" altLang="en-US" sz="2800" b="1">
                <a:latin typeface="Times New Roman" panose="02020603050405020304" pitchFamily="2" charset="0"/>
                <a:ea typeface="宋体" pitchFamily="2" charset="-122"/>
              </a:rPr>
              <a:t>	w</a:t>
            </a:r>
            <a:r>
              <a:rPr lang="zh-CN" altLang="en-US" sz="2800" b="1" baseline="-25000">
                <a:latin typeface="Times New Roman" panose="02020603050405020304" pitchFamily="2" charset="0"/>
                <a:ea typeface="宋体" pitchFamily="2" charset="-122"/>
              </a:rPr>
              <a:t>j</a:t>
            </a:r>
            <a:r>
              <a:rPr lang="zh-CN" altLang="en-US" sz="2800" b="1">
                <a:latin typeface="Times New Roman" panose="02020603050405020304" pitchFamily="2" charset="0"/>
                <a:ea typeface="宋体" pitchFamily="2" charset="-122"/>
              </a:rPr>
              <a:t>(t) = w</a:t>
            </a:r>
            <a:r>
              <a:rPr lang="zh-CN" altLang="en-US" sz="2800" b="1" baseline="-25000">
                <a:latin typeface="Times New Roman" panose="02020603050405020304" pitchFamily="2" charset="0"/>
                <a:ea typeface="宋体" pitchFamily="2" charset="-122"/>
              </a:rPr>
              <a:t>j</a:t>
            </a:r>
            <a:r>
              <a:rPr lang="zh-CN" altLang="en-US" sz="2800" b="1">
                <a:latin typeface="Times New Roman" panose="02020603050405020304" pitchFamily="2" charset="0"/>
                <a:ea typeface="宋体" pitchFamily="2" charset="-122"/>
              </a:rPr>
              <a:t>(t) + m;</a:t>
            </a:r>
            <a:endParaRPr lang="zh-CN" altLang="en-US" sz="2800" b="1">
              <a:latin typeface="Times New Roman" panose="02020603050405020304" pitchFamily="2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矩形 49153"/>
          <p:cNvSpPr/>
          <p:nvPr/>
        </p:nvSpPr>
        <p:spPr>
          <a:xfrm>
            <a:off x="1403350" y="765175"/>
            <a:ext cx="5111750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zh-CN" altLang="en-US" sz="4400" b="1">
                <a:solidFill>
                  <a:srgbClr val="CC0000"/>
                </a:solidFill>
                <a:latin typeface="Times New Roman" panose="02020603050405020304" pitchFamily="2" charset="0"/>
                <a:ea typeface="隶书" pitchFamily="1" charset="-122"/>
              </a:rPr>
              <a:t>系统的安全状态</a:t>
            </a:r>
            <a:endParaRPr lang="zh-CN" altLang="en-US" sz="4400" b="1">
              <a:solidFill>
                <a:srgbClr val="CC0000"/>
              </a:solidFill>
              <a:latin typeface="Times New Roman" panose="02020603050405020304" pitchFamily="2" charset="0"/>
              <a:ea typeface="隶书" pitchFamily="1" charset="-122"/>
            </a:endParaRPr>
          </a:p>
        </p:txBody>
      </p:sp>
      <p:sp>
        <p:nvSpPr>
          <p:cNvPr id="52226" name="矩形 49154"/>
          <p:cNvSpPr/>
          <p:nvPr/>
        </p:nvSpPr>
        <p:spPr>
          <a:xfrm>
            <a:off x="827088" y="1989138"/>
            <a:ext cx="7777162" cy="138366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zh-CN" sz="2800">
                <a:latin typeface="Times New Roman" panose="02020603050405020304" pitchFamily="2" charset="0"/>
                <a:ea typeface="宋体" pitchFamily="2" charset="-122"/>
              </a:rPr>
              <a:t>1 </a:t>
            </a:r>
            <a:r>
              <a:rPr lang="zh-CN" altLang="en-US" sz="2800">
                <a:latin typeface="Times New Roman" panose="02020603050405020304" pitchFamily="2" charset="0"/>
                <a:ea typeface="宋体" pitchFamily="2" charset="-122"/>
              </a:rPr>
              <a:t>系统的安全状态是指：至少</a:t>
            </a:r>
            <a:r>
              <a:rPr lang="zh-CN" altLang="zh-CN" sz="2800">
                <a:latin typeface="Times New Roman" panose="02020603050405020304" pitchFamily="2" charset="0"/>
                <a:ea typeface="宋体" pitchFamily="2" charset="-122"/>
              </a:rPr>
              <a:t>存在</a:t>
            </a:r>
            <a:r>
              <a:rPr lang="zh-CN" altLang="en-US" sz="2800">
                <a:latin typeface="Times New Roman" panose="02020603050405020304" pitchFamily="2" charset="0"/>
                <a:ea typeface="宋体" pitchFamily="2" charset="-122"/>
              </a:rPr>
              <a:t>一个资源分配序列</a:t>
            </a:r>
            <a:r>
              <a:rPr lang="zh-CN" altLang="zh-CN" sz="2800">
                <a:latin typeface="Times New Roman" panose="02020603050405020304" pitchFamily="2" charset="0"/>
                <a:ea typeface="宋体" pitchFamily="2" charset="-122"/>
              </a:rPr>
              <a:t>可以使得</a:t>
            </a:r>
            <a:r>
              <a:rPr lang="zh-CN" altLang="en-US" sz="2800">
                <a:latin typeface="Times New Roman" panose="02020603050405020304" pitchFamily="2" charset="0"/>
                <a:ea typeface="宋体" pitchFamily="2" charset="-122"/>
              </a:rPr>
              <a:t>所有进程都运行直到结束</a:t>
            </a:r>
            <a:r>
              <a:rPr lang="zh-CN" altLang="zh-CN" sz="2800">
                <a:latin typeface="Times New Roman" panose="02020603050405020304" pitchFamily="2" charset="0"/>
                <a:ea typeface="宋体" pitchFamily="2" charset="-122"/>
              </a:rPr>
              <a:t>（即</a:t>
            </a:r>
            <a:r>
              <a:rPr lang="zh-CN" altLang="en-US" sz="2800">
                <a:latin typeface="Times New Roman" panose="02020603050405020304" pitchFamily="2" charset="0"/>
                <a:ea typeface="宋体" pitchFamily="2" charset="-122"/>
                <a:sym typeface="Arial" panose="020B0604020202020204" pitchFamily="34" charset="0"/>
              </a:rPr>
              <a:t>不会导致死锁</a:t>
            </a:r>
            <a:r>
              <a:rPr lang="zh-CN" altLang="zh-CN" sz="2800">
                <a:latin typeface="Times New Roman" panose="02020603050405020304" pitchFamily="2" charset="0"/>
                <a:ea typeface="宋体" pitchFamily="2" charset="-122"/>
                <a:sym typeface="Arial" panose="020B0604020202020204" pitchFamily="34" charset="0"/>
              </a:rPr>
              <a:t>）</a:t>
            </a:r>
            <a:endParaRPr lang="zh-CN" altLang="zh-CN" sz="2800">
              <a:latin typeface="Times New Roman" panose="02020603050405020304" pitchFamily="2" charset="0"/>
              <a:ea typeface="宋体" pitchFamily="2" charset="-122"/>
              <a:sym typeface="Arial" panose="020B0604020202020204" pitchFamily="34" charset="0"/>
            </a:endParaRPr>
          </a:p>
        </p:txBody>
      </p:sp>
      <p:sp>
        <p:nvSpPr>
          <p:cNvPr id="52227" name="文本占位符 49155"/>
          <p:cNvSpPr>
            <a:spLocks noGrp="1"/>
          </p:cNvSpPr>
          <p:nvPr>
            <p:ph idx="1"/>
          </p:nvPr>
        </p:nvSpPr>
        <p:spPr>
          <a:xfrm>
            <a:off x="827088" y="3284538"/>
            <a:ext cx="7848600" cy="3284537"/>
          </a:xfrm>
        </p:spPr>
        <p:txBody>
          <a:bodyPr anchor="t"/>
          <a:p>
            <a:pPr marL="0" indent="0">
              <a:spcBef>
                <a:spcPct val="0"/>
              </a:spcBef>
              <a:buNone/>
            </a:pPr>
            <a:r>
              <a:rPr lang="en-US" altLang="zh-CN" sz="2800" b="0"/>
              <a:t>2 </a:t>
            </a:r>
            <a:r>
              <a:rPr lang="zh-CN" altLang="en-US" sz="2800" b="0"/>
              <a:t>检查状态是否安全的方法：寻找系统中是否有足够的资源满足其中一个进程的最大需求资源，如果能够找到，</a:t>
            </a:r>
            <a:r>
              <a:rPr lang="zh-CN" altLang="en-US" sz="2800" b="0" u="sng"/>
              <a:t>就假定该进程运行完毕后归还它所占用的所有资源</a:t>
            </a:r>
            <a:r>
              <a:rPr lang="zh-CN" altLang="en-US" sz="2800" b="0"/>
              <a:t>，然后寻找下一个进程。如此反复下去。如果所有的进程都能运行完，所有的资源最终都被收回，则该状态是安全的。</a:t>
            </a:r>
            <a:endParaRPr lang="zh-CN" altLang="en-US" sz="2800" b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矩形 50177"/>
          <p:cNvSpPr/>
          <p:nvPr/>
        </p:nvSpPr>
        <p:spPr>
          <a:xfrm>
            <a:off x="1403350" y="765175"/>
            <a:ext cx="5111750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zh-CN" altLang="en-US" sz="4400" b="1">
                <a:solidFill>
                  <a:srgbClr val="CC0000"/>
                </a:solidFill>
                <a:latin typeface="Times New Roman" panose="02020603050405020304" pitchFamily="2" charset="0"/>
                <a:ea typeface="隶书" pitchFamily="1" charset="-122"/>
              </a:rPr>
              <a:t>银行家算法</a:t>
            </a:r>
            <a:endParaRPr lang="zh-CN" altLang="en-US" sz="4400" b="1">
              <a:solidFill>
                <a:srgbClr val="CC0000"/>
              </a:solidFill>
              <a:latin typeface="Times New Roman" panose="02020603050405020304" pitchFamily="2" charset="0"/>
              <a:ea typeface="隶书" pitchFamily="1" charset="-122"/>
            </a:endParaRPr>
          </a:p>
        </p:txBody>
      </p:sp>
      <p:sp>
        <p:nvSpPr>
          <p:cNvPr id="53250" name="文本占位符 50178"/>
          <p:cNvSpPr>
            <a:spLocks noGrp="1"/>
          </p:cNvSpPr>
          <p:nvPr>
            <p:ph idx="1"/>
          </p:nvPr>
        </p:nvSpPr>
        <p:spPr>
          <a:xfrm>
            <a:off x="666115" y="2214563"/>
            <a:ext cx="7939088" cy="3519487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 b="0" dirty="0"/>
              <a:t>当新进程进入系统时，必须说明对各个资源的最大需求量</a:t>
            </a:r>
            <a:r>
              <a:rPr lang="en-US" altLang="zh-CN" b="0" dirty="0"/>
              <a:t>d(0)</a:t>
            </a:r>
            <a:r>
              <a:rPr lang="zh-CN" altLang="en-US" b="0" dirty="0"/>
              <a:t>，并且不能超过系统中各资源的总数w(0)。(前提条件)</a:t>
            </a: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b="0" dirty="0"/>
              <a:t>当进程申请一类资源时，如果同意该申请，是否会导致不安全状态。若是，则不满足该请求；否则便满足；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51202" name="组合 51201"/>
          <p:cNvGrpSpPr/>
          <p:nvPr/>
        </p:nvGrpSpPr>
        <p:grpSpPr>
          <a:xfrm>
            <a:off x="611188" y="765175"/>
            <a:ext cx="7772400" cy="1905000"/>
            <a:chOff x="0" y="0"/>
            <a:chExt cx="3456" cy="2071"/>
          </a:xfrm>
        </p:grpSpPr>
        <p:grpSp>
          <p:nvGrpSpPr>
            <p:cNvPr id="54274" name="组合 51202"/>
            <p:cNvGrpSpPr/>
            <p:nvPr/>
          </p:nvGrpSpPr>
          <p:grpSpPr>
            <a:xfrm>
              <a:off x="3" y="3"/>
              <a:ext cx="3450" cy="2065"/>
              <a:chOff x="0" y="0"/>
              <a:chExt cx="3450" cy="2065"/>
            </a:xfrm>
          </p:grpSpPr>
          <p:grpSp>
            <p:nvGrpSpPr>
              <p:cNvPr id="54275" name="组合 51203"/>
              <p:cNvGrpSpPr/>
              <p:nvPr/>
            </p:nvGrpSpPr>
            <p:grpSpPr>
              <a:xfrm>
                <a:off x="0" y="0"/>
                <a:ext cx="3450" cy="413"/>
                <a:chOff x="0" y="0"/>
                <a:chExt cx="3450" cy="413"/>
              </a:xfrm>
            </p:grpSpPr>
            <p:sp>
              <p:nvSpPr>
                <p:cNvPr id="54276" name="矩形 51204"/>
                <p:cNvSpPr/>
                <p:nvPr/>
              </p:nvSpPr>
              <p:spPr>
                <a:xfrm>
                  <a:off x="43" y="0"/>
                  <a:ext cx="3364" cy="41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tIns="0" anchor="t"/>
                <a:p>
                  <a:pPr lvl="0" algn="ctr" eaLnBrk="0" hangingPunct="0"/>
                  <a:r>
                    <a:rPr lang="zh-CN" altLang="en-US" b="1">
                      <a:solidFill>
                        <a:srgbClr val="CC0000"/>
                      </a:solidFill>
                      <a:latin typeface="Times New Roman" panose="02020603050405020304" pitchFamily="2" charset="0"/>
                      <a:ea typeface="黑体" pitchFamily="2" charset="-122"/>
                    </a:rPr>
                    <a:t>系统拥有某类资源</a:t>
                  </a:r>
                  <a:r>
                    <a:rPr lang="en-US" altLang="zh-CN" b="1">
                      <a:solidFill>
                        <a:srgbClr val="CC0000"/>
                      </a:solidFill>
                      <a:latin typeface="Times New Roman" panose="02020603050405020304" pitchFamily="2" charset="0"/>
                      <a:ea typeface="黑体" pitchFamily="2" charset="-122"/>
                    </a:rPr>
                    <a:t>10</a:t>
                  </a:r>
                  <a:r>
                    <a:rPr lang="zh-CN" altLang="en-US" b="1">
                      <a:solidFill>
                        <a:srgbClr val="CC0000"/>
                      </a:solidFill>
                      <a:latin typeface="Times New Roman" panose="02020603050405020304" pitchFamily="2" charset="0"/>
                      <a:ea typeface="黑体" pitchFamily="2" charset="-122"/>
                    </a:rPr>
                    <a:t>个</a:t>
                  </a:r>
                  <a:endParaRPr lang="zh-CN" altLang="en-US" sz="1600" b="1">
                    <a:solidFill>
                      <a:srgbClr val="CC0000"/>
                    </a:solidFill>
                    <a:latin typeface="Times New Roman" panose="02020603050405020304" pitchFamily="2" charset="0"/>
                    <a:ea typeface="宋体" pitchFamily="2" charset="-122"/>
                  </a:endParaRPr>
                </a:p>
                <a:p>
                  <a:pPr lvl="0" algn="ctr" eaLnBrk="0" hangingPunct="0"/>
                  <a:endParaRPr lang="zh-CN" altLang="en-US" sz="3600">
                    <a:solidFill>
                      <a:srgbClr val="CC0000"/>
                    </a:solidFill>
                    <a:latin typeface="Times New Roman" panose="02020603050405020304" pitchFamily="2" charset="0"/>
                    <a:ea typeface="宋体" pitchFamily="2" charset="-122"/>
                  </a:endParaRPr>
                </a:p>
              </p:txBody>
            </p:sp>
            <p:sp>
              <p:nvSpPr>
                <p:cNvPr id="54277" name="矩形 51205"/>
                <p:cNvSpPr/>
                <p:nvPr/>
              </p:nvSpPr>
              <p:spPr>
                <a:xfrm>
                  <a:off x="0" y="0"/>
                  <a:ext cx="3450" cy="413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lvl="0"/>
                  <a:endParaRPr lang="zh-CN" altLang="en-US">
                    <a:latin typeface="Times New Roman" panose="02020603050405020304" pitchFamily="2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54278" name="组合 51206"/>
              <p:cNvGrpSpPr/>
              <p:nvPr/>
            </p:nvGrpSpPr>
            <p:grpSpPr>
              <a:xfrm>
                <a:off x="0" y="413"/>
                <a:ext cx="1150" cy="413"/>
                <a:chOff x="0" y="0"/>
                <a:chExt cx="1150" cy="413"/>
              </a:xfrm>
            </p:grpSpPr>
            <p:sp>
              <p:nvSpPr>
                <p:cNvPr id="54279" name="矩形 51207"/>
                <p:cNvSpPr/>
                <p:nvPr/>
              </p:nvSpPr>
              <p:spPr>
                <a:xfrm>
                  <a:off x="43" y="0"/>
                  <a:ext cx="1064" cy="41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tIns="0" anchor="t"/>
                <a:p>
                  <a:pPr lvl="0" algn="ctr" eaLnBrk="0" hangingPunct="0"/>
                  <a:r>
                    <a:rPr lang="zh-CN" altLang="en-US" b="1">
                      <a:solidFill>
                        <a:srgbClr val="CC0000"/>
                      </a:solidFill>
                      <a:latin typeface="Times New Roman" panose="02020603050405020304" pitchFamily="2" charset="0"/>
                      <a:ea typeface="黑体" pitchFamily="2" charset="-122"/>
                    </a:rPr>
                    <a:t>进程</a:t>
                  </a:r>
                  <a:endParaRPr lang="zh-CN" altLang="en-US" sz="1600" b="1">
                    <a:solidFill>
                      <a:srgbClr val="CC0000"/>
                    </a:solidFill>
                    <a:latin typeface="Times New Roman" panose="02020603050405020304" pitchFamily="2" charset="0"/>
                    <a:ea typeface="宋体" pitchFamily="2" charset="-122"/>
                  </a:endParaRPr>
                </a:p>
                <a:p>
                  <a:pPr lvl="0" algn="ctr" eaLnBrk="0" hangingPunct="0"/>
                  <a:endParaRPr lang="zh-CN" altLang="en-US" sz="3600">
                    <a:solidFill>
                      <a:srgbClr val="CC0000"/>
                    </a:solidFill>
                    <a:latin typeface="Times New Roman" panose="02020603050405020304" pitchFamily="2" charset="0"/>
                    <a:ea typeface="宋体" pitchFamily="2" charset="-122"/>
                  </a:endParaRPr>
                </a:p>
              </p:txBody>
            </p:sp>
            <p:sp>
              <p:nvSpPr>
                <p:cNvPr id="54280" name="矩形 51208"/>
                <p:cNvSpPr/>
                <p:nvPr/>
              </p:nvSpPr>
              <p:spPr>
                <a:xfrm>
                  <a:off x="0" y="0"/>
                  <a:ext cx="1150" cy="413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lvl="0"/>
                  <a:endParaRPr lang="zh-CN" altLang="en-US">
                    <a:latin typeface="Times New Roman" panose="02020603050405020304" pitchFamily="2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54281" name="组合 51209"/>
              <p:cNvGrpSpPr/>
              <p:nvPr/>
            </p:nvGrpSpPr>
            <p:grpSpPr>
              <a:xfrm>
                <a:off x="1150" y="413"/>
                <a:ext cx="1150" cy="413"/>
                <a:chOff x="0" y="0"/>
                <a:chExt cx="1150" cy="413"/>
              </a:xfrm>
            </p:grpSpPr>
            <p:sp>
              <p:nvSpPr>
                <p:cNvPr id="54282" name="矩形 51210"/>
                <p:cNvSpPr/>
                <p:nvPr/>
              </p:nvSpPr>
              <p:spPr>
                <a:xfrm>
                  <a:off x="43" y="0"/>
                  <a:ext cx="1064" cy="41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tIns="0" anchor="t"/>
                <a:p>
                  <a:pPr lvl="0" algn="ctr" eaLnBrk="0" hangingPunct="0"/>
                  <a:r>
                    <a:rPr lang="zh-CN" altLang="en-US" b="1">
                      <a:solidFill>
                        <a:srgbClr val="CC0000"/>
                      </a:solidFill>
                      <a:latin typeface="Times New Roman" panose="02020603050405020304" pitchFamily="2" charset="0"/>
                      <a:ea typeface="黑体" pitchFamily="2" charset="-122"/>
                    </a:rPr>
                    <a:t>已有资源数</a:t>
                  </a:r>
                  <a:endParaRPr lang="zh-CN" altLang="en-US" sz="1600" b="1">
                    <a:solidFill>
                      <a:srgbClr val="CC0000"/>
                    </a:solidFill>
                    <a:latin typeface="Times New Roman" panose="02020603050405020304" pitchFamily="2" charset="0"/>
                    <a:ea typeface="宋体" pitchFamily="2" charset="-122"/>
                  </a:endParaRPr>
                </a:p>
                <a:p>
                  <a:pPr lvl="0" algn="ctr" eaLnBrk="0" hangingPunct="0"/>
                  <a:endParaRPr lang="zh-CN" altLang="en-US" sz="3600">
                    <a:solidFill>
                      <a:srgbClr val="CC0000"/>
                    </a:solidFill>
                    <a:latin typeface="Times New Roman" panose="02020603050405020304" pitchFamily="2" charset="0"/>
                    <a:ea typeface="宋体" pitchFamily="2" charset="-122"/>
                  </a:endParaRPr>
                </a:p>
              </p:txBody>
            </p:sp>
            <p:sp>
              <p:nvSpPr>
                <p:cNvPr id="54283" name="矩形 51211"/>
                <p:cNvSpPr/>
                <p:nvPr/>
              </p:nvSpPr>
              <p:spPr>
                <a:xfrm>
                  <a:off x="0" y="0"/>
                  <a:ext cx="1150" cy="413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lvl="0"/>
                  <a:endParaRPr lang="zh-CN" altLang="en-US">
                    <a:latin typeface="Times New Roman" panose="02020603050405020304" pitchFamily="2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54284" name="组合 51212"/>
              <p:cNvGrpSpPr/>
              <p:nvPr/>
            </p:nvGrpSpPr>
            <p:grpSpPr>
              <a:xfrm>
                <a:off x="2300" y="413"/>
                <a:ext cx="1150" cy="413"/>
                <a:chOff x="0" y="0"/>
                <a:chExt cx="1150" cy="413"/>
              </a:xfrm>
            </p:grpSpPr>
            <p:sp>
              <p:nvSpPr>
                <p:cNvPr id="54285" name="矩形 51213"/>
                <p:cNvSpPr/>
                <p:nvPr/>
              </p:nvSpPr>
              <p:spPr>
                <a:xfrm>
                  <a:off x="43" y="0"/>
                  <a:ext cx="1064" cy="41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tIns="0" anchor="t"/>
                <a:p>
                  <a:pPr lvl="0" algn="ctr" eaLnBrk="0" hangingPunct="0"/>
                  <a:r>
                    <a:rPr lang="zh-CN" altLang="en-US" b="1">
                      <a:solidFill>
                        <a:srgbClr val="CC0000"/>
                      </a:solidFill>
                      <a:latin typeface="Times New Roman" panose="02020603050405020304" pitchFamily="2" charset="0"/>
                      <a:ea typeface="黑体" pitchFamily="2" charset="-122"/>
                    </a:rPr>
                    <a:t>还要申请资源数</a:t>
                  </a:r>
                  <a:endParaRPr lang="zh-CN" altLang="en-US" sz="1600" b="1">
                    <a:solidFill>
                      <a:srgbClr val="CC0000"/>
                    </a:solidFill>
                    <a:latin typeface="Times New Roman" panose="02020603050405020304" pitchFamily="2" charset="0"/>
                    <a:ea typeface="宋体" pitchFamily="2" charset="-122"/>
                  </a:endParaRPr>
                </a:p>
                <a:p>
                  <a:pPr lvl="0" algn="ctr" eaLnBrk="0" hangingPunct="0"/>
                  <a:endParaRPr lang="zh-CN" altLang="en-US" sz="3600">
                    <a:solidFill>
                      <a:srgbClr val="CC0000"/>
                    </a:solidFill>
                    <a:latin typeface="Times New Roman" panose="02020603050405020304" pitchFamily="2" charset="0"/>
                    <a:ea typeface="宋体" pitchFamily="2" charset="-122"/>
                  </a:endParaRPr>
                </a:p>
              </p:txBody>
            </p:sp>
            <p:sp>
              <p:nvSpPr>
                <p:cNvPr id="54286" name="矩形 51214"/>
                <p:cNvSpPr/>
                <p:nvPr/>
              </p:nvSpPr>
              <p:spPr>
                <a:xfrm>
                  <a:off x="0" y="0"/>
                  <a:ext cx="1150" cy="413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lvl="0"/>
                  <a:endParaRPr lang="zh-CN" altLang="en-US">
                    <a:latin typeface="Times New Roman" panose="02020603050405020304" pitchFamily="2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54287" name="组合 51215"/>
              <p:cNvGrpSpPr/>
              <p:nvPr/>
            </p:nvGrpSpPr>
            <p:grpSpPr>
              <a:xfrm>
                <a:off x="0" y="826"/>
                <a:ext cx="1150" cy="413"/>
                <a:chOff x="0" y="0"/>
                <a:chExt cx="1150" cy="413"/>
              </a:xfrm>
            </p:grpSpPr>
            <p:sp>
              <p:nvSpPr>
                <p:cNvPr id="54288" name="矩形 51216"/>
                <p:cNvSpPr/>
                <p:nvPr/>
              </p:nvSpPr>
              <p:spPr>
                <a:xfrm>
                  <a:off x="43" y="0"/>
                  <a:ext cx="1064" cy="41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tIns="0" anchor="t"/>
                <a:p>
                  <a:pPr lvl="0" algn="ctr" eaLnBrk="0" hangingPunct="0"/>
                  <a:r>
                    <a:rPr lang="en-US" altLang="zh-CN" b="1">
                      <a:solidFill>
                        <a:srgbClr val="CC0000"/>
                      </a:solidFill>
                      <a:latin typeface="Times New Roman" panose="02020603050405020304" pitchFamily="2" charset="0"/>
                      <a:ea typeface="黑体" pitchFamily="2" charset="-122"/>
                    </a:rPr>
                    <a:t>P</a:t>
                  </a:r>
                  <a:endParaRPr lang="en-US" altLang="zh-CN" sz="1600" b="1">
                    <a:solidFill>
                      <a:srgbClr val="CC0000"/>
                    </a:solidFill>
                    <a:latin typeface="Times New Roman" panose="02020603050405020304" pitchFamily="2" charset="0"/>
                    <a:ea typeface="宋体" pitchFamily="2" charset="-122"/>
                  </a:endParaRPr>
                </a:p>
                <a:p>
                  <a:pPr lvl="0" algn="ctr" eaLnBrk="0" hangingPunct="0"/>
                  <a:endParaRPr lang="en-US" altLang="zh-CN" sz="3600">
                    <a:solidFill>
                      <a:srgbClr val="CC0000"/>
                    </a:solidFill>
                    <a:latin typeface="Times New Roman" panose="02020603050405020304" pitchFamily="2" charset="0"/>
                    <a:ea typeface="宋体" pitchFamily="2" charset="-122"/>
                  </a:endParaRPr>
                </a:p>
              </p:txBody>
            </p:sp>
            <p:sp>
              <p:nvSpPr>
                <p:cNvPr id="54289" name="矩形 51217"/>
                <p:cNvSpPr/>
                <p:nvPr/>
              </p:nvSpPr>
              <p:spPr>
                <a:xfrm>
                  <a:off x="0" y="0"/>
                  <a:ext cx="1150" cy="413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lvl="0"/>
                  <a:endParaRPr lang="zh-CN" altLang="en-US">
                    <a:latin typeface="Times New Roman" panose="02020603050405020304" pitchFamily="2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54290" name="组合 51218"/>
              <p:cNvGrpSpPr/>
              <p:nvPr/>
            </p:nvGrpSpPr>
            <p:grpSpPr>
              <a:xfrm>
                <a:off x="1150" y="826"/>
                <a:ext cx="1150" cy="413"/>
                <a:chOff x="0" y="0"/>
                <a:chExt cx="1150" cy="413"/>
              </a:xfrm>
            </p:grpSpPr>
            <p:sp>
              <p:nvSpPr>
                <p:cNvPr id="54291" name="矩形 51219"/>
                <p:cNvSpPr/>
                <p:nvPr/>
              </p:nvSpPr>
              <p:spPr>
                <a:xfrm>
                  <a:off x="43" y="0"/>
                  <a:ext cx="1064" cy="41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tIns="0" anchor="t"/>
                <a:p>
                  <a:pPr lvl="0" algn="ctr" eaLnBrk="0" hangingPunct="0"/>
                  <a:r>
                    <a:rPr lang="en-US" altLang="zh-CN" b="1">
                      <a:solidFill>
                        <a:srgbClr val="CC0000"/>
                      </a:solidFill>
                      <a:latin typeface="Times New Roman" panose="02020603050405020304" pitchFamily="2" charset="0"/>
                      <a:ea typeface="黑体" pitchFamily="2" charset="-122"/>
                    </a:rPr>
                    <a:t>4</a:t>
                  </a:r>
                  <a:endParaRPr lang="en-US" altLang="zh-CN" sz="1600" b="1">
                    <a:solidFill>
                      <a:srgbClr val="CC0000"/>
                    </a:solidFill>
                    <a:latin typeface="Times New Roman" panose="02020603050405020304" pitchFamily="2" charset="0"/>
                    <a:ea typeface="宋体" pitchFamily="2" charset="-122"/>
                  </a:endParaRPr>
                </a:p>
                <a:p>
                  <a:pPr lvl="0" algn="ctr" eaLnBrk="0" hangingPunct="0"/>
                  <a:endParaRPr lang="en-US" altLang="zh-CN" sz="3600">
                    <a:solidFill>
                      <a:srgbClr val="CC0000"/>
                    </a:solidFill>
                    <a:latin typeface="Times New Roman" panose="02020603050405020304" pitchFamily="2" charset="0"/>
                    <a:ea typeface="宋体" pitchFamily="2" charset="-122"/>
                  </a:endParaRPr>
                </a:p>
              </p:txBody>
            </p:sp>
            <p:sp>
              <p:nvSpPr>
                <p:cNvPr id="54292" name="矩形 51220"/>
                <p:cNvSpPr/>
                <p:nvPr/>
              </p:nvSpPr>
              <p:spPr>
                <a:xfrm>
                  <a:off x="0" y="0"/>
                  <a:ext cx="1150" cy="413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lvl="0"/>
                  <a:endParaRPr lang="zh-CN" altLang="en-US">
                    <a:latin typeface="Times New Roman" panose="02020603050405020304" pitchFamily="2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54293" name="组合 51221"/>
              <p:cNvGrpSpPr/>
              <p:nvPr/>
            </p:nvGrpSpPr>
            <p:grpSpPr>
              <a:xfrm>
                <a:off x="2300" y="826"/>
                <a:ext cx="1150" cy="413"/>
                <a:chOff x="0" y="0"/>
                <a:chExt cx="1150" cy="413"/>
              </a:xfrm>
            </p:grpSpPr>
            <p:sp>
              <p:nvSpPr>
                <p:cNvPr id="54294" name="矩形 51222"/>
                <p:cNvSpPr/>
                <p:nvPr/>
              </p:nvSpPr>
              <p:spPr>
                <a:xfrm>
                  <a:off x="43" y="0"/>
                  <a:ext cx="1064" cy="41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tIns="0" anchor="t"/>
                <a:p>
                  <a:pPr lvl="0" algn="ctr" eaLnBrk="0" hangingPunct="0"/>
                  <a:r>
                    <a:rPr lang="en-US" altLang="zh-CN" b="1">
                      <a:solidFill>
                        <a:srgbClr val="CC0000"/>
                      </a:solidFill>
                      <a:latin typeface="Times New Roman" panose="02020603050405020304" pitchFamily="2" charset="0"/>
                      <a:ea typeface="黑体" pitchFamily="2" charset="-122"/>
                    </a:rPr>
                    <a:t>4</a:t>
                  </a:r>
                  <a:endParaRPr lang="en-US" altLang="zh-CN" sz="1600" b="1">
                    <a:solidFill>
                      <a:srgbClr val="CC0000"/>
                    </a:solidFill>
                    <a:latin typeface="Times New Roman" panose="02020603050405020304" pitchFamily="2" charset="0"/>
                    <a:ea typeface="宋体" pitchFamily="2" charset="-122"/>
                  </a:endParaRPr>
                </a:p>
                <a:p>
                  <a:pPr lvl="0" algn="ctr" eaLnBrk="0" hangingPunct="0"/>
                  <a:endParaRPr lang="en-US" altLang="zh-CN" sz="3600">
                    <a:solidFill>
                      <a:srgbClr val="CC0000"/>
                    </a:solidFill>
                    <a:latin typeface="Times New Roman" panose="02020603050405020304" pitchFamily="2" charset="0"/>
                    <a:ea typeface="宋体" pitchFamily="2" charset="-122"/>
                  </a:endParaRPr>
                </a:p>
              </p:txBody>
            </p:sp>
            <p:sp>
              <p:nvSpPr>
                <p:cNvPr id="54295" name="矩形 51223"/>
                <p:cNvSpPr/>
                <p:nvPr/>
              </p:nvSpPr>
              <p:spPr>
                <a:xfrm>
                  <a:off x="0" y="0"/>
                  <a:ext cx="1150" cy="413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lvl="0"/>
                  <a:endParaRPr lang="zh-CN" altLang="en-US">
                    <a:latin typeface="Times New Roman" panose="02020603050405020304" pitchFamily="2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54296" name="组合 51224"/>
              <p:cNvGrpSpPr/>
              <p:nvPr/>
            </p:nvGrpSpPr>
            <p:grpSpPr>
              <a:xfrm>
                <a:off x="0" y="1239"/>
                <a:ext cx="1150" cy="413"/>
                <a:chOff x="0" y="0"/>
                <a:chExt cx="1150" cy="413"/>
              </a:xfrm>
            </p:grpSpPr>
            <p:sp>
              <p:nvSpPr>
                <p:cNvPr id="54297" name="矩形 51225"/>
                <p:cNvSpPr/>
                <p:nvPr/>
              </p:nvSpPr>
              <p:spPr>
                <a:xfrm>
                  <a:off x="43" y="0"/>
                  <a:ext cx="1064" cy="41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tIns="0" anchor="t"/>
                <a:p>
                  <a:pPr lvl="0" algn="ctr" eaLnBrk="0" hangingPunct="0"/>
                  <a:r>
                    <a:rPr lang="en-US" altLang="zh-CN" b="1">
                      <a:solidFill>
                        <a:srgbClr val="CC0000"/>
                      </a:solidFill>
                      <a:latin typeface="Times New Roman" panose="02020603050405020304" pitchFamily="2" charset="0"/>
                      <a:ea typeface="黑体" pitchFamily="2" charset="-122"/>
                    </a:rPr>
                    <a:t>Q</a:t>
                  </a:r>
                  <a:endParaRPr lang="en-US" altLang="zh-CN" sz="1600" b="1">
                    <a:solidFill>
                      <a:srgbClr val="CC0000"/>
                    </a:solidFill>
                    <a:latin typeface="Times New Roman" panose="02020603050405020304" pitchFamily="2" charset="0"/>
                    <a:ea typeface="宋体" pitchFamily="2" charset="-122"/>
                  </a:endParaRPr>
                </a:p>
                <a:p>
                  <a:pPr lvl="0" algn="ctr" eaLnBrk="0" hangingPunct="0"/>
                  <a:endParaRPr lang="en-US" altLang="zh-CN" sz="3600">
                    <a:solidFill>
                      <a:srgbClr val="CC0000"/>
                    </a:solidFill>
                    <a:latin typeface="Times New Roman" panose="02020603050405020304" pitchFamily="2" charset="0"/>
                    <a:ea typeface="宋体" pitchFamily="2" charset="-122"/>
                  </a:endParaRPr>
                </a:p>
              </p:txBody>
            </p:sp>
            <p:sp>
              <p:nvSpPr>
                <p:cNvPr id="54298" name="矩形 51226"/>
                <p:cNvSpPr/>
                <p:nvPr/>
              </p:nvSpPr>
              <p:spPr>
                <a:xfrm>
                  <a:off x="0" y="0"/>
                  <a:ext cx="1150" cy="413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lvl="0"/>
                  <a:endParaRPr lang="zh-CN" altLang="en-US">
                    <a:latin typeface="Times New Roman" panose="02020603050405020304" pitchFamily="2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54299" name="组合 51227"/>
              <p:cNvGrpSpPr/>
              <p:nvPr/>
            </p:nvGrpSpPr>
            <p:grpSpPr>
              <a:xfrm>
                <a:off x="1150" y="1239"/>
                <a:ext cx="1150" cy="413"/>
                <a:chOff x="0" y="0"/>
                <a:chExt cx="1150" cy="413"/>
              </a:xfrm>
            </p:grpSpPr>
            <p:sp>
              <p:nvSpPr>
                <p:cNvPr id="54300" name="矩形 51228"/>
                <p:cNvSpPr/>
                <p:nvPr/>
              </p:nvSpPr>
              <p:spPr>
                <a:xfrm>
                  <a:off x="43" y="0"/>
                  <a:ext cx="1064" cy="41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tIns="0" anchor="t"/>
                <a:p>
                  <a:pPr lvl="0" algn="ctr" eaLnBrk="0" hangingPunct="0"/>
                  <a:r>
                    <a:rPr lang="en-US" altLang="zh-CN" b="1">
                      <a:solidFill>
                        <a:srgbClr val="CC0000"/>
                      </a:solidFill>
                      <a:latin typeface="Times New Roman" panose="02020603050405020304" pitchFamily="2" charset="0"/>
                      <a:ea typeface="黑体" pitchFamily="2" charset="-122"/>
                    </a:rPr>
                    <a:t>2</a:t>
                  </a:r>
                  <a:endParaRPr lang="en-US" altLang="zh-CN" sz="1600" b="1">
                    <a:solidFill>
                      <a:srgbClr val="CC0000"/>
                    </a:solidFill>
                    <a:latin typeface="Times New Roman" panose="02020603050405020304" pitchFamily="2" charset="0"/>
                    <a:ea typeface="宋体" pitchFamily="2" charset="-122"/>
                  </a:endParaRPr>
                </a:p>
                <a:p>
                  <a:pPr lvl="0" algn="ctr" eaLnBrk="0" hangingPunct="0"/>
                  <a:endParaRPr lang="en-US" altLang="zh-CN" sz="3600">
                    <a:solidFill>
                      <a:srgbClr val="CC0000"/>
                    </a:solidFill>
                    <a:latin typeface="Times New Roman" panose="02020603050405020304" pitchFamily="2" charset="0"/>
                    <a:ea typeface="宋体" pitchFamily="2" charset="-122"/>
                  </a:endParaRPr>
                </a:p>
              </p:txBody>
            </p:sp>
            <p:sp>
              <p:nvSpPr>
                <p:cNvPr id="54301" name="矩形 51229"/>
                <p:cNvSpPr/>
                <p:nvPr/>
              </p:nvSpPr>
              <p:spPr>
                <a:xfrm>
                  <a:off x="0" y="0"/>
                  <a:ext cx="1150" cy="413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lvl="0"/>
                  <a:endParaRPr lang="zh-CN" altLang="en-US">
                    <a:latin typeface="Times New Roman" panose="02020603050405020304" pitchFamily="2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54302" name="组合 51230"/>
              <p:cNvGrpSpPr/>
              <p:nvPr/>
            </p:nvGrpSpPr>
            <p:grpSpPr>
              <a:xfrm>
                <a:off x="2300" y="1239"/>
                <a:ext cx="1150" cy="413"/>
                <a:chOff x="0" y="0"/>
                <a:chExt cx="1150" cy="413"/>
              </a:xfrm>
            </p:grpSpPr>
            <p:sp>
              <p:nvSpPr>
                <p:cNvPr id="54303" name="矩形 51231"/>
                <p:cNvSpPr/>
                <p:nvPr/>
              </p:nvSpPr>
              <p:spPr>
                <a:xfrm>
                  <a:off x="43" y="0"/>
                  <a:ext cx="1064" cy="41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tIns="0" anchor="t"/>
                <a:p>
                  <a:pPr lvl="0" algn="ctr" eaLnBrk="0" hangingPunct="0"/>
                  <a:r>
                    <a:rPr lang="en-US" altLang="zh-CN" b="1">
                      <a:solidFill>
                        <a:srgbClr val="CC0000"/>
                      </a:solidFill>
                      <a:latin typeface="Times New Roman" panose="02020603050405020304" pitchFamily="2" charset="0"/>
                      <a:ea typeface="黑体" pitchFamily="2" charset="-122"/>
                    </a:rPr>
                    <a:t>2</a:t>
                  </a:r>
                  <a:endParaRPr lang="en-US" altLang="zh-CN" sz="1600" b="1">
                    <a:solidFill>
                      <a:srgbClr val="CC0000"/>
                    </a:solidFill>
                    <a:latin typeface="Times New Roman" panose="02020603050405020304" pitchFamily="2" charset="0"/>
                    <a:ea typeface="宋体" pitchFamily="2" charset="-122"/>
                  </a:endParaRPr>
                </a:p>
                <a:p>
                  <a:pPr lvl="0" algn="ctr" eaLnBrk="0" hangingPunct="0"/>
                  <a:endParaRPr lang="en-US" altLang="zh-CN" sz="3600">
                    <a:solidFill>
                      <a:srgbClr val="CC0000"/>
                    </a:solidFill>
                    <a:latin typeface="Times New Roman" panose="02020603050405020304" pitchFamily="2" charset="0"/>
                    <a:ea typeface="宋体" pitchFamily="2" charset="-122"/>
                  </a:endParaRPr>
                </a:p>
              </p:txBody>
            </p:sp>
            <p:sp>
              <p:nvSpPr>
                <p:cNvPr id="54304" name="矩形 51232"/>
                <p:cNvSpPr/>
                <p:nvPr/>
              </p:nvSpPr>
              <p:spPr>
                <a:xfrm>
                  <a:off x="0" y="0"/>
                  <a:ext cx="1150" cy="413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lvl="0"/>
                  <a:endParaRPr lang="zh-CN" altLang="en-US">
                    <a:latin typeface="Times New Roman" panose="02020603050405020304" pitchFamily="2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54305" name="组合 51233"/>
              <p:cNvGrpSpPr/>
              <p:nvPr/>
            </p:nvGrpSpPr>
            <p:grpSpPr>
              <a:xfrm>
                <a:off x="0" y="1652"/>
                <a:ext cx="1150" cy="413"/>
                <a:chOff x="0" y="0"/>
                <a:chExt cx="1150" cy="413"/>
              </a:xfrm>
            </p:grpSpPr>
            <p:sp>
              <p:nvSpPr>
                <p:cNvPr id="54306" name="矩形 51234"/>
                <p:cNvSpPr/>
                <p:nvPr/>
              </p:nvSpPr>
              <p:spPr>
                <a:xfrm>
                  <a:off x="43" y="0"/>
                  <a:ext cx="1064" cy="41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tIns="0" anchor="t"/>
                <a:p>
                  <a:pPr lvl="0" algn="ctr" eaLnBrk="0" hangingPunct="0"/>
                  <a:r>
                    <a:rPr lang="en-US" altLang="zh-CN" b="1">
                      <a:solidFill>
                        <a:srgbClr val="CC0000"/>
                      </a:solidFill>
                      <a:latin typeface="Times New Roman" panose="02020603050405020304" pitchFamily="2" charset="0"/>
                      <a:ea typeface="黑体" pitchFamily="2" charset="-122"/>
                    </a:rPr>
                    <a:t>R</a:t>
                  </a:r>
                  <a:endParaRPr lang="en-US" altLang="zh-CN" sz="1600" b="1">
                    <a:solidFill>
                      <a:srgbClr val="CC0000"/>
                    </a:solidFill>
                    <a:latin typeface="Times New Roman" panose="02020603050405020304" pitchFamily="2" charset="0"/>
                    <a:ea typeface="宋体" pitchFamily="2" charset="-122"/>
                  </a:endParaRPr>
                </a:p>
                <a:p>
                  <a:pPr lvl="0" algn="ctr" eaLnBrk="0" hangingPunct="0"/>
                  <a:endParaRPr lang="en-US" altLang="zh-CN" sz="3600">
                    <a:solidFill>
                      <a:srgbClr val="CC0000"/>
                    </a:solidFill>
                    <a:latin typeface="Times New Roman" panose="02020603050405020304" pitchFamily="2" charset="0"/>
                    <a:ea typeface="宋体" pitchFamily="2" charset="-122"/>
                  </a:endParaRPr>
                </a:p>
              </p:txBody>
            </p:sp>
            <p:sp>
              <p:nvSpPr>
                <p:cNvPr id="54307" name="矩形 51235"/>
                <p:cNvSpPr/>
                <p:nvPr/>
              </p:nvSpPr>
              <p:spPr>
                <a:xfrm>
                  <a:off x="0" y="0"/>
                  <a:ext cx="1150" cy="413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lvl="0"/>
                  <a:endParaRPr lang="zh-CN" altLang="en-US">
                    <a:latin typeface="Times New Roman" panose="02020603050405020304" pitchFamily="2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54308" name="组合 51236"/>
              <p:cNvGrpSpPr/>
              <p:nvPr/>
            </p:nvGrpSpPr>
            <p:grpSpPr>
              <a:xfrm>
                <a:off x="1150" y="1652"/>
                <a:ext cx="1150" cy="413"/>
                <a:chOff x="0" y="0"/>
                <a:chExt cx="1150" cy="413"/>
              </a:xfrm>
            </p:grpSpPr>
            <p:sp>
              <p:nvSpPr>
                <p:cNvPr id="54309" name="矩形 51237"/>
                <p:cNvSpPr/>
                <p:nvPr/>
              </p:nvSpPr>
              <p:spPr>
                <a:xfrm>
                  <a:off x="43" y="0"/>
                  <a:ext cx="1064" cy="41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tIns="0" anchor="t"/>
                <a:p>
                  <a:pPr lvl="0" algn="ctr" eaLnBrk="0" hangingPunct="0"/>
                  <a:r>
                    <a:rPr lang="en-US" altLang="zh-CN" b="1">
                      <a:solidFill>
                        <a:srgbClr val="CC0000"/>
                      </a:solidFill>
                      <a:latin typeface="Times New Roman" panose="02020603050405020304" pitchFamily="2" charset="0"/>
                      <a:ea typeface="黑体" pitchFamily="2" charset="-122"/>
                    </a:rPr>
                    <a:t>2</a:t>
                  </a:r>
                  <a:endParaRPr lang="en-US" altLang="zh-CN" sz="1600" b="1">
                    <a:solidFill>
                      <a:srgbClr val="CC0000"/>
                    </a:solidFill>
                    <a:latin typeface="Times New Roman" panose="02020603050405020304" pitchFamily="2" charset="0"/>
                    <a:ea typeface="宋体" pitchFamily="2" charset="-122"/>
                  </a:endParaRPr>
                </a:p>
                <a:p>
                  <a:pPr lvl="0" algn="ctr" eaLnBrk="0" hangingPunct="0"/>
                  <a:endParaRPr lang="en-US" altLang="zh-CN" sz="3600">
                    <a:solidFill>
                      <a:srgbClr val="CC0000"/>
                    </a:solidFill>
                    <a:latin typeface="Times New Roman" panose="02020603050405020304" pitchFamily="2" charset="0"/>
                    <a:ea typeface="宋体" pitchFamily="2" charset="-122"/>
                  </a:endParaRPr>
                </a:p>
              </p:txBody>
            </p:sp>
            <p:sp>
              <p:nvSpPr>
                <p:cNvPr id="54310" name="矩形 51238"/>
                <p:cNvSpPr/>
                <p:nvPr/>
              </p:nvSpPr>
              <p:spPr>
                <a:xfrm>
                  <a:off x="0" y="0"/>
                  <a:ext cx="1150" cy="413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lvl="0"/>
                  <a:endParaRPr lang="zh-CN" altLang="en-US">
                    <a:latin typeface="Times New Roman" panose="02020603050405020304" pitchFamily="2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54311" name="组合 51239"/>
              <p:cNvGrpSpPr/>
              <p:nvPr/>
            </p:nvGrpSpPr>
            <p:grpSpPr>
              <a:xfrm>
                <a:off x="2300" y="1652"/>
                <a:ext cx="1150" cy="413"/>
                <a:chOff x="0" y="0"/>
                <a:chExt cx="1150" cy="413"/>
              </a:xfrm>
            </p:grpSpPr>
            <p:sp>
              <p:nvSpPr>
                <p:cNvPr id="54312" name="矩形 51240"/>
                <p:cNvSpPr/>
                <p:nvPr/>
              </p:nvSpPr>
              <p:spPr>
                <a:xfrm>
                  <a:off x="43" y="0"/>
                  <a:ext cx="1064" cy="413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tIns="0" anchor="t"/>
                <a:p>
                  <a:pPr lvl="0" algn="ctr" eaLnBrk="0" hangingPunct="0"/>
                  <a:r>
                    <a:rPr lang="en-US" altLang="zh-CN" b="1">
                      <a:solidFill>
                        <a:srgbClr val="CC0000"/>
                      </a:solidFill>
                      <a:latin typeface="Times New Roman" panose="02020603050405020304" pitchFamily="2" charset="0"/>
                      <a:ea typeface="黑体" pitchFamily="2" charset="-122"/>
                    </a:rPr>
                    <a:t>7</a:t>
                  </a:r>
                  <a:endParaRPr lang="en-US" altLang="zh-CN" sz="1600" b="1">
                    <a:solidFill>
                      <a:srgbClr val="CC0000"/>
                    </a:solidFill>
                    <a:latin typeface="Times New Roman" panose="02020603050405020304" pitchFamily="2" charset="0"/>
                    <a:ea typeface="宋体" pitchFamily="2" charset="-122"/>
                  </a:endParaRPr>
                </a:p>
                <a:p>
                  <a:pPr lvl="0" algn="ctr" eaLnBrk="0" hangingPunct="0"/>
                  <a:endParaRPr lang="en-US" altLang="zh-CN" sz="3600">
                    <a:solidFill>
                      <a:srgbClr val="CC0000"/>
                    </a:solidFill>
                    <a:latin typeface="Times New Roman" panose="02020603050405020304" pitchFamily="2" charset="0"/>
                    <a:ea typeface="宋体" pitchFamily="2" charset="-122"/>
                  </a:endParaRPr>
                </a:p>
              </p:txBody>
            </p:sp>
            <p:sp>
              <p:nvSpPr>
                <p:cNvPr id="54313" name="矩形 51241"/>
                <p:cNvSpPr/>
                <p:nvPr/>
              </p:nvSpPr>
              <p:spPr>
                <a:xfrm>
                  <a:off x="0" y="0"/>
                  <a:ext cx="1150" cy="413"/>
                </a:xfrm>
                <a:prstGeom prst="rect">
                  <a:avLst/>
                </a:prstGeom>
                <a:noFill/>
                <a:ln w="7" cap="sq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lvl="0"/>
                  <a:endParaRPr lang="zh-CN" altLang="en-US">
                    <a:latin typeface="Times New Roman" panose="02020603050405020304" pitchFamily="2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54314" name="矩形 51242"/>
            <p:cNvSpPr/>
            <p:nvPr/>
          </p:nvSpPr>
          <p:spPr>
            <a:xfrm>
              <a:off x="0" y="0"/>
              <a:ext cx="3456" cy="2071"/>
            </a:xfrm>
            <a:prstGeom prst="rect">
              <a:avLst/>
            </a:prstGeom>
            <a:noFill/>
            <a:ln w="11112" cap="sq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矩形 52225"/>
          <p:cNvSpPr/>
          <p:nvPr/>
        </p:nvSpPr>
        <p:spPr>
          <a:xfrm>
            <a:off x="1524000" y="762000"/>
            <a:ext cx="5670550" cy="914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 sz="5400">
                <a:solidFill>
                  <a:schemeClr val="tx2"/>
                </a:solidFill>
                <a:latin typeface="隶书" pitchFamily="1" charset="-122"/>
                <a:ea typeface="隶书" pitchFamily="1" charset="-122"/>
              </a:rPr>
              <a:t>死锁的检测和解除</a:t>
            </a:r>
            <a:endParaRPr lang="zh-CN" altLang="en-US" sz="5400">
              <a:solidFill>
                <a:schemeClr val="tx2"/>
              </a:solidFill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55298" name="矩形 52226"/>
          <p:cNvSpPr/>
          <p:nvPr/>
        </p:nvSpPr>
        <p:spPr>
          <a:xfrm>
            <a:off x="742950" y="2057400"/>
            <a:ext cx="8096250" cy="39319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zh-CN" sz="3600">
                <a:latin typeface="宋体" pitchFamily="2" charset="-122"/>
                <a:ea typeface="隶书" pitchFamily="1" charset="-122"/>
              </a:rPr>
              <a:t>        </a:t>
            </a:r>
            <a:r>
              <a:rPr lang="x-none" altLang="zh-CN" sz="3600">
                <a:latin typeface="宋体" pitchFamily="2" charset="-122"/>
                <a:ea typeface="隶书" pitchFamily="1" charset="-122"/>
              </a:rPr>
              <a:t>除了死锁的预防和避免，</a:t>
            </a:r>
            <a:r>
              <a:rPr lang="zh-CN" altLang="en-US" sz="3600">
                <a:latin typeface="宋体" pitchFamily="2" charset="-122"/>
                <a:ea typeface="隶书" pitchFamily="1" charset="-122"/>
              </a:rPr>
              <a:t>解决死锁问题的</a:t>
            </a:r>
            <a:r>
              <a:rPr lang="zh-CN" altLang="zh-CN" sz="3600">
                <a:latin typeface="宋体" pitchFamily="2" charset="-122"/>
                <a:ea typeface="隶书" pitchFamily="1" charset="-122"/>
              </a:rPr>
              <a:t>另一条</a:t>
            </a:r>
            <a:r>
              <a:rPr lang="zh-CN" altLang="en-US" sz="3600">
                <a:latin typeface="宋体" pitchFamily="2" charset="-122"/>
                <a:ea typeface="隶书" pitchFamily="1" charset="-122"/>
              </a:rPr>
              <a:t>途径是死锁检测和解除，这种方法对资源的分配不加任何限制，也不采取死锁避免措施，但系统定时地运行一个“死锁检测”程序，判断系统内是否已出现死锁，如果检测到系统已发性了死锁，再采取措施解除它。</a:t>
            </a:r>
            <a:endParaRPr lang="zh-CN" altLang="en-US" sz="3600">
              <a:latin typeface="宋体" pitchFamily="2" charset="-122"/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矩形 53249"/>
          <p:cNvSpPr/>
          <p:nvPr/>
        </p:nvSpPr>
        <p:spPr>
          <a:xfrm>
            <a:off x="1447800" y="457200"/>
            <a:ext cx="7315200" cy="14319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zh-CN" altLang="en-US" sz="4400">
                <a:solidFill>
                  <a:schemeClr val="tx2"/>
                </a:solidFill>
                <a:latin typeface="隶书" pitchFamily="1" charset="-122"/>
                <a:ea typeface="隶书" pitchFamily="1" charset="-122"/>
              </a:rPr>
              <a:t>资源分配图检测系统是否处于死锁状态</a:t>
            </a:r>
            <a:endParaRPr lang="zh-CN" altLang="en-US" sz="4400">
              <a:solidFill>
                <a:schemeClr val="tx2"/>
              </a:solidFill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56322" name="矩形 53250"/>
          <p:cNvSpPr/>
          <p:nvPr/>
        </p:nvSpPr>
        <p:spPr>
          <a:xfrm>
            <a:off x="762000" y="2209800"/>
            <a:ext cx="7924800" cy="32607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>
                <a:latin typeface="隶书" pitchFamily="1" charset="-122"/>
                <a:ea typeface="隶书" pitchFamily="1" charset="-122"/>
              </a:rPr>
              <a:t>(1)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如果进程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-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资源分配图中无环路，则此时系统没有发生死锁。</a:t>
            </a:r>
            <a:endParaRPr lang="zh-CN" altLang="en-US" sz="3200">
              <a:latin typeface="隶书" pitchFamily="1" charset="-122"/>
              <a:ea typeface="隶书" pitchFamily="1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3200">
                <a:latin typeface="隶书" pitchFamily="1" charset="-122"/>
                <a:ea typeface="隶书" pitchFamily="1" charset="-122"/>
              </a:rPr>
              <a:t>(2)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如果进程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-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资源分配图中有环路，且每个资源类中仅有一个资源，则系统中发生了死锁，此时，环路是系统发生死锁的充要条件，环路中的进程便为死锁进程。</a:t>
            </a:r>
            <a:endParaRPr lang="zh-CN" altLang="en-US" sz="3200">
              <a:latin typeface="隶书" pitchFamily="1" charset="-122"/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矩形 54273"/>
          <p:cNvSpPr/>
          <p:nvPr/>
        </p:nvSpPr>
        <p:spPr>
          <a:xfrm>
            <a:off x="762000" y="2286000"/>
            <a:ext cx="7467600" cy="20415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zh-CN" sz="3200">
                <a:latin typeface="隶书" pitchFamily="1" charset="-122"/>
                <a:ea typeface="隶书" pitchFamily="1" charset="-122"/>
              </a:rPr>
              <a:t>(3)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如果进程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-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资源分配图中有环路，且涉及的资源类中有多个资源，则环路的存在只是产生死锁的必要条件而不是充分条件。</a:t>
            </a:r>
            <a:endParaRPr lang="zh-CN" altLang="en-US" sz="320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57346" name="矩形 54274"/>
          <p:cNvSpPr/>
          <p:nvPr/>
        </p:nvSpPr>
        <p:spPr>
          <a:xfrm>
            <a:off x="1447800" y="457200"/>
            <a:ext cx="7315200" cy="14319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zh-CN" altLang="en-US" sz="4400">
                <a:solidFill>
                  <a:schemeClr val="tx2"/>
                </a:solidFill>
                <a:latin typeface="隶书" pitchFamily="1" charset="-122"/>
                <a:ea typeface="隶书" pitchFamily="1" charset="-122"/>
              </a:rPr>
              <a:t>资源分配图检测系统是否处于死锁状态</a:t>
            </a:r>
            <a:endParaRPr lang="zh-CN" altLang="en-US" sz="4400">
              <a:solidFill>
                <a:schemeClr val="tx2"/>
              </a:solidFill>
              <a:latin typeface="隶书" pitchFamily="1" charset="-122"/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矩形 55297"/>
          <p:cNvSpPr/>
          <p:nvPr/>
        </p:nvSpPr>
        <p:spPr>
          <a:xfrm>
            <a:off x="827088" y="1989138"/>
            <a:ext cx="7924800" cy="4486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>
                <a:latin typeface="隶书" pitchFamily="1" charset="-122"/>
                <a:ea typeface="Times New Roman" panose="02020603050405020304" pitchFamily="2" charset="0"/>
              </a:rPr>
              <a:t>•</a:t>
            </a:r>
            <a:r>
              <a:rPr lang="zh-CN" altLang="en-US" sz="3600">
                <a:latin typeface="隶书" pitchFamily="1" charset="-122"/>
                <a:ea typeface="隶书" pitchFamily="1" charset="-122"/>
              </a:rPr>
              <a:t>立即结束所有进程的执行，并重新启动操作系统。方法简单</a:t>
            </a:r>
            <a:r>
              <a:rPr lang="en-US" altLang="zh-CN" sz="3600">
                <a:latin typeface="隶书" pitchFamily="1" charset="-122"/>
                <a:ea typeface="隶书" pitchFamily="1" charset="-122"/>
              </a:rPr>
              <a:t>,</a:t>
            </a:r>
            <a:r>
              <a:rPr lang="zh-CN" altLang="en-US" sz="3600">
                <a:latin typeface="隶书" pitchFamily="1" charset="-122"/>
                <a:ea typeface="隶书" pitchFamily="1" charset="-122"/>
              </a:rPr>
              <a:t>但以前工作全部作废</a:t>
            </a:r>
            <a:r>
              <a:rPr lang="en-US" altLang="zh-CN" sz="3600">
                <a:latin typeface="隶书" pitchFamily="1" charset="-122"/>
                <a:ea typeface="隶书" pitchFamily="1" charset="-122"/>
              </a:rPr>
              <a:t>,</a:t>
            </a:r>
            <a:r>
              <a:rPr lang="zh-CN" altLang="en-US" sz="3600">
                <a:latin typeface="隶书" pitchFamily="1" charset="-122"/>
                <a:ea typeface="隶书" pitchFamily="1" charset="-122"/>
              </a:rPr>
              <a:t>损失可能很大。</a:t>
            </a:r>
            <a:endParaRPr lang="zh-CN" altLang="en-US" sz="3600">
              <a:latin typeface="隶书" pitchFamily="1" charset="-122"/>
              <a:ea typeface="隶书" pitchFamily="1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3200">
                <a:latin typeface="隶书" pitchFamily="1" charset="-122"/>
                <a:ea typeface="Times New Roman" panose="02020603050405020304" pitchFamily="2" charset="0"/>
              </a:rPr>
              <a:t>•</a:t>
            </a:r>
            <a:r>
              <a:rPr lang="zh-CN" altLang="en-US" sz="3600">
                <a:latin typeface="隶书" pitchFamily="1" charset="-122"/>
                <a:ea typeface="隶书" pitchFamily="1" charset="-122"/>
              </a:rPr>
              <a:t>撤销陷于死锁的所有进程</a:t>
            </a:r>
            <a:r>
              <a:rPr lang="en-US" altLang="zh-CN" sz="3600">
                <a:latin typeface="隶书" pitchFamily="1" charset="-122"/>
                <a:ea typeface="隶书" pitchFamily="1" charset="-122"/>
              </a:rPr>
              <a:t>,</a:t>
            </a:r>
            <a:r>
              <a:rPr lang="zh-CN" altLang="en-US" sz="3600">
                <a:latin typeface="隶书" pitchFamily="1" charset="-122"/>
                <a:ea typeface="隶书" pitchFamily="1" charset="-122"/>
              </a:rPr>
              <a:t>解除死锁继续运行。</a:t>
            </a:r>
            <a:endParaRPr lang="zh-CN" altLang="en-US" sz="3600">
              <a:latin typeface="隶书" pitchFamily="1" charset="-122"/>
              <a:ea typeface="隶书" pitchFamily="1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3200">
                <a:latin typeface="隶书" pitchFamily="1" charset="-122"/>
                <a:ea typeface="Times New Roman" panose="02020603050405020304" pitchFamily="2" charset="0"/>
              </a:rPr>
              <a:t>•</a:t>
            </a:r>
            <a:r>
              <a:rPr lang="zh-CN" altLang="en-US" sz="3600">
                <a:latin typeface="隶书" pitchFamily="1" charset="-122"/>
                <a:ea typeface="隶书" pitchFamily="1" charset="-122"/>
              </a:rPr>
              <a:t>逐个撤销陷于死锁的进程</a:t>
            </a:r>
            <a:r>
              <a:rPr lang="en-US" altLang="zh-CN" sz="3600">
                <a:latin typeface="隶书" pitchFamily="1" charset="-122"/>
                <a:ea typeface="隶书" pitchFamily="1" charset="-122"/>
              </a:rPr>
              <a:t>,</a:t>
            </a:r>
            <a:r>
              <a:rPr lang="zh-CN" altLang="en-US" sz="3600">
                <a:latin typeface="隶书" pitchFamily="1" charset="-122"/>
                <a:ea typeface="隶书" pitchFamily="1" charset="-122"/>
              </a:rPr>
              <a:t>回收其资源</a:t>
            </a:r>
            <a:r>
              <a:rPr lang="en-US" altLang="zh-CN" sz="3600">
                <a:latin typeface="隶书" pitchFamily="1" charset="-122"/>
                <a:ea typeface="隶书" pitchFamily="1" charset="-122"/>
              </a:rPr>
              <a:t>,</a:t>
            </a:r>
            <a:r>
              <a:rPr lang="zh-CN" altLang="en-US" sz="3600">
                <a:latin typeface="隶书" pitchFamily="1" charset="-122"/>
                <a:ea typeface="隶书" pitchFamily="1" charset="-122"/>
              </a:rPr>
              <a:t>直至死锁解除。</a:t>
            </a:r>
            <a:endParaRPr lang="zh-CN" altLang="en-US" sz="360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58370" name="矩形 55298"/>
          <p:cNvSpPr/>
          <p:nvPr/>
        </p:nvSpPr>
        <p:spPr>
          <a:xfrm>
            <a:off x="1752600" y="685800"/>
            <a:ext cx="4641850" cy="914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 sz="5400">
                <a:solidFill>
                  <a:schemeClr val="tx2"/>
                </a:solidFill>
                <a:latin typeface="隶书" pitchFamily="1" charset="-122"/>
                <a:ea typeface="隶书" pitchFamily="1" charset="-122"/>
              </a:rPr>
              <a:t>死锁的解除</a:t>
            </a:r>
            <a:r>
              <a:rPr lang="en-US" altLang="zh-CN" sz="5400">
                <a:solidFill>
                  <a:schemeClr val="tx2"/>
                </a:solidFill>
                <a:latin typeface="隶书" pitchFamily="1" charset="-122"/>
                <a:ea typeface="隶书" pitchFamily="1" charset="-122"/>
              </a:rPr>
              <a:t>(1)</a:t>
            </a:r>
            <a:endParaRPr lang="en-US" altLang="zh-CN" sz="5400">
              <a:solidFill>
                <a:schemeClr val="tx2"/>
              </a:solidFill>
              <a:latin typeface="隶书" pitchFamily="1" charset="-122"/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矩形 56321"/>
          <p:cNvSpPr/>
          <p:nvPr/>
        </p:nvSpPr>
        <p:spPr>
          <a:xfrm>
            <a:off x="685800" y="1916113"/>
            <a:ext cx="8134350" cy="44799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800">
                <a:latin typeface="隶书" pitchFamily="1" charset="-122"/>
                <a:ea typeface="Times New Roman" panose="02020603050405020304" pitchFamily="2" charset="0"/>
              </a:rPr>
              <a:t>•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剥夺陷于死锁的进程占用的资源，但并不撤销它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, 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直至死锁解除。</a:t>
            </a:r>
            <a:endParaRPr lang="zh-CN" altLang="en-US" sz="3200">
              <a:latin typeface="隶书" pitchFamily="1" charset="-122"/>
              <a:ea typeface="隶书" pitchFamily="1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800">
                <a:latin typeface="隶书" pitchFamily="1" charset="-122"/>
                <a:ea typeface="Times New Roman" panose="02020603050405020304" pitchFamily="2" charset="0"/>
              </a:rPr>
              <a:t>•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根据系统保存的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checkpoint,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让所有进程回退</a:t>
            </a:r>
            <a:r>
              <a:rPr lang="en-US" altLang="zh-CN" sz="3200">
                <a:latin typeface="隶书" pitchFamily="1" charset="-122"/>
                <a:ea typeface="隶书" pitchFamily="1" charset="-122"/>
              </a:rPr>
              <a:t>,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直到足以解除死锁。</a:t>
            </a:r>
            <a:endParaRPr lang="zh-CN" altLang="en-US" sz="3200">
              <a:latin typeface="隶书" pitchFamily="1" charset="-122"/>
              <a:ea typeface="隶书" pitchFamily="1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800">
                <a:latin typeface="隶书" pitchFamily="1" charset="-122"/>
                <a:ea typeface="Times New Roman" panose="02020603050405020304" pitchFamily="2" charset="0"/>
              </a:rPr>
              <a:t>•</a:t>
            </a:r>
            <a:r>
              <a:rPr lang="zh-CN" altLang="en-US" sz="3200">
                <a:latin typeface="隶书" pitchFamily="1" charset="-122"/>
                <a:ea typeface="隶书" pitchFamily="1" charset="-122"/>
              </a:rPr>
              <a:t>当检测到死锁时，如果存在某些未卷入死锁的进程，而这些进程随着建立一些新的抑制进程能执行到结束，则它们可能释放足够的资源来解除死锁。</a:t>
            </a:r>
            <a:endParaRPr lang="zh-CN" altLang="en-US" sz="320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59394" name="矩形 56322"/>
          <p:cNvSpPr/>
          <p:nvPr/>
        </p:nvSpPr>
        <p:spPr>
          <a:xfrm>
            <a:off x="1524000" y="685800"/>
            <a:ext cx="5410200" cy="914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zh-CN" altLang="en-US" sz="5400">
                <a:solidFill>
                  <a:schemeClr val="tx2"/>
                </a:solidFill>
                <a:latin typeface="隶书" pitchFamily="1" charset="-122"/>
                <a:ea typeface="隶书" pitchFamily="1" charset="-122"/>
              </a:rPr>
              <a:t>死锁的解除</a:t>
            </a:r>
            <a:r>
              <a:rPr lang="en-US" altLang="zh-CN" sz="5400">
                <a:solidFill>
                  <a:schemeClr val="tx2"/>
                </a:solidFill>
                <a:latin typeface="隶书" pitchFamily="1" charset="-122"/>
                <a:ea typeface="隶书" pitchFamily="1" charset="-122"/>
              </a:rPr>
              <a:t>(2)</a:t>
            </a:r>
            <a:endParaRPr lang="en-US" altLang="zh-CN" sz="4800">
              <a:solidFill>
                <a:schemeClr val="tx2"/>
              </a:solidFill>
              <a:latin typeface="隶书" pitchFamily="1" charset="-122"/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矩形 56321"/>
          <p:cNvSpPr/>
          <p:nvPr/>
        </p:nvSpPr>
        <p:spPr>
          <a:xfrm>
            <a:off x="685800" y="2059623"/>
            <a:ext cx="8134350" cy="58483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 algn="l">
              <a:spcBef>
                <a:spcPct val="50000"/>
              </a:spcBef>
            </a:pPr>
            <a:r>
              <a:rPr lang="zh-CN" altLang="en-US" sz="3200">
                <a:latin typeface="隶书" pitchFamily="1" charset="-122"/>
                <a:ea typeface="隶书" pitchFamily="1" charset="-122"/>
                <a:cs typeface="+mn-ea"/>
              </a:rPr>
              <a:t>•人工干预，重启若干进程或整个系统。</a:t>
            </a:r>
            <a:endParaRPr lang="zh-CN" altLang="en-US" sz="3200">
              <a:latin typeface="隶书" pitchFamily="1" charset="-122"/>
              <a:ea typeface="隶书" pitchFamily="1" charset="-122"/>
              <a:cs typeface="+mn-ea"/>
            </a:endParaRPr>
          </a:p>
        </p:txBody>
      </p:sp>
      <p:sp>
        <p:nvSpPr>
          <p:cNvPr id="59394" name="矩形 56322"/>
          <p:cNvSpPr/>
          <p:nvPr/>
        </p:nvSpPr>
        <p:spPr>
          <a:xfrm>
            <a:off x="1524000" y="685800"/>
            <a:ext cx="5410200" cy="914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zh-CN" altLang="en-US" sz="5400">
                <a:solidFill>
                  <a:schemeClr val="tx2"/>
                </a:solidFill>
                <a:latin typeface="隶书" pitchFamily="1" charset="-122"/>
                <a:ea typeface="隶书" pitchFamily="1" charset="-122"/>
              </a:rPr>
              <a:t>死锁的</a:t>
            </a:r>
            <a:r>
              <a:rPr lang="x-none" altLang="zh-CN" sz="5400">
                <a:solidFill>
                  <a:schemeClr val="tx2"/>
                </a:solidFill>
                <a:latin typeface="隶书" pitchFamily="1" charset="-122"/>
                <a:ea typeface="隶书" pitchFamily="1" charset="-122"/>
              </a:rPr>
              <a:t>忽略</a:t>
            </a:r>
            <a:endParaRPr lang="x-none" altLang="zh-CN" sz="5400">
              <a:solidFill>
                <a:schemeClr val="tx2"/>
              </a:solidFill>
              <a:latin typeface="隶书" pitchFamily="1" charset="-122"/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12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solidFill>
                  <a:schemeClr val="tx1"/>
                </a:solidFill>
              </a:rPr>
              <a:t>资源管理的任务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267" name="内容占位符 11266"/>
          <p:cNvSpPr>
            <a:spLocks noGrp="1"/>
          </p:cNvSpPr>
          <p:nvPr>
            <p:ph idx="1"/>
          </p:nvPr>
        </p:nvSpPr>
        <p:spPr>
          <a:xfrm>
            <a:off x="809625" y="2216150"/>
            <a:ext cx="7959725" cy="4238625"/>
          </a:xfrm>
        </p:spPr>
        <p:txBody>
          <a:bodyPr anchor="t"/>
          <a:p>
            <a:pPr>
              <a:buNone/>
            </a:pPr>
            <a:r>
              <a:rPr lang="zh-CN" altLang="en-US" dirty="0"/>
              <a:t>实施资源管理需要做的事情：</a:t>
            </a:r>
            <a:endParaRPr lang="zh-CN" altLang="en-US" dirty="0"/>
          </a:p>
          <a:p>
            <a:r>
              <a:rPr lang="zh-CN" altLang="en-US" sz="2800" dirty="0"/>
              <a:t>资源的描述</a:t>
            </a:r>
            <a:endParaRPr lang="zh-CN" altLang="en-US" sz="2800" dirty="0"/>
          </a:p>
          <a:p>
            <a:pPr>
              <a:buFont typeface="Monotype Sorts" pitchFamily="2" charset="2"/>
              <a:buNone/>
            </a:pPr>
            <a:r>
              <a:rPr lang="zh-CN" altLang="en-US" sz="2800" dirty="0"/>
              <a:t>	构造资源分配所需的数据结构，应包含该资源的物理名、逻辑名、类型、地址、分配状态等信息。</a:t>
            </a:r>
            <a:endParaRPr lang="zh-CN" altLang="en-US" sz="2800" dirty="0"/>
          </a:p>
          <a:p>
            <a:r>
              <a:rPr lang="zh-CN" altLang="en-US" sz="2800" dirty="0"/>
              <a:t>确定资源的分配原则 </a:t>
            </a:r>
            <a:r>
              <a:rPr lang="x-none" altLang="zh-CN" sz="2800" dirty="0"/>
              <a:t>（</a:t>
            </a:r>
            <a:r>
              <a:rPr lang="zh-CN" altLang="en-US" sz="2800" dirty="0"/>
              <a:t>调度</a:t>
            </a:r>
            <a:r>
              <a:rPr lang="x-none" altLang="zh-CN" sz="2800" dirty="0"/>
              <a:t>）</a:t>
            </a:r>
            <a:r>
              <a:rPr lang="zh-CN" altLang="en-US" sz="2800" dirty="0"/>
              <a:t> </a:t>
            </a:r>
            <a:endParaRPr lang="zh-CN" altLang="en-US" sz="2800" dirty="0"/>
          </a:p>
          <a:p>
            <a:pPr>
              <a:buFont typeface="Monotype Sorts" pitchFamily="2" charset="2"/>
              <a:buNone/>
            </a:pPr>
            <a:r>
              <a:rPr lang="zh-CN" altLang="en-US" sz="2800" dirty="0"/>
              <a:t>	确定资源分配原则，即决定资源分给谁，何时分配，分配多少等问题。</a:t>
            </a:r>
            <a:endParaRPr lang="zh-CN" altLang="en-US" sz="2800" dirty="0"/>
          </a:p>
        </p:txBody>
      </p:sp>
      <p:sp>
        <p:nvSpPr>
          <p:cNvPr id="12291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4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charRg st="14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charRg st="20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65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charRg st="65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83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charRg st="83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573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en-US"/>
              <a:t>哲学家问题</a:t>
            </a:r>
            <a:endParaRPr lang="zh-CN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615950" y="1989455"/>
            <a:ext cx="4741545" cy="4633595"/>
            <a:chOff x="3230" y="3133"/>
            <a:chExt cx="7467" cy="7297"/>
          </a:xfrm>
        </p:grpSpPr>
        <p:sp>
          <p:nvSpPr>
            <p:cNvPr id="60418" name="椭圆 57346"/>
            <p:cNvSpPr/>
            <p:nvPr/>
          </p:nvSpPr>
          <p:spPr>
            <a:xfrm>
              <a:off x="4138" y="3813"/>
              <a:ext cx="5670" cy="544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60419" name="椭圆 57347"/>
            <p:cNvSpPr/>
            <p:nvPr/>
          </p:nvSpPr>
          <p:spPr>
            <a:xfrm>
              <a:off x="6520" y="6080"/>
              <a:ext cx="1020" cy="1023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60420" name="椭圆 57348"/>
            <p:cNvSpPr/>
            <p:nvPr/>
          </p:nvSpPr>
          <p:spPr>
            <a:xfrm>
              <a:off x="6405" y="8123"/>
              <a:ext cx="908" cy="9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60421" name="椭圆 57349"/>
            <p:cNvSpPr/>
            <p:nvPr/>
          </p:nvSpPr>
          <p:spPr>
            <a:xfrm>
              <a:off x="8335" y="7100"/>
              <a:ext cx="908" cy="90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60422" name="椭圆 57350"/>
            <p:cNvSpPr/>
            <p:nvPr/>
          </p:nvSpPr>
          <p:spPr>
            <a:xfrm>
              <a:off x="7768" y="4605"/>
              <a:ext cx="907" cy="90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60423" name="椭圆 57351"/>
            <p:cNvSpPr/>
            <p:nvPr/>
          </p:nvSpPr>
          <p:spPr>
            <a:xfrm>
              <a:off x="5273" y="4605"/>
              <a:ext cx="907" cy="90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60424" name="椭圆 57352"/>
            <p:cNvSpPr/>
            <p:nvPr/>
          </p:nvSpPr>
          <p:spPr>
            <a:xfrm>
              <a:off x="4705" y="6988"/>
              <a:ext cx="908" cy="9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60425" name="直接连接符 57353"/>
            <p:cNvSpPr/>
            <p:nvPr/>
          </p:nvSpPr>
          <p:spPr>
            <a:xfrm flipH="1" flipV="1">
              <a:off x="7540" y="7440"/>
              <a:ext cx="795" cy="12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60426" name="直接连接符 57354"/>
            <p:cNvSpPr/>
            <p:nvPr/>
          </p:nvSpPr>
          <p:spPr>
            <a:xfrm flipH="1">
              <a:off x="8220" y="6195"/>
              <a:ext cx="1250" cy="1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60427" name="直接连接符 57355"/>
            <p:cNvSpPr/>
            <p:nvPr/>
          </p:nvSpPr>
          <p:spPr>
            <a:xfrm flipV="1">
              <a:off x="5615" y="7440"/>
              <a:ext cx="790" cy="113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60428" name="直接连接符 57356"/>
            <p:cNvSpPr/>
            <p:nvPr/>
          </p:nvSpPr>
          <p:spPr>
            <a:xfrm>
              <a:off x="4480" y="5965"/>
              <a:ext cx="1473" cy="34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60429" name="直接连接符 57357"/>
            <p:cNvSpPr/>
            <p:nvPr/>
          </p:nvSpPr>
          <p:spPr>
            <a:xfrm flipH="1">
              <a:off x="6973" y="4038"/>
              <a:ext cx="2" cy="14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60430" name="直接连接符 57358"/>
            <p:cNvSpPr/>
            <p:nvPr/>
          </p:nvSpPr>
          <p:spPr>
            <a:xfrm>
              <a:off x="6180" y="9483"/>
              <a:ext cx="13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60431" name="直接连接符 57359"/>
            <p:cNvSpPr/>
            <p:nvPr/>
          </p:nvSpPr>
          <p:spPr>
            <a:xfrm flipV="1">
              <a:off x="9355" y="7328"/>
              <a:ext cx="680" cy="12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60432" name="直接连接符 57360"/>
            <p:cNvSpPr/>
            <p:nvPr/>
          </p:nvSpPr>
          <p:spPr>
            <a:xfrm flipH="1" flipV="1">
              <a:off x="8560" y="3813"/>
              <a:ext cx="908" cy="90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60433" name="直接连接符 57361"/>
            <p:cNvSpPr/>
            <p:nvPr/>
          </p:nvSpPr>
          <p:spPr>
            <a:xfrm flipH="1">
              <a:off x="4478" y="3698"/>
              <a:ext cx="1137" cy="90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60434" name="直接连接符 57362"/>
            <p:cNvSpPr/>
            <p:nvPr/>
          </p:nvSpPr>
          <p:spPr>
            <a:xfrm>
              <a:off x="3915" y="7440"/>
              <a:ext cx="678" cy="11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60435" name="文本框 57363"/>
            <p:cNvSpPr txBox="1"/>
            <p:nvPr/>
          </p:nvSpPr>
          <p:spPr>
            <a:xfrm>
              <a:off x="9090" y="3413"/>
              <a:ext cx="775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dirty="0">
                  <a:latin typeface="Times New Roman" panose="02020603050405020304" pitchFamily="2" charset="0"/>
                  <a:ea typeface="隶书" pitchFamily="1" charset="-122"/>
                </a:rPr>
                <a:t>P</a:t>
              </a:r>
              <a:r>
                <a:rPr lang="zh-CN" altLang="zh-CN" baseline="-25000" dirty="0">
                  <a:latin typeface="Times New Roman" panose="02020603050405020304" pitchFamily="2" charset="0"/>
                  <a:ea typeface="隶书" pitchFamily="1" charset="-122"/>
                </a:rPr>
                <a:t>0</a:t>
              </a:r>
              <a:endParaRPr lang="zh-CN" altLang="zh-CN" baseline="-25000" dirty="0">
                <a:latin typeface="Times New Roman" panose="02020603050405020304" pitchFamily="2" charset="0"/>
                <a:ea typeface="隶书" pitchFamily="1" charset="-122"/>
              </a:endParaRPr>
            </a:p>
          </p:txBody>
        </p:sp>
        <p:sp>
          <p:nvSpPr>
            <p:cNvPr id="60436" name="文本框 57364"/>
            <p:cNvSpPr txBox="1"/>
            <p:nvPr/>
          </p:nvSpPr>
          <p:spPr>
            <a:xfrm>
              <a:off x="9923" y="7895"/>
              <a:ext cx="775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dirty="0">
                  <a:latin typeface="Times New Roman" panose="02020603050405020304" pitchFamily="2" charset="0"/>
                  <a:ea typeface="隶书" pitchFamily="1" charset="-122"/>
                </a:rPr>
                <a:t>P</a:t>
              </a:r>
              <a:r>
                <a:rPr lang="zh-CN" altLang="zh-CN" baseline="-25000" dirty="0">
                  <a:latin typeface="Times New Roman" panose="02020603050405020304" pitchFamily="2" charset="0"/>
                  <a:ea typeface="隶书" pitchFamily="1" charset="-122"/>
                </a:rPr>
                <a:t>1</a:t>
              </a:r>
              <a:endParaRPr lang="zh-CN" altLang="zh-CN" baseline="-25000" dirty="0">
                <a:latin typeface="Times New Roman" panose="02020603050405020304" pitchFamily="2" charset="0"/>
                <a:ea typeface="隶书" pitchFamily="1" charset="-122"/>
              </a:endParaRPr>
            </a:p>
          </p:txBody>
        </p:sp>
        <p:sp>
          <p:nvSpPr>
            <p:cNvPr id="60437" name="文本框 57365"/>
            <p:cNvSpPr txBox="1"/>
            <p:nvPr/>
          </p:nvSpPr>
          <p:spPr>
            <a:xfrm>
              <a:off x="6520" y="9710"/>
              <a:ext cx="775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dirty="0">
                  <a:latin typeface="Times New Roman" panose="02020603050405020304" pitchFamily="2" charset="0"/>
                  <a:ea typeface="隶书" pitchFamily="1" charset="-122"/>
                </a:rPr>
                <a:t>P</a:t>
              </a:r>
              <a:r>
                <a:rPr lang="zh-CN" altLang="zh-CN" baseline="-25000" dirty="0">
                  <a:latin typeface="Times New Roman" panose="02020603050405020304" pitchFamily="2" charset="0"/>
                  <a:ea typeface="隶书" pitchFamily="1" charset="-122"/>
                </a:rPr>
                <a:t>2</a:t>
              </a:r>
              <a:endParaRPr lang="zh-CN" altLang="zh-CN" baseline="-25000" dirty="0">
                <a:latin typeface="Times New Roman" panose="02020603050405020304" pitchFamily="2" charset="0"/>
                <a:ea typeface="隶书" pitchFamily="1" charset="-122"/>
              </a:endParaRPr>
            </a:p>
          </p:txBody>
        </p:sp>
        <p:sp>
          <p:nvSpPr>
            <p:cNvPr id="60438" name="文本框 57366"/>
            <p:cNvSpPr txBox="1"/>
            <p:nvPr/>
          </p:nvSpPr>
          <p:spPr>
            <a:xfrm>
              <a:off x="3230" y="7895"/>
              <a:ext cx="775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dirty="0">
                  <a:latin typeface="Times New Roman" panose="02020603050405020304" pitchFamily="2" charset="0"/>
                  <a:ea typeface="隶书" pitchFamily="1" charset="-122"/>
                </a:rPr>
                <a:t>P</a:t>
              </a:r>
              <a:r>
                <a:rPr lang="zh-CN" altLang="zh-CN" baseline="-25000" dirty="0">
                  <a:latin typeface="Times New Roman" panose="02020603050405020304" pitchFamily="2" charset="0"/>
                  <a:ea typeface="隶书" pitchFamily="1" charset="-122"/>
                </a:rPr>
                <a:t>3</a:t>
              </a:r>
              <a:endParaRPr lang="zh-CN" altLang="zh-CN" baseline="-25000" dirty="0">
                <a:latin typeface="Times New Roman" panose="02020603050405020304" pitchFamily="2" charset="0"/>
                <a:ea typeface="隶书" pitchFamily="1" charset="-122"/>
              </a:endParaRPr>
            </a:p>
          </p:txBody>
        </p:sp>
        <p:sp>
          <p:nvSpPr>
            <p:cNvPr id="60439" name="文本框 57367"/>
            <p:cNvSpPr txBox="1"/>
            <p:nvPr/>
          </p:nvSpPr>
          <p:spPr>
            <a:xfrm>
              <a:off x="4253" y="3360"/>
              <a:ext cx="775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dirty="0">
                  <a:latin typeface="Times New Roman" panose="02020603050405020304" pitchFamily="2" charset="0"/>
                  <a:ea typeface="隶书" pitchFamily="1" charset="-122"/>
                </a:rPr>
                <a:t>P</a:t>
              </a:r>
              <a:r>
                <a:rPr lang="zh-CN" altLang="zh-CN" baseline="-25000" dirty="0">
                  <a:latin typeface="Times New Roman" panose="02020603050405020304" pitchFamily="2" charset="0"/>
                  <a:ea typeface="隶书" pitchFamily="1" charset="-122"/>
                </a:rPr>
                <a:t>4</a:t>
              </a:r>
              <a:endParaRPr lang="zh-CN" altLang="zh-CN" baseline="-25000" dirty="0">
                <a:latin typeface="Times New Roman" panose="02020603050405020304" pitchFamily="2" charset="0"/>
                <a:ea typeface="隶书" pitchFamily="1" charset="-122"/>
              </a:endParaRPr>
            </a:p>
          </p:txBody>
        </p:sp>
        <p:sp>
          <p:nvSpPr>
            <p:cNvPr id="60440" name="文本框 57368"/>
            <p:cNvSpPr txBox="1"/>
            <p:nvPr/>
          </p:nvSpPr>
          <p:spPr>
            <a:xfrm>
              <a:off x="9695" y="5740"/>
              <a:ext cx="793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dirty="0">
                  <a:latin typeface="Times New Roman" panose="02020603050405020304" pitchFamily="2" charset="0"/>
                  <a:ea typeface="隶书" pitchFamily="1" charset="-122"/>
                </a:rPr>
                <a:t>S</a:t>
              </a:r>
              <a:r>
                <a:rPr lang="zh-CN" altLang="zh-CN" baseline="-25000" dirty="0">
                  <a:latin typeface="Times New Roman" panose="02020603050405020304" pitchFamily="2" charset="0"/>
                  <a:ea typeface="隶书" pitchFamily="1" charset="-122"/>
                </a:rPr>
                <a:t>1</a:t>
              </a:r>
              <a:endParaRPr lang="zh-CN" altLang="zh-CN" baseline="-25000" dirty="0">
                <a:latin typeface="Times New Roman" panose="02020603050405020304" pitchFamily="2" charset="0"/>
                <a:ea typeface="隶书" pitchFamily="1" charset="-122"/>
              </a:endParaRPr>
            </a:p>
          </p:txBody>
        </p:sp>
        <p:sp>
          <p:nvSpPr>
            <p:cNvPr id="60441" name="文本框 57369"/>
            <p:cNvSpPr txBox="1"/>
            <p:nvPr/>
          </p:nvSpPr>
          <p:spPr>
            <a:xfrm>
              <a:off x="8238" y="8730"/>
              <a:ext cx="792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dirty="0">
                  <a:latin typeface="Times New Roman" panose="02020603050405020304" pitchFamily="2" charset="0"/>
                  <a:ea typeface="隶书" pitchFamily="1" charset="-122"/>
                </a:rPr>
                <a:t>S</a:t>
              </a:r>
              <a:r>
                <a:rPr lang="zh-CN" altLang="zh-CN" baseline="-25000" dirty="0">
                  <a:latin typeface="Times New Roman" panose="02020603050405020304" pitchFamily="2" charset="0"/>
                  <a:ea typeface="隶书" pitchFamily="1" charset="-122"/>
                </a:rPr>
                <a:t>2</a:t>
              </a:r>
              <a:endParaRPr lang="zh-CN" altLang="zh-CN" baseline="-25000" dirty="0">
                <a:latin typeface="Times New Roman" panose="02020603050405020304" pitchFamily="2" charset="0"/>
                <a:ea typeface="隶书" pitchFamily="1" charset="-122"/>
              </a:endParaRPr>
            </a:p>
          </p:txBody>
        </p:sp>
        <p:sp>
          <p:nvSpPr>
            <p:cNvPr id="60442" name="文本框 57370"/>
            <p:cNvSpPr txBox="1"/>
            <p:nvPr/>
          </p:nvSpPr>
          <p:spPr>
            <a:xfrm>
              <a:off x="5045" y="8690"/>
              <a:ext cx="793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dirty="0">
                  <a:latin typeface="Times New Roman" panose="02020603050405020304" pitchFamily="2" charset="0"/>
                  <a:ea typeface="隶书" pitchFamily="1" charset="-122"/>
                </a:rPr>
                <a:t>S</a:t>
              </a:r>
              <a:r>
                <a:rPr lang="zh-CN" altLang="zh-CN" baseline="-25000" dirty="0">
                  <a:latin typeface="Times New Roman" panose="02020603050405020304" pitchFamily="2" charset="0"/>
                  <a:ea typeface="隶书" pitchFamily="1" charset="-122"/>
                </a:rPr>
                <a:t>3</a:t>
              </a:r>
              <a:endParaRPr lang="zh-CN" altLang="zh-CN" baseline="-25000" dirty="0">
                <a:latin typeface="Times New Roman" panose="02020603050405020304" pitchFamily="2" charset="0"/>
                <a:ea typeface="隶书" pitchFamily="1" charset="-122"/>
              </a:endParaRPr>
            </a:p>
          </p:txBody>
        </p:sp>
        <p:sp>
          <p:nvSpPr>
            <p:cNvPr id="60443" name="文本框 57371"/>
            <p:cNvSpPr txBox="1"/>
            <p:nvPr/>
          </p:nvSpPr>
          <p:spPr>
            <a:xfrm>
              <a:off x="3530" y="5400"/>
              <a:ext cx="790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dirty="0">
                  <a:latin typeface="Times New Roman" panose="02020603050405020304" pitchFamily="2" charset="0"/>
                  <a:ea typeface="隶书" pitchFamily="1" charset="-122"/>
                </a:rPr>
                <a:t>S</a:t>
              </a:r>
              <a:r>
                <a:rPr lang="zh-CN" altLang="zh-CN" baseline="-25000" dirty="0">
                  <a:latin typeface="Times New Roman" panose="02020603050405020304" pitchFamily="2" charset="0"/>
                  <a:ea typeface="隶书" pitchFamily="1" charset="-122"/>
                </a:rPr>
                <a:t>4</a:t>
              </a:r>
              <a:endParaRPr lang="zh-CN" altLang="zh-CN" baseline="-25000" dirty="0">
                <a:latin typeface="Times New Roman" panose="02020603050405020304" pitchFamily="2" charset="0"/>
                <a:ea typeface="隶书" pitchFamily="1" charset="-122"/>
              </a:endParaRPr>
            </a:p>
          </p:txBody>
        </p:sp>
        <p:sp>
          <p:nvSpPr>
            <p:cNvPr id="60444" name="文本框 57372"/>
            <p:cNvSpPr txBox="1"/>
            <p:nvPr/>
          </p:nvSpPr>
          <p:spPr>
            <a:xfrm>
              <a:off x="6633" y="3133"/>
              <a:ext cx="792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dirty="0">
                  <a:latin typeface="Times New Roman" panose="02020603050405020304" pitchFamily="2" charset="0"/>
                  <a:ea typeface="隶书" pitchFamily="1" charset="-122"/>
                </a:rPr>
                <a:t>S</a:t>
              </a:r>
              <a:r>
                <a:rPr lang="zh-CN" altLang="zh-CN" baseline="-25000" dirty="0">
                  <a:latin typeface="Times New Roman" panose="02020603050405020304" pitchFamily="2" charset="0"/>
                  <a:ea typeface="隶书" pitchFamily="1" charset="-122"/>
                </a:rPr>
                <a:t>0</a:t>
              </a:r>
              <a:endParaRPr lang="zh-CN" altLang="zh-CN" baseline="-25000" dirty="0">
                <a:latin typeface="Times New Roman" panose="02020603050405020304" pitchFamily="2" charset="0"/>
                <a:ea typeface="隶书" pitchFamily="1" charset="-122"/>
              </a:endParaRPr>
            </a:p>
          </p:txBody>
        </p:sp>
      </p:grpSp>
      <p:sp>
        <p:nvSpPr>
          <p:cNvPr id="60446" name="文本框 1"/>
          <p:cNvSpPr txBox="1"/>
          <p:nvPr/>
        </p:nvSpPr>
        <p:spPr>
          <a:xfrm>
            <a:off x="4480560" y="1388110"/>
            <a:ext cx="2769235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r>
              <a:rPr lang="zh-CN" altLang="zh-CN">
                <a:latin typeface="Times New Roman" panose="02020603050405020304" pitchFamily="2" charset="0"/>
                <a:ea typeface="宋体" pitchFamily="2" charset="-122"/>
                <a:sym typeface="Arial" panose="020B0604020202020204" pitchFamily="34" charset="0"/>
              </a:rPr>
              <a:t>1965, Djikstra</a:t>
            </a:r>
            <a:endParaRPr lang="zh-CN" altLang="en-US">
              <a:latin typeface="Times New Roman" panose="02020603050405020304" pitchFamily="2" charset="0"/>
              <a:ea typeface="宋体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659755" y="2352675"/>
            <a:ext cx="3228340" cy="3692525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>
            <a:spAutoFit/>
          </a:bodyPr>
          <a:p>
            <a:pPr marL="0" indent="0" algn="l"/>
            <a:r>
              <a:rPr lang="en-US" sz="1800" b="1">
                <a:effectLst/>
                <a:latin typeface="Calibri" charset="0"/>
                <a:cs typeface="宋体" charset="0"/>
                <a:sym typeface="+mn-ea"/>
              </a:rPr>
              <a:t>/* i=0~4, N=5 */</a:t>
            </a:r>
            <a:endParaRPr lang="en-US" sz="1800" b="1">
              <a:effectLst/>
              <a:latin typeface="Calibri" charset="0"/>
              <a:cs typeface="宋体" charset="0"/>
            </a:endParaRPr>
          </a:p>
          <a:p>
            <a:pPr marL="0" indent="0" algn="l"/>
            <a:r>
              <a:rPr lang="en-US" sz="1800" b="1">
                <a:effectLst/>
                <a:latin typeface="Calibri" charset="0"/>
                <a:cs typeface="宋体" charset="0"/>
              </a:rPr>
              <a:t>void philosopher(int i) {    While(1)</a:t>
            </a:r>
            <a:endParaRPr lang="en-US" sz="1800" b="1">
              <a:effectLst/>
              <a:latin typeface="Calibri" charset="0"/>
              <a:cs typeface="宋体" charset="0"/>
            </a:endParaRPr>
          </a:p>
          <a:p>
            <a:pPr marL="0" indent="0" algn="l"/>
            <a:r>
              <a:rPr lang="en-US" sz="1800" b="1">
                <a:effectLst/>
                <a:latin typeface="Calibri" charset="0"/>
                <a:cs typeface="宋体" charset="0"/>
              </a:rPr>
              <a:t>    {        Think();        </a:t>
            </a:r>
            <a:r>
              <a:rPr lang="en-US" sz="1800" b="1">
                <a:solidFill>
                  <a:srgbClr val="FF0000"/>
                </a:solidFill>
                <a:effectLst/>
                <a:latin typeface="Calibri" charset="0"/>
                <a:cs typeface="宋体" charset="0"/>
              </a:rPr>
              <a:t>P(S[i])        P(S[i+1]%N);</a:t>
            </a:r>
            <a:r>
              <a:rPr lang="en-US" sz="1800" b="1">
                <a:effectLst/>
                <a:latin typeface="Calibri" charset="0"/>
                <a:cs typeface="宋体" charset="0"/>
              </a:rPr>
              <a:t>        Eat();        </a:t>
            </a:r>
            <a:r>
              <a:rPr lang="en-US" sz="1800" b="1">
                <a:solidFill>
                  <a:srgbClr val="FF0000"/>
                </a:solidFill>
                <a:effectLst/>
                <a:latin typeface="Calibri" charset="0"/>
                <a:cs typeface="宋体" charset="0"/>
              </a:rPr>
              <a:t>V(S[i+1]%N);        V(S[i]);</a:t>
            </a:r>
            <a:r>
              <a:rPr lang="en-US" sz="1800" b="1">
                <a:effectLst/>
                <a:latin typeface="Calibri" charset="0"/>
                <a:cs typeface="宋体" charset="0"/>
              </a:rPr>
              <a:t>    }}</a:t>
            </a:r>
            <a:endParaRPr lang="en-US" altLang="en-US" sz="1800" b="1">
              <a:effectLst/>
              <a:latin typeface="Calibri" charset="0"/>
              <a:cs typeface="宋体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573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zh-CN"/>
              <a:t>习题5-10</a:t>
            </a:r>
            <a:endParaRPr lang="zh-CN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900430" y="2205355"/>
            <a:ext cx="7774940" cy="3844925"/>
            <a:chOff x="1418" y="3473"/>
            <a:chExt cx="12244" cy="6055"/>
          </a:xfrm>
        </p:grpSpPr>
        <p:sp>
          <p:nvSpPr>
            <p:cNvPr id="61442" name="直接连接符 57360"/>
            <p:cNvSpPr/>
            <p:nvPr/>
          </p:nvSpPr>
          <p:spPr>
            <a:xfrm flipH="1" flipV="1">
              <a:off x="8560" y="5400"/>
              <a:ext cx="1955" cy="41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61443" name="直接连接符 57361"/>
            <p:cNvSpPr/>
            <p:nvPr/>
          </p:nvSpPr>
          <p:spPr>
            <a:xfrm flipH="1">
              <a:off x="3345" y="4380"/>
              <a:ext cx="1920" cy="392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sp>
          <p:nvSpPr>
            <p:cNvPr id="61444" name="文本框 57363"/>
            <p:cNvSpPr txBox="1"/>
            <p:nvPr/>
          </p:nvSpPr>
          <p:spPr>
            <a:xfrm>
              <a:off x="2098" y="6420"/>
              <a:ext cx="1492" cy="64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zh-CN" sz="3200" b="1" baseline="-25000" dirty="0">
                  <a:latin typeface="Times New Roman" panose="02020603050405020304" pitchFamily="2" charset="0"/>
                  <a:ea typeface="隶书" pitchFamily="1" charset="-122"/>
                </a:rPr>
                <a:t>运河</a:t>
              </a:r>
              <a:endParaRPr lang="zh-CN" altLang="zh-CN" sz="3200" b="1" baseline="-25000" dirty="0">
                <a:latin typeface="Times New Roman" panose="02020603050405020304" pitchFamily="2" charset="0"/>
                <a:ea typeface="隶书" pitchFamily="1" charset="-122"/>
              </a:endParaRPr>
            </a:p>
          </p:txBody>
        </p:sp>
        <p:sp>
          <p:nvSpPr>
            <p:cNvPr id="61445" name="文本框 57367"/>
            <p:cNvSpPr txBox="1"/>
            <p:nvPr/>
          </p:nvSpPr>
          <p:spPr>
            <a:xfrm>
              <a:off x="3003" y="8350"/>
              <a:ext cx="1120" cy="64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zh-CN" altLang="zh-CN" sz="3200" baseline="-25000" dirty="0">
                  <a:latin typeface="Times New Roman" panose="02020603050405020304" pitchFamily="2" charset="0"/>
                  <a:ea typeface="隶书" pitchFamily="1" charset="-122"/>
                </a:rPr>
                <a:t>公路</a:t>
              </a:r>
              <a:endParaRPr lang="zh-CN" altLang="zh-CN" sz="3200" baseline="-25000" dirty="0">
                <a:latin typeface="Times New Roman" panose="02020603050405020304" pitchFamily="2" charset="0"/>
                <a:ea typeface="隶书" pitchFamily="1" charset="-122"/>
              </a:endParaRPr>
            </a:p>
          </p:txBody>
        </p:sp>
        <p:sp>
          <p:nvSpPr>
            <p:cNvPr id="61446" name="文本框 57372"/>
            <p:cNvSpPr txBox="1"/>
            <p:nvPr/>
          </p:nvSpPr>
          <p:spPr>
            <a:xfrm>
              <a:off x="5730" y="3473"/>
              <a:ext cx="2885" cy="70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zh-CN" sz="3600" baseline="-25000" dirty="0">
                  <a:latin typeface="Times New Roman" panose="02020603050405020304" pitchFamily="2" charset="0"/>
                  <a:ea typeface="隶书" pitchFamily="1" charset="-122"/>
                </a:rPr>
                <a:t>弯道(100m)</a:t>
              </a:r>
              <a:endParaRPr lang="zh-CN" altLang="zh-CN" sz="3600" baseline="-25000" dirty="0">
                <a:latin typeface="Times New Roman" panose="02020603050405020304" pitchFamily="2" charset="0"/>
                <a:ea typeface="隶书" pitchFamily="1" charset="-122"/>
              </a:endParaRPr>
            </a:p>
          </p:txBody>
        </p:sp>
        <p:cxnSp>
          <p:nvCxnSpPr>
            <p:cNvPr id="2" name="直接连接符 1"/>
            <p:cNvCxnSpPr/>
            <p:nvPr/>
          </p:nvCxnSpPr>
          <p:spPr>
            <a:xfrm flipV="1">
              <a:off x="2013" y="5855"/>
              <a:ext cx="2488" cy="23"/>
            </a:xfrm>
            <a:prstGeom prst="line">
              <a:avLst/>
            </a:prstGeom>
            <a:ln w="2857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V="1">
              <a:off x="1983" y="7555"/>
              <a:ext cx="1703" cy="23"/>
            </a:xfrm>
            <a:prstGeom prst="line">
              <a:avLst/>
            </a:prstGeom>
            <a:ln w="2857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450" name="直接连接符 57361"/>
            <p:cNvSpPr/>
            <p:nvPr/>
          </p:nvSpPr>
          <p:spPr>
            <a:xfrm flipH="1">
              <a:off x="4048" y="5380"/>
              <a:ext cx="1920" cy="392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5273" y="4380"/>
              <a:ext cx="4083" cy="0"/>
            </a:xfrm>
            <a:prstGeom prst="line">
              <a:avLst/>
            </a:prstGeom>
            <a:ln w="2857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953" y="5400"/>
              <a:ext cx="2670" cy="38"/>
            </a:xfrm>
            <a:prstGeom prst="line">
              <a:avLst/>
            </a:prstGeom>
            <a:ln w="2857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453" name="直接连接符 57360"/>
            <p:cNvSpPr/>
            <p:nvPr/>
          </p:nvSpPr>
          <p:spPr>
            <a:xfrm flipH="1" flipV="1">
              <a:off x="9355" y="4380"/>
              <a:ext cx="1745" cy="39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/>
              <a:endParaRPr lang="zh-CN" altLang="en-US">
                <a:latin typeface="Times New Roman" panose="02020603050405020304" pitchFamily="2" charset="0"/>
                <a:ea typeface="宋体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0488" y="9483"/>
              <a:ext cx="2608" cy="0"/>
            </a:xfrm>
            <a:prstGeom prst="line">
              <a:avLst/>
            </a:prstGeom>
            <a:ln w="2857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1100" y="8303"/>
              <a:ext cx="1995" cy="48"/>
            </a:xfrm>
            <a:prstGeom prst="line">
              <a:avLst/>
            </a:prstGeom>
            <a:ln w="2857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983" y="8235"/>
              <a:ext cx="1383" cy="23"/>
            </a:xfrm>
            <a:prstGeom prst="line">
              <a:avLst/>
            </a:prstGeom>
            <a:ln w="2857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1983" y="9255"/>
              <a:ext cx="2110" cy="3"/>
            </a:xfrm>
            <a:prstGeom prst="line">
              <a:avLst/>
            </a:prstGeom>
            <a:ln w="2857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458" name="文本框 57367"/>
            <p:cNvSpPr txBox="1"/>
            <p:nvPr/>
          </p:nvSpPr>
          <p:spPr>
            <a:xfrm>
              <a:off x="4250" y="6420"/>
              <a:ext cx="618" cy="72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zh-CN" altLang="zh-CN" dirty="0">
                  <a:latin typeface="Times New Roman" panose="02020603050405020304" pitchFamily="2" charset="0"/>
                  <a:ea typeface="隶书" pitchFamily="1" charset="-122"/>
                </a:rPr>
                <a:t>B</a:t>
              </a:r>
              <a:endParaRPr lang="zh-CN" altLang="zh-CN" baseline="-25000" dirty="0">
                <a:latin typeface="Times New Roman" panose="02020603050405020304" pitchFamily="2" charset="0"/>
                <a:ea typeface="隶书" pitchFamily="1" charset="-122"/>
              </a:endParaRPr>
            </a:p>
          </p:txBody>
        </p:sp>
        <p:sp>
          <p:nvSpPr>
            <p:cNvPr id="61459" name="文本框 57367"/>
            <p:cNvSpPr txBox="1"/>
            <p:nvPr/>
          </p:nvSpPr>
          <p:spPr>
            <a:xfrm>
              <a:off x="9423" y="6170"/>
              <a:ext cx="607" cy="70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zh-CN" altLang="zh-CN" sz="3600" baseline="-25000" dirty="0">
                  <a:latin typeface="Times New Roman" panose="02020603050405020304" pitchFamily="2" charset="0"/>
                  <a:ea typeface="隶书" pitchFamily="1" charset="-122"/>
                </a:rPr>
                <a:t>A</a:t>
              </a:r>
              <a:endParaRPr lang="zh-CN" altLang="zh-CN" sz="3600" baseline="-25000" dirty="0">
                <a:latin typeface="Times New Roman" panose="02020603050405020304" pitchFamily="2" charset="0"/>
                <a:ea typeface="隶书" pitchFamily="1" charset="-122"/>
              </a:endParaRPr>
            </a:p>
          </p:txBody>
        </p:sp>
        <p:sp>
          <p:nvSpPr>
            <p:cNvPr id="61460" name="文本框 57367"/>
            <p:cNvSpPr txBox="1"/>
            <p:nvPr/>
          </p:nvSpPr>
          <p:spPr>
            <a:xfrm>
              <a:off x="10660" y="6628"/>
              <a:ext cx="1120" cy="64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p>
              <a:pPr lvl="0"/>
              <a:r>
                <a:rPr lang="zh-CN" altLang="zh-CN" sz="3200" baseline="-25000" dirty="0">
                  <a:latin typeface="Times New Roman" panose="02020603050405020304" pitchFamily="2" charset="0"/>
                  <a:ea typeface="隶书" pitchFamily="1" charset="-122"/>
                </a:rPr>
                <a:t>河道</a:t>
              </a:r>
              <a:endParaRPr lang="zh-CN" altLang="zh-CN" sz="3200" baseline="-25000" dirty="0">
                <a:latin typeface="Times New Roman" panose="02020603050405020304" pitchFamily="2" charset="0"/>
                <a:ea typeface="隶书" pitchFamily="1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1418" y="8763"/>
              <a:ext cx="1473" cy="18"/>
            </a:xfrm>
            <a:prstGeom prst="straightConnector1">
              <a:avLst/>
            </a:prstGeom>
            <a:ln w="25400">
              <a:solidFill>
                <a:srgbClr val="00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11963" y="6760"/>
              <a:ext cx="1473" cy="18"/>
            </a:xfrm>
            <a:prstGeom prst="straightConnector1">
              <a:avLst/>
            </a:prstGeom>
            <a:ln w="25400">
              <a:solidFill>
                <a:srgbClr val="000000"/>
              </a:solidFill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693" y="5940"/>
              <a:ext cx="3095" cy="28"/>
            </a:xfrm>
            <a:prstGeom prst="line">
              <a:avLst/>
            </a:prstGeom>
            <a:ln w="2857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0073" y="5938"/>
              <a:ext cx="3478" cy="30"/>
            </a:xfrm>
            <a:prstGeom prst="line">
              <a:avLst/>
            </a:prstGeom>
            <a:ln w="2857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4875" y="7555"/>
              <a:ext cx="4705" cy="55"/>
            </a:xfrm>
            <a:prstGeom prst="line">
              <a:avLst/>
            </a:prstGeom>
            <a:ln w="2857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0760" y="7533"/>
              <a:ext cx="2903" cy="23"/>
            </a:xfrm>
            <a:prstGeom prst="line">
              <a:avLst/>
            </a:prstGeom>
            <a:ln w="28575" cmpd="sng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467" name="文本框 57372"/>
            <p:cNvSpPr txBox="1"/>
            <p:nvPr/>
          </p:nvSpPr>
          <p:spPr>
            <a:xfrm>
              <a:off x="10335" y="5140"/>
              <a:ext cx="2888" cy="7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anchor="t">
              <a:spAutoFit/>
            </a:bodyPr>
            <a:p>
              <a:pPr lvl="0"/>
              <a:r>
                <a:rPr lang="zh-CN" altLang="zh-CN" sz="3600" baseline="-25000" dirty="0">
                  <a:latin typeface="Times New Roman" panose="02020603050405020304" pitchFamily="2" charset="0"/>
                  <a:ea typeface="隶书" pitchFamily="1" charset="-122"/>
                </a:rPr>
                <a:t>船长200m</a:t>
              </a:r>
              <a:endParaRPr lang="zh-CN" altLang="zh-CN" sz="3600" baseline="-25000" dirty="0">
                <a:latin typeface="Times New Roman" panose="02020603050405020304" pitchFamily="2" charset="0"/>
                <a:ea typeface="隶书" pitchFamily="1" charset="-122"/>
              </a:endParaRP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573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l"/>
            <a:r>
              <a:rPr lang="zh-CN" altLang="zh-CN"/>
              <a:t>习题5-1</a:t>
            </a:r>
            <a:r>
              <a:rPr lang="en-US" altLang="zh-CN"/>
              <a:t>1</a:t>
            </a:r>
            <a:endParaRPr lang="en-US" altLang="zh-CN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785" y="1597660"/>
            <a:ext cx="5506720" cy="5122545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583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本章小结</a:t>
            </a:r>
            <a:endParaRPr lang="zh-CN" altLang="en-US"/>
          </a:p>
        </p:txBody>
      </p:sp>
      <p:sp>
        <p:nvSpPr>
          <p:cNvPr id="58371" name="内容占位符 5837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  <a:buNone/>
            </a:pPr>
            <a:r>
              <a:rPr lang="zh-CN" altLang="en-US"/>
              <a:t>一、常用的资源分配策略    </a:t>
            </a:r>
            <a:endParaRPr lang="zh-CN" altLang="en-US"/>
          </a:p>
          <a:p>
            <a:pPr>
              <a:lnSpc>
                <a:spcPct val="90000"/>
              </a:lnSpc>
              <a:buNone/>
            </a:pPr>
            <a:r>
              <a:rPr lang="zh-CN" altLang="en-US" sz="3600"/>
              <a:t>      </a:t>
            </a:r>
            <a:r>
              <a:rPr lang="zh-CN" altLang="en-US"/>
              <a:t>先请求先服务</a:t>
            </a:r>
            <a:r>
              <a:rPr lang="en-US" altLang="zh-CN"/>
              <a:t>;  </a:t>
            </a:r>
            <a:r>
              <a:rPr lang="zh-CN" altLang="en-US"/>
              <a:t>优先调度</a:t>
            </a:r>
            <a:endParaRPr lang="zh-CN" altLang="en-US"/>
          </a:p>
          <a:p>
            <a:pPr>
              <a:lnSpc>
                <a:spcPct val="90000"/>
              </a:lnSpc>
              <a:buNone/>
            </a:pPr>
            <a:r>
              <a:rPr lang="zh-CN" altLang="en-US"/>
              <a:t>二、死锁 </a:t>
            </a:r>
            <a:endParaRPr lang="zh-CN" altLang="en-US"/>
          </a:p>
          <a:p>
            <a:pPr>
              <a:lnSpc>
                <a:spcPct val="90000"/>
              </a:lnSpc>
              <a:buNone/>
            </a:pPr>
            <a:r>
              <a:rPr lang="zh-CN" altLang="en-US"/>
              <a:t>      </a:t>
            </a:r>
            <a:r>
              <a:rPr lang="en-US" altLang="zh-CN"/>
              <a:t>1. </a:t>
            </a:r>
            <a:r>
              <a:rPr lang="zh-CN" altLang="en-US"/>
              <a:t>定义</a:t>
            </a:r>
            <a:r>
              <a:rPr lang="en-US" altLang="zh-CN"/>
              <a:t>, </a:t>
            </a:r>
            <a:r>
              <a:rPr lang="zh-CN" altLang="en-US"/>
              <a:t>举例 </a:t>
            </a:r>
            <a:endParaRPr lang="zh-CN" altLang="en-US"/>
          </a:p>
          <a:p>
            <a:pPr>
              <a:lnSpc>
                <a:spcPct val="90000"/>
              </a:lnSpc>
              <a:buNone/>
            </a:pPr>
            <a:r>
              <a:rPr lang="zh-CN" altLang="en-US"/>
              <a:t>      </a:t>
            </a:r>
            <a:r>
              <a:rPr lang="en-US" altLang="zh-CN"/>
              <a:t>2. </a:t>
            </a:r>
            <a:r>
              <a:rPr lang="zh-CN" altLang="en-US"/>
              <a:t>引起死锁的原因</a:t>
            </a:r>
            <a:endParaRPr lang="zh-CN" altLang="en-US"/>
          </a:p>
          <a:p>
            <a:pPr>
              <a:lnSpc>
                <a:spcPct val="90000"/>
              </a:lnSpc>
              <a:buNone/>
            </a:pPr>
            <a:r>
              <a:rPr lang="zh-CN" altLang="en-US"/>
              <a:t>      </a:t>
            </a:r>
            <a:r>
              <a:rPr lang="en-US" altLang="zh-CN"/>
              <a:t>3. </a:t>
            </a:r>
            <a:r>
              <a:rPr lang="zh-CN" altLang="en-US"/>
              <a:t>产生死锁的必要条件 </a:t>
            </a:r>
            <a:endParaRPr lang="zh-CN" altLang="en-US"/>
          </a:p>
          <a:p>
            <a:pPr>
              <a:lnSpc>
                <a:spcPct val="90000"/>
              </a:lnSpc>
              <a:buNone/>
            </a:pPr>
            <a:r>
              <a:rPr lang="zh-CN" altLang="en-US"/>
              <a:t>      </a:t>
            </a:r>
            <a:r>
              <a:rPr lang="en-US" altLang="zh-CN"/>
              <a:t>4. </a:t>
            </a:r>
            <a:r>
              <a:rPr lang="zh-CN" altLang="en-US"/>
              <a:t>死锁预防和避免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1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charRg st="1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3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charRg st="36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42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charRg st="42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59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charRg st="59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76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8371">
                                            <p:txEl>
                                              <p:charRg st="76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96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8371">
                                            <p:txEl>
                                              <p:charRg st="96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22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>
                <a:solidFill>
                  <a:schemeClr val="tx1"/>
                </a:solidFill>
              </a:rPr>
              <a:t>二、资源管理任务（续）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314" name="文本占位符 1229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</a:pPr>
            <a:r>
              <a:rPr lang="zh-CN" altLang="en-US" sz="2800"/>
              <a:t>实施资源分配</a:t>
            </a:r>
            <a:r>
              <a:rPr lang="x-none" altLang="zh-CN" sz="2800"/>
              <a:t>（分派）</a:t>
            </a:r>
            <a:endParaRPr lang="x-none" altLang="zh-CN" sz="2800"/>
          </a:p>
          <a:p>
            <a:pPr>
              <a:lnSpc>
                <a:spcPct val="90000"/>
              </a:lnSpc>
              <a:buNone/>
            </a:pPr>
            <a:r>
              <a:rPr lang="zh-CN" altLang="en-US" sz="2800"/>
              <a:t>  	根据所确定的资源分配原则以及用户的要求，执行资源分配。当资源使用完毕后，收回资源以便重新分配给其他作业和进程使用。</a:t>
            </a:r>
            <a:endParaRPr lang="zh-CN" altLang="en-US" sz="2800"/>
          </a:p>
          <a:p>
            <a:pPr>
              <a:lnSpc>
                <a:spcPct val="90000"/>
              </a:lnSpc>
            </a:pPr>
            <a:r>
              <a:rPr lang="zh-CN" altLang="en-US" sz="2800"/>
              <a:t>存取控制和安全保护 </a:t>
            </a:r>
            <a:endParaRPr lang="zh-CN" altLang="en-US" sz="2800"/>
          </a:p>
          <a:p>
            <a:pPr algn="just">
              <a:lnSpc>
                <a:spcPct val="90000"/>
              </a:lnSpc>
              <a:buNone/>
            </a:pPr>
            <a:r>
              <a:rPr lang="zh-CN" altLang="en-US" sz="2800"/>
              <a:t>	对资源的存取进行控制并对资源实施安全保护措施。 </a:t>
            </a:r>
            <a:endParaRPr lang="zh-CN" altLang="en-US" sz="2800"/>
          </a:p>
        </p:txBody>
      </p:sp>
      <p:sp>
        <p:nvSpPr>
          <p:cNvPr id="13315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33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400" dirty="0">
                <a:solidFill>
                  <a:schemeClr val="accent2"/>
                </a:solidFill>
              </a:rPr>
              <a:t>(二)  资源的分配机制和策略</a:t>
            </a:r>
            <a:endParaRPr lang="zh-CN" altLang="en-US" sz="4400" dirty="0">
              <a:solidFill>
                <a:schemeClr val="accent2"/>
              </a:solidFill>
            </a:endParaRPr>
          </a:p>
        </p:txBody>
      </p:sp>
      <p:sp>
        <p:nvSpPr>
          <p:cNvPr id="14338" name="文本占位符 13314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zh-CN" altLang="en-US">
                <a:solidFill>
                  <a:schemeClr val="accent2"/>
                </a:solidFill>
              </a:rPr>
              <a:t>一、资源分配机制</a:t>
            </a:r>
            <a:endParaRPr lang="zh-CN" altLang="en-US" sz="200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zh-CN" altLang="en-US" sz="360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>
                <a:solidFill>
                  <a:schemeClr val="accent2"/>
                </a:solidFill>
              </a:rPr>
              <a:t> 	</a:t>
            </a:r>
            <a:r>
              <a:rPr lang="en-US" altLang="zh-CN">
                <a:solidFill>
                  <a:schemeClr val="accent2"/>
                </a:solidFill>
              </a:rPr>
              <a:t>1. </a:t>
            </a:r>
            <a:r>
              <a:rPr lang="zh-CN" altLang="en-US">
                <a:solidFill>
                  <a:schemeClr val="accent2"/>
                </a:solidFill>
              </a:rPr>
              <a:t>资源描述器</a:t>
            </a:r>
            <a:endParaRPr lang="zh-CN" altLang="en-US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>
                <a:solidFill>
                  <a:schemeClr val="accent2"/>
                </a:solidFill>
              </a:rPr>
              <a:t>	</a:t>
            </a:r>
            <a:r>
              <a:rPr lang="en-US" altLang="zh-CN" sz="2800">
                <a:solidFill>
                  <a:schemeClr val="accent2"/>
                </a:solidFill>
              </a:rPr>
              <a:t>(1) </a:t>
            </a:r>
            <a:r>
              <a:rPr lang="zh-CN" altLang="en-US" sz="2800">
                <a:solidFill>
                  <a:schemeClr val="accent2"/>
                </a:solidFill>
              </a:rPr>
              <a:t>什么是资源描述器</a:t>
            </a:r>
            <a:endParaRPr lang="zh-CN" altLang="en-US" sz="2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>
                <a:solidFill>
                  <a:schemeClr val="accent2"/>
                </a:solidFill>
              </a:rPr>
              <a:t>	描述各类资源的最小分配单位的数据结构称为资源描述器 </a:t>
            </a:r>
            <a:r>
              <a:rPr lang="en-US" altLang="zh-CN" sz="2800">
                <a:solidFill>
                  <a:schemeClr val="accent2"/>
                </a:solidFill>
              </a:rPr>
              <a:t>rd (resource descriptor)</a:t>
            </a:r>
            <a:r>
              <a:rPr lang="zh-CN" altLang="en-US" sz="2800">
                <a:solidFill>
                  <a:schemeClr val="accent2"/>
                </a:solidFill>
              </a:rPr>
              <a:t>。</a:t>
            </a:r>
            <a:endParaRPr lang="zh-CN" altLang="en-US" sz="2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>
                <a:solidFill>
                  <a:schemeClr val="accent2"/>
                </a:solidFill>
              </a:rPr>
              <a:t>	如：磁盘最小分配单位：磁盘面中的一个扇区</a:t>
            </a:r>
            <a:r>
              <a:rPr lang="x-none" altLang="zh-CN" sz="2800">
                <a:solidFill>
                  <a:schemeClr val="accent2"/>
                </a:solidFill>
              </a:rPr>
              <a:t>；文件系统以一个文件为分配单位；主存储器以页为分配单位；</a:t>
            </a:r>
            <a:endParaRPr lang="x-none" altLang="zh-CN" sz="2800">
              <a:solidFill>
                <a:schemeClr val="accent2"/>
              </a:solidFill>
            </a:endParaRPr>
          </a:p>
        </p:txBody>
      </p:sp>
      <p:sp>
        <p:nvSpPr>
          <p:cNvPr id="14339" name="灯片编号占位符 1"/>
          <p:cNvSpPr/>
          <p:nvPr>
            <p:ph type="sldNum" sz="quarter" idx="11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fld id="{9A0DB2DC-4C9A-4742-B13C-FB6460FD3503}" type="slidenum">
              <a:rPr lang="zh-CN" altLang="en-US"/>
            </a:fld>
            <a:r>
              <a:rPr lang="en-US" altLang="zh-CN"/>
              <a:t>/44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aight Edge">
  <a:themeElements>
    <a:clrScheme name="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7"/>
      </a:accent4>
      <a:accent5>
        <a:srgbClr val="E2E2CA"/>
      </a:accent5>
      <a:accent6>
        <a:srgbClr val="002D5B"/>
      </a:accent6>
      <a:hlink>
        <a:srgbClr val="003366"/>
      </a:hlink>
      <a:folHlink>
        <a:srgbClr val="8000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CC"/>
        </a:dk1>
        <a:lt1>
          <a:srgbClr val="009999"/>
        </a:lt1>
        <a:dk2>
          <a:srgbClr val="FFFF99"/>
        </a:dk2>
        <a:lt2>
          <a:srgbClr val="008080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CDCAF"/>
        </a:accent4>
        <a:accent5>
          <a:srgbClr val="ADB9CA"/>
        </a:accent5>
        <a:accent6>
          <a:srgbClr val="E5E589"/>
        </a:accent6>
        <a:hlink>
          <a:srgbClr val="FFFFC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7"/>
        </a:accent4>
        <a:accent5>
          <a:srgbClr val="E2E2CA"/>
        </a:accent5>
        <a:accent6>
          <a:srgbClr val="002D5B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FFFFFF"/>
        </a:dk2>
        <a:lt2>
          <a:srgbClr val="5F5F5F"/>
        </a:lt2>
        <a:accent1>
          <a:srgbClr val="7E003F"/>
        </a:accent1>
        <a:accent2>
          <a:srgbClr val="DDDDDD"/>
        </a:accent2>
        <a:accent3>
          <a:srgbClr val="AAADB9"/>
        </a:accent3>
        <a:accent4>
          <a:srgbClr val="DCDCDC"/>
        </a:accent4>
        <a:accent5>
          <a:srgbClr val="C0AAAF"/>
        </a:accent5>
        <a:accent6>
          <a:srgbClr val="C6C6C6"/>
        </a:accent6>
        <a:hlink>
          <a:srgbClr val="96969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0</TotalTime>
  <Words>9546</Words>
  <Application>WPS 演示</Application>
  <PresentationFormat>在屏幕上显示</PresentationFormat>
  <Paragraphs>1014</Paragraphs>
  <Slides>73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92" baseType="lpstr">
      <vt:lpstr>Arial</vt:lpstr>
      <vt:lpstr>宋体</vt:lpstr>
      <vt:lpstr>Wingdings</vt:lpstr>
      <vt:lpstr>Times New Roman</vt:lpstr>
      <vt:lpstr>Monotype Sorts</vt:lpstr>
      <vt:lpstr>MT Extra</vt:lpstr>
      <vt:lpstr>黑体</vt:lpstr>
      <vt:lpstr>楷体_GB2312</vt:lpstr>
      <vt:lpstr>隶书</vt:lpstr>
      <vt:lpstr>Calibri</vt:lpstr>
      <vt:lpstr>宋体</vt:lpstr>
      <vt:lpstr>Droid Sans Fallback</vt:lpstr>
      <vt:lpstr>微软雅黑</vt:lpstr>
      <vt:lpstr>Arial Unicode MS</vt:lpstr>
      <vt:lpstr>方正书宋_GBK</vt:lpstr>
      <vt:lpstr>Webdings</vt:lpstr>
      <vt:lpstr>AR PL UKai CN</vt:lpstr>
      <vt:lpstr>Gubbi</vt:lpstr>
      <vt:lpstr>Straight Edge</vt:lpstr>
      <vt:lpstr>第五章  资源分配与调度</vt:lpstr>
      <vt:lpstr>(一)  资源管理概述</vt:lpstr>
      <vt:lpstr>资源的静态分配和动态分配</vt:lpstr>
      <vt:lpstr>资源的静态分配和动态分配</vt:lpstr>
      <vt:lpstr>资源管理的目标</vt:lpstr>
      <vt:lpstr>资源的分类</vt:lpstr>
      <vt:lpstr>资源管理的任务</vt:lpstr>
      <vt:lpstr>二、资源管理任务（续）</vt:lpstr>
      <vt:lpstr>(二)  资源的分配机制和策略</vt:lpstr>
      <vt:lpstr>(2) 资源描述器的内容</vt:lpstr>
      <vt:lpstr>2. 资源信息块</vt:lpstr>
      <vt:lpstr>资源信息块的内容</vt:lpstr>
      <vt:lpstr>(3) 中央处理机资源信息块</vt:lpstr>
      <vt:lpstr>二、资源分配策略</vt:lpstr>
      <vt:lpstr>2. 优先调度</vt:lpstr>
      <vt:lpstr>3. 针对设备特性的调度</vt:lpstr>
      <vt:lpstr>移臂调度、旋转调度</vt:lpstr>
      <vt:lpstr>最短寻道时间优先（SSTF）</vt:lpstr>
      <vt:lpstr>扫描算法（SCAN）</vt:lpstr>
      <vt:lpstr>习题</vt:lpstr>
      <vt:lpstr>(三)  死锁</vt:lpstr>
      <vt:lpstr>死锁的例子</vt:lpstr>
      <vt:lpstr>死锁的例子（2）</vt:lpstr>
      <vt:lpstr>PowerPoint 演示文稿</vt:lpstr>
      <vt:lpstr>死锁的概念</vt:lpstr>
      <vt:lpstr>死锁和竞争的关系</vt:lpstr>
      <vt:lpstr>二、产生死锁的原因</vt:lpstr>
      <vt:lpstr>信号灯造成的死锁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三、产生死锁的条件</vt:lpstr>
      <vt:lpstr>产生死锁的条件（续）</vt:lpstr>
      <vt:lpstr>解决死锁问题的策略</vt:lpstr>
      <vt:lpstr>破坏第一个条件（互斥）</vt:lpstr>
      <vt:lpstr>破坏第二个条件（不可抢占）</vt:lpstr>
      <vt:lpstr>破坏第三个条件(占有并等待)</vt:lpstr>
      <vt:lpstr>静态分配策略的缺点</vt:lpstr>
      <vt:lpstr>破坏第四个条件(循环等待)</vt:lpstr>
      <vt:lpstr>有序资源分配法</vt:lpstr>
      <vt:lpstr>有序资源分配法举例</vt:lpstr>
      <vt:lpstr>有序资源分配法证明</vt:lpstr>
      <vt:lpstr>有序分配法不会产生死锁</vt:lpstr>
      <vt:lpstr>PowerPoint 演示文稿</vt:lpstr>
      <vt:lpstr>有序资源分配法证明（2）</vt:lpstr>
      <vt:lpstr>有序资源分配法（续）</vt:lpstr>
      <vt:lpstr>银行家算法</vt:lpstr>
      <vt:lpstr>用银行家算法避免死锁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哲学家问题</vt:lpstr>
      <vt:lpstr>习题5-10</vt:lpstr>
      <vt:lpstr>习题5-11</vt:lpstr>
      <vt:lpstr>本章小结</vt:lpstr>
    </vt:vector>
  </TitlesOfParts>
  <Company>华中理工大学计算机系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庞丽萍</dc:creator>
  <cp:lastModifiedBy>zjie</cp:lastModifiedBy>
  <cp:revision>352</cp:revision>
  <dcterms:created xsi:type="dcterms:W3CDTF">2018-11-08T01:30:09Z</dcterms:created>
  <dcterms:modified xsi:type="dcterms:W3CDTF">2018-11-08T01:30:09Z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