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Lst>
  <p:notesMasterIdLst>
    <p:notesMasterId r:id="rId142"/>
  </p:notesMasterIdLst>
  <p:sldIdLst>
    <p:sldId id="615" r:id="rId14"/>
    <p:sldId id="616" r:id="rId15"/>
    <p:sldId id="870" r:id="rId16"/>
    <p:sldId id="871" r:id="rId17"/>
    <p:sldId id="872" r:id="rId18"/>
    <p:sldId id="873" r:id="rId19"/>
    <p:sldId id="874" r:id="rId20"/>
    <p:sldId id="875" r:id="rId21"/>
    <p:sldId id="876" r:id="rId22"/>
    <p:sldId id="877" r:id="rId23"/>
    <p:sldId id="878" r:id="rId24"/>
    <p:sldId id="879" r:id="rId25"/>
    <p:sldId id="882" r:id="rId26"/>
    <p:sldId id="883" r:id="rId27"/>
    <p:sldId id="880" r:id="rId28"/>
    <p:sldId id="881" r:id="rId29"/>
    <p:sldId id="884" r:id="rId30"/>
    <p:sldId id="1293" r:id="rId31"/>
    <p:sldId id="1143" r:id="rId32"/>
    <p:sldId id="598" r:id="rId33"/>
    <p:sldId id="689" r:id="rId34"/>
    <p:sldId id="690" r:id="rId35"/>
    <p:sldId id="1296" r:id="rId36"/>
    <p:sldId id="599" r:id="rId37"/>
    <p:sldId id="711" r:id="rId38"/>
    <p:sldId id="600" r:id="rId39"/>
    <p:sldId id="996" r:id="rId40"/>
    <p:sldId id="997" r:id="rId41"/>
    <p:sldId id="998" r:id="rId42"/>
    <p:sldId id="978" r:id="rId43"/>
    <p:sldId id="979" r:id="rId44"/>
    <p:sldId id="980" r:id="rId45"/>
    <p:sldId id="1000" r:id="rId46"/>
    <p:sldId id="1001" r:id="rId47"/>
    <p:sldId id="986" r:id="rId48"/>
    <p:sldId id="987" r:id="rId49"/>
    <p:sldId id="988" r:id="rId50"/>
    <p:sldId id="1002" r:id="rId51"/>
    <p:sldId id="989" r:id="rId52"/>
    <p:sldId id="990" r:id="rId53"/>
    <p:sldId id="994" r:id="rId54"/>
    <p:sldId id="1003" r:id="rId55"/>
    <p:sldId id="995" r:id="rId56"/>
    <p:sldId id="1004" r:id="rId57"/>
    <p:sldId id="1005" r:id="rId58"/>
    <p:sldId id="1006" r:id="rId59"/>
    <p:sldId id="1007" r:id="rId60"/>
    <p:sldId id="1029" r:id="rId61"/>
    <p:sldId id="1030" r:id="rId62"/>
    <p:sldId id="1010" r:id="rId63"/>
    <p:sldId id="1011" r:id="rId64"/>
    <p:sldId id="1012" r:id="rId65"/>
    <p:sldId id="1013" r:id="rId66"/>
    <p:sldId id="1014" r:id="rId67"/>
    <p:sldId id="1015" r:id="rId68"/>
    <p:sldId id="1016" r:id="rId69"/>
    <p:sldId id="1017" r:id="rId70"/>
    <p:sldId id="1018" r:id="rId71"/>
    <p:sldId id="1019" r:id="rId72"/>
    <p:sldId id="1020" r:id="rId73"/>
    <p:sldId id="1031" r:id="rId74"/>
    <p:sldId id="1032" r:id="rId75"/>
    <p:sldId id="1033" r:id="rId76"/>
    <p:sldId id="1034" r:id="rId77"/>
    <p:sldId id="1035" r:id="rId78"/>
    <p:sldId id="1396" r:id="rId79"/>
    <p:sldId id="1025" r:id="rId80"/>
    <p:sldId id="1026" r:id="rId81"/>
    <p:sldId id="1037" r:id="rId82"/>
    <p:sldId id="1028" r:id="rId83"/>
    <p:sldId id="1242" r:id="rId84"/>
    <p:sldId id="713" r:id="rId85"/>
    <p:sldId id="1452" r:id="rId86"/>
    <p:sldId id="1504" r:id="rId87"/>
    <p:sldId id="790" r:id="rId88"/>
    <p:sldId id="1096" r:id="rId89"/>
    <p:sldId id="1094" r:id="rId90"/>
    <p:sldId id="1095" r:id="rId91"/>
    <p:sldId id="640" r:id="rId92"/>
    <p:sldId id="641" r:id="rId93"/>
    <p:sldId id="642" r:id="rId94"/>
    <p:sldId id="644" r:id="rId95"/>
    <p:sldId id="645" r:id="rId96"/>
    <p:sldId id="1453" r:id="rId97"/>
    <p:sldId id="1243" r:id="rId98"/>
    <p:sldId id="1097" r:id="rId99"/>
    <p:sldId id="646" r:id="rId100"/>
    <p:sldId id="647" r:id="rId101"/>
    <p:sldId id="791" r:id="rId102"/>
    <p:sldId id="793" r:id="rId103"/>
    <p:sldId id="648" r:id="rId104"/>
    <p:sldId id="649" r:id="rId105"/>
    <p:sldId id="650" r:id="rId106"/>
    <p:sldId id="651" r:id="rId107"/>
    <p:sldId id="652" r:id="rId108"/>
    <p:sldId id="1098" r:id="rId109"/>
    <p:sldId id="1099" r:id="rId110"/>
    <p:sldId id="1100" r:id="rId111"/>
    <p:sldId id="692" r:id="rId112"/>
    <p:sldId id="709" r:id="rId113"/>
    <p:sldId id="655" r:id="rId114"/>
    <p:sldId id="656" r:id="rId115"/>
    <p:sldId id="1456" r:id="rId116"/>
    <p:sldId id="657" r:id="rId117"/>
    <p:sldId id="1505" r:id="rId118"/>
    <p:sldId id="658" r:id="rId119"/>
    <p:sldId id="1506" r:id="rId120"/>
    <p:sldId id="660" r:id="rId121"/>
    <p:sldId id="659" r:id="rId122"/>
    <p:sldId id="1558" r:id="rId123"/>
    <p:sldId id="794" r:id="rId124"/>
    <p:sldId id="795" r:id="rId125"/>
    <p:sldId id="796" r:id="rId126"/>
    <p:sldId id="1455" r:id="rId127"/>
    <p:sldId id="714" r:id="rId128"/>
    <p:sldId id="661" r:id="rId129"/>
    <p:sldId id="662" r:id="rId130"/>
    <p:sldId id="663" r:id="rId131"/>
    <p:sldId id="664" r:id="rId132"/>
    <p:sldId id="665" r:id="rId133"/>
    <p:sldId id="715" r:id="rId134"/>
    <p:sldId id="666" r:id="rId135"/>
    <p:sldId id="668" r:id="rId136"/>
    <p:sldId id="669" r:id="rId137"/>
    <p:sldId id="708" r:id="rId138"/>
    <p:sldId id="1101" r:id="rId139"/>
    <p:sldId id="1102" r:id="rId140"/>
    <p:sldId id="1103" r:id="rId141"/>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FFCCFF"/>
    <a:srgbClr val="CCECFF"/>
    <a:srgbClr val="FF0000"/>
    <a:srgbClr val="CC0000"/>
    <a:srgbClr val="000099"/>
    <a:srgbClr val="A5002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8" d="100"/>
          <a:sy n="88" d="100"/>
        </p:scale>
        <p:origin x="-854" y="-72"/>
      </p:cViewPr>
      <p:guideLst>
        <p:guide orient="horz" pos="2138"/>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6.xml"/><Relationship Id="rId98" Type="http://schemas.openxmlformats.org/officeDocument/2006/relationships/slide" Target="slides/slide85.xml"/><Relationship Id="rId97" Type="http://schemas.openxmlformats.org/officeDocument/2006/relationships/slide" Target="slides/slide84.xml"/><Relationship Id="rId96" Type="http://schemas.openxmlformats.org/officeDocument/2006/relationships/slide" Target="slides/slide83.xml"/><Relationship Id="rId95" Type="http://schemas.openxmlformats.org/officeDocument/2006/relationships/slide" Target="slides/slide82.xml"/><Relationship Id="rId94" Type="http://schemas.openxmlformats.org/officeDocument/2006/relationships/slide" Target="slides/slide81.xml"/><Relationship Id="rId93" Type="http://schemas.openxmlformats.org/officeDocument/2006/relationships/slide" Target="slides/slide80.xml"/><Relationship Id="rId92" Type="http://schemas.openxmlformats.org/officeDocument/2006/relationships/slide" Target="slides/slide79.xml"/><Relationship Id="rId91" Type="http://schemas.openxmlformats.org/officeDocument/2006/relationships/slide" Target="slides/slide78.xml"/><Relationship Id="rId90" Type="http://schemas.openxmlformats.org/officeDocument/2006/relationships/slide" Target="slides/slide77.xml"/><Relationship Id="rId9" Type="http://schemas.openxmlformats.org/officeDocument/2006/relationships/slideMaster" Target="slideMasters/slideMaster8.xml"/><Relationship Id="rId89" Type="http://schemas.openxmlformats.org/officeDocument/2006/relationships/slide" Target="slides/slide76.xml"/><Relationship Id="rId88" Type="http://schemas.openxmlformats.org/officeDocument/2006/relationships/slide" Target="slides/slide75.xml"/><Relationship Id="rId87" Type="http://schemas.openxmlformats.org/officeDocument/2006/relationships/slide" Target="slides/slide74.xml"/><Relationship Id="rId86" Type="http://schemas.openxmlformats.org/officeDocument/2006/relationships/slide" Target="slides/slide73.xml"/><Relationship Id="rId85" Type="http://schemas.openxmlformats.org/officeDocument/2006/relationships/slide" Target="slides/slide72.xml"/><Relationship Id="rId84" Type="http://schemas.openxmlformats.org/officeDocument/2006/relationships/slide" Target="slides/slide71.xml"/><Relationship Id="rId83" Type="http://schemas.openxmlformats.org/officeDocument/2006/relationships/slide" Target="slides/slide70.xml"/><Relationship Id="rId82" Type="http://schemas.openxmlformats.org/officeDocument/2006/relationships/slide" Target="slides/slide69.xml"/><Relationship Id="rId81" Type="http://schemas.openxmlformats.org/officeDocument/2006/relationships/slide" Target="slides/slide68.xml"/><Relationship Id="rId80" Type="http://schemas.openxmlformats.org/officeDocument/2006/relationships/slide" Target="slides/slide67.xml"/><Relationship Id="rId8" Type="http://schemas.openxmlformats.org/officeDocument/2006/relationships/slideMaster" Target="slideMasters/slideMaster7.xml"/><Relationship Id="rId79" Type="http://schemas.openxmlformats.org/officeDocument/2006/relationships/slide" Target="slides/slide66.xml"/><Relationship Id="rId78" Type="http://schemas.openxmlformats.org/officeDocument/2006/relationships/slide" Target="slides/slide65.xml"/><Relationship Id="rId77" Type="http://schemas.openxmlformats.org/officeDocument/2006/relationships/slide" Target="slides/slide64.xml"/><Relationship Id="rId76" Type="http://schemas.openxmlformats.org/officeDocument/2006/relationships/slide" Target="slides/slide63.xml"/><Relationship Id="rId75" Type="http://schemas.openxmlformats.org/officeDocument/2006/relationships/slide" Target="slides/slide62.xml"/><Relationship Id="rId74" Type="http://schemas.openxmlformats.org/officeDocument/2006/relationships/slide" Target="slides/slide61.xml"/><Relationship Id="rId73" Type="http://schemas.openxmlformats.org/officeDocument/2006/relationships/slide" Target="slides/slide60.xml"/><Relationship Id="rId72" Type="http://schemas.openxmlformats.org/officeDocument/2006/relationships/slide" Target="slides/slide59.xml"/><Relationship Id="rId71" Type="http://schemas.openxmlformats.org/officeDocument/2006/relationships/slide" Target="slides/slide58.xml"/><Relationship Id="rId70" Type="http://schemas.openxmlformats.org/officeDocument/2006/relationships/slide" Target="slides/slide57.xml"/><Relationship Id="rId7" Type="http://schemas.openxmlformats.org/officeDocument/2006/relationships/slideMaster" Target="slideMasters/slideMaster6.xml"/><Relationship Id="rId69" Type="http://schemas.openxmlformats.org/officeDocument/2006/relationships/slide" Target="slides/slide56.xml"/><Relationship Id="rId68" Type="http://schemas.openxmlformats.org/officeDocument/2006/relationships/slide" Target="slides/slide55.xml"/><Relationship Id="rId67" Type="http://schemas.openxmlformats.org/officeDocument/2006/relationships/slide" Target="slides/slide54.xml"/><Relationship Id="rId66" Type="http://schemas.openxmlformats.org/officeDocument/2006/relationships/slide" Target="slides/slide53.xml"/><Relationship Id="rId65" Type="http://schemas.openxmlformats.org/officeDocument/2006/relationships/slide" Target="slides/slide52.xml"/><Relationship Id="rId64" Type="http://schemas.openxmlformats.org/officeDocument/2006/relationships/slide" Target="slides/slide51.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notesMaster" Target="notesMasters/notesMaster1.xml"/><Relationship Id="rId141" Type="http://schemas.openxmlformats.org/officeDocument/2006/relationships/slide" Target="slides/slide128.xml"/><Relationship Id="rId140" Type="http://schemas.openxmlformats.org/officeDocument/2006/relationships/slide" Target="slides/slide127.xml"/><Relationship Id="rId14" Type="http://schemas.openxmlformats.org/officeDocument/2006/relationships/slide" Target="slides/slide1.xml"/><Relationship Id="rId139" Type="http://schemas.openxmlformats.org/officeDocument/2006/relationships/slide" Target="slides/slide126.xml"/><Relationship Id="rId138" Type="http://schemas.openxmlformats.org/officeDocument/2006/relationships/slide" Target="slides/slide125.xml"/><Relationship Id="rId137" Type="http://schemas.openxmlformats.org/officeDocument/2006/relationships/slide" Target="slides/slide124.xml"/><Relationship Id="rId136" Type="http://schemas.openxmlformats.org/officeDocument/2006/relationships/slide" Target="slides/slide123.xml"/><Relationship Id="rId135" Type="http://schemas.openxmlformats.org/officeDocument/2006/relationships/slide" Target="slides/slide122.xml"/><Relationship Id="rId134" Type="http://schemas.openxmlformats.org/officeDocument/2006/relationships/slide" Target="slides/slide121.xml"/><Relationship Id="rId133" Type="http://schemas.openxmlformats.org/officeDocument/2006/relationships/slide" Target="slides/slide120.xml"/><Relationship Id="rId132" Type="http://schemas.openxmlformats.org/officeDocument/2006/relationships/slide" Target="slides/slide119.xml"/><Relationship Id="rId131" Type="http://schemas.openxmlformats.org/officeDocument/2006/relationships/slide" Target="slides/slide118.xml"/><Relationship Id="rId130" Type="http://schemas.openxmlformats.org/officeDocument/2006/relationships/slide" Target="slides/slide117.xml"/><Relationship Id="rId13" Type="http://schemas.openxmlformats.org/officeDocument/2006/relationships/slideMaster" Target="slideMasters/slideMaster12.xml"/><Relationship Id="rId129" Type="http://schemas.openxmlformats.org/officeDocument/2006/relationships/slide" Target="slides/slide116.xml"/><Relationship Id="rId128" Type="http://schemas.openxmlformats.org/officeDocument/2006/relationships/slide" Target="slides/slide115.xml"/><Relationship Id="rId127" Type="http://schemas.openxmlformats.org/officeDocument/2006/relationships/slide" Target="slides/slide114.xml"/><Relationship Id="rId126" Type="http://schemas.openxmlformats.org/officeDocument/2006/relationships/slide" Target="slides/slide113.xml"/><Relationship Id="rId125" Type="http://schemas.openxmlformats.org/officeDocument/2006/relationships/slide" Target="slides/slide112.xml"/><Relationship Id="rId124" Type="http://schemas.openxmlformats.org/officeDocument/2006/relationships/slide" Target="slides/slide111.xml"/><Relationship Id="rId123" Type="http://schemas.openxmlformats.org/officeDocument/2006/relationships/slide" Target="slides/slide110.xml"/><Relationship Id="rId122" Type="http://schemas.openxmlformats.org/officeDocument/2006/relationships/slide" Target="slides/slide109.xml"/><Relationship Id="rId121" Type="http://schemas.openxmlformats.org/officeDocument/2006/relationships/slide" Target="slides/slide108.xml"/><Relationship Id="rId120" Type="http://schemas.openxmlformats.org/officeDocument/2006/relationships/slide" Target="slides/slide107.xml"/><Relationship Id="rId12" Type="http://schemas.openxmlformats.org/officeDocument/2006/relationships/slideMaster" Target="slideMasters/slideMaster11.xml"/><Relationship Id="rId119" Type="http://schemas.openxmlformats.org/officeDocument/2006/relationships/slide" Target="slides/slide106.xml"/><Relationship Id="rId118" Type="http://schemas.openxmlformats.org/officeDocument/2006/relationships/slide" Target="slides/slide105.xml"/><Relationship Id="rId117" Type="http://schemas.openxmlformats.org/officeDocument/2006/relationships/slide" Target="slides/slide104.xml"/><Relationship Id="rId116" Type="http://schemas.openxmlformats.org/officeDocument/2006/relationships/slide" Target="slides/slide103.xml"/><Relationship Id="rId115" Type="http://schemas.openxmlformats.org/officeDocument/2006/relationships/slide" Target="slides/slide102.xml"/><Relationship Id="rId114" Type="http://schemas.openxmlformats.org/officeDocument/2006/relationships/slide" Target="slides/slide101.xml"/><Relationship Id="rId113" Type="http://schemas.openxmlformats.org/officeDocument/2006/relationships/slide" Target="slides/slide100.xml"/><Relationship Id="rId112" Type="http://schemas.openxmlformats.org/officeDocument/2006/relationships/slide" Target="slides/slide99.xml"/><Relationship Id="rId111" Type="http://schemas.openxmlformats.org/officeDocument/2006/relationships/slide" Target="slides/slide98.xml"/><Relationship Id="rId110" Type="http://schemas.openxmlformats.org/officeDocument/2006/relationships/slide" Target="slides/slide97.xml"/><Relationship Id="rId11" Type="http://schemas.openxmlformats.org/officeDocument/2006/relationships/slideMaster" Target="slideMasters/slideMaster10.xml"/><Relationship Id="rId109" Type="http://schemas.openxmlformats.org/officeDocument/2006/relationships/slide" Target="slides/slide96.xml"/><Relationship Id="rId108" Type="http://schemas.openxmlformats.org/officeDocument/2006/relationships/slide" Target="slides/slide95.xml"/><Relationship Id="rId107" Type="http://schemas.openxmlformats.org/officeDocument/2006/relationships/slide" Target="slides/slide94.xml"/><Relationship Id="rId106" Type="http://schemas.openxmlformats.org/officeDocument/2006/relationships/slide" Target="slides/slide93.xml"/><Relationship Id="rId105" Type="http://schemas.openxmlformats.org/officeDocument/2006/relationships/slide" Target="slides/slide92.xml"/><Relationship Id="rId104" Type="http://schemas.openxmlformats.org/officeDocument/2006/relationships/slide" Target="slides/slide91.xml"/><Relationship Id="rId103" Type="http://schemas.openxmlformats.org/officeDocument/2006/relationships/slide" Target="slides/slide90.xml"/><Relationship Id="rId102" Type="http://schemas.openxmlformats.org/officeDocument/2006/relationships/slide" Target="slides/slide89.xml"/><Relationship Id="rId101" Type="http://schemas.openxmlformats.org/officeDocument/2006/relationships/slide" Target="slides/slide88.xml"/><Relationship Id="rId100" Type="http://schemas.openxmlformats.org/officeDocument/2006/relationships/slide" Target="slides/slide87.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52750" cy="498475"/>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3075" name="日期占位符 3074"/>
          <p:cNvSpPr>
            <a:spLocks noGrp="1"/>
          </p:cNvSpPr>
          <p:nvPr>
            <p:ph type="dt" idx="1"/>
          </p:nvPr>
        </p:nvSpPr>
        <p:spPr>
          <a:xfrm>
            <a:off x="3860800" y="0"/>
            <a:ext cx="2952750" cy="498475"/>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4100" name="幻灯片图像占位符 3075"/>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4101" name="文本占位符 3076"/>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9442450"/>
            <a:ext cx="2952750" cy="498475"/>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3079" name="灯片编号占位符 3078"/>
          <p:cNvSpPr>
            <a:spLocks noGrp="1"/>
          </p:cNvSpPr>
          <p:nvPr>
            <p:ph type="sldNum" sz="quarter" idx="5"/>
          </p:nvPr>
        </p:nvSpPr>
        <p:spPr>
          <a:xfrm>
            <a:off x="3860800" y="9442450"/>
            <a:ext cx="2952750" cy="498475"/>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B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1"/>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pitchFamily="18" charset="0"/>
                <a:ea typeface="宋体" pitchFamily="2" charset="-122"/>
                <a:cs typeface="+mn-ea"/>
              </a:rPr>
            </a:fld>
            <a:endParaRPr lang="zh-CN"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oleObject" Target="../embeddings/oleObject22.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oleObject" Target="../embeddings/oleObject23.bin"/></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55.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2.bin"/><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oleObject" Target="../embeddings/oleObject24.bin"/></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3.png"/><Relationship Id="rId1"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4.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0.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oleObject" Target="../embeddings/oleObject15.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oleObject" Target="../embeddings/oleObject1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oleObject" Target="../embeddings/oleObject17.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oleObject" Target="../embeddings/oleObject1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1.bin"/><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oleObject" Target="../embeddings/oleObject2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22113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6</a:t>
            </a:r>
            <a:r>
              <a:rPr lang="zh-CN" altLang="en-US" sz="4400" b="1" strike="noStrike" noProof="1">
                <a:solidFill>
                  <a:srgbClr val="990000"/>
                </a:solidFill>
                <a:latin typeface="Arial" panose="020B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5122" name="内容占位符 40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100" name="矩形 40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xEl>
                                              <p:charRg st="1" end="11"/>
                                            </p:txEl>
                                          </p:spTgt>
                                        </p:tgtEl>
                                        <p:attrNameLst>
                                          <p:attrName>style.visibility</p:attrName>
                                        </p:attrNameLst>
                                      </p:cBhvr>
                                      <p:to>
                                        <p:strVal val="visible"/>
                                      </p:to>
                                    </p:set>
                                    <p:anim calcmode="lin" valueType="num">
                                      <p:cBhvr additive="base">
                                        <p:cTn id="7" dur="1000" fill="hold"/>
                                        <p:tgtEl>
                                          <p:spTgt spid="409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7"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4339" name="图片 20482" descr="1984"/>
          <p:cNvPicPr>
            <a:picLocks noChangeAspect="1"/>
          </p:cNvPicPr>
          <p:nvPr/>
        </p:nvPicPr>
        <p:blipFill>
          <a:blip r:embed="rId3"/>
          <a:stretch>
            <a:fillRect/>
          </a:stretch>
        </p:blipFill>
        <p:spPr>
          <a:xfrm>
            <a:off x="987425" y="995363"/>
            <a:ext cx="6934200" cy="5200650"/>
          </a:xfrm>
          <a:prstGeom prst="rect">
            <a:avLst/>
          </a:prstGeom>
          <a:noFill/>
          <a:ln w="9525">
            <a:noFill/>
            <a:miter/>
          </a:ln>
        </p:spPr>
      </p:pic>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675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7587" name="矩形 67586"/>
          <p:cNvSpPr/>
          <p:nvPr/>
        </p:nvSpPr>
        <p:spPr>
          <a:xfrm>
            <a:off x="166370" y="1272540"/>
            <a:ext cx="8654415" cy="4915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cs"/>
              </a:rPr>
              <a:t>什么是先进先出淘汰算法</a:t>
            </a:r>
            <a:endParaRPr lang="zh-CN" altLang="en-US" sz="2400" b="1"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总是选择在主存中居留时间最长 </a:t>
            </a:r>
            <a:r>
              <a:rPr lang="en-US" altLang="zh-CN" sz="2000" strike="noStrike" noProof="1">
                <a:solidFill>
                  <a:schemeClr val="tx1"/>
                </a:solidFill>
                <a:latin typeface="Times New Roman" panose="02020603050405020304" pitchFamily="18" charset="0"/>
                <a:ea typeface="宋体" pitchFamily="2" charset="-122"/>
                <a:cs typeface="+mn-cs"/>
              </a:rPr>
              <a:t>(</a:t>
            </a:r>
            <a:r>
              <a:rPr lang="zh-CN" altLang="en-US" sz="2000" strike="noStrike" noProof="1">
                <a:solidFill>
                  <a:schemeClr val="tx1"/>
                </a:solidFill>
                <a:latin typeface="Times New Roman" panose="02020603050405020304" pitchFamily="18" charset="0"/>
                <a:ea typeface="宋体" pitchFamily="2" charset="-122"/>
                <a:cs typeface="+mn-cs"/>
              </a:rPr>
              <a:t>即最早进入主存</a:t>
            </a:r>
            <a:r>
              <a:rPr lang="en-US" altLang="zh-CN" sz="2000" strike="noStrike" noProof="1">
                <a:solidFill>
                  <a:schemeClr val="tx1"/>
                </a:solidFill>
                <a:latin typeface="Times New Roman" panose="02020603050405020304" pitchFamily="18" charset="0"/>
                <a:ea typeface="宋体" pitchFamily="2" charset="-122"/>
                <a:cs typeface="+mn-cs"/>
              </a:rPr>
              <a:t>)</a:t>
            </a:r>
            <a:r>
              <a:rPr lang="zh-CN" altLang="en-US" sz="2000" strike="noStrike" noProof="1">
                <a:solidFill>
                  <a:schemeClr val="tx1"/>
                </a:solidFill>
                <a:latin typeface="Times New Roman" panose="02020603050405020304" pitchFamily="18" charset="0"/>
                <a:ea typeface="宋体" pitchFamily="2" charset="-122"/>
                <a:cs typeface="+mn-cs"/>
              </a:rPr>
              <a:t>的一页淘汰。</a:t>
            </a:r>
            <a:endParaRPr lang="zh-CN" altLang="en-US" sz="2000"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理由：最早调入主存的页，其不再被使用的可能性比最近调用入的可能性大。</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cs"/>
              </a:rPr>
              <a:t>先进先出淘汰算法的实现方法（</a:t>
            </a:r>
            <a:r>
              <a:rPr lang="en-US" altLang="zh-CN" sz="2400" b="1" strike="noStrike" noProof="1">
                <a:solidFill>
                  <a:schemeClr val="tx1"/>
                </a:solidFill>
                <a:latin typeface="Times New Roman" panose="02020603050405020304" pitchFamily="18" charset="0"/>
                <a:ea typeface="宋体" pitchFamily="2" charset="-122"/>
                <a:cs typeface="+mn-cs"/>
              </a:rPr>
              <a:t>1</a:t>
            </a:r>
            <a:r>
              <a:rPr lang="zh-CN" altLang="en-US" sz="2400" b="1" strike="noStrike" noProof="1">
                <a:solidFill>
                  <a:schemeClr val="tx1"/>
                </a:solidFill>
                <a:latin typeface="Times New Roman" panose="02020603050405020304" pitchFamily="18" charset="0"/>
                <a:ea typeface="宋体" pitchFamily="2" charset="-122"/>
                <a:cs typeface="+mn-cs"/>
              </a:rPr>
              <a:t>）</a:t>
            </a:r>
            <a:endParaRPr lang="zh-CN" altLang="en-US" sz="2400" b="1"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建立一个</a:t>
            </a:r>
            <a:r>
              <a:rPr lang="x-none" altLang="zh-CN" sz="2000" strike="noStrike" noProof="1">
                <a:solidFill>
                  <a:schemeClr val="tx1"/>
                </a:solidFill>
                <a:latin typeface="Times New Roman" panose="02020603050405020304" pitchFamily="18" charset="0"/>
                <a:ea typeface="宋体" pitchFamily="2" charset="-122"/>
                <a:cs typeface="+mn-cs"/>
              </a:rPr>
              <a:t>页号表p[m]，记录</a:t>
            </a:r>
            <a:r>
              <a:rPr lang="zh-CN" altLang="en-US" sz="2000" strike="noStrike" noProof="1">
                <a:solidFill>
                  <a:schemeClr val="tx1"/>
                </a:solidFill>
                <a:latin typeface="Times New Roman" panose="02020603050405020304" pitchFamily="18" charset="0"/>
                <a:ea typeface="宋体" pitchFamily="2" charset="-122"/>
                <a:cs typeface="+mn-cs"/>
              </a:rPr>
              <a:t>页面进入主存的先后次序；</a:t>
            </a:r>
            <a:r>
              <a:rPr lang="x-none" altLang="zh-CN" sz="2000" strike="noStrike" noProof="1">
                <a:solidFill>
                  <a:schemeClr val="tx1"/>
                </a:solidFill>
                <a:latin typeface="Times New Roman" panose="02020603050405020304" pitchFamily="18" charset="0"/>
                <a:ea typeface="宋体" pitchFamily="2" charset="-122"/>
                <a:cs typeface="+mn-cs"/>
              </a:rPr>
              <a:t>（m就是固定分配的主存块数）</a:t>
            </a:r>
            <a:endParaRPr lang="x-none" altLang="zh-CN" sz="2000" strike="noStrike" noProof="1">
              <a:solidFill>
                <a:schemeClr val="tx1"/>
              </a:solidFill>
              <a:latin typeface="Times New Roman" panose="02020603050405020304" pitchFamily="18" charset="0"/>
              <a:ea typeface="宋体" pitchFamily="2" charset="-122"/>
              <a:cs typeface="+mn-cs"/>
            </a:endParaRPr>
          </a:p>
          <a:p>
            <a:pPr marL="1295400" lvl="2" indent="-3810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rPr>
              <a:t>一个替换指针，指向最早进入主存的页面；</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Symbol" pitchFamily="18" charset="2"/>
              </a:rPr>
              <a:t>当需要置换一页时，选择</a:t>
            </a:r>
            <a:r>
              <a:rPr lang="zh-CN" altLang="en-US" sz="2000" strike="noStrike" noProof="1">
                <a:solidFill>
                  <a:schemeClr val="tx1"/>
                </a:solidFill>
                <a:latin typeface="Times New Roman" panose="02020603050405020304" pitchFamily="18" charset="0"/>
                <a:ea typeface="宋体" pitchFamily="2" charset="-122"/>
                <a:cs typeface="+mn-cs"/>
              </a:rPr>
              <a:t>替换指向的那一页，然后调</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cs"/>
              </a:rPr>
              <a:t>    整替换指针的内容。</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7588" name="矩形 67587"/>
          <p:cNvSpPr/>
          <p:nvPr/>
        </p:nvSpPr>
        <p:spPr>
          <a:xfrm>
            <a:off x="391160" y="655003"/>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先进先出淘汰算法</a:t>
            </a:r>
            <a:r>
              <a:rPr lang="en-US" altLang="zh-CN" sz="2400" b="1" strike="noStrike" noProof="1">
                <a:solidFill>
                  <a:srgbClr val="000099"/>
                </a:solidFill>
                <a:latin typeface="Times New Roman" panose="02020603050405020304" pitchFamily="18" charset="0"/>
                <a:ea typeface="宋体" pitchFamily="2" charset="-122"/>
                <a:cs typeface="+mn-ea"/>
              </a:rPr>
              <a:t>(FIFO</a:t>
            </a:r>
            <a:r>
              <a:rPr lang="zh-CN" altLang="en-US" sz="2400" b="1" strike="noStrike" noProof="1">
                <a:solidFill>
                  <a:srgbClr val="000099"/>
                </a:solidFill>
                <a:latin typeface="Times New Roman" panose="02020603050405020304" pitchFamily="18" charset="0"/>
                <a:ea typeface="宋体" pitchFamily="2" charset="-122"/>
                <a:cs typeface="+mn-ea"/>
              </a:rPr>
              <a:t>算法</a:t>
            </a:r>
            <a:r>
              <a:rPr lang="en-US" altLang="zh-CN"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CC3300"/>
                </a:solidFill>
                <a:latin typeface="Times New Roman" panose="02020603050405020304" pitchFamily="18" charset="0"/>
                <a:ea typeface="宋体" pitchFamily="2" charset="-122"/>
                <a:cs typeface="+mn-ea"/>
              </a:rPr>
              <a:t>     </a:t>
            </a:r>
            <a:endParaRPr lang="en-US" altLang="zh-CN" sz="2400" b="1" strike="noStrike" noProof="1">
              <a:solidFill>
                <a:srgbClr val="CC3300"/>
              </a:solidFill>
              <a:latin typeface="Times New Roman" panose="02020603050405020304" pitchFamily="18"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8">
                                            <p:txEl>
                                              <p:charRg st="0" end="24"/>
                                            </p:txEl>
                                          </p:spTgt>
                                        </p:tgtEl>
                                        <p:attrNameLst>
                                          <p:attrName>style.visibility</p:attrName>
                                        </p:attrNameLst>
                                      </p:cBhvr>
                                      <p:to>
                                        <p:strVal val="visible"/>
                                      </p:to>
                                    </p:set>
                                    <p:anim calcmode="lin" valueType="num">
                                      <p:cBhvr additive="base">
                                        <p:cTn id="7" dur="500" fill="hold"/>
                                        <p:tgtEl>
                                          <p:spTgt spid="67588">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8">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13"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9"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2" end="2"/>
                                            </p:txEl>
                                          </p:spTgt>
                                        </p:tgtEl>
                                        <p:attrNameLst>
                                          <p:attrName>style.visibility</p:attrName>
                                        </p:attrNameLst>
                                      </p:cBhvr>
                                      <p:to>
                                        <p:strVal val="visible"/>
                                      </p:to>
                                    </p:set>
                                    <p:anim calcmode="lin" valueType="num">
                                      <p:cBhvr additive="base">
                                        <p:cTn id="25"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1"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37"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1"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45"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7587">
                                            <p:txEl>
                                              <p:charRg st="112" end="13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7587">
                                            <p:txEl>
                                              <p:charRg st="136" end="150"/>
                                            </p:txEl>
                                          </p:spTgt>
                                        </p:tgtEl>
                                        <p:attrNameLst>
                                          <p:attrName>style.visibility</p:attrName>
                                        </p:attrNameLst>
                                      </p:cBhvr>
                                      <p:to>
                                        <p:strVal val="visible"/>
                                      </p:to>
                                    </p:set>
                                    <p:anim calcmode="lin" valueType="num">
                                      <p:cBhvr additive="base">
                                        <p:cTn id="49" dur="500" fill="hold"/>
                                        <p:tgtEl>
                                          <p:spTgt spid="67587">
                                            <p:txEl>
                                              <p:charRg st="136" end="15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charRg st="136"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文本框 686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52</a:t>
            </a:r>
            <a:endParaRPr lang="en-US" altLang="zh-CN" b="0">
              <a:solidFill>
                <a:schemeClr val="tx2"/>
              </a:solidFill>
              <a:latin typeface="Times New Roman" panose="02020603050405020304" pitchFamily="18" charset="0"/>
              <a:ea typeface="宋体" pitchFamily="2" charset="-122"/>
            </a:endParaRPr>
          </a:p>
        </p:txBody>
      </p:sp>
      <p:sp>
        <p:nvSpPr>
          <p:cNvPr id="68611" name="矩形 68610"/>
          <p:cNvSpPr/>
          <p:nvPr/>
        </p:nvSpPr>
        <p:spPr>
          <a:xfrm>
            <a:off x="515938" y="1213168"/>
            <a:ext cx="4094163" cy="15671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rPr>
              <a:t>m=4</a:t>
            </a:r>
            <a:r>
              <a:rPr lang="zh-CN" altLang="en-US" sz="2400" strike="noStrike" noProof="1">
                <a:solidFill>
                  <a:schemeClr val="tx1"/>
                </a:solidFill>
                <a:effectLst/>
                <a:latin typeface="Times New Roman" panose="02020603050405020304" pitchFamily="18" charset="0"/>
                <a:ea typeface="宋体" pitchFamily="2" charset="-122"/>
                <a:cs typeface="+mn-ea"/>
              </a:rPr>
              <a:t>，页面进入主存的先后次序：             </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4 -&gt; 5</a:t>
            </a: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 -&gt; 1 -&gt; 2</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68612" name="组合 68611"/>
          <p:cNvGrpSpPr/>
          <p:nvPr/>
        </p:nvGrpSpPr>
        <p:grpSpPr>
          <a:xfrm>
            <a:off x="5121275" y="1495425"/>
            <a:ext cx="1538288" cy="1228725"/>
            <a:chOff x="0" y="8"/>
            <a:chExt cx="969" cy="774"/>
          </a:xfrm>
        </p:grpSpPr>
        <p:sp>
          <p:nvSpPr>
            <p:cNvPr id="99332" name="矩形 68612"/>
            <p:cNvSpPr/>
            <p:nvPr/>
          </p:nvSpPr>
          <p:spPr>
            <a:xfrm>
              <a:off x="34" y="8"/>
              <a:ext cx="686"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替换指针</a:t>
              </a:r>
              <a:endParaRPr lang="x-none" altLang="zh-CN" sz="1600">
                <a:solidFill>
                  <a:srgbClr val="000000"/>
                </a:solidFill>
                <a:latin typeface="宋体" pitchFamily="2" charset="-122"/>
                <a:ea typeface="宋体" pitchFamily="2" charset="-122"/>
              </a:endParaRPr>
            </a:p>
          </p:txBody>
        </p:sp>
        <p:sp>
          <p:nvSpPr>
            <p:cNvPr id="99334" name="矩形 68614"/>
            <p:cNvSpPr/>
            <p:nvPr/>
          </p:nvSpPr>
          <p:spPr>
            <a:xfrm>
              <a:off x="0" y="628"/>
              <a:ext cx="969" cy="154"/>
            </a:xfrm>
            <a:prstGeom prst="rect">
              <a:avLst/>
            </a:prstGeom>
            <a:noFill/>
            <a:ln w="9525">
              <a:noFill/>
              <a:miter/>
            </a:ln>
          </p:spPr>
          <p:txBody>
            <a:bodyPr lIns="0" tIns="0" rIns="0" bIns="0" anchor="t">
              <a:spAutoFit/>
            </a:bodyPr>
            <a:p>
              <a:pPr lvl="0" algn="just"/>
              <a:r>
                <a:rPr lang="zh-CN" altLang="en-US" sz="1600">
                  <a:solidFill>
                    <a:srgbClr val="000000"/>
                  </a:solidFill>
                  <a:latin typeface="宋体" pitchFamily="2" charset="-122"/>
                  <a:ea typeface="宋体" pitchFamily="2" charset="-122"/>
                </a:rPr>
                <a:t>指向最老的一页</a:t>
              </a:r>
              <a:endParaRPr lang="zh-CN" altLang="en-US" sz="1600">
                <a:solidFill>
                  <a:srgbClr val="000000"/>
                </a:solidFill>
                <a:latin typeface="宋体" pitchFamily="2" charset="-122"/>
                <a:ea typeface="宋体" pitchFamily="2" charset="-122"/>
              </a:endParaRPr>
            </a:p>
          </p:txBody>
        </p:sp>
        <p:sp>
          <p:nvSpPr>
            <p:cNvPr id="68616" name="矩形 68615"/>
            <p:cNvSpPr/>
            <p:nvPr/>
          </p:nvSpPr>
          <p:spPr>
            <a:xfrm>
              <a:off x="47" y="231"/>
              <a:ext cx="681" cy="246"/>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pSp>
      <p:sp>
        <p:nvSpPr>
          <p:cNvPr id="68617" name="直接连接符 68616"/>
          <p:cNvSpPr/>
          <p:nvPr/>
        </p:nvSpPr>
        <p:spPr>
          <a:xfrm>
            <a:off x="6230938" y="2055813"/>
            <a:ext cx="1060450" cy="1587"/>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8618" name="组合 68617"/>
          <p:cNvGrpSpPr/>
          <p:nvPr/>
        </p:nvGrpSpPr>
        <p:grpSpPr>
          <a:xfrm>
            <a:off x="7270750" y="1092835"/>
            <a:ext cx="884238" cy="2481263"/>
            <a:chOff x="0" y="0"/>
            <a:chExt cx="557" cy="1563"/>
          </a:xfrm>
        </p:grpSpPr>
        <p:sp>
          <p:nvSpPr>
            <p:cNvPr id="99338" name="矩形 68618"/>
            <p:cNvSpPr/>
            <p:nvPr/>
          </p:nvSpPr>
          <p:spPr>
            <a:xfrm>
              <a:off x="62" y="0"/>
              <a:ext cx="469"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页号</a:t>
              </a:r>
              <a:r>
                <a:rPr lang="x-none" altLang="zh-CN" sz="1600">
                  <a:solidFill>
                    <a:srgbClr val="000000"/>
                  </a:solidFill>
                  <a:latin typeface="宋体" pitchFamily="2" charset="-122"/>
                  <a:ea typeface="宋体" pitchFamily="2" charset="-122"/>
                </a:rPr>
                <a:t>表</a:t>
              </a:r>
              <a:endParaRPr lang="x-none" altLang="zh-CN" sz="1600">
                <a:solidFill>
                  <a:srgbClr val="000000"/>
                </a:solidFill>
                <a:latin typeface="宋体" pitchFamily="2" charset="-122"/>
                <a:ea typeface="宋体" pitchFamily="2" charset="-122"/>
              </a:endParaRPr>
            </a:p>
          </p:txBody>
        </p:sp>
        <p:sp>
          <p:nvSpPr>
            <p:cNvPr id="68620" name="矩形 68619"/>
            <p:cNvSpPr/>
            <p:nvPr/>
          </p:nvSpPr>
          <p:spPr>
            <a:xfrm>
              <a:off x="9" y="224"/>
              <a:ext cx="541" cy="1339"/>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9340" name="矩形 68620"/>
            <p:cNvSpPr/>
            <p:nvPr/>
          </p:nvSpPr>
          <p:spPr>
            <a:xfrm>
              <a:off x="113" y="326"/>
              <a:ext cx="64" cy="154"/>
            </a:xfrm>
            <a:prstGeom prst="rect">
              <a:avLst/>
            </a:prstGeom>
            <a:noFill/>
            <a:ln w="9525">
              <a:noFill/>
              <a:miter/>
            </a:ln>
          </p:spPr>
          <p:txBody>
            <a:bodyPr wrap="none"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endParaRPr lang="zh-CN" altLang="en-US" sz="1600">
                <a:solidFill>
                  <a:srgbClr val="000000"/>
                </a:solidFill>
                <a:latin typeface="Times New Roman" panose="02020603050405020304" pitchFamily="18" charset="0"/>
                <a:ea typeface="宋体" pitchFamily="2" charset="-122"/>
              </a:endParaRPr>
            </a:p>
          </p:txBody>
        </p:sp>
        <p:sp>
          <p:nvSpPr>
            <p:cNvPr id="99341" name="矩形 68621"/>
            <p:cNvSpPr/>
            <p:nvPr/>
          </p:nvSpPr>
          <p:spPr>
            <a:xfrm>
              <a:off x="247" y="326"/>
              <a:ext cx="178" cy="155"/>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2</a:t>
              </a:r>
              <a:endParaRPr lang="en-US" altLang="zh-CN" sz="1600">
                <a:solidFill>
                  <a:srgbClr val="000000"/>
                </a:solidFill>
                <a:latin typeface="Times New Roman" panose="02020603050405020304" pitchFamily="18" charset="0"/>
                <a:ea typeface="宋体" pitchFamily="2" charset="-122"/>
              </a:endParaRPr>
            </a:p>
          </p:txBody>
        </p:sp>
        <p:sp>
          <p:nvSpPr>
            <p:cNvPr id="99342" name="矩形 68622"/>
            <p:cNvSpPr/>
            <p:nvPr/>
          </p:nvSpPr>
          <p:spPr>
            <a:xfrm>
              <a:off x="165" y="598"/>
              <a:ext cx="306"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4</a:t>
              </a:r>
              <a:endParaRPr lang="en-US" altLang="zh-CN" sz="1600">
                <a:solidFill>
                  <a:srgbClr val="000000"/>
                </a:solidFill>
                <a:latin typeface="Times New Roman" panose="02020603050405020304" pitchFamily="18" charset="0"/>
                <a:ea typeface="宋体" pitchFamily="2" charset="-122"/>
              </a:endParaRPr>
            </a:p>
          </p:txBody>
        </p:sp>
        <p:sp>
          <p:nvSpPr>
            <p:cNvPr id="99343" name="矩形 68623"/>
            <p:cNvSpPr/>
            <p:nvPr/>
          </p:nvSpPr>
          <p:spPr>
            <a:xfrm>
              <a:off x="171" y="907"/>
              <a:ext cx="297"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5</a:t>
              </a:r>
              <a:endParaRPr lang="en-US" altLang="zh-CN" sz="1600">
                <a:solidFill>
                  <a:srgbClr val="000000"/>
                </a:solidFill>
                <a:latin typeface="Times New Roman" panose="02020603050405020304" pitchFamily="18" charset="0"/>
                <a:ea typeface="宋体" pitchFamily="2" charset="-122"/>
              </a:endParaRPr>
            </a:p>
          </p:txBody>
        </p:sp>
        <p:sp>
          <p:nvSpPr>
            <p:cNvPr id="99344" name="矩形 68624"/>
            <p:cNvSpPr/>
            <p:nvPr/>
          </p:nvSpPr>
          <p:spPr>
            <a:xfrm>
              <a:off x="180" y="1252"/>
              <a:ext cx="224"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pitchFamily="18" charset="0"/>
                  <a:ea typeface="宋体" pitchFamily="2" charset="-122"/>
                </a:rPr>
                <a:t>   </a:t>
              </a:r>
              <a:r>
                <a:rPr lang="en-US" altLang="zh-CN" sz="1600">
                  <a:solidFill>
                    <a:srgbClr val="000000"/>
                  </a:solidFill>
                  <a:latin typeface="Times New Roman" panose="02020603050405020304" pitchFamily="18" charset="0"/>
                  <a:ea typeface="宋体" pitchFamily="2" charset="-122"/>
                </a:rPr>
                <a:t>1</a:t>
              </a:r>
              <a:endParaRPr lang="en-US" altLang="zh-CN" sz="1600">
                <a:solidFill>
                  <a:srgbClr val="000000"/>
                </a:solidFill>
                <a:latin typeface="Times New Roman" panose="02020603050405020304" pitchFamily="18" charset="0"/>
                <a:ea typeface="宋体" pitchFamily="2" charset="-122"/>
              </a:endParaRPr>
            </a:p>
          </p:txBody>
        </p:sp>
        <p:sp>
          <p:nvSpPr>
            <p:cNvPr id="99345" name="直接连接符 68625"/>
            <p:cNvSpPr/>
            <p:nvPr/>
          </p:nvSpPr>
          <p:spPr>
            <a:xfrm>
              <a:off x="9" y="829"/>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9346" name="直接连接符 68626"/>
            <p:cNvSpPr/>
            <p:nvPr/>
          </p:nvSpPr>
          <p:spPr>
            <a:xfrm>
              <a:off x="9" y="1125"/>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9347" name="直接连接符 68627"/>
            <p:cNvSpPr/>
            <p:nvPr/>
          </p:nvSpPr>
          <p:spPr>
            <a:xfrm>
              <a:off x="0" y="558"/>
              <a:ext cx="547"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8630" name="组合 68629"/>
          <p:cNvGrpSpPr/>
          <p:nvPr/>
        </p:nvGrpSpPr>
        <p:grpSpPr>
          <a:xfrm>
            <a:off x="8158163" y="1705293"/>
            <a:ext cx="711200" cy="409575"/>
            <a:chOff x="0" y="0"/>
            <a:chExt cx="448" cy="258"/>
          </a:xfrm>
        </p:grpSpPr>
        <p:sp>
          <p:nvSpPr>
            <p:cNvPr id="99350" name="直接连接符 68630"/>
            <p:cNvSpPr/>
            <p:nvPr/>
          </p:nvSpPr>
          <p:spPr>
            <a:xfrm flipV="1">
              <a:off x="0" y="112"/>
              <a:ext cx="231" cy="146"/>
            </a:xfrm>
            <a:prstGeom prst="line">
              <a:avLst/>
            </a:prstGeom>
            <a:ln w="9525" cap="flat" cmpd="sng">
              <a:solidFill>
                <a:schemeClr val="tx1"/>
              </a:solidFill>
              <a:prstDash val="solid"/>
              <a:round/>
              <a:headEnd type="triangle" w="sm"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9351" name="文本框 68631"/>
            <p:cNvSpPr txBox="1"/>
            <p:nvPr/>
          </p:nvSpPr>
          <p:spPr>
            <a:xfrm>
              <a:off x="219" y="0"/>
              <a:ext cx="22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grpSp>
      <p:sp>
        <p:nvSpPr>
          <p:cNvPr id="68633" name="矩形 68632"/>
          <p:cNvSpPr/>
          <p:nvPr/>
        </p:nvSpPr>
        <p:spPr>
          <a:xfrm>
            <a:off x="130810" y="3027680"/>
            <a:ext cx="564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当要调入第</a:t>
            </a:r>
            <a:r>
              <a:rPr lang="en-US" altLang="zh-CN" sz="2400" strike="noStrike" noProof="1">
                <a:solidFill>
                  <a:schemeClr val="tx1"/>
                </a:solidFill>
                <a:effectLst/>
                <a:latin typeface="Times New Roman" panose="02020603050405020304" pitchFamily="18" charset="0"/>
                <a:ea typeface="宋体" pitchFamily="2" charset="-122"/>
                <a:cs typeface="+mn-ea"/>
              </a:rPr>
              <a:t>6</a:t>
            </a:r>
            <a:r>
              <a:rPr lang="zh-CN" altLang="en-US" sz="2400" strike="noStrike" noProof="1">
                <a:solidFill>
                  <a:schemeClr val="tx1"/>
                </a:solidFill>
                <a:effectLst/>
                <a:latin typeface="Times New Roman" panose="02020603050405020304" pitchFamily="18" charset="0"/>
                <a:ea typeface="宋体" pitchFamily="2" charset="-122"/>
                <a:cs typeface="+mn-ea"/>
              </a:rPr>
              <a:t>页时：</a:t>
            </a:r>
            <a:endParaRPr lang="zh-CN" altLang="en-US" sz="24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rPr>
              <a:t>替换第</a:t>
            </a:r>
            <a:r>
              <a:rPr lang="en-US" altLang="zh-CN" strike="noStrike" noProof="1">
                <a:solidFill>
                  <a:schemeClr val="tx1"/>
                </a:solidFill>
                <a:effectLst/>
                <a:latin typeface="Times New Roman" panose="02020603050405020304" pitchFamily="18" charset="0"/>
                <a:ea typeface="宋体" pitchFamily="2" charset="-122"/>
                <a:cs typeface="+mn-cs"/>
              </a:rPr>
              <a:t>4</a:t>
            </a:r>
            <a:r>
              <a:rPr lang="zh-CN" altLang="en-US" strike="noStrike" noProof="1">
                <a:solidFill>
                  <a:schemeClr val="tx1"/>
                </a:solidFill>
                <a:effectLst/>
                <a:latin typeface="Times New Roman" panose="02020603050405020304" pitchFamily="18" charset="0"/>
                <a:ea typeface="宋体" pitchFamily="2" charset="-122"/>
                <a:cs typeface="+mn-cs"/>
              </a:rPr>
              <a:t>页</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sym typeface="Symbol" pitchFamily="18" charset="2"/>
              </a:rPr>
              <a:t>将</a:t>
            </a:r>
            <a:r>
              <a:rPr lang="zh-CN" altLang="en-US" strike="noStrike" noProof="1">
                <a:solidFill>
                  <a:schemeClr val="tx1"/>
                </a:solidFill>
                <a:effectLst/>
                <a:latin typeface="Times New Roman" panose="02020603050405020304" pitchFamily="18" charset="0"/>
                <a:ea typeface="宋体" pitchFamily="2" charset="-122"/>
                <a:cs typeface="+mn-cs"/>
              </a:rPr>
              <a:t>第</a:t>
            </a:r>
            <a:r>
              <a:rPr lang="en-US" altLang="zh-CN" strike="noStrike" noProof="1">
                <a:solidFill>
                  <a:schemeClr val="tx1"/>
                </a:solidFill>
                <a:effectLst/>
                <a:latin typeface="Times New Roman" panose="02020603050405020304" pitchFamily="18" charset="0"/>
                <a:ea typeface="宋体" pitchFamily="2" charset="-122"/>
                <a:cs typeface="+mn-cs"/>
              </a:rPr>
              <a:t>4</a:t>
            </a:r>
            <a:r>
              <a:rPr lang="zh-CN" altLang="en-US" strike="noStrike" noProof="1">
                <a:solidFill>
                  <a:schemeClr val="tx1"/>
                </a:solidFill>
                <a:effectLst/>
                <a:latin typeface="Times New Roman" panose="02020603050405020304" pitchFamily="18" charset="0"/>
                <a:ea typeface="宋体" pitchFamily="2" charset="-122"/>
                <a:cs typeface="+mn-cs"/>
              </a:rPr>
              <a:t>页改为</a:t>
            </a:r>
            <a:r>
              <a:rPr lang="en-US" altLang="zh-CN" strike="noStrike" noProof="1">
                <a:solidFill>
                  <a:schemeClr val="tx1"/>
                </a:solidFill>
                <a:effectLst/>
                <a:latin typeface="Times New Roman" panose="02020603050405020304" pitchFamily="18" charset="0"/>
                <a:ea typeface="宋体" pitchFamily="2" charset="-122"/>
                <a:cs typeface="+mn-cs"/>
              </a:rPr>
              <a:t>6</a:t>
            </a:r>
            <a:endParaRPr lang="en-US" altLang="zh-CN"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pitchFamily="18" charset="0"/>
                <a:ea typeface="宋体" pitchFamily="2" charset="-122"/>
                <a:cs typeface="+mn-cs"/>
              </a:rPr>
              <a:t>替换指针指向下一个，第</a:t>
            </a:r>
            <a:r>
              <a:rPr lang="en-US" altLang="zh-CN" strike="noStrike" noProof="1">
                <a:solidFill>
                  <a:schemeClr val="tx1"/>
                </a:solidFill>
                <a:effectLst/>
                <a:latin typeface="Times New Roman" panose="02020603050405020304" pitchFamily="18" charset="0"/>
                <a:ea typeface="宋体" pitchFamily="2" charset="-122"/>
                <a:cs typeface="+mn-cs"/>
              </a:rPr>
              <a:t>5</a:t>
            </a:r>
            <a:r>
              <a:rPr lang="zh-CN" altLang="en-US" strike="noStrike" noProof="1">
                <a:solidFill>
                  <a:schemeClr val="tx1"/>
                </a:solidFill>
                <a:effectLst/>
                <a:latin typeface="Times New Roman" panose="02020603050405020304" pitchFamily="18" charset="0"/>
                <a:ea typeface="宋体" pitchFamily="2" charset="-122"/>
                <a:cs typeface="+mn-cs"/>
              </a:rPr>
              <a:t>页</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8634" name="文本框 68633"/>
          <p:cNvSpPr txBox="1"/>
          <p:nvPr/>
        </p:nvSpPr>
        <p:spPr>
          <a:xfrm>
            <a:off x="5778500" y="4581525"/>
            <a:ext cx="23606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先进先出淘汰算法图例</a:t>
            </a:r>
            <a:endParaRPr lang="zh-CN" altLang="en-US" sz="1600" b="0">
              <a:solidFill>
                <a:schemeClr val="tx1"/>
              </a:solidFill>
              <a:latin typeface="Times New Roman" panose="02020603050405020304" pitchFamily="18" charset="0"/>
              <a:ea typeface="宋体" pitchFamily="2" charset="-122"/>
            </a:endParaRPr>
          </a:p>
        </p:txBody>
      </p:sp>
      <p:sp>
        <p:nvSpPr>
          <p:cNvPr id="68635" name="矩形 686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6" end="30"/>
                                            </p:txEl>
                                          </p:spTgt>
                                        </p:tgtEl>
                                        <p:attrNameLst>
                                          <p:attrName>style.visibility</p:attrName>
                                        </p:attrNameLst>
                                      </p:cBhvr>
                                      <p:to>
                                        <p:strVal val="visible"/>
                                      </p:to>
                                    </p:set>
                                    <p:anim calcmode="lin" valueType="num">
                                      <p:cBhvr additive="base">
                                        <p:cTn id="7" dur="500" fill="hold"/>
                                        <p:tgtEl>
                                          <p:spTgt spid="68611">
                                            <p:txEl>
                                              <p:charRg st="6"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6"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11">
                                            <p:txEl>
                                              <p:charRg st="66" end="93"/>
                                            </p:txEl>
                                          </p:spTgt>
                                        </p:tgtEl>
                                        <p:attrNameLst>
                                          <p:attrName>style.visibility</p:attrName>
                                        </p:attrNameLst>
                                      </p:cBhvr>
                                      <p:to>
                                        <p:strVal val="visible"/>
                                      </p:to>
                                    </p:set>
                                    <p:anim calcmode="lin" valueType="num">
                                      <p:cBhvr additive="base">
                                        <p:cTn id="13" dur="500" fill="hold"/>
                                        <p:tgtEl>
                                          <p:spTgt spid="68611">
                                            <p:txEl>
                                              <p:charRg st="66" end="9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charRg st="66" end="9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8"/>
                                        </p:tgtEl>
                                        <p:attrNameLst>
                                          <p:attrName>style.visibility</p:attrName>
                                        </p:attrNameLst>
                                      </p:cBhvr>
                                      <p:to>
                                        <p:strVal val="visible"/>
                                      </p:to>
                                    </p:set>
                                    <p:anim calcmode="lin" valueType="num">
                                      <p:cBhvr additive="base">
                                        <p:cTn id="19" dur="500" fill="hold"/>
                                        <p:tgtEl>
                                          <p:spTgt spid="68618"/>
                                        </p:tgtEl>
                                        <p:attrNameLst>
                                          <p:attrName>ppt_x</p:attrName>
                                        </p:attrNameLst>
                                      </p:cBhvr>
                                      <p:tavLst>
                                        <p:tav tm="0">
                                          <p:val>
                                            <p:strVal val="1+#ppt_w/2"/>
                                          </p:val>
                                        </p:tav>
                                        <p:tav tm="100000">
                                          <p:val>
                                            <p:strVal val="#ppt_x"/>
                                          </p:val>
                                        </p:tav>
                                      </p:tavLst>
                                    </p:anim>
                                    <p:anim calcmode="lin" valueType="num">
                                      <p:cBhvr additive="base">
                                        <p:cTn id="20" dur="500" fill="hold"/>
                                        <p:tgtEl>
                                          <p:spTgt spid="686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8612"/>
                                        </p:tgtEl>
                                        <p:attrNameLst>
                                          <p:attrName>style.visibility</p:attrName>
                                        </p:attrNameLst>
                                      </p:cBhvr>
                                      <p:to>
                                        <p:strVal val="visible"/>
                                      </p:to>
                                    </p:set>
                                    <p:anim calcmode="lin" valueType="num">
                                      <p:cBhvr additive="base">
                                        <p:cTn id="25" dur="500" fill="hold"/>
                                        <p:tgtEl>
                                          <p:spTgt spid="68612"/>
                                        </p:tgtEl>
                                        <p:attrNameLst>
                                          <p:attrName>ppt_x</p:attrName>
                                        </p:attrNameLst>
                                      </p:cBhvr>
                                      <p:tavLst>
                                        <p:tav tm="0">
                                          <p:val>
                                            <p:strVal val="#ppt_x"/>
                                          </p:val>
                                        </p:tav>
                                        <p:tav tm="100000">
                                          <p:val>
                                            <p:strVal val="#ppt_x"/>
                                          </p:val>
                                        </p:tav>
                                      </p:tavLst>
                                    </p:anim>
                                    <p:anim calcmode="lin" valueType="num">
                                      <p:cBhvr additive="base">
                                        <p:cTn id="26" dur="500" fill="hold"/>
                                        <p:tgtEl>
                                          <p:spTgt spid="6861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8617"/>
                                        </p:tgtEl>
                                        <p:attrNameLst>
                                          <p:attrName>style.visibility</p:attrName>
                                        </p:attrNameLst>
                                      </p:cBhvr>
                                      <p:to>
                                        <p:strVal val="visible"/>
                                      </p:to>
                                    </p:set>
                                    <p:anim calcmode="lin" valueType="num">
                                      <p:cBhvr additive="base">
                                        <p:cTn id="31" dur="500" fill="hold"/>
                                        <p:tgtEl>
                                          <p:spTgt spid="68617"/>
                                        </p:tgtEl>
                                        <p:attrNameLst>
                                          <p:attrName>ppt_x</p:attrName>
                                        </p:attrNameLst>
                                      </p:cBhvr>
                                      <p:tavLst>
                                        <p:tav tm="0">
                                          <p:val>
                                            <p:strVal val="#ppt_x"/>
                                          </p:val>
                                        </p:tav>
                                        <p:tav tm="100000">
                                          <p:val>
                                            <p:strVal val="#ppt_x"/>
                                          </p:val>
                                        </p:tav>
                                      </p:tavLst>
                                    </p:anim>
                                    <p:anim calcmode="lin" valueType="num">
                                      <p:cBhvr additive="base">
                                        <p:cTn id="32" dur="500" fill="hold"/>
                                        <p:tgtEl>
                                          <p:spTgt spid="6861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33"/>
                                        </p:tgtEl>
                                        <p:attrNameLst>
                                          <p:attrName>style.visibility</p:attrName>
                                        </p:attrNameLst>
                                      </p:cBhvr>
                                      <p:to>
                                        <p:strVal val="visible"/>
                                      </p:to>
                                    </p:set>
                                    <p:anim calcmode="lin" valueType="num">
                                      <p:cBhvr additive="base">
                                        <p:cTn id="37" dur="500" fill="hold"/>
                                        <p:tgtEl>
                                          <p:spTgt spid="68633"/>
                                        </p:tgtEl>
                                        <p:attrNameLst>
                                          <p:attrName>ppt_x</p:attrName>
                                        </p:attrNameLst>
                                      </p:cBhvr>
                                      <p:tavLst>
                                        <p:tav tm="0">
                                          <p:val>
                                            <p:strVal val="#ppt_x"/>
                                          </p:val>
                                        </p:tav>
                                        <p:tav tm="100000">
                                          <p:val>
                                            <p:strVal val="#ppt_x"/>
                                          </p:val>
                                        </p:tav>
                                      </p:tavLst>
                                    </p:anim>
                                    <p:anim calcmode="lin" valueType="num">
                                      <p:cBhvr additive="base">
                                        <p:cTn id="38" dur="500" fill="hold"/>
                                        <p:tgtEl>
                                          <p:spTgt spid="686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630"/>
                                        </p:tgtEl>
                                        <p:attrNameLst>
                                          <p:attrName>style.visibility</p:attrName>
                                        </p:attrNameLst>
                                      </p:cBhvr>
                                      <p:to>
                                        <p:strVal val="visible"/>
                                      </p:to>
                                    </p:set>
                                    <p:anim calcmode="lin" valueType="num">
                                      <p:cBhvr additive="base">
                                        <p:cTn id="43" dur="500" fill="hold"/>
                                        <p:tgtEl>
                                          <p:spTgt spid="68630"/>
                                        </p:tgtEl>
                                        <p:attrNameLst>
                                          <p:attrName>ppt_x</p:attrName>
                                        </p:attrNameLst>
                                      </p:cBhvr>
                                      <p:tavLst>
                                        <p:tav tm="0">
                                          <p:val>
                                            <p:strVal val="#ppt_x"/>
                                          </p:val>
                                        </p:tav>
                                        <p:tav tm="100000">
                                          <p:val>
                                            <p:strVal val="#ppt_x"/>
                                          </p:val>
                                        </p:tav>
                                      </p:tavLst>
                                    </p:anim>
                                    <p:anim calcmode="lin" valueType="num">
                                      <p:cBhvr additive="base">
                                        <p:cTn id="44" dur="500" fill="hold"/>
                                        <p:tgtEl>
                                          <p:spTgt spid="686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3" grpId="0"/>
      <p:bldP spid="6863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文本框 696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53</a:t>
            </a:r>
            <a:endParaRPr lang="en-US" altLang="zh-CN" b="0">
              <a:solidFill>
                <a:schemeClr val="tx2"/>
              </a:solidFill>
              <a:latin typeface="Times New Roman" panose="02020603050405020304" pitchFamily="18" charset="0"/>
              <a:ea typeface="宋体" pitchFamily="2" charset="-122"/>
            </a:endParaRPr>
          </a:p>
        </p:txBody>
      </p:sp>
      <p:sp>
        <p:nvSpPr>
          <p:cNvPr id="69635" name="矩形 69634"/>
          <p:cNvSpPr/>
          <p:nvPr/>
        </p:nvSpPr>
        <p:spPr>
          <a:xfrm>
            <a:off x="278765" y="868363"/>
            <a:ext cx="4994275" cy="2820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cs"/>
              </a:rPr>
              <a:t>实现方法（</a:t>
            </a:r>
            <a:r>
              <a:rPr lang="en-US" altLang="zh-CN" sz="2400" b="1" strike="noStrike" noProof="1">
                <a:solidFill>
                  <a:schemeClr val="tx1"/>
                </a:solidFill>
                <a:effectLst/>
                <a:latin typeface="Times New Roman" panose="02020603050405020304" pitchFamily="18" charset="0"/>
                <a:ea typeface="宋体" pitchFamily="2" charset="-122"/>
                <a:cs typeface="+mn-cs"/>
              </a:rPr>
              <a:t>2</a:t>
            </a:r>
            <a:r>
              <a:rPr lang="zh-CN" altLang="en-US" sz="2400" b="1" strike="noStrike" noProof="1">
                <a:solidFill>
                  <a:schemeClr val="tx1"/>
                </a:solidFill>
                <a:effectLst/>
                <a:latin typeface="Times New Roman" panose="02020603050405020304" pitchFamily="18" charset="0"/>
                <a:ea typeface="宋体" pitchFamily="2" charset="-122"/>
                <a:cs typeface="+mn-cs"/>
              </a:rPr>
              <a:t>）：在存储分块表中建立次序表</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      在存储分块表中记录页面进</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      入主存的先后次序：</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sym typeface="Symbol" pitchFamily="18" charset="2"/>
              </a:rPr>
              <a:t>              </a:t>
            </a: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4 -&gt; 5 -&gt; 1 -&gt; </a:t>
            </a:r>
            <a:r>
              <a:rPr lang="en-US" altLang="zh-CN" sz="2400" strike="noStrike" noProof="1">
                <a:solidFill>
                  <a:schemeClr val="tx1"/>
                </a:solidFill>
                <a:effectLst/>
                <a:latin typeface="Times New Roman" panose="02020603050405020304" pitchFamily="18" charset="0"/>
                <a:ea typeface="宋体" pitchFamily="2" charset="-122"/>
                <a:cs typeface="+mn-ea"/>
              </a:rPr>
              <a:t>2</a:t>
            </a:r>
            <a:endParaRPr lang="en-US" altLang="zh-CN" sz="2400" strike="noStrike" noProof="1">
              <a:solidFill>
                <a:schemeClr val="tx1"/>
              </a:solidFill>
              <a:effectLst/>
              <a:latin typeface="Times New Roman" panose="02020603050405020304" pitchFamily="18" charset="0"/>
              <a:ea typeface="宋体" pitchFamily="2" charset="-122"/>
            </a:endParaRPr>
          </a:p>
        </p:txBody>
      </p:sp>
      <p:sp>
        <p:nvSpPr>
          <p:cNvPr id="69636" name="矩形 69635"/>
          <p:cNvSpPr/>
          <p:nvPr/>
        </p:nvSpPr>
        <p:spPr>
          <a:xfrm>
            <a:off x="755650" y="3830955"/>
            <a:ext cx="3768725" cy="17506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当要调入第</a:t>
            </a:r>
            <a:r>
              <a:rPr lang="en-US" altLang="zh-CN" sz="2400" strike="noStrike" noProof="1">
                <a:solidFill>
                  <a:schemeClr val="tx1"/>
                </a:solidFill>
                <a:effectLst/>
                <a:latin typeface="Times New Roman" panose="02020603050405020304" pitchFamily="18" charset="0"/>
                <a:ea typeface="宋体" pitchFamily="2" charset="-122"/>
                <a:cs typeface="+mn-ea"/>
              </a:rPr>
              <a:t>6</a:t>
            </a:r>
            <a:r>
              <a:rPr lang="zh-CN" altLang="en-US" sz="2400" strike="noStrike" noProof="1">
                <a:solidFill>
                  <a:schemeClr val="tx1"/>
                </a:solidFill>
                <a:effectLst/>
                <a:latin typeface="Times New Roman" panose="02020603050405020304" pitchFamily="18" charset="0"/>
                <a:ea typeface="宋体" pitchFamily="2" charset="-122"/>
                <a:cs typeface="+mn-ea"/>
              </a:rPr>
              <a:t>页时：</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effectLst/>
                <a:latin typeface="Times New Roman" panose="02020603050405020304" pitchFamily="18" charset="0"/>
                <a:ea typeface="宋体" pitchFamily="2" charset="-122"/>
                <a:cs typeface="+mn-ea"/>
              </a:rPr>
              <a:t>           如何处理 </a:t>
            </a:r>
            <a:r>
              <a:rPr lang="en-US" altLang="zh-CN" sz="2400" strike="noStrike" noProof="1">
                <a:solidFill>
                  <a:schemeClr val="tx1"/>
                </a:solidFill>
                <a:effectLst/>
                <a:latin typeface="Times New Roman" panose="02020603050405020304" pitchFamily="18" charset="0"/>
                <a:ea typeface="宋体" pitchFamily="2" charset="-122"/>
                <a:cs typeface="+mn-ea"/>
              </a:rPr>
              <a:t>? </a:t>
            </a:r>
            <a:endParaRPr lang="en-US" altLang="zh-CN"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Clr>
                <a:srgbClr val="000000"/>
              </a:buClr>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           5 -&gt; 1 -&gt; </a:t>
            </a:r>
            <a:r>
              <a:rPr lang="en-US" altLang="zh-CN" sz="2400" strike="noStrike" noProof="1">
                <a:solidFill>
                  <a:schemeClr val="tx1"/>
                </a:solidFill>
                <a:effectLst/>
                <a:latin typeface="Times New Roman" panose="02020603050405020304" pitchFamily="18" charset="0"/>
                <a:ea typeface="宋体" pitchFamily="2" charset="-122"/>
                <a:cs typeface="+mn-ea"/>
              </a:rPr>
              <a:t>2 -&gt;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itchFamily="18" charset="2"/>
              </a:rPr>
              <a:t> 6</a:t>
            </a:r>
            <a:endParaRPr lang="en-US" altLang="zh-CN" sz="2400" strike="noStrike" noProof="1">
              <a:solidFill>
                <a:schemeClr val="tx1"/>
              </a:solidFill>
              <a:effectLst/>
              <a:latin typeface="Times New Roman" panose="02020603050405020304" pitchFamily="18" charset="0"/>
              <a:ea typeface="宋体" pitchFamily="2" charset="-122"/>
              <a:sym typeface="Symbol" pitchFamily="18" charset="2"/>
            </a:endParaRPr>
          </a:p>
        </p:txBody>
      </p:sp>
      <p:grpSp>
        <p:nvGrpSpPr>
          <p:cNvPr id="69637" name="组合 69636"/>
          <p:cNvGrpSpPr/>
          <p:nvPr/>
        </p:nvGrpSpPr>
        <p:grpSpPr>
          <a:xfrm>
            <a:off x="5491163" y="631825"/>
            <a:ext cx="3557587" cy="2384425"/>
            <a:chOff x="0" y="0"/>
            <a:chExt cx="2241" cy="1502"/>
          </a:xfrm>
        </p:grpSpPr>
        <p:sp>
          <p:nvSpPr>
            <p:cNvPr id="100357" name="直接连接符 69637"/>
            <p:cNvSpPr/>
            <p:nvPr/>
          </p:nvSpPr>
          <p:spPr>
            <a:xfrm>
              <a:off x="83" y="22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58" name="直接连接符 69638"/>
            <p:cNvSpPr/>
            <p:nvPr/>
          </p:nvSpPr>
          <p:spPr>
            <a:xfrm>
              <a:off x="83"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59" name="直接连接符 69639"/>
            <p:cNvSpPr/>
            <p:nvPr/>
          </p:nvSpPr>
          <p:spPr>
            <a:xfrm>
              <a:off x="76" y="39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0" name="直接连接符 69640"/>
            <p:cNvSpPr/>
            <p:nvPr/>
          </p:nvSpPr>
          <p:spPr>
            <a:xfrm>
              <a:off x="90" y="543"/>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1" name="直接连接符 69641"/>
            <p:cNvSpPr/>
            <p:nvPr/>
          </p:nvSpPr>
          <p:spPr>
            <a:xfrm>
              <a:off x="73" y="706"/>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2" name="直接连接符 69642"/>
            <p:cNvSpPr/>
            <p:nvPr/>
          </p:nvSpPr>
          <p:spPr>
            <a:xfrm>
              <a:off x="76" y="86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3" name="直接连接符 69643"/>
            <p:cNvSpPr/>
            <p:nvPr/>
          </p:nvSpPr>
          <p:spPr>
            <a:xfrm>
              <a:off x="80" y="1004"/>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4" name="直接连接符 69644"/>
            <p:cNvSpPr/>
            <p:nvPr/>
          </p:nvSpPr>
          <p:spPr>
            <a:xfrm>
              <a:off x="73" y="115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5" name="直接连接符 69645"/>
            <p:cNvSpPr/>
            <p:nvPr/>
          </p:nvSpPr>
          <p:spPr>
            <a:xfrm>
              <a:off x="76" y="1311"/>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6" name="直接连接符 69646"/>
            <p:cNvSpPr/>
            <p:nvPr/>
          </p:nvSpPr>
          <p:spPr>
            <a:xfrm>
              <a:off x="80" y="1465"/>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7" name="直接连接符 69647"/>
            <p:cNvSpPr/>
            <p:nvPr/>
          </p:nvSpPr>
          <p:spPr>
            <a:xfrm>
              <a:off x="338" y="230"/>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8" name="直接连接符 69648"/>
            <p:cNvSpPr/>
            <p:nvPr/>
          </p:nvSpPr>
          <p:spPr>
            <a:xfrm>
              <a:off x="696" y="233"/>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69" name="直接连接符 69649"/>
            <p:cNvSpPr/>
            <p:nvPr/>
          </p:nvSpPr>
          <p:spPr>
            <a:xfrm>
              <a:off x="1274"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70" name="文本框 69650"/>
            <p:cNvSpPr txBox="1"/>
            <p:nvPr/>
          </p:nvSpPr>
          <p:spPr>
            <a:xfrm>
              <a:off x="134" y="1273"/>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371" name="文本框 69651"/>
            <p:cNvSpPr txBox="1"/>
            <p:nvPr/>
          </p:nvSpPr>
          <p:spPr>
            <a:xfrm>
              <a:off x="140" y="35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372" name="文本框 69652"/>
            <p:cNvSpPr txBox="1"/>
            <p:nvPr/>
          </p:nvSpPr>
          <p:spPr>
            <a:xfrm>
              <a:off x="134" y="20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0373" name="文本框 69653"/>
            <p:cNvSpPr txBox="1"/>
            <p:nvPr/>
          </p:nvSpPr>
          <p:spPr>
            <a:xfrm>
              <a:off x="125" y="51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374" name="文本框 69654"/>
            <p:cNvSpPr txBox="1"/>
            <p:nvPr/>
          </p:nvSpPr>
          <p:spPr>
            <a:xfrm>
              <a:off x="125" y="67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0375" name="文本框 69655"/>
            <p:cNvSpPr txBox="1"/>
            <p:nvPr/>
          </p:nvSpPr>
          <p:spPr>
            <a:xfrm>
              <a:off x="134" y="82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376" name="文本框 69656"/>
            <p:cNvSpPr txBox="1"/>
            <p:nvPr/>
          </p:nvSpPr>
          <p:spPr>
            <a:xfrm>
              <a:off x="134" y="97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377" name="文本框 69657"/>
            <p:cNvSpPr txBox="1"/>
            <p:nvPr/>
          </p:nvSpPr>
          <p:spPr>
            <a:xfrm>
              <a:off x="134" y="112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378" name="文本框 69658"/>
            <p:cNvSpPr txBox="1"/>
            <p:nvPr/>
          </p:nvSpPr>
          <p:spPr>
            <a:xfrm>
              <a:off x="426" y="52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379" name="文本框 69659"/>
            <p:cNvSpPr txBox="1"/>
            <p:nvPr/>
          </p:nvSpPr>
          <p:spPr>
            <a:xfrm>
              <a:off x="426" y="83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380" name="文本框 69660"/>
            <p:cNvSpPr txBox="1"/>
            <p:nvPr/>
          </p:nvSpPr>
          <p:spPr>
            <a:xfrm>
              <a:off x="445" y="1132"/>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381" name="文本框 69661"/>
            <p:cNvSpPr txBox="1"/>
            <p:nvPr/>
          </p:nvSpPr>
          <p:spPr>
            <a:xfrm>
              <a:off x="455" y="129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382" name="文本框 69662"/>
            <p:cNvSpPr txBox="1"/>
            <p:nvPr/>
          </p:nvSpPr>
          <p:spPr>
            <a:xfrm>
              <a:off x="856" y="509"/>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6</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0383" name="文本框 69663"/>
            <p:cNvSpPr txBox="1"/>
            <p:nvPr/>
          </p:nvSpPr>
          <p:spPr>
            <a:xfrm>
              <a:off x="866" y="81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0384" name="文本框 69664"/>
            <p:cNvSpPr txBox="1"/>
            <p:nvPr/>
          </p:nvSpPr>
          <p:spPr>
            <a:xfrm>
              <a:off x="885" y="114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385" name="文本框 69665"/>
            <p:cNvSpPr txBox="1"/>
            <p:nvPr/>
          </p:nvSpPr>
          <p:spPr>
            <a:xfrm>
              <a:off x="876" y="129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386" name="文本框 69666"/>
            <p:cNvSpPr txBox="1"/>
            <p:nvPr/>
          </p:nvSpPr>
          <p:spPr>
            <a:xfrm>
              <a:off x="1676" y="441"/>
              <a:ext cx="42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387" name="文本框 69667"/>
            <p:cNvSpPr txBox="1"/>
            <p:nvPr/>
          </p:nvSpPr>
          <p:spPr>
            <a:xfrm>
              <a:off x="1549" y="209"/>
              <a:ext cx="69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100388" name="直接连接符 69668"/>
            <p:cNvSpPr/>
            <p:nvPr/>
          </p:nvSpPr>
          <p:spPr>
            <a:xfrm flipH="1">
              <a:off x="1266" y="542"/>
              <a:ext cx="40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0389" name="直接连接符 69669"/>
            <p:cNvSpPr/>
            <p:nvPr/>
          </p:nvSpPr>
          <p:spPr>
            <a:xfrm>
              <a:off x="1163" y="607"/>
              <a:ext cx="0" cy="5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90" name="直接连接符 69670"/>
            <p:cNvSpPr/>
            <p:nvPr/>
          </p:nvSpPr>
          <p:spPr>
            <a:xfrm flipH="1">
              <a:off x="1041" y="1209"/>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0391" name="组合 69671"/>
            <p:cNvGrpSpPr/>
            <p:nvPr/>
          </p:nvGrpSpPr>
          <p:grpSpPr>
            <a:xfrm>
              <a:off x="1039" y="1256"/>
              <a:ext cx="124" cy="148"/>
              <a:chOff x="0" y="0"/>
              <a:chExt cx="138" cy="181"/>
            </a:xfrm>
          </p:grpSpPr>
          <p:sp>
            <p:nvSpPr>
              <p:cNvPr id="100392" name="直接连接符 69672"/>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93" name="直接连接符 69673"/>
              <p:cNvSpPr/>
              <p:nvPr/>
            </p:nvSpPr>
            <p:spPr>
              <a:xfrm flipH="1">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100394" name="组合 69674"/>
            <p:cNvGrpSpPr/>
            <p:nvPr/>
          </p:nvGrpSpPr>
          <p:grpSpPr>
            <a:xfrm>
              <a:off x="778" y="904"/>
              <a:ext cx="122" cy="491"/>
              <a:chOff x="0" y="0"/>
              <a:chExt cx="136" cy="601"/>
            </a:xfrm>
          </p:grpSpPr>
          <p:sp>
            <p:nvSpPr>
              <p:cNvPr id="100395" name="直接连接符 69675"/>
              <p:cNvSpPr/>
              <p:nvPr/>
            </p:nvSpPr>
            <p:spPr>
              <a:xfrm flipV="1">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396" name="直接连接符 69676"/>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0397" name="文本框 69677"/>
            <p:cNvSpPr txBox="1"/>
            <p:nvPr/>
          </p:nvSpPr>
          <p:spPr>
            <a:xfrm>
              <a:off x="0" y="0"/>
              <a:ext cx="122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块号  页号   指针</a:t>
              </a:r>
              <a:endParaRPr lang="zh-CN" altLang="en-US" sz="1600">
                <a:solidFill>
                  <a:schemeClr val="tx1"/>
                </a:solidFill>
                <a:latin typeface="Times New Roman" panose="02020603050405020304" pitchFamily="18" charset="0"/>
                <a:ea typeface="宋体" pitchFamily="2" charset="-122"/>
              </a:endParaRPr>
            </a:p>
          </p:txBody>
        </p:sp>
      </p:grpSp>
      <p:grpSp>
        <p:nvGrpSpPr>
          <p:cNvPr id="69679" name="组合 69678"/>
          <p:cNvGrpSpPr/>
          <p:nvPr/>
        </p:nvGrpSpPr>
        <p:grpSpPr>
          <a:xfrm>
            <a:off x="5494338" y="3292475"/>
            <a:ext cx="3530600" cy="2454275"/>
            <a:chOff x="0" y="0"/>
            <a:chExt cx="2224" cy="1546"/>
          </a:xfrm>
        </p:grpSpPr>
        <p:sp>
          <p:nvSpPr>
            <p:cNvPr id="100399" name="直接连接符 69679"/>
            <p:cNvSpPr/>
            <p:nvPr/>
          </p:nvSpPr>
          <p:spPr>
            <a:xfrm>
              <a:off x="73" y="21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0" name="直接连接符 69680"/>
            <p:cNvSpPr/>
            <p:nvPr/>
          </p:nvSpPr>
          <p:spPr>
            <a:xfrm>
              <a:off x="73"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1" name="直接连接符 69681"/>
            <p:cNvSpPr/>
            <p:nvPr/>
          </p:nvSpPr>
          <p:spPr>
            <a:xfrm>
              <a:off x="67" y="38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2" name="直接连接符 69682"/>
            <p:cNvSpPr/>
            <p:nvPr/>
          </p:nvSpPr>
          <p:spPr>
            <a:xfrm>
              <a:off x="80" y="54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3" name="直接连接符 69683"/>
            <p:cNvSpPr/>
            <p:nvPr/>
          </p:nvSpPr>
          <p:spPr>
            <a:xfrm>
              <a:off x="63" y="718"/>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4" name="直接连接符 69684"/>
            <p:cNvSpPr/>
            <p:nvPr/>
          </p:nvSpPr>
          <p:spPr>
            <a:xfrm>
              <a:off x="67" y="880"/>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5" name="直接连接符 69685"/>
            <p:cNvSpPr/>
            <p:nvPr/>
          </p:nvSpPr>
          <p:spPr>
            <a:xfrm>
              <a:off x="70" y="1032"/>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6" name="直接连接符 69686"/>
            <p:cNvSpPr/>
            <p:nvPr/>
          </p:nvSpPr>
          <p:spPr>
            <a:xfrm>
              <a:off x="63" y="119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7" name="直接连接符 69687"/>
            <p:cNvSpPr/>
            <p:nvPr/>
          </p:nvSpPr>
          <p:spPr>
            <a:xfrm>
              <a:off x="67" y="135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8" name="直接连接符 69688"/>
            <p:cNvSpPr/>
            <p:nvPr/>
          </p:nvSpPr>
          <p:spPr>
            <a:xfrm>
              <a:off x="70" y="151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09" name="直接连接符 69689"/>
            <p:cNvSpPr/>
            <p:nvPr/>
          </p:nvSpPr>
          <p:spPr>
            <a:xfrm>
              <a:off x="328" y="217"/>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10" name="直接连接符 69690"/>
            <p:cNvSpPr/>
            <p:nvPr/>
          </p:nvSpPr>
          <p:spPr>
            <a:xfrm>
              <a:off x="684" y="220"/>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11" name="直接连接符 69691"/>
            <p:cNvSpPr/>
            <p:nvPr/>
          </p:nvSpPr>
          <p:spPr>
            <a:xfrm>
              <a:off x="1261"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12" name="文本框 69692"/>
            <p:cNvSpPr txBox="1"/>
            <p:nvPr/>
          </p:nvSpPr>
          <p:spPr>
            <a:xfrm>
              <a:off x="133" y="132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413" name="文本框 69693"/>
            <p:cNvSpPr txBox="1"/>
            <p:nvPr/>
          </p:nvSpPr>
          <p:spPr>
            <a:xfrm>
              <a:off x="130" y="35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414" name="文本框 69694"/>
            <p:cNvSpPr txBox="1"/>
            <p:nvPr/>
          </p:nvSpPr>
          <p:spPr>
            <a:xfrm>
              <a:off x="132" y="18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0415" name="文本框 69695"/>
            <p:cNvSpPr txBox="1"/>
            <p:nvPr/>
          </p:nvSpPr>
          <p:spPr>
            <a:xfrm>
              <a:off x="114" y="52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416" name="文本框 69696"/>
            <p:cNvSpPr txBox="1"/>
            <p:nvPr/>
          </p:nvSpPr>
          <p:spPr>
            <a:xfrm>
              <a:off x="123" y="679"/>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0417" name="文本框 69697"/>
            <p:cNvSpPr txBox="1"/>
            <p:nvPr/>
          </p:nvSpPr>
          <p:spPr>
            <a:xfrm>
              <a:off x="123" y="83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418" name="文本框 69698"/>
            <p:cNvSpPr txBox="1"/>
            <p:nvPr/>
          </p:nvSpPr>
          <p:spPr>
            <a:xfrm>
              <a:off x="123" y="99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419" name="文本框 69699"/>
            <p:cNvSpPr txBox="1"/>
            <p:nvPr/>
          </p:nvSpPr>
          <p:spPr>
            <a:xfrm>
              <a:off x="123" y="116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420" name="文本框 69700"/>
            <p:cNvSpPr txBox="1"/>
            <p:nvPr/>
          </p:nvSpPr>
          <p:spPr>
            <a:xfrm>
              <a:off x="415" y="531"/>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421" name="文本框 69701"/>
            <p:cNvSpPr txBox="1"/>
            <p:nvPr/>
          </p:nvSpPr>
          <p:spPr>
            <a:xfrm>
              <a:off x="415" y="850"/>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422" name="文本框 69702"/>
            <p:cNvSpPr txBox="1"/>
            <p:nvPr/>
          </p:nvSpPr>
          <p:spPr>
            <a:xfrm>
              <a:off x="434" y="116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0423" name="文本框 69703"/>
            <p:cNvSpPr txBox="1"/>
            <p:nvPr/>
          </p:nvSpPr>
          <p:spPr>
            <a:xfrm>
              <a:off x="444"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0424" name="文本框 69704"/>
            <p:cNvSpPr txBox="1"/>
            <p:nvPr/>
          </p:nvSpPr>
          <p:spPr>
            <a:xfrm>
              <a:off x="844" y="511"/>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0425" name="文本框 69705"/>
            <p:cNvSpPr txBox="1"/>
            <p:nvPr/>
          </p:nvSpPr>
          <p:spPr>
            <a:xfrm>
              <a:off x="854" y="847"/>
              <a:ext cx="18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0426" name="文本框 69706"/>
            <p:cNvSpPr txBox="1"/>
            <p:nvPr/>
          </p:nvSpPr>
          <p:spPr>
            <a:xfrm>
              <a:off x="872" y="117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0427" name="文本框 69707"/>
            <p:cNvSpPr txBox="1"/>
            <p:nvPr/>
          </p:nvSpPr>
          <p:spPr>
            <a:xfrm>
              <a:off x="863"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0428" name="文本框 69708"/>
            <p:cNvSpPr txBox="1"/>
            <p:nvPr/>
          </p:nvSpPr>
          <p:spPr>
            <a:xfrm>
              <a:off x="1661" y="441"/>
              <a:ext cx="419"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0429" name="文本框 69709"/>
            <p:cNvSpPr txBox="1"/>
            <p:nvPr/>
          </p:nvSpPr>
          <p:spPr>
            <a:xfrm>
              <a:off x="1534" y="195"/>
              <a:ext cx="69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100430" name="直接连接符 69710"/>
            <p:cNvSpPr/>
            <p:nvPr/>
          </p:nvSpPr>
          <p:spPr>
            <a:xfrm>
              <a:off x="1862" y="682"/>
              <a:ext cx="0" cy="52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31" name="直接连接符 69711"/>
            <p:cNvSpPr/>
            <p:nvPr/>
          </p:nvSpPr>
          <p:spPr>
            <a:xfrm flipH="1">
              <a:off x="1253" y="1206"/>
              <a:ext cx="60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0432" name="组合 69712"/>
            <p:cNvGrpSpPr/>
            <p:nvPr/>
          </p:nvGrpSpPr>
          <p:grpSpPr>
            <a:xfrm>
              <a:off x="1034" y="1278"/>
              <a:ext cx="124" cy="156"/>
              <a:chOff x="0" y="0"/>
              <a:chExt cx="138" cy="181"/>
            </a:xfrm>
          </p:grpSpPr>
          <p:sp>
            <p:nvSpPr>
              <p:cNvPr id="100433" name="直接连接符 69713"/>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34" name="直接连接符 69714"/>
              <p:cNvSpPr/>
              <p:nvPr/>
            </p:nvSpPr>
            <p:spPr>
              <a:xfrm flipH="1">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100435" name="组合 69715"/>
            <p:cNvGrpSpPr/>
            <p:nvPr/>
          </p:nvGrpSpPr>
          <p:grpSpPr>
            <a:xfrm>
              <a:off x="750" y="966"/>
              <a:ext cx="122" cy="517"/>
              <a:chOff x="0" y="0"/>
              <a:chExt cx="136" cy="601"/>
            </a:xfrm>
          </p:grpSpPr>
          <p:sp>
            <p:nvSpPr>
              <p:cNvPr id="100436" name="直接连接符 69716"/>
              <p:cNvSpPr/>
              <p:nvPr/>
            </p:nvSpPr>
            <p:spPr>
              <a:xfrm flipV="1">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37" name="直接连接符 69717"/>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0438" name="直接连接符 69718"/>
            <p:cNvSpPr/>
            <p:nvPr/>
          </p:nvSpPr>
          <p:spPr>
            <a:xfrm flipV="1">
              <a:off x="756" y="625"/>
              <a:ext cx="0" cy="2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0439" name="直接连接符 69719"/>
            <p:cNvSpPr/>
            <p:nvPr/>
          </p:nvSpPr>
          <p:spPr>
            <a:xfrm>
              <a:off x="750" y="615"/>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0440" name="文本框 69720"/>
            <p:cNvSpPr txBox="1"/>
            <p:nvPr/>
          </p:nvSpPr>
          <p:spPr>
            <a:xfrm>
              <a:off x="0" y="0"/>
              <a:ext cx="12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块号  页号   指针</a:t>
              </a:r>
              <a:endParaRPr lang="zh-CN" altLang="en-US" sz="1600">
                <a:solidFill>
                  <a:schemeClr val="tx1"/>
                </a:solidFill>
                <a:latin typeface="Times New Roman" panose="02020603050405020304" pitchFamily="18" charset="0"/>
                <a:ea typeface="宋体" pitchFamily="2" charset="-122"/>
              </a:endParaRPr>
            </a:p>
          </p:txBody>
        </p:sp>
      </p:grpSp>
      <p:sp>
        <p:nvSpPr>
          <p:cNvPr id="69722" name="文本框 69721"/>
          <p:cNvSpPr txBox="1"/>
          <p:nvPr/>
        </p:nvSpPr>
        <p:spPr>
          <a:xfrm>
            <a:off x="5075238" y="6005513"/>
            <a:ext cx="30416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先进先出淘汰算法存储块构造</a:t>
            </a:r>
            <a:endParaRPr lang="zh-CN" altLang="en-US" sz="1600" b="0">
              <a:solidFill>
                <a:schemeClr val="tx1"/>
              </a:solidFill>
              <a:latin typeface="Times New Roman" panose="02020603050405020304" pitchFamily="18" charset="0"/>
              <a:ea typeface="宋体" pitchFamily="2" charset="-122"/>
            </a:endParaRPr>
          </a:p>
        </p:txBody>
      </p:sp>
      <p:sp>
        <p:nvSpPr>
          <p:cNvPr id="69723" name="矩形 6972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charRg st="0" end="15"/>
                                            </p:txEl>
                                          </p:spTgt>
                                        </p:tgtEl>
                                        <p:attrNameLst>
                                          <p:attrName>style.visibility</p:attrName>
                                        </p:attrNameLst>
                                      </p:cBhvr>
                                      <p:to>
                                        <p:strVal val="visible"/>
                                      </p:to>
                                    </p:set>
                                    <p:anim calcmode="lin" valueType="num">
                                      <p:cBhvr additive="base">
                                        <p:cTn id="7" dur="1000" fill="hold"/>
                                        <p:tgtEl>
                                          <p:spTgt spid="696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charRg st="15" end="34"/>
                                            </p:txEl>
                                          </p:spTgt>
                                        </p:tgtEl>
                                        <p:attrNameLst>
                                          <p:attrName>style.visibility</p:attrName>
                                        </p:attrNameLst>
                                      </p:cBhvr>
                                      <p:to>
                                        <p:strVal val="visible"/>
                                      </p:to>
                                    </p:set>
                                    <p:anim calcmode="lin" valueType="num">
                                      <p:cBhvr additive="base">
                                        <p:cTn id="13" dur="1000" fill="hold"/>
                                        <p:tgtEl>
                                          <p:spTgt spid="69635">
                                            <p:txEl>
                                              <p:charRg st="15" end="3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charRg st="15"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charRg st="34" end="50"/>
                                            </p:txEl>
                                          </p:spTgt>
                                        </p:tgtEl>
                                        <p:attrNameLst>
                                          <p:attrName>style.visibility</p:attrName>
                                        </p:attrNameLst>
                                      </p:cBhvr>
                                      <p:to>
                                        <p:strVal val="visible"/>
                                      </p:to>
                                    </p:set>
                                    <p:anim calcmode="lin" valueType="num">
                                      <p:cBhvr additive="base">
                                        <p:cTn id="19" dur="1000" fill="hold"/>
                                        <p:tgtEl>
                                          <p:spTgt spid="69635">
                                            <p:txEl>
                                              <p:charRg st="34" end="5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charRg st="34" end="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charRg st="50" end="72"/>
                                            </p:txEl>
                                          </p:spTgt>
                                        </p:tgtEl>
                                        <p:attrNameLst>
                                          <p:attrName>style.visibility</p:attrName>
                                        </p:attrNameLst>
                                      </p:cBhvr>
                                      <p:to>
                                        <p:strVal val="visible"/>
                                      </p:to>
                                    </p:set>
                                    <p:anim calcmode="lin" valueType="num">
                                      <p:cBhvr additive="base">
                                        <p:cTn id="25" dur="1000" fill="hold"/>
                                        <p:tgtEl>
                                          <p:spTgt spid="69635">
                                            <p:txEl>
                                              <p:charRg st="50" end="7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charRg st="50" end="7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9637"/>
                                        </p:tgtEl>
                                        <p:attrNameLst>
                                          <p:attrName>style.visibility</p:attrName>
                                        </p:attrNameLst>
                                      </p:cBhvr>
                                      <p:to>
                                        <p:strVal val="visible"/>
                                      </p:to>
                                    </p:set>
                                    <p:anim calcmode="lin" valueType="num">
                                      <p:cBhvr additive="base">
                                        <p:cTn id="31" dur="500" fill="hold"/>
                                        <p:tgtEl>
                                          <p:spTgt spid="69637"/>
                                        </p:tgtEl>
                                        <p:attrNameLst>
                                          <p:attrName>ppt_x</p:attrName>
                                        </p:attrNameLst>
                                      </p:cBhvr>
                                      <p:tavLst>
                                        <p:tav tm="0">
                                          <p:val>
                                            <p:strVal val="1+#ppt_w/2"/>
                                          </p:val>
                                        </p:tav>
                                        <p:tav tm="100000">
                                          <p:val>
                                            <p:strVal val="#ppt_x"/>
                                          </p:val>
                                        </p:tav>
                                      </p:tavLst>
                                    </p:anim>
                                    <p:anim calcmode="lin" valueType="num">
                                      <p:cBhvr additive="base">
                                        <p:cTn id="32"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6">
                                            <p:txEl>
                                              <p:charRg st="0" end="22"/>
                                            </p:txEl>
                                          </p:spTgt>
                                        </p:tgtEl>
                                        <p:attrNameLst>
                                          <p:attrName>style.visibility</p:attrName>
                                        </p:attrNameLst>
                                      </p:cBhvr>
                                      <p:to>
                                        <p:strVal val="visible"/>
                                      </p:to>
                                    </p:set>
                                    <p:anim calcmode="lin" valueType="num">
                                      <p:cBhvr additive="base">
                                        <p:cTn id="37" dur="1000" fill="hold"/>
                                        <p:tgtEl>
                                          <p:spTgt spid="69636">
                                            <p:txEl>
                                              <p:charRg st="0" end="22"/>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6">
                                            <p:txEl>
                                              <p:charRg st="0" end="2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9636">
                                            <p:txEl>
                                              <p:charRg st="22" end="41"/>
                                            </p:txEl>
                                          </p:spTgt>
                                        </p:tgtEl>
                                        <p:attrNameLst>
                                          <p:attrName>style.visibility</p:attrName>
                                        </p:attrNameLst>
                                      </p:cBhvr>
                                      <p:to>
                                        <p:strVal val="visible"/>
                                      </p:to>
                                    </p:set>
                                    <p:anim calcmode="lin" valueType="num">
                                      <p:cBhvr additive="base">
                                        <p:cTn id="41" dur="1000" fill="hold"/>
                                        <p:tgtEl>
                                          <p:spTgt spid="69636">
                                            <p:txEl>
                                              <p:charRg st="22" end="41"/>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69636">
                                            <p:txEl>
                                              <p:charRg st="22" end="4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69679"/>
                                        </p:tgtEl>
                                        <p:attrNameLst>
                                          <p:attrName>style.visibility</p:attrName>
                                        </p:attrNameLst>
                                      </p:cBhvr>
                                      <p:to>
                                        <p:strVal val="visible"/>
                                      </p:to>
                                    </p:set>
                                    <p:anim calcmode="lin" valueType="num">
                                      <p:cBhvr additive="base">
                                        <p:cTn id="47" dur="500" fill="hold"/>
                                        <p:tgtEl>
                                          <p:spTgt spid="69679"/>
                                        </p:tgtEl>
                                        <p:attrNameLst>
                                          <p:attrName>ppt_x</p:attrName>
                                        </p:attrNameLst>
                                      </p:cBhvr>
                                      <p:tavLst>
                                        <p:tav tm="0">
                                          <p:val>
                                            <p:strVal val="1+#ppt_w/2"/>
                                          </p:val>
                                        </p:tav>
                                        <p:tav tm="100000">
                                          <p:val>
                                            <p:strVal val="#ppt_x"/>
                                          </p:val>
                                        </p:tav>
                                      </p:tavLst>
                                    </p:anim>
                                    <p:anim calcmode="lin" valueType="num">
                                      <p:cBhvr additive="base">
                                        <p:cTn id="48" dur="500" fill="hold"/>
                                        <p:tgtEl>
                                          <p:spTgt spid="6967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7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9636">
                                            <p:txEl>
                                              <p:charRg st="41" end="62"/>
                                            </p:txEl>
                                          </p:spTgt>
                                        </p:tgtEl>
                                        <p:attrNameLst>
                                          <p:attrName>style.visibility</p:attrName>
                                        </p:attrNameLst>
                                      </p:cBhvr>
                                      <p:to>
                                        <p:strVal val="visible"/>
                                      </p:to>
                                    </p:set>
                                    <p:anim calcmode="lin" valueType="num">
                                      <p:cBhvr additive="base">
                                        <p:cTn id="57" dur="500" fill="hold"/>
                                        <p:tgtEl>
                                          <p:spTgt spid="69636">
                                            <p:txEl>
                                              <p:charRg st="41" end="6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636">
                                            <p:txEl>
                                              <p:charRg st="41" end="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P spid="69636" grpId="0" uiExpand="1" build="p"/>
      <p:bldP spid="6972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675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51</a:t>
            </a:r>
            <a:endParaRPr lang="en-US" altLang="zh-CN" b="0">
              <a:solidFill>
                <a:schemeClr val="tx2"/>
              </a:solidFill>
              <a:latin typeface="Times New Roman" panose="02020603050405020304" pitchFamily="18" charset="0"/>
              <a:ea typeface="宋体" pitchFamily="2" charset="-122"/>
            </a:endParaRPr>
          </a:p>
        </p:txBody>
      </p:sp>
      <p:sp>
        <p:nvSpPr>
          <p:cNvPr id="67587" name="矩形 67586"/>
          <p:cNvSpPr/>
          <p:nvPr/>
        </p:nvSpPr>
        <p:spPr>
          <a:xfrm>
            <a:off x="166370" y="1272540"/>
            <a:ext cx="8654415" cy="36817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先进先出淘汰算法的实际效果：</a:t>
            </a:r>
            <a:endParaRPr lang="zh-CN" altLang="en-US"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算法简单容易实现，对于具有按照线性顺序访问地址空间的程序是比较适合的，而其他情况效率不高。因为，那些常常被访问的页，可能在主存中也停留得最久。</a:t>
            </a:r>
            <a:endParaRPr lang="zh-CN" altLang="en-US"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cs"/>
              </a:rPr>
              <a:t>据估计，</a:t>
            </a:r>
            <a:r>
              <a:rPr lang="zh-CN" altLang="en-US" sz="2400">
                <a:solidFill>
                  <a:schemeClr val="tx1"/>
                </a:solidFill>
                <a:effectLst/>
                <a:latin typeface="Times New Roman" panose="02020603050405020304" pitchFamily="18" charset="0"/>
                <a:ea typeface="宋体" pitchFamily="2" charset="-122"/>
                <a:sym typeface="+mn-ea"/>
              </a:rPr>
              <a:t>先进先出淘汰算法的缺页中断率差不多是最优算法的三倍。</a:t>
            </a:r>
            <a:endParaRPr lang="zh-CN" altLang="en-US" sz="2400" b="1" strike="noStrike" noProof="1">
              <a:solidFill>
                <a:schemeClr val="tx1"/>
              </a:solidFill>
              <a:latin typeface="Times New Roman" panose="02020603050405020304" pitchFamily="18" charset="0"/>
              <a:ea typeface="宋体" pitchFamily="2" charset="-122"/>
              <a:cs typeface="+mn-cs"/>
            </a:endParaRPr>
          </a:p>
          <a:p>
            <a:pPr marL="914400" lvl="1" indent="-457200" fontAlgn="base">
              <a:lnSpc>
                <a:spcPct val="130000"/>
              </a:lnSpc>
              <a:buNone/>
            </a:pPr>
            <a:endParaRPr lang="zh-CN" altLang="en-US" sz="2000" strike="noStrike" noProof="1">
              <a:solidFill>
                <a:schemeClr val="tx1"/>
              </a:solidFill>
              <a:latin typeface="Times New Roman" panose="02020603050405020304" pitchFamily="18"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7"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3"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2" end="2"/>
                                            </p:txEl>
                                          </p:spTgt>
                                        </p:tgtEl>
                                        <p:attrNameLst>
                                          <p:attrName>style.visibility</p:attrName>
                                        </p:attrNameLst>
                                      </p:cBhvr>
                                      <p:to>
                                        <p:strVal val="visible"/>
                                      </p:to>
                                    </p:set>
                                    <p:anim calcmode="lin" valueType="num">
                                      <p:cBhvr additive="base">
                                        <p:cTn id="19"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 end="1"/>
                                            </p:txEl>
                                          </p:spTgt>
                                        </p:tgtEl>
                                        <p:attrNameLst>
                                          <p:attrName>style.visibility</p:attrName>
                                        </p:attrNameLst>
                                      </p:cBhvr>
                                      <p:to>
                                        <p:strVal val="visible"/>
                                      </p:to>
                                    </p:set>
                                    <p:anim calcmode="lin" valueType="num">
                                      <p:cBhvr additive="base">
                                        <p:cTn id="25"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2" end="2"/>
                                            </p:txEl>
                                          </p:spTgt>
                                        </p:tgtEl>
                                        <p:attrNameLst>
                                          <p:attrName>style.visibility</p:attrName>
                                        </p:attrNameLst>
                                      </p:cBhvr>
                                      <p:to>
                                        <p:strVal val="visible"/>
                                      </p:to>
                                    </p:set>
                                    <p:anim calcmode="lin" valueType="num">
                                      <p:cBhvr additive="base">
                                        <p:cTn id="31"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7"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43"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7"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51"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7587">
                                            <p:txEl>
                                              <p:charRg st="112"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文本框 706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54</a:t>
            </a:r>
            <a:endParaRPr lang="en-US" altLang="zh-CN" b="0">
              <a:solidFill>
                <a:schemeClr val="tx2"/>
              </a:solidFill>
              <a:latin typeface="Times New Roman" panose="02020603050405020304" pitchFamily="18" charset="0"/>
              <a:ea typeface="宋体" pitchFamily="2" charset="-122"/>
            </a:endParaRPr>
          </a:p>
        </p:txBody>
      </p:sp>
      <p:sp>
        <p:nvSpPr>
          <p:cNvPr id="70659" name="矩形 70658"/>
          <p:cNvSpPr/>
          <p:nvPr/>
        </p:nvSpPr>
        <p:spPr>
          <a:xfrm>
            <a:off x="445453" y="587375"/>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最久未使用淘汰算法</a:t>
            </a:r>
            <a:r>
              <a:rPr lang="en-US" altLang="zh-CN" sz="2400" b="1" strike="noStrike" noProof="1">
                <a:solidFill>
                  <a:srgbClr val="000099"/>
                </a:solidFill>
                <a:latin typeface="Times New Roman" panose="02020603050405020304" pitchFamily="18" charset="0"/>
                <a:ea typeface="宋体" pitchFamily="2" charset="-122"/>
                <a:cs typeface="+mn-ea"/>
              </a:rPr>
              <a:t>(LRU</a:t>
            </a:r>
            <a:r>
              <a:rPr lang="zh-CN" altLang="en-US" sz="2400" b="1" strike="noStrike" noProof="1">
                <a:solidFill>
                  <a:srgbClr val="000099"/>
                </a:solidFill>
                <a:latin typeface="Times New Roman" panose="02020603050405020304" pitchFamily="18" charset="0"/>
                <a:ea typeface="宋体" pitchFamily="2" charset="-122"/>
                <a:cs typeface="+mn-ea"/>
              </a:rPr>
              <a:t>算法</a:t>
            </a:r>
            <a:r>
              <a:rPr lang="en-US" altLang="zh-CN" sz="2400" b="1" strike="noStrike" noProof="1">
                <a:solidFill>
                  <a:srgbClr val="000099"/>
                </a:solidFill>
                <a:latin typeface="Times New Roman" panose="02020603050405020304" pitchFamily="18" charset="0"/>
                <a:ea typeface="宋体" pitchFamily="2" charset="-122"/>
                <a:cs typeface="+mn-ea"/>
              </a:rPr>
              <a:t>)</a:t>
            </a:r>
            <a:endParaRPr lang="en-US" altLang="zh-CN" sz="2400" b="1" strike="noStrike" noProof="1">
              <a:solidFill>
                <a:srgbClr val="000099"/>
              </a:solidFill>
              <a:latin typeface="Times New Roman" panose="02020603050405020304" pitchFamily="18" charset="0"/>
              <a:ea typeface="宋体" pitchFamily="2" charset="-122"/>
            </a:endParaRPr>
          </a:p>
        </p:txBody>
      </p:sp>
      <p:sp>
        <p:nvSpPr>
          <p:cNvPr id="70660" name="矩形 70659"/>
          <p:cNvSpPr/>
          <p:nvPr/>
        </p:nvSpPr>
        <p:spPr>
          <a:xfrm>
            <a:off x="352108" y="1154113"/>
            <a:ext cx="8375650" cy="4479925"/>
          </a:xfrm>
          <a:prstGeom prst="rect">
            <a:avLst/>
          </a:prstGeom>
          <a:noFill/>
          <a:ln w="9525">
            <a:noFill/>
            <a:miter/>
          </a:ln>
        </p:spPr>
        <p:txBody>
          <a:bodyPr>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outerShdw blurRad="38100" dist="38100" dir="2700000">
                    <a:srgbClr val="FFFFFF"/>
                  </a:outerShdw>
                </a:effectLst>
                <a:latin typeface="Times New Roman" panose="02020603050405020304" pitchFamily="18" charset="0"/>
                <a:ea typeface="宋体" pitchFamily="2" charset="-122"/>
              </a:rPr>
              <a:t>总是选择最长时间未被使用的那一页淘汰。</a:t>
            </a:r>
            <a:endParaRPr lang="zh-CN" altLang="en-US" sz="2400" b="0" u="none" baseline="0">
              <a:solidFill>
                <a:schemeClr val="tx1"/>
              </a:solidFill>
              <a:effectLst>
                <a:outerShdw blurRad="38100" dist="38100" dir="2700000">
                  <a:srgbClr val="FFFFFF"/>
                </a:outerShdw>
              </a:effectLst>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Arial" panose="020B0604020202020204" pitchFamily="34" charset="0"/>
                <a:ea typeface="方正书宋_GBK" panose="02000000000000000000" charset="-122"/>
                <a:sym typeface="方正书宋_GBK" panose="02000000000000000000" charset="-122"/>
              </a:rPr>
              <a:t>根据程序局部性原理，那些刚被使用过的页面，可能马上还要被使用，而在较长时间里未被使用的页面，可能也不会马上使用到。</a:t>
            </a:r>
            <a:endParaRPr lang="zh-CN" altLang="en-US" sz="2400" u="none" baseline="0">
              <a:solidFill>
                <a:schemeClr val="tx1"/>
              </a:solidFill>
              <a:latin typeface="Times New Roman" panose="02020603050405020304" pitchFamily="18" charset="0"/>
              <a:ea typeface="宋体" pitchFamily="2" charset="-122"/>
              <a:sym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latin typeface="Times New Roman" panose="02020603050405020304" pitchFamily="18" charset="0"/>
                <a:ea typeface="宋体" pitchFamily="2" charset="-122"/>
              </a:rPr>
              <a:t>最久未使用淘汰算法的实现</a:t>
            </a:r>
            <a:endParaRPr lang="zh-CN" altLang="en-US" sz="2400" b="0" u="none" baseline="0">
              <a:solidFill>
                <a:schemeClr val="tx1"/>
              </a:solidFill>
              <a:effectLst/>
              <a:latin typeface="Times New Roman" panose="02020603050405020304" pitchFamily="18"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pitchFamily="18" charset="0"/>
                <a:ea typeface="宋体" pitchFamily="2" charset="-122"/>
              </a:rPr>
              <a:t>1</a:t>
            </a:r>
            <a:r>
              <a:rPr lang="zh-CN" altLang="en-US" sz="2400" b="0" u="none" baseline="0">
                <a:solidFill>
                  <a:schemeClr val="tx1"/>
                </a:solidFill>
                <a:effectLst/>
                <a:latin typeface="Times New Roman" panose="02020603050405020304" pitchFamily="18" charset="0"/>
                <a:ea typeface="宋体" pitchFamily="2" charset="-122"/>
              </a:rPr>
              <a:t>、硬件计数器</a:t>
            </a:r>
            <a:endParaRPr lang="zh-CN" altLang="zh-CN" sz="2400" b="0" u="none" baseline="0">
              <a:solidFill>
                <a:schemeClr val="tx1"/>
              </a:solidFill>
              <a:effectLst/>
              <a:latin typeface="Times New Roman" panose="02020603050405020304" pitchFamily="18"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pitchFamily="18" charset="0"/>
                <a:ea typeface="宋体" pitchFamily="2" charset="-122"/>
              </a:rPr>
              <a:t>2</a:t>
            </a:r>
            <a:r>
              <a:rPr lang="zh-CN" altLang="en-US" sz="2400" b="0" u="none" baseline="0">
                <a:solidFill>
                  <a:schemeClr val="tx1"/>
                </a:solidFill>
                <a:effectLst/>
                <a:latin typeface="Times New Roman" panose="02020603050405020304" pitchFamily="18" charset="0"/>
                <a:ea typeface="宋体" pitchFamily="2" charset="-122"/>
              </a:rPr>
              <a:t>、页号堆栈</a:t>
            </a:r>
            <a:endParaRPr lang="zh-CN" altLang="en-US" sz="2400" b="0" u="none" baseline="0">
              <a:solidFill>
                <a:schemeClr val="tx1"/>
              </a:solidFill>
              <a:effectLst/>
              <a:latin typeface="Times New Roman" panose="02020603050405020304" pitchFamily="18"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pitchFamily="18" charset="0"/>
                <a:ea typeface="宋体" pitchFamily="2" charset="-122"/>
              </a:rPr>
              <a:t>3</a:t>
            </a:r>
            <a:r>
              <a:rPr lang="zh-CN" altLang="en-US" sz="2400" b="0" u="none" baseline="0">
                <a:solidFill>
                  <a:schemeClr val="tx1"/>
                </a:solidFill>
                <a:effectLst/>
                <a:latin typeface="Times New Roman" panose="02020603050405020304" pitchFamily="18" charset="0"/>
                <a:ea typeface="宋体" pitchFamily="2" charset="-122"/>
              </a:rPr>
              <a:t>、近似算法实现</a:t>
            </a:r>
            <a:endParaRPr lang="zh-CN" altLang="en-US" sz="2400" b="0" u="none" baseline="0">
              <a:solidFill>
                <a:schemeClr val="tx1"/>
              </a:solidFill>
              <a:effectLst/>
              <a:latin typeface="Times New Roman" panose="02020603050405020304" pitchFamily="18" charset="0"/>
              <a:ea typeface="宋体" pitchFamily="2" charset="-122"/>
            </a:endParaRPr>
          </a:p>
        </p:txBody>
      </p:sp>
      <p:sp>
        <p:nvSpPr>
          <p:cNvPr id="70661" name="矩形 706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9"/>
                                            </p:txEl>
                                          </p:spTgt>
                                        </p:tgtEl>
                                        <p:attrNameLst>
                                          <p:attrName>style.visibility</p:attrName>
                                        </p:attrNameLst>
                                      </p:cBhvr>
                                      <p:to>
                                        <p:strVal val="visible"/>
                                      </p:to>
                                    </p:set>
                                    <p:anim calcmode="lin" valueType="num">
                                      <p:cBhvr additive="base">
                                        <p:cTn id="7" dur="1000" fill="hold"/>
                                        <p:tgtEl>
                                          <p:spTgt spid="7065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60">
                                            <p:txEl>
                                              <p:charRg st="15" end="41"/>
                                            </p:txEl>
                                          </p:spTgt>
                                        </p:tgtEl>
                                        <p:attrNameLst>
                                          <p:attrName>style.visibility</p:attrName>
                                        </p:attrNameLst>
                                      </p:cBhvr>
                                      <p:to>
                                        <p:strVal val="visible"/>
                                      </p:to>
                                    </p:set>
                                    <p:anim calcmode="lin" valueType="num">
                                      <p:cBhvr additive="base">
                                        <p:cTn id="13" dur="500" fill="hold"/>
                                        <p:tgtEl>
                                          <p:spTgt spid="70660">
                                            <p:txEl>
                                              <p:charRg st="15"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0">
                                            <p:txEl>
                                              <p:charRg st="15"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0">
                                            <p:txEl>
                                              <p:charRg st="2" end="2"/>
                                            </p:txEl>
                                          </p:spTgt>
                                        </p:tgtEl>
                                        <p:attrNameLst>
                                          <p:attrName>style.visibility</p:attrName>
                                        </p:attrNameLst>
                                      </p:cBhvr>
                                      <p:to>
                                        <p:strVal val="visible"/>
                                      </p:to>
                                    </p:set>
                                    <p:anim calcmode="lin" valueType="num">
                                      <p:cBhvr additive="base">
                                        <p:cTn id="19" dur="500" fill="hold"/>
                                        <p:tgtEl>
                                          <p:spTgt spid="70660">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0">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660">
                                            <p:txEl>
                                              <p:charRg st="41" end="56"/>
                                            </p:txEl>
                                          </p:spTgt>
                                        </p:tgtEl>
                                        <p:attrNameLst>
                                          <p:attrName>style.visibility</p:attrName>
                                        </p:attrNameLst>
                                      </p:cBhvr>
                                      <p:to>
                                        <p:strVal val="visible"/>
                                      </p:to>
                                    </p:set>
                                    <p:anim calcmode="lin" valueType="num">
                                      <p:cBhvr additive="base">
                                        <p:cTn id="25" dur="500" fill="hold"/>
                                        <p:tgtEl>
                                          <p:spTgt spid="70660">
                                            <p:txEl>
                                              <p:charRg st="41"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60">
                                            <p:txEl>
                                              <p:charRg st="41"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60">
                                            <p:txEl>
                                              <p:charRg st="56" end="71"/>
                                            </p:txEl>
                                          </p:spTgt>
                                        </p:tgtEl>
                                        <p:attrNameLst>
                                          <p:attrName>style.visibility</p:attrName>
                                        </p:attrNameLst>
                                      </p:cBhvr>
                                      <p:to>
                                        <p:strVal val="visible"/>
                                      </p:to>
                                    </p:set>
                                    <p:anim calcmode="lin" valueType="num">
                                      <p:cBhvr additive="base">
                                        <p:cTn id="31" dur="500" fill="hold"/>
                                        <p:tgtEl>
                                          <p:spTgt spid="70660">
                                            <p:txEl>
                                              <p:charRg st="56" end="7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0">
                                            <p:txEl>
                                              <p:charRg st="56" end="7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60">
                                            <p:txEl>
                                              <p:charRg st="144" end="155"/>
                                            </p:txEl>
                                          </p:spTgt>
                                        </p:tgtEl>
                                        <p:attrNameLst>
                                          <p:attrName>style.visibility</p:attrName>
                                        </p:attrNameLst>
                                      </p:cBhvr>
                                      <p:to>
                                        <p:strVal val="visible"/>
                                      </p:to>
                                    </p:set>
                                    <p:anim calcmode="lin" valueType="num">
                                      <p:cBhvr additive="base">
                                        <p:cTn id="37" dur="500" fill="hold"/>
                                        <p:tgtEl>
                                          <p:spTgt spid="70660">
                                            <p:txEl>
                                              <p:charRg st="144" end="1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60">
                                            <p:txEl>
                                              <p:charRg st="144" end="15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660">
                                            <p:txEl>
                                              <p:charRg st="155" end="166"/>
                                            </p:txEl>
                                          </p:spTgt>
                                        </p:tgtEl>
                                        <p:attrNameLst>
                                          <p:attrName>style.visibility</p:attrName>
                                        </p:attrNameLst>
                                      </p:cBhvr>
                                      <p:to>
                                        <p:strVal val="visible"/>
                                      </p:to>
                                    </p:set>
                                    <p:anim calcmode="lin" valueType="num">
                                      <p:cBhvr additive="base">
                                        <p:cTn id="41" dur="500" fill="hold"/>
                                        <p:tgtEl>
                                          <p:spTgt spid="70660">
                                            <p:txEl>
                                              <p:charRg st="155" end="16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0660">
                                            <p:txEl>
                                              <p:charRg st="155" end="1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71683" name="矩形 71682"/>
          <p:cNvSpPr/>
          <p:nvPr/>
        </p:nvSpPr>
        <p:spPr>
          <a:xfrm>
            <a:off x="166370" y="1210945"/>
            <a:ext cx="8432165" cy="44799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a:solidFill>
                  <a:srgbClr val="FF0000"/>
                </a:solidFill>
                <a:effectLst/>
                <a:latin typeface="Times New Roman" panose="02020603050405020304" pitchFamily="18" charset="0"/>
                <a:ea typeface="宋体" pitchFamily="2" charset="-122"/>
                <a:sym typeface="+mn-ea"/>
              </a:rPr>
              <a:t>硬件计数器：</a:t>
            </a:r>
            <a:endParaRPr lang="zh-CN" altLang="en-US" sz="2400">
              <a:solidFill>
                <a:schemeClr val="tx1"/>
              </a:solidFill>
              <a:effectLst/>
              <a:latin typeface="Times New Roman" panose="02020603050405020304" pitchFamily="18" charset="0"/>
              <a:ea typeface="宋体" pitchFamily="2" charset="-122"/>
              <a:sym typeface="+mn-ea"/>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rPr>
              <a:t>为每个页表项关联一个使用时间域，为</a:t>
            </a:r>
            <a:r>
              <a:rPr lang="en-US" altLang="zh-CN" sz="2400" strike="noStrike" noProof="1">
                <a:solidFill>
                  <a:schemeClr val="tx1"/>
                </a:solidFill>
                <a:latin typeface="Times New Roman" panose="02020603050405020304" pitchFamily="18" charset="0"/>
                <a:ea typeface="宋体" pitchFamily="2" charset="-122"/>
              </a:rPr>
              <a:t>CPU</a:t>
            </a:r>
            <a:r>
              <a:rPr lang="zh-CN" altLang="en-US" sz="2400" strike="noStrike" noProof="1">
                <a:solidFill>
                  <a:schemeClr val="tx1"/>
                </a:solidFill>
                <a:latin typeface="Times New Roman" panose="02020603050405020304" pitchFamily="18" charset="0"/>
                <a:ea typeface="宋体" pitchFamily="2" charset="-122"/>
              </a:rPr>
              <a:t>增加一个时钟计数器。每次对主存的访问，计数器都增加，并且相应页表项的时间域都记录当前的计数器。</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rPr>
              <a:t>当需要淘汰一页时，选择具有最小时间域的页。</a:t>
            </a:r>
            <a:endParaRPr lang="en-US" altLang="zh-CN" sz="2400" strike="noStrike" noProof="1">
              <a:solidFill>
                <a:schemeClr val="tx1"/>
              </a:solidFill>
              <a:latin typeface="Times New Roman" panose="02020603050405020304" pitchFamily="18" charset="0"/>
              <a:ea typeface="宋体" pitchFamily="2" charset="-122"/>
            </a:endParaRPr>
          </a:p>
          <a:p>
            <a:pPr marL="0" lvl="1" indent="-457200" fontAlgn="base">
              <a:lnSpc>
                <a:spcPct val="130000"/>
              </a:lnSpc>
              <a:buNone/>
            </a:pPr>
            <a:endParaRPr lang="zh-CN" altLang="en-US" sz="2400">
              <a:solidFill>
                <a:srgbClr val="FF0000"/>
              </a:solidFill>
              <a:effectLst/>
              <a:latin typeface="Times New Roman" panose="02020603050405020304" pitchFamily="18" charset="0"/>
              <a:ea typeface="宋体" pitchFamily="2" charset="-122"/>
              <a:sym typeface="方正书宋_GBK" panose="02000000000000000000" charset="-122"/>
            </a:endParaRPr>
          </a:p>
          <a:p>
            <a:pPr marL="0" lvl="1" indent="-457200" fontAlgn="base">
              <a:lnSpc>
                <a:spcPct val="130000"/>
              </a:lnSpc>
              <a:buNone/>
            </a:pPr>
            <a:r>
              <a:rPr lang="en-US" altLang="zh-CN" sz="2400">
                <a:solidFill>
                  <a:srgbClr val="FF0000"/>
                </a:solidFill>
                <a:effectLst/>
                <a:latin typeface="Times New Roman" panose="02020603050405020304" pitchFamily="18" charset="0"/>
                <a:ea typeface="宋体" pitchFamily="2" charset="-122"/>
                <a:sym typeface="方正书宋_GBK" panose="02000000000000000000" charset="-122"/>
              </a:rPr>
              <a:t>	</a:t>
            </a:r>
            <a:r>
              <a:rPr lang="zh-CN" altLang="en-US" sz="2400">
                <a:solidFill>
                  <a:srgbClr val="FF0000"/>
                </a:solidFill>
                <a:effectLst/>
                <a:latin typeface="Times New Roman" panose="02020603050405020304" pitchFamily="18" charset="0"/>
                <a:ea typeface="宋体" pitchFamily="2" charset="-122"/>
                <a:sym typeface="方正书宋_GBK" panose="02000000000000000000" charset="-122"/>
              </a:rPr>
              <a:t>精确实现很困难！</a:t>
            </a:r>
            <a:endParaRPr lang="zh-CN" altLang="en-US" sz="2400">
              <a:solidFill>
                <a:srgbClr val="FF0000"/>
              </a:solidFill>
              <a:effectLst/>
              <a:latin typeface="Times New Roman" panose="02020603050405020304" pitchFamily="18" charset="0"/>
              <a:ea typeface="宋体" pitchFamily="2" charset="-122"/>
              <a:sym typeface="方正书宋_GBK" panose="02000000000000000000" charset="-122"/>
            </a:endParaRPr>
          </a:p>
          <a:p>
            <a:pPr marL="0" lvl="1" indent="-457200" fontAlgn="base">
              <a:lnSpc>
                <a:spcPct val="130000"/>
              </a:lnSpc>
              <a:buNone/>
            </a:pPr>
            <a:r>
              <a:rPr lang="en-US" altLang="zh-CN" sz="2400">
                <a:solidFill>
                  <a:schemeClr val="tx1"/>
                </a:solidFill>
                <a:effectLst/>
                <a:latin typeface="Times New Roman" panose="02020603050405020304" pitchFamily="18" charset="0"/>
                <a:ea typeface="宋体" pitchFamily="2" charset="-122"/>
                <a:sym typeface="方正书宋_GBK" panose="02000000000000000000" charset="-122"/>
              </a:rPr>
              <a:t>	</a:t>
            </a:r>
            <a:r>
              <a:rPr lang="zh-CN" altLang="en-US" sz="2400">
                <a:solidFill>
                  <a:schemeClr val="tx1"/>
                </a:solidFill>
                <a:effectLst/>
                <a:latin typeface="Times New Roman" panose="02020603050405020304" pitchFamily="18" charset="0"/>
                <a:ea typeface="宋体" pitchFamily="2" charset="-122"/>
                <a:sym typeface="方正书宋_GBK" panose="02000000000000000000" charset="-122"/>
              </a:rPr>
              <a:t>（搜索时间域，更新时间域，时钟计数器溢出）</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0"/>
                                            </p:txEl>
                                          </p:spTgt>
                                        </p:tgtEl>
                                        <p:attrNameLst>
                                          <p:attrName>style.visibility</p:attrName>
                                        </p:attrNameLst>
                                      </p:cBhvr>
                                      <p:to>
                                        <p:strVal val="visible"/>
                                      </p:to>
                                    </p:set>
                                    <p:anim calcmode="lin" valueType="num">
                                      <p:cBhvr additive="base">
                                        <p:cTn id="7" dur="1000" fill="hold"/>
                                        <p:tgtEl>
                                          <p:spTgt spid="716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charRg st="1" end="1"/>
                                            </p:txEl>
                                          </p:spTgt>
                                        </p:tgtEl>
                                        <p:attrNameLst>
                                          <p:attrName>style.visibility</p:attrName>
                                        </p:attrNameLst>
                                      </p:cBhvr>
                                      <p:to>
                                        <p:strVal val="visible"/>
                                      </p:to>
                                    </p:set>
                                    <p:anim calcmode="lin" valueType="num">
                                      <p:cBhvr additive="base">
                                        <p:cTn id="11" dur="1000" fill="hold"/>
                                        <p:tgtEl>
                                          <p:spTgt spid="71683">
                                            <p:txEl>
                                              <p:char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1683">
                                            <p:txEl>
                                              <p:char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5"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1683">
                                            <p:txEl>
                                              <p:charRg st="4" end="4"/>
                                            </p:txEl>
                                          </p:spTgt>
                                        </p:tgtEl>
                                        <p:attrNameLst>
                                          <p:attrName>style.visibility</p:attrName>
                                        </p:attrNameLst>
                                      </p:cBhvr>
                                      <p:to>
                                        <p:strVal val="visible"/>
                                      </p:to>
                                    </p:set>
                                    <p:anim calcmode="lin" valueType="num">
                                      <p:cBhvr additive="base">
                                        <p:cTn id="23" dur="1000" fill="hold"/>
                                        <p:tgtEl>
                                          <p:spTgt spid="71683">
                                            <p:txEl>
                                              <p:char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55</a:t>
            </a:r>
            <a:endParaRPr lang="en-US" altLang="zh-CN" b="0">
              <a:solidFill>
                <a:schemeClr val="tx2"/>
              </a:solidFill>
              <a:latin typeface="Times New Roman" panose="02020603050405020304" pitchFamily="18" charset="0"/>
              <a:ea typeface="宋体" pitchFamily="2" charset="-122"/>
            </a:endParaRPr>
          </a:p>
        </p:txBody>
      </p:sp>
      <p:sp>
        <p:nvSpPr>
          <p:cNvPr id="71683" name="矩形 71682"/>
          <p:cNvSpPr/>
          <p:nvPr/>
        </p:nvSpPr>
        <p:spPr>
          <a:xfrm>
            <a:off x="174625" y="697230"/>
            <a:ext cx="8432165" cy="11607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rgbClr val="FF0000"/>
                </a:solidFill>
                <a:effectLst/>
                <a:latin typeface="Times New Roman" panose="02020603050405020304" pitchFamily="18" charset="0"/>
                <a:ea typeface="宋体" pitchFamily="2" charset="-122"/>
                <a:cs typeface="+mn-cs"/>
              </a:rPr>
              <a:t>页号堆栈</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pitchFamily="18" charset="0"/>
                <a:ea typeface="宋体" pitchFamily="2" charset="-122"/>
                <a:cs typeface="+mn-ea"/>
              </a:rPr>
              <a:t>              页面访问轨迹：</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4 -&gt; 5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1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rPr>
              <a:t>2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rPr>
              <a:t>5 </a:t>
            </a:r>
            <a:r>
              <a:rPr lang="en-US" altLang="zh-CN" sz="2400">
                <a:solidFill>
                  <a:schemeClr val="tx1"/>
                </a:solidFill>
                <a:latin typeface="Times New Roman" panose="02020603050405020304" pitchFamily="18" charset="0"/>
                <a:cs typeface="+mn-ea"/>
                <a:sym typeface="Symbol" pitchFamily="18" charset="2"/>
              </a:rPr>
              <a:t>-&gt; </a:t>
            </a:r>
            <a:r>
              <a:rPr lang="en-US" altLang="zh-CN" sz="2400" strike="noStrike" noProof="1">
                <a:solidFill>
                  <a:schemeClr val="tx1"/>
                </a:solidFill>
                <a:latin typeface="Times New Roman" panose="02020603050405020304" pitchFamily="18" charset="0"/>
                <a:ea typeface="宋体" pitchFamily="2" charset="-122"/>
                <a:cs typeface="+mn-ea"/>
              </a:rPr>
              <a:t>6</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71684" name="组合 71683"/>
          <p:cNvGrpSpPr/>
          <p:nvPr/>
        </p:nvGrpSpPr>
        <p:grpSpPr>
          <a:xfrm>
            <a:off x="2036763" y="2355850"/>
            <a:ext cx="865187" cy="1449388"/>
            <a:chOff x="0" y="0"/>
            <a:chExt cx="545" cy="913"/>
          </a:xfrm>
        </p:grpSpPr>
        <p:grpSp>
          <p:nvGrpSpPr>
            <p:cNvPr id="102404" name="组合 71684"/>
            <p:cNvGrpSpPr/>
            <p:nvPr/>
          </p:nvGrpSpPr>
          <p:grpSpPr>
            <a:xfrm>
              <a:off x="0" y="6"/>
              <a:ext cx="545" cy="907"/>
              <a:chOff x="0" y="0"/>
              <a:chExt cx="545" cy="907"/>
            </a:xfrm>
          </p:grpSpPr>
          <p:sp>
            <p:nvSpPr>
              <p:cNvPr id="102405" name="文本框 71685"/>
              <p:cNvSpPr txBox="1"/>
              <p:nvPr/>
            </p:nvSpPr>
            <p:spPr>
              <a:xfrm>
                <a:off x="2" y="0"/>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102406" name="直接连接符 71686"/>
              <p:cNvSpPr/>
              <p:nvPr/>
            </p:nvSpPr>
            <p:spPr>
              <a:xfrm>
                <a:off x="2" y="206"/>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07" name="直接连接符 71687"/>
              <p:cNvSpPr/>
              <p:nvPr/>
            </p:nvSpPr>
            <p:spPr>
              <a:xfrm>
                <a:off x="6" y="428"/>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08" name="直接连接符 71688"/>
              <p:cNvSpPr/>
              <p:nvPr/>
            </p:nvSpPr>
            <p:spPr>
              <a:xfrm>
                <a:off x="0" y="67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102409" name="文本框 71689"/>
            <p:cNvSpPr txBox="1"/>
            <p:nvPr/>
          </p:nvSpPr>
          <p:spPr>
            <a:xfrm>
              <a:off x="173" y="683"/>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2410" name="文本框 71690"/>
            <p:cNvSpPr txBox="1"/>
            <p:nvPr/>
          </p:nvSpPr>
          <p:spPr>
            <a:xfrm>
              <a:off x="177"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2411" name="文本框 71691"/>
            <p:cNvSpPr txBox="1"/>
            <p:nvPr/>
          </p:nvSpPr>
          <p:spPr>
            <a:xfrm>
              <a:off x="17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2412" name="文本框 71692"/>
            <p:cNvSpPr txBox="1"/>
            <p:nvPr/>
          </p:nvSpPr>
          <p:spPr>
            <a:xfrm>
              <a:off x="178"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grpSp>
        <p:nvGrpSpPr>
          <p:cNvPr id="71694" name="组合 71693"/>
          <p:cNvGrpSpPr/>
          <p:nvPr/>
        </p:nvGrpSpPr>
        <p:grpSpPr>
          <a:xfrm>
            <a:off x="2957513" y="2492375"/>
            <a:ext cx="1244600" cy="404813"/>
            <a:chOff x="0" y="0"/>
            <a:chExt cx="784" cy="255"/>
          </a:xfrm>
        </p:grpSpPr>
        <p:sp>
          <p:nvSpPr>
            <p:cNvPr id="102414" name="文本框 71694"/>
            <p:cNvSpPr txBox="1"/>
            <p:nvPr/>
          </p:nvSpPr>
          <p:spPr>
            <a:xfrm>
              <a:off x="0" y="0"/>
              <a:ext cx="784" cy="207"/>
            </a:xfrm>
            <a:prstGeom prst="rect">
              <a:avLst/>
            </a:prstGeom>
            <a:noFill/>
            <a:ln w="9525">
              <a:noFill/>
              <a:miter/>
            </a:ln>
          </p:spPr>
          <p:txBody>
            <a:bodyPr wrap="square" anchor="t">
              <a:spAutoFit/>
            </a:bodyPr>
            <a:p>
              <a:pPr lvl="0">
                <a:lnSpc>
                  <a:spcPct val="80000"/>
                </a:lnSpc>
              </a:pPr>
              <a:r>
                <a:rPr lang="zh-CN" altLang="en-US" sz="1600">
                  <a:solidFill>
                    <a:schemeClr val="tx1"/>
                  </a:solidFill>
                  <a:latin typeface="Times New Roman" panose="02020603050405020304" pitchFamily="18" charset="0"/>
                  <a:ea typeface="宋体" pitchFamily="2" charset="-122"/>
                </a:rPr>
                <a:t>访问第</a:t>
              </a:r>
              <a:r>
                <a:rPr lang="en-US" altLang="zh-CN" sz="1600">
                  <a:solidFill>
                    <a:schemeClr val="tx1"/>
                  </a:solidFill>
                  <a:latin typeface="Times New Roman" panose="02020603050405020304" pitchFamily="18" charset="0"/>
                  <a:ea typeface="宋体" pitchFamily="2" charset="-122"/>
                </a:rPr>
                <a:t>5</a:t>
              </a:r>
              <a:r>
                <a:rPr lang="zh-CN" altLang="en-US" sz="1600">
                  <a:solidFill>
                    <a:schemeClr val="tx1"/>
                  </a:solidFill>
                  <a:latin typeface="Times New Roman" panose="02020603050405020304" pitchFamily="18" charset="0"/>
                  <a:ea typeface="宋体" pitchFamily="2" charset="-122"/>
                </a:rPr>
                <a:t>页    </a:t>
              </a:r>
              <a:endParaRPr lang="zh-CN" altLang="en-US" sz="1600">
                <a:solidFill>
                  <a:schemeClr val="tx1"/>
                </a:solidFill>
                <a:latin typeface="Times New Roman" panose="02020603050405020304" pitchFamily="18" charset="0"/>
                <a:ea typeface="宋体" pitchFamily="2" charset="-122"/>
              </a:endParaRPr>
            </a:p>
          </p:txBody>
        </p:sp>
        <p:sp>
          <p:nvSpPr>
            <p:cNvPr id="102415" name="直接连接符 71695"/>
            <p:cNvSpPr/>
            <p:nvPr/>
          </p:nvSpPr>
          <p:spPr>
            <a:xfrm>
              <a:off x="23" y="255"/>
              <a:ext cx="61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71697" name="组合 71696"/>
          <p:cNvGrpSpPr/>
          <p:nvPr/>
        </p:nvGrpSpPr>
        <p:grpSpPr>
          <a:xfrm>
            <a:off x="5126038" y="2503488"/>
            <a:ext cx="1222375" cy="404812"/>
            <a:chOff x="0" y="0"/>
            <a:chExt cx="770" cy="255"/>
          </a:xfrm>
        </p:grpSpPr>
        <p:sp>
          <p:nvSpPr>
            <p:cNvPr id="102417" name="文本框 71697"/>
            <p:cNvSpPr txBox="1"/>
            <p:nvPr/>
          </p:nvSpPr>
          <p:spPr>
            <a:xfrm>
              <a:off x="0" y="0"/>
              <a:ext cx="770"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pitchFamily="18" charset="0"/>
                  <a:ea typeface="宋体" pitchFamily="2" charset="-122"/>
                </a:rPr>
                <a:t>访问第</a:t>
              </a:r>
              <a:r>
                <a:rPr lang="en-US" altLang="zh-CN" sz="1600">
                  <a:solidFill>
                    <a:schemeClr val="tx1"/>
                  </a:solidFill>
                  <a:latin typeface="Times New Roman" panose="02020603050405020304" pitchFamily="18" charset="0"/>
                  <a:ea typeface="宋体" pitchFamily="2" charset="-122"/>
                </a:rPr>
                <a:t>6</a:t>
              </a:r>
              <a:r>
                <a:rPr lang="zh-CN" altLang="en-US" sz="1600">
                  <a:solidFill>
                    <a:schemeClr val="tx1"/>
                  </a:solidFill>
                  <a:latin typeface="Times New Roman" panose="02020603050405020304" pitchFamily="18" charset="0"/>
                  <a:ea typeface="宋体" pitchFamily="2" charset="-122"/>
                </a:rPr>
                <a:t>页    </a:t>
              </a:r>
              <a:endParaRPr lang="zh-CN" altLang="en-US" sz="1600">
                <a:solidFill>
                  <a:schemeClr val="tx1"/>
                </a:solidFill>
                <a:latin typeface="Times New Roman" panose="02020603050405020304" pitchFamily="18" charset="0"/>
                <a:ea typeface="宋体" pitchFamily="2" charset="-122"/>
              </a:endParaRPr>
            </a:p>
          </p:txBody>
        </p:sp>
        <p:sp>
          <p:nvSpPr>
            <p:cNvPr id="102418" name="直接连接符 71698"/>
            <p:cNvSpPr/>
            <p:nvPr/>
          </p:nvSpPr>
          <p:spPr>
            <a:xfrm>
              <a:off x="41" y="255"/>
              <a:ext cx="61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71700" name="组合 71699"/>
          <p:cNvGrpSpPr/>
          <p:nvPr/>
        </p:nvGrpSpPr>
        <p:grpSpPr>
          <a:xfrm>
            <a:off x="4832350" y="3635375"/>
            <a:ext cx="1600200" cy="682625"/>
            <a:chOff x="0" y="0"/>
            <a:chExt cx="1008" cy="430"/>
          </a:xfrm>
        </p:grpSpPr>
        <p:sp>
          <p:nvSpPr>
            <p:cNvPr id="102420" name="直接连接符 71700"/>
            <p:cNvSpPr/>
            <p:nvPr/>
          </p:nvSpPr>
          <p:spPr>
            <a:xfrm>
              <a:off x="0" y="0"/>
              <a:ext cx="428" cy="248"/>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2421" name="文本框 71701"/>
            <p:cNvSpPr txBox="1"/>
            <p:nvPr/>
          </p:nvSpPr>
          <p:spPr>
            <a:xfrm>
              <a:off x="239" y="249"/>
              <a:ext cx="769"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pitchFamily="18" charset="0"/>
                  <a:ea typeface="宋体" pitchFamily="2" charset="-122"/>
                </a:rPr>
                <a:t>淘汰第</a:t>
              </a:r>
              <a:r>
                <a:rPr lang="en-US" altLang="zh-CN" sz="1600">
                  <a:solidFill>
                    <a:schemeClr val="tx1"/>
                  </a:solidFill>
                  <a:latin typeface="Times New Roman" panose="02020603050405020304" pitchFamily="18" charset="0"/>
                  <a:ea typeface="宋体" pitchFamily="2" charset="-122"/>
                </a:rPr>
                <a:t>4</a:t>
              </a:r>
              <a:r>
                <a:rPr lang="zh-CN" altLang="en-US" sz="1600">
                  <a:solidFill>
                    <a:schemeClr val="tx1"/>
                  </a:solidFill>
                  <a:latin typeface="Times New Roman" panose="02020603050405020304" pitchFamily="18" charset="0"/>
                  <a:ea typeface="宋体" pitchFamily="2" charset="-122"/>
                </a:rPr>
                <a:t>页    </a:t>
              </a:r>
              <a:endParaRPr lang="zh-CN" altLang="en-US" sz="1600">
                <a:solidFill>
                  <a:schemeClr val="tx1"/>
                </a:solidFill>
                <a:latin typeface="Times New Roman" panose="02020603050405020304" pitchFamily="18" charset="0"/>
                <a:ea typeface="宋体" pitchFamily="2" charset="-122"/>
              </a:endParaRPr>
            </a:p>
          </p:txBody>
        </p:sp>
      </p:grpSp>
      <p:grpSp>
        <p:nvGrpSpPr>
          <p:cNvPr id="71703" name="组合 71702"/>
          <p:cNvGrpSpPr/>
          <p:nvPr/>
        </p:nvGrpSpPr>
        <p:grpSpPr>
          <a:xfrm>
            <a:off x="4067175" y="2328863"/>
            <a:ext cx="865188" cy="1477962"/>
            <a:chOff x="0" y="0"/>
            <a:chExt cx="545" cy="931"/>
          </a:xfrm>
        </p:grpSpPr>
        <p:sp>
          <p:nvSpPr>
            <p:cNvPr id="102423" name="文本框 71703"/>
            <p:cNvSpPr txBox="1"/>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102424" name="直接连接符 71704"/>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25" name="直接连接符 71705"/>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26" name="直接连接符 71706"/>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27" name="文本框 71707"/>
            <p:cNvSpPr txBox="1"/>
            <p:nvPr/>
          </p:nvSpPr>
          <p:spPr>
            <a:xfrm>
              <a:off x="175"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2428" name="文本框 71708"/>
            <p:cNvSpPr txBox="1"/>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2429" name="文本框 71709"/>
            <p:cNvSpPr txBox="1"/>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2430" name="文本框 71710"/>
            <p:cNvSpPr txBox="1"/>
            <p:nvPr/>
          </p:nvSpPr>
          <p:spPr>
            <a:xfrm>
              <a:off x="160"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grpSp>
      <p:grpSp>
        <p:nvGrpSpPr>
          <p:cNvPr id="71712" name="组合 71711"/>
          <p:cNvGrpSpPr/>
          <p:nvPr/>
        </p:nvGrpSpPr>
        <p:grpSpPr>
          <a:xfrm>
            <a:off x="6426200" y="2287588"/>
            <a:ext cx="865188" cy="1477962"/>
            <a:chOff x="0" y="0"/>
            <a:chExt cx="545" cy="931"/>
          </a:xfrm>
        </p:grpSpPr>
        <p:sp>
          <p:nvSpPr>
            <p:cNvPr id="102432" name="文本框 71712"/>
            <p:cNvSpPr txBox="1"/>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a:p>
              <a:pPr lvl="0">
                <a:spcBef>
                  <a:spcPct val="50000"/>
                </a:spcBef>
              </a:pPr>
              <a:endParaRPr lang="zh-CN" altLang="en-US" sz="1600">
                <a:solidFill>
                  <a:schemeClr val="tx1"/>
                </a:solidFill>
                <a:latin typeface="Times New Roman" panose="02020603050405020304" pitchFamily="18" charset="0"/>
                <a:ea typeface="宋体" pitchFamily="2" charset="-122"/>
              </a:endParaRPr>
            </a:p>
          </p:txBody>
        </p:sp>
        <p:sp>
          <p:nvSpPr>
            <p:cNvPr id="102433" name="直接连接符 71713"/>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34" name="直接连接符 71714"/>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35" name="直接连接符 71715"/>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2436" name="文本框 71716"/>
            <p:cNvSpPr txBox="1"/>
            <p:nvPr/>
          </p:nvSpPr>
          <p:spPr>
            <a:xfrm>
              <a:off x="184"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2437" name="文本框 71717"/>
            <p:cNvSpPr txBox="1"/>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2438" name="文本框 71718"/>
            <p:cNvSpPr txBox="1"/>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2439" name="文本框 71719"/>
            <p:cNvSpPr txBox="1"/>
            <p:nvPr/>
          </p:nvSpPr>
          <p:spPr>
            <a:xfrm>
              <a:off x="169"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grpSp>
      <p:sp>
        <p:nvSpPr>
          <p:cNvPr id="71721" name="文本框 71720"/>
          <p:cNvSpPr txBox="1"/>
          <p:nvPr/>
        </p:nvSpPr>
        <p:spPr>
          <a:xfrm>
            <a:off x="1924050" y="3898900"/>
            <a:ext cx="1135063"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pitchFamily="18" charset="0"/>
                <a:ea typeface="宋体" pitchFamily="2" charset="-122"/>
              </a:rPr>
              <a:t>访问</a:t>
            </a:r>
            <a:r>
              <a:rPr lang="en-US" altLang="zh-CN" sz="1600" b="0">
                <a:solidFill>
                  <a:schemeClr val="tx1"/>
                </a:solidFill>
                <a:latin typeface="Times New Roman" panose="02020603050405020304" pitchFamily="18" charset="0"/>
                <a:ea typeface="宋体" pitchFamily="2" charset="-122"/>
              </a:rPr>
              <a:t>4</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5</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1</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页后栈的内容</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71722" name="文本框 71721"/>
          <p:cNvSpPr txBox="1"/>
          <p:nvPr/>
        </p:nvSpPr>
        <p:spPr>
          <a:xfrm>
            <a:off x="39258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pitchFamily="18" charset="0"/>
                <a:ea typeface="宋体" pitchFamily="2" charset="-122"/>
              </a:rPr>
              <a:t>访问第</a:t>
            </a:r>
            <a:r>
              <a:rPr lang="en-US" altLang="zh-CN" sz="1600" b="0">
                <a:solidFill>
                  <a:schemeClr val="tx1"/>
                </a:solidFill>
                <a:latin typeface="Times New Roman" panose="02020603050405020304" pitchFamily="18" charset="0"/>
                <a:ea typeface="宋体" pitchFamily="2" charset="-122"/>
              </a:rPr>
              <a:t>5</a:t>
            </a:r>
            <a:r>
              <a:rPr lang="zh-CN" altLang="en-US" sz="1600" b="0">
                <a:solidFill>
                  <a:schemeClr val="tx1"/>
                </a:solidFill>
                <a:latin typeface="Times New Roman" panose="02020603050405020304" pitchFamily="18" charset="0"/>
                <a:ea typeface="宋体" pitchFamily="2" charset="-122"/>
              </a:rPr>
              <a:t>页后，调整栈的内容</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71723" name="文本框 71722"/>
          <p:cNvSpPr txBox="1"/>
          <p:nvPr/>
        </p:nvSpPr>
        <p:spPr>
          <a:xfrm>
            <a:off x="63769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pitchFamily="18" charset="0"/>
                <a:ea typeface="宋体" pitchFamily="2" charset="-122"/>
              </a:rPr>
              <a:t>访问第</a:t>
            </a:r>
            <a:r>
              <a:rPr lang="en-US" altLang="zh-CN" sz="1600" b="0">
                <a:solidFill>
                  <a:schemeClr val="tx1"/>
                </a:solidFill>
                <a:latin typeface="Times New Roman" panose="02020603050405020304" pitchFamily="18" charset="0"/>
                <a:ea typeface="宋体" pitchFamily="2" charset="-122"/>
              </a:rPr>
              <a:t>6</a:t>
            </a:r>
            <a:r>
              <a:rPr lang="zh-CN" altLang="en-US" sz="1600" b="0">
                <a:solidFill>
                  <a:schemeClr val="tx1"/>
                </a:solidFill>
                <a:latin typeface="Times New Roman" panose="02020603050405020304" pitchFamily="18" charset="0"/>
                <a:ea typeface="宋体" pitchFamily="2" charset="-122"/>
              </a:rPr>
              <a:t>页后，栈的内容</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71724" name="文本框 71723"/>
          <p:cNvSpPr txBox="1"/>
          <p:nvPr/>
        </p:nvSpPr>
        <p:spPr>
          <a:xfrm>
            <a:off x="3571875" y="5248275"/>
            <a:ext cx="2882900" cy="337185"/>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用页号堆栈记录最近访问的页</a:t>
            </a:r>
            <a:endParaRPr lang="zh-CN" altLang="en-US" sz="1600" b="0">
              <a:solidFill>
                <a:schemeClr val="tx1"/>
              </a:solidFill>
              <a:latin typeface="Times New Roman" panose="02020603050405020304" pitchFamily="18"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3"/>
                                            </p:txEl>
                                          </p:spTgt>
                                        </p:tgtEl>
                                        <p:attrNameLst>
                                          <p:attrName>style.visibility</p:attrName>
                                        </p:attrNameLst>
                                      </p:cBhvr>
                                      <p:to>
                                        <p:strVal val="visible"/>
                                      </p:to>
                                    </p:set>
                                    <p:anim calcmode="lin" valueType="num">
                                      <p:cBhvr additive="base">
                                        <p:cTn id="7" dur="1000" fill="hold"/>
                                        <p:tgtEl>
                                          <p:spTgt spid="716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13" end="49"/>
                                            </p:txEl>
                                          </p:spTgt>
                                        </p:tgtEl>
                                        <p:attrNameLst>
                                          <p:attrName>style.visibility</p:attrName>
                                        </p:attrNameLst>
                                      </p:cBhvr>
                                      <p:to>
                                        <p:strVal val="visible"/>
                                      </p:to>
                                    </p:set>
                                    <p:anim calcmode="lin" valueType="num">
                                      <p:cBhvr additive="base">
                                        <p:cTn id="13" dur="1000" fill="hold"/>
                                        <p:tgtEl>
                                          <p:spTgt spid="71683">
                                            <p:txEl>
                                              <p:charRg st="13" end="4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3">
                                            <p:txEl>
                                              <p:charRg st="13" end="4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21"/>
                                        </p:tgtEl>
                                        <p:attrNameLst>
                                          <p:attrName>style.visibility</p:attrName>
                                        </p:attrNameLst>
                                      </p:cBhvr>
                                      <p:to>
                                        <p:strVal val="visible"/>
                                      </p:to>
                                    </p:set>
                                    <p:anim calcmode="lin" valueType="num">
                                      <p:cBhvr additive="base">
                                        <p:cTn id="25" dur="500" fill="hold"/>
                                        <p:tgtEl>
                                          <p:spTgt spid="71721"/>
                                        </p:tgtEl>
                                        <p:attrNameLst>
                                          <p:attrName>ppt_x</p:attrName>
                                        </p:attrNameLst>
                                      </p:cBhvr>
                                      <p:tavLst>
                                        <p:tav tm="0">
                                          <p:val>
                                            <p:strVal val="#ppt_x"/>
                                          </p:val>
                                        </p:tav>
                                        <p:tav tm="100000">
                                          <p:val>
                                            <p:strVal val="#ppt_x"/>
                                          </p:val>
                                        </p:tav>
                                      </p:tavLst>
                                    </p:anim>
                                    <p:anim calcmode="lin" valueType="num">
                                      <p:cBhvr additive="base">
                                        <p:cTn id="26" dur="500" fill="hold"/>
                                        <p:tgtEl>
                                          <p:spTgt spid="717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1694"/>
                                        </p:tgtEl>
                                        <p:attrNameLst>
                                          <p:attrName>style.visibility</p:attrName>
                                        </p:attrNameLst>
                                      </p:cBhvr>
                                      <p:to>
                                        <p:strVal val="visible"/>
                                      </p:to>
                                    </p:set>
                                    <p:anim calcmode="lin" valueType="num">
                                      <p:cBhvr additive="base">
                                        <p:cTn id="31" dur="500" fill="hold"/>
                                        <p:tgtEl>
                                          <p:spTgt spid="71694"/>
                                        </p:tgtEl>
                                        <p:attrNameLst>
                                          <p:attrName>ppt_x</p:attrName>
                                        </p:attrNameLst>
                                      </p:cBhvr>
                                      <p:tavLst>
                                        <p:tav tm="0">
                                          <p:val>
                                            <p:strVal val="#ppt_x"/>
                                          </p:val>
                                        </p:tav>
                                        <p:tav tm="100000">
                                          <p:val>
                                            <p:strVal val="#ppt_x"/>
                                          </p:val>
                                        </p:tav>
                                      </p:tavLst>
                                    </p:anim>
                                    <p:anim calcmode="lin" valueType="num">
                                      <p:cBhvr additive="base">
                                        <p:cTn id="32" dur="500" fill="hold"/>
                                        <p:tgtEl>
                                          <p:spTgt spid="7169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1703"/>
                                        </p:tgtEl>
                                        <p:attrNameLst>
                                          <p:attrName>style.visibility</p:attrName>
                                        </p:attrNameLst>
                                      </p:cBhvr>
                                      <p:to>
                                        <p:strVal val="visible"/>
                                      </p:to>
                                    </p:set>
                                    <p:anim calcmode="lin" valueType="num">
                                      <p:cBhvr additive="base">
                                        <p:cTn id="37" dur="500" fill="hold"/>
                                        <p:tgtEl>
                                          <p:spTgt spid="71703"/>
                                        </p:tgtEl>
                                        <p:attrNameLst>
                                          <p:attrName>ppt_x</p:attrName>
                                        </p:attrNameLst>
                                      </p:cBhvr>
                                      <p:tavLst>
                                        <p:tav tm="0">
                                          <p:val>
                                            <p:strVal val="1+#ppt_w/2"/>
                                          </p:val>
                                        </p:tav>
                                        <p:tav tm="100000">
                                          <p:val>
                                            <p:strVal val="#ppt_x"/>
                                          </p:val>
                                        </p:tav>
                                      </p:tavLst>
                                    </p:anim>
                                    <p:anim calcmode="lin" valueType="num">
                                      <p:cBhvr additive="base">
                                        <p:cTn id="38"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22"/>
                                        </p:tgtEl>
                                        <p:attrNameLst>
                                          <p:attrName>style.visibility</p:attrName>
                                        </p:attrNameLst>
                                      </p:cBhvr>
                                      <p:to>
                                        <p:strVal val="visible"/>
                                      </p:to>
                                    </p:set>
                                    <p:anim calcmode="lin" valueType="num">
                                      <p:cBhvr additive="base">
                                        <p:cTn id="43" dur="500" fill="hold"/>
                                        <p:tgtEl>
                                          <p:spTgt spid="71722"/>
                                        </p:tgtEl>
                                        <p:attrNameLst>
                                          <p:attrName>ppt_x</p:attrName>
                                        </p:attrNameLst>
                                      </p:cBhvr>
                                      <p:tavLst>
                                        <p:tav tm="0">
                                          <p:val>
                                            <p:strVal val="#ppt_x"/>
                                          </p:val>
                                        </p:tav>
                                        <p:tav tm="100000">
                                          <p:val>
                                            <p:strVal val="#ppt_x"/>
                                          </p:val>
                                        </p:tav>
                                      </p:tavLst>
                                    </p:anim>
                                    <p:anim calcmode="lin" valueType="num">
                                      <p:cBhvr additive="base">
                                        <p:cTn id="44" dur="500" fill="hold"/>
                                        <p:tgtEl>
                                          <p:spTgt spid="717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697"/>
                                        </p:tgtEl>
                                        <p:attrNameLst>
                                          <p:attrName>style.visibility</p:attrName>
                                        </p:attrNameLst>
                                      </p:cBhvr>
                                      <p:to>
                                        <p:strVal val="visible"/>
                                      </p:to>
                                    </p:set>
                                    <p:anim calcmode="lin" valueType="num">
                                      <p:cBhvr additive="base">
                                        <p:cTn id="49" dur="500" fill="hold"/>
                                        <p:tgtEl>
                                          <p:spTgt spid="71697"/>
                                        </p:tgtEl>
                                        <p:attrNameLst>
                                          <p:attrName>ppt_x</p:attrName>
                                        </p:attrNameLst>
                                      </p:cBhvr>
                                      <p:tavLst>
                                        <p:tav tm="0">
                                          <p:val>
                                            <p:strVal val="#ppt_x"/>
                                          </p:val>
                                        </p:tav>
                                        <p:tav tm="100000">
                                          <p:val>
                                            <p:strVal val="#ppt_x"/>
                                          </p:val>
                                        </p:tav>
                                      </p:tavLst>
                                    </p:anim>
                                    <p:anim calcmode="lin" valueType="num">
                                      <p:cBhvr additive="base">
                                        <p:cTn id="50" dur="500" fill="hold"/>
                                        <p:tgtEl>
                                          <p:spTgt spid="716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700"/>
                                        </p:tgtEl>
                                        <p:attrNameLst>
                                          <p:attrName>style.visibility</p:attrName>
                                        </p:attrNameLst>
                                      </p:cBhvr>
                                      <p:to>
                                        <p:strVal val="visible"/>
                                      </p:to>
                                    </p:set>
                                    <p:anim calcmode="lin" valueType="num">
                                      <p:cBhvr additive="base">
                                        <p:cTn id="55" dur="500" fill="hold"/>
                                        <p:tgtEl>
                                          <p:spTgt spid="71700"/>
                                        </p:tgtEl>
                                        <p:attrNameLst>
                                          <p:attrName>ppt_x</p:attrName>
                                        </p:attrNameLst>
                                      </p:cBhvr>
                                      <p:tavLst>
                                        <p:tav tm="0">
                                          <p:val>
                                            <p:strVal val="#ppt_x"/>
                                          </p:val>
                                        </p:tav>
                                        <p:tav tm="100000">
                                          <p:val>
                                            <p:strVal val="#ppt_x"/>
                                          </p:val>
                                        </p:tav>
                                      </p:tavLst>
                                    </p:anim>
                                    <p:anim calcmode="lin" valueType="num">
                                      <p:cBhvr additive="base">
                                        <p:cTn id="56" dur="500" fill="hold"/>
                                        <p:tgtEl>
                                          <p:spTgt spid="7170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71712"/>
                                        </p:tgtEl>
                                        <p:attrNameLst>
                                          <p:attrName>style.visibility</p:attrName>
                                        </p:attrNameLst>
                                      </p:cBhvr>
                                      <p:to>
                                        <p:strVal val="visible"/>
                                      </p:to>
                                    </p:set>
                                    <p:anim calcmode="lin" valueType="num">
                                      <p:cBhvr additive="base">
                                        <p:cTn id="61" dur="500" fill="hold"/>
                                        <p:tgtEl>
                                          <p:spTgt spid="71712"/>
                                        </p:tgtEl>
                                        <p:attrNameLst>
                                          <p:attrName>ppt_x</p:attrName>
                                        </p:attrNameLst>
                                      </p:cBhvr>
                                      <p:tavLst>
                                        <p:tav tm="0">
                                          <p:val>
                                            <p:strVal val="1+#ppt_w/2"/>
                                          </p:val>
                                        </p:tav>
                                        <p:tav tm="100000">
                                          <p:val>
                                            <p:strVal val="#ppt_x"/>
                                          </p:val>
                                        </p:tav>
                                      </p:tavLst>
                                    </p:anim>
                                    <p:anim calcmode="lin" valueType="num">
                                      <p:cBhvr additive="base">
                                        <p:cTn id="62" dur="500" fill="hold"/>
                                        <p:tgtEl>
                                          <p:spTgt spid="7171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1723"/>
                                        </p:tgtEl>
                                        <p:attrNameLst>
                                          <p:attrName>style.visibility</p:attrName>
                                        </p:attrNameLst>
                                      </p:cBhvr>
                                      <p:to>
                                        <p:strVal val="visible"/>
                                      </p:to>
                                    </p:set>
                                    <p:anim calcmode="lin" valueType="num">
                                      <p:cBhvr additive="base">
                                        <p:cTn id="67" dur="500" fill="hold"/>
                                        <p:tgtEl>
                                          <p:spTgt spid="71723"/>
                                        </p:tgtEl>
                                        <p:attrNameLst>
                                          <p:attrName>ppt_x</p:attrName>
                                        </p:attrNameLst>
                                      </p:cBhvr>
                                      <p:tavLst>
                                        <p:tav tm="0">
                                          <p:val>
                                            <p:strVal val="#ppt_x"/>
                                          </p:val>
                                        </p:tav>
                                        <p:tav tm="100000">
                                          <p:val>
                                            <p:strVal val="#ppt_x"/>
                                          </p:val>
                                        </p:tav>
                                      </p:tavLst>
                                    </p:anim>
                                    <p:anim calcmode="lin" valueType="num">
                                      <p:cBhvr additive="base">
                                        <p:cTn id="68" dur="500" fill="hold"/>
                                        <p:tgtEl>
                                          <p:spTgt spid="717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721" grpId="0"/>
      <p:bldP spid="71722" grpId="0"/>
      <p:bldP spid="71723" grpId="0"/>
      <p:bldP spid="7172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737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57</a:t>
            </a:r>
            <a:endParaRPr lang="en-US" altLang="zh-CN" b="0">
              <a:solidFill>
                <a:schemeClr val="tx2"/>
              </a:solidFill>
              <a:latin typeface="Times New Roman" panose="02020603050405020304" pitchFamily="18" charset="0"/>
              <a:ea typeface="宋体" pitchFamily="2" charset="-122"/>
            </a:endParaRPr>
          </a:p>
        </p:txBody>
      </p:sp>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pitchFamily="18" charset="0"/>
                <a:ea typeface="宋体" pitchFamily="2" charset="-122"/>
                <a:cs typeface="+mn-ea"/>
              </a:rPr>
              <a:t>LRU</a:t>
            </a:r>
            <a:r>
              <a:rPr lang="zh-CN" altLang="en-US" sz="2400" b="1">
                <a:solidFill>
                  <a:schemeClr val="tx1"/>
                </a:solidFill>
                <a:latin typeface="Times New Roman" panose="02020603050405020304" pitchFamily="18" charset="0"/>
                <a:cs typeface="+mn-ea"/>
                <a:sym typeface="+mn-ea"/>
              </a:rPr>
              <a:t>淘汰</a:t>
            </a:r>
            <a:r>
              <a:rPr lang="zh-CN" altLang="en-US" sz="2400" b="1" strike="noStrike" noProof="1">
                <a:solidFill>
                  <a:schemeClr val="tx1"/>
                </a:solidFill>
                <a:latin typeface="Times New Roman" panose="02020603050405020304" pitchFamily="18" charset="0"/>
                <a:ea typeface="宋体" pitchFamily="2" charset="-122"/>
                <a:cs typeface="+mn-ea"/>
              </a:rPr>
              <a:t>近似算法实现</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4517" name="矩形 64516"/>
          <p:cNvSpPr/>
          <p:nvPr/>
        </p:nvSpPr>
        <p:spPr>
          <a:xfrm>
            <a:off x="934085" y="1475740"/>
            <a:ext cx="5980113" cy="6076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扩充页表功能</a:t>
            </a:r>
            <a:r>
              <a:rPr lang="zh-CN" altLang="en-US" sz="2000" b="1" strike="noStrike" noProof="1">
                <a:solidFill>
                  <a:srgbClr val="CC3300"/>
                </a:solidFill>
                <a:latin typeface="Times New Roman" panose="02020603050405020304" pitchFamily="18" charset="0"/>
                <a:ea typeface="宋体" pitchFamily="2" charset="-122"/>
                <a:cs typeface="+mn-ea"/>
              </a:rPr>
              <a:t>     </a:t>
            </a:r>
            <a:endParaRPr lang="zh-CN" altLang="en-US" sz="2000" b="1" strike="noStrike" noProof="1">
              <a:solidFill>
                <a:srgbClr val="CC3300"/>
              </a:solidFill>
              <a:latin typeface="Times New Roman" panose="02020603050405020304" pitchFamily="18" charset="0"/>
              <a:ea typeface="宋体" pitchFamily="2" charset="-122"/>
            </a:endParaRPr>
          </a:p>
        </p:txBody>
      </p:sp>
      <p:sp>
        <p:nvSpPr>
          <p:cNvPr id="64518" name="矩形 64517"/>
          <p:cNvSpPr/>
          <p:nvPr/>
        </p:nvSpPr>
        <p:spPr>
          <a:xfrm>
            <a:off x="280988" y="3045143"/>
            <a:ext cx="8375650" cy="26015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引用位</a:t>
            </a:r>
            <a:r>
              <a:rPr lang="zh-CN" altLang="en-US" sz="2400" b="1" strike="noStrike" noProof="1">
                <a:solidFill>
                  <a:schemeClr val="tx1"/>
                </a:solidFill>
                <a:latin typeface="+mn-lt"/>
                <a:ea typeface="宋体" pitchFamily="2" charset="-122"/>
                <a:cs typeface="+mn-cs"/>
              </a:rPr>
              <a:t>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标识该页最近是否被访问</a:t>
            </a:r>
            <a:endParaRPr lang="zh-CN" altLang="en-US" sz="2400" b="1" strike="noStrike" noProof="1">
              <a:solidFill>
                <a:schemeClr val="tx1"/>
              </a:solidFill>
              <a:effectLst/>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为“</a:t>
            </a:r>
            <a:r>
              <a:rPr lang="en-US" altLang="zh-CN" sz="2400" strike="noStrike" noProof="1">
                <a:solidFill>
                  <a:schemeClr val="tx1"/>
                </a:solidFill>
                <a:effectLst/>
                <a:latin typeface="Times New Roman" panose="02020603050405020304" pitchFamily="18" charset="0"/>
                <a:ea typeface="宋体" pitchFamily="2" charset="-122"/>
                <a:cs typeface="+mn-ea"/>
              </a:rPr>
              <a:t>0”—— </a:t>
            </a:r>
            <a:r>
              <a:rPr lang="zh-CN" altLang="en-US" sz="2400" strike="noStrike" noProof="1">
                <a:solidFill>
                  <a:schemeClr val="tx1"/>
                </a:solidFill>
                <a:effectLst/>
                <a:latin typeface="Times New Roman" panose="02020603050405020304" pitchFamily="18" charset="0"/>
                <a:ea typeface="宋体" pitchFamily="2" charset="-122"/>
                <a:cs typeface="+mn-ea"/>
              </a:rPr>
              <a:t>该页没有被访问；为“</a:t>
            </a:r>
            <a:r>
              <a:rPr lang="en-US" altLang="zh-CN" sz="2400" strike="noStrike" noProof="1">
                <a:solidFill>
                  <a:schemeClr val="tx1"/>
                </a:solidFill>
                <a:effectLst/>
                <a:latin typeface="Times New Roman" panose="02020603050405020304" pitchFamily="18" charset="0"/>
                <a:ea typeface="宋体" pitchFamily="2" charset="-122"/>
                <a:cs typeface="+mn-ea"/>
              </a:rPr>
              <a:t>1”—— </a:t>
            </a:r>
            <a:r>
              <a:rPr lang="zh-CN" altLang="en-US" sz="2400" strike="noStrike" noProof="1">
                <a:solidFill>
                  <a:schemeClr val="tx1"/>
                </a:solidFill>
                <a:effectLst/>
                <a:latin typeface="Times New Roman" panose="02020603050405020304" pitchFamily="18" charset="0"/>
                <a:ea typeface="宋体" pitchFamily="2" charset="-122"/>
                <a:cs typeface="+mn-ea"/>
              </a:rPr>
              <a:t>该页已被访问</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由硬件自动置 </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，页面管理软件周期性将所有引用位置 </a:t>
            </a:r>
            <a:r>
              <a:rPr lang="en-US" altLang="zh-CN" sz="2400" strike="noStrike" noProof="1">
                <a:solidFill>
                  <a:schemeClr val="tx1"/>
                </a:solidFill>
                <a:effectLst/>
                <a:latin typeface="Times New Roman" panose="02020603050405020304" pitchFamily="18" charset="0"/>
                <a:ea typeface="宋体" pitchFamily="2" charset="-122"/>
                <a:cs typeface="+mn-ea"/>
              </a:rPr>
              <a:t>0)</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改变位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表示该页是否被修改</a:t>
            </a:r>
            <a:endParaRPr lang="zh-CN" altLang="en-US" sz="2400" b="1" strike="noStrike" noProof="1">
              <a:solidFill>
                <a:schemeClr val="tx1"/>
              </a:solidFill>
              <a:effectLst/>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为“</a:t>
            </a:r>
            <a:r>
              <a:rPr lang="en-US" altLang="zh-CN" sz="2400" strike="noStrike" noProof="1">
                <a:solidFill>
                  <a:schemeClr val="tx1"/>
                </a:solidFill>
                <a:effectLst/>
                <a:latin typeface="Times New Roman" panose="02020603050405020304" pitchFamily="18" charset="0"/>
                <a:ea typeface="宋体" pitchFamily="2" charset="-122"/>
                <a:cs typeface="+mn-cs"/>
              </a:rPr>
              <a:t>0”—— </a:t>
            </a:r>
            <a:r>
              <a:rPr lang="zh-CN" altLang="en-US" sz="2400" strike="noStrike" noProof="1">
                <a:solidFill>
                  <a:schemeClr val="tx1"/>
                </a:solidFill>
                <a:effectLst/>
                <a:latin typeface="Times New Roman" panose="02020603050405020304" pitchFamily="18" charset="0"/>
                <a:ea typeface="宋体" pitchFamily="2" charset="-122"/>
                <a:cs typeface="+mn-cs"/>
              </a:rPr>
              <a:t>该页未被修改；为“</a:t>
            </a:r>
            <a:r>
              <a:rPr lang="en-US" altLang="zh-CN" sz="2400" strike="noStrike" noProof="1">
                <a:solidFill>
                  <a:schemeClr val="tx1"/>
                </a:solidFill>
                <a:effectLst/>
                <a:latin typeface="Times New Roman" panose="02020603050405020304" pitchFamily="18" charset="0"/>
                <a:ea typeface="宋体" pitchFamily="2" charset="-122"/>
                <a:cs typeface="+mn-cs"/>
              </a:rPr>
              <a:t>1”—— </a:t>
            </a:r>
            <a:r>
              <a:rPr lang="zh-CN" altLang="en-US" sz="2400" strike="noStrike" noProof="1">
                <a:solidFill>
                  <a:schemeClr val="tx1"/>
                </a:solidFill>
                <a:effectLst/>
                <a:latin typeface="Times New Roman" panose="02020603050405020304" pitchFamily="18" charset="0"/>
                <a:ea typeface="宋体" pitchFamily="2" charset="-122"/>
                <a:cs typeface="+mn-cs"/>
              </a:rPr>
              <a:t>该页已被修改</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64519" name="组合 64518"/>
          <p:cNvGrpSpPr/>
          <p:nvPr/>
        </p:nvGrpSpPr>
        <p:grpSpPr>
          <a:xfrm>
            <a:off x="1250950" y="2333943"/>
            <a:ext cx="6905625" cy="595312"/>
            <a:chOff x="0" y="0"/>
            <a:chExt cx="4560" cy="576"/>
          </a:xfrm>
        </p:grpSpPr>
        <p:sp>
          <p:nvSpPr>
            <p:cNvPr id="93191" name="文本框 64519"/>
            <p:cNvSpPr txBox="1"/>
            <p:nvPr/>
          </p:nvSpPr>
          <p:spPr>
            <a:xfrm>
              <a:off x="0" y="0"/>
              <a:ext cx="4560" cy="55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50000"/>
                </a:lnSpc>
                <a:spcBef>
                  <a:spcPct val="30000"/>
                </a:spcBef>
              </a:pPr>
              <a:r>
                <a:rPr lang="zh-CN" altLang="en-US" sz="1600">
                  <a:solidFill>
                    <a:schemeClr val="tx1"/>
                  </a:solidFill>
                  <a:latin typeface="Times New Roman" panose="02020603050405020304" pitchFamily="18" charset="0"/>
                  <a:ea typeface="宋体" pitchFamily="2" charset="-122"/>
                </a:rPr>
                <a:t>   页 号            主存块号        中断位         改变位          引用位        </a:t>
              </a:r>
              <a:r>
                <a:rPr lang="zh-CN" altLang="en-US" sz="1600">
                  <a:solidFill>
                    <a:schemeClr val="tx1"/>
                  </a:solidFill>
                  <a:latin typeface="Times New Roman" panose="02020603050405020304" pitchFamily="18" charset="0"/>
                  <a:sym typeface="+mn-ea"/>
                </a:rPr>
                <a:t>辅存地址</a:t>
              </a:r>
              <a:endParaRPr lang="zh-CN" altLang="en-US" sz="1600">
                <a:solidFill>
                  <a:schemeClr val="tx1"/>
                </a:solidFill>
                <a:latin typeface="Times New Roman" panose="02020603050405020304" pitchFamily="18" charset="0"/>
                <a:ea typeface="宋体" pitchFamily="2" charset="-122"/>
              </a:endParaRPr>
            </a:p>
          </p:txBody>
        </p:sp>
        <p:sp>
          <p:nvSpPr>
            <p:cNvPr id="93192" name="直接连接符 64520"/>
            <p:cNvSpPr/>
            <p:nvPr/>
          </p:nvSpPr>
          <p:spPr>
            <a:xfrm>
              <a:off x="674"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3193" name="直接连接符 64521"/>
            <p:cNvSpPr/>
            <p:nvPr/>
          </p:nvSpPr>
          <p:spPr>
            <a:xfrm>
              <a:off x="2228"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3194" name="直接连接符 64522"/>
            <p:cNvSpPr/>
            <p:nvPr/>
          </p:nvSpPr>
          <p:spPr>
            <a:xfrm>
              <a:off x="294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3195" name="直接连接符 64523"/>
            <p:cNvSpPr/>
            <p:nvPr/>
          </p:nvSpPr>
          <p:spPr>
            <a:xfrm>
              <a:off x="1503"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3196" name="直接连接符 64524"/>
            <p:cNvSpPr/>
            <p:nvPr/>
          </p:nvSpPr>
          <p:spPr>
            <a:xfrm>
              <a:off x="366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7">
                                            <p:txEl>
                                              <p:charRg st="0" end="16"/>
                                            </p:txEl>
                                          </p:spTgt>
                                        </p:tgtEl>
                                        <p:attrNameLst>
                                          <p:attrName>style.visibility</p:attrName>
                                        </p:attrNameLst>
                                      </p:cBhvr>
                                      <p:to>
                                        <p:strVal val="visible"/>
                                      </p:to>
                                    </p:set>
                                    <p:anim calcmode="lin" valueType="num">
                                      <p:cBhvr additive="base">
                                        <p:cTn id="13" dur="1000" fill="hold"/>
                                        <p:tgtEl>
                                          <p:spTgt spid="64517">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19"/>
                                        </p:tgtEl>
                                        <p:attrNameLst>
                                          <p:attrName>style.visibility</p:attrName>
                                        </p:attrNameLst>
                                      </p:cBhvr>
                                      <p:to>
                                        <p:strVal val="visible"/>
                                      </p:to>
                                    </p:set>
                                    <p:anim calcmode="lin" valueType="num">
                                      <p:cBhvr additive="base">
                                        <p:cTn id="19" dur="500" fill="hold"/>
                                        <p:tgtEl>
                                          <p:spTgt spid="64519"/>
                                        </p:tgtEl>
                                        <p:attrNameLst>
                                          <p:attrName>ppt_x</p:attrName>
                                        </p:attrNameLst>
                                      </p:cBhvr>
                                      <p:tavLst>
                                        <p:tav tm="0">
                                          <p:val>
                                            <p:strVal val="0-#ppt_w/2"/>
                                          </p:val>
                                        </p:tav>
                                        <p:tav tm="100000">
                                          <p:val>
                                            <p:strVal val="#ppt_x"/>
                                          </p:val>
                                        </p:tav>
                                      </p:tavLst>
                                    </p:anim>
                                    <p:anim calcmode="lin" valueType="num">
                                      <p:cBhvr additive="base">
                                        <p:cTn id="20"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518">
                                            <p:txEl>
                                              <p:charRg st="0" end="23"/>
                                            </p:txEl>
                                          </p:spTgt>
                                        </p:tgtEl>
                                        <p:attrNameLst>
                                          <p:attrName>style.visibility</p:attrName>
                                        </p:attrNameLst>
                                      </p:cBhvr>
                                      <p:to>
                                        <p:strVal val="visible"/>
                                      </p:to>
                                    </p:set>
                                    <p:anim calcmode="lin" valueType="num">
                                      <p:cBhvr additive="base">
                                        <p:cTn id="25" dur="500" fill="hold"/>
                                        <p:tgtEl>
                                          <p:spTgt spid="64518">
                                            <p:txEl>
                                              <p:charRg st="0" end="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8">
                                            <p:txEl>
                                              <p:charRg st="0" end="2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4518">
                                            <p:txEl>
                                              <p:charRg st="23" end="66"/>
                                            </p:txEl>
                                          </p:spTgt>
                                        </p:tgtEl>
                                        <p:attrNameLst>
                                          <p:attrName>style.visibility</p:attrName>
                                        </p:attrNameLst>
                                      </p:cBhvr>
                                      <p:to>
                                        <p:strVal val="visible"/>
                                      </p:to>
                                    </p:set>
                                    <p:anim calcmode="lin" valueType="num">
                                      <p:cBhvr additive="base">
                                        <p:cTn id="29" dur="500" fill="hold"/>
                                        <p:tgtEl>
                                          <p:spTgt spid="64518">
                                            <p:txEl>
                                              <p:charRg st="23" end="6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4518">
                                            <p:txEl>
                                              <p:charRg st="23" end="6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4518">
                                            <p:txEl>
                                              <p:charRg st="2" end="2"/>
                                            </p:txEl>
                                          </p:spTgt>
                                        </p:tgtEl>
                                        <p:attrNameLst>
                                          <p:attrName>style.visibility</p:attrName>
                                        </p:attrNameLst>
                                      </p:cBhvr>
                                      <p:to>
                                        <p:strVal val="visible"/>
                                      </p:to>
                                    </p:set>
                                    <p:anim calcmode="lin" valueType="num">
                                      <p:cBhvr additive="base">
                                        <p:cTn id="33" dur="500" fill="hold"/>
                                        <p:tgtEl>
                                          <p:spTgt spid="64518">
                                            <p:txEl>
                                              <p:char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4518">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64518">
                                            <p:txEl>
                                              <p:charRg st="66" end="87"/>
                                            </p:txEl>
                                          </p:spTgt>
                                        </p:tgtEl>
                                        <p:attrNameLst>
                                          <p:attrName>style.visibility</p:attrName>
                                        </p:attrNameLst>
                                      </p:cBhvr>
                                      <p:to>
                                        <p:strVal val="visible"/>
                                      </p:to>
                                    </p:set>
                                    <p:anim calcmode="lin" valueType="num">
                                      <p:cBhvr additive="base">
                                        <p:cTn id="39" dur="500" fill="hold"/>
                                        <p:tgtEl>
                                          <p:spTgt spid="64518">
                                            <p:txEl>
                                              <p:charRg st="66" end="8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4518">
                                            <p:txEl>
                                              <p:charRg st="66" end="8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4518">
                                            <p:txEl>
                                              <p:charRg st="87" end="121"/>
                                            </p:txEl>
                                          </p:spTgt>
                                        </p:tgtEl>
                                        <p:attrNameLst>
                                          <p:attrName>style.visibility</p:attrName>
                                        </p:attrNameLst>
                                      </p:cBhvr>
                                      <p:to>
                                        <p:strVal val="visible"/>
                                      </p:to>
                                    </p:set>
                                    <p:anim calcmode="lin" valueType="num">
                                      <p:cBhvr additive="base">
                                        <p:cTn id="43" dur="500" fill="hold"/>
                                        <p:tgtEl>
                                          <p:spTgt spid="64518">
                                            <p:txEl>
                                              <p:charRg st="87" end="12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518">
                                            <p:txEl>
                                              <p:charRg st="87"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64517"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文本框 737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57</a:t>
            </a:r>
            <a:endParaRPr lang="en-US" altLang="zh-CN" b="0">
              <a:solidFill>
                <a:schemeClr val="tx2"/>
              </a:solidFill>
              <a:latin typeface="Times New Roman" panose="02020603050405020304" pitchFamily="18" charset="0"/>
              <a:ea typeface="宋体" pitchFamily="2" charset="-122"/>
            </a:endParaRPr>
          </a:p>
        </p:txBody>
      </p:sp>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pitchFamily="18" charset="0"/>
                <a:ea typeface="宋体" pitchFamily="2" charset="-122"/>
                <a:cs typeface="+mn-ea"/>
              </a:rPr>
              <a:t>LRU</a:t>
            </a:r>
            <a:r>
              <a:rPr lang="zh-CN" altLang="en-US" sz="2400" b="1">
                <a:solidFill>
                  <a:schemeClr val="tx1"/>
                </a:solidFill>
                <a:latin typeface="Times New Roman" panose="02020603050405020304" pitchFamily="18" charset="0"/>
                <a:cs typeface="+mn-ea"/>
                <a:sym typeface="+mn-ea"/>
              </a:rPr>
              <a:t>淘汰</a:t>
            </a:r>
            <a:r>
              <a:rPr lang="zh-CN" altLang="en-US" sz="2400" b="1" strike="noStrike" noProof="1">
                <a:solidFill>
                  <a:schemeClr val="tx1"/>
                </a:solidFill>
                <a:latin typeface="Times New Roman" panose="02020603050405020304" pitchFamily="18" charset="0"/>
                <a:ea typeface="宋体" pitchFamily="2" charset="-122"/>
                <a:cs typeface="+mn-ea"/>
              </a:rPr>
              <a:t>近似算法实现</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73732" name="组合 73731"/>
          <p:cNvGrpSpPr/>
          <p:nvPr/>
        </p:nvGrpSpPr>
        <p:grpSpPr>
          <a:xfrm>
            <a:off x="1012825" y="1462088"/>
            <a:ext cx="4025900" cy="2854325"/>
            <a:chOff x="0" y="0"/>
            <a:chExt cx="2536" cy="1798"/>
          </a:xfrm>
        </p:grpSpPr>
        <p:sp>
          <p:nvSpPr>
            <p:cNvPr id="103428" name="直接连接符 7373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29" name="直接连接符 7373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0" name="直接连接符 7373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1" name="直接连接符 7373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2" name="直接连接符 7373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3" name="直接连接符 7373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4" name="直接连接符 7373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5" name="直接连接符 7373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6" name="直接连接符 7374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7" name="直接连接符 7374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8" name="直接连接符 7374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39" name="直接连接符 7374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0" name="直接连接符 7374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41" name="文本框 73745"/>
            <p:cNvSpPr txBox="1"/>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442" name="文本框 73746"/>
            <p:cNvSpPr txBox="1"/>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443" name="文本框 73747"/>
            <p:cNvSpPr txBox="1"/>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44" name="文本框 73748"/>
            <p:cNvSpPr txBox="1"/>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45" name="文本框 73749"/>
            <p:cNvSpPr txBox="1"/>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3446" name="文本框 73750"/>
            <p:cNvSpPr txBox="1"/>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47" name="文本框 73751"/>
            <p:cNvSpPr txBox="1"/>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448" name="文本框 73752"/>
            <p:cNvSpPr txBox="1"/>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3449" name="文本框 73753"/>
            <p:cNvSpPr txBox="1"/>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50" name="文本框 73754"/>
            <p:cNvSpPr txBox="1"/>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51" name="文本框 73755"/>
            <p:cNvSpPr txBox="1"/>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452" name="文本框 73756"/>
            <p:cNvSpPr txBox="1"/>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453" name="文本框 73757"/>
            <p:cNvSpPr txBox="1"/>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4</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454" name="文本框 73758"/>
            <p:cNvSpPr txBox="1"/>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455" name="文本框 73759"/>
            <p:cNvSpPr txBox="1"/>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456" name="文本框 73760"/>
            <p:cNvSpPr txBox="1"/>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57" name="文本框 73761"/>
            <p:cNvSpPr txBox="1"/>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58" name="文本框 73762"/>
            <p:cNvSpPr txBox="1"/>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103459" name="直接连接符 73763"/>
            <p:cNvSpPr/>
            <p:nvPr/>
          </p:nvSpPr>
          <p:spPr>
            <a:xfrm flipH="1">
              <a:off x="1617" y="1098"/>
              <a:ext cx="31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103460" name="组合 73764"/>
            <p:cNvGrpSpPr/>
            <p:nvPr/>
          </p:nvGrpSpPr>
          <p:grpSpPr>
            <a:xfrm>
              <a:off x="1403" y="1154"/>
              <a:ext cx="136" cy="317"/>
              <a:chOff x="0" y="0"/>
              <a:chExt cx="136" cy="317"/>
            </a:xfrm>
          </p:grpSpPr>
          <p:sp>
            <p:nvSpPr>
              <p:cNvPr id="103461" name="直接连接符 73765"/>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62" name="直接连接符 73766"/>
              <p:cNvSpPr/>
              <p:nvPr/>
            </p:nvSpPr>
            <p:spPr>
              <a:xfrm flipH="1">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103463" name="组合 73767"/>
            <p:cNvGrpSpPr/>
            <p:nvPr/>
          </p:nvGrpSpPr>
          <p:grpSpPr>
            <a:xfrm>
              <a:off x="1401" y="1529"/>
              <a:ext cx="138" cy="181"/>
              <a:chOff x="0" y="0"/>
              <a:chExt cx="138" cy="181"/>
            </a:xfrm>
          </p:grpSpPr>
          <p:sp>
            <p:nvSpPr>
              <p:cNvPr id="103464" name="直接连接符 73768"/>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65" name="直接连接符 73769"/>
              <p:cNvSpPr/>
              <p:nvPr/>
            </p:nvSpPr>
            <p:spPr>
              <a:xfrm flipH="1">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3466" name="直接连接符 73770"/>
            <p:cNvSpPr/>
            <p:nvPr/>
          </p:nvSpPr>
          <p:spPr>
            <a:xfrm flipV="1">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67" name="直接连接符 73771"/>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3468" name="文本框 73772"/>
            <p:cNvSpPr txBox="1"/>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块号 页号 引用位   指针</a:t>
              </a:r>
              <a:endParaRPr lang="zh-CN" altLang="en-US" sz="1600">
                <a:solidFill>
                  <a:schemeClr val="tx1"/>
                </a:solidFill>
                <a:latin typeface="Times New Roman" panose="02020603050405020304" pitchFamily="18" charset="0"/>
                <a:ea typeface="宋体" pitchFamily="2" charset="-122"/>
              </a:endParaRPr>
            </a:p>
          </p:txBody>
        </p:sp>
        <p:sp>
          <p:nvSpPr>
            <p:cNvPr id="103469" name="直接连接符 73773"/>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70" name="文本框 73774"/>
            <p:cNvSpPr txBox="1"/>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6</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grpSp>
          <p:nvGrpSpPr>
            <p:cNvPr id="103471" name="组合 73775"/>
            <p:cNvGrpSpPr/>
            <p:nvPr/>
          </p:nvGrpSpPr>
          <p:grpSpPr>
            <a:xfrm>
              <a:off x="1402" y="737"/>
              <a:ext cx="136" cy="365"/>
              <a:chOff x="0" y="0"/>
              <a:chExt cx="136" cy="365"/>
            </a:xfrm>
          </p:grpSpPr>
          <p:sp>
            <p:nvSpPr>
              <p:cNvPr id="103472" name="直接连接符 73776"/>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73" name="直接连接符 73777"/>
              <p:cNvSpPr/>
              <p:nvPr/>
            </p:nvSpPr>
            <p:spPr>
              <a:xfrm flipH="1">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3474" name="文本框 73778"/>
            <p:cNvSpPr txBox="1"/>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75" name="文本框 73779"/>
            <p:cNvSpPr txBox="1"/>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76" name="文本框 73780"/>
            <p:cNvSpPr txBox="1"/>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grpSp>
        <p:nvGrpSpPr>
          <p:cNvPr id="73782" name="组合 73781"/>
          <p:cNvGrpSpPr/>
          <p:nvPr/>
        </p:nvGrpSpPr>
        <p:grpSpPr>
          <a:xfrm>
            <a:off x="4900613" y="1446213"/>
            <a:ext cx="4025900" cy="2854325"/>
            <a:chOff x="0" y="0"/>
            <a:chExt cx="2536" cy="1798"/>
          </a:xfrm>
        </p:grpSpPr>
        <p:sp>
          <p:nvSpPr>
            <p:cNvPr id="103478" name="直接连接符 7378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79" name="直接连接符 7378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0" name="直接连接符 7378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1" name="直接连接符 7378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2" name="直接连接符 7378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3" name="直接连接符 7378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4" name="直接连接符 7378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5" name="直接连接符 7378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6" name="直接连接符 7379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7" name="直接连接符 7379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8" name="直接连接符 7379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89" name="直接连接符 7379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90" name="直接连接符 7379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491" name="文本框 73795"/>
            <p:cNvSpPr txBox="1"/>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492" name="文本框 73796"/>
            <p:cNvSpPr txBox="1"/>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493" name="文本框 73797"/>
            <p:cNvSpPr txBox="1"/>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494" name="文本框 73798"/>
            <p:cNvSpPr txBox="1"/>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495" name="文本框 73799"/>
            <p:cNvSpPr txBox="1"/>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03496" name="文本框 73800"/>
            <p:cNvSpPr txBox="1"/>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497" name="文本框 73801"/>
            <p:cNvSpPr txBox="1"/>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498" name="文本框 73802"/>
            <p:cNvSpPr txBox="1"/>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3499" name="文本框 73803"/>
            <p:cNvSpPr txBox="1"/>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03500" name="文本框 73804"/>
            <p:cNvSpPr txBox="1"/>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501" name="文本框 73805"/>
            <p:cNvSpPr txBox="1"/>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103502" name="文本框 73806"/>
            <p:cNvSpPr txBox="1"/>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103503" name="文本框 73807"/>
            <p:cNvSpPr txBox="1"/>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4</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504" name="文本框 73808"/>
            <p:cNvSpPr txBox="1"/>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0</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103505" name="文本框 73809"/>
            <p:cNvSpPr txBox="1"/>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506" name="文本框 73810"/>
            <p:cNvSpPr txBox="1"/>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03507" name="文本框 73811"/>
            <p:cNvSpPr txBox="1"/>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103508" name="文本框 73812"/>
            <p:cNvSpPr txBox="1"/>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grpSp>
          <p:nvGrpSpPr>
            <p:cNvPr id="103509" name="组合 73813"/>
            <p:cNvGrpSpPr/>
            <p:nvPr/>
          </p:nvGrpSpPr>
          <p:grpSpPr>
            <a:xfrm>
              <a:off x="1403" y="1154"/>
              <a:ext cx="136" cy="317"/>
              <a:chOff x="0" y="0"/>
              <a:chExt cx="136" cy="317"/>
            </a:xfrm>
          </p:grpSpPr>
          <p:sp>
            <p:nvSpPr>
              <p:cNvPr id="103510" name="直接连接符 73814"/>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511" name="直接连接符 73815"/>
              <p:cNvSpPr/>
              <p:nvPr/>
            </p:nvSpPr>
            <p:spPr>
              <a:xfrm flipH="1">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103512" name="组合 73816"/>
            <p:cNvGrpSpPr/>
            <p:nvPr/>
          </p:nvGrpSpPr>
          <p:grpSpPr>
            <a:xfrm>
              <a:off x="1401" y="1529"/>
              <a:ext cx="138" cy="181"/>
              <a:chOff x="0" y="0"/>
              <a:chExt cx="138" cy="181"/>
            </a:xfrm>
          </p:grpSpPr>
          <p:sp>
            <p:nvSpPr>
              <p:cNvPr id="103513" name="直接连接符 73817"/>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514" name="直接连接符 73818"/>
              <p:cNvSpPr/>
              <p:nvPr/>
            </p:nvSpPr>
            <p:spPr>
              <a:xfrm flipH="1">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3515" name="直接连接符 73819"/>
            <p:cNvSpPr/>
            <p:nvPr/>
          </p:nvSpPr>
          <p:spPr>
            <a:xfrm flipV="1">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516" name="直接连接符 73820"/>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3517" name="文本框 73821"/>
            <p:cNvSpPr txBox="1"/>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块号 页号 引用位   指针</a:t>
              </a:r>
              <a:endParaRPr lang="zh-CN" altLang="en-US" sz="1600">
                <a:solidFill>
                  <a:schemeClr val="tx1"/>
                </a:solidFill>
                <a:latin typeface="Times New Roman" panose="02020603050405020304" pitchFamily="18" charset="0"/>
                <a:ea typeface="宋体" pitchFamily="2" charset="-122"/>
              </a:endParaRPr>
            </a:p>
          </p:txBody>
        </p:sp>
        <p:sp>
          <p:nvSpPr>
            <p:cNvPr id="103518" name="直接连接符 73822"/>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519" name="文本框 73823"/>
            <p:cNvSpPr txBox="1"/>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Symbol" pitchFamily="18" charset="2"/>
                </a:rPr>
                <a:t>6</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grpSp>
          <p:nvGrpSpPr>
            <p:cNvPr id="103520" name="组合 73824"/>
            <p:cNvGrpSpPr/>
            <p:nvPr/>
          </p:nvGrpSpPr>
          <p:grpSpPr>
            <a:xfrm>
              <a:off x="1402" y="737"/>
              <a:ext cx="136" cy="365"/>
              <a:chOff x="0" y="0"/>
              <a:chExt cx="136" cy="365"/>
            </a:xfrm>
          </p:grpSpPr>
          <p:sp>
            <p:nvSpPr>
              <p:cNvPr id="103521" name="直接连接符 73825"/>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522" name="直接连接符 73826"/>
              <p:cNvSpPr/>
              <p:nvPr/>
            </p:nvSpPr>
            <p:spPr>
              <a:xfrm flipH="1">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03523" name="文本框 73827"/>
            <p:cNvSpPr txBox="1"/>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3524" name="文本框 73828"/>
            <p:cNvSpPr txBox="1"/>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525" name="文本框 73829"/>
            <p:cNvSpPr txBox="1"/>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3526" name="直接连接符 73830"/>
            <p:cNvSpPr/>
            <p:nvPr/>
          </p:nvSpPr>
          <p:spPr>
            <a:xfrm>
              <a:off x="2087" y="1252"/>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3527" name="直接连接符 73831"/>
            <p:cNvSpPr/>
            <p:nvPr/>
          </p:nvSpPr>
          <p:spPr>
            <a:xfrm flipH="1">
              <a:off x="1576" y="1617"/>
              <a:ext cx="49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73833" name="文本框 73832"/>
          <p:cNvSpPr txBox="1"/>
          <p:nvPr/>
        </p:nvSpPr>
        <p:spPr>
          <a:xfrm>
            <a:off x="1123950" y="5100638"/>
            <a:ext cx="4968875" cy="457200"/>
          </a:xfrm>
          <a:prstGeom prst="rect">
            <a:avLst/>
          </a:prstGeom>
          <a:noFill/>
          <a:ln w="9525">
            <a:noFill/>
            <a:miter/>
          </a:ln>
        </p:spPr>
        <p:txBody>
          <a:bodyPr anchor="t">
            <a:spAutoFit/>
          </a:bodyPr>
          <a:p>
            <a:pPr lvl="0">
              <a:lnSpc>
                <a:spcPct val="120000"/>
              </a:lnSpc>
              <a:spcBef>
                <a:spcPct val="30000"/>
              </a:spcBef>
            </a:pPr>
            <a:r>
              <a:rPr lang="zh-CN" altLang="en-US" sz="2000">
                <a:solidFill>
                  <a:schemeClr val="tx1"/>
                </a:solidFill>
                <a:latin typeface="Times New Roman" panose="02020603050405020304" pitchFamily="18" charset="0"/>
                <a:ea typeface="宋体" pitchFamily="2" charset="-122"/>
              </a:rPr>
              <a:t>当要调入第</a:t>
            </a:r>
            <a:r>
              <a:rPr lang="en-US" altLang="zh-CN" sz="2000">
                <a:solidFill>
                  <a:schemeClr val="tx1"/>
                </a:solidFill>
                <a:latin typeface="Times New Roman" panose="02020603050405020304" pitchFamily="18" charset="0"/>
                <a:ea typeface="宋体" pitchFamily="2" charset="-122"/>
              </a:rPr>
              <a:t>6</a:t>
            </a:r>
            <a:r>
              <a:rPr lang="zh-CN" altLang="en-US" sz="2000">
                <a:solidFill>
                  <a:schemeClr val="tx1"/>
                </a:solidFill>
                <a:latin typeface="Times New Roman" panose="02020603050405020304" pitchFamily="18" charset="0"/>
                <a:ea typeface="宋体" pitchFamily="2" charset="-122"/>
              </a:rPr>
              <a:t>页时，如何处理 </a:t>
            </a:r>
            <a:r>
              <a:rPr lang="en-US" altLang="zh-CN" sz="2000">
                <a:solidFill>
                  <a:schemeClr val="tx1"/>
                </a:solidFill>
                <a:latin typeface="Times New Roman" panose="02020603050405020304" pitchFamily="18" charset="0"/>
                <a:ea typeface="宋体" pitchFamily="2" charset="-122"/>
              </a:rPr>
              <a:t>?</a:t>
            </a:r>
            <a:endParaRPr lang="en-US" altLang="zh-CN" sz="2000">
              <a:solidFill>
                <a:schemeClr val="tx1"/>
              </a:solidFill>
              <a:latin typeface="Times New Roman" panose="02020603050405020304" pitchFamily="18" charset="0"/>
              <a:ea typeface="宋体" pitchFamily="2" charset="-122"/>
            </a:endParaRPr>
          </a:p>
        </p:txBody>
      </p:sp>
      <p:sp>
        <p:nvSpPr>
          <p:cNvPr id="73834" name="文本框 73833"/>
          <p:cNvSpPr txBox="1"/>
          <p:nvPr/>
        </p:nvSpPr>
        <p:spPr>
          <a:xfrm>
            <a:off x="3121025" y="4508500"/>
            <a:ext cx="1897063" cy="336550"/>
          </a:xfrm>
          <a:prstGeom prst="rect">
            <a:avLst/>
          </a:prstGeom>
          <a:noFill/>
          <a:ln w="9525">
            <a:noFill/>
            <a:miter/>
          </a:ln>
        </p:spPr>
        <p:txBody>
          <a:bodyPr anchor="t">
            <a:spAutoFit/>
          </a:bodyPr>
          <a:p>
            <a:pPr lvl="0">
              <a:spcBef>
                <a:spcPct val="30000"/>
              </a:spcBef>
            </a:pPr>
            <a:r>
              <a:rPr lang="en-US" altLang="zh-CN" sz="1600" b="0">
                <a:solidFill>
                  <a:schemeClr val="tx1"/>
                </a:solidFill>
                <a:latin typeface="Times New Roman" panose="02020603050405020304" pitchFamily="18" charset="0"/>
                <a:ea typeface="宋体" pitchFamily="2" charset="-122"/>
              </a:rPr>
              <a:t>LRU</a:t>
            </a:r>
            <a:r>
              <a:rPr lang="zh-CN" altLang="en-US" sz="1600" b="0">
                <a:solidFill>
                  <a:schemeClr val="tx1"/>
                </a:solidFill>
                <a:latin typeface="Times New Roman" panose="02020603050405020304" pitchFamily="18" charset="0"/>
                <a:ea typeface="宋体" pitchFamily="2" charset="-122"/>
              </a:rPr>
              <a:t>近似算法举例</a:t>
            </a:r>
            <a:endParaRPr lang="zh-CN" altLang="en-US" sz="1600" b="0">
              <a:solidFill>
                <a:schemeClr val="tx1"/>
              </a:solidFill>
              <a:latin typeface="Times New Roman" panose="02020603050405020304" pitchFamily="18"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8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73833"/>
                                        </p:tgtEl>
                                        <p:attrNameLst>
                                          <p:attrName>style.visibility</p:attrName>
                                        </p:attrNameLst>
                                      </p:cBhvr>
                                      <p:to>
                                        <p:strVal val="visible"/>
                                      </p:to>
                                    </p:set>
                                    <p:anim calcmode="lin" valueType="num">
                                      <p:cBhvr additive="base">
                                        <p:cTn id="23" dur="500" fill="hold"/>
                                        <p:tgtEl>
                                          <p:spTgt spid="73833"/>
                                        </p:tgtEl>
                                        <p:attrNameLst>
                                          <p:attrName>ppt_x</p:attrName>
                                        </p:attrNameLst>
                                      </p:cBhvr>
                                      <p:tavLst>
                                        <p:tav tm="0">
                                          <p:val>
                                            <p:strVal val="0-#ppt_w/2"/>
                                          </p:val>
                                        </p:tav>
                                        <p:tav tm="100000">
                                          <p:val>
                                            <p:strVal val="#ppt_x"/>
                                          </p:val>
                                        </p:tav>
                                      </p:tavLst>
                                    </p:anim>
                                    <p:anim calcmode="lin" valueType="num">
                                      <p:cBhvr additive="base">
                                        <p:cTn id="24" dur="500" fill="hold"/>
                                        <p:tgtEl>
                                          <p:spTgt spid="738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82"/>
                                        </p:tgtEl>
                                        <p:attrNameLst>
                                          <p:attrName>style.visibility</p:attrName>
                                        </p:attrNameLst>
                                      </p:cBhvr>
                                      <p:to>
                                        <p:strVal val="visible"/>
                                      </p:to>
                                    </p:set>
                                    <p:anim calcmode="lin" valueType="num">
                                      <p:cBhvr additive="base">
                                        <p:cTn id="29" dur="500" fill="hold"/>
                                        <p:tgtEl>
                                          <p:spTgt spid="73782"/>
                                        </p:tgtEl>
                                        <p:attrNameLst>
                                          <p:attrName>ppt_x</p:attrName>
                                        </p:attrNameLst>
                                      </p:cBhvr>
                                      <p:tavLst>
                                        <p:tav tm="0">
                                          <p:val>
                                            <p:strVal val="1+#ppt_w/2"/>
                                          </p:val>
                                        </p:tav>
                                        <p:tav tm="100000">
                                          <p:val>
                                            <p:strVal val="#ppt_x"/>
                                          </p:val>
                                        </p:tav>
                                      </p:tavLst>
                                    </p:anim>
                                    <p:anim calcmode="lin" valueType="num">
                                      <p:cBhvr additive="base">
                                        <p:cTn id="30" dur="500" fill="hold"/>
                                        <p:tgtEl>
                                          <p:spTgt spid="737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3833" grpId="0"/>
      <p:bldP spid="7383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56</a:t>
            </a:r>
            <a:endParaRPr lang="en-US" altLang="zh-CN" b="0">
              <a:solidFill>
                <a:schemeClr val="tx2"/>
              </a:solidFill>
              <a:latin typeface="Times New Roman" panose="02020603050405020304" pitchFamily="18" charset="0"/>
              <a:ea typeface="宋体" pitchFamily="2" charset="-122"/>
            </a:endParaRPr>
          </a:p>
        </p:txBody>
      </p:sp>
      <p:sp>
        <p:nvSpPr>
          <p:cNvPr id="72707" name="矩形 72706"/>
          <p:cNvSpPr/>
          <p:nvPr/>
        </p:nvSpPr>
        <p:spPr>
          <a:xfrm>
            <a:off x="673100" y="544513"/>
            <a:ext cx="5980113" cy="534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④ </a:t>
            </a:r>
            <a:r>
              <a:rPr lang="en-US" altLang="zh-CN" sz="2400" b="1" strike="noStrike" noProof="1">
                <a:solidFill>
                  <a:srgbClr val="000099"/>
                </a:solidFill>
                <a:latin typeface="Times New Roman" panose="02020603050405020304" pitchFamily="18" charset="0"/>
                <a:ea typeface="宋体" pitchFamily="2" charset="-122"/>
                <a:cs typeface="+mn-ea"/>
              </a:rPr>
              <a:t>LRU</a:t>
            </a:r>
            <a:r>
              <a:rPr lang="zh-CN" altLang="en-US" sz="2400" b="1" strike="noStrike" noProof="1">
                <a:solidFill>
                  <a:srgbClr val="000099"/>
                </a:solidFill>
                <a:latin typeface="Times New Roman" panose="02020603050405020304" pitchFamily="18" charset="0"/>
                <a:ea typeface="宋体" pitchFamily="2" charset="-122"/>
                <a:cs typeface="+mn-ea"/>
              </a:rPr>
              <a:t>淘汰</a:t>
            </a:r>
            <a:r>
              <a:rPr lang="zh-CN" altLang="en-US" sz="2400" b="1">
                <a:solidFill>
                  <a:srgbClr val="000099"/>
                </a:solidFill>
                <a:latin typeface="Times New Roman" panose="02020603050405020304" pitchFamily="18" charset="0"/>
                <a:cs typeface="+mn-ea"/>
                <a:sym typeface="+mn-ea"/>
              </a:rPr>
              <a:t>近似</a:t>
            </a:r>
            <a:r>
              <a:rPr lang="zh-CN" altLang="en-US" sz="2400" b="1" strike="noStrike" noProof="1">
                <a:solidFill>
                  <a:srgbClr val="000099"/>
                </a:solidFill>
                <a:latin typeface="Times New Roman" panose="02020603050405020304" pitchFamily="18" charset="0"/>
                <a:ea typeface="宋体" pitchFamily="2" charset="-122"/>
                <a:cs typeface="+mn-ea"/>
              </a:rPr>
              <a:t>算法流程图</a:t>
            </a:r>
            <a:endParaRPr lang="en-US" altLang="zh-CN" sz="2400" b="1" strike="noStrike" noProof="1">
              <a:solidFill>
                <a:srgbClr val="000099"/>
              </a:solidFill>
              <a:latin typeface="Times New Roman" panose="02020603050405020304" pitchFamily="18" charset="0"/>
              <a:ea typeface="宋体" pitchFamily="2" charset="-122"/>
              <a:cs typeface="+mn-ea"/>
            </a:endParaRPr>
          </a:p>
        </p:txBody>
      </p:sp>
      <p:grpSp>
        <p:nvGrpSpPr>
          <p:cNvPr id="72708" name="组合 72707"/>
          <p:cNvGrpSpPr/>
          <p:nvPr/>
        </p:nvGrpSpPr>
        <p:grpSpPr>
          <a:xfrm>
            <a:off x="1634490" y="1182370"/>
            <a:ext cx="5426075" cy="5108575"/>
            <a:chOff x="0" y="0"/>
            <a:chExt cx="3418" cy="3218"/>
          </a:xfrm>
        </p:grpSpPr>
        <p:sp>
          <p:nvSpPr>
            <p:cNvPr id="72709" name="流程图: 终止 72708"/>
            <p:cNvSpPr/>
            <p:nvPr/>
          </p:nvSpPr>
          <p:spPr>
            <a:xfrm>
              <a:off x="807" y="0"/>
              <a:ext cx="785" cy="298"/>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4453" name="文本框 72709"/>
            <p:cNvSpPr txBox="1"/>
            <p:nvPr/>
          </p:nvSpPr>
          <p:spPr>
            <a:xfrm>
              <a:off x="990" y="23"/>
              <a:ext cx="552" cy="28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入口</a:t>
              </a:r>
              <a:endParaRPr lang="zh-CN" altLang="en-US" sz="1600">
                <a:solidFill>
                  <a:schemeClr val="tx1"/>
                </a:solidFill>
                <a:latin typeface="Times New Roman" panose="02020603050405020304" pitchFamily="18" charset="0"/>
                <a:ea typeface="宋体" pitchFamily="2" charset="-122"/>
              </a:endParaRPr>
            </a:p>
          </p:txBody>
        </p:sp>
        <p:sp>
          <p:nvSpPr>
            <p:cNvPr id="104454" name="文本框 72710"/>
            <p:cNvSpPr txBox="1"/>
            <p:nvPr/>
          </p:nvSpPr>
          <p:spPr>
            <a:xfrm>
              <a:off x="382" y="470"/>
              <a:ext cx="1635"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读出替换指针指向的块号</a:t>
              </a:r>
              <a:endParaRPr lang="zh-CN" altLang="en-US" sz="1600">
                <a:solidFill>
                  <a:schemeClr val="tx1"/>
                </a:solidFill>
                <a:latin typeface="Times New Roman" panose="02020603050405020304" pitchFamily="18" charset="0"/>
                <a:ea typeface="宋体" pitchFamily="2" charset="-122"/>
              </a:endParaRPr>
            </a:p>
          </p:txBody>
        </p:sp>
        <p:sp>
          <p:nvSpPr>
            <p:cNvPr id="104455" name="文本框 72711"/>
            <p:cNvSpPr txBox="1"/>
            <p:nvPr/>
          </p:nvSpPr>
          <p:spPr>
            <a:xfrm>
              <a:off x="297" y="943"/>
              <a:ext cx="1804"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移动指针指向下一个存储块</a:t>
              </a:r>
              <a:endParaRPr lang="zh-CN" altLang="en-US" sz="1600">
                <a:solidFill>
                  <a:schemeClr val="tx1"/>
                </a:solidFill>
                <a:latin typeface="Times New Roman" panose="02020603050405020304" pitchFamily="18" charset="0"/>
                <a:ea typeface="宋体" pitchFamily="2" charset="-122"/>
              </a:endParaRPr>
            </a:p>
          </p:txBody>
        </p:sp>
        <p:grpSp>
          <p:nvGrpSpPr>
            <p:cNvPr id="104456" name="组合 72712"/>
            <p:cNvGrpSpPr/>
            <p:nvPr/>
          </p:nvGrpSpPr>
          <p:grpSpPr>
            <a:xfrm>
              <a:off x="562" y="1409"/>
              <a:ext cx="1275" cy="406"/>
              <a:chOff x="0" y="0"/>
              <a:chExt cx="1387" cy="417"/>
            </a:xfrm>
          </p:grpSpPr>
          <p:sp>
            <p:nvSpPr>
              <p:cNvPr id="104457" name="流程图: 决策 72713"/>
              <p:cNvSpPr/>
              <p:nvPr/>
            </p:nvSpPr>
            <p:spPr>
              <a:xfrm>
                <a:off x="0" y="0"/>
                <a:ext cx="1387" cy="387"/>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4458" name="文本框 72714"/>
              <p:cNvSpPr txBox="1"/>
              <p:nvPr/>
            </p:nvSpPr>
            <p:spPr>
              <a:xfrm>
                <a:off x="205" y="53"/>
                <a:ext cx="1052" cy="36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引用位为</a:t>
                </a:r>
                <a:r>
                  <a:rPr lang="en-US" altLang="zh-CN" sz="1600">
                    <a:solidFill>
                      <a:schemeClr val="tx1"/>
                    </a:solidFill>
                    <a:latin typeface="Times New Roman" panose="02020603050405020304" pitchFamily="18" charset="0"/>
                    <a:ea typeface="宋体" pitchFamily="2" charset="-122"/>
                  </a:rPr>
                  <a:t>0 ?</a:t>
                </a:r>
                <a:endParaRPr lang="en-US" altLang="zh-CN" sz="1600">
                  <a:solidFill>
                    <a:schemeClr val="tx1"/>
                  </a:solidFill>
                  <a:latin typeface="Times New Roman" panose="02020603050405020304" pitchFamily="18" charset="0"/>
                  <a:ea typeface="宋体" pitchFamily="2" charset="-122"/>
                </a:endParaRPr>
              </a:p>
            </p:txBody>
          </p:sp>
        </p:grpSp>
        <p:sp>
          <p:nvSpPr>
            <p:cNvPr id="104459" name="文本框 72715"/>
            <p:cNvSpPr txBox="1"/>
            <p:nvPr/>
          </p:nvSpPr>
          <p:spPr>
            <a:xfrm>
              <a:off x="0" y="1965"/>
              <a:ext cx="2399"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a:solidFill>
                    <a:schemeClr val="tx1"/>
                  </a:solidFill>
                  <a:latin typeface="Times New Roman" panose="02020603050405020304" pitchFamily="18" charset="0"/>
                  <a:ea typeface="宋体" pitchFamily="2" charset="-122"/>
                </a:rPr>
                <a:t>选择该页淘汰，记录该页的页号</a:t>
              </a:r>
              <a:r>
                <a:rPr lang="zh-CN" altLang="en-US">
                  <a:solidFill>
                    <a:schemeClr val="tx1"/>
                  </a:solidFill>
                  <a:latin typeface="宋体" pitchFamily="2" charset="-122"/>
                  <a:ea typeface="宋体" pitchFamily="2" charset="-122"/>
                </a:rPr>
                <a:t>、块号。</a:t>
              </a:r>
              <a:endParaRPr lang="zh-CN" altLang="en-US">
                <a:solidFill>
                  <a:schemeClr val="tx1"/>
                </a:solidFill>
                <a:latin typeface="宋体" pitchFamily="2" charset="-122"/>
                <a:ea typeface="宋体" pitchFamily="2" charset="-122"/>
              </a:endParaRPr>
            </a:p>
            <a:p>
              <a:pPr lvl="0" algn="ctr"/>
              <a:r>
                <a:rPr lang="zh-CN" altLang="en-US">
                  <a:solidFill>
                    <a:schemeClr val="tx1"/>
                  </a:solidFill>
                  <a:latin typeface="宋体" pitchFamily="2" charset="-122"/>
                  <a:ea typeface="宋体" pitchFamily="2" charset="-122"/>
                </a:rPr>
                <a:t>根据改变位将该页写回辅存。</a:t>
              </a:r>
              <a:endParaRPr lang="zh-CN" altLang="en-US">
                <a:solidFill>
                  <a:schemeClr val="tx1"/>
                </a:solidFill>
                <a:latin typeface="宋体" pitchFamily="2" charset="-122"/>
                <a:ea typeface="宋体" pitchFamily="2" charset="-122"/>
              </a:endParaRPr>
            </a:p>
          </p:txBody>
        </p:sp>
        <p:sp>
          <p:nvSpPr>
            <p:cNvPr id="104460" name="文本框 72716"/>
            <p:cNvSpPr txBox="1"/>
            <p:nvPr/>
          </p:nvSpPr>
          <p:spPr>
            <a:xfrm>
              <a:off x="186" y="2441"/>
              <a:ext cx="2027" cy="31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ea typeface="宋体" pitchFamily="2" charset="-122"/>
                </a:rPr>
                <a:t>将该页所在的</a:t>
              </a:r>
              <a:r>
                <a:rPr lang="zh-CN" altLang="en-US" sz="1600">
                  <a:solidFill>
                    <a:schemeClr val="tx1"/>
                  </a:solidFill>
                  <a:latin typeface="宋体" pitchFamily="2" charset="-122"/>
                  <a:ea typeface="宋体" pitchFamily="2" charset="-122"/>
                </a:rPr>
                <a:t>块号送到</a:t>
              </a:r>
              <a:r>
                <a:rPr lang="zh-CN" altLang="en-US" sz="1600">
                  <a:solidFill>
                    <a:schemeClr val="tx1"/>
                  </a:solidFill>
                  <a:latin typeface="Times New Roman" panose="02020603050405020304" pitchFamily="18" charset="0"/>
                  <a:ea typeface="宋体" pitchFamily="2" charset="-122"/>
                </a:rPr>
                <a:t>替换指针</a:t>
              </a:r>
              <a:endParaRPr lang="zh-CN" altLang="en-US" sz="1600">
                <a:solidFill>
                  <a:schemeClr val="tx1"/>
                </a:solidFill>
                <a:latin typeface="Times New Roman" panose="02020603050405020304" pitchFamily="18" charset="0"/>
                <a:ea typeface="宋体" pitchFamily="2" charset="-122"/>
              </a:endParaRPr>
            </a:p>
          </p:txBody>
        </p:sp>
        <p:sp>
          <p:nvSpPr>
            <p:cNvPr id="72718" name="流程图: 终止 72717"/>
            <p:cNvSpPr/>
            <p:nvPr/>
          </p:nvSpPr>
          <p:spPr>
            <a:xfrm>
              <a:off x="807" y="2918"/>
              <a:ext cx="785" cy="300"/>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4462" name="文本框 72718"/>
            <p:cNvSpPr txBox="1"/>
            <p:nvPr/>
          </p:nvSpPr>
          <p:spPr>
            <a:xfrm>
              <a:off x="945" y="2908"/>
              <a:ext cx="552" cy="288"/>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sp>
          <p:nvSpPr>
            <p:cNvPr id="104463" name="直接连接符 72719"/>
            <p:cNvSpPr/>
            <p:nvPr/>
          </p:nvSpPr>
          <p:spPr>
            <a:xfrm>
              <a:off x="1199" y="301"/>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64" name="直接连接符 72720"/>
            <p:cNvSpPr/>
            <p:nvPr/>
          </p:nvSpPr>
          <p:spPr>
            <a:xfrm>
              <a:off x="1199" y="77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65" name="直接连接符 72721"/>
            <p:cNvSpPr/>
            <p:nvPr/>
          </p:nvSpPr>
          <p:spPr>
            <a:xfrm>
              <a:off x="1199" y="1253"/>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66" name="直接连接符 72722"/>
            <p:cNvSpPr/>
            <p:nvPr/>
          </p:nvSpPr>
          <p:spPr>
            <a:xfrm>
              <a:off x="1199" y="178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67" name="直接连接符 72723"/>
            <p:cNvSpPr/>
            <p:nvPr/>
          </p:nvSpPr>
          <p:spPr>
            <a:xfrm>
              <a:off x="1199" y="2275"/>
              <a:ext cx="0" cy="16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68" name="直接连接符 72724"/>
            <p:cNvSpPr/>
            <p:nvPr/>
          </p:nvSpPr>
          <p:spPr>
            <a:xfrm>
              <a:off x="1210" y="2753"/>
              <a:ext cx="0" cy="16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69" name="文本框 72725"/>
            <p:cNvSpPr txBox="1"/>
            <p:nvPr/>
          </p:nvSpPr>
          <p:spPr>
            <a:xfrm>
              <a:off x="2462" y="1409"/>
              <a:ext cx="956"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ea typeface="宋体" pitchFamily="2" charset="-122"/>
                </a:rPr>
                <a:t>置引用位为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4470" name="直接连接符 72726"/>
            <p:cNvSpPr/>
            <p:nvPr/>
          </p:nvSpPr>
          <p:spPr>
            <a:xfrm>
              <a:off x="1837" y="1609"/>
              <a:ext cx="62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71" name="直接连接符 72727"/>
            <p:cNvSpPr/>
            <p:nvPr/>
          </p:nvSpPr>
          <p:spPr>
            <a:xfrm flipH="1">
              <a:off x="1199" y="835"/>
              <a:ext cx="1731"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04472" name="直接连接符 72728"/>
            <p:cNvSpPr/>
            <p:nvPr/>
          </p:nvSpPr>
          <p:spPr>
            <a:xfrm>
              <a:off x="2930" y="83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04473" name="文本框 72729"/>
            <p:cNvSpPr txBox="1"/>
            <p:nvPr/>
          </p:nvSpPr>
          <p:spPr>
            <a:xfrm>
              <a:off x="1273" y="1768"/>
              <a:ext cx="382" cy="360"/>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Y</a:t>
              </a:r>
              <a:endParaRPr lang="en-US" altLang="zh-CN">
                <a:solidFill>
                  <a:schemeClr val="tx1"/>
                </a:solidFill>
                <a:latin typeface="Times New Roman" panose="02020603050405020304" pitchFamily="18" charset="0"/>
                <a:ea typeface="宋体" pitchFamily="2" charset="-122"/>
              </a:endParaRPr>
            </a:p>
          </p:txBody>
        </p:sp>
        <p:sp>
          <p:nvSpPr>
            <p:cNvPr id="104474" name="文本框 72730"/>
            <p:cNvSpPr txBox="1"/>
            <p:nvPr/>
          </p:nvSpPr>
          <p:spPr>
            <a:xfrm>
              <a:off x="1867" y="1413"/>
              <a:ext cx="381" cy="361"/>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N</a:t>
              </a:r>
              <a:endParaRPr lang="en-US" altLang="zh-CN">
                <a:solidFill>
                  <a:schemeClr val="tx1"/>
                </a:solidFill>
                <a:latin typeface="Times New Roman" panose="02020603050405020304" pitchFamily="18" charset="0"/>
                <a:ea typeface="宋体" pitchFamily="2" charset="-122"/>
              </a:endParaRPr>
            </a:p>
          </p:txBody>
        </p:sp>
      </p:gr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8"/>
                                        </p:tgtEl>
                                        <p:attrNameLst>
                                          <p:attrName>style.visibility</p:attrName>
                                        </p:attrNameLst>
                                      </p:cBhvr>
                                      <p:to>
                                        <p:strVal val="visible"/>
                                      </p:to>
                                    </p:set>
                                    <p:anim calcmode="lin" valueType="num">
                                      <p:cBhvr additive="base">
                                        <p:cTn id="13" dur="500" fill="hold"/>
                                        <p:tgtEl>
                                          <p:spTgt spid="72708"/>
                                        </p:tgtEl>
                                        <p:attrNameLst>
                                          <p:attrName>ppt_x</p:attrName>
                                        </p:attrNameLst>
                                      </p:cBhvr>
                                      <p:tavLst>
                                        <p:tav tm="0">
                                          <p:val>
                                            <p:strVal val="#ppt_x"/>
                                          </p:val>
                                        </p:tav>
                                        <p:tav tm="100000">
                                          <p:val>
                                            <p:strVal val="#ppt_x"/>
                                          </p:val>
                                        </p:tav>
                                      </p:tavLst>
                                    </p:anim>
                                    <p:anim calcmode="lin" valueType="num">
                                      <p:cBhvr additive="base">
                                        <p:cTn id="14"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5363" name="图片 21506" descr="1993"/>
          <p:cNvPicPr>
            <a:picLocks noChangeAspect="1"/>
          </p:cNvPicPr>
          <p:nvPr/>
        </p:nvPicPr>
        <p:blipFill>
          <a:blip r:embed="rId3"/>
          <a:stretch>
            <a:fillRect/>
          </a:stretch>
        </p:blipFill>
        <p:spPr>
          <a:xfrm>
            <a:off x="1127125" y="1020763"/>
            <a:ext cx="6743700" cy="5057775"/>
          </a:xfrm>
          <a:prstGeom prst="rect">
            <a:avLst/>
          </a:prstGeom>
          <a:noFill/>
          <a:ln w="9525">
            <a:noFill/>
            <a:miter/>
          </a:ln>
        </p:spPr>
      </p:pic>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56</a:t>
            </a:r>
            <a:endParaRPr lang="en-US" altLang="zh-CN" b="0">
              <a:solidFill>
                <a:schemeClr val="tx2"/>
              </a:solidFill>
              <a:latin typeface="Times New Roman" panose="02020603050405020304" pitchFamily="18" charset="0"/>
              <a:ea typeface="宋体" pitchFamily="2" charset="-122"/>
            </a:endParaRPr>
          </a:p>
        </p:txBody>
      </p:sp>
      <p:sp>
        <p:nvSpPr>
          <p:cNvPr id="72707" name="矩形 72706"/>
          <p:cNvSpPr/>
          <p:nvPr/>
        </p:nvSpPr>
        <p:spPr>
          <a:xfrm>
            <a:off x="673100" y="780098"/>
            <a:ext cx="5980113" cy="534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18" charset="0"/>
                <a:ea typeface="宋体" pitchFamily="2" charset="-122"/>
                <a:cs typeface="+mn-ea"/>
              </a:rPr>
              <a:t>LRU</a:t>
            </a:r>
            <a:r>
              <a:rPr lang="zh-CN" altLang="en-US" sz="2400" b="1" strike="noStrike" noProof="1">
                <a:solidFill>
                  <a:srgbClr val="000099"/>
                </a:solidFill>
                <a:latin typeface="Times New Roman" panose="02020603050405020304" pitchFamily="18" charset="0"/>
                <a:ea typeface="宋体" pitchFamily="2" charset="-122"/>
                <a:cs typeface="+mn-ea"/>
              </a:rPr>
              <a:t>淘汰</a:t>
            </a:r>
            <a:r>
              <a:rPr lang="zh-CN" altLang="en-US" sz="2400" b="1">
                <a:solidFill>
                  <a:srgbClr val="000099"/>
                </a:solidFill>
                <a:latin typeface="Times New Roman" panose="02020603050405020304" pitchFamily="18" charset="0"/>
                <a:cs typeface="+mn-ea"/>
                <a:sym typeface="+mn-ea"/>
              </a:rPr>
              <a:t>近似</a:t>
            </a:r>
            <a:r>
              <a:rPr lang="zh-CN" altLang="en-US" sz="2400" b="1" strike="noStrike" noProof="1">
                <a:solidFill>
                  <a:srgbClr val="000099"/>
                </a:solidFill>
                <a:latin typeface="Times New Roman" panose="02020603050405020304" pitchFamily="18" charset="0"/>
                <a:ea typeface="宋体" pitchFamily="2" charset="-122"/>
                <a:cs typeface="+mn-ea"/>
              </a:rPr>
              <a:t>算法效果</a:t>
            </a:r>
            <a:endParaRPr lang="en-US" altLang="zh-CN" sz="2400" b="1" strike="noStrike" noProof="1">
              <a:solidFill>
                <a:srgbClr val="000099"/>
              </a:solidFill>
              <a:latin typeface="Times New Roman" panose="02020603050405020304" pitchFamily="18" charset="0"/>
              <a:ea typeface="宋体" pitchFamily="2" charset="-122"/>
              <a:cs typeface="+mn-ea"/>
            </a:endParaRPr>
          </a:p>
        </p:txBody>
      </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2" name="文本框 1"/>
          <p:cNvSpPr txBox="1"/>
          <p:nvPr/>
        </p:nvSpPr>
        <p:spPr>
          <a:xfrm>
            <a:off x="1286510" y="1447165"/>
            <a:ext cx="4924425" cy="829945"/>
          </a:xfrm>
          <a:prstGeom prst="rect">
            <a:avLst/>
          </a:prstGeom>
          <a:noFill/>
        </p:spPr>
        <p:txBody>
          <a:bodyPr wrap="none" rtlCol="0" anchor="t">
            <a:spAutoFit/>
          </a:bodyPr>
          <a:p>
            <a:r>
              <a:rPr lang="en-US" altLang="zh-CN" sz="2400" b="0">
                <a:solidFill>
                  <a:schemeClr val="tx1"/>
                </a:solidFill>
              </a:rPr>
              <a:t>1</a:t>
            </a:r>
            <a:r>
              <a:rPr lang="zh-CN" altLang="en-US" sz="2400" b="0">
                <a:solidFill>
                  <a:schemeClr val="tx1"/>
                </a:solidFill>
              </a:rPr>
              <a:t>、周期</a:t>
            </a:r>
            <a:r>
              <a:rPr lang="en-US" altLang="zh-CN" sz="2400" b="0">
                <a:solidFill>
                  <a:schemeClr val="tx1"/>
                </a:solidFill>
              </a:rPr>
              <a:t>T</a:t>
            </a:r>
            <a:r>
              <a:rPr lang="zh-CN" altLang="en-US" sz="2400" b="0">
                <a:solidFill>
                  <a:schemeClr val="tx1"/>
                </a:solidFill>
              </a:rPr>
              <a:t>的选择</a:t>
            </a:r>
            <a:endParaRPr lang="zh-CN" altLang="en-US" sz="2400" b="0">
              <a:solidFill>
                <a:schemeClr val="tx1"/>
              </a:solidFill>
            </a:endParaRPr>
          </a:p>
          <a:p>
            <a:r>
              <a:rPr lang="en-US" altLang="zh-CN" sz="2400" b="0">
                <a:solidFill>
                  <a:schemeClr val="tx1"/>
                </a:solidFill>
              </a:rPr>
              <a:t>2</a:t>
            </a:r>
            <a:r>
              <a:rPr lang="zh-CN" altLang="en-US" sz="2400" b="0">
                <a:solidFill>
                  <a:schemeClr val="tx1"/>
                </a:solidFill>
              </a:rPr>
              <a:t>、近似，不一定是最久未使用的页</a:t>
            </a:r>
            <a:endParaRPr lang="zh-CN" altLang="en-US" sz="2400" b="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矩形 94209"/>
          <p:cNvSpPr/>
          <p:nvPr/>
        </p:nvSpPr>
        <p:spPr>
          <a:xfrm>
            <a:off x="142875" y="573088"/>
            <a:ext cx="7620000" cy="609600"/>
          </a:xfrm>
          <a:prstGeom prst="rect">
            <a:avLst/>
          </a:prstGeom>
          <a:noFill/>
          <a:ln w="9525">
            <a:noFill/>
            <a:miter/>
          </a:ln>
        </p:spPr>
        <p:txBody>
          <a:bodyPr anchor="t"/>
          <a:p>
            <a:pPr lvl="0"/>
            <a:r>
              <a:rPr lang="zh-CN" altLang="en-US" sz="3600" dirty="0">
                <a:solidFill>
                  <a:srgbClr val="800000"/>
                </a:solidFill>
                <a:latin typeface="Arial" panose="020B0604020202020204" pitchFamily="34" charset="0"/>
                <a:ea typeface="宋体" pitchFamily="2" charset="-122"/>
              </a:rPr>
              <a:t>缺页处理练习</a:t>
            </a:r>
            <a:r>
              <a:rPr lang="zh-CN" altLang="en-US" sz="3600" dirty="0">
                <a:solidFill>
                  <a:srgbClr val="800000"/>
                </a:solidFill>
                <a:latin typeface="Times New Roman" panose="02020603050405020304" pitchFamily="18" charset="0"/>
                <a:ea typeface="宋体" pitchFamily="2" charset="-122"/>
              </a:rPr>
              <a:t>：</a:t>
            </a:r>
            <a:r>
              <a:rPr lang="zh-CN" altLang="en-US" sz="3600">
                <a:solidFill>
                  <a:srgbClr val="800000"/>
                </a:solidFill>
                <a:latin typeface="Times New Roman" panose="02020603050405020304" pitchFamily="18" charset="0"/>
                <a:ea typeface="宋体" pitchFamily="2" charset="-122"/>
              </a:rPr>
              <a:t>计算缺页次数</a:t>
            </a:r>
            <a:endParaRPr lang="zh-CN" altLang="en-US" sz="3600">
              <a:solidFill>
                <a:srgbClr val="800000"/>
              </a:solidFill>
              <a:latin typeface="Times New Roman" panose="02020603050405020304" pitchFamily="18" charset="0"/>
              <a:ea typeface="宋体" pitchFamily="2" charset="-122"/>
            </a:endParaRPr>
          </a:p>
        </p:txBody>
      </p:sp>
      <p:sp>
        <p:nvSpPr>
          <p:cNvPr id="94211" name="矩形 94210"/>
          <p:cNvSpPr/>
          <p:nvPr/>
        </p:nvSpPr>
        <p:spPr>
          <a:xfrm>
            <a:off x="279400" y="1224915"/>
            <a:ext cx="8458200" cy="141732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pitchFamily="18" charset="0"/>
                <a:ea typeface="宋体" pitchFamily="2" charset="-122"/>
              </a:rPr>
              <a:t>	某程序在内存中分配三个主存块，初始页面为空，程序执行时，页面走向为</a:t>
            </a:r>
            <a:r>
              <a:rPr lang="en-US" altLang="zh-CN" sz="2800">
                <a:solidFill>
                  <a:schemeClr val="tx1"/>
                </a:solidFill>
                <a:latin typeface="Times New Roman" panose="02020603050405020304" pitchFamily="18" charset="0"/>
                <a:ea typeface="宋体" pitchFamily="2" charset="-122"/>
              </a:rPr>
              <a:t>4</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3</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2</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1</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4</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3</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5</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4</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3</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2</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1</a:t>
            </a:r>
            <a:r>
              <a:rPr lang="zh-CN" altLang="en-US" sz="2800">
                <a:solidFill>
                  <a:schemeClr val="tx1"/>
                </a:solidFill>
                <a:latin typeface="Times New Roman" panose="02020603050405020304" pitchFamily="18" charset="0"/>
                <a:ea typeface="宋体" pitchFamily="2" charset="-122"/>
              </a:rPr>
              <a:t>，</a:t>
            </a:r>
            <a:r>
              <a:rPr lang="en-US" altLang="zh-CN" sz="2800">
                <a:solidFill>
                  <a:schemeClr val="tx1"/>
                </a:solidFill>
                <a:latin typeface="Times New Roman" panose="02020603050405020304" pitchFamily="18" charset="0"/>
                <a:ea typeface="宋体" pitchFamily="2" charset="-122"/>
              </a:rPr>
              <a:t>5</a:t>
            </a:r>
            <a:endParaRPr lang="en-US" altLang="zh-CN" sz="2800">
              <a:solidFill>
                <a:schemeClr val="tx1"/>
              </a:solidFill>
              <a:latin typeface="Times New Roman" panose="02020603050405020304" pitchFamily="18" charset="0"/>
              <a:ea typeface="宋体" pitchFamily="2" charset="-122"/>
            </a:endParaRPr>
          </a:p>
        </p:txBody>
      </p:sp>
      <p:sp>
        <p:nvSpPr>
          <p:cNvPr id="94212" name="矩形 94211"/>
          <p:cNvSpPr/>
          <p:nvPr/>
        </p:nvSpPr>
        <p:spPr>
          <a:xfrm>
            <a:off x="360363" y="2876550"/>
            <a:ext cx="7772400" cy="3370263"/>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pitchFamily="18" charset="0"/>
                <a:ea typeface="宋体" pitchFamily="2" charset="-122"/>
              </a:rPr>
              <a:t>FIFO     4  3  2  1  4  3  5  4  3  2  1  5</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4  3  2  1  4  3  5  5  5  2  1  1</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4  3  2  1  4  3  3  3  5  2  2</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4  3  2  1  4  4  4  3  5  5</a:t>
            </a:r>
            <a:endParaRPr lang="en-US" altLang="zh-CN" sz="28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pitchFamily="18" charset="0"/>
                <a:ea typeface="宋体" pitchFamily="2" charset="-122"/>
              </a:rPr>
              <a:t>              x  x  x  x  x   x  x  v  v</a:t>
            </a:r>
            <a:r>
              <a:rPr lang="en-US" altLang="zh-CN" sz="2800">
                <a:solidFill>
                  <a:schemeClr val="tx1"/>
                </a:solidFill>
                <a:latin typeface="Times New Roman" panose="02020603050405020304" pitchFamily="18" charset="0"/>
                <a:ea typeface="宋体" pitchFamily="2" charset="-122"/>
                <a:sym typeface="Monotype Sorts" pitchFamily="2" charset="2"/>
              </a:rPr>
              <a:t>  </a:t>
            </a:r>
            <a:r>
              <a:rPr lang="en-US" altLang="zh-CN" sz="2800">
                <a:solidFill>
                  <a:schemeClr val="tx1"/>
                </a:solidFill>
                <a:latin typeface="Times New Roman" panose="02020603050405020304" pitchFamily="18" charset="0"/>
                <a:ea typeface="宋体" pitchFamily="2" charset="-122"/>
              </a:rPr>
              <a:t>x  x  v</a:t>
            </a:r>
            <a:endParaRPr lang="en-US" altLang="zh-CN" sz="2800">
              <a:solidFill>
                <a:schemeClr val="tx1"/>
              </a:solidFill>
              <a:latin typeface="Times New Roman" panose="02020603050405020304" pitchFamily="18" charset="0"/>
              <a:ea typeface="宋体" pitchFamily="2" charset="-122"/>
              <a:sym typeface="Symbol" pitchFamily="18" charset="2"/>
            </a:endParaRPr>
          </a:p>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pitchFamily="18" charset="0"/>
                <a:ea typeface="宋体" pitchFamily="2" charset="-122"/>
                <a:sym typeface="Monotype Sorts" pitchFamily="2" charset="2"/>
              </a:rPr>
              <a:t>                    共缺页中断</a:t>
            </a:r>
            <a:r>
              <a:rPr lang="en-US" altLang="zh-CN" sz="2800">
                <a:solidFill>
                  <a:schemeClr val="tx1"/>
                </a:solidFill>
                <a:latin typeface="Times New Roman" panose="02020603050405020304" pitchFamily="18" charset="0"/>
                <a:ea typeface="宋体" pitchFamily="2" charset="-122"/>
                <a:sym typeface="Monotype Sorts" pitchFamily="2" charset="2"/>
              </a:rPr>
              <a:t>9</a:t>
            </a:r>
            <a:r>
              <a:rPr lang="zh-CN" altLang="en-US" sz="2800">
                <a:solidFill>
                  <a:schemeClr val="tx1"/>
                </a:solidFill>
                <a:latin typeface="Times New Roman" panose="02020603050405020304" pitchFamily="18" charset="0"/>
                <a:ea typeface="宋体" pitchFamily="2" charset="-122"/>
                <a:sym typeface="Monotype Sorts" pitchFamily="2" charset="2"/>
              </a:rPr>
              <a:t>次</a:t>
            </a:r>
            <a:endParaRPr lang="zh-CN" altLang="en-US" sz="2800">
              <a:solidFill>
                <a:schemeClr val="tx1"/>
              </a:solidFill>
              <a:latin typeface="Times New Roman" panose="02020603050405020304" pitchFamily="18" charset="0"/>
              <a:ea typeface="宋体" pitchFamily="2" charset="-122"/>
              <a:sym typeface="Monotype Sorts" pitchFamily="2" charset="2"/>
            </a:endParaRPr>
          </a:p>
        </p:txBody>
      </p:sp>
      <p:graphicFrame>
        <p:nvGraphicFramePr>
          <p:cNvPr id="94213" name="表格 94212"/>
          <p:cNvGraphicFramePr/>
          <p:nvPr/>
        </p:nvGraphicFramePr>
        <p:xfrm>
          <a:off x="457200" y="3429000"/>
          <a:ext cx="1295400" cy="1981200"/>
        </p:xfrm>
        <a:graphic>
          <a:graphicData uri="http://schemas.openxmlformats.org/drawingml/2006/table">
            <a:tbl>
              <a:tblPr/>
              <a:tblGrid>
                <a:gridCol w="1295400"/>
              </a:tblGrid>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4223" name="直接连接符 94222"/>
          <p:cNvSpPr/>
          <p:nvPr/>
        </p:nvSpPr>
        <p:spPr>
          <a:xfrm>
            <a:off x="7924800" y="3581400"/>
            <a:ext cx="0" cy="18288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94224" name="文本框 94223"/>
          <p:cNvSpPr txBox="1"/>
          <p:nvPr/>
        </p:nvSpPr>
        <p:spPr>
          <a:xfrm>
            <a:off x="8091488" y="3352800"/>
            <a:ext cx="611187" cy="2255838"/>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pitchFamily="18" charset="0"/>
                <a:ea typeface="宋体" pitchFamily="2" charset="-122"/>
              </a:rPr>
              <a:t>调入先后次序</a:t>
            </a:r>
            <a:endParaRPr lang="zh-CN" altLang="en-US" sz="2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0-#ppt_w/2"/>
                                          </p:val>
                                        </p:tav>
                                        <p:tav tm="100000">
                                          <p:val>
                                            <p:strVal val="#ppt_x"/>
                                          </p:val>
                                        </p:tav>
                                      </p:tavLst>
                                    </p:anim>
                                    <p:anim calcmode="lin" valueType="num">
                                      <p:cBhvr additive="base">
                                        <p:cTn id="8"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213"/>
                                        </p:tgtEl>
                                        <p:attrNameLst>
                                          <p:attrName>style.visibility</p:attrName>
                                        </p:attrNameLst>
                                      </p:cBhvr>
                                      <p:to>
                                        <p:strVal val="visible"/>
                                      </p:to>
                                    </p:set>
                                    <p:anim calcmode="lin" valueType="num">
                                      <p:cBhvr additive="base">
                                        <p:cTn id="13" dur="500" fill="hold"/>
                                        <p:tgtEl>
                                          <p:spTgt spid="94213"/>
                                        </p:tgtEl>
                                        <p:attrNameLst>
                                          <p:attrName>ppt_x</p:attrName>
                                        </p:attrNameLst>
                                      </p:cBhvr>
                                      <p:tavLst>
                                        <p:tav tm="0">
                                          <p:val>
                                            <p:strVal val="0-#ppt_w/2"/>
                                          </p:val>
                                        </p:tav>
                                        <p:tav tm="100000">
                                          <p:val>
                                            <p:strVal val="#ppt_x"/>
                                          </p:val>
                                        </p:tav>
                                      </p:tavLst>
                                    </p:anim>
                                    <p:anim calcmode="lin" valueType="num">
                                      <p:cBhvr additive="base">
                                        <p:cTn id="14"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2"/>
                                        </p:tgtEl>
                                        <p:attrNameLst>
                                          <p:attrName>style.visibility</p:attrName>
                                        </p:attrNameLst>
                                      </p:cBhvr>
                                      <p:to>
                                        <p:strVal val="visible"/>
                                      </p:to>
                                    </p:set>
                                    <p:anim calcmode="lin" valueType="num">
                                      <p:cBhvr additive="base">
                                        <p:cTn id="19" dur="500" fill="hold"/>
                                        <p:tgtEl>
                                          <p:spTgt spid="94212"/>
                                        </p:tgtEl>
                                        <p:attrNameLst>
                                          <p:attrName>ppt_x</p:attrName>
                                        </p:attrNameLst>
                                      </p:cBhvr>
                                      <p:tavLst>
                                        <p:tav tm="0">
                                          <p:val>
                                            <p:strVal val="0-#ppt_w/2"/>
                                          </p:val>
                                        </p:tav>
                                        <p:tav tm="100000">
                                          <p:val>
                                            <p:strVal val="#ppt_x"/>
                                          </p:val>
                                        </p:tav>
                                      </p:tavLst>
                                    </p:anim>
                                    <p:anim calcmode="lin" valueType="num">
                                      <p:cBhvr additive="base">
                                        <p:cTn id="20" dur="500" fill="hold"/>
                                        <p:tgtEl>
                                          <p:spTgt spid="942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4223"/>
                                        </p:tgtEl>
                                        <p:attrNameLst>
                                          <p:attrName>style.visibility</p:attrName>
                                        </p:attrNameLst>
                                      </p:cBhvr>
                                      <p:to>
                                        <p:strVal val="visible"/>
                                      </p:to>
                                    </p:set>
                                    <p:anim calcmode="lin" valueType="num">
                                      <p:cBhvr additive="base">
                                        <p:cTn id="25" dur="500" fill="hold"/>
                                        <p:tgtEl>
                                          <p:spTgt spid="94223"/>
                                        </p:tgtEl>
                                        <p:attrNameLst>
                                          <p:attrName>ppt_x</p:attrName>
                                        </p:attrNameLst>
                                      </p:cBhvr>
                                      <p:tavLst>
                                        <p:tav tm="0">
                                          <p:val>
                                            <p:strVal val="1+#ppt_w/2"/>
                                          </p:val>
                                        </p:tav>
                                        <p:tav tm="100000">
                                          <p:val>
                                            <p:strVal val="#ppt_x"/>
                                          </p:val>
                                        </p:tav>
                                      </p:tavLst>
                                    </p:anim>
                                    <p:anim calcmode="lin" valueType="num">
                                      <p:cBhvr additive="base">
                                        <p:cTn id="26" dur="500" fill="hold"/>
                                        <p:tgtEl>
                                          <p:spTgt spid="94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4224"/>
                                        </p:tgtEl>
                                        <p:attrNameLst>
                                          <p:attrName>style.visibility</p:attrName>
                                        </p:attrNameLst>
                                      </p:cBhvr>
                                      <p:to>
                                        <p:strVal val="visible"/>
                                      </p:to>
                                    </p:set>
                                    <p:anim calcmode="lin" valueType="num">
                                      <p:cBhvr additive="base">
                                        <p:cTn id="31" dur="500" fill="hold"/>
                                        <p:tgtEl>
                                          <p:spTgt spid="94224"/>
                                        </p:tgtEl>
                                        <p:attrNameLst>
                                          <p:attrName>ppt_x</p:attrName>
                                        </p:attrNameLst>
                                      </p:cBhvr>
                                      <p:tavLst>
                                        <p:tav tm="0">
                                          <p:val>
                                            <p:strVal val="1+#ppt_w/2"/>
                                          </p:val>
                                        </p:tav>
                                        <p:tav tm="100000">
                                          <p:val>
                                            <p:strVal val="#ppt_x"/>
                                          </p:val>
                                        </p:tav>
                                      </p:tavLst>
                                    </p:anim>
                                    <p:anim calcmode="lin" valueType="num">
                                      <p:cBhvr additive="base">
                                        <p:cTn id="32" dur="500" fill="hold"/>
                                        <p:tgtEl>
                                          <p:spTgt spid="94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P spid="94212" grpId="0" animBg="1"/>
      <p:bldP spid="9422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矩形 95233"/>
          <p:cNvSpPr/>
          <p:nvPr/>
        </p:nvSpPr>
        <p:spPr>
          <a:xfrm>
            <a:off x="379413" y="1370013"/>
            <a:ext cx="7772400" cy="4167187"/>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accent2"/>
                </a:solidFill>
                <a:latin typeface="Times New Roman" panose="02020603050405020304" pitchFamily="18" charset="0"/>
                <a:ea typeface="宋体" pitchFamily="2" charset="-122"/>
              </a:rPr>
              <a:t> </a:t>
            </a:r>
            <a:r>
              <a:rPr lang="en-US" altLang="zh-CN" sz="2800">
                <a:solidFill>
                  <a:schemeClr val="tx1"/>
                </a:solidFill>
                <a:latin typeface="Times New Roman" panose="02020603050405020304" pitchFamily="18" charset="0"/>
                <a:ea typeface="宋体" pitchFamily="2" charset="-122"/>
              </a:rPr>
              <a:t>LRU      4  3  2  1  4  3  5  4  3  2  1  5</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4  3  2  1  4  3  5  4  3  2  1  5</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4  3  2  1  4  3  5  4  3  2  1</a:t>
            </a:r>
            <a:endParaRPr lang="en-US" altLang="zh-CN" sz="2800">
              <a:solidFill>
                <a:schemeClr val="tx1"/>
              </a:solidFill>
              <a:latin typeface="Times New Roman" panose="02020603050405020304" pitchFamily="18"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pitchFamily="18" charset="0"/>
                <a:ea typeface="宋体" pitchFamily="2" charset="-122"/>
              </a:rPr>
              <a:t>                  4  3  2  1  4  3  5  4  3  2</a:t>
            </a:r>
            <a:endParaRPr lang="en-US" altLang="zh-CN" sz="28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pitchFamily="18" charset="0"/>
                <a:ea typeface="宋体" pitchFamily="2" charset="-122"/>
              </a:rPr>
              <a:t>               x  x  x  x  x  x   x  v  v </a:t>
            </a:r>
            <a:r>
              <a:rPr lang="en-US" altLang="zh-CN" sz="2800">
                <a:solidFill>
                  <a:schemeClr val="tx1"/>
                </a:solidFill>
                <a:latin typeface="Times New Roman" panose="02020603050405020304" pitchFamily="18" charset="0"/>
                <a:ea typeface="宋体" pitchFamily="2" charset="-122"/>
                <a:sym typeface="Monotype Sorts" pitchFamily="2" charset="2"/>
              </a:rPr>
              <a:t> </a:t>
            </a:r>
            <a:r>
              <a:rPr lang="en-US" altLang="zh-CN" sz="2800">
                <a:solidFill>
                  <a:schemeClr val="tx1"/>
                </a:solidFill>
                <a:latin typeface="Times New Roman" panose="02020603050405020304" pitchFamily="18" charset="0"/>
                <a:ea typeface="宋体" pitchFamily="2" charset="-122"/>
              </a:rPr>
              <a:t>x  x  x</a:t>
            </a:r>
            <a:endParaRPr lang="en-US" altLang="zh-CN" sz="28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endParaRPr lang="en-US" altLang="zh-CN" sz="3600">
              <a:solidFill>
                <a:schemeClr val="tx1"/>
              </a:solidFill>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zh-CN" altLang="en-US" sz="3200">
                <a:solidFill>
                  <a:schemeClr val="tx1"/>
                </a:solidFill>
                <a:latin typeface="Times New Roman" panose="02020603050405020304" pitchFamily="18" charset="0"/>
                <a:ea typeface="宋体" pitchFamily="2" charset="-122"/>
                <a:sym typeface="Monotype Sorts" pitchFamily="2" charset="2"/>
              </a:rPr>
              <a:t>                共缺页中断</a:t>
            </a:r>
            <a:r>
              <a:rPr lang="en-US" altLang="zh-CN" sz="3200">
                <a:solidFill>
                  <a:schemeClr val="tx1"/>
                </a:solidFill>
                <a:latin typeface="Times New Roman" panose="02020603050405020304" pitchFamily="18" charset="0"/>
                <a:ea typeface="宋体" pitchFamily="2" charset="-122"/>
                <a:sym typeface="Monotype Sorts" pitchFamily="2" charset="2"/>
              </a:rPr>
              <a:t>10</a:t>
            </a:r>
            <a:r>
              <a:rPr lang="zh-CN" altLang="en-US" sz="3200">
                <a:solidFill>
                  <a:schemeClr val="tx1"/>
                </a:solidFill>
                <a:latin typeface="Times New Roman" panose="02020603050405020304" pitchFamily="18" charset="0"/>
                <a:ea typeface="宋体" pitchFamily="2" charset="-122"/>
                <a:sym typeface="Monotype Sorts" pitchFamily="2" charset="2"/>
              </a:rPr>
              <a:t>次</a:t>
            </a:r>
            <a:endParaRPr lang="zh-CN" altLang="en-US" sz="3200">
              <a:solidFill>
                <a:schemeClr val="tx1"/>
              </a:solidFill>
              <a:latin typeface="Times New Roman" panose="02020603050405020304" pitchFamily="18" charset="0"/>
              <a:ea typeface="宋体" pitchFamily="2" charset="-122"/>
              <a:sym typeface="Monotype Sorts" pitchFamily="2" charset="2"/>
            </a:endParaRPr>
          </a:p>
        </p:txBody>
      </p:sp>
      <p:graphicFrame>
        <p:nvGraphicFramePr>
          <p:cNvPr id="95235" name="表格 95234"/>
          <p:cNvGraphicFramePr/>
          <p:nvPr/>
        </p:nvGraphicFramePr>
        <p:xfrm>
          <a:off x="388938" y="1839913"/>
          <a:ext cx="1295400" cy="1831975"/>
        </p:xfrm>
        <a:graphic>
          <a:graphicData uri="http://schemas.openxmlformats.org/drawingml/2006/table">
            <a:tbl>
              <a:tblPr/>
              <a:tblGrid>
                <a:gridCol w="1295400"/>
              </a:tblGrid>
              <a:tr h="6096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8">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6508" name="直接连接符 95244"/>
          <p:cNvSpPr/>
          <p:nvPr/>
        </p:nvSpPr>
        <p:spPr>
          <a:xfrm>
            <a:off x="8153400" y="1905000"/>
            <a:ext cx="0" cy="20574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106509" name="文本框 95245"/>
          <p:cNvSpPr txBox="1"/>
          <p:nvPr/>
        </p:nvSpPr>
        <p:spPr>
          <a:xfrm>
            <a:off x="8243888" y="1752600"/>
            <a:ext cx="611187" cy="2286000"/>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pitchFamily="18" charset="0"/>
                <a:ea typeface="宋体" pitchFamily="2" charset="-122"/>
              </a:rPr>
              <a:t>访问时间次序</a:t>
            </a:r>
            <a:endParaRPr lang="zh-CN" altLang="en-US" sz="2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96257"/>
          <p:cNvSpPr>
            <a:spLocks noGrp="1"/>
          </p:cNvSpPr>
          <p:nvPr>
            <p:ph type="title"/>
          </p:nvPr>
        </p:nvSpPr>
        <p:spPr>
          <a:xfrm>
            <a:off x="91440" y="549275"/>
            <a:ext cx="7383145" cy="534035"/>
          </a:xfrm>
        </p:spPr>
        <p:txBody>
          <a:bodyPr wrap="square" anchor="t">
            <a:spAutoFit/>
          </a:bodyPr>
          <a:p>
            <a:pPr fontAlgn="base"/>
            <a:r>
              <a:rPr lang="zh-CN" altLang="en-US" sz="3200" strike="noStrike" noProof="1">
                <a:solidFill>
                  <a:srgbClr val="800000"/>
                </a:solidFill>
              </a:rPr>
              <a:t>将分配的主存块数改为</a:t>
            </a:r>
            <a:r>
              <a:rPr lang="en-US" altLang="zh-CN" sz="3200" strike="noStrike" noProof="1">
                <a:solidFill>
                  <a:srgbClr val="800000"/>
                </a:solidFill>
              </a:rPr>
              <a:t>4</a:t>
            </a:r>
            <a:r>
              <a:rPr lang="zh-CN" altLang="en-US" sz="3200" strike="noStrike" noProof="1">
                <a:solidFill>
                  <a:srgbClr val="800000"/>
                </a:solidFill>
              </a:rPr>
              <a:t>，情况如何？</a:t>
            </a:r>
            <a:endParaRPr lang="zh-CN" altLang="en-US" sz="3200" strike="noStrike" noProof="1">
              <a:solidFill>
                <a:srgbClr val="800000"/>
              </a:solidFill>
            </a:endParaRPr>
          </a:p>
        </p:txBody>
      </p:sp>
      <p:sp>
        <p:nvSpPr>
          <p:cNvPr id="96259" name="文本占位符 96258"/>
          <p:cNvSpPr>
            <a:spLocks noGrp="1"/>
          </p:cNvSpPr>
          <p:nvPr>
            <p:ph idx="1"/>
          </p:nvPr>
        </p:nvSpPr>
        <p:spPr>
          <a:xfrm>
            <a:off x="322263" y="1125538"/>
            <a:ext cx="8450263" cy="3487738"/>
          </a:xfrm>
        </p:spPr>
        <p:txBody>
          <a:bodyPr wrap="square">
            <a:spAutoFit/>
          </a:bodyPr>
          <a:p>
            <a:pPr fontAlgn="base"/>
            <a:r>
              <a:rPr lang="zh-CN" altLang="en-US" b="1" strike="noStrike" noProof="1"/>
              <a:t> </a:t>
            </a:r>
            <a:r>
              <a:rPr lang="en-US" altLang="zh-CN" b="1" strike="noStrike" noProof="1">
                <a:solidFill>
                  <a:schemeClr val="tx1"/>
                </a:solidFill>
                <a:effectLst/>
              </a:rPr>
              <a:t>4  3  2  1 4  3  5 4  3 2  1 5 (FIFO)</a:t>
            </a:r>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r>
              <a:rPr lang="en-US" altLang="zh-CN" b="1" strike="noStrike" noProof="1">
                <a:solidFill>
                  <a:schemeClr val="tx1"/>
                </a:solidFill>
                <a:effectLst/>
              </a:rPr>
              <a:t> 4  3  2  1 4  3  5  4 3  2  1 5 (LRU)</a:t>
            </a:r>
            <a:endParaRPr lang="en-US" altLang="zh-CN" b="1" strike="noStrike" noProof="1">
              <a:solidFill>
                <a:schemeClr val="tx1"/>
              </a:solidFill>
              <a:effectLst/>
            </a:endParaRPr>
          </a:p>
        </p:txBody>
      </p:sp>
      <p:graphicFrame>
        <p:nvGraphicFramePr>
          <p:cNvPr id="96420" name="表格 96419"/>
          <p:cNvGraphicFramePr/>
          <p:nvPr/>
        </p:nvGraphicFramePr>
        <p:xfrm>
          <a:off x="1143000" y="1752600"/>
          <a:ext cx="6130925" cy="2054225"/>
        </p:xfrm>
        <a:graphic>
          <a:graphicData uri="http://schemas.openxmlformats.org/drawingml/2006/table">
            <a:tbl>
              <a:tblPr/>
              <a:tblGrid>
                <a:gridCol w="485775"/>
                <a:gridCol w="536575"/>
                <a:gridCol w="511175"/>
                <a:gridCol w="509588"/>
                <a:gridCol w="511175"/>
                <a:gridCol w="520700"/>
                <a:gridCol w="501650"/>
                <a:gridCol w="554037"/>
                <a:gridCol w="466725"/>
                <a:gridCol w="509588"/>
                <a:gridCol w="511175"/>
                <a:gridCol w="512762"/>
              </a:tblGrid>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6422" name="表格 96421"/>
          <p:cNvGraphicFramePr/>
          <p:nvPr/>
        </p:nvGraphicFramePr>
        <p:xfrm>
          <a:off x="1089025" y="4572000"/>
          <a:ext cx="6294438" cy="2028825"/>
        </p:xfrm>
        <a:graphic>
          <a:graphicData uri="http://schemas.openxmlformats.org/drawingml/2006/table">
            <a:tbl>
              <a:tblPr/>
              <a:tblGrid>
                <a:gridCol w="498475"/>
                <a:gridCol w="550863"/>
                <a:gridCol w="525462"/>
                <a:gridCol w="523875"/>
                <a:gridCol w="523875"/>
                <a:gridCol w="522288"/>
                <a:gridCol w="527050"/>
                <a:gridCol w="568325"/>
                <a:gridCol w="479425"/>
                <a:gridCol w="523875"/>
                <a:gridCol w="523875"/>
                <a:gridCol w="527050"/>
              </a:tblGrid>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itchFamily="18" charset="2"/>
                        </a:rPr>
                        <a:t>v</a:t>
                      </a:r>
                      <a:endParaRPr lang="en-US" altLang="zh-CN" b="1">
                        <a:solidFill>
                          <a:schemeClr val="tx1"/>
                        </a:solidFill>
                        <a:effectLst/>
                        <a:sym typeface="Symbol" pitchFamily="18" charset="2"/>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420"/>
                                        </p:tgtEl>
                                        <p:attrNameLst>
                                          <p:attrName>style.visibility</p:attrName>
                                        </p:attrNameLst>
                                      </p:cBhvr>
                                      <p:to>
                                        <p:strVal val="visible"/>
                                      </p:to>
                                    </p:set>
                                    <p:animEffect transition="in" filter="blinds(horizontal)">
                                      <p:cBhvr>
                                        <p:cTn id="7" dur="500"/>
                                        <p:tgtEl>
                                          <p:spTgt spid="96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422"/>
                                        </p:tgtEl>
                                        <p:attrNameLst>
                                          <p:attrName>style.visibility</p:attrName>
                                        </p:attrNameLst>
                                      </p:cBhvr>
                                      <p:to>
                                        <p:strVal val="visible"/>
                                      </p:to>
                                    </p:set>
                                    <p:animEffect transition="in" filter="blinds(horizontal)">
                                      <p:cBhvr>
                                        <p:cTn id="12" dur="500"/>
                                        <p:tgtEl>
                                          <p:spTgt spid="9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412750" y="715963"/>
            <a:ext cx="8261350" cy="25996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pitchFamily="18" charset="0"/>
                <a:ea typeface="宋体" pitchFamily="2" charset="-122"/>
              </a:rPr>
              <a:t>习题</a:t>
            </a:r>
            <a:r>
              <a:rPr lang="en-US" altLang="zh-CN" sz="2400" b="1" strike="noStrike" noProof="1">
                <a:solidFill>
                  <a:srgbClr val="000099"/>
                </a:solidFill>
                <a:latin typeface="Times New Roman" panose="02020603050405020304" pitchFamily="18" charset="0"/>
                <a:ea typeface="宋体" pitchFamily="2" charset="-122"/>
              </a:rPr>
              <a:t>6-21</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pitchFamily="18" charset="0"/>
                <a:ea typeface="宋体" pitchFamily="2" charset="-122"/>
              </a:rPr>
              <a:t>在请求分页系统中，某作业</a:t>
            </a:r>
            <a:r>
              <a:rPr lang="en-US" altLang="zh-CN" sz="2400" strike="noStrike" noProof="1">
                <a:solidFill>
                  <a:schemeClr val="tx1"/>
                </a:solidFill>
                <a:effectLst/>
                <a:latin typeface="Times New Roman" panose="02020603050405020304" pitchFamily="18" charset="0"/>
                <a:ea typeface="宋体" pitchFamily="2" charset="-122"/>
              </a:rPr>
              <a:t>A</a:t>
            </a:r>
            <a:r>
              <a:rPr lang="zh-CN" altLang="en-US" sz="2400" strike="noStrike" noProof="1">
                <a:solidFill>
                  <a:schemeClr val="tx1"/>
                </a:solidFill>
                <a:effectLst/>
                <a:latin typeface="Times New Roman" panose="02020603050405020304" pitchFamily="18" charset="0"/>
                <a:ea typeface="宋体" pitchFamily="2" charset="-122"/>
              </a:rPr>
              <a:t>有</a:t>
            </a:r>
            <a:r>
              <a:rPr lang="en-US" altLang="zh-CN" sz="2400" strike="noStrike" noProof="1">
                <a:solidFill>
                  <a:schemeClr val="tx1"/>
                </a:solidFill>
                <a:effectLst/>
                <a:latin typeface="Times New Roman" panose="02020603050405020304" pitchFamily="18" charset="0"/>
                <a:ea typeface="宋体" pitchFamily="2" charset="-122"/>
              </a:rPr>
              <a:t>10</a:t>
            </a:r>
            <a:r>
              <a:rPr lang="zh-CN" altLang="en-US" sz="2400" strike="noStrike" noProof="1">
                <a:solidFill>
                  <a:schemeClr val="tx1"/>
                </a:solidFill>
                <a:effectLst/>
                <a:latin typeface="Times New Roman" panose="02020603050405020304" pitchFamily="18" charset="0"/>
                <a:ea typeface="宋体" pitchFamily="2" charset="-122"/>
              </a:rPr>
              <a:t>个页面，系统为其分配了</a:t>
            </a:r>
            <a:r>
              <a:rPr lang="en-US" altLang="zh-CN" sz="2400" strike="noStrike" noProof="1">
                <a:solidFill>
                  <a:schemeClr val="tx1"/>
                </a:solidFill>
                <a:effectLst/>
                <a:latin typeface="Times New Roman" panose="02020603050405020304" pitchFamily="18" charset="0"/>
                <a:ea typeface="宋体" pitchFamily="2" charset="-122"/>
              </a:rPr>
              <a:t>3</a:t>
            </a:r>
            <a:r>
              <a:rPr lang="zh-CN" altLang="en-US" sz="2400" strike="noStrike" noProof="1">
                <a:solidFill>
                  <a:schemeClr val="tx1"/>
                </a:solidFill>
                <a:effectLst/>
                <a:latin typeface="Times New Roman" panose="02020603050405020304" pitchFamily="18" charset="0"/>
                <a:ea typeface="宋体" pitchFamily="2" charset="-122"/>
              </a:rPr>
              <a:t>个主存块。设该作业第</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页已装入主存，进程运行时访问页面的轨迹是</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1</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3</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5</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2</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，试用页号栈的方法回答如下问题。</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5" name="文本框 4"/>
          <p:cNvSpPr txBox="1"/>
          <p:nvPr/>
        </p:nvSpPr>
        <p:spPr>
          <a:xfrm>
            <a:off x="412750" y="3413760"/>
            <a:ext cx="8261985" cy="138366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1</a:t>
            </a:r>
            <a:r>
              <a:rPr lang="zh-CN" altLang="en-US" sz="2000">
                <a:solidFill>
                  <a:schemeClr val="tx1"/>
                </a:solidFill>
                <a:effectLst/>
                <a:latin typeface="Times New Roman" panose="02020603050405020304" pitchFamily="18" charset="0"/>
                <a:sym typeface="+mn-ea"/>
              </a:rPr>
              <a:t>）在先进先出页面置换算法下，缺页中断次数是多少？要求用图画出每一次页面置换前后的情况。</a:t>
            </a:r>
            <a:endParaRPr lang="zh-CN" altLang="en-US" sz="2000">
              <a:solidFill>
                <a:schemeClr val="tx1"/>
              </a:solidFill>
              <a:effectLst/>
              <a:latin typeface="Times New Roman" panose="02020603050405020304" pitchFamily="18" charset="0"/>
              <a:sym typeface="+mn-ea"/>
            </a:endParaRPr>
          </a:p>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2</a:t>
            </a:r>
            <a:r>
              <a:rPr lang="zh-CN" altLang="en-US" sz="2000">
                <a:solidFill>
                  <a:schemeClr val="tx1"/>
                </a:solidFill>
                <a:effectLst/>
                <a:latin typeface="Times New Roman" panose="02020603050405020304" pitchFamily="18" charset="0"/>
                <a:sym typeface="+mn-ea"/>
              </a:rPr>
              <a:t>）若采用最久未使用淘汰算法呢？</a:t>
            </a:r>
            <a:endParaRPr lang="zh-CN" altLang="en-US" sz="2000">
              <a:solidFill>
                <a:schemeClr val="tx1"/>
              </a:solidFill>
              <a:effectLst/>
              <a:latin typeface="Times New Roman" panose="02020603050405020304" pitchFamily="18"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74753"/>
          <p:cNvSpPr/>
          <p:nvPr/>
        </p:nvSpPr>
        <p:spPr>
          <a:xfrm>
            <a:off x="72072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段页式存储管理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8546" name="内容占位符 7475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4756" name="矩形 747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xEl>
                                              <p:charRg st="1" end="9"/>
                                            </p:txEl>
                                          </p:spTgt>
                                        </p:tgtEl>
                                        <p:attrNameLst>
                                          <p:attrName>style.visibility</p:attrName>
                                        </p:attrNameLst>
                                      </p:cBhvr>
                                      <p:to>
                                        <p:strVal val="visible"/>
                                      </p:to>
                                    </p:set>
                                    <p:anim calcmode="lin" valueType="num">
                                      <p:cBhvr additive="base">
                                        <p:cTn id="7" dur="1000" fill="hold"/>
                                        <p:tgtEl>
                                          <p:spTgt spid="7475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757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58</a:t>
            </a:r>
            <a:endParaRPr lang="en-US" altLang="zh-CN" b="0">
              <a:solidFill>
                <a:schemeClr val="tx2"/>
              </a:solidFill>
              <a:latin typeface="Times New Roman" panose="02020603050405020304" pitchFamily="18" charset="0"/>
              <a:ea typeface="宋体" pitchFamily="2" charset="-122"/>
            </a:endParaRPr>
          </a:p>
        </p:txBody>
      </p:sp>
      <p:sp>
        <p:nvSpPr>
          <p:cNvPr id="75779" name="矩形 75778"/>
          <p:cNvSpPr/>
          <p:nvPr/>
        </p:nvSpPr>
        <p:spPr>
          <a:xfrm>
            <a:off x="185738" y="487363"/>
            <a:ext cx="8767763" cy="3338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段式地址空间</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什么是段</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分段是程序中自然划分的一组逻辑意义完整的信息集合。</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分段的例：代码分段、数据分段、栈段页。</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程序地址空间</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由若干个逻辑分段组成，每个分段有自己的名字，对于一个分段而言，它是一个连续的地址区。</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75780" name="矩形 757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段页式存储管理</a:t>
            </a:r>
            <a:endParaRPr lang="zh-CN" altLang="en-US" sz="2400" strike="noStrike" noProof="1">
              <a:ea typeface="宋体" pitchFamily="2" charset="-122"/>
            </a:endParaRPr>
          </a:p>
        </p:txBody>
      </p:sp>
      <p:grpSp>
        <p:nvGrpSpPr>
          <p:cNvPr id="75781" name="组合 75780"/>
          <p:cNvGrpSpPr/>
          <p:nvPr/>
        </p:nvGrpSpPr>
        <p:grpSpPr>
          <a:xfrm>
            <a:off x="938213" y="3871913"/>
            <a:ext cx="6415087" cy="2530475"/>
            <a:chOff x="0" y="0"/>
            <a:chExt cx="4041" cy="1594"/>
          </a:xfrm>
        </p:grpSpPr>
        <p:sp>
          <p:nvSpPr>
            <p:cNvPr id="75782" name="矩形 75781"/>
            <p:cNvSpPr/>
            <p:nvPr/>
          </p:nvSpPr>
          <p:spPr>
            <a:xfrm>
              <a:off x="453" y="296"/>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9574" name="文本框 75782"/>
            <p:cNvSpPr txBox="1"/>
            <p:nvPr/>
          </p:nvSpPr>
          <p:spPr>
            <a:xfrm>
              <a:off x="213" y="40"/>
              <a:ext cx="100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code_addr</a:t>
              </a:r>
              <a:endParaRPr lang="en-US" altLang="zh-CN" sz="1600">
                <a:solidFill>
                  <a:schemeClr val="tx1"/>
                </a:solidFill>
                <a:latin typeface="Times New Roman" panose="02020603050405020304" pitchFamily="18" charset="0"/>
                <a:ea typeface="宋体" pitchFamily="2" charset="-122"/>
              </a:endParaRPr>
            </a:p>
          </p:txBody>
        </p:sp>
        <p:sp>
          <p:nvSpPr>
            <p:cNvPr id="109575" name="文本框 75783"/>
            <p:cNvSpPr txBox="1"/>
            <p:nvPr/>
          </p:nvSpPr>
          <p:spPr>
            <a:xfrm>
              <a:off x="0" y="1245"/>
              <a:ext cx="726"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4KB-1</a:t>
              </a:r>
              <a:endParaRPr lang="en-US" altLang="zh-CN" sz="1600">
                <a:solidFill>
                  <a:schemeClr val="tx1"/>
                </a:solidFill>
                <a:latin typeface="Times New Roman" panose="02020603050405020304" pitchFamily="18" charset="0"/>
                <a:ea typeface="宋体" pitchFamily="2" charset="-122"/>
              </a:endParaRPr>
            </a:p>
          </p:txBody>
        </p:sp>
        <p:sp>
          <p:nvSpPr>
            <p:cNvPr id="109576" name="文本框 75784"/>
            <p:cNvSpPr txBox="1"/>
            <p:nvPr/>
          </p:nvSpPr>
          <p:spPr>
            <a:xfrm>
              <a:off x="306" y="208"/>
              <a:ext cx="1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9577" name="文本框 75785"/>
            <p:cNvSpPr txBox="1"/>
            <p:nvPr/>
          </p:nvSpPr>
          <p:spPr>
            <a:xfrm>
              <a:off x="545" y="1382"/>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代码分段</a:t>
              </a:r>
              <a:endParaRPr lang="zh-CN" altLang="en-US" sz="1600">
                <a:solidFill>
                  <a:schemeClr val="tx1"/>
                </a:solidFill>
                <a:latin typeface="Times New Roman" panose="02020603050405020304" pitchFamily="18" charset="0"/>
                <a:ea typeface="宋体" pitchFamily="2" charset="-122"/>
              </a:endParaRPr>
            </a:p>
          </p:txBody>
        </p:sp>
        <p:sp>
          <p:nvSpPr>
            <p:cNvPr id="75787" name="矩形 75786"/>
            <p:cNvSpPr/>
            <p:nvPr/>
          </p:nvSpPr>
          <p:spPr>
            <a:xfrm>
              <a:off x="1808" y="256"/>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9579" name="文本框 75787"/>
            <p:cNvSpPr txBox="1"/>
            <p:nvPr/>
          </p:nvSpPr>
          <p:spPr>
            <a:xfrm>
              <a:off x="1569" y="0"/>
              <a:ext cx="105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data_addr</a:t>
              </a:r>
              <a:endParaRPr lang="en-US" altLang="zh-CN" sz="1600">
                <a:solidFill>
                  <a:schemeClr val="tx1"/>
                </a:solidFill>
                <a:latin typeface="Times New Roman" panose="02020603050405020304" pitchFamily="18" charset="0"/>
                <a:ea typeface="宋体" pitchFamily="2" charset="-122"/>
              </a:endParaRPr>
            </a:p>
          </p:txBody>
        </p:sp>
        <p:sp>
          <p:nvSpPr>
            <p:cNvPr id="109580" name="文本框 75788"/>
            <p:cNvSpPr txBox="1"/>
            <p:nvPr/>
          </p:nvSpPr>
          <p:spPr>
            <a:xfrm>
              <a:off x="1356" y="936"/>
              <a:ext cx="761"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3KB-1</a:t>
              </a:r>
              <a:endParaRPr lang="en-US" altLang="zh-CN" sz="1600">
                <a:solidFill>
                  <a:schemeClr val="tx1"/>
                </a:solidFill>
                <a:latin typeface="Times New Roman" panose="02020603050405020304" pitchFamily="18" charset="0"/>
                <a:ea typeface="宋体" pitchFamily="2" charset="-122"/>
              </a:endParaRPr>
            </a:p>
          </p:txBody>
        </p:sp>
        <p:sp>
          <p:nvSpPr>
            <p:cNvPr id="109581" name="文本框 75789"/>
            <p:cNvSpPr txBox="1"/>
            <p:nvPr/>
          </p:nvSpPr>
          <p:spPr>
            <a:xfrm>
              <a:off x="1662"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9582" name="文本框 75790"/>
            <p:cNvSpPr txBox="1"/>
            <p:nvPr/>
          </p:nvSpPr>
          <p:spPr>
            <a:xfrm>
              <a:off x="1928" y="1091"/>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数据分段</a:t>
              </a:r>
              <a:endParaRPr lang="zh-CN" altLang="en-US" sz="1600">
                <a:solidFill>
                  <a:schemeClr val="tx1"/>
                </a:solidFill>
                <a:latin typeface="Times New Roman" panose="02020603050405020304" pitchFamily="18" charset="0"/>
                <a:ea typeface="宋体" pitchFamily="2" charset="-122"/>
              </a:endParaRPr>
            </a:p>
          </p:txBody>
        </p:sp>
        <p:sp>
          <p:nvSpPr>
            <p:cNvPr id="75792" name="矩形 75791"/>
            <p:cNvSpPr/>
            <p:nvPr/>
          </p:nvSpPr>
          <p:spPr>
            <a:xfrm>
              <a:off x="3244" y="256"/>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09584" name="文本框 75792"/>
            <p:cNvSpPr txBox="1"/>
            <p:nvPr/>
          </p:nvSpPr>
          <p:spPr>
            <a:xfrm>
              <a:off x="3004" y="18"/>
              <a:ext cx="97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stack_addr</a:t>
              </a:r>
              <a:endParaRPr lang="en-US" altLang="zh-CN" sz="1600">
                <a:solidFill>
                  <a:schemeClr val="tx1"/>
                </a:solidFill>
                <a:latin typeface="Times New Roman" panose="02020603050405020304" pitchFamily="18" charset="0"/>
                <a:ea typeface="宋体" pitchFamily="2" charset="-122"/>
              </a:endParaRPr>
            </a:p>
          </p:txBody>
        </p:sp>
        <p:sp>
          <p:nvSpPr>
            <p:cNvPr id="109585" name="文本框 75793"/>
            <p:cNvSpPr txBox="1"/>
            <p:nvPr/>
          </p:nvSpPr>
          <p:spPr>
            <a:xfrm>
              <a:off x="2782" y="578"/>
              <a:ext cx="690"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2KB-1</a:t>
              </a:r>
              <a:endParaRPr lang="en-US" altLang="zh-CN" sz="1600">
                <a:solidFill>
                  <a:schemeClr val="tx1"/>
                </a:solidFill>
                <a:latin typeface="Times New Roman" panose="02020603050405020304" pitchFamily="18" charset="0"/>
                <a:ea typeface="宋体" pitchFamily="2" charset="-122"/>
              </a:endParaRPr>
            </a:p>
          </p:txBody>
        </p:sp>
        <p:sp>
          <p:nvSpPr>
            <p:cNvPr id="109586" name="文本框 75794"/>
            <p:cNvSpPr txBox="1"/>
            <p:nvPr/>
          </p:nvSpPr>
          <p:spPr>
            <a:xfrm>
              <a:off x="3097"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09587" name="文本框 75795"/>
            <p:cNvSpPr txBox="1"/>
            <p:nvPr/>
          </p:nvSpPr>
          <p:spPr>
            <a:xfrm>
              <a:off x="3443" y="733"/>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栈段</a:t>
              </a:r>
              <a:endParaRPr lang="zh-CN" altLang="en-US" sz="1600">
                <a:solidFill>
                  <a:schemeClr val="tx1"/>
                </a:solidFill>
                <a:latin typeface="Times New Roman" panose="02020603050405020304" pitchFamily="18" charset="0"/>
                <a:ea typeface="宋体" pitchFamily="2" charset="-122"/>
              </a:endParaRPr>
            </a:p>
          </p:txBody>
        </p:sp>
      </p:grpSp>
      <p:sp>
        <p:nvSpPr>
          <p:cNvPr id="75797" name="文本框 75796"/>
          <p:cNvSpPr txBox="1"/>
          <p:nvPr/>
        </p:nvSpPr>
        <p:spPr>
          <a:xfrm>
            <a:off x="3663950" y="6221413"/>
            <a:ext cx="33909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具有段式地址结构的程序地址空间</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11" end="26"/>
                                            </p:txEl>
                                          </p:spTgt>
                                        </p:tgtEl>
                                        <p:attrNameLst>
                                          <p:attrName>style.visibility</p:attrName>
                                        </p:attrNameLst>
                                      </p:cBhvr>
                                      <p:to>
                                        <p:strVal val="visible"/>
                                      </p:to>
                                    </p:set>
                                    <p:anim calcmode="lin" valueType="num">
                                      <p:cBhvr additive="base">
                                        <p:cTn id="13" dur="1000" fill="hold"/>
                                        <p:tgtEl>
                                          <p:spTgt spid="75779">
                                            <p:txEl>
                                              <p:charRg st="11"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9">
                                            <p:txEl>
                                              <p:charRg st="26" end="68"/>
                                            </p:txEl>
                                          </p:spTgt>
                                        </p:tgtEl>
                                        <p:attrNameLst>
                                          <p:attrName>style.visibility</p:attrName>
                                        </p:attrNameLst>
                                      </p:cBhvr>
                                      <p:to>
                                        <p:strVal val="visible"/>
                                      </p:to>
                                    </p:set>
                                    <p:anim calcmode="lin" valueType="num">
                                      <p:cBhvr additive="base">
                                        <p:cTn id="19" dur="500" fill="hold"/>
                                        <p:tgtEl>
                                          <p:spTgt spid="75779">
                                            <p:txEl>
                                              <p:charRg st="26"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charRg st="26" end="6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9">
                                            <p:txEl>
                                              <p:charRg st="68" end="104"/>
                                            </p:txEl>
                                          </p:spTgt>
                                        </p:tgtEl>
                                        <p:attrNameLst>
                                          <p:attrName>style.visibility</p:attrName>
                                        </p:attrNameLst>
                                      </p:cBhvr>
                                      <p:to>
                                        <p:strVal val="visible"/>
                                      </p:to>
                                    </p:set>
                                    <p:anim calcmode="lin" valueType="num">
                                      <p:cBhvr additive="base">
                                        <p:cTn id="23" dur="500" fill="hold"/>
                                        <p:tgtEl>
                                          <p:spTgt spid="75779">
                                            <p:txEl>
                                              <p:charRg st="68" end="10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9">
                                            <p:txEl>
                                              <p:charRg st="68" end="10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5779">
                                            <p:txEl>
                                              <p:charRg st="104" end="121"/>
                                            </p:txEl>
                                          </p:spTgt>
                                        </p:tgtEl>
                                        <p:attrNameLst>
                                          <p:attrName>style.visibility</p:attrName>
                                        </p:attrNameLst>
                                      </p:cBhvr>
                                      <p:to>
                                        <p:strVal val="visible"/>
                                      </p:to>
                                    </p:set>
                                    <p:anim calcmode="lin" valueType="num">
                                      <p:cBhvr additive="base">
                                        <p:cTn id="29" dur="500" fill="hold"/>
                                        <p:tgtEl>
                                          <p:spTgt spid="75779">
                                            <p:txEl>
                                              <p:charRg st="104" end="12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5779">
                                            <p:txEl>
                                              <p:charRg st="104" end="12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779">
                                            <p:txEl>
                                              <p:charRg st="121" end="166"/>
                                            </p:txEl>
                                          </p:spTgt>
                                        </p:tgtEl>
                                        <p:attrNameLst>
                                          <p:attrName>style.visibility</p:attrName>
                                        </p:attrNameLst>
                                      </p:cBhvr>
                                      <p:to>
                                        <p:strVal val="visible"/>
                                      </p:to>
                                    </p:set>
                                    <p:anim calcmode="lin" valueType="num">
                                      <p:cBhvr additive="base">
                                        <p:cTn id="35" dur="500" fill="hold"/>
                                        <p:tgtEl>
                                          <p:spTgt spid="75779">
                                            <p:txEl>
                                              <p:charRg st="121" end="16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charRg st="121" end="16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5781"/>
                                        </p:tgtEl>
                                        <p:attrNameLst>
                                          <p:attrName>style.visibility</p:attrName>
                                        </p:attrNameLst>
                                      </p:cBhvr>
                                      <p:to>
                                        <p:strVal val="visible"/>
                                      </p:to>
                                    </p:set>
                                    <p:anim calcmode="lin" valueType="num">
                                      <p:cBhvr additive="base">
                                        <p:cTn id="41" dur="500" fill="hold"/>
                                        <p:tgtEl>
                                          <p:spTgt spid="75781"/>
                                        </p:tgtEl>
                                        <p:attrNameLst>
                                          <p:attrName>ppt_x</p:attrName>
                                        </p:attrNameLst>
                                      </p:cBhvr>
                                      <p:tavLst>
                                        <p:tav tm="0">
                                          <p:val>
                                            <p:strVal val="#ppt_x"/>
                                          </p:val>
                                        </p:tav>
                                        <p:tav tm="100000">
                                          <p:val>
                                            <p:strVal val="#ppt_x"/>
                                          </p:val>
                                        </p:tav>
                                      </p:tavLst>
                                    </p:anim>
                                    <p:anim calcmode="lin" valueType="num">
                                      <p:cBhvr additive="base">
                                        <p:cTn id="42"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9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框 768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59</a:t>
            </a:r>
            <a:endParaRPr lang="en-US" altLang="zh-CN" b="0">
              <a:solidFill>
                <a:schemeClr val="tx2"/>
              </a:solidFill>
              <a:latin typeface="Times New Roman" panose="02020603050405020304" pitchFamily="18" charset="0"/>
              <a:ea typeface="宋体" pitchFamily="2" charset="-122"/>
            </a:endParaRPr>
          </a:p>
        </p:txBody>
      </p:sp>
      <p:sp>
        <p:nvSpPr>
          <p:cNvPr id="76803" name="矩形 76802"/>
          <p:cNvSpPr/>
          <p:nvPr/>
        </p:nvSpPr>
        <p:spPr>
          <a:xfrm>
            <a:off x="230188" y="558800"/>
            <a:ext cx="577691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段式地址结构</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76804" name="组合 76803"/>
          <p:cNvGrpSpPr/>
          <p:nvPr/>
        </p:nvGrpSpPr>
        <p:grpSpPr>
          <a:xfrm>
            <a:off x="1035050" y="1257300"/>
            <a:ext cx="3897313" cy="433388"/>
            <a:chOff x="0" y="0"/>
            <a:chExt cx="3360" cy="410"/>
          </a:xfrm>
        </p:grpSpPr>
        <p:sp>
          <p:nvSpPr>
            <p:cNvPr id="110596" name="文本框 76804"/>
            <p:cNvSpPr txBox="1"/>
            <p:nvPr/>
          </p:nvSpPr>
          <p:spPr>
            <a:xfrm>
              <a:off x="0" y="0"/>
              <a:ext cx="3360" cy="40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40000"/>
                </a:lnSpc>
                <a:spcBef>
                  <a:spcPct val="30000"/>
                </a:spcBef>
              </a:pPr>
              <a:r>
                <a:rPr lang="zh-CN" altLang="en-US" sz="1600">
                  <a:solidFill>
                    <a:schemeClr val="tx1"/>
                  </a:solidFill>
                  <a:latin typeface="Times New Roman" panose="02020603050405020304" pitchFamily="18" charset="0"/>
                  <a:ea typeface="宋体" pitchFamily="2" charset="-122"/>
                </a:rPr>
                <a:t>   段 号 </a:t>
              </a:r>
              <a:r>
                <a:rPr lang="en-US" altLang="zh-CN" sz="1600">
                  <a:solidFill>
                    <a:schemeClr val="tx1"/>
                  </a:solidFill>
                  <a:latin typeface="Times New Roman" panose="02020603050405020304" pitchFamily="18" charset="0"/>
                  <a:ea typeface="宋体" pitchFamily="2" charset="-122"/>
                </a:rPr>
                <a:t>s                 </a:t>
              </a:r>
              <a:r>
                <a:rPr lang="zh-CN" altLang="en-US" sz="1600">
                  <a:solidFill>
                    <a:schemeClr val="tx1"/>
                  </a:solidFill>
                  <a:latin typeface="Times New Roman" panose="02020603050405020304" pitchFamily="18" charset="0"/>
                  <a:ea typeface="宋体" pitchFamily="2" charset="-122"/>
                </a:rPr>
                <a:t>段 内 位 移 </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sp>
          <p:nvSpPr>
            <p:cNvPr id="110597" name="直接连接符 76805"/>
            <p:cNvSpPr/>
            <p:nvPr/>
          </p:nvSpPr>
          <p:spPr>
            <a:xfrm>
              <a:off x="1104" y="0"/>
              <a:ext cx="0" cy="41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76807" name="矩形 76806"/>
          <p:cNvSpPr/>
          <p:nvPr/>
        </p:nvSpPr>
        <p:spPr>
          <a:xfrm>
            <a:off x="187325" y="2333625"/>
            <a:ext cx="3638550" cy="676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段式地址变换</a:t>
            </a:r>
            <a:endParaRPr lang="zh-CN" altLang="en-US" b="1" strike="noStrike" noProof="1">
              <a:solidFill>
                <a:srgbClr val="990000"/>
              </a:solidFill>
              <a:latin typeface="Times New Roman" panose="02020603050405020304" pitchFamily="18" charset="0"/>
              <a:ea typeface="宋体" pitchFamily="2" charset="-122"/>
            </a:endParaRPr>
          </a:p>
        </p:txBody>
      </p:sp>
      <p:grpSp>
        <p:nvGrpSpPr>
          <p:cNvPr id="76808" name="组合 76807"/>
          <p:cNvGrpSpPr/>
          <p:nvPr/>
        </p:nvGrpSpPr>
        <p:grpSpPr>
          <a:xfrm>
            <a:off x="4030663" y="1903413"/>
            <a:ext cx="4884737" cy="2747962"/>
            <a:chOff x="0" y="0"/>
            <a:chExt cx="3077" cy="1731"/>
          </a:xfrm>
        </p:grpSpPr>
        <p:sp>
          <p:nvSpPr>
            <p:cNvPr id="110600" name="文本框 76808"/>
            <p:cNvSpPr txBox="1"/>
            <p:nvPr/>
          </p:nvSpPr>
          <p:spPr>
            <a:xfrm>
              <a:off x="660" y="823"/>
              <a:ext cx="821" cy="908"/>
            </a:xfrm>
            <a:prstGeom prst="rect">
              <a:avLst/>
            </a:prstGeom>
            <a:solidFill>
              <a:srgbClr val="FFFF99"/>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L        B</a:t>
              </a:r>
              <a:endParaRPr lang="en-US" altLang="zh-CN" sz="1600" b="0">
                <a:solidFill>
                  <a:schemeClr val="tx1"/>
                </a:solidFill>
                <a:latin typeface="Times New Roman" panose="02020603050405020304" pitchFamily="18" charset="0"/>
                <a:ea typeface="宋体" pitchFamily="2" charset="-122"/>
              </a:endParaRPr>
            </a:p>
          </p:txBody>
        </p:sp>
        <p:sp>
          <p:nvSpPr>
            <p:cNvPr id="76810" name="流程图: 文档 76809"/>
            <p:cNvSpPr/>
            <p:nvPr/>
          </p:nvSpPr>
          <p:spPr>
            <a:xfrm>
              <a:off x="1913" y="680"/>
              <a:ext cx="747" cy="1051"/>
            </a:xfrm>
            <a:prstGeom prst="flowChartDocument">
              <a:avLst/>
            </a:prstGeom>
            <a:solidFill>
              <a:srgbClr val="CCFF99"/>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0602" name="文本框 76810"/>
            <p:cNvSpPr txBox="1"/>
            <p:nvPr/>
          </p:nvSpPr>
          <p:spPr>
            <a:xfrm>
              <a:off x="66" y="250"/>
              <a:ext cx="720" cy="239"/>
            </a:xfrm>
            <a:prstGeom prst="rect">
              <a:avLst/>
            </a:prstGeom>
            <a:solidFill>
              <a:srgbClr val="FFCCCC"/>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     w</a:t>
              </a:r>
              <a:endParaRPr lang="en-US" altLang="zh-CN" sz="1600">
                <a:solidFill>
                  <a:schemeClr val="tx1"/>
                </a:solidFill>
                <a:latin typeface="Times New Roman" panose="02020603050405020304" pitchFamily="18" charset="0"/>
                <a:ea typeface="宋体" pitchFamily="2" charset="-122"/>
              </a:endParaRPr>
            </a:p>
          </p:txBody>
        </p:sp>
        <p:sp>
          <p:nvSpPr>
            <p:cNvPr id="110603" name="直接连接符 76811"/>
            <p:cNvSpPr/>
            <p:nvPr/>
          </p:nvSpPr>
          <p:spPr>
            <a:xfrm>
              <a:off x="2739" y="680"/>
              <a:ext cx="0" cy="26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0604" name="文本框 76812"/>
            <p:cNvSpPr txBox="1"/>
            <p:nvPr/>
          </p:nvSpPr>
          <p:spPr>
            <a:xfrm>
              <a:off x="2622" y="899"/>
              <a:ext cx="455" cy="23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B+w</a:t>
              </a:r>
              <a:endParaRPr lang="en-US" altLang="zh-CN" sz="1600">
                <a:solidFill>
                  <a:schemeClr val="tx1"/>
                </a:solidFill>
                <a:latin typeface="Times New Roman" panose="02020603050405020304" pitchFamily="18" charset="0"/>
                <a:ea typeface="宋体" pitchFamily="2" charset="-122"/>
              </a:endParaRPr>
            </a:p>
          </p:txBody>
        </p:sp>
        <p:sp>
          <p:nvSpPr>
            <p:cNvPr id="110605" name="直接连接符 76813"/>
            <p:cNvSpPr/>
            <p:nvPr/>
          </p:nvSpPr>
          <p:spPr>
            <a:xfrm>
              <a:off x="1913" y="920"/>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06" name="直接连接符 76814"/>
            <p:cNvSpPr/>
            <p:nvPr/>
          </p:nvSpPr>
          <p:spPr>
            <a:xfrm>
              <a:off x="1913" y="1063"/>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07" name="直接连接符 76815"/>
            <p:cNvSpPr/>
            <p:nvPr/>
          </p:nvSpPr>
          <p:spPr>
            <a:xfrm>
              <a:off x="656" y="1015"/>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08" name="直接连接符 76816"/>
            <p:cNvSpPr/>
            <p:nvPr/>
          </p:nvSpPr>
          <p:spPr>
            <a:xfrm>
              <a:off x="656" y="1206"/>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09" name="直接连接符 76817"/>
            <p:cNvSpPr/>
            <p:nvPr/>
          </p:nvSpPr>
          <p:spPr>
            <a:xfrm>
              <a:off x="892"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10" name="直接连接符 76818"/>
            <p:cNvSpPr/>
            <p:nvPr/>
          </p:nvSpPr>
          <p:spPr>
            <a:xfrm>
              <a:off x="1167"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11" name="文本框 76819"/>
            <p:cNvSpPr txBox="1"/>
            <p:nvPr/>
          </p:nvSpPr>
          <p:spPr>
            <a:xfrm>
              <a:off x="2032" y="442"/>
              <a:ext cx="549" cy="286"/>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第</a:t>
              </a:r>
              <a:r>
                <a:rPr lang="en-US" altLang="zh-CN" sz="1600" b="0">
                  <a:solidFill>
                    <a:schemeClr val="tx1"/>
                  </a:solidFill>
                  <a:latin typeface="Times New Roman" panose="02020603050405020304" pitchFamily="18" charset="0"/>
                  <a:ea typeface="宋体" pitchFamily="2" charset="-122"/>
                </a:rPr>
                <a:t>S</a:t>
              </a:r>
              <a:r>
                <a:rPr lang="zh-CN" altLang="en-US" sz="1600" b="0">
                  <a:solidFill>
                    <a:schemeClr val="tx1"/>
                  </a:solidFill>
                  <a:latin typeface="Times New Roman" panose="02020603050405020304" pitchFamily="18" charset="0"/>
                  <a:ea typeface="宋体" pitchFamily="2" charset="-122"/>
                </a:rPr>
                <a:t>段</a:t>
              </a:r>
              <a:endParaRPr lang="zh-CN" altLang="en-US" sz="1600" b="0">
                <a:solidFill>
                  <a:schemeClr val="tx1"/>
                </a:solidFill>
                <a:latin typeface="Times New Roman" panose="02020603050405020304" pitchFamily="18" charset="0"/>
                <a:ea typeface="宋体" pitchFamily="2" charset="-122"/>
              </a:endParaRPr>
            </a:p>
          </p:txBody>
        </p:sp>
        <p:sp>
          <p:nvSpPr>
            <p:cNvPr id="110612" name="直接连接符 76820"/>
            <p:cNvSpPr/>
            <p:nvPr/>
          </p:nvSpPr>
          <p:spPr>
            <a:xfrm>
              <a:off x="341" y="250"/>
              <a:ext cx="0" cy="239"/>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13" name="文本框 76821"/>
            <p:cNvSpPr txBox="1"/>
            <p:nvPr/>
          </p:nvSpPr>
          <p:spPr>
            <a:xfrm>
              <a:off x="0" y="0"/>
              <a:ext cx="422" cy="238"/>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段号</a:t>
              </a:r>
              <a:endParaRPr lang="zh-CN" altLang="en-US" sz="1600" b="0">
                <a:solidFill>
                  <a:schemeClr val="tx1"/>
                </a:solidFill>
                <a:latin typeface="Times New Roman" panose="02020603050405020304" pitchFamily="18" charset="0"/>
                <a:ea typeface="宋体" pitchFamily="2" charset="-122"/>
              </a:endParaRPr>
            </a:p>
          </p:txBody>
        </p:sp>
        <p:sp>
          <p:nvSpPr>
            <p:cNvPr id="110614" name="文本框 76822"/>
            <p:cNvSpPr txBox="1"/>
            <p:nvPr/>
          </p:nvSpPr>
          <p:spPr>
            <a:xfrm>
              <a:off x="343" y="1"/>
              <a:ext cx="667" cy="286"/>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段内位移</a:t>
              </a:r>
              <a:endParaRPr lang="zh-CN" altLang="en-US" sz="1600" b="0">
                <a:solidFill>
                  <a:schemeClr val="tx1"/>
                </a:solidFill>
                <a:latin typeface="Times New Roman" panose="02020603050405020304" pitchFamily="18" charset="0"/>
                <a:ea typeface="宋体" pitchFamily="2" charset="-122"/>
              </a:endParaRPr>
            </a:p>
          </p:txBody>
        </p:sp>
        <p:sp>
          <p:nvSpPr>
            <p:cNvPr id="110615" name="直接连接符 76823"/>
            <p:cNvSpPr/>
            <p:nvPr/>
          </p:nvSpPr>
          <p:spPr>
            <a:xfrm>
              <a:off x="185" y="489"/>
              <a:ext cx="0" cy="528"/>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16" name="直接连接符 76824"/>
            <p:cNvSpPr/>
            <p:nvPr/>
          </p:nvSpPr>
          <p:spPr>
            <a:xfrm>
              <a:off x="185" y="1015"/>
              <a:ext cx="47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0617" name="直接连接符 76825"/>
            <p:cNvSpPr/>
            <p:nvPr/>
          </p:nvSpPr>
          <p:spPr>
            <a:xfrm>
              <a:off x="1403" y="1110"/>
              <a:ext cx="23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18" name="直接连接符 76826"/>
            <p:cNvSpPr/>
            <p:nvPr/>
          </p:nvSpPr>
          <p:spPr>
            <a:xfrm flipV="1">
              <a:off x="1638" y="680"/>
              <a:ext cx="0" cy="43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0619" name="直接连接符 76827"/>
            <p:cNvSpPr/>
            <p:nvPr/>
          </p:nvSpPr>
          <p:spPr>
            <a:xfrm>
              <a:off x="1638" y="680"/>
              <a:ext cx="275"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0620" name="文本框 76828"/>
            <p:cNvSpPr txBox="1"/>
            <p:nvPr/>
          </p:nvSpPr>
          <p:spPr>
            <a:xfrm>
              <a:off x="567" y="610"/>
              <a:ext cx="108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Arial" panose="020B0604020202020204" pitchFamily="34" charset="0"/>
                  <a:ea typeface="宋体" pitchFamily="2" charset="-122"/>
                </a:rPr>
                <a:t>段号  长度  基址</a:t>
              </a:r>
              <a:endParaRPr lang="zh-CN" altLang="en-US" sz="1600" b="0">
                <a:solidFill>
                  <a:schemeClr val="tx1"/>
                </a:solidFill>
                <a:latin typeface="Arial" panose="020B0604020202020204" pitchFamily="34" charset="0"/>
                <a:ea typeface="宋体" pitchFamily="2" charset="-122"/>
              </a:endParaRPr>
            </a:p>
          </p:txBody>
        </p:sp>
      </p:grpSp>
      <p:sp>
        <p:nvSpPr>
          <p:cNvPr id="76830" name="矩形 76829"/>
          <p:cNvSpPr/>
          <p:nvPr/>
        </p:nvSpPr>
        <p:spPr>
          <a:xfrm>
            <a:off x="406400" y="3048000"/>
            <a:ext cx="4303713" cy="3341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段式地址步骤</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取出程序地址</a:t>
            </a:r>
            <a:r>
              <a:rPr lang="en-US" altLang="zh-CN" sz="2400" strike="noStrike" noProof="1">
                <a:solidFill>
                  <a:schemeClr val="tx1"/>
                </a:solidFill>
                <a:latin typeface="Times New Roman" panose="02020603050405020304" pitchFamily="18" charset="0"/>
                <a:ea typeface="宋体" pitchFamily="2" charset="-122"/>
                <a:cs typeface="+mn-cs"/>
              </a:rPr>
              <a:t>(s</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w)</a:t>
            </a:r>
            <a:r>
              <a:rPr lang="zh-CN" altLang="en-US" sz="2400" strike="noStrike" noProof="1">
                <a:solidFill>
                  <a:schemeClr val="tx1"/>
                </a:solidFill>
                <a:latin typeface="Times New Roman" panose="02020603050405020304" pitchFamily="18" charset="0"/>
                <a:ea typeface="宋体" pitchFamily="2" charset="-122"/>
                <a:cs typeface="+mn-cs"/>
              </a:rPr>
              <a:t>；</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用</a:t>
            </a:r>
            <a:r>
              <a:rPr lang="en-US" altLang="zh-CN" sz="2400" strike="noStrike" noProof="1">
                <a:solidFill>
                  <a:schemeClr val="tx1"/>
                </a:solidFill>
                <a:latin typeface="Times New Roman" panose="02020603050405020304" pitchFamily="18" charset="0"/>
                <a:ea typeface="宋体" pitchFamily="2" charset="-122"/>
                <a:cs typeface="+mn-cs"/>
              </a:rPr>
              <a:t>s</a:t>
            </a:r>
            <a:r>
              <a:rPr lang="zh-CN" altLang="en-US" sz="2400" strike="noStrike" noProof="1">
                <a:solidFill>
                  <a:schemeClr val="tx1"/>
                </a:solidFill>
                <a:latin typeface="Times New Roman" panose="02020603050405020304" pitchFamily="18" charset="0"/>
                <a:ea typeface="宋体" pitchFamily="2" charset="-122"/>
                <a:cs typeface="+mn-cs"/>
              </a:rPr>
              <a:t>检索段表；</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pitchFamily="18" charset="0"/>
                <a:ea typeface="宋体" pitchFamily="2" charset="-122"/>
                <a:cs typeface="+mn-cs"/>
              </a:rPr>
              <a:t>如</a:t>
            </a:r>
            <a:r>
              <a:rPr lang="en-US" altLang="zh-CN" sz="2400" strike="noStrike" noProof="1">
                <a:solidFill>
                  <a:schemeClr val="tx1"/>
                </a:solidFill>
                <a:latin typeface="Times New Roman" panose="02020603050405020304" pitchFamily="18" charset="0"/>
                <a:ea typeface="宋体" pitchFamily="2" charset="-122"/>
                <a:cs typeface="+mn-cs"/>
              </a:rPr>
              <a:t>w</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0</a:t>
            </a:r>
            <a:r>
              <a:rPr lang="zh-CN" altLang="en-US" sz="2400" strike="noStrike" noProof="1">
                <a:solidFill>
                  <a:schemeClr val="tx1"/>
                </a:solidFill>
                <a:latin typeface="Times New Roman" panose="02020603050405020304" pitchFamily="18" charset="0"/>
                <a:ea typeface="宋体" pitchFamily="2" charset="-122"/>
                <a:cs typeface="+mn-cs"/>
              </a:rPr>
              <a:t>或</a:t>
            </a:r>
            <a:r>
              <a:rPr lang="en-US" altLang="zh-CN" sz="2400" strike="noStrike" noProof="1">
                <a:solidFill>
                  <a:schemeClr val="tx1"/>
                </a:solidFill>
                <a:latin typeface="Times New Roman" panose="02020603050405020304" pitchFamily="18" charset="0"/>
                <a:ea typeface="宋体" pitchFamily="2" charset="-122"/>
                <a:cs typeface="+mn-cs"/>
              </a:rPr>
              <a:t>w≥L</a:t>
            </a:r>
            <a:r>
              <a:rPr lang="zh-CN" altLang="en-US" sz="2400" strike="noStrike" noProof="1">
                <a:solidFill>
                  <a:schemeClr val="tx1"/>
                </a:solidFill>
                <a:latin typeface="Times New Roman" panose="02020603050405020304" pitchFamily="18" charset="0"/>
                <a:ea typeface="宋体" pitchFamily="2" charset="-122"/>
                <a:cs typeface="+mn-cs"/>
              </a:rPr>
              <a:t>则主存越界；</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pPr>
            <a:r>
              <a:rPr lang="en-US" altLang="zh-CN" sz="2400" strike="noStrike" noProof="1">
                <a:solidFill>
                  <a:schemeClr val="tx1"/>
                </a:solidFill>
                <a:latin typeface="Times New Roman" panose="02020603050405020304" pitchFamily="18" charset="0"/>
                <a:ea typeface="宋体" pitchFamily="2" charset="-122"/>
                <a:cs typeface="+mn-cs"/>
              </a:rPr>
              <a:t>(B</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w)</a:t>
            </a:r>
            <a:r>
              <a:rPr lang="zh-CN" altLang="en-US" sz="2400" strike="noStrike" noProof="1">
                <a:solidFill>
                  <a:schemeClr val="tx1"/>
                </a:solidFill>
                <a:latin typeface="Times New Roman" panose="02020603050405020304" pitchFamily="18" charset="0"/>
                <a:ea typeface="宋体" pitchFamily="2" charset="-122"/>
                <a:cs typeface="+mn-cs"/>
              </a:rPr>
              <a:t>即为所需主存</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1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地址</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76831" name="文本框 76830"/>
          <p:cNvSpPr txBox="1"/>
          <p:nvPr/>
        </p:nvSpPr>
        <p:spPr>
          <a:xfrm>
            <a:off x="2078038" y="1839913"/>
            <a:ext cx="15335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段式地址结构</a:t>
            </a:r>
            <a:endParaRPr lang="zh-CN" altLang="en-US" sz="1600" b="0">
              <a:solidFill>
                <a:schemeClr val="tx1"/>
              </a:solidFill>
              <a:latin typeface="Times New Roman" panose="02020603050405020304" pitchFamily="18" charset="0"/>
              <a:ea typeface="宋体" pitchFamily="2" charset="-122"/>
            </a:endParaRPr>
          </a:p>
        </p:txBody>
      </p:sp>
      <p:sp>
        <p:nvSpPr>
          <p:cNvPr id="76832" name="文本框 76831"/>
          <p:cNvSpPr txBox="1"/>
          <p:nvPr/>
        </p:nvSpPr>
        <p:spPr>
          <a:xfrm>
            <a:off x="5894388" y="4914900"/>
            <a:ext cx="1765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段式地址变换构</a:t>
            </a:r>
            <a:endParaRPr lang="zh-CN" altLang="en-US" sz="1600" b="0">
              <a:solidFill>
                <a:schemeClr val="tx1"/>
              </a:solidFill>
              <a:latin typeface="Times New Roman" panose="02020603050405020304" pitchFamily="18" charset="0"/>
              <a:ea typeface="宋体" pitchFamily="2" charset="-122"/>
            </a:endParaRPr>
          </a:p>
        </p:txBody>
      </p:sp>
      <p:sp>
        <p:nvSpPr>
          <p:cNvPr id="76833" name="矩形 7683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19"/>
                                            </p:txEl>
                                          </p:spTgt>
                                        </p:tgtEl>
                                        <p:attrNameLst>
                                          <p:attrName>style.visibility</p:attrName>
                                        </p:attrNameLst>
                                      </p:cBhvr>
                                      <p:to>
                                        <p:strVal val="visible"/>
                                      </p:to>
                                    </p:set>
                                    <p:anim calcmode="lin" valueType="num">
                                      <p:cBhvr additive="base">
                                        <p:cTn id="7" dur="1000" fill="hold"/>
                                        <p:tgtEl>
                                          <p:spTgt spid="76803">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ppt_x"/>
                                          </p:val>
                                        </p:tav>
                                        <p:tav tm="100000">
                                          <p:val>
                                            <p:strVal val="#ppt_x"/>
                                          </p:val>
                                        </p:tav>
                                      </p:tavLst>
                                    </p:anim>
                                    <p:anim calcmode="lin" valueType="num">
                                      <p:cBhvr additive="base">
                                        <p:cTn id="14"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6807">
                                            <p:txEl>
                                              <p:charRg st="0" end="11"/>
                                            </p:txEl>
                                          </p:spTgt>
                                        </p:tgtEl>
                                        <p:attrNameLst>
                                          <p:attrName>style.visibility</p:attrName>
                                        </p:attrNameLst>
                                      </p:cBhvr>
                                      <p:to>
                                        <p:strVal val="visible"/>
                                      </p:to>
                                    </p:set>
                                    <p:anim calcmode="lin" valueType="num">
                                      <p:cBhvr additive="base">
                                        <p:cTn id="23" dur="1000" fill="hold"/>
                                        <p:tgtEl>
                                          <p:spTgt spid="76807">
                                            <p:txEl>
                                              <p:charRg st="0" end="11"/>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680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6808"/>
                                        </p:tgtEl>
                                        <p:attrNameLst>
                                          <p:attrName>style.visibility</p:attrName>
                                        </p:attrNameLst>
                                      </p:cBhvr>
                                      <p:to>
                                        <p:strVal val="visible"/>
                                      </p:to>
                                    </p:set>
                                    <p:anim calcmode="lin" valueType="num">
                                      <p:cBhvr additive="base">
                                        <p:cTn id="29" dur="500" fill="hold"/>
                                        <p:tgtEl>
                                          <p:spTgt spid="76808"/>
                                        </p:tgtEl>
                                        <p:attrNameLst>
                                          <p:attrName>ppt_x</p:attrName>
                                        </p:attrNameLst>
                                      </p:cBhvr>
                                      <p:tavLst>
                                        <p:tav tm="0">
                                          <p:val>
                                            <p:strVal val="1+#ppt_w/2"/>
                                          </p:val>
                                        </p:tav>
                                        <p:tav tm="100000">
                                          <p:val>
                                            <p:strVal val="#ppt_x"/>
                                          </p:val>
                                        </p:tav>
                                      </p:tavLst>
                                    </p:anim>
                                    <p:anim calcmode="lin" valueType="num">
                                      <p:cBhvr additive="base">
                                        <p:cTn id="30"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6830">
                                            <p:txEl>
                                              <p:charRg st="0" end="7"/>
                                            </p:txEl>
                                          </p:spTgt>
                                        </p:tgtEl>
                                        <p:attrNameLst>
                                          <p:attrName>style.visibility</p:attrName>
                                        </p:attrNameLst>
                                      </p:cBhvr>
                                      <p:to>
                                        <p:strVal val="visible"/>
                                      </p:to>
                                    </p:set>
                                    <p:anim calcmode="lin" valueType="num">
                                      <p:cBhvr additive="base">
                                        <p:cTn id="39" dur="1000" fill="hold"/>
                                        <p:tgtEl>
                                          <p:spTgt spid="76830">
                                            <p:txEl>
                                              <p:charRg st="0"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76830">
                                            <p:txEl>
                                              <p:charRg st="0"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830">
                                            <p:txEl>
                                              <p:charRg st="7" end="20"/>
                                            </p:txEl>
                                          </p:spTgt>
                                        </p:tgtEl>
                                        <p:attrNameLst>
                                          <p:attrName>style.visibility</p:attrName>
                                        </p:attrNameLst>
                                      </p:cBhvr>
                                      <p:to>
                                        <p:strVal val="visible"/>
                                      </p:to>
                                    </p:set>
                                    <p:anim calcmode="lin" valueType="num">
                                      <p:cBhvr additive="base">
                                        <p:cTn id="43" dur="1000" fill="hold"/>
                                        <p:tgtEl>
                                          <p:spTgt spid="76830">
                                            <p:txEl>
                                              <p:charRg st="7" end="2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6830">
                                            <p:txEl>
                                              <p:charRg st="7" end="2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6830">
                                            <p:txEl>
                                              <p:charRg st="20" end="28"/>
                                            </p:txEl>
                                          </p:spTgt>
                                        </p:tgtEl>
                                        <p:attrNameLst>
                                          <p:attrName>style.visibility</p:attrName>
                                        </p:attrNameLst>
                                      </p:cBhvr>
                                      <p:to>
                                        <p:strVal val="visible"/>
                                      </p:to>
                                    </p:set>
                                    <p:anim calcmode="lin" valueType="num">
                                      <p:cBhvr additive="base">
                                        <p:cTn id="47" dur="1000" fill="hold"/>
                                        <p:tgtEl>
                                          <p:spTgt spid="76830">
                                            <p:txEl>
                                              <p:charRg st="20" end="2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76830">
                                            <p:txEl>
                                              <p:charRg st="20" end="2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6830">
                                            <p:txEl>
                                              <p:charRg st="28" end="43"/>
                                            </p:txEl>
                                          </p:spTgt>
                                        </p:tgtEl>
                                        <p:attrNameLst>
                                          <p:attrName>style.visibility</p:attrName>
                                        </p:attrNameLst>
                                      </p:cBhvr>
                                      <p:to>
                                        <p:strVal val="visible"/>
                                      </p:to>
                                    </p:set>
                                    <p:anim calcmode="lin" valueType="num">
                                      <p:cBhvr additive="base">
                                        <p:cTn id="51" dur="1000" fill="hold"/>
                                        <p:tgtEl>
                                          <p:spTgt spid="76830">
                                            <p:txEl>
                                              <p:charRg st="28" end="4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76830">
                                            <p:txEl>
                                              <p:charRg st="28" end="43"/>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6830">
                                            <p:txEl>
                                              <p:charRg st="43" end="55"/>
                                            </p:txEl>
                                          </p:spTgt>
                                        </p:tgtEl>
                                        <p:attrNameLst>
                                          <p:attrName>style.visibility</p:attrName>
                                        </p:attrNameLst>
                                      </p:cBhvr>
                                      <p:to>
                                        <p:strVal val="visible"/>
                                      </p:to>
                                    </p:set>
                                    <p:anim calcmode="lin" valueType="num">
                                      <p:cBhvr additive="base">
                                        <p:cTn id="55" dur="1000" fill="hold"/>
                                        <p:tgtEl>
                                          <p:spTgt spid="76830">
                                            <p:txEl>
                                              <p:charRg st="43" end="55"/>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76830">
                                            <p:txEl>
                                              <p:charRg st="43" end="55"/>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6830">
                                            <p:txEl>
                                              <p:charRg st="55" end="63"/>
                                            </p:txEl>
                                          </p:spTgt>
                                        </p:tgtEl>
                                        <p:attrNameLst>
                                          <p:attrName>style.visibility</p:attrName>
                                        </p:attrNameLst>
                                      </p:cBhvr>
                                      <p:to>
                                        <p:strVal val="visible"/>
                                      </p:to>
                                    </p:set>
                                    <p:anim calcmode="lin" valueType="num">
                                      <p:cBhvr additive="base">
                                        <p:cTn id="59" dur="1000" fill="hold"/>
                                        <p:tgtEl>
                                          <p:spTgt spid="76830">
                                            <p:txEl>
                                              <p:charRg st="55" end="63"/>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76830">
                                            <p:txEl>
                                              <p:charRg st="55" end="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7" grpId="0" build="p"/>
      <p:bldP spid="76830" grpId="0" uiExpand="1" build="p"/>
      <p:bldP spid="76831" grpId="0"/>
      <p:bldP spid="7683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文本框 778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60</a:t>
            </a:r>
            <a:endParaRPr lang="en-US" altLang="zh-CN" b="0">
              <a:solidFill>
                <a:schemeClr val="tx2"/>
              </a:solidFill>
              <a:latin typeface="Times New Roman" panose="02020603050405020304" pitchFamily="18" charset="0"/>
              <a:ea typeface="宋体" pitchFamily="2" charset="-122"/>
            </a:endParaRPr>
          </a:p>
        </p:txBody>
      </p:sp>
      <p:sp>
        <p:nvSpPr>
          <p:cNvPr id="77827" name="矩形 77826"/>
          <p:cNvSpPr/>
          <p:nvPr/>
        </p:nvSpPr>
        <p:spPr>
          <a:xfrm>
            <a:off x="171450" y="587375"/>
            <a:ext cx="8375650" cy="5797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页式系统与段式系统的区别</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用户地址空间的区别</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页式系统中用户地址空间</a:t>
            </a:r>
            <a:r>
              <a:rPr lang="zh-CN" altLang="en-US" sz="2400" b="1" strike="noStrike" noProof="1">
                <a:solidFill>
                  <a:schemeClr val="tx1"/>
                </a:solidFill>
                <a:latin typeface="Times New Roman" panose="02020603050405020304" pitchFamily="18" charset="0"/>
                <a:ea typeface="宋体" pitchFamily="2" charset="-122"/>
                <a:cs typeface="+mn-cs"/>
              </a:rPr>
              <a:t>：  一维地址空间</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段式系统中用户地址空间：  </a:t>
            </a:r>
            <a:r>
              <a:rPr lang="zh-CN" altLang="en-US" sz="2400" b="1" strike="noStrike" noProof="1">
                <a:solidFill>
                  <a:schemeClr val="tx1"/>
                </a:solidFill>
                <a:latin typeface="Times New Roman" panose="02020603050405020304" pitchFamily="18" charset="0"/>
                <a:ea typeface="宋体" pitchFamily="2" charset="-122"/>
                <a:cs typeface="+mn-cs"/>
              </a:rPr>
              <a:t>二维地址空间</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分段和页面的区别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spcAft>
                <a:spcPct val="20000"/>
              </a:spcAft>
              <a:buNone/>
            </a:pPr>
            <a:r>
              <a:rPr lang="zh-CN" altLang="en-US" sz="2000" strike="noStrike" noProof="1">
                <a:solidFill>
                  <a:srgbClr val="000000"/>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分段                   页面</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b="1"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信息的逻辑划分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信息的物理划分</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段长是可变的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页的大小是固定的</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用户可见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cs typeface="+mn-ea"/>
              </a:rPr>
              <a:t>用户不可见</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zh-CN" sz="2000" strike="noStrike" noProof="1">
                <a:solidFill>
                  <a:schemeClr val="tx1"/>
                </a:solidFill>
                <a:latin typeface="Times New Roman" panose="02020603050405020304" pitchFamily="18" charset="0"/>
                <a:ea typeface="宋体" pitchFamily="2" charset="-122"/>
                <a:cs typeface="+mn-ea"/>
              </a:rPr>
              <a:t>w</a:t>
            </a:r>
            <a:r>
              <a:rPr lang="zh-CN" altLang="en-US" sz="2000" strike="noStrike" noProof="1">
                <a:solidFill>
                  <a:schemeClr val="tx1"/>
                </a:solidFill>
                <a:latin typeface="Times New Roman" panose="02020603050405020304" pitchFamily="18" charset="0"/>
                <a:ea typeface="宋体" pitchFamily="2" charset="-122"/>
                <a:cs typeface="+mn-ea"/>
              </a:rPr>
              <a:t>字段的溢出将          </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zh-CN" sz="2000" strike="noStrike" noProof="1">
                <a:solidFill>
                  <a:schemeClr val="tx1"/>
                </a:solidFill>
                <a:latin typeface="Times New Roman" panose="02020603050405020304" pitchFamily="18" charset="0"/>
                <a:ea typeface="宋体" pitchFamily="2" charset="-122"/>
                <a:cs typeface="+mn-ea"/>
              </a:rPr>
              <a:t>w</a:t>
            </a:r>
            <a:r>
              <a:rPr lang="zh-CN" altLang="en-US" sz="2000" strike="noStrike" noProof="1">
                <a:solidFill>
                  <a:schemeClr val="tx1"/>
                </a:solidFill>
                <a:latin typeface="Times New Roman" panose="02020603050405020304" pitchFamily="18" charset="0"/>
                <a:ea typeface="宋体" pitchFamily="2" charset="-122"/>
                <a:cs typeface="+mn-ea"/>
              </a:rPr>
              <a:t>字段的溢出</a:t>
            </a: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自</a:t>
            </a:r>
            <a:r>
              <a:rPr lang="zh-CN" altLang="en-US" sz="2000" strike="noStrike" noProof="1">
                <a:solidFill>
                  <a:schemeClr val="tx1"/>
                </a:solidFill>
                <a:latin typeface="Times New Roman" panose="02020603050405020304" pitchFamily="18" charset="0"/>
                <a:ea typeface="宋体" pitchFamily="2" charset="-122"/>
                <a:cs typeface="+mn-ea"/>
              </a:rPr>
              <a:t>动加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产生越界中断                  入到页号中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77828" name="组合 77827"/>
          <p:cNvGrpSpPr/>
          <p:nvPr/>
        </p:nvGrpSpPr>
        <p:grpSpPr>
          <a:xfrm>
            <a:off x="1284288" y="3673475"/>
            <a:ext cx="5832475" cy="2698750"/>
            <a:chOff x="0" y="0"/>
            <a:chExt cx="3674" cy="1700"/>
          </a:xfrm>
        </p:grpSpPr>
        <p:sp>
          <p:nvSpPr>
            <p:cNvPr id="77829" name="矩形 77828"/>
            <p:cNvSpPr/>
            <p:nvPr/>
          </p:nvSpPr>
          <p:spPr>
            <a:xfrm>
              <a:off x="0" y="0"/>
              <a:ext cx="3667" cy="1700"/>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1621" name="直接连接符 77829"/>
            <p:cNvSpPr/>
            <p:nvPr/>
          </p:nvSpPr>
          <p:spPr>
            <a:xfrm>
              <a:off x="8" y="318"/>
              <a:ext cx="366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1622" name="直接连接符 77830"/>
            <p:cNvSpPr/>
            <p:nvPr/>
          </p:nvSpPr>
          <p:spPr>
            <a:xfrm>
              <a:off x="0" y="60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1623" name="直接连接符 77831"/>
            <p:cNvSpPr/>
            <p:nvPr/>
          </p:nvSpPr>
          <p:spPr>
            <a:xfrm>
              <a:off x="1" y="88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1624" name="直接连接符 77832"/>
            <p:cNvSpPr/>
            <p:nvPr/>
          </p:nvSpPr>
          <p:spPr>
            <a:xfrm>
              <a:off x="2" y="116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1625" name="直接连接符 77833"/>
            <p:cNvSpPr/>
            <p:nvPr/>
          </p:nvSpPr>
          <p:spPr>
            <a:xfrm>
              <a:off x="1581" y="8"/>
              <a:ext cx="0" cy="16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77835" name="矩形 77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charRg st="0" end="17"/>
                                            </p:txEl>
                                          </p:spTgt>
                                        </p:tgtEl>
                                        <p:attrNameLst>
                                          <p:attrName>style.visibility</p:attrName>
                                        </p:attrNameLst>
                                      </p:cBhvr>
                                      <p:to>
                                        <p:strVal val="visible"/>
                                      </p:to>
                                    </p:set>
                                    <p:anim calcmode="lin" valueType="num">
                                      <p:cBhvr additive="base">
                                        <p:cTn id="7" dur="1000" fill="hold"/>
                                        <p:tgtEl>
                                          <p:spTgt spid="7782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charRg st="17" end="37"/>
                                            </p:txEl>
                                          </p:spTgt>
                                        </p:tgtEl>
                                        <p:attrNameLst>
                                          <p:attrName>style.visibility</p:attrName>
                                        </p:attrNameLst>
                                      </p:cBhvr>
                                      <p:to>
                                        <p:strVal val="visible"/>
                                      </p:to>
                                    </p:set>
                                    <p:anim calcmode="lin" valueType="num">
                                      <p:cBhvr additive="base">
                                        <p:cTn id="13" dur="1000" fill="hold"/>
                                        <p:tgtEl>
                                          <p:spTgt spid="77827">
                                            <p:txEl>
                                              <p:charRg st="17"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7827">
                                            <p:txEl>
                                              <p:charRg st="17" end="3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7827">
                                            <p:txEl>
                                              <p:charRg st="37" end="60"/>
                                            </p:txEl>
                                          </p:spTgt>
                                        </p:tgtEl>
                                        <p:attrNameLst>
                                          <p:attrName>style.visibility</p:attrName>
                                        </p:attrNameLst>
                                      </p:cBhvr>
                                      <p:to>
                                        <p:strVal val="visible"/>
                                      </p:to>
                                    </p:set>
                                    <p:anim calcmode="lin" valueType="num">
                                      <p:cBhvr additive="base">
                                        <p:cTn id="17" dur="1000" fill="hold"/>
                                        <p:tgtEl>
                                          <p:spTgt spid="77827">
                                            <p:txEl>
                                              <p:charRg st="37" end="6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7827">
                                            <p:txEl>
                                              <p:charRg st="37" end="6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7827">
                                            <p:txEl>
                                              <p:charRg st="60" end="91"/>
                                            </p:txEl>
                                          </p:spTgt>
                                        </p:tgtEl>
                                        <p:attrNameLst>
                                          <p:attrName>style.visibility</p:attrName>
                                        </p:attrNameLst>
                                      </p:cBhvr>
                                      <p:to>
                                        <p:strVal val="visible"/>
                                      </p:to>
                                    </p:set>
                                    <p:anim calcmode="lin" valueType="num">
                                      <p:cBhvr additive="base">
                                        <p:cTn id="21" dur="1000" fill="hold"/>
                                        <p:tgtEl>
                                          <p:spTgt spid="77827">
                                            <p:txEl>
                                              <p:charRg st="60" end="91"/>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77827">
                                            <p:txEl>
                                              <p:charRg st="60" end="9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7827">
                                            <p:txEl>
                                              <p:charRg st="91" end="111"/>
                                            </p:txEl>
                                          </p:spTgt>
                                        </p:tgtEl>
                                        <p:attrNameLst>
                                          <p:attrName>style.visibility</p:attrName>
                                        </p:attrNameLst>
                                      </p:cBhvr>
                                      <p:to>
                                        <p:strVal val="visible"/>
                                      </p:to>
                                    </p:set>
                                    <p:anim calcmode="lin" valueType="num">
                                      <p:cBhvr additive="base">
                                        <p:cTn id="27" dur="1000" fill="hold"/>
                                        <p:tgtEl>
                                          <p:spTgt spid="77827">
                                            <p:txEl>
                                              <p:charRg st="91" end="111"/>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7827">
                                            <p:txEl>
                                              <p:charRg st="91" end="11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7827">
                                            <p:txEl>
                                              <p:charRg st="111" end="175"/>
                                            </p:txEl>
                                          </p:spTgt>
                                        </p:tgtEl>
                                        <p:attrNameLst>
                                          <p:attrName>style.visibility</p:attrName>
                                        </p:attrNameLst>
                                      </p:cBhvr>
                                      <p:to>
                                        <p:strVal val="visible"/>
                                      </p:to>
                                    </p:set>
                                    <p:anim calcmode="lin" valueType="num">
                                      <p:cBhvr additive="base">
                                        <p:cTn id="33" dur="1000" fill="hold"/>
                                        <p:tgtEl>
                                          <p:spTgt spid="77827">
                                            <p:txEl>
                                              <p:charRg st="111" end="17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77827">
                                            <p:txEl>
                                              <p:charRg st="111" end="17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827">
                                            <p:txEl>
                                              <p:charRg st="175" end="228"/>
                                            </p:txEl>
                                          </p:spTgt>
                                        </p:tgtEl>
                                        <p:attrNameLst>
                                          <p:attrName>style.visibility</p:attrName>
                                        </p:attrNameLst>
                                      </p:cBhvr>
                                      <p:to>
                                        <p:strVal val="visible"/>
                                      </p:to>
                                    </p:set>
                                    <p:anim calcmode="lin" valueType="num">
                                      <p:cBhvr additive="base">
                                        <p:cTn id="39" dur="500" fill="hold"/>
                                        <p:tgtEl>
                                          <p:spTgt spid="77827">
                                            <p:txEl>
                                              <p:charRg st="175" end="22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27">
                                            <p:txEl>
                                              <p:charRg st="175" end="22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827">
                                            <p:txEl>
                                              <p:charRg st="228" end="285"/>
                                            </p:txEl>
                                          </p:spTgt>
                                        </p:tgtEl>
                                        <p:attrNameLst>
                                          <p:attrName>style.visibility</p:attrName>
                                        </p:attrNameLst>
                                      </p:cBhvr>
                                      <p:to>
                                        <p:strVal val="visible"/>
                                      </p:to>
                                    </p:set>
                                    <p:anim calcmode="lin" valueType="num">
                                      <p:cBhvr additive="base">
                                        <p:cTn id="43" dur="500" fill="hold"/>
                                        <p:tgtEl>
                                          <p:spTgt spid="77827">
                                            <p:txEl>
                                              <p:charRg st="228" end="2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7827">
                                            <p:txEl>
                                              <p:charRg st="228" end="28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7827">
                                            <p:txEl>
                                              <p:charRg st="285" end="345"/>
                                            </p:txEl>
                                          </p:spTgt>
                                        </p:tgtEl>
                                        <p:attrNameLst>
                                          <p:attrName>style.visibility</p:attrName>
                                        </p:attrNameLst>
                                      </p:cBhvr>
                                      <p:to>
                                        <p:strVal val="visible"/>
                                      </p:to>
                                    </p:set>
                                    <p:anim calcmode="lin" valueType="num">
                                      <p:cBhvr additive="base">
                                        <p:cTn id="47" dur="500" fill="hold"/>
                                        <p:tgtEl>
                                          <p:spTgt spid="77827">
                                            <p:txEl>
                                              <p:charRg st="285" end="34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7827">
                                            <p:txEl>
                                              <p:charRg st="285" end="34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7827">
                                            <p:txEl>
                                              <p:charRg st="345" end="405"/>
                                            </p:txEl>
                                          </p:spTgt>
                                        </p:tgtEl>
                                        <p:attrNameLst>
                                          <p:attrName>style.visibility</p:attrName>
                                        </p:attrNameLst>
                                      </p:cBhvr>
                                      <p:to>
                                        <p:strVal val="visible"/>
                                      </p:to>
                                    </p:set>
                                    <p:anim calcmode="lin" valueType="num">
                                      <p:cBhvr additive="base">
                                        <p:cTn id="51" dur="500" fill="hold"/>
                                        <p:tgtEl>
                                          <p:spTgt spid="77827">
                                            <p:txEl>
                                              <p:charRg st="345" end="40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7827">
                                            <p:txEl>
                                              <p:charRg st="345" end="40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7827">
                                            <p:txEl>
                                              <p:charRg st="405" end="466"/>
                                            </p:txEl>
                                          </p:spTgt>
                                        </p:tgtEl>
                                        <p:attrNameLst>
                                          <p:attrName>style.visibility</p:attrName>
                                        </p:attrNameLst>
                                      </p:cBhvr>
                                      <p:to>
                                        <p:strVal val="visible"/>
                                      </p:to>
                                    </p:set>
                                    <p:anim calcmode="lin" valueType="num">
                                      <p:cBhvr additive="base">
                                        <p:cTn id="55" dur="500" fill="hold"/>
                                        <p:tgtEl>
                                          <p:spTgt spid="77827">
                                            <p:txEl>
                                              <p:charRg st="405" end="46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7827">
                                            <p:txEl>
                                              <p:charRg st="405" end="46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7828"/>
                                        </p:tgtEl>
                                        <p:attrNameLst>
                                          <p:attrName>style.visibility</p:attrName>
                                        </p:attrNameLst>
                                      </p:cBhvr>
                                      <p:to>
                                        <p:strVal val="visible"/>
                                      </p:to>
                                    </p:set>
                                    <p:anim calcmode="lin" valueType="num">
                                      <p:cBhvr additive="base">
                                        <p:cTn id="61" dur="500" fill="hold"/>
                                        <p:tgtEl>
                                          <p:spTgt spid="77828"/>
                                        </p:tgtEl>
                                        <p:attrNameLst>
                                          <p:attrName>ppt_x</p:attrName>
                                        </p:attrNameLst>
                                      </p:cBhvr>
                                      <p:tavLst>
                                        <p:tav tm="0">
                                          <p:val>
                                            <p:strVal val="0-#ppt_w/2"/>
                                          </p:val>
                                        </p:tav>
                                        <p:tav tm="100000">
                                          <p:val>
                                            <p:strVal val="#ppt_x"/>
                                          </p:val>
                                        </p:tav>
                                      </p:tavLst>
                                    </p:anim>
                                    <p:anim calcmode="lin" valueType="num">
                                      <p:cBhvr additive="base">
                                        <p:cTn id="62"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788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61</a:t>
            </a:r>
            <a:endParaRPr lang="en-US" altLang="zh-CN" b="0">
              <a:solidFill>
                <a:schemeClr val="tx2"/>
              </a:solidFill>
              <a:latin typeface="Times New Roman" panose="02020603050405020304" pitchFamily="18" charset="0"/>
              <a:ea typeface="宋体" pitchFamily="2" charset="-122"/>
            </a:endParaRPr>
          </a:p>
        </p:txBody>
      </p:sp>
      <p:sp>
        <p:nvSpPr>
          <p:cNvPr id="78851" name="矩形 78850"/>
          <p:cNvSpPr/>
          <p:nvPr/>
        </p:nvSpPr>
        <p:spPr>
          <a:xfrm>
            <a:off x="185738" y="573088"/>
            <a:ext cx="8375650" cy="24669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段页式系统</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在段式存储管理中结合分页存储管理技术，在一个分段内划分页面，就形成了段页式存储管理。</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段页式地址结构的程序地址空间</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78852" name="组合 78851"/>
          <p:cNvGrpSpPr/>
          <p:nvPr/>
        </p:nvGrpSpPr>
        <p:grpSpPr>
          <a:xfrm>
            <a:off x="795338" y="3300413"/>
            <a:ext cx="6878637" cy="2611437"/>
            <a:chOff x="0" y="0"/>
            <a:chExt cx="4333" cy="1645"/>
          </a:xfrm>
        </p:grpSpPr>
        <p:sp>
          <p:nvSpPr>
            <p:cNvPr id="78853" name="矩形 78852"/>
            <p:cNvSpPr/>
            <p:nvPr/>
          </p:nvSpPr>
          <p:spPr>
            <a:xfrm>
              <a:off x="466" y="301"/>
              <a:ext cx="859" cy="1091"/>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2645" name="文本框 78853"/>
            <p:cNvSpPr txBox="1"/>
            <p:nvPr/>
          </p:nvSpPr>
          <p:spPr>
            <a:xfrm>
              <a:off x="208" y="22"/>
              <a:ext cx="10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code_addr</a:t>
              </a:r>
              <a:endParaRPr lang="en-US" altLang="zh-CN" sz="1600">
                <a:solidFill>
                  <a:schemeClr val="tx1"/>
                </a:solidFill>
                <a:latin typeface="Times New Roman" panose="02020603050405020304" pitchFamily="18" charset="0"/>
                <a:ea typeface="宋体" pitchFamily="2" charset="-122"/>
              </a:endParaRPr>
            </a:p>
          </p:txBody>
        </p:sp>
        <p:sp>
          <p:nvSpPr>
            <p:cNvPr id="112646" name="文本框 78854"/>
            <p:cNvSpPr txBox="1"/>
            <p:nvPr/>
          </p:nvSpPr>
          <p:spPr>
            <a:xfrm>
              <a:off x="0" y="1313"/>
              <a:ext cx="70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4KB-1</a:t>
              </a:r>
              <a:endParaRPr lang="en-US" altLang="zh-CN" sz="1600">
                <a:solidFill>
                  <a:schemeClr val="tx1"/>
                </a:solidFill>
                <a:latin typeface="Times New Roman" panose="02020603050405020304" pitchFamily="18" charset="0"/>
                <a:ea typeface="宋体" pitchFamily="2" charset="-122"/>
              </a:endParaRPr>
            </a:p>
          </p:txBody>
        </p:sp>
        <p:sp>
          <p:nvSpPr>
            <p:cNvPr id="112647" name="文本框 78855"/>
            <p:cNvSpPr txBox="1"/>
            <p:nvPr/>
          </p:nvSpPr>
          <p:spPr>
            <a:xfrm>
              <a:off x="310" y="211"/>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2648" name="文本框 78856"/>
            <p:cNvSpPr txBox="1"/>
            <p:nvPr/>
          </p:nvSpPr>
          <p:spPr>
            <a:xfrm>
              <a:off x="595" y="1433"/>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代码分段</a:t>
              </a:r>
              <a:endParaRPr lang="zh-CN" altLang="en-US" sz="1600">
                <a:solidFill>
                  <a:schemeClr val="tx1"/>
                </a:solidFill>
                <a:latin typeface="Times New Roman" panose="02020603050405020304" pitchFamily="18" charset="0"/>
                <a:ea typeface="宋体" pitchFamily="2" charset="-122"/>
              </a:endParaRPr>
            </a:p>
          </p:txBody>
        </p:sp>
        <p:sp>
          <p:nvSpPr>
            <p:cNvPr id="78858" name="矩形 78857"/>
            <p:cNvSpPr/>
            <p:nvPr/>
          </p:nvSpPr>
          <p:spPr>
            <a:xfrm>
              <a:off x="1927" y="261"/>
              <a:ext cx="859" cy="808"/>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2650" name="文本框 78858"/>
            <p:cNvSpPr txBox="1"/>
            <p:nvPr/>
          </p:nvSpPr>
          <p:spPr>
            <a:xfrm>
              <a:off x="1669" y="0"/>
              <a:ext cx="90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data_addr</a:t>
              </a:r>
              <a:endParaRPr lang="en-US" altLang="zh-CN" sz="1600">
                <a:solidFill>
                  <a:schemeClr val="tx1"/>
                </a:solidFill>
                <a:latin typeface="Times New Roman" panose="02020603050405020304" pitchFamily="18" charset="0"/>
                <a:ea typeface="宋体" pitchFamily="2" charset="-122"/>
              </a:endParaRPr>
            </a:p>
          </p:txBody>
        </p:sp>
        <p:sp>
          <p:nvSpPr>
            <p:cNvPr id="112651" name="文本框 78859"/>
            <p:cNvSpPr txBox="1"/>
            <p:nvPr/>
          </p:nvSpPr>
          <p:spPr>
            <a:xfrm>
              <a:off x="1470" y="988"/>
              <a:ext cx="65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3KB-1</a:t>
              </a:r>
              <a:endParaRPr lang="en-US" altLang="zh-CN" sz="1600">
                <a:solidFill>
                  <a:schemeClr val="tx1"/>
                </a:solidFill>
                <a:latin typeface="Times New Roman" panose="02020603050405020304" pitchFamily="18" charset="0"/>
                <a:ea typeface="宋体" pitchFamily="2" charset="-122"/>
              </a:endParaRPr>
            </a:p>
          </p:txBody>
        </p:sp>
        <p:sp>
          <p:nvSpPr>
            <p:cNvPr id="112652" name="文本框 78860"/>
            <p:cNvSpPr txBox="1"/>
            <p:nvPr/>
          </p:nvSpPr>
          <p:spPr>
            <a:xfrm>
              <a:off x="1762"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2653" name="文本框 78861"/>
            <p:cNvSpPr txBox="1"/>
            <p:nvPr/>
          </p:nvSpPr>
          <p:spPr>
            <a:xfrm>
              <a:off x="2056" y="1109"/>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数据分段</a:t>
              </a:r>
              <a:endParaRPr lang="zh-CN" altLang="en-US" sz="1600">
                <a:solidFill>
                  <a:schemeClr val="tx1"/>
                </a:solidFill>
                <a:latin typeface="Times New Roman" panose="02020603050405020304" pitchFamily="18" charset="0"/>
                <a:ea typeface="宋体" pitchFamily="2" charset="-122"/>
              </a:endParaRPr>
            </a:p>
          </p:txBody>
        </p:sp>
        <p:sp>
          <p:nvSpPr>
            <p:cNvPr id="78863" name="矩形 78862"/>
            <p:cNvSpPr/>
            <p:nvPr/>
          </p:nvSpPr>
          <p:spPr>
            <a:xfrm>
              <a:off x="3474" y="261"/>
              <a:ext cx="859" cy="444"/>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2655" name="文本框 78863"/>
            <p:cNvSpPr txBox="1"/>
            <p:nvPr/>
          </p:nvSpPr>
          <p:spPr>
            <a:xfrm>
              <a:off x="3216" y="0"/>
              <a:ext cx="99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stack_addr</a:t>
              </a:r>
              <a:endParaRPr lang="en-US" altLang="zh-CN" sz="1600">
                <a:solidFill>
                  <a:schemeClr val="tx1"/>
                </a:solidFill>
                <a:latin typeface="Times New Roman" panose="02020603050405020304" pitchFamily="18" charset="0"/>
                <a:ea typeface="宋体" pitchFamily="2" charset="-122"/>
              </a:endParaRPr>
            </a:p>
          </p:txBody>
        </p:sp>
        <p:sp>
          <p:nvSpPr>
            <p:cNvPr id="112656" name="文本框 78864"/>
            <p:cNvSpPr txBox="1"/>
            <p:nvPr/>
          </p:nvSpPr>
          <p:spPr>
            <a:xfrm>
              <a:off x="3026" y="624"/>
              <a:ext cx="72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2KB-1</a:t>
              </a:r>
              <a:endParaRPr lang="en-US" altLang="zh-CN" sz="1600">
                <a:solidFill>
                  <a:schemeClr val="tx1"/>
                </a:solidFill>
                <a:latin typeface="Times New Roman" panose="02020603050405020304" pitchFamily="18" charset="0"/>
                <a:ea typeface="宋体" pitchFamily="2" charset="-122"/>
              </a:endParaRPr>
            </a:p>
          </p:txBody>
        </p:sp>
        <p:sp>
          <p:nvSpPr>
            <p:cNvPr id="112657" name="文本框 78865"/>
            <p:cNvSpPr txBox="1"/>
            <p:nvPr/>
          </p:nvSpPr>
          <p:spPr>
            <a:xfrm>
              <a:off x="3327"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2658" name="文本框 78866"/>
            <p:cNvSpPr txBox="1"/>
            <p:nvPr/>
          </p:nvSpPr>
          <p:spPr>
            <a:xfrm>
              <a:off x="3688" y="746"/>
              <a:ext cx="4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栈段</a:t>
              </a:r>
              <a:endParaRPr lang="zh-CN" altLang="en-US" sz="1600">
                <a:solidFill>
                  <a:schemeClr val="tx1"/>
                </a:solidFill>
                <a:latin typeface="Times New Roman" panose="02020603050405020304" pitchFamily="18" charset="0"/>
                <a:ea typeface="宋体" pitchFamily="2" charset="-122"/>
              </a:endParaRPr>
            </a:p>
          </p:txBody>
        </p:sp>
        <p:sp>
          <p:nvSpPr>
            <p:cNvPr id="112659" name="直接连接符 78867"/>
            <p:cNvSpPr/>
            <p:nvPr/>
          </p:nvSpPr>
          <p:spPr>
            <a:xfrm>
              <a:off x="466" y="536"/>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60" name="直接连接符 78868"/>
            <p:cNvSpPr/>
            <p:nvPr/>
          </p:nvSpPr>
          <p:spPr>
            <a:xfrm>
              <a:off x="466" y="1102"/>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61" name="直接连接符 78869"/>
            <p:cNvSpPr/>
            <p:nvPr/>
          </p:nvSpPr>
          <p:spPr>
            <a:xfrm>
              <a:off x="466" y="819"/>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62" name="直接连接符 78870"/>
            <p:cNvSpPr/>
            <p:nvPr/>
          </p:nvSpPr>
          <p:spPr>
            <a:xfrm>
              <a:off x="1927"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63" name="直接连接符 78871"/>
            <p:cNvSpPr/>
            <p:nvPr/>
          </p:nvSpPr>
          <p:spPr>
            <a:xfrm>
              <a:off x="1927" y="778"/>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2664" name="直接连接符 78872"/>
            <p:cNvSpPr/>
            <p:nvPr/>
          </p:nvSpPr>
          <p:spPr>
            <a:xfrm>
              <a:off x="3474"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78874" name="文本框 78873"/>
          <p:cNvSpPr txBox="1"/>
          <p:nvPr/>
        </p:nvSpPr>
        <p:spPr>
          <a:xfrm>
            <a:off x="3630613" y="5878513"/>
            <a:ext cx="18256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段页式地址结构</a:t>
            </a:r>
            <a:endParaRPr lang="zh-CN" altLang="en-US" sz="1600" b="0">
              <a:solidFill>
                <a:schemeClr val="tx1"/>
              </a:solidFill>
              <a:latin typeface="Times New Roman" panose="02020603050405020304" pitchFamily="18" charset="0"/>
              <a:ea typeface="宋体" pitchFamily="2" charset="-122"/>
            </a:endParaRPr>
          </a:p>
        </p:txBody>
      </p:sp>
      <p:sp>
        <p:nvSpPr>
          <p:cNvPr id="78875" name="矩形 7887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 calcmode="lin" valueType="num">
                                      <p:cBhvr additive="base">
                                        <p:cTn id="7" dur="1000" fill="hold"/>
                                        <p:tgtEl>
                                          <p:spTgt spid="7885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851">
                                            <p:txEl>
                                              <p:charRg st="10" end="44"/>
                                            </p:txEl>
                                          </p:spTgt>
                                        </p:tgtEl>
                                        <p:attrNameLst>
                                          <p:attrName>style.visibility</p:attrName>
                                        </p:attrNameLst>
                                      </p:cBhvr>
                                      <p:to>
                                        <p:strVal val="visible"/>
                                      </p:to>
                                    </p:set>
                                    <p:anim calcmode="lin" valueType="num">
                                      <p:cBhvr additive="base">
                                        <p:cTn id="11" dur="1000" fill="hold"/>
                                        <p:tgtEl>
                                          <p:spTgt spid="78851">
                                            <p:txEl>
                                              <p:charRg st="10" end="44"/>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8851">
                                            <p:txEl>
                                              <p:charRg st="10" end="4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8851">
                                            <p:txEl>
                                              <p:charRg st="69" end="94"/>
                                            </p:txEl>
                                          </p:spTgt>
                                        </p:tgtEl>
                                        <p:attrNameLst>
                                          <p:attrName>style.visibility</p:attrName>
                                        </p:attrNameLst>
                                      </p:cBhvr>
                                      <p:to>
                                        <p:strVal val="visible"/>
                                      </p:to>
                                    </p:set>
                                    <p:anim calcmode="lin" valueType="num">
                                      <p:cBhvr additive="base">
                                        <p:cTn id="17" dur="1000" fill="hold"/>
                                        <p:tgtEl>
                                          <p:spTgt spid="78851">
                                            <p:txEl>
                                              <p:charRg st="69" end="9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8851">
                                            <p:txEl>
                                              <p:charRg st="69" end="9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6387" name="图片 22530" descr="1996"/>
          <p:cNvPicPr>
            <a:picLocks noChangeAspect="1"/>
          </p:cNvPicPr>
          <p:nvPr/>
        </p:nvPicPr>
        <p:blipFill>
          <a:blip r:embed="rId3"/>
          <a:stretch>
            <a:fillRect/>
          </a:stretch>
        </p:blipFill>
        <p:spPr>
          <a:xfrm>
            <a:off x="895350" y="781050"/>
            <a:ext cx="7416800" cy="5562600"/>
          </a:xfrm>
          <a:prstGeom prst="rect">
            <a:avLst/>
          </a:prstGeom>
          <a:noFill/>
          <a:ln w="9525">
            <a:noFill/>
            <a:miter/>
          </a:ln>
        </p:spPr>
      </p:pic>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矩形 79874"/>
          <p:cNvSpPr/>
          <p:nvPr/>
        </p:nvSpPr>
        <p:spPr>
          <a:xfrm>
            <a:off x="642938" y="530225"/>
            <a:ext cx="83756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段页式系统中段表、页表与主存的关系</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79876" name="组合 79875"/>
          <p:cNvGrpSpPr/>
          <p:nvPr/>
        </p:nvGrpSpPr>
        <p:grpSpPr>
          <a:xfrm>
            <a:off x="1155700" y="1157288"/>
            <a:ext cx="6129338" cy="5281612"/>
            <a:chOff x="0" y="0"/>
            <a:chExt cx="3861" cy="3327"/>
          </a:xfrm>
        </p:grpSpPr>
        <p:sp>
          <p:nvSpPr>
            <p:cNvPr id="113667" name="直接连接符 79876"/>
            <p:cNvSpPr/>
            <p:nvPr/>
          </p:nvSpPr>
          <p:spPr>
            <a:xfrm>
              <a:off x="1793" y="797"/>
              <a:ext cx="0" cy="659"/>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78" name="矩形 79877"/>
            <p:cNvSpPr/>
            <p:nvPr/>
          </p:nvSpPr>
          <p:spPr>
            <a:xfrm>
              <a:off x="2890" y="328"/>
              <a:ext cx="971" cy="2335"/>
            </a:xfrm>
            <a:prstGeom prst="rect">
              <a:avLst/>
            </a:prstGeom>
            <a:no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3669" name="直接连接符 79878"/>
            <p:cNvSpPr/>
            <p:nvPr/>
          </p:nvSpPr>
          <p:spPr>
            <a:xfrm>
              <a:off x="1562" y="806"/>
              <a:ext cx="254"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0" name="直接连接符 79879"/>
            <p:cNvSpPr/>
            <p:nvPr/>
          </p:nvSpPr>
          <p:spPr>
            <a:xfrm>
              <a:off x="2896" y="526"/>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1" name="直接连接符 79880"/>
            <p:cNvSpPr/>
            <p:nvPr/>
          </p:nvSpPr>
          <p:spPr>
            <a:xfrm>
              <a:off x="2896" y="713"/>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2" name="直接连接符 79881"/>
            <p:cNvSpPr/>
            <p:nvPr/>
          </p:nvSpPr>
          <p:spPr>
            <a:xfrm>
              <a:off x="2896" y="1084"/>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3" name="直接连接符 79882"/>
            <p:cNvSpPr/>
            <p:nvPr/>
          </p:nvSpPr>
          <p:spPr>
            <a:xfrm>
              <a:off x="2896" y="1874"/>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4" name="直接连接符 79883"/>
            <p:cNvSpPr/>
            <p:nvPr/>
          </p:nvSpPr>
          <p:spPr>
            <a:xfrm>
              <a:off x="2896" y="2059"/>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5" name="直接连接符 79884"/>
            <p:cNvSpPr/>
            <p:nvPr/>
          </p:nvSpPr>
          <p:spPr>
            <a:xfrm>
              <a:off x="2896" y="898"/>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76" name="直接连接符 79885"/>
            <p:cNvSpPr/>
            <p:nvPr/>
          </p:nvSpPr>
          <p:spPr>
            <a:xfrm>
              <a:off x="2896" y="2246"/>
              <a:ext cx="965"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87" name="矩形 79886"/>
            <p:cNvSpPr/>
            <p:nvPr/>
          </p:nvSpPr>
          <p:spPr>
            <a:xfrm>
              <a:off x="149" y="232"/>
              <a:ext cx="1506" cy="1130"/>
            </a:xfrm>
            <a:prstGeom prst="rect">
              <a:avLst/>
            </a:prstGeom>
            <a:no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3678" name="文本框 79887"/>
            <p:cNvSpPr txBox="1"/>
            <p:nvPr/>
          </p:nvSpPr>
          <p:spPr>
            <a:xfrm>
              <a:off x="242" y="507"/>
              <a:ext cx="194" cy="17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113679" name="文本框 79888"/>
            <p:cNvSpPr txBox="1"/>
            <p:nvPr/>
          </p:nvSpPr>
          <p:spPr>
            <a:xfrm>
              <a:off x="242" y="692"/>
              <a:ext cx="194"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13680" name="直接连接符 79889"/>
            <p:cNvSpPr/>
            <p:nvPr/>
          </p:nvSpPr>
          <p:spPr>
            <a:xfrm>
              <a:off x="506" y="223"/>
              <a:ext cx="0" cy="1124"/>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81" name="文本框 79890"/>
            <p:cNvSpPr txBox="1"/>
            <p:nvPr/>
          </p:nvSpPr>
          <p:spPr>
            <a:xfrm>
              <a:off x="229" y="1177"/>
              <a:ext cx="196"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n</a:t>
              </a:r>
              <a:endParaRPr lang="en-US" altLang="zh-CN" sz="1600">
                <a:solidFill>
                  <a:schemeClr val="tx1"/>
                </a:solidFill>
                <a:latin typeface="Times New Roman" panose="02020603050405020304" pitchFamily="18" charset="0"/>
                <a:ea typeface="宋体" pitchFamily="2" charset="-122"/>
              </a:endParaRPr>
            </a:p>
          </p:txBody>
        </p:sp>
        <p:sp>
          <p:nvSpPr>
            <p:cNvPr id="113682" name="直接连接符 79891"/>
            <p:cNvSpPr/>
            <p:nvPr/>
          </p:nvSpPr>
          <p:spPr>
            <a:xfrm>
              <a:off x="138" y="713"/>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83" name="直接连接符 79892"/>
            <p:cNvSpPr/>
            <p:nvPr/>
          </p:nvSpPr>
          <p:spPr>
            <a:xfrm>
              <a:off x="138" y="898"/>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84" name="直接连接符 79893"/>
            <p:cNvSpPr/>
            <p:nvPr/>
          </p:nvSpPr>
          <p:spPr>
            <a:xfrm>
              <a:off x="138" y="1130"/>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85" name="直接连接符 79894"/>
            <p:cNvSpPr/>
            <p:nvPr/>
          </p:nvSpPr>
          <p:spPr>
            <a:xfrm>
              <a:off x="1095" y="233"/>
              <a:ext cx="0" cy="1124"/>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86" name="文本框 79895"/>
            <p:cNvSpPr txBox="1"/>
            <p:nvPr/>
          </p:nvSpPr>
          <p:spPr>
            <a:xfrm>
              <a:off x="138" y="248"/>
              <a:ext cx="1931" cy="211"/>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段号   页表长度  页表始址   </a:t>
              </a:r>
              <a:endParaRPr lang="zh-CN" altLang="en-US" sz="1600">
                <a:solidFill>
                  <a:schemeClr val="tx1"/>
                </a:solidFill>
                <a:latin typeface="Times New Roman" panose="02020603050405020304" pitchFamily="18" charset="0"/>
                <a:ea typeface="宋体" pitchFamily="2" charset="-122"/>
              </a:endParaRPr>
            </a:p>
          </p:txBody>
        </p:sp>
        <p:sp>
          <p:nvSpPr>
            <p:cNvPr id="113687" name="文本框 79896"/>
            <p:cNvSpPr txBox="1"/>
            <p:nvPr/>
          </p:nvSpPr>
          <p:spPr>
            <a:xfrm>
              <a:off x="735" y="526"/>
              <a:ext cx="184" cy="18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13688" name="文本框 79897"/>
            <p:cNvSpPr txBox="1"/>
            <p:nvPr/>
          </p:nvSpPr>
          <p:spPr>
            <a:xfrm>
              <a:off x="735" y="713"/>
              <a:ext cx="138" cy="18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3689" name="文本框 79898"/>
            <p:cNvSpPr txBox="1"/>
            <p:nvPr/>
          </p:nvSpPr>
          <p:spPr>
            <a:xfrm>
              <a:off x="687" y="906"/>
              <a:ext cx="203" cy="208"/>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sym typeface="MT Extra" pitchFamily="18" charset="2"/>
                </a:rPr>
                <a:t>┆</a:t>
              </a:r>
              <a:endParaRPr lang="zh-CN" altLang="en-US" sz="1600">
                <a:solidFill>
                  <a:schemeClr val="tx1"/>
                </a:solidFill>
                <a:latin typeface="宋体" pitchFamily="2" charset="-122"/>
                <a:ea typeface="宋体" pitchFamily="2" charset="-122"/>
                <a:sym typeface="MT Extra" pitchFamily="18" charset="2"/>
              </a:endParaRPr>
            </a:p>
          </p:txBody>
        </p:sp>
        <p:sp>
          <p:nvSpPr>
            <p:cNvPr id="79900" name="矩形 79899"/>
            <p:cNvSpPr/>
            <p:nvPr/>
          </p:nvSpPr>
          <p:spPr>
            <a:xfrm>
              <a:off x="368" y="1734"/>
              <a:ext cx="1287" cy="558"/>
            </a:xfrm>
            <a:prstGeom prst="rect">
              <a:avLst/>
            </a:prstGeom>
            <a:no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13691" name="文本框 79900"/>
            <p:cNvSpPr txBox="1"/>
            <p:nvPr/>
          </p:nvSpPr>
          <p:spPr>
            <a:xfrm>
              <a:off x="397" y="1724"/>
              <a:ext cx="403" cy="15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页号</a:t>
              </a:r>
              <a:endParaRPr lang="zh-CN" altLang="en-US" sz="1600">
                <a:solidFill>
                  <a:schemeClr val="tx1"/>
                </a:solidFill>
                <a:latin typeface="Times New Roman" panose="02020603050405020304" pitchFamily="18" charset="0"/>
                <a:ea typeface="宋体" pitchFamily="2" charset="-122"/>
              </a:endParaRPr>
            </a:p>
          </p:txBody>
        </p:sp>
        <p:sp>
          <p:nvSpPr>
            <p:cNvPr id="113692" name="文本框 79901"/>
            <p:cNvSpPr txBox="1"/>
            <p:nvPr/>
          </p:nvSpPr>
          <p:spPr>
            <a:xfrm>
              <a:off x="497" y="2106"/>
              <a:ext cx="194"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13693" name="文本框 79902"/>
            <p:cNvSpPr txBox="1"/>
            <p:nvPr/>
          </p:nvSpPr>
          <p:spPr>
            <a:xfrm>
              <a:off x="1241" y="1734"/>
              <a:ext cx="414" cy="18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块号</a:t>
              </a:r>
              <a:endParaRPr lang="zh-CN" altLang="en-US" sz="1600">
                <a:solidFill>
                  <a:schemeClr val="tx1"/>
                </a:solidFill>
                <a:latin typeface="Times New Roman" panose="02020603050405020304" pitchFamily="18" charset="0"/>
                <a:ea typeface="宋体" pitchFamily="2" charset="-122"/>
              </a:endParaRPr>
            </a:p>
          </p:txBody>
        </p:sp>
        <p:sp>
          <p:nvSpPr>
            <p:cNvPr id="113694" name="直接连接符 79903"/>
            <p:cNvSpPr/>
            <p:nvPr/>
          </p:nvSpPr>
          <p:spPr>
            <a:xfrm>
              <a:off x="368" y="1920"/>
              <a:ext cx="128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95" name="直接连接符 79904"/>
            <p:cNvSpPr/>
            <p:nvPr/>
          </p:nvSpPr>
          <p:spPr>
            <a:xfrm>
              <a:off x="368" y="2106"/>
              <a:ext cx="128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96" name="文本框 79905"/>
            <p:cNvSpPr txBox="1"/>
            <p:nvPr/>
          </p:nvSpPr>
          <p:spPr>
            <a:xfrm>
              <a:off x="782" y="1734"/>
              <a:ext cx="413" cy="18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其他</a:t>
              </a:r>
              <a:endParaRPr lang="zh-CN" altLang="en-US" sz="1600">
                <a:solidFill>
                  <a:schemeClr val="tx1"/>
                </a:solidFill>
                <a:latin typeface="Times New Roman" panose="02020603050405020304" pitchFamily="18" charset="0"/>
                <a:ea typeface="宋体" pitchFamily="2" charset="-122"/>
              </a:endParaRPr>
            </a:p>
          </p:txBody>
        </p:sp>
        <p:sp>
          <p:nvSpPr>
            <p:cNvPr id="113697" name="直接连接符 79906"/>
            <p:cNvSpPr/>
            <p:nvPr/>
          </p:nvSpPr>
          <p:spPr>
            <a:xfrm>
              <a:off x="782" y="1734"/>
              <a:ext cx="0" cy="558"/>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98" name="直接连接符 79907"/>
            <p:cNvSpPr/>
            <p:nvPr/>
          </p:nvSpPr>
          <p:spPr>
            <a:xfrm>
              <a:off x="1195" y="1734"/>
              <a:ext cx="0" cy="558"/>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699" name="文本框 79908"/>
            <p:cNvSpPr txBox="1"/>
            <p:nvPr/>
          </p:nvSpPr>
          <p:spPr>
            <a:xfrm>
              <a:off x="368" y="1549"/>
              <a:ext cx="735" cy="18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r>
                <a:rPr lang="zh-CN" altLang="en-US" sz="1600">
                  <a:solidFill>
                    <a:schemeClr val="tx1"/>
                  </a:solidFill>
                  <a:latin typeface="Times New Roman" panose="02020603050405020304" pitchFamily="18" charset="0"/>
                  <a:ea typeface="宋体" pitchFamily="2" charset="-122"/>
                </a:rPr>
                <a:t>段页表</a:t>
              </a:r>
              <a:endParaRPr lang="zh-CN" altLang="en-US" sz="1600">
                <a:solidFill>
                  <a:schemeClr val="tx1"/>
                </a:solidFill>
                <a:latin typeface="Times New Roman" panose="02020603050405020304" pitchFamily="18" charset="0"/>
                <a:ea typeface="宋体" pitchFamily="2" charset="-122"/>
              </a:endParaRPr>
            </a:p>
          </p:txBody>
        </p:sp>
        <p:sp>
          <p:nvSpPr>
            <p:cNvPr id="113700" name="直接连接符 79909"/>
            <p:cNvSpPr/>
            <p:nvPr/>
          </p:nvSpPr>
          <p:spPr>
            <a:xfrm>
              <a:off x="0" y="1456"/>
              <a:ext cx="1793"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01" name="直接连接符 79910"/>
            <p:cNvSpPr/>
            <p:nvPr/>
          </p:nvSpPr>
          <p:spPr>
            <a:xfrm>
              <a:off x="0" y="1456"/>
              <a:ext cx="0" cy="107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02" name="直接连接符 79911"/>
            <p:cNvSpPr/>
            <p:nvPr/>
          </p:nvSpPr>
          <p:spPr>
            <a:xfrm>
              <a:off x="1562" y="620"/>
              <a:ext cx="322"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03" name="直接连接符 79912"/>
            <p:cNvSpPr/>
            <p:nvPr/>
          </p:nvSpPr>
          <p:spPr>
            <a:xfrm>
              <a:off x="1884" y="620"/>
              <a:ext cx="0" cy="929"/>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04" name="直接连接符 79913"/>
            <p:cNvSpPr/>
            <p:nvPr/>
          </p:nvSpPr>
          <p:spPr>
            <a:xfrm>
              <a:off x="184" y="1549"/>
              <a:ext cx="1700"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05" name="直接连接符 79914"/>
            <p:cNvSpPr/>
            <p:nvPr/>
          </p:nvSpPr>
          <p:spPr>
            <a:xfrm>
              <a:off x="184" y="1549"/>
              <a:ext cx="0" cy="18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06" name="直接连接符 79915"/>
            <p:cNvSpPr/>
            <p:nvPr/>
          </p:nvSpPr>
          <p:spPr>
            <a:xfrm>
              <a:off x="184" y="1734"/>
              <a:ext cx="184"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3707" name="直接连接符 79916"/>
            <p:cNvSpPr/>
            <p:nvPr/>
          </p:nvSpPr>
          <p:spPr>
            <a:xfrm flipV="1">
              <a:off x="1637" y="1966"/>
              <a:ext cx="1259" cy="83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3708" name="直接连接符 79917"/>
            <p:cNvSpPr/>
            <p:nvPr/>
          </p:nvSpPr>
          <p:spPr>
            <a:xfrm flipV="1">
              <a:off x="1655" y="2152"/>
              <a:ext cx="1241" cy="839"/>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3709" name="直接连接符 79918"/>
            <p:cNvSpPr/>
            <p:nvPr/>
          </p:nvSpPr>
          <p:spPr>
            <a:xfrm flipV="1">
              <a:off x="1655" y="620"/>
              <a:ext cx="1241" cy="1346"/>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3710" name="直接连接符 79919"/>
            <p:cNvSpPr/>
            <p:nvPr/>
          </p:nvSpPr>
          <p:spPr>
            <a:xfrm flipV="1">
              <a:off x="1655" y="991"/>
              <a:ext cx="1241" cy="125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3711" name="文本框 79920"/>
            <p:cNvSpPr txBox="1"/>
            <p:nvPr/>
          </p:nvSpPr>
          <p:spPr>
            <a:xfrm>
              <a:off x="3125" y="2802"/>
              <a:ext cx="414" cy="18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113712" name="文本框 79921"/>
            <p:cNvSpPr txBox="1"/>
            <p:nvPr/>
          </p:nvSpPr>
          <p:spPr>
            <a:xfrm>
              <a:off x="127" y="0"/>
              <a:ext cx="460" cy="278"/>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段表</a:t>
              </a:r>
              <a:endParaRPr lang="zh-CN" altLang="en-US" sz="1600">
                <a:solidFill>
                  <a:schemeClr val="tx1"/>
                </a:solidFill>
                <a:latin typeface="Times New Roman" panose="02020603050405020304" pitchFamily="18" charset="0"/>
                <a:ea typeface="宋体" pitchFamily="2" charset="-122"/>
              </a:endParaRPr>
            </a:p>
          </p:txBody>
        </p:sp>
        <p:sp>
          <p:nvSpPr>
            <p:cNvPr id="113713" name="文本框 79922"/>
            <p:cNvSpPr txBox="1"/>
            <p:nvPr/>
          </p:nvSpPr>
          <p:spPr>
            <a:xfrm>
              <a:off x="685" y="1153"/>
              <a:ext cx="203" cy="209"/>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sym typeface="MT Extra" pitchFamily="18" charset="2"/>
                </a:rPr>
                <a:t>┆</a:t>
              </a:r>
              <a:endParaRPr lang="zh-CN" altLang="en-US" sz="1600">
                <a:solidFill>
                  <a:schemeClr val="tx1"/>
                </a:solidFill>
                <a:latin typeface="宋体" pitchFamily="2" charset="-122"/>
                <a:ea typeface="宋体" pitchFamily="2" charset="-122"/>
                <a:sym typeface="MT Extra" pitchFamily="18" charset="2"/>
              </a:endParaRPr>
            </a:p>
          </p:txBody>
        </p:sp>
        <p:sp>
          <p:nvSpPr>
            <p:cNvPr id="113715" name="文本框 79924"/>
            <p:cNvSpPr txBox="1"/>
            <p:nvPr/>
          </p:nvSpPr>
          <p:spPr>
            <a:xfrm>
              <a:off x="498" y="1915"/>
              <a:ext cx="194"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grpSp>
          <p:nvGrpSpPr>
            <p:cNvPr id="113716" name="组合 79925"/>
            <p:cNvGrpSpPr/>
            <p:nvPr/>
          </p:nvGrpSpPr>
          <p:grpSpPr>
            <a:xfrm>
              <a:off x="0" y="2352"/>
              <a:ext cx="1655" cy="975"/>
              <a:chOff x="0" y="0"/>
              <a:chExt cx="1615" cy="932"/>
            </a:xfrm>
          </p:grpSpPr>
          <p:sp>
            <p:nvSpPr>
              <p:cNvPr id="113717" name="矩形 79926"/>
              <p:cNvSpPr/>
              <p:nvPr/>
            </p:nvSpPr>
            <p:spPr>
              <a:xfrm>
                <a:off x="359" y="177"/>
                <a:ext cx="1256" cy="755"/>
              </a:xfrm>
              <a:prstGeom prst="rect">
                <a:avLst/>
              </a:prstGeom>
              <a:noFill/>
              <a:ln w="19050"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18" name="文本框 79927"/>
              <p:cNvSpPr txBox="1"/>
              <p:nvPr/>
            </p:nvSpPr>
            <p:spPr>
              <a:xfrm>
                <a:off x="467" y="532"/>
                <a:ext cx="190"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13719" name="文本框 79928"/>
              <p:cNvSpPr txBox="1"/>
              <p:nvPr/>
            </p:nvSpPr>
            <p:spPr>
              <a:xfrm>
                <a:off x="1211" y="177"/>
                <a:ext cx="404" cy="178"/>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块号</a:t>
                </a:r>
                <a:endParaRPr lang="zh-CN" altLang="en-US" sz="1600">
                  <a:solidFill>
                    <a:schemeClr val="tx1"/>
                  </a:solidFill>
                  <a:latin typeface="Times New Roman" panose="02020603050405020304" pitchFamily="18" charset="0"/>
                  <a:ea typeface="宋体" pitchFamily="2" charset="-122"/>
                </a:endParaRPr>
              </a:p>
            </p:txBody>
          </p:sp>
          <p:sp>
            <p:nvSpPr>
              <p:cNvPr id="113720" name="直接连接符 79929"/>
              <p:cNvSpPr/>
              <p:nvPr/>
            </p:nvSpPr>
            <p:spPr>
              <a:xfrm>
                <a:off x="359" y="355"/>
                <a:ext cx="1256"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21" name="直接连接符 79930"/>
              <p:cNvSpPr/>
              <p:nvPr/>
            </p:nvSpPr>
            <p:spPr>
              <a:xfrm>
                <a:off x="359" y="532"/>
                <a:ext cx="1256"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22" name="文本框 79931"/>
              <p:cNvSpPr txBox="1"/>
              <p:nvPr/>
            </p:nvSpPr>
            <p:spPr>
              <a:xfrm>
                <a:off x="763" y="177"/>
                <a:ext cx="403" cy="178"/>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其他</a:t>
                </a:r>
                <a:endParaRPr lang="zh-CN" altLang="en-US" sz="1600">
                  <a:solidFill>
                    <a:schemeClr val="tx1"/>
                  </a:solidFill>
                  <a:latin typeface="Times New Roman" panose="02020603050405020304" pitchFamily="18" charset="0"/>
                  <a:ea typeface="宋体" pitchFamily="2" charset="-122"/>
                </a:endParaRPr>
              </a:p>
            </p:txBody>
          </p:sp>
          <p:sp>
            <p:nvSpPr>
              <p:cNvPr id="113723" name="文本框 79932"/>
              <p:cNvSpPr txBox="1"/>
              <p:nvPr/>
            </p:nvSpPr>
            <p:spPr>
              <a:xfrm>
                <a:off x="359" y="0"/>
                <a:ext cx="718" cy="17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段页表</a:t>
                </a:r>
                <a:endParaRPr lang="zh-CN" altLang="en-US" sz="1600">
                  <a:solidFill>
                    <a:schemeClr val="tx1"/>
                  </a:solidFill>
                  <a:latin typeface="Times New Roman" panose="02020603050405020304" pitchFamily="18" charset="0"/>
                  <a:ea typeface="宋体" pitchFamily="2" charset="-122"/>
                </a:endParaRPr>
              </a:p>
            </p:txBody>
          </p:sp>
          <p:sp>
            <p:nvSpPr>
              <p:cNvPr id="113724" name="直接连接符 79933"/>
              <p:cNvSpPr/>
              <p:nvPr/>
            </p:nvSpPr>
            <p:spPr>
              <a:xfrm>
                <a:off x="0" y="177"/>
                <a:ext cx="359"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113725" name="直接连接符 79934"/>
              <p:cNvSpPr/>
              <p:nvPr/>
            </p:nvSpPr>
            <p:spPr>
              <a:xfrm>
                <a:off x="359" y="710"/>
                <a:ext cx="1256"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26" name="直接连接符 79935"/>
              <p:cNvSpPr/>
              <p:nvPr/>
            </p:nvSpPr>
            <p:spPr>
              <a:xfrm>
                <a:off x="763" y="177"/>
                <a:ext cx="0" cy="75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27" name="直接连接符 79936"/>
              <p:cNvSpPr/>
              <p:nvPr/>
            </p:nvSpPr>
            <p:spPr>
              <a:xfrm>
                <a:off x="1166" y="177"/>
                <a:ext cx="0" cy="755"/>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113728" name="文本框 79937"/>
              <p:cNvSpPr txBox="1"/>
              <p:nvPr/>
            </p:nvSpPr>
            <p:spPr>
              <a:xfrm>
                <a:off x="467" y="754"/>
                <a:ext cx="190"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13729" name="文本框 79938"/>
              <p:cNvSpPr txBox="1"/>
              <p:nvPr/>
            </p:nvSpPr>
            <p:spPr>
              <a:xfrm>
                <a:off x="397" y="167"/>
                <a:ext cx="393" cy="14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页号</a:t>
                </a:r>
                <a:endParaRPr lang="zh-CN" altLang="en-US" sz="1600">
                  <a:solidFill>
                    <a:schemeClr val="tx1"/>
                  </a:solidFill>
                  <a:latin typeface="Times New Roman" panose="02020603050405020304" pitchFamily="18" charset="0"/>
                  <a:ea typeface="宋体" pitchFamily="2" charset="-122"/>
                </a:endParaRPr>
              </a:p>
            </p:txBody>
          </p:sp>
          <p:sp>
            <p:nvSpPr>
              <p:cNvPr id="113730" name="文本框 79939"/>
              <p:cNvSpPr txBox="1"/>
              <p:nvPr/>
            </p:nvSpPr>
            <p:spPr>
              <a:xfrm>
                <a:off x="468" y="349"/>
                <a:ext cx="190"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grpSp>
        <p:sp>
          <p:nvSpPr>
            <p:cNvPr id="113731" name="直接连接符 79940"/>
            <p:cNvSpPr/>
            <p:nvPr/>
          </p:nvSpPr>
          <p:spPr>
            <a:xfrm>
              <a:off x="148" y="507"/>
              <a:ext cx="151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79942" name="文本框 79941"/>
          <p:cNvSpPr txBox="1"/>
          <p:nvPr/>
        </p:nvSpPr>
        <p:spPr>
          <a:xfrm>
            <a:off x="4197350" y="6084888"/>
            <a:ext cx="38703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段页式管理中的段表、页表和主存的关系</a:t>
            </a:r>
            <a:endParaRPr lang="zh-CN" altLang="en-US" sz="1600" b="0">
              <a:solidFill>
                <a:schemeClr val="tx1"/>
              </a:solidFill>
              <a:latin typeface="Times New Roman" panose="02020603050405020304" pitchFamily="18" charset="0"/>
              <a:ea typeface="宋体" pitchFamily="2" charset="-122"/>
            </a:endParaRPr>
          </a:p>
        </p:txBody>
      </p:sp>
      <p:sp>
        <p:nvSpPr>
          <p:cNvPr id="79943" name="矩形 7994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22"/>
                                            </p:txEl>
                                          </p:spTgt>
                                        </p:tgtEl>
                                        <p:attrNameLst>
                                          <p:attrName>style.visibility</p:attrName>
                                        </p:attrNameLst>
                                      </p:cBhvr>
                                      <p:to>
                                        <p:strVal val="visible"/>
                                      </p:to>
                                    </p:set>
                                    <p:anim calcmode="lin" valueType="num">
                                      <p:cBhvr additive="base">
                                        <p:cTn id="7" dur="1000" fill="hold"/>
                                        <p:tgtEl>
                                          <p:spTgt spid="79875">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ppt_x"/>
                                          </p:val>
                                        </p:tav>
                                        <p:tav tm="100000">
                                          <p:val>
                                            <p:strVal val="#ppt_x"/>
                                          </p:val>
                                        </p:tav>
                                      </p:tavLst>
                                    </p:anim>
                                    <p:anim calcmode="lin" valueType="num">
                                      <p:cBhvr additive="base">
                                        <p:cTn id="14"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94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矩形 80897"/>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6</a:t>
            </a:r>
            <a:r>
              <a:rPr lang="zh-CN" altLang="en-US" sz="4400" b="1" strike="noStrike" noProof="1">
                <a:solidFill>
                  <a:srgbClr val="990000"/>
                </a:solidFill>
                <a:latin typeface="Arial" panose="020B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14690" name="内容占位符 808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0900" name="矩形 808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898">
                                            <p:txEl>
                                              <p:charRg st="1" end="11"/>
                                            </p:txEl>
                                          </p:spTgt>
                                        </p:tgtEl>
                                        <p:attrNameLst>
                                          <p:attrName>style.visibility</p:attrName>
                                        </p:attrNameLst>
                                      </p:cBhvr>
                                      <p:to>
                                        <p:strVal val="visible"/>
                                      </p:to>
                                    </p:set>
                                    <p:anim calcmode="lin" valueType="num">
                                      <p:cBhvr additive="base">
                                        <p:cTn id="7" dur="500" fill="hold"/>
                                        <p:tgtEl>
                                          <p:spTgt spid="8089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0898">
                                            <p:txEl>
                                              <p:charRg st="11" end="14"/>
                                            </p:txEl>
                                          </p:spTgt>
                                        </p:tgtEl>
                                        <p:attrNameLst>
                                          <p:attrName>style.visibility</p:attrName>
                                        </p:attrNameLst>
                                      </p:cBhvr>
                                      <p:to>
                                        <p:strVal val="visible"/>
                                      </p:to>
                                    </p:set>
                                    <p:anim calcmode="lin" valueType="num">
                                      <p:cBhvr additive="base">
                                        <p:cTn id="11" dur="500" fill="hold"/>
                                        <p:tgtEl>
                                          <p:spTgt spid="80898">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898">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81921"/>
          <p:cNvSpPr txBox="1"/>
          <p:nvPr/>
        </p:nvSpPr>
        <p:spPr>
          <a:xfrm>
            <a:off x="8291513"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62</a:t>
            </a:r>
            <a:endParaRPr lang="en-US" altLang="zh-CN" b="0">
              <a:solidFill>
                <a:schemeClr val="tx2"/>
              </a:solidFill>
              <a:latin typeface="Times New Roman" panose="02020603050405020304" pitchFamily="18" charset="0"/>
              <a:ea typeface="宋体" pitchFamily="2" charset="-122"/>
            </a:endParaRPr>
          </a:p>
        </p:txBody>
      </p:sp>
      <p:sp>
        <p:nvSpPr>
          <p:cNvPr id="81923" name="矩形 81922"/>
          <p:cNvSpPr/>
          <p:nvPr/>
        </p:nvSpPr>
        <p:spPr>
          <a:xfrm>
            <a:off x="533400" y="555625"/>
            <a:ext cx="8262938" cy="6048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20000"/>
              </a:spcBef>
              <a:spcAft>
                <a:spcPct val="20000"/>
              </a:spcAft>
            </a:pPr>
            <a:r>
              <a:rPr lang="zh-CN" altLang="en-US" sz="2400" b="1" strike="noStrike" noProof="1">
                <a:solidFill>
                  <a:schemeClr val="tx1"/>
                </a:solidFill>
                <a:effectLst/>
                <a:latin typeface="Arial" panose="020B0604020202020204" pitchFamily="34" charset="0"/>
                <a:ea typeface="宋体" pitchFamily="2" charset="-122"/>
                <a:cs typeface="+mn-ea"/>
              </a:rPr>
              <a:t>基本概念</a:t>
            </a:r>
            <a:endParaRPr lang="zh-CN" altLang="en-US" sz="24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spcBef>
                <a:spcPct val="20000"/>
              </a:spcBef>
            </a:pPr>
            <a:r>
              <a:rPr lang="x-none" altLang="zh-CN" sz="2400" b="1" strike="noStrike" noProof="1">
                <a:solidFill>
                  <a:srgbClr val="000099"/>
                </a:solidFill>
                <a:effectLst/>
                <a:latin typeface="Times New Roman" panose="02020603050405020304" pitchFamily="18" charset="0"/>
                <a:ea typeface="宋体" pitchFamily="2" charset="-122"/>
                <a:cs typeface="+mn-cs"/>
              </a:rPr>
              <a:t>内存相关的几个关键概念</a:t>
            </a:r>
            <a:endParaRPr lang="x-none" altLang="zh-CN"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逻辑地址  </a:t>
            </a:r>
            <a:r>
              <a:rPr lang="x-none" altLang="zh-CN" sz="2000" b="1" strike="noStrike" noProof="1">
                <a:solidFill>
                  <a:schemeClr val="tx1"/>
                </a:solidFill>
                <a:effectLst/>
                <a:latin typeface="Times New Roman" panose="02020603050405020304" pitchFamily="18" charset="0"/>
                <a:ea typeface="宋体" pitchFamily="2" charset="-122"/>
                <a:cs typeface="+mn-cs"/>
              </a:rPr>
              <a:t>程序</a:t>
            </a:r>
            <a:r>
              <a:rPr lang="zh-CN" altLang="en-US" sz="2000" b="1" strike="noStrike" noProof="1">
                <a:solidFill>
                  <a:schemeClr val="tx1"/>
                </a:solidFill>
                <a:effectLst/>
                <a:latin typeface="Times New Roman" panose="02020603050405020304" pitchFamily="18" charset="0"/>
                <a:ea typeface="宋体" pitchFamily="2" charset="-122"/>
                <a:cs typeface="+mn-cs"/>
              </a:rPr>
              <a:t>地址空间</a:t>
            </a:r>
            <a:r>
              <a:rPr lang="x-none" altLang="zh-CN" sz="2000" b="1" strike="noStrike" noProof="1">
                <a:solidFill>
                  <a:schemeClr val="tx1"/>
                </a:solidFill>
                <a:effectLst/>
                <a:latin typeface="Times New Roman" panose="02020603050405020304" pitchFamily="18" charset="0"/>
                <a:ea typeface="宋体" pitchFamily="2" charset="-122"/>
                <a:cs typeface="+mn-cs"/>
              </a:rPr>
              <a:t>（一维或二维）</a:t>
            </a:r>
            <a:endParaRPr lang="x-none" altLang="zh-CN" sz="2000" b="1" strike="noStrike" noProof="1">
              <a:solidFill>
                <a:schemeClr val="tx1"/>
              </a:solidFill>
              <a:effectLst/>
              <a:latin typeface="Times New Roman" panose="02020603050405020304" pitchFamily="18" charset="0"/>
              <a:ea typeface="宋体" pitchFamily="2" charset="-122"/>
              <a:cs typeface="+mn-cs"/>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物理地址  </a:t>
            </a:r>
            <a:r>
              <a:rPr lang="x-none" altLang="zh-CN" sz="2000" b="1" strike="noStrike" noProof="1">
                <a:solidFill>
                  <a:schemeClr val="tx1"/>
                </a:solidFill>
                <a:effectLst/>
                <a:latin typeface="Times New Roman" panose="02020603050405020304" pitchFamily="18" charset="0"/>
                <a:ea typeface="宋体" pitchFamily="2" charset="-122"/>
                <a:cs typeface="+mn-cs"/>
              </a:rPr>
              <a:t>主存</a:t>
            </a:r>
            <a:r>
              <a:rPr lang="zh-CN" altLang="en-US" sz="2000" b="1" strike="noStrike" noProof="1">
                <a:solidFill>
                  <a:schemeClr val="tx1"/>
                </a:solidFill>
                <a:effectLst/>
                <a:latin typeface="Times New Roman" panose="02020603050405020304" pitchFamily="18" charset="0"/>
                <a:ea typeface="宋体" pitchFamily="2" charset="-122"/>
                <a:cs typeface="+mn-cs"/>
              </a:rPr>
              <a:t>空间</a:t>
            </a:r>
            <a:r>
              <a:rPr lang="x-none" altLang="zh-CN" sz="2000" b="1" strike="noStrike" noProof="1">
                <a:solidFill>
                  <a:schemeClr val="tx1"/>
                </a:solidFill>
                <a:effectLst/>
                <a:latin typeface="Times New Roman" panose="02020603050405020304" pitchFamily="18" charset="0"/>
                <a:ea typeface="宋体" pitchFamily="2" charset="-122"/>
                <a:cs typeface="+mn-cs"/>
              </a:rPr>
              <a:t>（一维）</a:t>
            </a:r>
            <a:endParaRPr lang="x-none" altLang="zh-CN" sz="2000" b="1"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pitchFamily="18" charset="0"/>
                <a:ea typeface="宋体" pitchFamily="2" charset="-122"/>
                <a:cs typeface="+mn-cs"/>
              </a:rPr>
              <a:t>地址映射</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定义</a:t>
            </a:r>
            <a:endParaRPr lang="zh-CN" altLang="en-US" sz="20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类型</a:t>
            </a:r>
            <a:r>
              <a:rPr lang="en-US" altLang="zh-CN" sz="2000" b="1" strike="noStrike" noProof="1">
                <a:solidFill>
                  <a:schemeClr val="tx1"/>
                </a:solidFill>
                <a:effectLst/>
                <a:latin typeface="Times New Roman" panose="02020603050405020304" pitchFamily="18" charset="0"/>
                <a:ea typeface="宋体" pitchFamily="2" charset="-122"/>
                <a:cs typeface="+mn-cs"/>
              </a:rPr>
              <a:t>——</a:t>
            </a:r>
            <a:r>
              <a:rPr lang="zh-CN" altLang="en-US" sz="2000" b="1" strike="noStrike" noProof="1">
                <a:solidFill>
                  <a:schemeClr val="tx1"/>
                </a:solidFill>
                <a:effectLst/>
                <a:latin typeface="Times New Roman" panose="02020603050405020304" pitchFamily="18" charset="0"/>
                <a:ea typeface="宋体" pitchFamily="2" charset="-122"/>
                <a:cs typeface="+mn-cs"/>
              </a:rPr>
              <a:t>静态地址重定位   定义  实现</a:t>
            </a:r>
            <a:endParaRPr lang="zh-CN" altLang="en-US" sz="20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cs typeface="+mn-cs"/>
              </a:rPr>
              <a:t>                动态地址重定位   定义  实现</a:t>
            </a:r>
            <a:endParaRPr lang="zh-CN" altLang="en-US" sz="20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pitchFamily="18" charset="0"/>
                <a:ea typeface="宋体" pitchFamily="2" charset="-122"/>
                <a:cs typeface="+mn-cs"/>
              </a:rPr>
              <a:t>存储保护</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定义</a:t>
            </a:r>
            <a:endParaRPr lang="zh-CN" altLang="en-US" sz="2000" b="1"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pitchFamily="18" charset="0"/>
                <a:ea typeface="宋体" pitchFamily="2" charset="-122"/>
                <a:cs typeface="+mn-cs"/>
              </a:rPr>
              <a:t>界地址保护的实现方法</a:t>
            </a:r>
            <a:endParaRPr lang="zh-CN" altLang="en-US" sz="2000" b="1" strike="noStrike" noProof="1">
              <a:solidFill>
                <a:schemeClr val="tx1"/>
              </a:solidFill>
              <a:effectLst/>
              <a:latin typeface="Times New Roman" panose="02020603050405020304" pitchFamily="18" charset="0"/>
              <a:ea typeface="宋体" pitchFamily="2" charset="-122"/>
              <a:cs typeface="+mn-cs"/>
            </a:endParaRPr>
          </a:p>
          <a:p>
            <a:pPr marL="914400" lvl="1" indent="-457200" algn="l" fontAlgn="base">
              <a:lnSpc>
                <a:spcPct val="130000"/>
              </a:lnSpc>
              <a:spcBef>
                <a:spcPct val="20000"/>
              </a:spcBef>
              <a:buBlip>
                <a:blip r:embed="rId1"/>
              </a:buBlip>
            </a:pPr>
            <a:r>
              <a:rPr lang="x-none" altLang="zh-CN" sz="2400" b="1" strike="noStrike" noProof="1">
                <a:solidFill>
                  <a:srgbClr val="000099"/>
                </a:solidFill>
                <a:effectLst/>
                <a:latin typeface="Times New Roman" panose="02020603050405020304" pitchFamily="18" charset="0"/>
                <a:ea typeface="宋体" pitchFamily="2" charset="-122"/>
                <a:cs typeface="+mn-cs"/>
              </a:rPr>
              <a:t>主存扩容</a:t>
            </a:r>
            <a:endParaRPr lang="x-none" altLang="zh-CN" sz="2400" b="1" strike="noStrike" noProof="1">
              <a:solidFill>
                <a:srgbClr val="000099"/>
              </a:solidFill>
              <a:effectLst/>
              <a:latin typeface="Times New Roman" panose="02020603050405020304" pitchFamily="18" charset="0"/>
              <a:ea typeface="宋体" pitchFamily="2" charset="-122"/>
            </a:endParaRPr>
          </a:p>
        </p:txBody>
      </p:sp>
      <p:sp>
        <p:nvSpPr>
          <p:cNvPr id="81924" name="矩形 81923"/>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charRg st="0" end="5"/>
                                            </p:txEl>
                                          </p:spTgt>
                                        </p:tgtEl>
                                        <p:attrNameLst>
                                          <p:attrName>style.visibility</p:attrName>
                                        </p:attrNameLst>
                                      </p:cBhvr>
                                      <p:to>
                                        <p:strVal val="visible"/>
                                      </p:to>
                                    </p:set>
                                    <p:anim calcmode="lin" valueType="num">
                                      <p:cBhvr additive="base">
                                        <p:cTn id="7" dur="500" fill="hold"/>
                                        <p:tgtEl>
                                          <p:spTgt spid="8192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charRg st="1" end="1"/>
                                            </p:txEl>
                                          </p:spTgt>
                                        </p:tgtEl>
                                        <p:attrNameLst>
                                          <p:attrName>style.visibility</p:attrName>
                                        </p:attrNameLst>
                                      </p:cBhvr>
                                      <p:to>
                                        <p:strVal val="visible"/>
                                      </p:to>
                                    </p:set>
                                    <p:anim calcmode="lin" valueType="num">
                                      <p:cBhvr additive="base">
                                        <p:cTn id="13" dur="500" fill="hold"/>
                                        <p:tgtEl>
                                          <p:spTgt spid="8192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char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1923">
                                            <p:txEl>
                                              <p:charRg st="11" end="24"/>
                                            </p:txEl>
                                          </p:spTgt>
                                        </p:tgtEl>
                                        <p:attrNameLst>
                                          <p:attrName>style.visibility</p:attrName>
                                        </p:attrNameLst>
                                      </p:cBhvr>
                                      <p:to>
                                        <p:strVal val="visible"/>
                                      </p:to>
                                    </p:set>
                                    <p:anim calcmode="lin" valueType="num">
                                      <p:cBhvr additive="base">
                                        <p:cTn id="17" dur="500" fill="hold"/>
                                        <p:tgtEl>
                                          <p:spTgt spid="81923">
                                            <p:txEl>
                                              <p:charRg st="11" end="2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23">
                                            <p:txEl>
                                              <p:charRg st="11" end="24"/>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1923">
                                            <p:txEl>
                                              <p:charRg st="24" end="35"/>
                                            </p:txEl>
                                          </p:spTgt>
                                        </p:tgtEl>
                                        <p:attrNameLst>
                                          <p:attrName>style.visibility</p:attrName>
                                        </p:attrNameLst>
                                      </p:cBhvr>
                                      <p:to>
                                        <p:strVal val="visible"/>
                                      </p:to>
                                    </p:set>
                                    <p:anim calcmode="lin" valueType="num">
                                      <p:cBhvr additive="base">
                                        <p:cTn id="21" dur="500" fill="hold"/>
                                        <p:tgtEl>
                                          <p:spTgt spid="81923">
                                            <p:txEl>
                                              <p:charRg st="24" end="3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23">
                                            <p:txEl>
                                              <p:charRg st="24" end="3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1923">
                                            <p:txEl>
                                              <p:charRg st="35" end="40"/>
                                            </p:txEl>
                                          </p:spTgt>
                                        </p:tgtEl>
                                        <p:attrNameLst>
                                          <p:attrName>style.visibility</p:attrName>
                                        </p:attrNameLst>
                                      </p:cBhvr>
                                      <p:to>
                                        <p:strVal val="visible"/>
                                      </p:to>
                                    </p:set>
                                    <p:anim calcmode="lin" valueType="num">
                                      <p:cBhvr additive="base">
                                        <p:cTn id="27" dur="500" fill="hold"/>
                                        <p:tgtEl>
                                          <p:spTgt spid="81923">
                                            <p:txEl>
                                              <p:charRg st="35" end="4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1923">
                                            <p:txEl>
                                              <p:charRg st="35" end="4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1923">
                                            <p:txEl>
                                              <p:charRg st="40" end="43"/>
                                            </p:txEl>
                                          </p:spTgt>
                                        </p:tgtEl>
                                        <p:attrNameLst>
                                          <p:attrName>style.visibility</p:attrName>
                                        </p:attrNameLst>
                                      </p:cBhvr>
                                      <p:to>
                                        <p:strVal val="visible"/>
                                      </p:to>
                                    </p:set>
                                    <p:anim calcmode="lin" valueType="num">
                                      <p:cBhvr additive="base">
                                        <p:cTn id="31" dur="500" fill="hold"/>
                                        <p:tgtEl>
                                          <p:spTgt spid="81923">
                                            <p:txEl>
                                              <p:charRg st="40" end="4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charRg st="40" end="4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1923">
                                            <p:txEl>
                                              <p:charRg st="43" end="64"/>
                                            </p:txEl>
                                          </p:spTgt>
                                        </p:tgtEl>
                                        <p:attrNameLst>
                                          <p:attrName>style.visibility</p:attrName>
                                        </p:attrNameLst>
                                      </p:cBhvr>
                                      <p:to>
                                        <p:strVal val="visible"/>
                                      </p:to>
                                    </p:set>
                                    <p:anim calcmode="lin" valueType="num">
                                      <p:cBhvr additive="base">
                                        <p:cTn id="35" dur="500" fill="hold"/>
                                        <p:tgtEl>
                                          <p:spTgt spid="81923">
                                            <p:txEl>
                                              <p:charRg st="43" end="6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1923">
                                            <p:txEl>
                                              <p:charRg st="43" end="64"/>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81923">
                                            <p:txEl>
                                              <p:charRg st="64" end="101"/>
                                            </p:txEl>
                                          </p:spTgt>
                                        </p:tgtEl>
                                        <p:attrNameLst>
                                          <p:attrName>style.visibility</p:attrName>
                                        </p:attrNameLst>
                                      </p:cBhvr>
                                      <p:to>
                                        <p:strVal val="visible"/>
                                      </p:to>
                                    </p:set>
                                    <p:anim calcmode="lin" valueType="num">
                                      <p:cBhvr additive="base">
                                        <p:cTn id="39" dur="500" fill="hold"/>
                                        <p:tgtEl>
                                          <p:spTgt spid="81923">
                                            <p:txEl>
                                              <p:charRg st="64" end="10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1923">
                                            <p:txEl>
                                              <p:charRg st="64" end="10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81923">
                                            <p:txEl>
                                              <p:charRg st="104" end="109"/>
                                            </p:txEl>
                                          </p:spTgt>
                                        </p:tgtEl>
                                        <p:attrNameLst>
                                          <p:attrName>style.visibility</p:attrName>
                                        </p:attrNameLst>
                                      </p:cBhvr>
                                      <p:to>
                                        <p:strVal val="visible"/>
                                      </p:to>
                                    </p:set>
                                    <p:anim calcmode="lin" valueType="num">
                                      <p:cBhvr additive="base">
                                        <p:cTn id="45" dur="500" fill="hold"/>
                                        <p:tgtEl>
                                          <p:spTgt spid="81923">
                                            <p:txEl>
                                              <p:charRg st="104" end="10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1923">
                                            <p:txEl>
                                              <p:charRg st="104" end="109"/>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1923">
                                            <p:txEl>
                                              <p:charRg st="109" end="112"/>
                                            </p:txEl>
                                          </p:spTgt>
                                        </p:tgtEl>
                                        <p:attrNameLst>
                                          <p:attrName>style.visibility</p:attrName>
                                        </p:attrNameLst>
                                      </p:cBhvr>
                                      <p:to>
                                        <p:strVal val="visible"/>
                                      </p:to>
                                    </p:set>
                                    <p:anim calcmode="lin" valueType="num">
                                      <p:cBhvr additive="base">
                                        <p:cTn id="49" dur="500" fill="hold"/>
                                        <p:tgtEl>
                                          <p:spTgt spid="81923">
                                            <p:txEl>
                                              <p:charRg st="109" end="1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charRg st="109" end="112"/>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81923">
                                            <p:txEl>
                                              <p:charRg st="112" end="123"/>
                                            </p:txEl>
                                          </p:spTgt>
                                        </p:tgtEl>
                                        <p:attrNameLst>
                                          <p:attrName>style.visibility</p:attrName>
                                        </p:attrNameLst>
                                      </p:cBhvr>
                                      <p:to>
                                        <p:strVal val="visible"/>
                                      </p:to>
                                    </p:set>
                                    <p:anim calcmode="lin" valueType="num">
                                      <p:cBhvr additive="base">
                                        <p:cTn id="53" dur="500" fill="hold"/>
                                        <p:tgtEl>
                                          <p:spTgt spid="81923">
                                            <p:txEl>
                                              <p:charRg st="112" end="12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1923">
                                            <p:txEl>
                                              <p:charRg st="112" end="123"/>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81923">
                                            <p:txEl>
                                              <p:charRg st="11" end="11"/>
                                            </p:txEl>
                                          </p:spTgt>
                                        </p:tgtEl>
                                        <p:attrNameLst>
                                          <p:attrName>style.visibility</p:attrName>
                                        </p:attrNameLst>
                                      </p:cBhvr>
                                      <p:to>
                                        <p:strVal val="visible"/>
                                      </p:to>
                                    </p:set>
                                    <p:anim calcmode="lin" valueType="num">
                                      <p:cBhvr additive="base">
                                        <p:cTn id="57" dur="500" fill="hold"/>
                                        <p:tgtEl>
                                          <p:spTgt spid="81923">
                                            <p:txEl>
                                              <p:char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8192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8294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63</a:t>
            </a:r>
            <a:endParaRPr lang="en-US" altLang="zh-CN" b="0">
              <a:solidFill>
                <a:schemeClr val="tx2"/>
              </a:solidFill>
              <a:latin typeface="Times New Roman" panose="02020603050405020304" pitchFamily="18" charset="0"/>
              <a:ea typeface="宋体" pitchFamily="2" charset="-122"/>
            </a:endParaRPr>
          </a:p>
        </p:txBody>
      </p:sp>
      <p:sp>
        <p:nvSpPr>
          <p:cNvPr id="82947" name="矩形 82946"/>
          <p:cNvSpPr/>
          <p:nvPr/>
        </p:nvSpPr>
        <p:spPr>
          <a:xfrm>
            <a:off x="533400" y="682625"/>
            <a:ext cx="7462838" cy="5427663"/>
          </a:xfrm>
          <a:prstGeom prst="rect">
            <a:avLst/>
          </a:prstGeom>
          <a:noFill/>
          <a:ln w="9525">
            <a:noFill/>
            <a:miter/>
          </a:ln>
        </p:spPr>
        <p:txBody>
          <a:bodyPr wrap="square"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Arial" panose="020B0604020202020204" pitchFamily="34" charset="0"/>
                <a:ea typeface="宋体" pitchFamily="2" charset="-122"/>
              </a:rPr>
              <a:t>虚拟存储器（完全隔离，地址映射方式是关键）</a:t>
            </a:r>
            <a:endParaRPr lang="zh-CN" altLang="zh-CN" sz="2400">
              <a:solidFill>
                <a:schemeClr val="tx1"/>
              </a:solidFill>
              <a:latin typeface="Arial" panose="020B0604020202020204" pitchFamily="34"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分区存储管理</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分区分配中的数据结构</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空闲区队列结构</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放置策略</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首次适应算法、最佳适应算法、最坏适应算法的定义、特点</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三种放置策略的讨论</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分区的缺点及解决</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碎片与拼接</a:t>
            </a:r>
            <a:endParaRPr lang="zh-CN" altLang="en-US" sz="2000" u="none" baseline="0">
              <a:solidFill>
                <a:schemeClr val="tx1"/>
              </a:solidFill>
              <a:latin typeface="Times New Roman" panose="02020603050405020304" pitchFamily="18" charset="0"/>
              <a:ea typeface="宋体" pitchFamily="2" charset="-122"/>
            </a:endParaRPr>
          </a:p>
        </p:txBody>
      </p:sp>
      <p:sp>
        <p:nvSpPr>
          <p:cNvPr id="82948" name="矩形 8294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947">
                                            <p:txEl>
                                              <p:charRg st="0" end="7"/>
                                            </p:txEl>
                                          </p:spTgt>
                                        </p:tgtEl>
                                        <p:attrNameLst>
                                          <p:attrName>style.visibility</p:attrName>
                                        </p:attrNameLst>
                                      </p:cBhvr>
                                      <p:to>
                                        <p:strVal val="visible"/>
                                      </p:to>
                                    </p:set>
                                    <p:anim calcmode="lin" valueType="num">
                                      <p:cBhvr additive="base">
                                        <p:cTn id="7" dur="500" fill="hold"/>
                                        <p:tgtEl>
                                          <p:spTgt spid="8294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7">
                                            <p:txEl>
                                              <p:charRg st="0" end="0"/>
                                            </p:txEl>
                                          </p:spTgt>
                                        </p:tgtEl>
                                        <p:attrNameLst>
                                          <p:attrName>style.visibility</p:attrName>
                                        </p:attrNameLst>
                                      </p:cBhvr>
                                      <p:to>
                                        <p:strVal val="visible"/>
                                      </p:to>
                                    </p:set>
                                    <p:anim calcmode="lin" valueType="num">
                                      <p:cBhvr additive="base">
                                        <p:cTn id="13" dur="500" fill="hold"/>
                                        <p:tgtEl>
                                          <p:spTgt spid="82947">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2947">
                                            <p:txEl>
                                              <p:charRg st="7" end="18"/>
                                            </p:txEl>
                                          </p:spTgt>
                                        </p:tgtEl>
                                        <p:attrNameLst>
                                          <p:attrName>style.visibility</p:attrName>
                                        </p:attrNameLst>
                                      </p:cBhvr>
                                      <p:to>
                                        <p:strVal val="visible"/>
                                      </p:to>
                                    </p:set>
                                    <p:anim calcmode="lin" valueType="num">
                                      <p:cBhvr additive="base">
                                        <p:cTn id="19" dur="500" fill="hold"/>
                                        <p:tgtEl>
                                          <p:spTgt spid="82947">
                                            <p:txEl>
                                              <p:charRg st="7"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charRg st="7" end="1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2947">
                                            <p:txEl>
                                              <p:charRg st="18" end="26"/>
                                            </p:txEl>
                                          </p:spTgt>
                                        </p:tgtEl>
                                        <p:attrNameLst>
                                          <p:attrName>style.visibility</p:attrName>
                                        </p:attrNameLst>
                                      </p:cBhvr>
                                      <p:to>
                                        <p:strVal val="visible"/>
                                      </p:to>
                                    </p:set>
                                    <p:anim calcmode="lin" valueType="num">
                                      <p:cBhvr additive="base">
                                        <p:cTn id="23" dur="500" fill="hold"/>
                                        <p:tgtEl>
                                          <p:spTgt spid="82947">
                                            <p:txEl>
                                              <p:charRg st="18" end="2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947">
                                            <p:txEl>
                                              <p:charRg st="18" end="2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2947">
                                            <p:txEl>
                                              <p:charRg st="26" end="31"/>
                                            </p:txEl>
                                          </p:spTgt>
                                        </p:tgtEl>
                                        <p:attrNameLst>
                                          <p:attrName>style.visibility</p:attrName>
                                        </p:attrNameLst>
                                      </p:cBhvr>
                                      <p:to>
                                        <p:strVal val="visible"/>
                                      </p:to>
                                    </p:set>
                                    <p:anim calcmode="lin" valueType="num">
                                      <p:cBhvr additive="base">
                                        <p:cTn id="29" dur="500" fill="hold"/>
                                        <p:tgtEl>
                                          <p:spTgt spid="82947">
                                            <p:txEl>
                                              <p:charRg st="26" end="3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947">
                                            <p:txEl>
                                              <p:charRg st="26" end="3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82947">
                                            <p:txEl>
                                              <p:charRg st="31" end="52"/>
                                            </p:txEl>
                                          </p:spTgt>
                                        </p:tgtEl>
                                        <p:attrNameLst>
                                          <p:attrName>style.visibility</p:attrName>
                                        </p:attrNameLst>
                                      </p:cBhvr>
                                      <p:to>
                                        <p:strVal val="visible"/>
                                      </p:to>
                                    </p:set>
                                    <p:anim calcmode="lin" valueType="num">
                                      <p:cBhvr additive="base">
                                        <p:cTn id="33" dur="500" fill="hold"/>
                                        <p:tgtEl>
                                          <p:spTgt spid="82947">
                                            <p:txEl>
                                              <p:charRg st="31" end="5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947">
                                            <p:txEl>
                                              <p:charRg st="31" end="52"/>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82947">
                                            <p:txEl>
                                              <p:charRg st="63" end="73"/>
                                            </p:txEl>
                                          </p:spTgt>
                                        </p:tgtEl>
                                        <p:attrNameLst>
                                          <p:attrName>style.visibility</p:attrName>
                                        </p:attrNameLst>
                                      </p:cBhvr>
                                      <p:to>
                                        <p:strVal val="visible"/>
                                      </p:to>
                                    </p:set>
                                    <p:anim calcmode="lin" valueType="num">
                                      <p:cBhvr additive="base">
                                        <p:cTn id="37" dur="500" fill="hold"/>
                                        <p:tgtEl>
                                          <p:spTgt spid="82947">
                                            <p:txEl>
                                              <p:charRg st="63" end="7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7">
                                            <p:txEl>
                                              <p:charRg st="63" end="7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2947">
                                            <p:txEl>
                                              <p:charRg st="73" end="82"/>
                                            </p:txEl>
                                          </p:spTgt>
                                        </p:tgtEl>
                                        <p:attrNameLst>
                                          <p:attrName>style.visibility</p:attrName>
                                        </p:attrNameLst>
                                      </p:cBhvr>
                                      <p:to>
                                        <p:strVal val="visible"/>
                                      </p:to>
                                    </p:set>
                                    <p:anim calcmode="lin" valueType="num">
                                      <p:cBhvr additive="base">
                                        <p:cTn id="43" dur="500" fill="hold"/>
                                        <p:tgtEl>
                                          <p:spTgt spid="82947">
                                            <p:txEl>
                                              <p:charRg st="73" end="8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2947">
                                            <p:txEl>
                                              <p:charRg st="73" end="82"/>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82947">
                                            <p:txEl>
                                              <p:charRg st="82" end="88"/>
                                            </p:txEl>
                                          </p:spTgt>
                                        </p:tgtEl>
                                        <p:attrNameLst>
                                          <p:attrName>style.visibility</p:attrName>
                                        </p:attrNameLst>
                                      </p:cBhvr>
                                      <p:to>
                                        <p:strVal val="visible"/>
                                      </p:to>
                                    </p:set>
                                    <p:anim calcmode="lin" valueType="num">
                                      <p:cBhvr additive="base">
                                        <p:cTn id="47" dur="500" fill="hold"/>
                                        <p:tgtEl>
                                          <p:spTgt spid="82947">
                                            <p:txEl>
                                              <p:charRg st="82" end="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2947">
                                            <p:txEl>
                                              <p:charRg st="82" end="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8396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64</a:t>
            </a:r>
            <a:endParaRPr lang="en-US" altLang="zh-CN" b="0">
              <a:solidFill>
                <a:schemeClr val="tx2"/>
              </a:solidFill>
              <a:latin typeface="Times New Roman" panose="02020603050405020304" pitchFamily="18" charset="0"/>
              <a:ea typeface="宋体" pitchFamily="2" charset="-122"/>
            </a:endParaRPr>
          </a:p>
        </p:txBody>
      </p:sp>
      <p:sp>
        <p:nvSpPr>
          <p:cNvPr id="83971" name="矩形 83970"/>
          <p:cNvSpPr/>
          <p:nvPr/>
        </p:nvSpPr>
        <p:spPr>
          <a:xfrm>
            <a:off x="534988" y="2514600"/>
            <a:ext cx="8262937" cy="4019550"/>
          </a:xfrm>
          <a:prstGeom prst="rect">
            <a:avLst/>
          </a:prstGeom>
          <a:noFill/>
          <a:ln w="9525">
            <a:noFill/>
            <a:miter/>
          </a:ln>
        </p:spPr>
        <p:txBody>
          <a:bodyPr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请调策略</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扩充页表功能 </a:t>
            </a:r>
            <a:r>
              <a:rPr lang="en-US" altLang="zh-CN" sz="2000" u="none" baseline="0">
                <a:solidFill>
                  <a:schemeClr val="tx1"/>
                </a:solidFill>
                <a:latin typeface="Times New Roman" panose="02020603050405020304" pitchFamily="18" charset="0"/>
                <a:ea typeface="宋体" pitchFamily="2" charset="-122"/>
              </a:rPr>
              <a:t>—— </a:t>
            </a:r>
            <a:r>
              <a:rPr lang="zh-CN" altLang="en-US" sz="2000" u="none" baseline="0">
                <a:solidFill>
                  <a:schemeClr val="tx1"/>
                </a:solidFill>
                <a:latin typeface="Times New Roman" panose="02020603050405020304" pitchFamily="18" charset="0"/>
                <a:ea typeface="宋体" pitchFamily="2" charset="-122"/>
              </a:rPr>
              <a:t>中断位  辅存地址</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缺页处理</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淘汰策略</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扩充页表功能 </a:t>
            </a:r>
            <a:r>
              <a:rPr lang="en-US" altLang="zh-CN" sz="2000" u="none" baseline="0">
                <a:solidFill>
                  <a:schemeClr val="tx1"/>
                </a:solidFill>
                <a:latin typeface="Times New Roman" panose="02020603050405020304" pitchFamily="18" charset="0"/>
                <a:ea typeface="宋体" pitchFamily="2" charset="-122"/>
              </a:rPr>
              <a:t>—— </a:t>
            </a:r>
            <a:r>
              <a:rPr lang="zh-CN" altLang="en-US" sz="2000" u="none" baseline="0">
                <a:solidFill>
                  <a:schemeClr val="tx1"/>
                </a:solidFill>
                <a:latin typeface="Times New Roman" panose="02020603050405020304" pitchFamily="18" charset="0"/>
                <a:ea typeface="宋体" pitchFamily="2" charset="-122"/>
              </a:rPr>
              <a:t>引用位 改变位</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抖动</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置换算法</a:t>
            </a:r>
            <a:endParaRPr lang="zh-CN" altLang="en-US" sz="2000" u="none" baseline="0">
              <a:solidFill>
                <a:schemeClr val="tx1"/>
              </a:solidFill>
              <a:latin typeface="Times New Roman" panose="02020603050405020304" pitchFamily="18"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定义  </a:t>
            </a:r>
            <a:endParaRPr lang="zh-CN" altLang="en-US" sz="2000" u="none" baseline="0">
              <a:solidFill>
                <a:schemeClr val="tx1"/>
              </a:solidFill>
              <a:latin typeface="Times New Roman" panose="02020603050405020304" pitchFamily="18"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先进先出淘汰算法、最久未使用淘汰算法</a:t>
            </a:r>
            <a:endParaRPr lang="zh-CN" altLang="en-US" sz="2000" u="none" baseline="0">
              <a:solidFill>
                <a:schemeClr val="tx1"/>
              </a:solidFill>
              <a:latin typeface="Times New Roman" panose="02020603050405020304" pitchFamily="18" charset="0"/>
              <a:ea typeface="宋体" pitchFamily="2" charset="-122"/>
            </a:endParaRPr>
          </a:p>
        </p:txBody>
      </p:sp>
      <p:sp>
        <p:nvSpPr>
          <p:cNvPr id="83972" name="矩形 83971"/>
          <p:cNvSpPr/>
          <p:nvPr/>
        </p:nvSpPr>
        <p:spPr>
          <a:xfrm>
            <a:off x="534988" y="442913"/>
            <a:ext cx="8262937" cy="2117725"/>
          </a:xfrm>
          <a:prstGeom prst="rect">
            <a:avLst/>
          </a:prstGeom>
          <a:noFill/>
          <a:ln w="9525">
            <a:noFill/>
            <a:miter/>
          </a:ln>
        </p:spPr>
        <p:txBody>
          <a:bodyPr anchor="t">
            <a:spAutoFit/>
          </a:bodyPr>
          <a:p>
            <a:pPr marL="533400" lvl="0" indent="-533400">
              <a:lnSpc>
                <a:spcPct val="13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页式存储管理</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页式地址变换</a:t>
            </a:r>
            <a:endParaRPr lang="zh-CN" altLang="en-US" sz="24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页表</a:t>
            </a:r>
            <a:r>
              <a:rPr lang="zh-CN" altLang="zh-CN" sz="2000" u="none" baseline="0">
                <a:solidFill>
                  <a:schemeClr val="tx1"/>
                </a:solidFill>
                <a:latin typeface="Times New Roman" panose="02020603050405020304" pitchFamily="18" charset="0"/>
                <a:ea typeface="宋体" pitchFamily="2" charset="-122"/>
              </a:rPr>
              <a:t>，</a:t>
            </a:r>
            <a:r>
              <a:rPr lang="zh-CN" altLang="en-US" sz="2000" u="none" baseline="0">
                <a:solidFill>
                  <a:schemeClr val="tx1"/>
                </a:solidFill>
                <a:latin typeface="Times New Roman" panose="02020603050405020304" pitchFamily="18" charset="0"/>
                <a:ea typeface="宋体" pitchFamily="2" charset="-122"/>
              </a:rPr>
              <a:t>虚地址结构</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页式地址变换过程</a:t>
            </a:r>
            <a:endParaRPr lang="zh-CN" altLang="en-US" sz="2000" u="none" baseline="0">
              <a:solidFill>
                <a:schemeClr val="tx1"/>
              </a:solidFill>
              <a:latin typeface="Times New Roman" panose="02020603050405020304" pitchFamily="18" charset="0"/>
              <a:ea typeface="宋体" pitchFamily="2" charset="-122"/>
            </a:endParaRPr>
          </a:p>
        </p:txBody>
      </p:sp>
      <p:sp>
        <p:nvSpPr>
          <p:cNvPr id="83973" name="矩形 83972"/>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2">
                                            <p:txEl>
                                              <p:charRg st="0" end="7"/>
                                            </p:txEl>
                                          </p:spTgt>
                                        </p:tgtEl>
                                        <p:attrNameLst>
                                          <p:attrName>style.visibility</p:attrName>
                                        </p:attrNameLst>
                                      </p:cBhvr>
                                      <p:to>
                                        <p:strVal val="visible"/>
                                      </p:to>
                                    </p:set>
                                    <p:anim calcmode="lin" valueType="num">
                                      <p:cBhvr additive="base">
                                        <p:cTn id="7" dur="500" fill="hold"/>
                                        <p:tgtEl>
                                          <p:spTgt spid="8397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7" end="14"/>
                                            </p:txEl>
                                          </p:spTgt>
                                        </p:tgtEl>
                                        <p:attrNameLst>
                                          <p:attrName>style.visibility</p:attrName>
                                        </p:attrNameLst>
                                      </p:cBhvr>
                                      <p:to>
                                        <p:strVal val="visible"/>
                                      </p:to>
                                    </p:set>
                                    <p:anim calcmode="lin" valueType="num">
                                      <p:cBhvr additive="base">
                                        <p:cTn id="13" dur="500" fill="hold"/>
                                        <p:tgtEl>
                                          <p:spTgt spid="83972">
                                            <p:txEl>
                                              <p:charRg st="7"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7" end="1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14" end="25"/>
                                            </p:txEl>
                                          </p:spTgt>
                                        </p:tgtEl>
                                        <p:attrNameLst>
                                          <p:attrName>style.visibility</p:attrName>
                                        </p:attrNameLst>
                                      </p:cBhvr>
                                      <p:to>
                                        <p:strVal val="visible"/>
                                      </p:to>
                                    </p:set>
                                    <p:anim calcmode="lin" valueType="num">
                                      <p:cBhvr additive="base">
                                        <p:cTn id="17" dur="500" fill="hold"/>
                                        <p:tgtEl>
                                          <p:spTgt spid="83972">
                                            <p:txEl>
                                              <p:charRg st="14" end="2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14" end="2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25" end="34"/>
                                            </p:txEl>
                                          </p:spTgt>
                                        </p:tgtEl>
                                        <p:attrNameLst>
                                          <p:attrName>style.visibility</p:attrName>
                                        </p:attrNameLst>
                                      </p:cBhvr>
                                      <p:to>
                                        <p:strVal val="visible"/>
                                      </p:to>
                                    </p:set>
                                    <p:anim calcmode="lin" valueType="num">
                                      <p:cBhvr additive="base">
                                        <p:cTn id="21" dur="500" fill="hold"/>
                                        <p:tgtEl>
                                          <p:spTgt spid="83972">
                                            <p:txEl>
                                              <p:charRg st="25" end="3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25" end="3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971">
                                            <p:txEl>
                                              <p:charRg st="0" end="5"/>
                                            </p:txEl>
                                          </p:spTgt>
                                        </p:tgtEl>
                                        <p:attrNameLst>
                                          <p:attrName>style.visibility</p:attrName>
                                        </p:attrNameLst>
                                      </p:cBhvr>
                                      <p:to>
                                        <p:strVal val="visible"/>
                                      </p:to>
                                    </p:set>
                                    <p:anim calcmode="lin" valueType="num">
                                      <p:cBhvr additive="base">
                                        <p:cTn id="27" dur="500" fill="hold"/>
                                        <p:tgtEl>
                                          <p:spTgt spid="83971">
                                            <p:txEl>
                                              <p:charRg st="0"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1">
                                            <p:txEl>
                                              <p:charRg st="0"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971">
                                            <p:txEl>
                                              <p:charRg st="5" end="25"/>
                                            </p:txEl>
                                          </p:spTgt>
                                        </p:tgtEl>
                                        <p:attrNameLst>
                                          <p:attrName>style.visibility</p:attrName>
                                        </p:attrNameLst>
                                      </p:cBhvr>
                                      <p:to>
                                        <p:strVal val="visible"/>
                                      </p:to>
                                    </p:set>
                                    <p:anim calcmode="lin" valueType="num">
                                      <p:cBhvr additive="base">
                                        <p:cTn id="31" dur="500" fill="hold"/>
                                        <p:tgtEl>
                                          <p:spTgt spid="83971">
                                            <p:txEl>
                                              <p:charRg st="5" end="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charRg st="5" end="2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3971">
                                            <p:txEl>
                                              <p:charRg st="25" end="30"/>
                                            </p:txEl>
                                          </p:spTgt>
                                        </p:tgtEl>
                                        <p:attrNameLst>
                                          <p:attrName>style.visibility</p:attrName>
                                        </p:attrNameLst>
                                      </p:cBhvr>
                                      <p:to>
                                        <p:strVal val="visible"/>
                                      </p:to>
                                    </p:set>
                                    <p:anim calcmode="lin" valueType="num">
                                      <p:cBhvr additive="base">
                                        <p:cTn id="35" dur="500" fill="hold"/>
                                        <p:tgtEl>
                                          <p:spTgt spid="83971">
                                            <p:txEl>
                                              <p:charRg st="25" end="3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3971">
                                            <p:txEl>
                                              <p:charRg st="25" end="3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3971">
                                            <p:txEl>
                                              <p:charRg st="30" end="35"/>
                                            </p:txEl>
                                          </p:spTgt>
                                        </p:tgtEl>
                                        <p:attrNameLst>
                                          <p:attrName>style.visibility</p:attrName>
                                        </p:attrNameLst>
                                      </p:cBhvr>
                                      <p:to>
                                        <p:strVal val="visible"/>
                                      </p:to>
                                    </p:set>
                                    <p:anim calcmode="lin" valueType="num">
                                      <p:cBhvr additive="base">
                                        <p:cTn id="41" dur="500" fill="hold"/>
                                        <p:tgtEl>
                                          <p:spTgt spid="83971">
                                            <p:txEl>
                                              <p:charRg st="30" end="3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3971">
                                            <p:txEl>
                                              <p:charRg st="30" end="3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3971">
                                            <p:txEl>
                                              <p:charRg st="35" end="53"/>
                                            </p:txEl>
                                          </p:spTgt>
                                        </p:tgtEl>
                                        <p:attrNameLst>
                                          <p:attrName>style.visibility</p:attrName>
                                        </p:attrNameLst>
                                      </p:cBhvr>
                                      <p:to>
                                        <p:strVal val="visible"/>
                                      </p:to>
                                    </p:set>
                                    <p:anim calcmode="lin" valueType="num">
                                      <p:cBhvr additive="base">
                                        <p:cTn id="47" dur="500" fill="hold"/>
                                        <p:tgtEl>
                                          <p:spTgt spid="83971">
                                            <p:txEl>
                                              <p:charRg st="35" end="5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3971">
                                            <p:txEl>
                                              <p:charRg st="35" end="5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3971">
                                            <p:txEl>
                                              <p:charRg st="53" end="56"/>
                                            </p:txEl>
                                          </p:spTgt>
                                        </p:tgtEl>
                                        <p:attrNameLst>
                                          <p:attrName>style.visibility</p:attrName>
                                        </p:attrNameLst>
                                      </p:cBhvr>
                                      <p:to>
                                        <p:strVal val="visible"/>
                                      </p:to>
                                    </p:set>
                                    <p:anim calcmode="lin" valueType="num">
                                      <p:cBhvr additive="base">
                                        <p:cTn id="51" dur="500" fill="hold"/>
                                        <p:tgtEl>
                                          <p:spTgt spid="83971">
                                            <p:txEl>
                                              <p:charRg st="53" end="5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3971">
                                            <p:txEl>
                                              <p:charRg st="53" end="5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3971">
                                            <p:txEl>
                                              <p:charRg st="56" end="61"/>
                                            </p:txEl>
                                          </p:spTgt>
                                        </p:tgtEl>
                                        <p:attrNameLst>
                                          <p:attrName>style.visibility</p:attrName>
                                        </p:attrNameLst>
                                      </p:cBhvr>
                                      <p:to>
                                        <p:strVal val="visible"/>
                                      </p:to>
                                    </p:set>
                                    <p:anim calcmode="lin" valueType="num">
                                      <p:cBhvr additive="base">
                                        <p:cTn id="55" dur="500" fill="hold"/>
                                        <p:tgtEl>
                                          <p:spTgt spid="83971">
                                            <p:txEl>
                                              <p:charRg st="56" end="6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971">
                                            <p:txEl>
                                              <p:charRg st="56" end="6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3971">
                                            <p:txEl>
                                              <p:charRg st="61" end="66"/>
                                            </p:txEl>
                                          </p:spTgt>
                                        </p:tgtEl>
                                        <p:attrNameLst>
                                          <p:attrName>style.visibility</p:attrName>
                                        </p:attrNameLst>
                                      </p:cBhvr>
                                      <p:to>
                                        <p:strVal val="visible"/>
                                      </p:to>
                                    </p:set>
                                    <p:anim calcmode="lin" valueType="num">
                                      <p:cBhvr additive="base">
                                        <p:cTn id="59" dur="500" fill="hold"/>
                                        <p:tgtEl>
                                          <p:spTgt spid="83971">
                                            <p:txEl>
                                              <p:charRg st="61" end="6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3971">
                                            <p:txEl>
                                              <p:charRg st="61" end="6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3971">
                                            <p:txEl>
                                              <p:charRg st="66" end="85"/>
                                            </p:txEl>
                                          </p:spTgt>
                                        </p:tgtEl>
                                        <p:attrNameLst>
                                          <p:attrName>style.visibility</p:attrName>
                                        </p:attrNameLst>
                                      </p:cBhvr>
                                      <p:to>
                                        <p:strVal val="visible"/>
                                      </p:to>
                                    </p:set>
                                    <p:anim calcmode="lin" valueType="num">
                                      <p:cBhvr additive="base">
                                        <p:cTn id="63" dur="500" fill="hold"/>
                                        <p:tgtEl>
                                          <p:spTgt spid="83971">
                                            <p:txEl>
                                              <p:charRg st="66" end="8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3971">
                                            <p:txEl>
                                              <p:charRg st="66" end="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8499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65</a:t>
            </a:r>
            <a:endParaRPr lang="en-US" altLang="zh-CN" b="0">
              <a:solidFill>
                <a:schemeClr val="tx2"/>
              </a:solidFill>
              <a:latin typeface="Times New Roman" panose="02020603050405020304" pitchFamily="18" charset="0"/>
              <a:ea typeface="宋体" pitchFamily="2" charset="-122"/>
            </a:endParaRPr>
          </a:p>
        </p:txBody>
      </p:sp>
      <p:sp>
        <p:nvSpPr>
          <p:cNvPr id="84995" name="矩形 84994"/>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
        <p:nvSpPr>
          <p:cNvPr id="84996" name="矩形 84995"/>
          <p:cNvSpPr/>
          <p:nvPr/>
        </p:nvSpPr>
        <p:spPr>
          <a:xfrm>
            <a:off x="534988" y="657225"/>
            <a:ext cx="8262937" cy="1625600"/>
          </a:xfrm>
          <a:prstGeom prst="rect">
            <a:avLst/>
          </a:prstGeom>
          <a:noFill/>
          <a:ln w="9525">
            <a:noFill/>
            <a:miter/>
          </a:ln>
        </p:spPr>
        <p:txBody>
          <a:bodyPr anchor="t">
            <a:spAutoFit/>
          </a:bodyPr>
          <a:p>
            <a:pPr marL="533400" lvl="0" indent="-533400">
              <a:lnSpc>
                <a:spcPct val="12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B0604020202020204" pitchFamily="34" charset="0"/>
                <a:ea typeface="宋体" pitchFamily="2" charset="-122"/>
              </a:rPr>
              <a:t>段页式存储管理</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段式系统的二维地址结构</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段页式系统中段表、页表与主存的关系</a:t>
            </a:r>
            <a:endParaRPr lang="zh-CN" altLang="en-US" sz="2400" u="none" baseline="0">
              <a:solidFill>
                <a:srgbClr val="000099"/>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6">
                                            <p:txEl>
                                              <p:charRg st="0" end="8"/>
                                            </p:txEl>
                                          </p:spTgt>
                                        </p:tgtEl>
                                        <p:attrNameLst>
                                          <p:attrName>style.visibility</p:attrName>
                                        </p:attrNameLst>
                                      </p:cBhvr>
                                      <p:to>
                                        <p:strVal val="visible"/>
                                      </p:to>
                                    </p:set>
                                    <p:anim calcmode="lin" valueType="num">
                                      <p:cBhvr additive="base">
                                        <p:cTn id="7" dur="500" fill="hold"/>
                                        <p:tgtEl>
                                          <p:spTgt spid="84996">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6">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xEl>
                                              <p:charRg st="8" end="20"/>
                                            </p:txEl>
                                          </p:spTgt>
                                        </p:tgtEl>
                                        <p:attrNameLst>
                                          <p:attrName>style.visibility</p:attrName>
                                        </p:attrNameLst>
                                      </p:cBhvr>
                                      <p:to>
                                        <p:strVal val="visible"/>
                                      </p:to>
                                    </p:set>
                                    <p:anim calcmode="lin" valueType="num">
                                      <p:cBhvr additive="base">
                                        <p:cTn id="13" dur="500" fill="hold"/>
                                        <p:tgtEl>
                                          <p:spTgt spid="84996">
                                            <p:txEl>
                                              <p:charRg st="8"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6">
                                            <p:txEl>
                                              <p:charRg st="8" end="2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6">
                                            <p:txEl>
                                              <p:charRg st="20" end="38"/>
                                            </p:txEl>
                                          </p:spTgt>
                                        </p:tgtEl>
                                        <p:attrNameLst>
                                          <p:attrName>style.visibility</p:attrName>
                                        </p:attrNameLst>
                                      </p:cBhvr>
                                      <p:to>
                                        <p:strVal val="visible"/>
                                      </p:to>
                                    </p:set>
                                    <p:anim calcmode="lin" valueType="num">
                                      <p:cBhvr additive="base">
                                        <p:cTn id="17" dur="500" fill="hold"/>
                                        <p:tgtEl>
                                          <p:spTgt spid="84996">
                                            <p:txEl>
                                              <p:charRg st="20"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charRg st="20" end="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21857"/>
          <p:cNvSpPr>
            <a:spLocks noGrp="1"/>
          </p:cNvSpPr>
          <p:nvPr>
            <p:ph type="title"/>
          </p:nvPr>
        </p:nvSpPr>
        <p:spPr>
          <a:xfrm>
            <a:off x="363538" y="577850"/>
            <a:ext cx="4754563" cy="815975"/>
          </a:xfrm>
        </p:spPr>
        <p:txBody>
          <a:bodyPr wrap="square" anchor="b">
            <a:spAutoFit/>
          </a:bodyPr>
          <a:p>
            <a:pPr fontAlgn="base"/>
            <a:r>
              <a:rPr lang="zh-CN" altLang="en-US" strike="noStrike" noProof="1">
                <a:solidFill>
                  <a:srgbClr val="800000"/>
                </a:solidFill>
              </a:rPr>
              <a:t>课堂练习</a:t>
            </a:r>
            <a:endParaRPr lang="zh-CN" altLang="en-US" strike="noStrike" noProof="1">
              <a:solidFill>
                <a:srgbClr val="800000"/>
              </a:solidFill>
            </a:endParaRPr>
          </a:p>
        </p:txBody>
      </p:sp>
      <p:sp>
        <p:nvSpPr>
          <p:cNvPr id="121859" name="内容占位符 121858"/>
          <p:cNvSpPr>
            <a:spLocks noGrp="1"/>
          </p:cNvSpPr>
          <p:nvPr>
            <p:ph idx="1"/>
          </p:nvPr>
        </p:nvSpPr>
        <p:spPr/>
        <p:txBody>
          <a:bodyPr anchor="t">
            <a:spAutoFit/>
          </a:bodyPr>
          <a:p>
            <a:pPr fontAlgn="base">
              <a:buNone/>
            </a:pPr>
            <a:r>
              <a:rPr lang="en-US" altLang="zh-CN" b="1" strike="noStrike" noProof="1"/>
              <a:t>	</a:t>
            </a:r>
            <a:r>
              <a:rPr lang="zh-CN" altLang="en-US" b="1" strike="noStrike" noProof="1">
                <a:solidFill>
                  <a:schemeClr val="tx1"/>
                </a:solidFill>
                <a:effectLst/>
              </a:rPr>
              <a:t>假设在分页管理系统中，</a:t>
            </a:r>
            <a:r>
              <a:rPr lang="en-US" altLang="zh-CN" b="1" strike="noStrike" noProof="1">
                <a:solidFill>
                  <a:schemeClr val="tx1"/>
                </a:solidFill>
                <a:effectLst/>
              </a:rPr>
              <a:t>CPU</a:t>
            </a:r>
            <a:r>
              <a:rPr lang="zh-CN" altLang="en-US" b="1" strike="noStrike" noProof="1">
                <a:solidFill>
                  <a:schemeClr val="tx1"/>
                </a:solidFill>
                <a:effectLst/>
              </a:rPr>
              <a:t>地址长度为</a:t>
            </a:r>
            <a:r>
              <a:rPr lang="en-US" altLang="zh-CN" b="1" strike="noStrike" noProof="1">
                <a:solidFill>
                  <a:schemeClr val="tx1"/>
                </a:solidFill>
                <a:effectLst/>
              </a:rPr>
              <a:t>16</a:t>
            </a:r>
            <a:r>
              <a:rPr lang="zh-CN" altLang="en-US" b="1" strike="noStrike" noProof="1">
                <a:solidFill>
                  <a:schemeClr val="tx1"/>
                </a:solidFill>
                <a:effectLst/>
              </a:rPr>
              <a:t>位，页面大小为</a:t>
            </a:r>
            <a:r>
              <a:rPr lang="en-US" altLang="zh-CN" b="1" strike="noStrike" noProof="1">
                <a:solidFill>
                  <a:schemeClr val="tx1"/>
                </a:solidFill>
                <a:effectLst/>
              </a:rPr>
              <a:t>2k</a:t>
            </a:r>
            <a:r>
              <a:rPr lang="zh-CN" altLang="en-US" b="1" strike="noStrike" noProof="1">
                <a:solidFill>
                  <a:schemeClr val="tx1"/>
                </a:solidFill>
                <a:effectLst/>
              </a:rPr>
              <a:t>。</a:t>
            </a:r>
            <a:endParaRPr lang="zh-CN" altLang="en-US" b="1" strike="noStrike" noProof="1">
              <a:solidFill>
                <a:schemeClr val="tx1"/>
              </a:solidFill>
              <a:effectLst/>
            </a:endParaRPr>
          </a:p>
          <a:p>
            <a:pPr fontAlgn="base"/>
            <a:r>
              <a:rPr lang="zh-CN" altLang="en-US" b="1" strike="noStrike" noProof="1">
                <a:solidFill>
                  <a:schemeClr val="tx1"/>
                </a:solidFill>
                <a:effectLst/>
              </a:rPr>
              <a:t>求每个作业最大页面数。</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2k</a:t>
            </a:r>
            <a:r>
              <a:rPr lang="zh-CN" altLang="en-US" b="1" strike="noStrike" noProof="1">
                <a:solidFill>
                  <a:schemeClr val="tx1"/>
                </a:solidFill>
                <a:effectLst/>
              </a:rPr>
              <a:t>＝</a:t>
            </a:r>
            <a:r>
              <a:rPr lang="en-US" altLang="zh-CN" b="1" strike="noStrike" noProof="1">
                <a:solidFill>
                  <a:schemeClr val="tx1"/>
                </a:solidFill>
                <a:effectLst/>
              </a:rPr>
              <a:t>2</a:t>
            </a:r>
            <a:r>
              <a:rPr lang="en-US" altLang="zh-CN" b="1" strike="noStrike" baseline="30000" noProof="1">
                <a:solidFill>
                  <a:schemeClr val="tx1"/>
                </a:solidFill>
                <a:effectLst/>
              </a:rPr>
              <a:t>11</a:t>
            </a:r>
            <a:r>
              <a:rPr lang="zh-CN" altLang="en-US" b="1" strike="noStrike" noProof="1">
                <a:solidFill>
                  <a:schemeClr val="tx1"/>
                </a:solidFill>
                <a:effectLst/>
              </a:rPr>
              <a:t>， </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rPr>
              <a:t>页内偏移需要</a:t>
            </a:r>
            <a:r>
              <a:rPr lang="en-US" altLang="zh-CN" b="1" strike="noStrike" noProof="1">
                <a:solidFill>
                  <a:schemeClr val="tx1"/>
                </a:solidFill>
                <a:effectLst/>
              </a:rPr>
              <a:t>11</a:t>
            </a:r>
            <a:r>
              <a:rPr lang="zh-CN" altLang="en-US" b="1" strike="noStrike" noProof="1">
                <a:solidFill>
                  <a:schemeClr val="tx1"/>
                </a:solidFill>
                <a:effectLst/>
              </a:rPr>
              <a:t>位，页号可用位数为</a:t>
            </a:r>
            <a:r>
              <a:rPr lang="en-US" altLang="zh-CN" b="1" strike="noStrike" noProof="1">
                <a:solidFill>
                  <a:schemeClr val="tx1"/>
                </a:solidFill>
                <a:effectLst/>
              </a:rPr>
              <a:t>16</a:t>
            </a:r>
            <a:r>
              <a:rPr lang="zh-CN" altLang="en-US" b="1" strike="noStrike" noProof="1">
                <a:solidFill>
                  <a:schemeClr val="tx1"/>
                </a:solidFill>
                <a:effectLst/>
              </a:rPr>
              <a:t>－</a:t>
            </a:r>
            <a:r>
              <a:rPr lang="en-US" altLang="zh-CN" b="1" strike="noStrike" noProof="1">
                <a:solidFill>
                  <a:schemeClr val="tx1"/>
                </a:solidFill>
                <a:effectLst/>
              </a:rPr>
              <a:t>11</a:t>
            </a:r>
            <a:r>
              <a:rPr lang="zh-CN" altLang="en-US" b="1" strike="noStrike" noProof="1">
                <a:solidFill>
                  <a:schemeClr val="tx1"/>
                </a:solidFill>
                <a:effectLst/>
              </a:rPr>
              <a:t>＝</a:t>
            </a:r>
            <a:r>
              <a:rPr lang="en-US" altLang="zh-CN" b="1" strike="noStrike" noProof="1">
                <a:solidFill>
                  <a:schemeClr val="tx1"/>
                </a:solidFill>
                <a:effectLst/>
              </a:rPr>
              <a:t>5</a:t>
            </a:r>
            <a:r>
              <a:rPr lang="zh-CN" altLang="en-US" b="1" strike="noStrike" noProof="1">
                <a:solidFill>
                  <a:schemeClr val="tx1"/>
                </a:solidFill>
                <a:effectLst/>
              </a:rPr>
              <a:t>。</a:t>
            </a:r>
            <a:endParaRPr lang="zh-CN" altLang="en-US" b="1" strike="noStrike" noProof="1">
              <a:solidFill>
                <a:schemeClr val="tx1"/>
              </a:solidFill>
              <a:effectLst/>
            </a:endParaRPr>
          </a:p>
          <a:p>
            <a:pPr fontAlgn="base">
              <a:buNone/>
            </a:pPr>
            <a:r>
              <a:rPr lang="zh-CN" altLang="en-US" b="1" strike="noStrike" noProof="1">
                <a:solidFill>
                  <a:schemeClr val="tx1"/>
                </a:solidFill>
                <a:effectLst/>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最大页面数为</a:t>
            </a:r>
            <a:r>
              <a:rPr lang="en-US" altLang="zh-CN" b="1" strike="noStrike" noProof="1">
                <a:solidFill>
                  <a:schemeClr val="tx1"/>
                </a:solidFill>
                <a:effectLst/>
                <a:latin typeface="宋体" pitchFamily="2" charset="-122"/>
              </a:rPr>
              <a:t>2</a:t>
            </a:r>
            <a:r>
              <a:rPr lang="en-US" altLang="zh-CN" b="1" strike="noStrike" baseline="30000" noProof="1">
                <a:solidFill>
                  <a:schemeClr val="tx1"/>
                </a:solidFill>
                <a:effectLst/>
                <a:latin typeface="宋体" pitchFamily="2" charset="-122"/>
              </a:rPr>
              <a:t>5</a:t>
            </a:r>
            <a:r>
              <a:rPr lang="zh-CN" altLang="en-US" b="1" strike="noStrike" noProof="1">
                <a:solidFill>
                  <a:schemeClr val="tx1"/>
                </a:solidFill>
                <a:effectLst/>
                <a:latin typeface="宋体" pitchFamily="2" charset="-122"/>
              </a:rPr>
              <a:t>＝</a:t>
            </a:r>
            <a:r>
              <a:rPr lang="en-US" altLang="zh-CN" b="1" strike="noStrike" noProof="1">
                <a:solidFill>
                  <a:schemeClr val="tx1"/>
                </a:solidFill>
                <a:effectLst/>
                <a:latin typeface="宋体" pitchFamily="2" charset="-122"/>
              </a:rPr>
              <a:t>32</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endParaRPr lang="zh-CN" altLang="en-US" b="1" strike="noStrike" noProof="1">
              <a:latin typeface="宋体" pitchFamily="2" charset="-122"/>
            </a:endParaRPr>
          </a:p>
        </p:txBody>
      </p:sp>
      <p:sp>
        <p:nvSpPr>
          <p:cNvPr id="11981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charRg st="0" end="33"/>
                                            </p:txEl>
                                          </p:spTgt>
                                        </p:tgtEl>
                                        <p:attrNameLst>
                                          <p:attrName>style.visibility</p:attrName>
                                        </p:attrNameLst>
                                      </p:cBhvr>
                                      <p:to>
                                        <p:strVal val="visible"/>
                                      </p:to>
                                    </p:set>
                                    <p:animEffect transition="in" filter="blinds(horizontal)">
                                      <p:cBhvr>
                                        <p:cTn id="7" dur="500"/>
                                        <p:tgtEl>
                                          <p:spTgt spid="12185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charRg st="33" end="45"/>
                                            </p:txEl>
                                          </p:spTgt>
                                        </p:tgtEl>
                                        <p:attrNameLst>
                                          <p:attrName>style.visibility</p:attrName>
                                        </p:attrNameLst>
                                      </p:cBhvr>
                                      <p:to>
                                        <p:strVal val="visible"/>
                                      </p:to>
                                    </p:set>
                                    <p:animEffect transition="in" filter="blinds(horizontal)">
                                      <p:cBhvr>
                                        <p:cTn id="12" dur="500"/>
                                        <p:tgtEl>
                                          <p:spTgt spid="121859">
                                            <p:txEl>
                                              <p:charRg st="33"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charRg st="45" end="57"/>
                                            </p:txEl>
                                          </p:spTgt>
                                        </p:tgtEl>
                                        <p:attrNameLst>
                                          <p:attrName>style.visibility</p:attrName>
                                        </p:attrNameLst>
                                      </p:cBhvr>
                                      <p:to>
                                        <p:strVal val="visible"/>
                                      </p:to>
                                    </p:set>
                                    <p:animEffect transition="in" filter="blinds(horizontal)">
                                      <p:cBhvr>
                                        <p:cTn id="17" dur="500"/>
                                        <p:tgtEl>
                                          <p:spTgt spid="121859">
                                            <p:txEl>
                                              <p:charRg st="45"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charRg st="57" end="85"/>
                                            </p:txEl>
                                          </p:spTgt>
                                        </p:tgtEl>
                                        <p:attrNameLst>
                                          <p:attrName>style.visibility</p:attrName>
                                        </p:attrNameLst>
                                      </p:cBhvr>
                                      <p:to>
                                        <p:strVal val="visible"/>
                                      </p:to>
                                    </p:set>
                                    <p:animEffect transition="in" filter="blinds(horizontal)">
                                      <p:cBhvr>
                                        <p:cTn id="22" dur="500"/>
                                        <p:tgtEl>
                                          <p:spTgt spid="121859">
                                            <p:txEl>
                                              <p:charRg st="57"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59">
                                            <p:txEl>
                                              <p:charRg st="85" end="100"/>
                                            </p:txEl>
                                          </p:spTgt>
                                        </p:tgtEl>
                                        <p:attrNameLst>
                                          <p:attrName>style.visibility</p:attrName>
                                        </p:attrNameLst>
                                      </p:cBhvr>
                                      <p:to>
                                        <p:strVal val="visible"/>
                                      </p:to>
                                    </p:set>
                                    <p:animEffect transition="in" filter="blinds(horizontal)">
                                      <p:cBhvr>
                                        <p:cTn id="27" dur="500"/>
                                        <p:tgtEl>
                                          <p:spTgt spid="121859">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文本占位符 122881"/>
          <p:cNvSpPr>
            <a:spLocks noGrp="1"/>
          </p:cNvSpPr>
          <p:nvPr>
            <p:ph idx="1"/>
          </p:nvPr>
        </p:nvSpPr>
        <p:spPr>
          <a:xfrm>
            <a:off x="352425" y="654050"/>
            <a:ext cx="7772400" cy="990600"/>
          </a:xfrm>
        </p:spPr>
        <p:txBody>
          <a:bodyPr anchor="t">
            <a:spAutoFit/>
          </a:bodyPr>
          <a:p>
            <a:r>
              <a:rPr lang="zh-CN" altLang="en-US" b="1">
                <a:solidFill>
                  <a:schemeClr val="tx1"/>
                </a:solidFill>
                <a:effectLst/>
              </a:rPr>
              <a:t>某作业有</a:t>
            </a:r>
            <a:r>
              <a:rPr lang="en-US" altLang="zh-CN" b="1">
                <a:solidFill>
                  <a:schemeClr val="tx1"/>
                </a:solidFill>
                <a:effectLst/>
              </a:rPr>
              <a:t>4</a:t>
            </a:r>
            <a:r>
              <a:rPr lang="zh-CN" altLang="en-US" b="1">
                <a:solidFill>
                  <a:schemeClr val="tx1"/>
                </a:solidFill>
                <a:effectLst/>
              </a:rPr>
              <a:t>页，分别分配到主存的</a:t>
            </a:r>
            <a:r>
              <a:rPr lang="en-US" altLang="zh-CN" b="1">
                <a:solidFill>
                  <a:schemeClr val="tx1"/>
                </a:solidFill>
                <a:effectLst/>
              </a:rPr>
              <a:t>2</a:t>
            </a:r>
            <a:r>
              <a:rPr lang="zh-CN" altLang="en-US" b="1">
                <a:solidFill>
                  <a:schemeClr val="tx1"/>
                </a:solidFill>
                <a:effectLst/>
              </a:rPr>
              <a:t>、</a:t>
            </a:r>
            <a:r>
              <a:rPr lang="en-US" altLang="zh-CN" b="1">
                <a:solidFill>
                  <a:schemeClr val="tx1"/>
                </a:solidFill>
                <a:effectLst/>
              </a:rPr>
              <a:t>5</a:t>
            </a:r>
            <a:r>
              <a:rPr lang="zh-CN" altLang="en-US" b="1">
                <a:solidFill>
                  <a:schemeClr val="tx1"/>
                </a:solidFill>
                <a:effectLst/>
              </a:rPr>
              <a:t>、</a:t>
            </a:r>
            <a:r>
              <a:rPr lang="en-US" altLang="zh-CN" b="1">
                <a:solidFill>
                  <a:schemeClr val="tx1"/>
                </a:solidFill>
                <a:effectLst/>
              </a:rPr>
              <a:t>3</a:t>
            </a:r>
            <a:r>
              <a:rPr lang="zh-CN" altLang="en-US" b="1">
                <a:solidFill>
                  <a:schemeClr val="tx1"/>
                </a:solidFill>
                <a:effectLst/>
              </a:rPr>
              <a:t>、</a:t>
            </a:r>
            <a:r>
              <a:rPr lang="en-US" altLang="zh-CN" b="1">
                <a:solidFill>
                  <a:schemeClr val="tx1"/>
                </a:solidFill>
                <a:effectLst/>
              </a:rPr>
              <a:t>6</a:t>
            </a:r>
            <a:r>
              <a:rPr lang="zh-CN" altLang="en-US" b="1">
                <a:solidFill>
                  <a:schemeClr val="tx1"/>
                </a:solidFill>
                <a:effectLst/>
              </a:rPr>
              <a:t>块中，画出该作业的页表。</a:t>
            </a:r>
            <a:endParaRPr lang="zh-CN" altLang="en-US" b="1">
              <a:solidFill>
                <a:schemeClr val="tx1"/>
              </a:solidFill>
              <a:effectLst/>
            </a:endParaRPr>
          </a:p>
        </p:txBody>
      </p:sp>
      <p:graphicFrame>
        <p:nvGraphicFramePr>
          <p:cNvPr id="122883" name="表格 122882"/>
          <p:cNvGraphicFramePr/>
          <p:nvPr/>
        </p:nvGraphicFramePr>
        <p:xfrm>
          <a:off x="2895600" y="1746250"/>
          <a:ext cx="3352800" cy="2289175"/>
        </p:xfrm>
        <a:graphic>
          <a:graphicData uri="http://schemas.openxmlformats.org/drawingml/2006/table">
            <a:tbl>
              <a:tblPr/>
              <a:tblGrid>
                <a:gridCol w="1676400"/>
                <a:gridCol w="1676400"/>
              </a:tblGrid>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页号</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块号</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0</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1</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5</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6</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2903" name="矩形 122902"/>
          <p:cNvSpPr/>
          <p:nvPr/>
        </p:nvSpPr>
        <p:spPr>
          <a:xfrm>
            <a:off x="685800" y="4267200"/>
            <a:ext cx="7772400" cy="990600"/>
          </a:xfrm>
          <a:prstGeom prst="rect">
            <a:avLst/>
          </a:prstGeom>
          <a:noFill/>
          <a:ln w="9525">
            <a:noFill/>
            <a:miter/>
          </a:ln>
        </p:spPr>
        <p:txBody>
          <a:bodyPr anchor="t"/>
          <a:p>
            <a:pPr lvl="0">
              <a:lnSpc>
                <a:spcPct val="90000"/>
              </a:lnSpc>
              <a:spcBef>
                <a:spcPct val="20000"/>
              </a:spcBef>
              <a:buClr>
                <a:schemeClr val="bg2"/>
              </a:buClr>
              <a:buFont typeface="Monotype Sorts" pitchFamily="2" charset="2"/>
              <a:buNone/>
            </a:pPr>
            <a:r>
              <a:rPr lang="zh-CN" altLang="en-US" sz="3200">
                <a:solidFill>
                  <a:schemeClr val="tx1"/>
                </a:solidFill>
                <a:latin typeface="Times New Roman" panose="02020603050405020304" pitchFamily="18" charset="0"/>
                <a:ea typeface="宋体" pitchFamily="2" charset="-122"/>
              </a:rPr>
              <a:t>对于作业中的逻辑地址为</a:t>
            </a:r>
            <a:r>
              <a:rPr lang="en-US" altLang="zh-CN" sz="3200">
                <a:solidFill>
                  <a:schemeClr val="tx1"/>
                </a:solidFill>
                <a:latin typeface="Times New Roman" panose="02020603050405020304" pitchFamily="18" charset="0"/>
                <a:ea typeface="宋体" pitchFamily="2" charset="-122"/>
              </a:rPr>
              <a:t>[5240]</a:t>
            </a:r>
            <a:r>
              <a:rPr lang="zh-CN" altLang="en-US" sz="3200">
                <a:solidFill>
                  <a:schemeClr val="tx1"/>
                </a:solidFill>
                <a:latin typeface="Times New Roman" panose="02020603050405020304" pitchFamily="18" charset="0"/>
                <a:ea typeface="宋体" pitchFamily="2" charset="-122"/>
              </a:rPr>
              <a:t>的指令，计算其物理地址。</a:t>
            </a:r>
            <a:endParaRPr lang="zh-CN" altLang="en-US" sz="3200">
              <a:solidFill>
                <a:schemeClr val="tx1"/>
              </a:solidFill>
              <a:latin typeface="Times New Roman" panose="02020603050405020304" pitchFamily="18" charset="0"/>
              <a:ea typeface="宋体" pitchFamily="2" charset="-122"/>
            </a:endParaRPr>
          </a:p>
        </p:txBody>
      </p:sp>
      <p:sp>
        <p:nvSpPr>
          <p:cNvPr id="120855"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03"/>
                                        </p:tgtEl>
                                        <p:attrNameLst>
                                          <p:attrName>style.visibility</p:attrName>
                                        </p:attrNameLst>
                                      </p:cBhvr>
                                      <p:to>
                                        <p:strVal val="visible"/>
                                      </p:to>
                                    </p:set>
                                    <p:animEffect transition="in" filter="blinds(horizontal)">
                                      <p:cBhvr>
                                        <p:cTn id="12" dur="500"/>
                                        <p:tgtEl>
                                          <p:spTgt spid="12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占位符 123906"/>
          <p:cNvSpPr>
            <a:spLocks noGrp="1"/>
          </p:cNvSpPr>
          <p:nvPr>
            <p:ph idx="1"/>
          </p:nvPr>
        </p:nvSpPr>
        <p:spPr/>
        <p:txBody>
          <a:bodyPr anchor="t">
            <a:spAutoFit/>
          </a:bodyPr>
          <a:p>
            <a:pPr fontAlgn="base">
              <a:buNone/>
            </a:pP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5240</a:t>
            </a:r>
            <a:r>
              <a:rPr lang="zh-CN" altLang="en-US" b="1" strike="noStrike" noProof="1">
                <a:solidFill>
                  <a:schemeClr val="tx1"/>
                </a:solidFill>
                <a:effectLst/>
              </a:rPr>
              <a:t>＝</a:t>
            </a:r>
            <a:r>
              <a:rPr lang="en-US" altLang="zh-CN" b="1" strike="noStrike" noProof="1">
                <a:solidFill>
                  <a:schemeClr val="tx1"/>
                </a:solidFill>
                <a:effectLst/>
              </a:rPr>
              <a:t>2×2048</a:t>
            </a:r>
            <a:r>
              <a:rPr lang="zh-CN" altLang="en-US" b="1" strike="noStrike" noProof="1">
                <a:solidFill>
                  <a:schemeClr val="tx1"/>
                </a:solidFill>
                <a:effectLst/>
              </a:rPr>
              <a:t>＋</a:t>
            </a:r>
            <a:r>
              <a:rPr lang="en-US" altLang="zh-CN" b="1" strike="noStrike" noProof="1">
                <a:solidFill>
                  <a:schemeClr val="tx1"/>
                </a:solidFill>
                <a:effectLst/>
              </a:rPr>
              <a:t>1144</a:t>
            </a:r>
            <a:endParaRPr lang="en-US" altLang="zh-CN" b="1" strike="noStrike" noProof="1">
              <a:solidFill>
                <a:schemeClr val="tx1"/>
              </a:solidFill>
              <a:effectLst/>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页，页内偏移为</a:t>
            </a:r>
            <a:r>
              <a:rPr lang="en-US" altLang="zh-CN" b="1" strike="noStrike" noProof="1">
                <a:solidFill>
                  <a:schemeClr val="tx1"/>
                </a:solidFill>
                <a:effectLst/>
                <a:latin typeface="宋体" pitchFamily="2" charset="-122"/>
              </a:rPr>
              <a:t>1144</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r>
              <a:rPr lang="zh-CN" altLang="en-US" b="1" strike="noStrike" noProof="1">
                <a:solidFill>
                  <a:schemeClr val="tx1"/>
                </a:solidFill>
                <a:effectLst/>
                <a:latin typeface="宋体" pitchFamily="2" charset="-122"/>
              </a:rPr>
              <a:t>又</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根据页表，第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页在内存中的第</a:t>
            </a:r>
            <a:r>
              <a:rPr lang="en-US" altLang="zh-CN" b="1" strike="noStrike" noProof="1">
                <a:solidFill>
                  <a:schemeClr val="tx1"/>
                </a:solidFill>
                <a:effectLst/>
                <a:latin typeface="宋体" pitchFamily="2" charset="-122"/>
              </a:rPr>
              <a:t>3</a:t>
            </a:r>
            <a:r>
              <a:rPr lang="zh-CN" altLang="en-US" b="1" strike="noStrike" noProof="1">
                <a:solidFill>
                  <a:schemeClr val="tx1"/>
                </a:solidFill>
                <a:effectLst/>
                <a:latin typeface="宋体" pitchFamily="2" charset="-122"/>
              </a:rPr>
              <a:t>块，</a:t>
            </a:r>
            <a:endParaRPr lang="zh-CN" altLang="en-US" b="1" strike="noStrike" noProof="1">
              <a:solidFill>
                <a:schemeClr val="tx1"/>
              </a:solidFill>
              <a:effectLst/>
              <a:latin typeface="宋体" pitchFamily="2" charset="-122"/>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该指令的物理地址＝</a:t>
            </a:r>
            <a:endParaRPr lang="zh-CN" altLang="en-US" b="1" strike="noStrike" noProof="1">
              <a:solidFill>
                <a:schemeClr val="tx1"/>
              </a:solidFill>
              <a:effectLst/>
              <a:latin typeface="宋体" pitchFamily="2" charset="-122"/>
            </a:endParaRPr>
          </a:p>
          <a:p>
            <a:pPr algn="ctr" fontAlgn="base">
              <a:buNone/>
            </a:pPr>
            <a:r>
              <a:rPr lang="en-US" altLang="zh-CN" b="1" strike="noStrike" noProof="1">
                <a:solidFill>
                  <a:schemeClr val="tx1"/>
                </a:solidFill>
                <a:effectLst/>
              </a:rPr>
              <a:t>3×2048</a:t>
            </a:r>
            <a:r>
              <a:rPr lang="zh-CN" altLang="en-US" b="1" strike="noStrike" noProof="1">
                <a:solidFill>
                  <a:schemeClr val="tx1"/>
                </a:solidFill>
                <a:effectLst/>
              </a:rPr>
              <a:t>＋</a:t>
            </a:r>
            <a:r>
              <a:rPr lang="en-US" altLang="zh-CN" b="1" strike="noStrike" noProof="1">
                <a:solidFill>
                  <a:schemeClr val="tx1"/>
                </a:solidFill>
                <a:effectLst/>
              </a:rPr>
              <a:t>1144</a:t>
            </a:r>
            <a:r>
              <a:rPr lang="zh-CN" altLang="en-US" b="1" strike="noStrike" noProof="1">
                <a:solidFill>
                  <a:schemeClr val="tx1"/>
                </a:solidFill>
                <a:effectLst/>
              </a:rPr>
              <a:t>＝</a:t>
            </a:r>
            <a:r>
              <a:rPr lang="en-US" altLang="zh-CN" b="1" strike="noStrike" noProof="1">
                <a:solidFill>
                  <a:schemeClr val="tx1"/>
                </a:solidFill>
                <a:effectLst/>
              </a:rPr>
              <a:t>7288</a:t>
            </a:r>
            <a:endParaRPr lang="en-US" altLang="zh-CN" b="1" strike="noStrike" noProof="1">
              <a:solidFill>
                <a:schemeClr val="tx1"/>
              </a:solidFill>
              <a:effectLst/>
            </a:endParaRPr>
          </a:p>
          <a:p>
            <a:pPr fontAlgn="base"/>
            <a:endParaRPr lang="en-US" altLang="zh-CN" b="1" strike="noStrike" noProof="1"/>
          </a:p>
        </p:txBody>
      </p:sp>
      <p:sp>
        <p:nvSpPr>
          <p:cNvPr id="121858"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9217"/>
          <p:cNvSpPr>
            <a:spLocks noGrp="1"/>
          </p:cNvSpPr>
          <p:nvPr>
            <p:ph idx="1"/>
          </p:nvPr>
        </p:nvSpPr>
        <p:spPr>
          <a:xfrm>
            <a:off x="195263" y="923925"/>
            <a:ext cx="8569325" cy="5159375"/>
          </a:xfrm>
        </p:spPr>
        <p:txBody>
          <a:bodyPr wrap="square" anchor="t">
            <a:spAutoFit/>
          </a:bodyPr>
          <a:p>
            <a:pPr lvl="0">
              <a:lnSpc>
                <a:spcPct val="80000"/>
              </a:lnSpc>
              <a:buNone/>
            </a:pPr>
            <a:r>
              <a:rPr lang="zh-CN" altLang="en-US" sz="4000" b="1" dirty="0">
                <a:solidFill>
                  <a:srgbClr val="CC0000"/>
                </a:solidFill>
                <a:effectLst/>
              </a:rPr>
              <a:t>RAM</a:t>
            </a:r>
            <a:r>
              <a:rPr lang="zh-CN" altLang="en-US" b="1" dirty="0">
                <a:solidFill>
                  <a:schemeClr val="tx1"/>
                </a:solidFill>
                <a:effectLst/>
              </a:rPr>
              <a:t>（随机存取存储器）RAM -random access memory 随机存储器</a:t>
            </a:r>
            <a:endParaRPr lang="zh-CN" altLang="en-US" b="1" dirty="0">
              <a:solidFill>
                <a:schemeClr val="tx1"/>
              </a:solidFill>
              <a:effectLst/>
            </a:endParaRPr>
          </a:p>
          <a:p>
            <a:pPr lvl="0">
              <a:lnSpc>
                <a:spcPct val="80000"/>
              </a:lnSpc>
              <a:buClr>
                <a:schemeClr val="tx1"/>
              </a:buClr>
              <a:buChar char="•"/>
            </a:pPr>
            <a:r>
              <a:rPr lang="zh-CN" altLang="en-US" sz="2800" dirty="0">
                <a:solidFill>
                  <a:schemeClr val="tx1"/>
                </a:solidFill>
                <a:effectLst/>
              </a:rPr>
              <a:t>静态存储单元（SRAM）速度快、使用简单、不需刷新、静态功耗极低；常用作Cache </a:t>
            </a:r>
            <a:endParaRPr lang="zh-CN" altLang="en-US" sz="2800" dirty="0">
              <a:solidFill>
                <a:schemeClr val="tx1"/>
              </a:solidFill>
              <a:effectLst/>
            </a:endParaRPr>
          </a:p>
          <a:p>
            <a:pPr lvl="0">
              <a:lnSpc>
                <a:spcPct val="80000"/>
              </a:lnSpc>
              <a:buClr>
                <a:schemeClr val="tx1"/>
              </a:buClr>
              <a:buChar char="•"/>
            </a:pPr>
            <a:r>
              <a:rPr lang="zh-CN" altLang="en-US" sz="2800" dirty="0">
                <a:solidFill>
                  <a:schemeClr val="tx1"/>
                </a:solidFill>
                <a:effectLst/>
              </a:rPr>
              <a:t>动态存储单元（DRAM）定期进行刷新</a:t>
            </a:r>
            <a:r>
              <a:rPr lang="zh-CN" altLang="en-US" sz="2800" dirty="0">
                <a:solidFill>
                  <a:schemeClr val="tx1"/>
                </a:solidFill>
                <a:effectLst/>
                <a:ea typeface="宋体" pitchFamily="2" charset="-122"/>
              </a:rPr>
              <a:t>，集成度远高于SRAM、功耗低，价格也低</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SDRAM:Synchronous Dynamic Random Access Memory，同步动态随机存储器，同步是指 Memory工作需要同步时钟</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SDRAM从发展到现在已经经历了四代，分别是：第一代SDR SDRAM，第二代DDR SDRAM，第三代DDR2 SDRAM，第四代DDR3 SDRAM.(显卡上的DDR已经发展到DDR5)</a:t>
            </a:r>
            <a:r>
              <a:rPr lang="zh-CN" altLang="en-US" sz="2800" dirty="0">
                <a:solidFill>
                  <a:schemeClr val="tx1"/>
                </a:solidFill>
                <a:ea typeface="宋体" pitchFamily="2" charset="-122"/>
              </a:rPr>
              <a:t> </a:t>
            </a:r>
            <a:endParaRPr lang="zh-CN" altLang="en-US" sz="2800" dirty="0">
              <a:solidFill>
                <a:schemeClr val="tx1"/>
              </a:solidFill>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占位符 10241"/>
          <p:cNvSpPr>
            <a:spLocks noGrp="1"/>
          </p:cNvSpPr>
          <p:nvPr>
            <p:ph idx="1"/>
          </p:nvPr>
        </p:nvSpPr>
        <p:spPr>
          <a:xfrm>
            <a:off x="200025" y="641350"/>
            <a:ext cx="8626475" cy="4413885"/>
          </a:xfrm>
        </p:spPr>
        <p:txBody>
          <a:bodyPr wrap="square" anchor="t">
            <a:spAutoFit/>
          </a:bodyPr>
          <a:p>
            <a:pPr fontAlgn="base">
              <a:lnSpc>
                <a:spcPct val="80000"/>
              </a:lnSpc>
              <a:buNone/>
            </a:pPr>
            <a:r>
              <a:rPr lang="zh-CN" altLang="en-US" sz="4000" b="1" strike="noStrike" noProof="1" dirty="0">
                <a:solidFill>
                  <a:srgbClr val="CC0000"/>
                </a:solidFill>
                <a:effectLst/>
                <a:latin typeface="+mn-ea"/>
                <a:cs typeface="+mn-ea"/>
              </a:rPr>
              <a:t>ROM</a:t>
            </a:r>
            <a:r>
              <a:rPr lang="zh-CN" altLang="en-US" sz="3600" b="1" strike="noStrike" noProof="1" dirty="0">
                <a:solidFill>
                  <a:schemeClr val="tx1"/>
                </a:solidFill>
                <a:effectLst/>
                <a:latin typeface="+mn-ea"/>
                <a:cs typeface="+mn-ea"/>
              </a:rPr>
              <a:t> （Read-Only Memory）只读存储器</a:t>
            </a:r>
            <a:endParaRPr lang="zh-CN" altLang="en-US" sz="3600" b="1"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可编程只读存储器（PROM）、可擦可编程只读存储器（EPROM）和电可擦可编程只读存储器（EEPROM）</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闪存（Flash Memory）是一种长寿命的非易失性（在断电情况下仍能保持所存储的数据信息）的存储器，数据删除不是以单个的字节为单位而是以固定的区块为单位，区块大小一般为256KB到20MB。闪存是电子可擦除只读存储器（EEPROM）的变种</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闪存卡（Flash Card）是利用闪存（Flash Memory）技术达到存储电子信息的存储器</a:t>
            </a:r>
            <a:endParaRPr lang="zh-CN" altLang="en-US" sz="2800" strike="noStrike" noProof="1" dirty="0">
              <a:solidFill>
                <a:schemeClr val="tx1"/>
              </a:solidFill>
              <a:effectLst/>
              <a:latin typeface="+mn-ea"/>
              <a:cs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9459" name="文本占位符 23553"/>
          <p:cNvSpPr>
            <a:spLocks noGrp="1"/>
          </p:cNvSpPr>
          <p:nvPr/>
        </p:nvSpPr>
        <p:spPr>
          <a:xfrm>
            <a:off x="684213" y="1196975"/>
            <a:ext cx="7932737" cy="4797425"/>
          </a:xfrm>
          <a:prstGeom prst="rect">
            <a:avLst/>
          </a:prstGeom>
          <a:noFill/>
          <a:ln w="9525">
            <a:noFill/>
            <a:miter/>
          </a:ln>
        </p:spPr>
        <p:txBody>
          <a:bodyPr anchor="t"/>
          <a:p>
            <a:pPr marL="457200" lvl="0" indent="-457200">
              <a:lnSpc>
                <a:spcPct val="110000"/>
              </a:lnSpc>
              <a:spcBef>
                <a:spcPct val="30000"/>
              </a:spcBef>
              <a:buClr>
                <a:schemeClr val="bg2"/>
              </a:buClr>
              <a:buFont typeface="Arial" panose="020B0604020202020204" pitchFamily="34" charset="0"/>
              <a:buChar char="•"/>
            </a:pPr>
            <a:r>
              <a:rPr lang="zh-CN" altLang="en-US" sz="3200">
                <a:solidFill>
                  <a:schemeClr val="tx1"/>
                </a:solidFill>
                <a:latin typeface="Arial" panose="020B0604020202020204" pitchFamily="34" charset="0"/>
                <a:ea typeface="方正书宋_GBK" panose="02000000000000000000" charset="-122"/>
              </a:rPr>
              <a:t>存储器的功能是保存数据，</a:t>
            </a:r>
            <a:endParaRPr lang="zh-CN" altLang="en-US" sz="3200">
              <a:solidFill>
                <a:schemeClr val="tx1"/>
              </a:solidFill>
              <a:latin typeface="Arial" panose="020B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B0604020202020204" pitchFamily="34" charset="0"/>
              <a:buChar char="•"/>
            </a:pPr>
            <a:r>
              <a:rPr lang="zh-CN" altLang="en-US" sz="3200">
                <a:solidFill>
                  <a:schemeClr val="tx1"/>
                </a:solidFill>
                <a:latin typeface="Arial" panose="020B0604020202020204" pitchFamily="34" charset="0"/>
                <a:ea typeface="方正书宋_GBK" panose="02000000000000000000" charset="-122"/>
              </a:rPr>
              <a:t>存储器的发展方向是高速读写、大容量和小体积。</a:t>
            </a:r>
            <a:endParaRPr lang="zh-CN" altLang="en-US" sz="320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B0604020202020204" pitchFamily="34" charset="0"/>
              <a:buChar char="•"/>
            </a:pPr>
            <a:r>
              <a:rPr lang="zh-CN" altLang="en-US" sz="2800" u="none" baseline="0">
                <a:solidFill>
                  <a:schemeClr val="tx1"/>
                </a:solidFill>
                <a:latin typeface="Arial" panose="020B0604020202020204" pitchFamily="34" charset="0"/>
                <a:ea typeface="方正书宋_GBK" panose="02000000000000000000" charset="-122"/>
              </a:rPr>
              <a:t>读写速度越快，成本越高，容量就越小；</a:t>
            </a:r>
            <a:endParaRPr lang="zh-CN" altLang="en-US" sz="2800" u="none" baseline="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B0604020202020204" pitchFamily="34" charset="0"/>
              <a:buChar char="•"/>
            </a:pPr>
            <a:r>
              <a:rPr lang="zh-CN" altLang="en-US" sz="2800" u="none" baseline="0">
                <a:solidFill>
                  <a:schemeClr val="tx1"/>
                </a:solidFill>
                <a:latin typeface="Arial" panose="020B0604020202020204" pitchFamily="34" charset="0"/>
                <a:ea typeface="方正书宋_GBK" panose="02000000000000000000" charset="-122"/>
              </a:rPr>
              <a:t>读取速度越慢，成本越低，容量就越大；</a:t>
            </a:r>
            <a:endParaRPr lang="zh-CN" altLang="en-US" sz="2800" u="none" baseline="0">
              <a:solidFill>
                <a:schemeClr val="tx1"/>
              </a:solidFill>
              <a:latin typeface="Arial" panose="020B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B0604020202020204" pitchFamily="34" charset="0"/>
              <a:buChar char="•"/>
            </a:pPr>
            <a:r>
              <a:rPr lang="zh-CN" altLang="en-US" sz="3200">
                <a:solidFill>
                  <a:schemeClr val="tx1"/>
                </a:solidFill>
                <a:latin typeface="Arial" panose="020B0604020202020204" pitchFamily="34" charset="0"/>
                <a:ea typeface="方正书宋_GBK" panose="02000000000000000000" charset="-122"/>
              </a:rPr>
              <a:t>合理的存储结构要依据访问速度的匹配关系、容量要求和价格。</a:t>
            </a:r>
            <a:endParaRPr lang="zh-CN" altLang="en-US" sz="320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0483" name="标题 24577"/>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计算机存储系统的层次结构</a:t>
            </a:r>
            <a:endParaRPr lang="zh-CN" altLang="en-US" sz="4000" strike="noStrike" noProof="1">
              <a:solidFill>
                <a:srgbClr val="800000"/>
              </a:solidFill>
            </a:endParaRPr>
          </a:p>
        </p:txBody>
      </p:sp>
      <p:pic>
        <p:nvPicPr>
          <p:cNvPr id="20484" name="图片 24578"/>
          <p:cNvPicPr>
            <a:picLocks noChangeAspect="1"/>
          </p:cNvPicPr>
          <p:nvPr/>
        </p:nvPicPr>
        <p:blipFill>
          <a:blip r:embed="rId3"/>
          <a:stretch>
            <a:fillRect/>
          </a:stretch>
        </p:blipFill>
        <p:spPr>
          <a:xfrm>
            <a:off x="1447800" y="1403350"/>
            <a:ext cx="5846763" cy="2254250"/>
          </a:xfrm>
          <a:prstGeom prst="rect">
            <a:avLst/>
          </a:prstGeom>
          <a:noFill/>
          <a:ln w="9525">
            <a:noFill/>
            <a:miter/>
          </a:ln>
        </p:spPr>
      </p:pic>
      <p:sp>
        <p:nvSpPr>
          <p:cNvPr id="24580" name="内容占位符 24579"/>
          <p:cNvSpPr>
            <a:spLocks noGrp="1"/>
          </p:cNvSpPr>
          <p:nvPr/>
        </p:nvSpPr>
        <p:spPr>
          <a:xfrm>
            <a:off x="469900" y="3810000"/>
            <a:ext cx="8140700" cy="2590800"/>
          </a:xfrm>
          <a:prstGeom prst="rect">
            <a:avLst/>
          </a:prstGeom>
          <a:noFill/>
          <a:ln w="9525">
            <a:noFill/>
            <a:miter/>
          </a:ln>
        </p:spPr>
        <p:txBody>
          <a:bodyPr anchor="t"/>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B0604020202020204" pitchFamily="34" charset="0"/>
                <a:ea typeface="方正书宋_GBK" panose="02000000000000000000" charset="-122"/>
              </a:rPr>
              <a:t>快速缓存：</a:t>
            </a:r>
            <a:endParaRPr lang="zh-CN" altLang="en-US" sz="280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B0604020202020204" pitchFamily="34" charset="0"/>
                <a:ea typeface="方正书宋_GBK" panose="02000000000000000000" charset="-122"/>
              </a:rPr>
              <a:t>数据 </a:t>
            </a:r>
            <a:r>
              <a:rPr lang="en-US" altLang="zh-CN" sz="2800" u="none" baseline="0">
                <a:solidFill>
                  <a:schemeClr val="tx1"/>
                </a:solidFill>
                <a:latin typeface="Arial" panose="020B0604020202020204" pitchFamily="34" charset="0"/>
                <a:ea typeface="宋体" pitchFamily="2" charset="-122"/>
              </a:rPr>
              <a:t>Cache</a:t>
            </a:r>
            <a:endParaRPr lang="en-US" altLang="zh-CN" sz="2800" u="none" baseline="0">
              <a:solidFill>
                <a:schemeClr val="tx1"/>
              </a:solidFill>
              <a:latin typeface="Arial" panose="020B0604020202020204" pitchFamily="34" charset="0"/>
              <a:ea typeface="宋体" pitchFamily="2"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B0604020202020204" pitchFamily="34" charset="0"/>
                <a:ea typeface="方正书宋_GBK" panose="02000000000000000000" charset="-122"/>
              </a:rPr>
              <a:t>指令 </a:t>
            </a:r>
            <a:r>
              <a:rPr lang="en-US" altLang="zh-CN" sz="2800" u="none" baseline="0">
                <a:solidFill>
                  <a:schemeClr val="tx1"/>
                </a:solidFill>
                <a:latin typeface="Arial" panose="020B0604020202020204" pitchFamily="34" charset="0"/>
                <a:ea typeface="宋体" pitchFamily="2" charset="-122"/>
              </a:rPr>
              <a:t>Cache</a:t>
            </a:r>
            <a:endParaRPr lang="en-US" altLang="zh-CN" sz="2800" u="none" baseline="0">
              <a:solidFill>
                <a:schemeClr val="tx1"/>
              </a:solidFill>
              <a:latin typeface="Arial" panose="020B0604020202020204" pitchFamily="34" charset="0"/>
              <a:ea typeface="宋体" pitchFamily="2"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B0604020202020204" pitchFamily="34" charset="0"/>
                <a:ea typeface="方正书宋_GBK" panose="02000000000000000000" charset="-122"/>
              </a:rPr>
              <a:t>内存：</a:t>
            </a:r>
            <a:r>
              <a:rPr lang="en-US" altLang="zh-CN" sz="2800">
                <a:solidFill>
                  <a:schemeClr val="tx1"/>
                </a:solidFill>
                <a:latin typeface="Arial" panose="020B0604020202020204" pitchFamily="34" charset="0"/>
                <a:ea typeface="宋体" pitchFamily="2" charset="-122"/>
              </a:rPr>
              <a:t>DRAM, SDRAM, DDRAM</a:t>
            </a:r>
            <a:r>
              <a:rPr lang="zh-CN" altLang="en-US" sz="2800">
                <a:solidFill>
                  <a:schemeClr val="tx1"/>
                </a:solidFill>
                <a:latin typeface="Arial" panose="020B0604020202020204" pitchFamily="34" charset="0"/>
                <a:ea typeface="方正书宋_GBK" panose="02000000000000000000" charset="-122"/>
              </a:rPr>
              <a:t>等；</a:t>
            </a:r>
            <a:endParaRPr lang="zh-CN" altLang="en-US" sz="2800">
              <a:solidFill>
                <a:schemeClr val="tx1"/>
              </a:solidFill>
              <a:latin typeface="Arial" panose="020B0604020202020204" pitchFamily="34" charset="0"/>
              <a:ea typeface="方正书宋_GBK" panose="02000000000000000000"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B0604020202020204" pitchFamily="34" charset="0"/>
                <a:ea typeface="方正书宋_GBK" panose="02000000000000000000" charset="-122"/>
              </a:rPr>
              <a:t>外存：硬盘、光盘、</a:t>
            </a:r>
            <a:r>
              <a:rPr lang="zh-CN" altLang="zh-CN" sz="2800">
                <a:solidFill>
                  <a:schemeClr val="tx1"/>
                </a:solidFill>
                <a:latin typeface="Arial" panose="020B0604020202020204" pitchFamily="34" charset="0"/>
                <a:ea typeface="宋体" pitchFamily="2" charset="-122"/>
              </a:rPr>
              <a:t>flash、</a:t>
            </a:r>
            <a:r>
              <a:rPr lang="zh-CN" altLang="en-US" sz="2800">
                <a:solidFill>
                  <a:schemeClr val="tx1"/>
                </a:solidFill>
                <a:latin typeface="Arial" panose="020B0604020202020204" pitchFamily="34" charset="0"/>
                <a:ea typeface="方正书宋_GBK" panose="02000000000000000000" charset="-122"/>
              </a:rPr>
              <a:t>软盘、磁带等；</a:t>
            </a:r>
            <a:endParaRPr lang="zh-CN" altLang="en-US" sz="280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0">
                                            <p:txEl>
                                              <p:charRg st="6" end="15"/>
                                            </p:txEl>
                                          </p:spTgt>
                                        </p:tgtEl>
                                        <p:attrNameLst>
                                          <p:attrName>style.visibility</p:attrName>
                                        </p:attrNameLst>
                                      </p:cBhvr>
                                      <p:to>
                                        <p:strVal val="visible"/>
                                      </p:to>
                                    </p:set>
                                    <p:animEffect transition="in" filter="blinds(horizontal)">
                                      <p:cBhvr>
                                        <p:cTn id="10" dur="500"/>
                                        <p:tgtEl>
                                          <p:spTgt spid="24580">
                                            <p:txEl>
                                              <p:charRg st="6" end="1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80">
                                            <p:txEl>
                                              <p:charRg st="15" end="24"/>
                                            </p:txEl>
                                          </p:spTgt>
                                        </p:tgtEl>
                                        <p:attrNameLst>
                                          <p:attrName>style.visibility</p:attrName>
                                        </p:attrNameLst>
                                      </p:cBhvr>
                                      <p:to>
                                        <p:strVal val="visible"/>
                                      </p:to>
                                    </p:set>
                                    <p:animEffect transition="in" filter="blinds(horizontal)">
                                      <p:cBhvr>
                                        <p:cTn id="13" dur="500"/>
                                        <p:tgtEl>
                                          <p:spTgt spid="24580">
                                            <p:txEl>
                                              <p:charRg st="15"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580">
                                            <p:txEl>
                                              <p:charRg st="24" end="48"/>
                                            </p:txEl>
                                          </p:spTgt>
                                        </p:tgtEl>
                                        <p:attrNameLst>
                                          <p:attrName>style.visibility</p:attrName>
                                        </p:attrNameLst>
                                      </p:cBhvr>
                                      <p:to>
                                        <p:strVal val="visible"/>
                                      </p:to>
                                    </p:set>
                                    <p:animEffect transition="in" filter="blinds(horizontal)">
                                      <p:cBhvr>
                                        <p:cTn id="18" dur="500"/>
                                        <p:tgtEl>
                                          <p:spTgt spid="24580">
                                            <p:txEl>
                                              <p:charRg st="24" end="4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580">
                                            <p:txEl>
                                              <p:charRg st="48" end="65"/>
                                            </p:txEl>
                                          </p:spTgt>
                                        </p:tgtEl>
                                        <p:attrNameLst>
                                          <p:attrName>style.visibility</p:attrName>
                                        </p:attrNameLst>
                                      </p:cBhvr>
                                      <p:to>
                                        <p:strVal val="visible"/>
                                      </p:to>
                                    </p:set>
                                    <p:animEffect transition="in" filter="blinds(horizontal)">
                                      <p:cBhvr>
                                        <p:cTn id="23" dur="500"/>
                                        <p:tgtEl>
                                          <p:spTgt spid="24580">
                                            <p:txEl>
                                              <p:charRg st="48"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21507" name="图片 26625"/>
          <p:cNvPicPr>
            <a:picLocks noChangeAspect="1"/>
          </p:cNvPicPr>
          <p:nvPr/>
        </p:nvPicPr>
        <p:blipFill>
          <a:blip r:embed="rId3"/>
          <a:stretch>
            <a:fillRect/>
          </a:stretch>
        </p:blipFill>
        <p:spPr>
          <a:xfrm>
            <a:off x="3605213" y="1379538"/>
            <a:ext cx="4495800" cy="4876800"/>
          </a:xfrm>
          <a:prstGeom prst="rect">
            <a:avLst/>
          </a:prstGeom>
          <a:noFill/>
          <a:ln w="9525">
            <a:noFill/>
            <a:miter/>
          </a:ln>
        </p:spPr>
      </p:pic>
      <p:sp>
        <p:nvSpPr>
          <p:cNvPr id="21508" name="矩形 26626"/>
          <p:cNvSpPr/>
          <p:nvPr/>
        </p:nvSpPr>
        <p:spPr>
          <a:xfrm>
            <a:off x="299085" y="590550"/>
            <a:ext cx="8321040" cy="685800"/>
          </a:xfrm>
          <a:prstGeom prst="rect">
            <a:avLst/>
          </a:prstGeom>
          <a:noFill/>
          <a:ln w="9525">
            <a:noFill/>
            <a:miter/>
          </a:ln>
        </p:spPr>
        <p:txBody>
          <a:bodyPr anchor="b"/>
          <a:p>
            <a:pPr lvl="0" algn="ctr"/>
            <a:r>
              <a:rPr lang="zh-CN" altLang="en-US" sz="3600" dirty="0">
                <a:solidFill>
                  <a:srgbClr val="800000"/>
                </a:solidFill>
                <a:latin typeface="Times New Roman" panose="02020603050405020304" pitchFamily="18" charset="0"/>
                <a:ea typeface="宋体" pitchFamily="2" charset="-122"/>
              </a:rPr>
              <a:t>这一章研究的是主存(内存)的管理</a:t>
            </a:r>
            <a:endParaRPr lang="zh-CN" altLang="en-US" sz="3600" dirty="0">
              <a:solidFill>
                <a:srgbClr val="800000"/>
              </a:solidFill>
              <a:latin typeface="Times New Roman" panose="02020603050405020304" pitchFamily="18" charset="0"/>
              <a:ea typeface="宋体" pitchFamily="2" charset="-122"/>
            </a:endParaRPr>
          </a:p>
        </p:txBody>
      </p:sp>
      <p:sp>
        <p:nvSpPr>
          <p:cNvPr id="26628" name="文本框 26627"/>
          <p:cNvSpPr txBox="1"/>
          <p:nvPr/>
        </p:nvSpPr>
        <p:spPr>
          <a:xfrm>
            <a:off x="977900" y="1960563"/>
            <a:ext cx="2232025" cy="2222500"/>
          </a:xfrm>
          <a:prstGeom prst="rect">
            <a:avLst/>
          </a:prstGeom>
          <a:noFill/>
          <a:ln w="9525">
            <a:noFill/>
            <a:miter/>
          </a:ln>
        </p:spPr>
        <p:txBody>
          <a:bodyPr wrap="square" anchor="t">
            <a:spAutoFit/>
          </a:bodyPr>
          <a:p>
            <a:pPr lvl="0" algn="ctr">
              <a:buChar char="•"/>
            </a:pPr>
            <a:r>
              <a:rPr lang="zh-CN" altLang="en-US" sz="2800">
                <a:latin typeface="Times New Roman" panose="02020603050405020304" pitchFamily="18" charset="0"/>
                <a:ea typeface="宋体" pitchFamily="2" charset="-122"/>
              </a:rPr>
              <a:t>地址总线</a:t>
            </a:r>
            <a:endParaRPr lang="zh-CN" altLang="en-US" sz="2800">
              <a:latin typeface="Times New Roman" panose="02020603050405020304" pitchFamily="18" charset="0"/>
              <a:ea typeface="宋体" pitchFamily="2" charset="-122"/>
            </a:endParaRPr>
          </a:p>
          <a:p>
            <a:pPr lvl="0" algn="ctr">
              <a:buChar char="•"/>
            </a:pPr>
            <a:endParaRPr lang="zh-CN" altLang="en-US" sz="2800">
              <a:latin typeface="Times New Roman" panose="02020603050405020304" pitchFamily="18" charset="0"/>
              <a:ea typeface="宋体" pitchFamily="2" charset="-122"/>
            </a:endParaRPr>
          </a:p>
          <a:p>
            <a:pPr lvl="0" algn="ctr">
              <a:buChar char="•"/>
            </a:pPr>
            <a:r>
              <a:rPr lang="zh-CN" altLang="en-US" sz="2800">
                <a:latin typeface="Times New Roman" panose="02020603050405020304" pitchFamily="18" charset="0"/>
                <a:ea typeface="宋体" pitchFamily="2" charset="-122"/>
              </a:rPr>
              <a:t>数据总线</a:t>
            </a:r>
            <a:endParaRPr lang="zh-CN" altLang="en-US" sz="2800">
              <a:latin typeface="Times New Roman" panose="02020603050405020304" pitchFamily="18" charset="0"/>
              <a:ea typeface="宋体" pitchFamily="2" charset="-122"/>
            </a:endParaRPr>
          </a:p>
          <a:p>
            <a:pPr lvl="0" algn="ctr">
              <a:buChar char="•"/>
            </a:pPr>
            <a:endParaRPr lang="zh-CN" altLang="en-US" sz="2800">
              <a:latin typeface="Times New Roman" panose="02020603050405020304" pitchFamily="18" charset="0"/>
              <a:ea typeface="宋体" pitchFamily="2" charset="-122"/>
            </a:endParaRPr>
          </a:p>
          <a:p>
            <a:pPr lvl="0" algn="ctr">
              <a:buChar char="•"/>
            </a:pPr>
            <a:r>
              <a:rPr lang="zh-CN" altLang="en-US" sz="2800">
                <a:latin typeface="Times New Roman" panose="02020603050405020304" pitchFamily="18" charset="0"/>
                <a:ea typeface="宋体" pitchFamily="2" charset="-122"/>
              </a:rPr>
              <a:t>控制总线</a:t>
            </a:r>
            <a:endParaRPr lang="zh-CN" altLang="en-US" sz="28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xEl>
                                              <p:charRg st="0" end="5"/>
                                            </p:txEl>
                                          </p:spTgt>
                                        </p:tgtEl>
                                        <p:attrNameLst>
                                          <p:attrName>style.visibility</p:attrName>
                                        </p:attrNameLst>
                                      </p:cBhvr>
                                      <p:to>
                                        <p:strVal val="visible"/>
                                      </p:to>
                                    </p:set>
                                    <p:anim calcmode="lin" valueType="num">
                                      <p:cBhvr>
                                        <p:cTn id="7" dur="500" fill="hold"/>
                                        <p:tgtEl>
                                          <p:spTgt spid="26628">
                                            <p:txEl>
                                              <p:charRg st="0" end="5"/>
                                            </p:txEl>
                                          </p:spTgt>
                                        </p:tgtEl>
                                        <p:attrNameLst>
                                          <p:attrName>ppt_x</p:attrName>
                                        </p:attrNameLst>
                                      </p:cBhvr>
                                      <p:tavLst>
                                        <p:tav tm="0">
                                          <p:val>
                                            <p:strVal val="#ppt_x"/>
                                          </p:val>
                                        </p:tav>
                                        <p:tav tm="100000">
                                          <p:val>
                                            <p:strVal val="#ppt_x"/>
                                          </p:val>
                                        </p:tav>
                                      </p:tavLst>
                                    </p:anim>
                                    <p:anim calcmode="lin" valueType="num">
                                      <p:cBhvr>
                                        <p:cTn id="8" dur="500" fill="hold"/>
                                        <p:tgtEl>
                                          <p:spTgt spid="26628">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xEl>
                                              <p:charRg st="6" end="11"/>
                                            </p:txEl>
                                          </p:spTgt>
                                        </p:tgtEl>
                                        <p:attrNameLst>
                                          <p:attrName>style.visibility</p:attrName>
                                        </p:attrNameLst>
                                      </p:cBhvr>
                                      <p:to>
                                        <p:strVal val="visible"/>
                                      </p:to>
                                    </p:set>
                                    <p:anim calcmode="lin" valueType="num">
                                      <p:cBhvr>
                                        <p:cTn id="13" dur="500" fill="hold"/>
                                        <p:tgtEl>
                                          <p:spTgt spid="26628">
                                            <p:txEl>
                                              <p:charRg st="6" end="11"/>
                                            </p:txEl>
                                          </p:spTgt>
                                        </p:tgtEl>
                                        <p:attrNameLst>
                                          <p:attrName>ppt_x</p:attrName>
                                        </p:attrNameLst>
                                      </p:cBhvr>
                                      <p:tavLst>
                                        <p:tav tm="0">
                                          <p:val>
                                            <p:strVal val="#ppt_x"/>
                                          </p:val>
                                        </p:tav>
                                        <p:tav tm="100000">
                                          <p:val>
                                            <p:strVal val="#ppt_x"/>
                                          </p:val>
                                        </p:tav>
                                      </p:tavLst>
                                    </p:anim>
                                    <p:anim calcmode="lin" valueType="num">
                                      <p:cBhvr>
                                        <p:cTn id="14" dur="500" fill="hold"/>
                                        <p:tgtEl>
                                          <p:spTgt spid="26628">
                                            <p:txEl>
                                              <p:charRg st="6"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8">
                                            <p:txEl>
                                              <p:charRg st="12" end="17"/>
                                            </p:txEl>
                                          </p:spTgt>
                                        </p:tgtEl>
                                        <p:attrNameLst>
                                          <p:attrName>style.visibility</p:attrName>
                                        </p:attrNameLst>
                                      </p:cBhvr>
                                      <p:to>
                                        <p:strVal val="visible"/>
                                      </p:to>
                                    </p:set>
                                    <p:anim calcmode="lin" valueType="num">
                                      <p:cBhvr>
                                        <p:cTn id="19" dur="500" fill="hold"/>
                                        <p:tgtEl>
                                          <p:spTgt spid="26628">
                                            <p:txEl>
                                              <p:charRg st="12" end="17"/>
                                            </p:txEl>
                                          </p:spTgt>
                                        </p:tgtEl>
                                        <p:attrNameLst>
                                          <p:attrName>ppt_x</p:attrName>
                                        </p:attrNameLst>
                                      </p:cBhvr>
                                      <p:tavLst>
                                        <p:tav tm="0">
                                          <p:val>
                                            <p:strVal val="#ppt_x"/>
                                          </p:val>
                                        </p:tav>
                                        <p:tav tm="100000">
                                          <p:val>
                                            <p:strVal val="#ppt_x"/>
                                          </p:val>
                                        </p:tav>
                                      </p:tavLst>
                                    </p:anim>
                                    <p:anim calcmode="lin" valueType="num">
                                      <p:cBhvr>
                                        <p:cTn id="20" dur="500" fill="hold"/>
                                        <p:tgtEl>
                                          <p:spTgt spid="26628">
                                            <p:txEl>
                                              <p:charRg st="12"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4580" name="内容占位符 24579"/>
          <p:cNvSpPr>
            <a:spLocks noGrp="1"/>
          </p:cNvSpPr>
          <p:nvPr/>
        </p:nvSpPr>
        <p:spPr>
          <a:xfrm>
            <a:off x="381635" y="755015"/>
            <a:ext cx="8392160" cy="5127625"/>
          </a:xfrm>
          <a:prstGeom prst="rect">
            <a:avLst/>
          </a:prstGeom>
          <a:noFill/>
          <a:ln w="9525">
            <a:noFill/>
            <a:miter/>
          </a:ln>
        </p:spPr>
        <p:txBody>
          <a:bodyPr anchor="t"/>
          <a:p>
            <a:pPr lvl="0">
              <a:spcBef>
                <a:spcPct val="20000"/>
              </a:spcBef>
              <a:buClr>
                <a:schemeClr val="bg2"/>
              </a:buClr>
              <a:buFont typeface="Wingdings" panose="05000000000000000000" pitchFamily="2" charset="2"/>
            </a:pPr>
            <a:r>
              <a:rPr lang="zh-CN" altLang="en-US" sz="2800">
                <a:solidFill>
                  <a:schemeClr val="tx1"/>
                </a:solidFill>
                <a:latin typeface="Arial" panose="020B0604020202020204" pitchFamily="34" charset="0"/>
                <a:ea typeface="方正书宋_GBK" panose="02000000000000000000" charset="-122"/>
              </a:rPr>
              <a:t>推荐看看“每个程序员都应该了解的内存知识”（英文，在http://www.oschina.net有部分翻译）</a:t>
            </a:r>
            <a:endParaRPr lang="zh-CN" altLang="en-US" sz="28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第1节: RAM</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第2节: CPU的高速缓存 </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第3节: 虚拟内存 </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第4节: NUMA系统 （非统一内存访问架构）</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第5节: 程序员可以做什么 - 高速缓存的优化 </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第6节: 程序员可以做什么 - 多线程的优化 </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第7节: 内存性能工具 </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第8节: 未来的技术 </a:t>
            </a:r>
            <a:endParaRPr lang="zh-CN" altLang="en-US" sz="2400">
              <a:solidFill>
                <a:schemeClr val="tx1"/>
              </a:solidFill>
              <a:latin typeface="Arial" panose="020B0604020202020204" pitchFamily="34" charset="0"/>
              <a:ea typeface="方正书宋_GBK" panose="02000000000000000000" charset="-122"/>
            </a:endParaRPr>
          </a:p>
          <a:p>
            <a:pPr marL="342900" lvl="0" indent="-342900">
              <a:spcBef>
                <a:spcPct val="20000"/>
              </a:spcBef>
              <a:buClr>
                <a:schemeClr val="bg2"/>
              </a:buClr>
              <a:buFont typeface="Arial" panose="020B0604020202020204" pitchFamily="34" charset="0"/>
              <a:buChar char="•"/>
            </a:pPr>
            <a:r>
              <a:rPr lang="zh-CN" altLang="en-US" sz="2400">
                <a:solidFill>
                  <a:schemeClr val="tx1"/>
                </a:solidFill>
                <a:latin typeface="Arial" panose="020B0604020202020204" pitchFamily="34" charset="0"/>
                <a:ea typeface="方正书宋_GBK" panose="02000000000000000000" charset="-122"/>
              </a:rPr>
              <a:t>第9节: 附录与参考书目</a:t>
            </a:r>
            <a:endParaRPr lang="zh-CN" altLang="en-US" sz="240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charRg st="1" end="1"/>
                                            </p:txEl>
                                          </p:spTgt>
                                        </p:tgtEl>
                                        <p:attrNameLst>
                                          <p:attrName>style.visibility</p:attrName>
                                        </p:attrNameLst>
                                      </p:cBhvr>
                                      <p:to>
                                        <p:strVal val="visible"/>
                                      </p:to>
                                    </p:set>
                                    <p:animEffect transition="in" filter="blinds(horizontal)">
                                      <p:cBhvr>
                                        <p:cTn id="12" dur="500"/>
                                        <p:tgtEl>
                                          <p:spTgt spid="24580">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charRg st="2" end="2"/>
                                            </p:txEl>
                                          </p:spTgt>
                                        </p:tgtEl>
                                        <p:attrNameLst>
                                          <p:attrName>style.visibility</p:attrName>
                                        </p:attrNameLst>
                                      </p:cBhvr>
                                      <p:to>
                                        <p:strVal val="visible"/>
                                      </p:to>
                                    </p:set>
                                    <p:animEffect transition="in" filter="blinds(horizontal)">
                                      <p:cBhvr>
                                        <p:cTn id="17" dur="500"/>
                                        <p:tgtEl>
                                          <p:spTgt spid="2458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xEl>
                                              <p:charRg st="3" end="3"/>
                                            </p:txEl>
                                          </p:spTgt>
                                        </p:tgtEl>
                                        <p:attrNameLst>
                                          <p:attrName>style.visibility</p:attrName>
                                        </p:attrNameLst>
                                      </p:cBhvr>
                                      <p:to>
                                        <p:strVal val="visible"/>
                                      </p:to>
                                    </p:set>
                                    <p:animEffect transition="in" filter="blinds(horizontal)">
                                      <p:cBhvr>
                                        <p:cTn id="22" dur="500"/>
                                        <p:tgtEl>
                                          <p:spTgt spid="24580">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0">
                                            <p:txEl>
                                              <p:charRg st="4" end="4"/>
                                            </p:txEl>
                                          </p:spTgt>
                                        </p:tgtEl>
                                        <p:attrNameLst>
                                          <p:attrName>style.visibility</p:attrName>
                                        </p:attrNameLst>
                                      </p:cBhvr>
                                      <p:to>
                                        <p:strVal val="visible"/>
                                      </p:to>
                                    </p:set>
                                    <p:animEffect transition="in" filter="blinds(horizontal)">
                                      <p:cBhvr>
                                        <p:cTn id="27" dur="500"/>
                                        <p:tgtEl>
                                          <p:spTgt spid="24580">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0">
                                            <p:txEl>
                                              <p:charRg st="5" end="5"/>
                                            </p:txEl>
                                          </p:spTgt>
                                        </p:tgtEl>
                                        <p:attrNameLst>
                                          <p:attrName>style.visibility</p:attrName>
                                        </p:attrNameLst>
                                      </p:cBhvr>
                                      <p:to>
                                        <p:strVal val="visible"/>
                                      </p:to>
                                    </p:set>
                                    <p:animEffect transition="in" filter="blinds(horizontal)">
                                      <p:cBhvr>
                                        <p:cTn id="32" dur="500"/>
                                        <p:tgtEl>
                                          <p:spTgt spid="24580">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0">
                                            <p:txEl>
                                              <p:charRg st="6" end="6"/>
                                            </p:txEl>
                                          </p:spTgt>
                                        </p:tgtEl>
                                        <p:attrNameLst>
                                          <p:attrName>style.visibility</p:attrName>
                                        </p:attrNameLst>
                                      </p:cBhvr>
                                      <p:to>
                                        <p:strVal val="visible"/>
                                      </p:to>
                                    </p:set>
                                    <p:animEffect transition="in" filter="blinds(horizontal)">
                                      <p:cBhvr>
                                        <p:cTn id="37" dur="500"/>
                                        <p:tgtEl>
                                          <p:spTgt spid="24580">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80">
                                            <p:txEl>
                                              <p:charRg st="7" end="7"/>
                                            </p:txEl>
                                          </p:spTgt>
                                        </p:tgtEl>
                                        <p:attrNameLst>
                                          <p:attrName>style.visibility</p:attrName>
                                        </p:attrNameLst>
                                      </p:cBhvr>
                                      <p:to>
                                        <p:strVal val="visible"/>
                                      </p:to>
                                    </p:set>
                                    <p:animEffect transition="in" filter="blinds(horizontal)">
                                      <p:cBhvr>
                                        <p:cTn id="42" dur="500"/>
                                        <p:tgtEl>
                                          <p:spTgt spid="24580">
                                            <p:txEl>
                                              <p:char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0">
                                            <p:txEl>
                                              <p:charRg st="8" end="8"/>
                                            </p:txEl>
                                          </p:spTgt>
                                        </p:tgtEl>
                                        <p:attrNameLst>
                                          <p:attrName>style.visibility</p:attrName>
                                        </p:attrNameLst>
                                      </p:cBhvr>
                                      <p:to>
                                        <p:strVal val="visible"/>
                                      </p:to>
                                    </p:set>
                                    <p:animEffect transition="in" filter="blinds(horizontal)">
                                      <p:cBhvr>
                                        <p:cTn id="47" dur="500"/>
                                        <p:tgtEl>
                                          <p:spTgt spid="24580">
                                            <p:txEl>
                                              <p:char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0">
                                            <p:txEl>
                                              <p:charRg st="9" end="9"/>
                                            </p:txEl>
                                          </p:spTgt>
                                        </p:tgtEl>
                                        <p:attrNameLst>
                                          <p:attrName>style.visibility</p:attrName>
                                        </p:attrNameLst>
                                      </p:cBhvr>
                                      <p:to>
                                        <p:strVal val="visible"/>
                                      </p:to>
                                    </p:set>
                                    <p:animEffect transition="in" filter="blinds(horizontal)">
                                      <p:cBhvr>
                                        <p:cTn id="52" dur="500"/>
                                        <p:tgtEl>
                                          <p:spTgt spid="24580">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29"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1" name="内容占位符 12290"/>
          <p:cNvSpPr>
            <a:spLocks noGrp="1"/>
          </p:cNvSpPr>
          <p:nvPr/>
        </p:nvSpPr>
        <p:spPr>
          <a:xfrm>
            <a:off x="704850" y="1282700"/>
            <a:ext cx="7696200" cy="4479925"/>
          </a:xfrm>
          <a:prstGeom prst="rect">
            <a:avLst/>
          </a:prstGeom>
          <a:noFill/>
          <a:ln w="9525">
            <a:noFill/>
            <a:miter/>
          </a:ln>
        </p:spPr>
        <p:txBody>
          <a:bodyPr anchor="t"/>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B0604020202020204" pitchFamily="34" charset="0"/>
                <a:ea typeface="方正书宋_GBK" panose="02000000000000000000" charset="-122"/>
              </a:rPr>
              <a:t>	    主存储器（内存）与中央处理器一样是计算机系统的重要资源（空间和时间）。任何程序的执行最终都要从内存中存取指令和数据。因为多个进程对内存的共享，所以操作系统需要研究内存的管理。主要内容包括：</a:t>
            </a:r>
            <a:endParaRPr lang="zh-CN" altLang="en-US" sz="2800" dirty="0">
              <a:solidFill>
                <a:srgbClr val="000000"/>
              </a:solidFill>
              <a:latin typeface="Arial" panose="020B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B0604020202020204" pitchFamily="34" charset="0"/>
                <a:ea typeface="方正书宋_GBK" panose="02000000000000000000" charset="-122"/>
              </a:rPr>
              <a:t>	1 内存的分配</a:t>
            </a:r>
            <a:endParaRPr lang="zh-CN" altLang="en-US" sz="2800" dirty="0">
              <a:solidFill>
                <a:srgbClr val="000000"/>
              </a:solidFill>
              <a:latin typeface="Arial" panose="020B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B0604020202020204" pitchFamily="34" charset="0"/>
                <a:ea typeface="方正书宋_GBK" panose="02000000000000000000" charset="-122"/>
              </a:rPr>
              <a:t>	2 内存的保护</a:t>
            </a:r>
            <a:endParaRPr lang="zh-CN" altLang="en-US" sz="2800" dirty="0">
              <a:solidFill>
                <a:srgbClr val="000000"/>
              </a:solidFill>
              <a:latin typeface="Arial" panose="020B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B0604020202020204" pitchFamily="34" charset="0"/>
                <a:ea typeface="方正书宋_GBK" panose="02000000000000000000" charset="-122"/>
              </a:rPr>
              <a:t>	3 内存的扩充</a:t>
            </a:r>
            <a:endParaRPr lang="zh-CN" altLang="en-US" sz="2800" dirty="0">
              <a:solidFill>
                <a:srgbClr val="000000"/>
              </a:solidFill>
              <a:latin typeface="Arial" panose="020B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B0604020202020204" pitchFamily="34" charset="0"/>
                <a:ea typeface="方正书宋_GBK" panose="02000000000000000000" charset="-122"/>
              </a:rPr>
              <a:t>	4 内存地址映射</a:t>
            </a:r>
            <a:endParaRPr lang="zh-CN" altLang="en-US" sz="2800" dirty="0">
              <a:solidFill>
                <a:srgbClr val="000000"/>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00"/>
                                            </p:txEl>
                                          </p:spTgt>
                                        </p:tgtEl>
                                        <p:attrNameLst>
                                          <p:attrName>style.visibility</p:attrName>
                                        </p:attrNameLst>
                                      </p:cBhvr>
                                      <p:to>
                                        <p:strVal val="visible"/>
                                      </p:to>
                                    </p:set>
                                    <p:anim calcmode="lin" valueType="num">
                                      <p:cBhvr>
                                        <p:cTn id="7" dur="500" fill="hold"/>
                                        <p:tgtEl>
                                          <p:spTgt spid="12291">
                                            <p:txEl>
                                              <p:charRg st="0" end="100"/>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0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00" end="109"/>
                                            </p:txEl>
                                          </p:spTgt>
                                        </p:tgtEl>
                                        <p:attrNameLst>
                                          <p:attrName>style.visibility</p:attrName>
                                        </p:attrNameLst>
                                      </p:cBhvr>
                                      <p:to>
                                        <p:strVal val="visible"/>
                                      </p:to>
                                    </p:set>
                                    <p:anim calcmode="lin" valueType="num">
                                      <p:cBhvr>
                                        <p:cTn id="13" dur="500" fill="hold"/>
                                        <p:tgtEl>
                                          <p:spTgt spid="12291">
                                            <p:txEl>
                                              <p:charRg st="100" end="109"/>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00" end="10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109" end="118"/>
                                            </p:txEl>
                                          </p:spTgt>
                                        </p:tgtEl>
                                        <p:attrNameLst>
                                          <p:attrName>style.visibility</p:attrName>
                                        </p:attrNameLst>
                                      </p:cBhvr>
                                      <p:to>
                                        <p:strVal val="visible"/>
                                      </p:to>
                                    </p:set>
                                    <p:anim calcmode="lin" valueType="num">
                                      <p:cBhvr>
                                        <p:cTn id="19" dur="500" fill="hold"/>
                                        <p:tgtEl>
                                          <p:spTgt spid="12291">
                                            <p:txEl>
                                              <p:charRg st="109" end="118"/>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109" end="11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118" end="127"/>
                                            </p:txEl>
                                          </p:spTgt>
                                        </p:tgtEl>
                                        <p:attrNameLst>
                                          <p:attrName>style.visibility</p:attrName>
                                        </p:attrNameLst>
                                      </p:cBhvr>
                                      <p:to>
                                        <p:strVal val="visible"/>
                                      </p:to>
                                    </p:set>
                                    <p:anim calcmode="lin" valueType="num">
                                      <p:cBhvr>
                                        <p:cTn id="25" dur="500" fill="hold"/>
                                        <p:tgtEl>
                                          <p:spTgt spid="12291">
                                            <p:txEl>
                                              <p:charRg st="118" end="127"/>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118" end="12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127" end="137"/>
                                            </p:txEl>
                                          </p:spTgt>
                                        </p:tgtEl>
                                        <p:attrNameLst>
                                          <p:attrName>style.visibility</p:attrName>
                                        </p:attrNameLst>
                                      </p:cBhvr>
                                      <p:to>
                                        <p:strVal val="visible"/>
                                      </p:to>
                                    </p:set>
                                    <p:anim calcmode="lin" valueType="num">
                                      <p:cBhvr>
                                        <p:cTn id="31" dur="500" fill="hold"/>
                                        <p:tgtEl>
                                          <p:spTgt spid="12291">
                                            <p:txEl>
                                              <p:charRg st="127" end="137"/>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127" end="1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1062038"/>
            <a:ext cx="7129462" cy="338455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B0604020202020204" pitchFamily="34" charset="0"/>
                <a:ea typeface="宋体" pitchFamily="2" charset="-122"/>
              </a:rPr>
              <a:t>主存管理概述</a:t>
            </a:r>
            <a:endParaRPr lang="zh-CN" altLang="en-US" sz="280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B0604020202020204" pitchFamily="34" charset="0"/>
                <a:ea typeface="宋体" pitchFamily="2" charset="-122"/>
              </a:rPr>
              <a:t>主存管理的功能</a:t>
            </a:r>
            <a:endParaRPr lang="zh-CN" altLang="en-US" sz="280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B0604020202020204" pitchFamily="34" charset="0"/>
                <a:ea typeface="宋体" pitchFamily="2" charset="-122"/>
              </a:rPr>
              <a:t>分区存储管理</a:t>
            </a:r>
            <a:endParaRPr lang="zh-CN" altLang="en-US" sz="280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B0604020202020204" pitchFamily="34" charset="0"/>
                <a:ea typeface="宋体" pitchFamily="2" charset="-122"/>
              </a:rPr>
              <a:t>页式存储管理</a:t>
            </a:r>
            <a:endParaRPr lang="zh-CN" altLang="en-US" sz="2800">
              <a:solidFill>
                <a:schemeClr val="tx1"/>
              </a:solidFill>
              <a:latin typeface="Arial" panose="020B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B0604020202020204" pitchFamily="34" charset="0"/>
                <a:ea typeface="宋体" pitchFamily="2" charset="-122"/>
              </a:rPr>
              <a:t>段式及段页式存储管理</a:t>
            </a:r>
            <a:endParaRPr lang="zh-CN" altLang="en-US" sz="2800">
              <a:solidFill>
                <a:schemeClr val="tx1"/>
              </a:solidFill>
              <a:latin typeface="Arial" panose="020B0604020202020204" pitchFamily="34" charset="0"/>
              <a:ea typeface="宋体" pitchFamily="2" charset="-122"/>
            </a:endParaRPr>
          </a:p>
        </p:txBody>
      </p:sp>
      <p:graphicFrame>
        <p:nvGraphicFramePr>
          <p:cNvPr id="6146" name="内容占位符 512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7" name="文本框 5123"/>
          <p:cNvSpPr txBox="1"/>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a:t>
            </a:r>
            <a:endParaRPr lang="en-US" altLang="zh-CN" b="0">
              <a:solidFill>
                <a:schemeClr val="tx2"/>
              </a:solidFill>
              <a:latin typeface="Times New Roman" panose="02020603050405020304" pitchFamily="18" charset="0"/>
              <a:ea typeface="宋体" pitchFamily="2" charset="-122"/>
            </a:endParaRPr>
          </a:p>
        </p:txBody>
      </p:sp>
      <p:sp>
        <p:nvSpPr>
          <p:cNvPr id="5125" name="矩形 51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b="0" strike="noStrike" noProof="1">
                <a:latin typeface="Arial" panose="020B0604020202020204" pitchFamily="34" charset="0"/>
                <a:ea typeface="宋体" pitchFamily="2" charset="-122"/>
                <a:cs typeface="+mn-ea"/>
              </a:rPr>
              <a:t>主存管理</a:t>
            </a:r>
            <a:r>
              <a:rPr lang="en-US" altLang="zh-CN" sz="2400" b="0" strike="noStrike" noProof="1">
                <a:latin typeface="Arial" panose="020B0604020202020204" pitchFamily="34" charset="0"/>
                <a:ea typeface="宋体" pitchFamily="2" charset="-122"/>
                <a:cs typeface="+mn-ea"/>
              </a:rPr>
              <a:t>——</a:t>
            </a:r>
            <a:r>
              <a:rPr lang="zh-CN" altLang="en-US" sz="2400" b="0" strike="noStrike" noProof="1">
                <a:latin typeface="Arial" panose="020B0604020202020204" pitchFamily="34" charset="0"/>
                <a:ea typeface="宋体" pitchFamily="2" charset="-122"/>
                <a:cs typeface="+mn-ea"/>
              </a:rPr>
              <a:t>主要内容</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 calcmode="lin" valueType="num">
                                      <p:cBhvr additive="base">
                                        <p:cTn id="7" dur="500" fill="hold"/>
                                        <p:tgtEl>
                                          <p:spTgt spid="512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7" end="15"/>
                                            </p:txEl>
                                          </p:spTgt>
                                        </p:tgtEl>
                                        <p:attrNameLst>
                                          <p:attrName>style.visibility</p:attrName>
                                        </p:attrNameLst>
                                      </p:cBhvr>
                                      <p:to>
                                        <p:strVal val="visible"/>
                                      </p:to>
                                    </p:set>
                                    <p:anim calcmode="lin" valueType="num">
                                      <p:cBhvr additive="base">
                                        <p:cTn id="11" dur="500" fill="hold"/>
                                        <p:tgtEl>
                                          <p:spTgt spid="5122">
                                            <p:txEl>
                                              <p:charRg st="7"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7"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5" end="22"/>
                                            </p:txEl>
                                          </p:spTgt>
                                        </p:tgtEl>
                                        <p:attrNameLst>
                                          <p:attrName>style.visibility</p:attrName>
                                        </p:attrNameLst>
                                      </p:cBhvr>
                                      <p:to>
                                        <p:strVal val="visible"/>
                                      </p:to>
                                    </p:set>
                                    <p:anim calcmode="lin" valueType="num">
                                      <p:cBhvr additive="base">
                                        <p:cTn id="15" dur="500" fill="hold"/>
                                        <p:tgtEl>
                                          <p:spTgt spid="5122">
                                            <p:txEl>
                                              <p:charRg st="15" end="2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5" end="2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22" end="29"/>
                                            </p:txEl>
                                          </p:spTgt>
                                        </p:tgtEl>
                                        <p:attrNameLst>
                                          <p:attrName>style.visibility</p:attrName>
                                        </p:attrNameLst>
                                      </p:cBhvr>
                                      <p:to>
                                        <p:strVal val="visible"/>
                                      </p:to>
                                    </p:set>
                                    <p:anim calcmode="lin" valueType="num">
                                      <p:cBhvr additive="base">
                                        <p:cTn id="19" dur="500" fill="hold"/>
                                        <p:tgtEl>
                                          <p:spTgt spid="5122">
                                            <p:txEl>
                                              <p:charRg st="22"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22"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9" end="40"/>
                                            </p:txEl>
                                          </p:spTgt>
                                        </p:tgtEl>
                                        <p:attrNameLst>
                                          <p:attrName>style.visibility</p:attrName>
                                        </p:attrNameLst>
                                      </p:cBhvr>
                                      <p:to>
                                        <p:strVal val="visible"/>
                                      </p:to>
                                    </p:set>
                                    <p:anim calcmode="lin" valueType="num">
                                      <p:cBhvr additive="base">
                                        <p:cTn id="23" dur="500" fill="hold"/>
                                        <p:tgtEl>
                                          <p:spTgt spid="5122">
                                            <p:txEl>
                                              <p:charRg st="29" end="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9"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a:t>
            </a:r>
            <a:endParaRPr lang="en-US" altLang="zh-CN" b="0">
              <a:solidFill>
                <a:schemeClr val="tx2"/>
              </a:solidFill>
              <a:latin typeface="Times New Roman" panose="02020603050405020304" pitchFamily="18" charset="0"/>
              <a:ea typeface="宋体" pitchFamily="2" charset="-122"/>
            </a:endParaRPr>
          </a:p>
        </p:txBody>
      </p:sp>
      <p:sp>
        <p:nvSpPr>
          <p:cNvPr id="15363" name="矩形 15362"/>
          <p:cNvSpPr/>
          <p:nvPr/>
        </p:nvSpPr>
        <p:spPr>
          <a:xfrm>
            <a:off x="171450" y="587375"/>
            <a:ext cx="8796338" cy="51600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几个概念</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物理地址 </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实地址</a:t>
            </a:r>
            <a:r>
              <a:rPr lang="en-US" altLang="zh-CN" sz="2800" b="1" strike="noStrike" noProof="1">
                <a:solidFill>
                  <a:srgbClr val="A50021"/>
                </a:solidFill>
                <a:latin typeface="Times New Roman" panose="02020603050405020304" pitchFamily="18" charset="0"/>
                <a:ea typeface="宋体" pitchFamily="2" charset="-122"/>
                <a:cs typeface="+mn-ea"/>
              </a:rPr>
              <a:t>) </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物理地址是计算机主存单元的真实地址，又称为实地址。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主存空间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物理地址的集合所对应的空间组成了主存空间。</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逻辑地址</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用户的程序地址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指令地址或操作数地址</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均为逻辑地址。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程序地址空间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用户程序所有的逻辑地址集合对应的空间。</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5364" name="矩形 153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charRg st="0" end="9"/>
                                            </p:txEl>
                                          </p:spTgt>
                                        </p:tgtEl>
                                        <p:attrNameLst>
                                          <p:attrName>style.visibility</p:attrName>
                                        </p:attrNameLst>
                                      </p:cBhvr>
                                      <p:to>
                                        <p:strVal val="visible"/>
                                      </p:to>
                                    </p:set>
                                    <p:anim calcmode="lin" valueType="num">
                                      <p:cBhvr additive="base">
                                        <p:cTn id="7" dur="1000" fill="hold"/>
                                        <p:tgtEl>
                                          <p:spTgt spid="1536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charRg st="9" end="36"/>
                                            </p:txEl>
                                          </p:spTgt>
                                        </p:tgtEl>
                                        <p:attrNameLst>
                                          <p:attrName>style.visibility</p:attrName>
                                        </p:attrNameLst>
                                      </p:cBhvr>
                                      <p:to>
                                        <p:strVal val="visible"/>
                                      </p:to>
                                    </p:set>
                                    <p:anim calcmode="lin" valueType="num">
                                      <p:cBhvr additive="base">
                                        <p:cTn id="13" dur="1000" fill="hold"/>
                                        <p:tgtEl>
                                          <p:spTgt spid="15363">
                                            <p:txEl>
                                              <p:charRg st="9"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363">
                                            <p:txEl>
                                              <p:charRg st="9"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charRg st="36" end="75"/>
                                            </p:txEl>
                                          </p:spTgt>
                                        </p:tgtEl>
                                        <p:attrNameLst>
                                          <p:attrName>style.visibility</p:attrName>
                                        </p:attrNameLst>
                                      </p:cBhvr>
                                      <p:to>
                                        <p:strVal val="visible"/>
                                      </p:to>
                                    </p:set>
                                    <p:anim calcmode="lin" valueType="num">
                                      <p:cBhvr additive="base">
                                        <p:cTn id="19" dur="500" fill="hold"/>
                                        <p:tgtEl>
                                          <p:spTgt spid="15363">
                                            <p:txEl>
                                              <p:charRg st="36"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charRg st="36" end="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charRg st="96" end="112"/>
                                            </p:txEl>
                                          </p:spTgt>
                                        </p:tgtEl>
                                        <p:attrNameLst>
                                          <p:attrName>style.visibility</p:attrName>
                                        </p:attrNameLst>
                                      </p:cBhvr>
                                      <p:to>
                                        <p:strVal val="visible"/>
                                      </p:to>
                                    </p:set>
                                    <p:anim calcmode="lin" valueType="num">
                                      <p:cBhvr additive="base">
                                        <p:cTn id="25" dur="500" fill="hold"/>
                                        <p:tgtEl>
                                          <p:spTgt spid="15363">
                                            <p:txEl>
                                              <p:charRg st="96" end="1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charRg st="96" end="1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3">
                                            <p:txEl>
                                              <p:charRg st="112" end="148"/>
                                            </p:txEl>
                                          </p:spTgt>
                                        </p:tgtEl>
                                        <p:attrNameLst>
                                          <p:attrName>style.visibility</p:attrName>
                                        </p:attrNameLst>
                                      </p:cBhvr>
                                      <p:to>
                                        <p:strVal val="visible"/>
                                      </p:to>
                                    </p:set>
                                    <p:anim calcmode="lin" valueType="num">
                                      <p:cBhvr additive="base">
                                        <p:cTn id="29" dur="500" fill="hold"/>
                                        <p:tgtEl>
                                          <p:spTgt spid="15363">
                                            <p:txEl>
                                              <p:charRg st="112" end="14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charRg st="112" end="14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3">
                                            <p:txEl>
                                              <p:charRg st="148" end="175"/>
                                            </p:txEl>
                                          </p:spTgt>
                                        </p:tgtEl>
                                        <p:attrNameLst>
                                          <p:attrName>style.visibility</p:attrName>
                                        </p:attrNameLst>
                                      </p:cBhvr>
                                      <p:to>
                                        <p:strVal val="visible"/>
                                      </p:to>
                                    </p:set>
                                    <p:anim calcmode="lin" valueType="num">
                                      <p:cBhvr additive="base">
                                        <p:cTn id="35" dur="500" fill="hold"/>
                                        <p:tgtEl>
                                          <p:spTgt spid="15363">
                                            <p:txEl>
                                              <p:charRg st="148" end="1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charRg st="148" end="17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363">
                                            <p:txEl>
                                              <p:charRg st="175" end="217"/>
                                            </p:txEl>
                                          </p:spTgt>
                                        </p:tgtEl>
                                        <p:attrNameLst>
                                          <p:attrName>style.visibility</p:attrName>
                                        </p:attrNameLst>
                                      </p:cBhvr>
                                      <p:to>
                                        <p:strVal val="visible"/>
                                      </p:to>
                                    </p:set>
                                    <p:anim calcmode="lin" valueType="num">
                                      <p:cBhvr additive="base">
                                        <p:cTn id="39" dur="500" fill="hold"/>
                                        <p:tgtEl>
                                          <p:spTgt spid="15363">
                                            <p:txEl>
                                              <p:charRg st="175" end="2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3">
                                            <p:txEl>
                                              <p:charRg st="175" end="21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363">
                                            <p:txEl>
                                              <p:charRg st="217" end="235"/>
                                            </p:txEl>
                                          </p:spTgt>
                                        </p:tgtEl>
                                        <p:attrNameLst>
                                          <p:attrName>style.visibility</p:attrName>
                                        </p:attrNameLst>
                                      </p:cBhvr>
                                      <p:to>
                                        <p:strVal val="visible"/>
                                      </p:to>
                                    </p:set>
                                    <p:anim calcmode="lin" valueType="num">
                                      <p:cBhvr additive="base">
                                        <p:cTn id="45" dur="500" fill="hold"/>
                                        <p:tgtEl>
                                          <p:spTgt spid="15363">
                                            <p:txEl>
                                              <p:charRg st="217" end="23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3">
                                            <p:txEl>
                                              <p:charRg st="217" end="23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363">
                                            <p:txEl>
                                              <p:charRg st="235" end="269"/>
                                            </p:txEl>
                                          </p:spTgt>
                                        </p:tgtEl>
                                        <p:attrNameLst>
                                          <p:attrName>style.visibility</p:attrName>
                                        </p:attrNameLst>
                                      </p:cBhvr>
                                      <p:to>
                                        <p:strVal val="visible"/>
                                      </p:to>
                                    </p:set>
                                    <p:anim calcmode="lin" valueType="num">
                                      <p:cBhvr additive="base">
                                        <p:cTn id="49" dur="500" fill="hold"/>
                                        <p:tgtEl>
                                          <p:spTgt spid="15363">
                                            <p:txEl>
                                              <p:charRg st="235" end="26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3">
                                            <p:txEl>
                                              <p:charRg st="235" end="2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229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2" name="矩形 12291"/>
          <p:cNvSpPr/>
          <p:nvPr/>
        </p:nvSpPr>
        <p:spPr>
          <a:xfrm>
            <a:off x="171450" y="658813"/>
            <a:ext cx="5843588" cy="36690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程序的</a:t>
            </a:r>
            <a:r>
              <a:rPr lang="x-none" altLang="zh-CN" b="1" strike="noStrike" noProof="1" dirty="0">
                <a:solidFill>
                  <a:srgbClr val="990000"/>
                </a:solidFill>
                <a:latin typeface="Times New Roman" panose="02020603050405020304" pitchFamily="18" charset="0"/>
                <a:ea typeface="宋体" pitchFamily="2" charset="-122"/>
                <a:cs typeface="+mn-ea"/>
              </a:rPr>
              <a:t>内存</a:t>
            </a:r>
            <a:r>
              <a:rPr lang="zh-CN" altLang="en-US" b="1" strike="noStrike" noProof="1" dirty="0">
                <a:solidFill>
                  <a:srgbClr val="990000"/>
                </a:solidFill>
                <a:latin typeface="Times New Roman" panose="02020603050405020304" pitchFamily="18" charset="0"/>
                <a:ea typeface="宋体" pitchFamily="2" charset="-122"/>
                <a:cs typeface="+mn-ea"/>
              </a:rPr>
              <a:t>组织</a:t>
            </a:r>
            <a:endParaRPr lang="zh-CN" altLang="en-US" b="1" strike="noStrike" noProof="1" dirty="0">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(1) 一维地址结构</a:t>
            </a:r>
            <a:endParaRPr lang="zh-CN" altLang="en-US" sz="2800" b="1" strike="noStrike" noProof="1" dirty="0">
              <a:solidFill>
                <a:srgbClr val="A50021"/>
              </a:solidFill>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sym typeface="+mn-ea"/>
              </a:rPr>
              <a:t>程序和数据经编译、连接后成一个连续的地址空间；</a:t>
            </a:r>
            <a:endParaRPr lang="zh-CN" altLang="en-US" sz="2400" strike="noStrike" noProof="1" dirty="0">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sym typeface="Symbol" pitchFamily="18" charset="2"/>
              </a:rPr>
              <a:t>确定逻辑地址空间中的指令地址</a:t>
            </a:r>
            <a:endParaRPr lang="zh-CN" altLang="en-US" sz="2400" strike="noStrike" noProof="1" dirty="0">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buNone/>
            </a:pPr>
            <a:r>
              <a:rPr lang="zh-CN" altLang="en-US" sz="2400" strike="noStrike" noProof="1" dirty="0">
                <a:solidFill>
                  <a:schemeClr val="tx1"/>
                </a:solidFill>
                <a:effectLst/>
                <a:latin typeface="Times New Roman" panose="02020603050405020304" pitchFamily="18" charset="0"/>
                <a:ea typeface="宋体" pitchFamily="2" charset="-122"/>
                <a:cs typeface="+mn-cs"/>
                <a:sym typeface="Symbol" pitchFamily="18" charset="2"/>
              </a:rPr>
              <a:t>     或操作数地址只需要一个信息。</a:t>
            </a:r>
            <a:r>
              <a:rPr lang="zh-CN" altLang="en-US" sz="2400" strike="noStrike" noProof="1" dirty="0">
                <a:solidFill>
                  <a:schemeClr val="tx1"/>
                </a:solidFill>
                <a:latin typeface="Times New Roman" panose="02020603050405020304" pitchFamily="18" charset="0"/>
                <a:ea typeface="宋体" pitchFamily="2" charset="-122"/>
                <a:cs typeface="+mn-cs"/>
                <a:sym typeface="Symbol" pitchFamily="18" charset="2"/>
              </a:rPr>
              <a:t> </a:t>
            </a:r>
            <a:endParaRPr lang="zh-CN" altLang="en-US" sz="2400" strike="noStrike" noProof="1" dirty="0">
              <a:solidFill>
                <a:schemeClr val="tx1"/>
              </a:solidFill>
              <a:latin typeface="Times New Roman" panose="02020603050405020304" pitchFamily="18" charset="0"/>
              <a:ea typeface="宋体" pitchFamily="2" charset="-122"/>
              <a:sym typeface="Symbol" pitchFamily="18" charset="2"/>
            </a:endParaRPr>
          </a:p>
        </p:txBody>
      </p:sp>
      <p:sp>
        <p:nvSpPr>
          <p:cNvPr id="12293" name="文本框 12292"/>
          <p:cNvSpPr txBox="1"/>
          <p:nvPr/>
        </p:nvSpPr>
        <p:spPr>
          <a:xfrm>
            <a:off x="6921500" y="4583113"/>
            <a:ext cx="1476375" cy="6540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a:t>
            </a:r>
            <a:endParaRPr lang="zh-CN" altLang="en-US" sz="1600" b="0">
              <a:solidFill>
                <a:schemeClr val="tx1"/>
              </a:solidFill>
              <a:latin typeface="Times New Roman" panose="02020603050405020304" pitchFamily="18" charset="0"/>
              <a:ea typeface="宋体" pitchFamily="2" charset="-122"/>
            </a:endParaRPr>
          </a:p>
          <a:p>
            <a:pPr lvl="0">
              <a:spcBef>
                <a:spcPct val="30000"/>
              </a:spcBef>
            </a:pPr>
            <a:r>
              <a:rPr lang="zh-CN" altLang="en-US" sz="1600" b="0">
                <a:solidFill>
                  <a:schemeClr val="tx1"/>
                </a:solidFill>
                <a:latin typeface="Times New Roman" panose="02020603050405020304" pitchFamily="18" charset="0"/>
                <a:ea typeface="宋体" pitchFamily="2" charset="-122"/>
              </a:rPr>
              <a:t>一维地址结构</a:t>
            </a:r>
            <a:endParaRPr lang="zh-CN" altLang="en-US" sz="1600" b="0">
              <a:solidFill>
                <a:schemeClr val="tx1"/>
              </a:solidFill>
              <a:latin typeface="Times New Roman" panose="02020603050405020304" pitchFamily="18" charset="0"/>
              <a:ea typeface="宋体" pitchFamily="2" charset="-122"/>
            </a:endParaRPr>
          </a:p>
        </p:txBody>
      </p:sp>
      <p:grpSp>
        <p:nvGrpSpPr>
          <p:cNvPr id="12294" name="组合 12293"/>
          <p:cNvGrpSpPr/>
          <p:nvPr/>
        </p:nvGrpSpPr>
        <p:grpSpPr>
          <a:xfrm>
            <a:off x="6184900" y="1408113"/>
            <a:ext cx="2205038" cy="3067050"/>
            <a:chOff x="0" y="89"/>
            <a:chExt cx="1389" cy="1932"/>
          </a:xfrm>
        </p:grpSpPr>
        <p:sp>
          <p:nvSpPr>
            <p:cNvPr id="12295" name="矩形 12294"/>
            <p:cNvSpPr/>
            <p:nvPr/>
          </p:nvSpPr>
          <p:spPr>
            <a:xfrm>
              <a:off x="337" y="89"/>
              <a:ext cx="1052" cy="19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12296" name="矩形 12295"/>
            <p:cNvSpPr/>
            <p:nvPr/>
          </p:nvSpPr>
          <p:spPr>
            <a:xfrm>
              <a:off x="518" y="953"/>
              <a:ext cx="692" cy="219"/>
            </a:xfrm>
            <a:prstGeom prst="rect">
              <a:avLst/>
            </a:prstGeom>
            <a:noFill/>
            <a:ln w="9525">
              <a:noFill/>
              <a:miter/>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4584" name="直接连接符 12296"/>
            <p:cNvSpPr/>
            <p:nvPr/>
          </p:nvSpPr>
          <p:spPr>
            <a:xfrm>
              <a:off x="346" y="30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4585" name="直接连接符 12297"/>
            <p:cNvSpPr/>
            <p:nvPr/>
          </p:nvSpPr>
          <p:spPr>
            <a:xfrm>
              <a:off x="346" y="54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4586" name="直接连接符 12298"/>
            <p:cNvSpPr/>
            <p:nvPr/>
          </p:nvSpPr>
          <p:spPr>
            <a:xfrm>
              <a:off x="346" y="79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4587" name="直接连接符 12299"/>
            <p:cNvSpPr/>
            <p:nvPr/>
          </p:nvSpPr>
          <p:spPr>
            <a:xfrm>
              <a:off x="346" y="1559"/>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4588" name="直接连接符 12300"/>
            <p:cNvSpPr/>
            <p:nvPr/>
          </p:nvSpPr>
          <p:spPr>
            <a:xfrm>
              <a:off x="346" y="1795"/>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4589" name="文本框 12301"/>
            <p:cNvSpPr txBox="1"/>
            <p:nvPr/>
          </p:nvSpPr>
          <p:spPr>
            <a:xfrm>
              <a:off x="129" y="90"/>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4590" name="文本框 12302"/>
            <p:cNvSpPr txBox="1"/>
            <p:nvPr/>
          </p:nvSpPr>
          <p:spPr>
            <a:xfrm>
              <a:off x="129" y="316"/>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4591" name="文本框 12303"/>
            <p:cNvSpPr txBox="1"/>
            <p:nvPr/>
          </p:nvSpPr>
          <p:spPr>
            <a:xfrm>
              <a:off x="0" y="1809"/>
              <a:ext cx="5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n-1</a:t>
              </a:r>
              <a:endParaRPr lang="en-US" altLang="zh-CN" sz="1600">
                <a:solidFill>
                  <a:schemeClr val="tx1"/>
                </a:solidFill>
                <a:latin typeface="Times New Roman" panose="02020603050405020304" pitchFamily="18" charset="0"/>
                <a:ea typeface="宋体" pitchFamily="2" charset="-122"/>
              </a:endParaRPr>
            </a:p>
          </p:txBody>
        </p:sp>
        <p:sp>
          <p:nvSpPr>
            <p:cNvPr id="24592" name="文本框 12304"/>
            <p:cNvSpPr txBox="1"/>
            <p:nvPr/>
          </p:nvSpPr>
          <p:spPr>
            <a:xfrm>
              <a:off x="789" y="1002"/>
              <a:ext cx="280" cy="212"/>
            </a:xfrm>
            <a:prstGeom prst="rect">
              <a:avLst/>
            </a:prstGeom>
            <a:noFill/>
            <a:ln w="9525">
              <a:noFill/>
              <a:miter/>
            </a:ln>
          </p:spPr>
          <p:txBody>
            <a:bodyPr anchor="t">
              <a:spAutoFit/>
            </a:bodyPr>
            <a:p>
              <a:pPr lvl="0" algn="ctr">
                <a:spcBef>
                  <a:spcPct val="50000"/>
                </a:spcBef>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2" name="文本框 1"/>
          <p:cNvSpPr txBox="1"/>
          <p:nvPr/>
        </p:nvSpPr>
        <p:spPr>
          <a:xfrm>
            <a:off x="1290955" y="5419725"/>
            <a:ext cx="5099050" cy="337185"/>
          </a:xfrm>
          <a:prstGeom prst="rect">
            <a:avLst/>
          </a:prstGeom>
          <a:noFill/>
        </p:spPr>
        <p:txBody>
          <a:bodyPr wrap="square" rtlCol="0" anchor="t">
            <a:spAutoFit/>
          </a:bodyPr>
          <a:p>
            <a:r>
              <a:rPr lang="zh-CN" altLang="en-US" sz="1600" dirty="0">
                <a:solidFill>
                  <a:schemeClr val="tx1"/>
                </a:solidFill>
                <a:effectLst/>
                <a:latin typeface="Times New Roman" panose="02020603050405020304" pitchFamily="18" charset="0"/>
                <a:cs typeface="+mn-cs"/>
                <a:sym typeface="Symbol" pitchFamily="18" charset="2"/>
              </a:rPr>
              <a:t>示例：</a:t>
            </a:r>
            <a:r>
              <a:rPr lang="en-US" altLang="zh-CN" sz="1600" dirty="0">
                <a:solidFill>
                  <a:schemeClr val="tx1"/>
                </a:solidFill>
                <a:effectLst/>
                <a:latin typeface="Times New Roman" panose="02020603050405020304" pitchFamily="18" charset="0"/>
                <a:cs typeface="+mn-cs"/>
                <a:sym typeface="Symbol" pitchFamily="18" charset="2"/>
              </a:rPr>
              <a:t>readelf -a hello &gt; hello.elf.txt</a:t>
            </a:r>
            <a:endParaRPr lang="en-US" altLang="zh-CN" sz="1600" dirty="0">
              <a:solidFill>
                <a:schemeClr val="tx1"/>
              </a:solidFill>
              <a:effectLst/>
              <a:latin typeface="Times New Roman" panose="02020603050405020304" pitchFamily="18" charset="0"/>
              <a:cs typeface="+mn-cs"/>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2">
                                            <p:txEl>
                                              <p:charRg st="0" end="12"/>
                                            </p:txEl>
                                          </p:spTgt>
                                        </p:tgtEl>
                                        <p:attrNameLst>
                                          <p:attrName>style.visibility</p:attrName>
                                        </p:attrNameLst>
                                      </p:cBhvr>
                                      <p:to>
                                        <p:strVal val="visible"/>
                                      </p:to>
                                    </p:set>
                                    <p:anim calcmode="lin" valueType="num">
                                      <p:cBhvr additive="base">
                                        <p:cTn id="7" dur="500" fill="hold"/>
                                        <p:tgtEl>
                                          <p:spTgt spid="12292">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2">
                                            <p:txEl>
                                              <p:charRg st="12" end="29"/>
                                            </p:txEl>
                                          </p:spTgt>
                                        </p:tgtEl>
                                        <p:attrNameLst>
                                          <p:attrName>style.visibility</p:attrName>
                                        </p:attrNameLst>
                                      </p:cBhvr>
                                      <p:to>
                                        <p:strVal val="visible"/>
                                      </p:to>
                                    </p:set>
                                    <p:anim calcmode="lin" valueType="num">
                                      <p:cBhvr additive="base">
                                        <p:cTn id="13" dur="500" fill="hold"/>
                                        <p:tgtEl>
                                          <p:spTgt spid="12292">
                                            <p:txEl>
                                              <p:charRg st="12"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2">
                                            <p:txEl>
                                              <p:charRg st="12" end="29"/>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2">
                                            <p:txEl>
                                              <p:charRg st="4" end="4"/>
                                            </p:txEl>
                                          </p:spTgt>
                                        </p:tgtEl>
                                        <p:attrNameLst>
                                          <p:attrName>style.visibility</p:attrName>
                                        </p:attrNameLst>
                                      </p:cBhvr>
                                      <p:to>
                                        <p:strVal val="visible"/>
                                      </p:to>
                                    </p:set>
                                    <p:anim calcmode="lin" valueType="num">
                                      <p:cBhvr additive="base">
                                        <p:cTn id="17" dur="500" fill="hold"/>
                                        <p:tgtEl>
                                          <p:spTgt spid="12292">
                                            <p:txEl>
                                              <p:char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2">
                                            <p:txEl>
                                              <p:char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2">
                                            <p:txEl>
                                              <p:charRg st="54" end="69"/>
                                            </p:txEl>
                                          </p:spTgt>
                                        </p:tgtEl>
                                        <p:attrNameLst>
                                          <p:attrName>style.visibility</p:attrName>
                                        </p:attrNameLst>
                                      </p:cBhvr>
                                      <p:to>
                                        <p:strVal val="visible"/>
                                      </p:to>
                                    </p:set>
                                    <p:anim calcmode="lin" valueType="num">
                                      <p:cBhvr additive="base">
                                        <p:cTn id="21" dur="500" fill="hold"/>
                                        <p:tgtEl>
                                          <p:spTgt spid="12292">
                                            <p:txEl>
                                              <p:charRg st="54" end="6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2">
                                            <p:txEl>
                                              <p:charRg st="54" end="6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2">
                                            <p:txEl>
                                              <p:charRg st="69" end="90"/>
                                            </p:txEl>
                                          </p:spTgt>
                                        </p:tgtEl>
                                        <p:attrNameLst>
                                          <p:attrName>style.visibility</p:attrName>
                                        </p:attrNameLst>
                                      </p:cBhvr>
                                      <p:to>
                                        <p:strVal val="visible"/>
                                      </p:to>
                                    </p:set>
                                    <p:anim calcmode="lin" valueType="num">
                                      <p:cBhvr additive="base">
                                        <p:cTn id="25" dur="500" fill="hold"/>
                                        <p:tgtEl>
                                          <p:spTgt spid="12292">
                                            <p:txEl>
                                              <p:charRg st="69"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charRg st="69"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294"/>
                                        </p:tgtEl>
                                        <p:attrNameLst>
                                          <p:attrName>style.visibility</p:attrName>
                                        </p:attrNameLst>
                                      </p:cBhvr>
                                      <p:to>
                                        <p:strVal val="visible"/>
                                      </p:to>
                                    </p:set>
                                    <p:anim calcmode="lin" valueType="num">
                                      <p:cBhvr additive="base">
                                        <p:cTn id="31" dur="500" fill="hold"/>
                                        <p:tgtEl>
                                          <p:spTgt spid="12294"/>
                                        </p:tgtEl>
                                        <p:attrNameLst>
                                          <p:attrName>ppt_x</p:attrName>
                                        </p:attrNameLst>
                                      </p:cBhvr>
                                      <p:tavLst>
                                        <p:tav tm="0">
                                          <p:val>
                                            <p:strVal val="1+#ppt_w/2"/>
                                          </p:val>
                                        </p:tav>
                                        <p:tav tm="100000">
                                          <p:val>
                                            <p:strVal val="#ppt_x"/>
                                          </p:val>
                                        </p:tav>
                                      </p:tavLst>
                                    </p:anim>
                                    <p:anim calcmode="lin" valueType="num">
                                      <p:cBhvr additive="base">
                                        <p:cTn id="32"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a:t>
            </a:r>
            <a:endParaRPr lang="en-US" altLang="zh-CN"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500063" y="458788"/>
            <a:ext cx="8434388" cy="30137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二维地址结构</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pitchFamily="18" charset="0"/>
                <a:ea typeface="宋体" pitchFamily="2" charset="-122"/>
                <a:cs typeface="+mn-cs"/>
              </a:rPr>
              <a:t>一个程序由若干个分段组成，每个分段是一个连续的地址区；</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pitchFamily="18" charset="0"/>
                <a:ea typeface="宋体" pitchFamily="2" charset="-122"/>
                <a:cs typeface="+mn-cs"/>
              </a:rPr>
              <a:t>确定逻辑地址空间中的指令地址或操作数地址需要两个信息，一是该信息所在的分段，另一个是该信息在段内的偏移量。</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13317" name="组合 13316"/>
          <p:cNvGrpSpPr/>
          <p:nvPr/>
        </p:nvGrpSpPr>
        <p:grpSpPr>
          <a:xfrm>
            <a:off x="600075" y="3600450"/>
            <a:ext cx="8026400" cy="2601913"/>
            <a:chOff x="0" y="0"/>
            <a:chExt cx="4050" cy="1639"/>
          </a:xfrm>
        </p:grpSpPr>
        <p:sp>
          <p:nvSpPr>
            <p:cNvPr id="13318" name="矩形 13317"/>
            <p:cNvSpPr/>
            <p:nvPr/>
          </p:nvSpPr>
          <p:spPr>
            <a:xfrm>
              <a:off x="462" y="314"/>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5606" name="文本框 13318"/>
            <p:cNvSpPr txBox="1"/>
            <p:nvPr/>
          </p:nvSpPr>
          <p:spPr>
            <a:xfrm>
              <a:off x="222" y="49"/>
              <a:ext cx="7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code_addr</a:t>
              </a:r>
              <a:endParaRPr lang="en-US" altLang="zh-CN" sz="1600">
                <a:solidFill>
                  <a:schemeClr val="tx1"/>
                </a:solidFill>
                <a:latin typeface="Times New Roman" panose="02020603050405020304" pitchFamily="18" charset="0"/>
                <a:ea typeface="宋体" pitchFamily="2" charset="-122"/>
              </a:endParaRPr>
            </a:p>
          </p:txBody>
        </p:sp>
        <p:sp>
          <p:nvSpPr>
            <p:cNvPr id="25607" name="文本框 13319"/>
            <p:cNvSpPr txBox="1"/>
            <p:nvPr/>
          </p:nvSpPr>
          <p:spPr>
            <a:xfrm>
              <a:off x="0" y="1223"/>
              <a:ext cx="524"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4KB-1</a:t>
              </a:r>
              <a:endParaRPr lang="en-US" altLang="zh-CN" sz="1600">
                <a:solidFill>
                  <a:schemeClr val="tx1"/>
                </a:solidFill>
                <a:latin typeface="Times New Roman" panose="02020603050405020304" pitchFamily="18" charset="0"/>
                <a:ea typeface="宋体" pitchFamily="2" charset="-122"/>
              </a:endParaRPr>
            </a:p>
          </p:txBody>
        </p:sp>
        <p:sp>
          <p:nvSpPr>
            <p:cNvPr id="25608" name="文本框 13320"/>
            <p:cNvSpPr txBox="1"/>
            <p:nvPr/>
          </p:nvSpPr>
          <p:spPr>
            <a:xfrm>
              <a:off x="306" y="226"/>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5609" name="文本框 13321"/>
            <p:cNvSpPr txBox="1"/>
            <p:nvPr/>
          </p:nvSpPr>
          <p:spPr>
            <a:xfrm>
              <a:off x="581" y="1427"/>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代码分段</a:t>
              </a:r>
              <a:endParaRPr lang="zh-CN" altLang="en-US" sz="1600">
                <a:solidFill>
                  <a:schemeClr val="tx1"/>
                </a:solidFill>
                <a:latin typeface="Times New Roman" panose="02020603050405020304" pitchFamily="18" charset="0"/>
                <a:ea typeface="宋体" pitchFamily="2" charset="-122"/>
              </a:endParaRPr>
            </a:p>
          </p:txBody>
        </p:sp>
        <p:sp>
          <p:nvSpPr>
            <p:cNvPr id="13323" name="矩形 13322"/>
            <p:cNvSpPr/>
            <p:nvPr/>
          </p:nvSpPr>
          <p:spPr>
            <a:xfrm>
              <a:off x="1817" y="274"/>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5611" name="文本框 13323"/>
            <p:cNvSpPr txBox="1"/>
            <p:nvPr/>
          </p:nvSpPr>
          <p:spPr>
            <a:xfrm>
              <a:off x="1578" y="0"/>
              <a:ext cx="79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data_addr</a:t>
              </a:r>
              <a:endParaRPr lang="en-US" altLang="zh-CN" sz="1600">
                <a:solidFill>
                  <a:schemeClr val="tx1"/>
                </a:solidFill>
                <a:latin typeface="Times New Roman" panose="02020603050405020304" pitchFamily="18" charset="0"/>
                <a:ea typeface="宋体" pitchFamily="2" charset="-122"/>
              </a:endParaRPr>
            </a:p>
          </p:txBody>
        </p:sp>
        <p:sp>
          <p:nvSpPr>
            <p:cNvPr id="25612" name="文本框 13324"/>
            <p:cNvSpPr txBox="1"/>
            <p:nvPr/>
          </p:nvSpPr>
          <p:spPr>
            <a:xfrm>
              <a:off x="1365" y="904"/>
              <a:ext cx="60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3KB-1</a:t>
              </a:r>
              <a:endParaRPr lang="en-US" altLang="zh-CN" sz="1600">
                <a:solidFill>
                  <a:schemeClr val="tx1"/>
                </a:solidFill>
                <a:latin typeface="Times New Roman" panose="02020603050405020304" pitchFamily="18" charset="0"/>
                <a:ea typeface="宋体" pitchFamily="2" charset="-122"/>
              </a:endParaRPr>
            </a:p>
          </p:txBody>
        </p:sp>
        <p:sp>
          <p:nvSpPr>
            <p:cNvPr id="25613" name="文本框 13325"/>
            <p:cNvSpPr txBox="1"/>
            <p:nvPr/>
          </p:nvSpPr>
          <p:spPr>
            <a:xfrm>
              <a:off x="1671"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5614" name="文本框 13326"/>
            <p:cNvSpPr txBox="1"/>
            <p:nvPr/>
          </p:nvSpPr>
          <p:spPr>
            <a:xfrm>
              <a:off x="1937" y="1109"/>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数据分段</a:t>
              </a:r>
              <a:endParaRPr lang="zh-CN" altLang="en-US" sz="1600">
                <a:solidFill>
                  <a:schemeClr val="tx1"/>
                </a:solidFill>
                <a:latin typeface="Times New Roman" panose="02020603050405020304" pitchFamily="18" charset="0"/>
                <a:ea typeface="宋体" pitchFamily="2" charset="-122"/>
              </a:endParaRPr>
            </a:p>
          </p:txBody>
        </p:sp>
        <p:sp>
          <p:nvSpPr>
            <p:cNvPr id="13328" name="矩形 13327"/>
            <p:cNvSpPr/>
            <p:nvPr/>
          </p:nvSpPr>
          <p:spPr>
            <a:xfrm>
              <a:off x="3253" y="274"/>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5616" name="文本框 13328"/>
            <p:cNvSpPr txBox="1"/>
            <p:nvPr/>
          </p:nvSpPr>
          <p:spPr>
            <a:xfrm>
              <a:off x="3013" y="0"/>
              <a:ext cx="7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stack_addr</a:t>
              </a:r>
              <a:endParaRPr lang="en-US" altLang="zh-CN" sz="1600">
                <a:solidFill>
                  <a:schemeClr val="tx1"/>
                </a:solidFill>
                <a:latin typeface="Times New Roman" panose="02020603050405020304" pitchFamily="18" charset="0"/>
                <a:ea typeface="宋体" pitchFamily="2" charset="-122"/>
              </a:endParaRPr>
            </a:p>
          </p:txBody>
        </p:sp>
        <p:sp>
          <p:nvSpPr>
            <p:cNvPr id="25617" name="文本框 13329"/>
            <p:cNvSpPr txBox="1"/>
            <p:nvPr/>
          </p:nvSpPr>
          <p:spPr>
            <a:xfrm>
              <a:off x="2809" y="596"/>
              <a:ext cx="5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2KB-1</a:t>
              </a:r>
              <a:endParaRPr lang="en-US" altLang="zh-CN" sz="1600">
                <a:solidFill>
                  <a:schemeClr val="tx1"/>
                </a:solidFill>
                <a:latin typeface="Times New Roman" panose="02020603050405020304" pitchFamily="18" charset="0"/>
                <a:ea typeface="宋体" pitchFamily="2" charset="-122"/>
              </a:endParaRPr>
            </a:p>
          </p:txBody>
        </p:sp>
        <p:sp>
          <p:nvSpPr>
            <p:cNvPr id="25618" name="文本框 13330"/>
            <p:cNvSpPr txBox="1"/>
            <p:nvPr/>
          </p:nvSpPr>
          <p:spPr>
            <a:xfrm>
              <a:off x="3106"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5619" name="文本框 13331"/>
            <p:cNvSpPr txBox="1"/>
            <p:nvPr/>
          </p:nvSpPr>
          <p:spPr>
            <a:xfrm>
              <a:off x="3452" y="751"/>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栈段</a:t>
              </a:r>
              <a:endParaRPr lang="zh-CN" altLang="en-US" sz="1600">
                <a:solidFill>
                  <a:schemeClr val="tx1"/>
                </a:solidFill>
                <a:latin typeface="Times New Roman" panose="02020603050405020304" pitchFamily="18" charset="0"/>
                <a:ea typeface="宋体" pitchFamily="2" charset="-122"/>
              </a:endParaRPr>
            </a:p>
          </p:txBody>
        </p:sp>
        <p:sp>
          <p:nvSpPr>
            <p:cNvPr id="25620" name="直接连接符 13332"/>
            <p:cNvSpPr/>
            <p:nvPr/>
          </p:nvSpPr>
          <p:spPr>
            <a:xfrm>
              <a:off x="462" y="450"/>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1" name="直接连接符 13333"/>
            <p:cNvSpPr/>
            <p:nvPr/>
          </p:nvSpPr>
          <p:spPr>
            <a:xfrm>
              <a:off x="463" y="604"/>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2" name="直接连接符 13334"/>
            <p:cNvSpPr/>
            <p:nvPr/>
          </p:nvSpPr>
          <p:spPr>
            <a:xfrm>
              <a:off x="463" y="1252"/>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3" name="直接连接符 13335"/>
            <p:cNvSpPr/>
            <p:nvPr/>
          </p:nvSpPr>
          <p:spPr>
            <a:xfrm>
              <a:off x="1815" y="395"/>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4" name="直接连接符 13336"/>
            <p:cNvSpPr/>
            <p:nvPr/>
          </p:nvSpPr>
          <p:spPr>
            <a:xfrm>
              <a:off x="1815" y="541"/>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5" name="直接连接符 13337"/>
            <p:cNvSpPr/>
            <p:nvPr/>
          </p:nvSpPr>
          <p:spPr>
            <a:xfrm>
              <a:off x="1815" y="943"/>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6" name="直接连接符 13338"/>
            <p:cNvSpPr/>
            <p:nvPr/>
          </p:nvSpPr>
          <p:spPr>
            <a:xfrm>
              <a:off x="3250" y="377"/>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7" name="直接连接符 13339"/>
            <p:cNvSpPr/>
            <p:nvPr/>
          </p:nvSpPr>
          <p:spPr>
            <a:xfrm>
              <a:off x="3250" y="596"/>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5628" name="文本框 13340"/>
            <p:cNvSpPr txBox="1"/>
            <p:nvPr/>
          </p:nvSpPr>
          <p:spPr>
            <a:xfrm>
              <a:off x="307" y="407"/>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5629" name="文本框 13341"/>
            <p:cNvSpPr txBox="1"/>
            <p:nvPr/>
          </p:nvSpPr>
          <p:spPr>
            <a:xfrm>
              <a:off x="1669" y="352"/>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5630" name="文本框 13342"/>
            <p:cNvSpPr txBox="1"/>
            <p:nvPr/>
          </p:nvSpPr>
          <p:spPr>
            <a:xfrm>
              <a:off x="746" y="782"/>
              <a:ext cx="20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25631" name="文本框 13343"/>
            <p:cNvSpPr txBox="1"/>
            <p:nvPr/>
          </p:nvSpPr>
          <p:spPr>
            <a:xfrm>
              <a:off x="2126" y="618"/>
              <a:ext cx="20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sp>
          <p:nvSpPr>
            <p:cNvPr id="25632" name="文本框 13344"/>
            <p:cNvSpPr txBox="1"/>
            <p:nvPr/>
          </p:nvSpPr>
          <p:spPr>
            <a:xfrm>
              <a:off x="3534" y="389"/>
              <a:ext cx="23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itchFamily="18" charset="2"/>
                </a:rPr>
                <a:t>...</a:t>
              </a:r>
              <a:endParaRPr lang="en-US" altLang="zh-CN" sz="1600">
                <a:solidFill>
                  <a:schemeClr val="tx1"/>
                </a:solidFill>
                <a:latin typeface="Times New Roman" panose="02020603050405020304" pitchFamily="18" charset="0"/>
                <a:ea typeface="宋体" pitchFamily="2" charset="-122"/>
                <a:sym typeface="MT Extra" pitchFamily="18" charset="2"/>
              </a:endParaRPr>
            </a:p>
          </p:txBody>
        </p:sp>
      </p:grpSp>
      <p:sp>
        <p:nvSpPr>
          <p:cNvPr id="13346" name="文本框 13345"/>
          <p:cNvSpPr txBox="1"/>
          <p:nvPr/>
        </p:nvSpPr>
        <p:spPr>
          <a:xfrm>
            <a:off x="3930650" y="6134100"/>
            <a:ext cx="30591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二维地址结构</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13" end="41"/>
                                            </p:txEl>
                                          </p:spTgt>
                                        </p:tgtEl>
                                        <p:attrNameLst>
                                          <p:attrName>style.visibility</p:attrName>
                                        </p:attrNameLst>
                                      </p:cBhvr>
                                      <p:to>
                                        <p:strVal val="visible"/>
                                      </p:to>
                                    </p:set>
                                    <p:anim calcmode="lin" valueType="num">
                                      <p:cBhvr additive="base">
                                        <p:cTn id="13" dur="500" fill="hold"/>
                                        <p:tgtEl>
                                          <p:spTgt spid="13316">
                                            <p:txEl>
                                              <p:charRg st="13"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13"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6">
                                            <p:txEl>
                                              <p:charRg st="41" end="95"/>
                                            </p:txEl>
                                          </p:spTgt>
                                        </p:tgtEl>
                                        <p:attrNameLst>
                                          <p:attrName>style.visibility</p:attrName>
                                        </p:attrNameLst>
                                      </p:cBhvr>
                                      <p:to>
                                        <p:strVal val="visible"/>
                                      </p:to>
                                    </p:set>
                                    <p:anim calcmode="lin" valueType="num">
                                      <p:cBhvr additive="base">
                                        <p:cTn id="17" dur="500" fill="hold"/>
                                        <p:tgtEl>
                                          <p:spTgt spid="13316">
                                            <p:txEl>
                                              <p:charRg st="41" end="9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6">
                                            <p:txEl>
                                              <p:charRg st="41" end="9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 fill="hold"/>
                                        <p:tgtEl>
                                          <p:spTgt spid="13317"/>
                                        </p:tgtEl>
                                        <p:attrNameLst>
                                          <p:attrName>ppt_x</p:attrName>
                                        </p:attrNameLst>
                                      </p:cBhvr>
                                      <p:tavLst>
                                        <p:tav tm="0">
                                          <p:val>
                                            <p:strVal val="#ppt_x"/>
                                          </p:val>
                                        </p:tav>
                                        <p:tav tm="100000">
                                          <p:val>
                                            <p:strVal val="#ppt_x"/>
                                          </p:val>
                                        </p:tav>
                                      </p:tavLst>
                                    </p:anim>
                                    <p:anim calcmode="lin" valueType="num">
                                      <p:cBhvr additive="base">
                                        <p:cTn id="2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a:t>
            </a:r>
            <a:endParaRPr lang="en-US" altLang="zh-CN"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500063" y="458788"/>
            <a:ext cx="8434388" cy="11677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二维地址结构</a:t>
            </a:r>
            <a:endParaRPr lang="zh-CN" altLang="en-US" sz="2800" b="1" strike="noStrike" noProof="1">
              <a:solidFill>
                <a:srgbClr val="A50021"/>
              </a:solidFill>
              <a:latin typeface="Times New Roman" panose="02020603050405020304" pitchFamily="18"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rPr>
              <a:t>示例：x86实模式下的内存管理</a:t>
            </a:r>
            <a:endParaRPr lang="zh-CN" altLang="en-US" sz="2400" strike="noStrike" noProof="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2" end="2"/>
                                            </p:txEl>
                                          </p:spTgt>
                                        </p:tgtEl>
                                        <p:attrNameLst>
                                          <p:attrName>style.visibility</p:attrName>
                                        </p:attrNameLst>
                                      </p:cBhvr>
                                      <p:to>
                                        <p:strVal val="visible"/>
                                      </p:to>
                                    </p:set>
                                    <p:anim calcmode="lin" valueType="num">
                                      <p:cBhvr additive="base">
                                        <p:cTn id="13" dur="5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63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6</a:t>
            </a:r>
            <a:endParaRPr lang="en-US" altLang="zh-CN" b="0">
              <a:solidFill>
                <a:schemeClr val="tx2"/>
              </a:solidFill>
              <a:latin typeface="Times New Roman" panose="02020603050405020304" pitchFamily="18" charset="0"/>
              <a:ea typeface="宋体" pitchFamily="2" charset="-122"/>
            </a:endParaRPr>
          </a:p>
        </p:txBody>
      </p:sp>
      <p:sp>
        <p:nvSpPr>
          <p:cNvPr id="16387" name="矩形 16386"/>
          <p:cNvSpPr/>
          <p:nvPr/>
        </p:nvSpPr>
        <p:spPr>
          <a:xfrm>
            <a:off x="671513" y="630238"/>
            <a:ext cx="6475413" cy="6076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800" b="1" strike="noStrike" noProof="1">
                <a:solidFill>
                  <a:srgbClr val="A50021"/>
                </a:solidFill>
                <a:latin typeface="Times New Roman" panose="02020603050405020304" pitchFamily="18" charset="0"/>
                <a:ea typeface="宋体" pitchFamily="2" charset="-122"/>
                <a:cs typeface="+mn-ea"/>
              </a:rPr>
              <a:t>程序地址空间与主存空间</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6388" name="矩形 16387"/>
          <p:cNvSpPr/>
          <p:nvPr/>
        </p:nvSpPr>
        <p:spPr>
          <a:xfrm>
            <a:off x="596900" y="101600"/>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grpSp>
        <p:nvGrpSpPr>
          <p:cNvPr id="16389" name="组合 16388"/>
          <p:cNvGrpSpPr/>
          <p:nvPr/>
        </p:nvGrpSpPr>
        <p:grpSpPr>
          <a:xfrm>
            <a:off x="5019675" y="1952625"/>
            <a:ext cx="2870200" cy="3595688"/>
            <a:chOff x="0" y="0"/>
            <a:chExt cx="1382" cy="2265"/>
          </a:xfrm>
        </p:grpSpPr>
        <p:sp>
          <p:nvSpPr>
            <p:cNvPr id="26629" name="矩形 16389"/>
            <p:cNvSpPr/>
            <p:nvPr/>
          </p:nvSpPr>
          <p:spPr>
            <a:xfrm>
              <a:off x="346" y="108"/>
              <a:ext cx="1036" cy="1909"/>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30" name="直接连接符 16390"/>
            <p:cNvSpPr/>
            <p:nvPr/>
          </p:nvSpPr>
          <p:spPr>
            <a:xfrm>
              <a:off x="346" y="30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31" name="直接连接符 16391"/>
            <p:cNvSpPr/>
            <p:nvPr/>
          </p:nvSpPr>
          <p:spPr>
            <a:xfrm>
              <a:off x="346" y="54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32" name="直接连接符 16392"/>
            <p:cNvSpPr/>
            <p:nvPr/>
          </p:nvSpPr>
          <p:spPr>
            <a:xfrm>
              <a:off x="346" y="79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33" name="直接连接符 16393"/>
            <p:cNvSpPr/>
            <p:nvPr/>
          </p:nvSpPr>
          <p:spPr>
            <a:xfrm>
              <a:off x="346" y="147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34" name="直接连接符 16394"/>
            <p:cNvSpPr/>
            <p:nvPr/>
          </p:nvSpPr>
          <p:spPr>
            <a:xfrm>
              <a:off x="346" y="172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35" name="文本框 16395"/>
            <p:cNvSpPr txBox="1"/>
            <p:nvPr/>
          </p:nvSpPr>
          <p:spPr>
            <a:xfrm>
              <a:off x="572" y="2053"/>
              <a:ext cx="69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主存空间</a:t>
              </a:r>
              <a:endParaRPr lang="zh-CN" altLang="en-US" sz="1600">
                <a:solidFill>
                  <a:schemeClr val="tx1"/>
                </a:solidFill>
                <a:latin typeface="Times New Roman" panose="02020603050405020304" pitchFamily="18" charset="0"/>
                <a:ea typeface="宋体" pitchFamily="2" charset="-122"/>
              </a:endParaRPr>
            </a:p>
          </p:txBody>
        </p:sp>
        <p:sp>
          <p:nvSpPr>
            <p:cNvPr id="26636" name="文本框 16396"/>
            <p:cNvSpPr txBox="1"/>
            <p:nvPr/>
          </p:nvSpPr>
          <p:spPr>
            <a:xfrm>
              <a:off x="129" y="0"/>
              <a:ext cx="21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6637" name="文本框 16397"/>
            <p:cNvSpPr txBox="1"/>
            <p:nvPr/>
          </p:nvSpPr>
          <p:spPr>
            <a:xfrm>
              <a:off x="129" y="206"/>
              <a:ext cx="21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6638" name="文本框 16398"/>
            <p:cNvSpPr txBox="1"/>
            <p:nvPr/>
          </p:nvSpPr>
          <p:spPr>
            <a:xfrm>
              <a:off x="0" y="1869"/>
              <a:ext cx="51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m-1</a:t>
              </a:r>
              <a:endParaRPr lang="en-US" altLang="zh-CN" sz="1600">
                <a:solidFill>
                  <a:schemeClr val="tx1"/>
                </a:solidFill>
                <a:latin typeface="Times New Roman" panose="02020603050405020304" pitchFamily="18" charset="0"/>
                <a:ea typeface="宋体" pitchFamily="2" charset="-122"/>
              </a:endParaRPr>
            </a:p>
          </p:txBody>
        </p:sp>
      </p:grpSp>
      <p:grpSp>
        <p:nvGrpSpPr>
          <p:cNvPr id="16400" name="组合 16399"/>
          <p:cNvGrpSpPr/>
          <p:nvPr/>
        </p:nvGrpSpPr>
        <p:grpSpPr>
          <a:xfrm>
            <a:off x="819150" y="1304925"/>
            <a:ext cx="2559050" cy="4762500"/>
            <a:chOff x="0" y="0"/>
            <a:chExt cx="1202" cy="3000"/>
          </a:xfrm>
        </p:grpSpPr>
        <p:grpSp>
          <p:nvGrpSpPr>
            <p:cNvPr id="26640" name="组合 16400"/>
            <p:cNvGrpSpPr/>
            <p:nvPr/>
          </p:nvGrpSpPr>
          <p:grpSpPr>
            <a:xfrm>
              <a:off x="0" y="0"/>
              <a:ext cx="1146" cy="1198"/>
              <a:chOff x="0" y="0"/>
              <a:chExt cx="1146" cy="1198"/>
            </a:xfrm>
          </p:grpSpPr>
          <p:sp>
            <p:nvSpPr>
              <p:cNvPr id="16402" name="矩形 16401"/>
              <p:cNvSpPr/>
              <p:nvPr/>
            </p:nvSpPr>
            <p:spPr>
              <a:xfrm>
                <a:off x="271" y="146"/>
                <a:ext cx="813" cy="819"/>
              </a:xfrm>
              <a:prstGeom prst="rect">
                <a:avLst/>
              </a:prstGeom>
              <a:solidFill>
                <a:srgbClr val="FFFFCC"/>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6642" name="直接连接符 16402"/>
              <p:cNvSpPr/>
              <p:nvPr/>
            </p:nvSpPr>
            <p:spPr>
              <a:xfrm>
                <a:off x="271" y="229"/>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43" name="直接连接符 16403"/>
              <p:cNvSpPr/>
              <p:nvPr/>
            </p:nvSpPr>
            <p:spPr>
              <a:xfrm>
                <a:off x="271" y="335"/>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44" name="直接连接符 16404"/>
              <p:cNvSpPr/>
              <p:nvPr/>
            </p:nvSpPr>
            <p:spPr>
              <a:xfrm>
                <a:off x="271" y="734"/>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45" name="直接连接符 16405"/>
              <p:cNvSpPr/>
              <p:nvPr/>
            </p:nvSpPr>
            <p:spPr>
              <a:xfrm>
                <a:off x="271" y="838"/>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46" name="文本框 16406"/>
              <p:cNvSpPr txBox="1"/>
              <p:nvPr/>
            </p:nvSpPr>
            <p:spPr>
              <a:xfrm>
                <a:off x="185" y="986"/>
                <a:ext cx="96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26647" name="文本框 16407"/>
              <p:cNvSpPr txBox="1"/>
              <p:nvPr/>
            </p:nvSpPr>
            <p:spPr>
              <a:xfrm>
                <a:off x="102" y="0"/>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6648" name="文本框 16408"/>
              <p:cNvSpPr txBox="1"/>
              <p:nvPr/>
            </p:nvSpPr>
            <p:spPr>
              <a:xfrm>
                <a:off x="102" y="188"/>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6649" name="文本框 16409"/>
              <p:cNvSpPr txBox="1"/>
              <p:nvPr/>
            </p:nvSpPr>
            <p:spPr>
              <a:xfrm>
                <a:off x="0" y="805"/>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n-1</a:t>
                </a:r>
                <a:endParaRPr lang="en-US" altLang="zh-CN" sz="1600">
                  <a:solidFill>
                    <a:schemeClr val="tx1"/>
                  </a:solidFill>
                  <a:latin typeface="Times New Roman" panose="02020603050405020304" pitchFamily="18" charset="0"/>
                  <a:ea typeface="宋体" pitchFamily="2" charset="-122"/>
                </a:endParaRPr>
              </a:p>
            </p:txBody>
          </p:sp>
          <p:sp>
            <p:nvSpPr>
              <p:cNvPr id="26650" name="直接连接符 16410"/>
              <p:cNvSpPr/>
              <p:nvPr/>
            </p:nvSpPr>
            <p:spPr>
              <a:xfrm>
                <a:off x="263" y="455"/>
                <a:ext cx="8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16412" name="矩形 16411"/>
            <p:cNvSpPr/>
            <p:nvPr/>
          </p:nvSpPr>
          <p:spPr>
            <a:xfrm>
              <a:off x="271" y="1930"/>
              <a:ext cx="813" cy="819"/>
            </a:xfrm>
            <a:prstGeom prst="rect">
              <a:avLst/>
            </a:prstGeom>
            <a:solidFill>
              <a:srgbClr val="FFFFCC"/>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6652" name="直接连接符 16412"/>
            <p:cNvSpPr/>
            <p:nvPr/>
          </p:nvSpPr>
          <p:spPr>
            <a:xfrm>
              <a:off x="271" y="2014"/>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53" name="直接连接符 16413"/>
            <p:cNvSpPr/>
            <p:nvPr/>
          </p:nvSpPr>
          <p:spPr>
            <a:xfrm>
              <a:off x="271" y="2119"/>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54" name="直接连接符 16414"/>
            <p:cNvSpPr/>
            <p:nvPr/>
          </p:nvSpPr>
          <p:spPr>
            <a:xfrm>
              <a:off x="271" y="2518"/>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55" name="直接连接符 16415"/>
            <p:cNvSpPr/>
            <p:nvPr/>
          </p:nvSpPr>
          <p:spPr>
            <a:xfrm>
              <a:off x="271" y="2622"/>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56" name="文本框 16416"/>
            <p:cNvSpPr txBox="1"/>
            <p:nvPr/>
          </p:nvSpPr>
          <p:spPr>
            <a:xfrm>
              <a:off x="185" y="2788"/>
              <a:ext cx="101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 </a:t>
              </a:r>
              <a:r>
                <a:rPr lang="en-US" altLang="zh-CN" sz="1600">
                  <a:solidFill>
                    <a:schemeClr val="tx1"/>
                  </a:solidFill>
                  <a:latin typeface="Times New Roman" panose="02020603050405020304" pitchFamily="18" charset="0"/>
                  <a:ea typeface="宋体" pitchFamily="2" charset="-122"/>
                </a:rPr>
                <a:t>i </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26657" name="文本框 16417"/>
            <p:cNvSpPr txBox="1"/>
            <p:nvPr/>
          </p:nvSpPr>
          <p:spPr>
            <a:xfrm>
              <a:off x="102" y="1806"/>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6658" name="文本框 16418"/>
            <p:cNvSpPr txBox="1"/>
            <p:nvPr/>
          </p:nvSpPr>
          <p:spPr>
            <a:xfrm>
              <a:off x="102" y="1972"/>
              <a:ext cx="16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26659" name="文本框 16419"/>
            <p:cNvSpPr txBox="1"/>
            <p:nvPr/>
          </p:nvSpPr>
          <p:spPr>
            <a:xfrm>
              <a:off x="9" y="2571"/>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k-1</a:t>
              </a:r>
              <a:endParaRPr lang="en-US" altLang="zh-CN" sz="1600">
                <a:solidFill>
                  <a:schemeClr val="tx1"/>
                </a:solidFill>
                <a:latin typeface="Times New Roman" panose="02020603050405020304" pitchFamily="18" charset="0"/>
                <a:ea typeface="宋体" pitchFamily="2" charset="-122"/>
              </a:endParaRPr>
            </a:p>
          </p:txBody>
        </p:sp>
        <p:sp>
          <p:nvSpPr>
            <p:cNvPr id="26660" name="直接连接符 16420"/>
            <p:cNvSpPr/>
            <p:nvPr/>
          </p:nvSpPr>
          <p:spPr>
            <a:xfrm>
              <a:off x="263" y="2240"/>
              <a:ext cx="813"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6661" name="文本框 16421"/>
            <p:cNvSpPr txBox="1"/>
            <p:nvPr/>
          </p:nvSpPr>
          <p:spPr>
            <a:xfrm>
              <a:off x="384" y="1280"/>
              <a:ext cx="579" cy="445"/>
            </a:xfrm>
            <a:prstGeom prst="rect">
              <a:avLst/>
            </a:prstGeom>
            <a:noFill/>
            <a:ln w="9525">
              <a:noFill/>
              <a:miter/>
            </a:ln>
          </p:spPr>
          <p:txBody>
            <a:bodyPr anchor="t">
              <a:spAutoFit/>
            </a:bodyPr>
            <a:p>
              <a:pPr lvl="0">
                <a:spcBef>
                  <a:spcPct val="50000"/>
                </a:spcBef>
              </a:pPr>
              <a:r>
                <a:rPr lang="zh-CN" altLang="en-US" sz="1600">
                  <a:solidFill>
                    <a:schemeClr val="tx1"/>
                  </a:solidFill>
                  <a:latin typeface="宋体" pitchFamily="2" charset="-122"/>
                  <a:ea typeface="宋体" pitchFamily="2" charset="-122"/>
                </a:rPr>
                <a:t>  </a:t>
              </a:r>
              <a:r>
                <a:rPr lang="en-US" altLang="zh-CN"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sym typeface="MT Extra" pitchFamily="18" charset="2"/>
              </a:endParaRPr>
            </a:p>
            <a:p>
              <a:pPr lvl="0">
                <a:spcBef>
                  <a:spcPct val="50000"/>
                </a:spcBef>
              </a:pPr>
              <a:r>
                <a:rPr lang="zh-CN" altLang="en-US" sz="1600">
                  <a:solidFill>
                    <a:schemeClr val="tx1"/>
                  </a:solidFill>
                  <a:latin typeface="宋体" pitchFamily="2" charset="-122"/>
                  <a:ea typeface="宋体" pitchFamily="2" charset="-122"/>
                </a:rPr>
                <a:t>  </a:t>
              </a:r>
              <a:r>
                <a:rPr lang="en-US" altLang="zh-CN" sz="1600">
                  <a:solidFill>
                    <a:schemeClr val="tx1"/>
                  </a:solidFill>
                  <a:latin typeface="宋体" pitchFamily="2" charset="-122"/>
                  <a:ea typeface="宋体" pitchFamily="2" charset="-122"/>
                </a:rPr>
                <a:t>...</a:t>
              </a:r>
              <a:endParaRPr lang="en-US" altLang="zh-CN" sz="1600">
                <a:solidFill>
                  <a:schemeClr val="tx1"/>
                </a:solidFill>
                <a:latin typeface="宋体" pitchFamily="2" charset="-122"/>
                <a:ea typeface="宋体" pitchFamily="2" charset="-122"/>
                <a:sym typeface="MT Extra" pitchFamily="18" charset="2"/>
              </a:endParaRPr>
            </a:p>
          </p:txBody>
        </p:sp>
      </p:grpSp>
      <p:grpSp>
        <p:nvGrpSpPr>
          <p:cNvPr id="16423" name="组合 16422"/>
          <p:cNvGrpSpPr/>
          <p:nvPr/>
        </p:nvGrpSpPr>
        <p:grpSpPr>
          <a:xfrm>
            <a:off x="3181350" y="1936750"/>
            <a:ext cx="2149475" cy="2957513"/>
            <a:chOff x="0" y="0"/>
            <a:chExt cx="1283" cy="1863"/>
          </a:xfrm>
        </p:grpSpPr>
        <p:sp>
          <p:nvSpPr>
            <p:cNvPr id="26663" name="直接连接符 16423"/>
            <p:cNvSpPr/>
            <p:nvPr/>
          </p:nvSpPr>
          <p:spPr>
            <a:xfrm>
              <a:off x="0" y="0"/>
              <a:ext cx="1283" cy="497"/>
            </a:xfrm>
            <a:prstGeom prst="line">
              <a:avLst/>
            </a:prstGeom>
            <a:ln w="381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26664" name="直接连接符 16424"/>
            <p:cNvSpPr/>
            <p:nvPr/>
          </p:nvSpPr>
          <p:spPr>
            <a:xfrm>
              <a:off x="41" y="870"/>
              <a:ext cx="1200" cy="0"/>
            </a:xfrm>
            <a:prstGeom prst="line">
              <a:avLst/>
            </a:prstGeom>
            <a:ln w="381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26665" name="直接连接符 16425"/>
            <p:cNvSpPr/>
            <p:nvPr/>
          </p:nvSpPr>
          <p:spPr>
            <a:xfrm flipV="1">
              <a:off x="83" y="1449"/>
              <a:ext cx="1158" cy="414"/>
            </a:xfrm>
            <a:prstGeom prst="line">
              <a:avLst/>
            </a:prstGeom>
            <a:ln w="381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16427" name="文本框 16426"/>
          <p:cNvSpPr txBox="1"/>
          <p:nvPr/>
        </p:nvSpPr>
        <p:spPr>
          <a:xfrm>
            <a:off x="3306763" y="6159500"/>
            <a:ext cx="3827462" cy="338138"/>
          </a:xfrm>
          <a:prstGeom prst="rect">
            <a:avLst/>
          </a:prstGeom>
          <a:noFill/>
          <a:ln w="9525">
            <a:noFill/>
            <a:miter/>
          </a:ln>
        </p:spPr>
        <p:txBody>
          <a:bodyPr wrap="square"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程序地址空间与主存空间示意图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charRg st="0" end="16"/>
                                            </p:txEl>
                                          </p:spTgt>
                                        </p:tgtEl>
                                        <p:attrNameLst>
                                          <p:attrName>style.visibility</p:attrName>
                                        </p:attrNameLst>
                                      </p:cBhvr>
                                      <p:to>
                                        <p:strVal val="visible"/>
                                      </p:to>
                                    </p:set>
                                    <p:anim calcmode="lin" valueType="num">
                                      <p:cBhvr additive="base">
                                        <p:cTn id="7" dur="1000" fill="hold"/>
                                        <p:tgtEl>
                                          <p:spTgt spid="16387">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400"/>
                                        </p:tgtEl>
                                        <p:attrNameLst>
                                          <p:attrName>style.visibility</p:attrName>
                                        </p:attrNameLst>
                                      </p:cBhvr>
                                      <p:to>
                                        <p:strVal val="visible"/>
                                      </p:to>
                                    </p:set>
                                    <p:anim calcmode="lin" valueType="num">
                                      <p:cBhvr additive="base">
                                        <p:cTn id="13" dur="500" fill="hold"/>
                                        <p:tgtEl>
                                          <p:spTgt spid="16400"/>
                                        </p:tgtEl>
                                        <p:attrNameLst>
                                          <p:attrName>ppt_x</p:attrName>
                                        </p:attrNameLst>
                                      </p:cBhvr>
                                      <p:tavLst>
                                        <p:tav tm="0">
                                          <p:val>
                                            <p:strVal val="0-#ppt_w/2"/>
                                          </p:val>
                                        </p:tav>
                                        <p:tav tm="100000">
                                          <p:val>
                                            <p:strVal val="#ppt_x"/>
                                          </p:val>
                                        </p:tav>
                                      </p:tavLst>
                                    </p:anim>
                                    <p:anim calcmode="lin" valueType="num">
                                      <p:cBhvr additive="base">
                                        <p:cTn id="14" dur="500" fill="hold"/>
                                        <p:tgtEl>
                                          <p:spTgt spid="164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389"/>
                                        </p:tgtEl>
                                        <p:attrNameLst>
                                          <p:attrName>style.visibility</p:attrName>
                                        </p:attrNameLst>
                                      </p:cBhvr>
                                      <p:to>
                                        <p:strVal val="visible"/>
                                      </p:to>
                                    </p:set>
                                    <p:anim calcmode="lin" valueType="num">
                                      <p:cBhvr additive="base">
                                        <p:cTn id="19" dur="500" fill="hold"/>
                                        <p:tgtEl>
                                          <p:spTgt spid="16389"/>
                                        </p:tgtEl>
                                        <p:attrNameLst>
                                          <p:attrName>ppt_x</p:attrName>
                                        </p:attrNameLst>
                                      </p:cBhvr>
                                      <p:tavLst>
                                        <p:tav tm="0">
                                          <p:val>
                                            <p:strVal val="1+#ppt_w/2"/>
                                          </p:val>
                                        </p:tav>
                                        <p:tav tm="100000">
                                          <p:val>
                                            <p:strVal val="#ppt_x"/>
                                          </p:val>
                                        </p:tav>
                                      </p:tavLst>
                                    </p:anim>
                                    <p:anim calcmode="lin" valueType="num">
                                      <p:cBhvr additive="base">
                                        <p:cTn id="20"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423"/>
                                        </p:tgtEl>
                                        <p:attrNameLst>
                                          <p:attrName>style.visibility</p:attrName>
                                        </p:attrNameLst>
                                      </p:cBhvr>
                                      <p:to>
                                        <p:strVal val="visible"/>
                                      </p:to>
                                    </p:set>
                                    <p:anim calcmode="lin" valueType="num">
                                      <p:cBhvr additive="base">
                                        <p:cTn id="25" dur="500" fill="hold"/>
                                        <p:tgtEl>
                                          <p:spTgt spid="16423"/>
                                        </p:tgtEl>
                                        <p:attrNameLst>
                                          <p:attrName>ppt_x</p:attrName>
                                        </p:attrNameLst>
                                      </p:cBhvr>
                                      <p:tavLst>
                                        <p:tav tm="0">
                                          <p:val>
                                            <p:strVal val="0-#ppt_w/2"/>
                                          </p:val>
                                        </p:tav>
                                        <p:tav tm="100000">
                                          <p:val>
                                            <p:strVal val="#ppt_x"/>
                                          </p:val>
                                        </p:tav>
                                      </p:tavLst>
                                    </p:anim>
                                    <p:anim calcmode="lin" valueType="num">
                                      <p:cBhvr additive="base">
                                        <p:cTn id="26" dur="500" fill="hold"/>
                                        <p:tgtEl>
                                          <p:spTgt spid="164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4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4337"/>
          <p:cNvSpPr/>
          <p:nvPr/>
        </p:nvSpPr>
        <p:spPr>
          <a:xfrm>
            <a:off x="100647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主存管理功能</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7650" name="内容占位符 1433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1" end="8"/>
                                            </p:txEl>
                                          </p:spTgt>
                                        </p:tgtEl>
                                        <p:attrNameLst>
                                          <p:attrName>style.visibility</p:attrName>
                                        </p:attrNameLst>
                                      </p:cBhvr>
                                      <p:to>
                                        <p:strVal val="visible"/>
                                      </p:to>
                                    </p:set>
                                    <p:anim calcmode="lin" valueType="num">
                                      <p:cBhvr additive="base">
                                        <p:cTn id="7" dur="1000" fill="hold"/>
                                        <p:tgtEl>
                                          <p:spTgt spid="1433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7</a:t>
            </a:r>
            <a:endParaRPr lang="en-US" altLang="zh-CN" b="0">
              <a:solidFill>
                <a:schemeClr val="tx2"/>
              </a:solidFill>
              <a:latin typeface="Times New Roman" panose="02020603050405020304" pitchFamily="18" charset="0"/>
              <a:ea typeface="宋体" pitchFamily="2" charset="-122"/>
            </a:endParaRPr>
          </a:p>
        </p:txBody>
      </p:sp>
      <p:sp>
        <p:nvSpPr>
          <p:cNvPr id="17411" name="矩形 17410"/>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
        <p:nvSpPr>
          <p:cNvPr id="17412" name="矩形 17411"/>
          <p:cNvSpPr/>
          <p:nvPr/>
        </p:nvSpPr>
        <p:spPr>
          <a:xfrm>
            <a:off x="185738" y="730250"/>
            <a:ext cx="837565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主存管理功能</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7413" name="矩形 17412"/>
          <p:cNvSpPr/>
          <p:nvPr/>
        </p:nvSpPr>
        <p:spPr>
          <a:xfrm>
            <a:off x="673100" y="1660525"/>
            <a:ext cx="7364413" cy="30654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rPr>
              <a:t>地址映射</a:t>
            </a:r>
            <a:r>
              <a:rPr lang="x-none" altLang="zh-CN" b="1" strike="noStrike" noProof="1">
                <a:solidFill>
                  <a:srgbClr val="000099"/>
                </a:solidFill>
                <a:effectLst/>
                <a:latin typeface="Times New Roman" panose="02020603050405020304" pitchFamily="18" charset="0"/>
                <a:ea typeface="宋体" pitchFamily="2" charset="-122"/>
                <a:cs typeface="+mn-ea"/>
              </a:rPr>
              <a:t>（</a:t>
            </a:r>
            <a:r>
              <a:rPr lang="zh-CN" altLang="en-US" b="1" strike="noStrike" noProof="1">
                <a:solidFill>
                  <a:srgbClr val="000099"/>
                </a:solidFill>
                <a:effectLst/>
                <a:latin typeface="Times New Roman" panose="02020603050405020304" pitchFamily="18" charset="0"/>
                <a:ea typeface="宋体" pitchFamily="2" charset="-122"/>
                <a:cs typeface="+mn-ea"/>
                <a:sym typeface="+mn-ea"/>
              </a:rPr>
              <a:t>逻辑地址 </a:t>
            </a:r>
            <a:r>
              <a:rPr lang="x-none" altLang="zh-CN" b="1" strike="noStrike" noProof="1">
                <a:solidFill>
                  <a:srgbClr val="000099"/>
                </a:solidFill>
                <a:effectLst/>
                <a:latin typeface="Times New Roman" panose="02020603050405020304" pitchFamily="18" charset="0"/>
                <a:ea typeface="宋体" pitchFamily="2" charset="-122"/>
                <a:cs typeface="+mn-ea"/>
                <a:sym typeface="+mn-ea"/>
              </a:rPr>
              <a:t>--&gt; </a:t>
            </a:r>
            <a:r>
              <a:rPr lang="zh-CN" altLang="en-US" b="1" strike="noStrike" noProof="1">
                <a:solidFill>
                  <a:srgbClr val="000099"/>
                </a:solidFill>
                <a:effectLst/>
                <a:latin typeface="Times New Roman" panose="02020603050405020304" pitchFamily="18" charset="0"/>
                <a:ea typeface="宋体" pitchFamily="2" charset="-122"/>
                <a:cs typeface="+mn-ea"/>
                <a:sym typeface="+mn-ea"/>
              </a:rPr>
              <a:t>物理主存</a:t>
            </a:r>
            <a:r>
              <a:rPr lang="x-none" altLang="zh-CN" b="1" strike="noStrike" noProof="1">
                <a:solidFill>
                  <a:srgbClr val="000099"/>
                </a:solidFill>
                <a:effectLst/>
                <a:latin typeface="Times New Roman" panose="02020603050405020304" pitchFamily="18" charset="0"/>
                <a:ea typeface="宋体" pitchFamily="2" charset="-122"/>
                <a:cs typeface="+mn-ea"/>
              </a:rPr>
              <a:t>）</a:t>
            </a:r>
            <a:endParaRPr lang="x-none" altLang="zh-CN" b="1" strike="noStrike" noProof="1">
              <a:solidFill>
                <a:srgbClr val="000099"/>
              </a:solidFill>
              <a:effectLst/>
              <a:latin typeface="Times New Roman" panose="02020603050405020304" pitchFamily="18"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rPr>
              <a:t>主存分配 </a:t>
            </a:r>
            <a:endParaRPr lang="zh-CN" altLang="en-US" b="1" strike="noStrike" noProof="1">
              <a:solidFill>
                <a:srgbClr val="000099"/>
              </a:solidFill>
              <a:effectLst/>
              <a:latin typeface="Times New Roman" panose="02020603050405020304" pitchFamily="18"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sym typeface="+mn-ea"/>
              </a:rPr>
              <a:t>主存</a:t>
            </a:r>
            <a:r>
              <a:rPr lang="zh-CN" altLang="en-US" b="1" strike="noStrike" noProof="1">
                <a:solidFill>
                  <a:srgbClr val="000099"/>
                </a:solidFill>
                <a:effectLst/>
                <a:latin typeface="Times New Roman" panose="02020603050405020304" pitchFamily="18" charset="0"/>
                <a:ea typeface="宋体" pitchFamily="2" charset="-122"/>
                <a:cs typeface="+mn-ea"/>
              </a:rPr>
              <a:t>保护</a:t>
            </a:r>
            <a:endParaRPr lang="zh-CN" altLang="en-US" b="1" strike="noStrike" noProof="1">
              <a:solidFill>
                <a:srgbClr val="000099"/>
              </a:solidFill>
              <a:effectLst/>
              <a:latin typeface="Times New Roman" panose="02020603050405020304" pitchFamily="18"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pitchFamily="18" charset="0"/>
                <a:ea typeface="宋体" pitchFamily="2" charset="-122"/>
                <a:cs typeface="+mn-ea"/>
              </a:rPr>
              <a:t>主存扩充 </a:t>
            </a:r>
            <a:r>
              <a:rPr lang="zh-CN" altLang="en-US" sz="2800" b="1" strike="noStrike" noProof="1">
                <a:solidFill>
                  <a:srgbClr val="000099"/>
                </a:solidFill>
                <a:latin typeface="Times New Roman" panose="02020603050405020304" pitchFamily="18" charset="0"/>
                <a:ea typeface="宋体" pitchFamily="2" charset="-122"/>
                <a:cs typeface="+mn-ea"/>
              </a:rPr>
              <a:t>   </a:t>
            </a:r>
            <a:endParaRPr lang="zh-CN" altLang="en-US" sz="2800" b="1" strike="noStrike" noProof="1">
              <a:solidFill>
                <a:srgbClr val="000099"/>
              </a:solidFill>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2">
                                            <p:txEl>
                                              <p:charRg st="0" end="11"/>
                                            </p:txEl>
                                          </p:spTgt>
                                        </p:tgtEl>
                                        <p:attrNameLst>
                                          <p:attrName>style.visibility</p:attrName>
                                        </p:attrNameLst>
                                      </p:cBhvr>
                                      <p:to>
                                        <p:strVal val="visible"/>
                                      </p:to>
                                    </p:set>
                                    <p:anim calcmode="lin" valueType="num">
                                      <p:cBhvr additive="base">
                                        <p:cTn id="7" dur="1000" fill="hold"/>
                                        <p:tgtEl>
                                          <p:spTgt spid="17412">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3">
                                            <p:txEl>
                                              <p:charRg st="0" end="17"/>
                                            </p:txEl>
                                          </p:spTgt>
                                        </p:tgtEl>
                                        <p:attrNameLst>
                                          <p:attrName>style.visibility</p:attrName>
                                        </p:attrNameLst>
                                      </p:cBhvr>
                                      <p:to>
                                        <p:strVal val="visible"/>
                                      </p:to>
                                    </p:set>
                                    <p:anim calcmode="lin" valueType="num">
                                      <p:cBhvr additive="base">
                                        <p:cTn id="13" dur="500" fill="hold"/>
                                        <p:tgtEl>
                                          <p:spTgt spid="17413">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3">
                                            <p:txEl>
                                              <p:charRg st="0" end="17"/>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7413">
                                            <p:txEl>
                                              <p:charRg st="17" end="23"/>
                                            </p:txEl>
                                          </p:spTgt>
                                        </p:tgtEl>
                                        <p:attrNameLst>
                                          <p:attrName>style.visibility</p:attrName>
                                        </p:attrNameLst>
                                      </p:cBhvr>
                                      <p:to>
                                        <p:strVal val="visible"/>
                                      </p:to>
                                    </p:set>
                                    <p:anim calcmode="lin" valueType="num">
                                      <p:cBhvr additive="base">
                                        <p:cTn id="17" dur="500" fill="hold"/>
                                        <p:tgtEl>
                                          <p:spTgt spid="17413">
                                            <p:txEl>
                                              <p:charRg st="17" end="2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3">
                                            <p:txEl>
                                              <p:charRg st="17" end="2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7413">
                                            <p:txEl>
                                              <p:charRg st="23" end="28"/>
                                            </p:txEl>
                                          </p:spTgt>
                                        </p:tgtEl>
                                        <p:attrNameLst>
                                          <p:attrName>style.visibility</p:attrName>
                                        </p:attrNameLst>
                                      </p:cBhvr>
                                      <p:to>
                                        <p:strVal val="visible"/>
                                      </p:to>
                                    </p:set>
                                    <p:anim calcmode="lin" valueType="num">
                                      <p:cBhvr additive="base">
                                        <p:cTn id="21" dur="500" fill="hold"/>
                                        <p:tgtEl>
                                          <p:spTgt spid="17413">
                                            <p:txEl>
                                              <p:charRg st="23" end="28"/>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3">
                                            <p:txEl>
                                              <p:charRg st="23" end="28"/>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7413">
                                            <p:txEl>
                                              <p:charRg st="28" end="37"/>
                                            </p:txEl>
                                          </p:spTgt>
                                        </p:tgtEl>
                                        <p:attrNameLst>
                                          <p:attrName>style.visibility</p:attrName>
                                        </p:attrNameLst>
                                      </p:cBhvr>
                                      <p:to>
                                        <p:strVal val="visible"/>
                                      </p:to>
                                    </p:set>
                                    <p:anim calcmode="lin" valueType="num">
                                      <p:cBhvr additive="base">
                                        <p:cTn id="25" dur="500" fill="hold"/>
                                        <p:tgtEl>
                                          <p:spTgt spid="17413">
                                            <p:txEl>
                                              <p:charRg st="28" end="3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3">
                                            <p:txEl>
                                              <p:charRg st="28" end="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84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8</a:t>
            </a:r>
            <a:endParaRPr lang="en-US" altLang="zh-CN" b="0">
              <a:solidFill>
                <a:schemeClr val="tx2"/>
              </a:solidFill>
              <a:latin typeface="Times New Roman" panose="02020603050405020304" pitchFamily="18" charset="0"/>
              <a:ea typeface="宋体" pitchFamily="2" charset="-122"/>
            </a:endParaRPr>
          </a:p>
        </p:txBody>
      </p:sp>
      <p:sp>
        <p:nvSpPr>
          <p:cNvPr id="18435" name="矩形 18434"/>
          <p:cNvSpPr/>
          <p:nvPr/>
        </p:nvSpPr>
        <p:spPr>
          <a:xfrm>
            <a:off x="187325" y="469900"/>
            <a:ext cx="8956675" cy="35321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地址映射</a:t>
            </a:r>
            <a:endParaRPr lang="zh-CN" altLang="en-US" b="1" strike="noStrike" noProof="1">
              <a:solidFill>
                <a:srgbClr val="990000"/>
              </a:solidFill>
              <a:latin typeface="Times New Roman" panose="02020603050405020304" pitchFamily="18" charset="0"/>
              <a:ea typeface="宋体" pitchFamily="2" charset="-122"/>
            </a:endParaRPr>
          </a:p>
          <a:p>
            <a:pPr fontAlgn="base">
              <a:spcBef>
                <a:spcPct val="10000"/>
              </a:spcBef>
              <a:buNone/>
            </a:pPr>
            <a:r>
              <a:rPr lang="x-none" altLang="zh-CN" sz="2800" b="1" strike="noStrike" noProof="1">
                <a:solidFill>
                  <a:srgbClr val="A50021"/>
                </a:solidFill>
                <a:latin typeface="Times New Roman" panose="02020603050405020304" pitchFamily="18" charset="0"/>
                <a:ea typeface="宋体" pitchFamily="2" charset="-122"/>
                <a:cs typeface="+mn-ea"/>
                <a:sym typeface="+mn-ea"/>
              </a:rPr>
              <a:t>(1)</a:t>
            </a:r>
            <a:r>
              <a:rPr lang="zh-CN" altLang="en-US" sz="2800" b="1" strike="noStrike" noProof="1">
                <a:solidFill>
                  <a:srgbClr val="A50021"/>
                </a:solidFill>
                <a:latin typeface="Times New Roman" panose="02020603050405020304" pitchFamily="18" charset="0"/>
                <a:ea typeface="宋体" pitchFamily="2" charset="-122"/>
                <a:cs typeface="+mn-ea"/>
                <a:sym typeface="+mn-ea"/>
              </a:rPr>
              <a:t>为什么要进行地址映射</a:t>
            </a:r>
            <a:endParaRPr lang="zh-CN" altLang="en-US" sz="2800" b="1" strike="noStrike" noProof="1">
              <a:effectLst/>
            </a:endParaRPr>
          </a:p>
          <a:p>
            <a:pPr fontAlgn="base">
              <a:spcBef>
                <a:spcPct val="10000"/>
              </a:spcBef>
              <a:buNone/>
            </a:pPr>
            <a:r>
              <a:rPr lang="zh-CN" altLang="en-US" sz="2400" strike="noStrike" noProof="1">
                <a:effectLst/>
                <a:latin typeface="Arial" panose="020B0604020202020204" pitchFamily="34" charset="0"/>
                <a:ea typeface="宋体" pitchFamily="2" charset="-122"/>
                <a:cs typeface="+mn-ea"/>
                <a:sym typeface="+mn-ea"/>
              </a:rPr>
              <a:t> 	</a:t>
            </a:r>
            <a:r>
              <a:rPr lang="zh-CN" altLang="en-US" sz="2400" strike="noStrike" noProof="1">
                <a:solidFill>
                  <a:schemeClr val="tx1"/>
                </a:solidFill>
                <a:effectLst>
                  <a:outerShdw blurRad="38100" dist="38100" dir="2700000" algn="tl">
                    <a:srgbClr val="000000">
                      <a:alpha val="43137"/>
                    </a:srgbClr>
                  </a:outerShdw>
                </a:effectLst>
                <a:latin typeface="Arial" panose="020B0604020202020204" pitchFamily="34" charset="0"/>
                <a:ea typeface="宋体" pitchFamily="2" charset="-122"/>
                <a:cs typeface="+mn-ea"/>
                <a:sym typeface="+mn-ea"/>
              </a:rPr>
              <a:t>作业的相应进程在处理机上运行时，所要访问的指令和数据的实际地址和地址空间中的地址是不同的。</a:t>
            </a:r>
            <a:r>
              <a:rPr lang="zh-CN" altLang="en-US" sz="2800" b="1" strike="noStrike" noProof="1">
                <a:solidFill>
                  <a:srgbClr val="A50021"/>
                </a:solidFill>
                <a:latin typeface="Times New Roman" panose="02020603050405020304" pitchFamily="18" charset="0"/>
                <a:ea typeface="宋体" pitchFamily="2" charset="-122"/>
                <a:cs typeface="+mn-ea"/>
              </a:rPr>
              <a:t>      </a:t>
            </a:r>
            <a:endParaRPr lang="zh-CN" altLang="en-US"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2</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什么是地址映射</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将程序地址空间中使用的逻辑地址变换成主存中的物理地址的过程，称为地址映射。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pitchFamily="18" charset="0"/>
              <a:ea typeface="宋体" pitchFamily="2" charset="-122"/>
            </a:endParaRPr>
          </a:p>
        </p:txBody>
      </p:sp>
      <p:sp>
        <p:nvSpPr>
          <p:cNvPr id="18454" name="文本框 18453"/>
          <p:cNvSpPr txBox="1"/>
          <p:nvPr/>
        </p:nvSpPr>
        <p:spPr>
          <a:xfrm>
            <a:off x="2819400" y="6183313"/>
            <a:ext cx="270827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程序地址空间装入主存</a:t>
            </a:r>
            <a:endParaRPr lang="zh-CN" altLang="en-US" sz="1600" b="0">
              <a:solidFill>
                <a:schemeClr val="tx1"/>
              </a:solidFill>
              <a:latin typeface="Times New Roman" panose="02020603050405020304" pitchFamily="18" charset="0"/>
              <a:ea typeface="宋体" pitchFamily="2" charset="-122"/>
            </a:endParaRPr>
          </a:p>
        </p:txBody>
      </p:sp>
      <p:sp>
        <p:nvSpPr>
          <p:cNvPr id="18455" name="矩形 18454"/>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grpSp>
        <p:nvGrpSpPr>
          <p:cNvPr id="29701" name="组合 1"/>
          <p:cNvGrpSpPr/>
          <p:nvPr/>
        </p:nvGrpSpPr>
        <p:grpSpPr>
          <a:xfrm>
            <a:off x="949325" y="3573463"/>
            <a:ext cx="7237413" cy="2838450"/>
            <a:chOff x="1242" y="5627"/>
            <a:chExt cx="11398" cy="4470"/>
          </a:xfrm>
        </p:grpSpPr>
        <p:grpSp>
          <p:nvGrpSpPr>
            <p:cNvPr id="29702" name="组合 18435"/>
            <p:cNvGrpSpPr/>
            <p:nvPr/>
          </p:nvGrpSpPr>
          <p:grpSpPr>
            <a:xfrm>
              <a:off x="1242" y="5627"/>
              <a:ext cx="11399" cy="4470"/>
              <a:chOff x="0" y="0"/>
              <a:chExt cx="2914" cy="1623"/>
            </a:xfrm>
          </p:grpSpPr>
          <p:sp>
            <p:nvSpPr>
              <p:cNvPr id="29703" name="文本框 18436"/>
              <p:cNvSpPr txBox="1"/>
              <p:nvPr/>
            </p:nvSpPr>
            <p:spPr>
              <a:xfrm>
                <a:off x="311" y="348"/>
                <a:ext cx="777" cy="8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29704" name="文本框 18437"/>
              <p:cNvSpPr txBox="1"/>
              <p:nvPr/>
            </p:nvSpPr>
            <p:spPr>
              <a:xfrm>
                <a:off x="155" y="232"/>
                <a:ext cx="19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9705" name="文本框 18438"/>
              <p:cNvSpPr txBox="1"/>
              <p:nvPr/>
            </p:nvSpPr>
            <p:spPr>
              <a:xfrm>
                <a:off x="0" y="503"/>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a:t>
                </a:r>
                <a:endParaRPr lang="en-US" altLang="zh-CN" sz="1600">
                  <a:solidFill>
                    <a:schemeClr val="tx1"/>
                  </a:solidFill>
                  <a:latin typeface="Times New Roman" panose="02020603050405020304" pitchFamily="18" charset="0"/>
                  <a:ea typeface="宋体" pitchFamily="2" charset="-122"/>
                </a:endParaRPr>
              </a:p>
            </p:txBody>
          </p:sp>
          <p:sp>
            <p:nvSpPr>
              <p:cNvPr id="29706" name="文本框 18439"/>
              <p:cNvSpPr txBox="1"/>
              <p:nvPr/>
            </p:nvSpPr>
            <p:spPr>
              <a:xfrm>
                <a:off x="0" y="77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29707" name="文本框 18440"/>
              <p:cNvSpPr txBox="1"/>
              <p:nvPr/>
            </p:nvSpPr>
            <p:spPr>
              <a:xfrm>
                <a:off x="0" y="104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599</a:t>
                </a:r>
                <a:endParaRPr lang="en-US" altLang="zh-CN" sz="1600">
                  <a:solidFill>
                    <a:schemeClr val="tx1"/>
                  </a:solidFill>
                  <a:latin typeface="Times New Roman" panose="02020603050405020304" pitchFamily="18" charset="0"/>
                  <a:ea typeface="宋体" pitchFamily="2" charset="-122"/>
                </a:endParaRPr>
              </a:p>
            </p:txBody>
          </p:sp>
          <p:sp>
            <p:nvSpPr>
              <p:cNvPr id="29708" name="文本框 18441"/>
              <p:cNvSpPr txBox="1"/>
              <p:nvPr/>
            </p:nvSpPr>
            <p:spPr>
              <a:xfrm>
                <a:off x="311" y="1238"/>
                <a:ext cx="932"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程序地址空间</a:t>
                </a:r>
                <a:endParaRPr lang="zh-CN" altLang="en-US" sz="1600">
                  <a:solidFill>
                    <a:schemeClr val="tx1"/>
                  </a:solidFill>
                  <a:latin typeface="Times New Roman" panose="02020603050405020304" pitchFamily="18" charset="0"/>
                  <a:ea typeface="宋体" pitchFamily="2" charset="-122"/>
                </a:endParaRPr>
              </a:p>
            </p:txBody>
          </p:sp>
          <p:grpSp>
            <p:nvGrpSpPr>
              <p:cNvPr id="29709" name="组合 18442"/>
              <p:cNvGrpSpPr/>
              <p:nvPr/>
            </p:nvGrpSpPr>
            <p:grpSpPr>
              <a:xfrm>
                <a:off x="1632" y="0"/>
                <a:ext cx="1282" cy="1623"/>
                <a:chOff x="0" y="0"/>
                <a:chExt cx="1282" cy="1623"/>
              </a:xfrm>
            </p:grpSpPr>
            <p:sp>
              <p:nvSpPr>
                <p:cNvPr id="29710" name="文本框 18443"/>
                <p:cNvSpPr txBox="1"/>
                <p:nvPr/>
              </p:nvSpPr>
              <p:spPr>
                <a:xfrm>
                  <a:off x="422" y="116"/>
                  <a:ext cx="860" cy="131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29711" name="直接连接符 18444"/>
                <p:cNvSpPr/>
                <p:nvPr/>
              </p:nvSpPr>
              <p:spPr>
                <a:xfrm>
                  <a:off x="427" y="387"/>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9712" name="直接连接符 18445"/>
                <p:cNvSpPr/>
                <p:nvPr/>
              </p:nvSpPr>
              <p:spPr>
                <a:xfrm>
                  <a:off x="427" y="928"/>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29713" name="文本框 18446"/>
                <p:cNvSpPr txBox="1"/>
                <p:nvPr/>
              </p:nvSpPr>
              <p:spPr>
                <a:xfrm>
                  <a:off x="273" y="0"/>
                  <a:ext cx="192"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29714" name="文本框 18447"/>
                <p:cNvSpPr txBox="1"/>
                <p:nvPr/>
              </p:nvSpPr>
              <p:spPr>
                <a:xfrm>
                  <a:off x="116" y="271"/>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1000</a:t>
                  </a:r>
                  <a:endParaRPr lang="en-US" altLang="zh-CN" sz="1600">
                    <a:solidFill>
                      <a:schemeClr val="tx1"/>
                    </a:solidFill>
                    <a:latin typeface="Times New Roman" panose="02020603050405020304" pitchFamily="18" charset="0"/>
                    <a:ea typeface="宋体" pitchFamily="2" charset="-122"/>
                  </a:endParaRPr>
                </a:p>
              </p:txBody>
            </p:sp>
            <p:sp>
              <p:nvSpPr>
                <p:cNvPr id="29715" name="文本框 18448"/>
                <p:cNvSpPr txBox="1"/>
                <p:nvPr/>
              </p:nvSpPr>
              <p:spPr>
                <a:xfrm>
                  <a:off x="116" y="425"/>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1100</a:t>
                  </a:r>
                  <a:endParaRPr lang="en-US" altLang="zh-CN" sz="1600">
                    <a:solidFill>
                      <a:schemeClr val="tx1"/>
                    </a:solidFill>
                    <a:latin typeface="Times New Roman" panose="02020603050405020304" pitchFamily="18" charset="0"/>
                    <a:ea typeface="宋体" pitchFamily="2" charset="-122"/>
                  </a:endParaRPr>
                </a:p>
              </p:txBody>
            </p:sp>
            <p:sp>
              <p:nvSpPr>
                <p:cNvPr id="29716" name="文本框 18449"/>
                <p:cNvSpPr txBox="1"/>
                <p:nvPr/>
              </p:nvSpPr>
              <p:spPr>
                <a:xfrm>
                  <a:off x="116" y="683"/>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1500</a:t>
                  </a:r>
                  <a:endParaRPr lang="en-US" altLang="zh-CN" sz="1600">
                    <a:solidFill>
                      <a:schemeClr val="tx1"/>
                    </a:solidFill>
                    <a:latin typeface="Times New Roman" panose="02020603050405020304" pitchFamily="18" charset="0"/>
                    <a:ea typeface="宋体" pitchFamily="2" charset="-122"/>
                  </a:endParaRPr>
                </a:p>
              </p:txBody>
            </p:sp>
            <p:sp>
              <p:nvSpPr>
                <p:cNvPr id="29717" name="文本框 18450"/>
                <p:cNvSpPr txBox="1"/>
                <p:nvPr/>
              </p:nvSpPr>
              <p:spPr>
                <a:xfrm>
                  <a:off x="116" y="830"/>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1599</a:t>
                  </a:r>
                  <a:endParaRPr lang="en-US" altLang="zh-CN" sz="1600">
                    <a:solidFill>
                      <a:schemeClr val="tx1"/>
                    </a:solidFill>
                    <a:latin typeface="Times New Roman" panose="02020603050405020304" pitchFamily="18" charset="0"/>
                    <a:ea typeface="宋体" pitchFamily="2" charset="-122"/>
                  </a:endParaRPr>
                </a:p>
              </p:txBody>
            </p:sp>
            <p:sp>
              <p:nvSpPr>
                <p:cNvPr id="29718" name="文本框 18451"/>
                <p:cNvSpPr txBox="1"/>
                <p:nvPr/>
              </p:nvSpPr>
              <p:spPr>
                <a:xfrm>
                  <a:off x="0" y="1276"/>
                  <a:ext cx="50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256k-1</a:t>
                  </a:r>
                  <a:endParaRPr lang="en-US" altLang="zh-CN" sz="1600">
                    <a:solidFill>
                      <a:schemeClr val="tx1"/>
                    </a:solidFill>
                    <a:latin typeface="Times New Roman" panose="02020603050405020304" pitchFamily="18" charset="0"/>
                    <a:ea typeface="宋体" pitchFamily="2" charset="-122"/>
                  </a:endParaRPr>
                </a:p>
              </p:txBody>
            </p:sp>
            <p:sp>
              <p:nvSpPr>
                <p:cNvPr id="29719" name="文本框 18452"/>
                <p:cNvSpPr txBox="1"/>
                <p:nvPr/>
              </p:nvSpPr>
              <p:spPr>
                <a:xfrm>
                  <a:off x="544" y="1430"/>
                  <a:ext cx="699"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grpSp>
        </p:grpSp>
        <p:sp>
          <p:nvSpPr>
            <p:cNvPr id="18456" name="右箭头 18455"/>
            <p:cNvSpPr/>
            <p:nvPr/>
          </p:nvSpPr>
          <p:spPr>
            <a:xfrm>
              <a:off x="5845" y="7228"/>
              <a:ext cx="1853" cy="1078"/>
            </a:xfrm>
            <a:prstGeom prst="rightArrow">
              <a:avLst>
                <a:gd name="adj1" fmla="val 50000"/>
                <a:gd name="adj2" fmla="val 228571"/>
              </a:avLst>
            </a:prstGeom>
            <a:solidFill>
              <a:schemeClr val="accent1"/>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9"/>
                                            </p:txEl>
                                          </p:spTgt>
                                        </p:tgtEl>
                                        <p:attrNameLst>
                                          <p:attrName>style.visibility</p:attrName>
                                        </p:attrNameLst>
                                      </p:cBhvr>
                                      <p:to>
                                        <p:strVal val="visible"/>
                                      </p:to>
                                    </p:set>
                                    <p:anim calcmode="lin" valueType="num">
                                      <p:cBhvr>
                                        <p:cTn id="7" dur="1000" fill="hold"/>
                                        <p:tgtEl>
                                          <p:spTgt spid="1843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843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9" end="27"/>
                                            </p:txEl>
                                          </p:spTgt>
                                        </p:tgtEl>
                                        <p:attrNameLst>
                                          <p:attrName>style.visibility</p:attrName>
                                        </p:attrNameLst>
                                      </p:cBhvr>
                                      <p:to>
                                        <p:strVal val="visible"/>
                                      </p:to>
                                    </p:set>
                                    <p:anim calcmode="lin" valueType="num">
                                      <p:cBhvr>
                                        <p:cTn id="13" dur="1000" fill="hold"/>
                                        <p:tgtEl>
                                          <p:spTgt spid="18435">
                                            <p:txEl>
                                              <p:charRg st="9" end="27"/>
                                            </p:txEl>
                                          </p:spTgt>
                                        </p:tgtEl>
                                        <p:attrNameLst>
                                          <p:attrName>ppt_x</p:attrName>
                                        </p:attrNameLst>
                                      </p:cBhvr>
                                      <p:tavLst>
                                        <p:tav tm="0">
                                          <p:val>
                                            <p:strVal val="0-#ppt_w/2"/>
                                          </p:val>
                                        </p:tav>
                                        <p:tav tm="100000">
                                          <p:val>
                                            <p:strVal val="#ppt_x"/>
                                          </p:val>
                                        </p:tav>
                                      </p:tavLst>
                                    </p:anim>
                                    <p:anim calcmode="lin" valueType="num">
                                      <p:cBhvr>
                                        <p:cTn id="14" dur="1000" fill="hold"/>
                                        <p:tgtEl>
                                          <p:spTgt spid="1843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charRg st="2" end="2"/>
                                            </p:txEl>
                                          </p:spTgt>
                                        </p:tgtEl>
                                        <p:attrNameLst>
                                          <p:attrName>style.visibility</p:attrName>
                                        </p:attrNameLst>
                                      </p:cBhvr>
                                      <p:to>
                                        <p:strVal val="visible"/>
                                      </p:to>
                                    </p:set>
                                    <p:anim calcmode="lin" valueType="num">
                                      <p:cBhvr>
                                        <p:cTn id="19" dur="10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p:cTn id="20" dur="10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p:cTn id="25" dur="10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p:cTn id="26" dur="10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27" end="68"/>
                                            </p:txEl>
                                          </p:spTgt>
                                        </p:tgtEl>
                                        <p:attrNameLst>
                                          <p:attrName>style.visibility</p:attrName>
                                        </p:attrNameLst>
                                      </p:cBhvr>
                                      <p:to>
                                        <p:strVal val="visible"/>
                                      </p:to>
                                    </p:set>
                                    <p:anim calcmode="lin" valueType="num">
                                      <p:cBhvr>
                                        <p:cTn id="31" dur="500" fill="hold"/>
                                        <p:tgtEl>
                                          <p:spTgt spid="18435">
                                            <p:txEl>
                                              <p:charRg st="27" end="68"/>
                                            </p:txEl>
                                          </p:spTgt>
                                        </p:tgtEl>
                                        <p:attrNameLst>
                                          <p:attrName>ppt_x</p:attrName>
                                        </p:attrNameLst>
                                      </p:cBhvr>
                                      <p:tavLst>
                                        <p:tav tm="0">
                                          <p:val>
                                            <p:strVal val="#ppt_x"/>
                                          </p:val>
                                        </p:tav>
                                        <p:tav tm="100000">
                                          <p:val>
                                            <p:strVal val="#ppt_x"/>
                                          </p:val>
                                        </p:tav>
                                      </p:tavLst>
                                    </p:anim>
                                    <p:anim calcmode="lin" valueType="num">
                                      <p:cBhvr>
                                        <p:cTn id="32" dur="500" fill="hold"/>
                                        <p:tgtEl>
                                          <p:spTgt spid="18435">
                                            <p:txEl>
                                              <p:charRg st="27" end="6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84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94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9</a:t>
            </a:r>
            <a:endParaRPr lang="en-US" altLang="zh-CN" b="0">
              <a:solidFill>
                <a:schemeClr val="tx2"/>
              </a:solidFill>
              <a:latin typeface="Times New Roman" panose="02020603050405020304" pitchFamily="18" charset="0"/>
              <a:ea typeface="宋体" pitchFamily="2" charset="-122"/>
            </a:endParaRPr>
          </a:p>
        </p:txBody>
      </p:sp>
      <p:sp>
        <p:nvSpPr>
          <p:cNvPr id="19459" name="矩形 19458"/>
          <p:cNvSpPr/>
          <p:nvPr/>
        </p:nvSpPr>
        <p:spPr>
          <a:xfrm>
            <a:off x="103188" y="2432050"/>
            <a:ext cx="8582025" cy="10064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a:t>
            </a:r>
            <a:r>
              <a:rPr lang="zh-CN" altLang="en-US"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在程序装入时确定地址映射关系</a:t>
            </a:r>
            <a:r>
              <a:rPr lang="zh-CN" altLang="en-US" sz="2400" b="1" strike="noStrike" noProof="1">
                <a:solidFill>
                  <a:srgbClr val="000099"/>
                </a:solidFill>
                <a:latin typeface="Times New Roman" panose="02020603050405020304" pitchFamily="18" charset="0"/>
                <a:ea typeface="宋体" pitchFamily="2" charset="-122"/>
                <a:cs typeface="+mn-cs"/>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在程序装入过程中随即进行的地址变换方式称为</a:t>
            </a:r>
            <a:r>
              <a:rPr lang="zh-CN" altLang="en-US" sz="2400" b="1" strike="noStrike" noProof="1">
                <a:solidFill>
                  <a:schemeClr val="tx1"/>
                </a:solidFill>
                <a:effectLst/>
                <a:latin typeface="Times New Roman" panose="02020603050405020304" pitchFamily="18" charset="0"/>
                <a:ea typeface="宋体" pitchFamily="2" charset="-122"/>
                <a:cs typeface="+mn-ea"/>
              </a:rPr>
              <a:t>静态地址映射</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19460" name="组合 19459"/>
          <p:cNvGrpSpPr/>
          <p:nvPr/>
        </p:nvGrpSpPr>
        <p:grpSpPr>
          <a:xfrm>
            <a:off x="892175" y="3257550"/>
            <a:ext cx="7505700" cy="3186113"/>
            <a:chOff x="0" y="0"/>
            <a:chExt cx="3581" cy="2007"/>
          </a:xfrm>
        </p:grpSpPr>
        <p:sp>
          <p:nvSpPr>
            <p:cNvPr id="30724" name="文本框 19460"/>
            <p:cNvSpPr txBox="1"/>
            <p:nvPr/>
          </p:nvSpPr>
          <p:spPr>
            <a:xfrm>
              <a:off x="318" y="436"/>
              <a:ext cx="859" cy="103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30725" name="文本框 19461"/>
            <p:cNvSpPr txBox="1"/>
            <p:nvPr/>
          </p:nvSpPr>
          <p:spPr>
            <a:xfrm>
              <a:off x="2545" y="146"/>
              <a:ext cx="1036" cy="1649"/>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,[500+m]</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30726" name="文本框 19462"/>
            <p:cNvSpPr txBox="1"/>
            <p:nvPr/>
          </p:nvSpPr>
          <p:spPr>
            <a:xfrm>
              <a:off x="146" y="291"/>
              <a:ext cx="215"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0727" name="文本框 19463"/>
            <p:cNvSpPr txBox="1"/>
            <p:nvPr/>
          </p:nvSpPr>
          <p:spPr>
            <a:xfrm>
              <a:off x="17" y="606"/>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a:t>
              </a:r>
              <a:endParaRPr lang="en-US" altLang="zh-CN" sz="1600">
                <a:solidFill>
                  <a:schemeClr val="tx1"/>
                </a:solidFill>
                <a:latin typeface="Times New Roman" panose="02020603050405020304" pitchFamily="18" charset="0"/>
                <a:ea typeface="宋体" pitchFamily="2" charset="-122"/>
              </a:endParaRPr>
            </a:p>
          </p:txBody>
        </p:sp>
        <p:sp>
          <p:nvSpPr>
            <p:cNvPr id="30728" name="文本框 19464"/>
            <p:cNvSpPr txBox="1"/>
            <p:nvPr/>
          </p:nvSpPr>
          <p:spPr>
            <a:xfrm>
              <a:off x="0" y="1008"/>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30729" name="文本框 19465"/>
            <p:cNvSpPr txBox="1"/>
            <p:nvPr/>
          </p:nvSpPr>
          <p:spPr>
            <a:xfrm>
              <a:off x="9" y="1342"/>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599</a:t>
              </a:r>
              <a:endParaRPr lang="en-US" altLang="zh-CN" sz="1600">
                <a:solidFill>
                  <a:schemeClr val="tx1"/>
                </a:solidFill>
                <a:latin typeface="Times New Roman" panose="02020603050405020304" pitchFamily="18" charset="0"/>
                <a:ea typeface="宋体" pitchFamily="2" charset="-122"/>
              </a:endParaRPr>
            </a:p>
          </p:txBody>
        </p:sp>
        <p:sp>
          <p:nvSpPr>
            <p:cNvPr id="30730" name="文本框 19466"/>
            <p:cNvSpPr txBox="1"/>
            <p:nvPr/>
          </p:nvSpPr>
          <p:spPr>
            <a:xfrm>
              <a:off x="2379" y="0"/>
              <a:ext cx="21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0731" name="文本框 19467"/>
            <p:cNvSpPr txBox="1"/>
            <p:nvPr/>
          </p:nvSpPr>
          <p:spPr>
            <a:xfrm>
              <a:off x="2352" y="329"/>
              <a:ext cx="2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sp>
          <p:nvSpPr>
            <p:cNvPr id="30732" name="文本框 19468"/>
            <p:cNvSpPr txBox="1"/>
            <p:nvPr/>
          </p:nvSpPr>
          <p:spPr>
            <a:xfrm>
              <a:off x="2078" y="619"/>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m+100</a:t>
              </a:r>
              <a:endParaRPr lang="en-US" altLang="zh-CN" sz="1600">
                <a:solidFill>
                  <a:schemeClr val="tx1"/>
                </a:solidFill>
                <a:latin typeface="Times New Roman" panose="02020603050405020304" pitchFamily="18" charset="0"/>
                <a:ea typeface="宋体" pitchFamily="2" charset="-122"/>
              </a:endParaRPr>
            </a:p>
          </p:txBody>
        </p:sp>
        <p:sp>
          <p:nvSpPr>
            <p:cNvPr id="30733" name="文本框 19469"/>
            <p:cNvSpPr txBox="1"/>
            <p:nvPr/>
          </p:nvSpPr>
          <p:spPr>
            <a:xfrm>
              <a:off x="2078" y="1677"/>
              <a:ext cx="5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256k-1</a:t>
              </a:r>
              <a:endParaRPr lang="en-US" altLang="zh-CN" sz="1600">
                <a:solidFill>
                  <a:schemeClr val="tx1"/>
                </a:solidFill>
                <a:latin typeface="Times New Roman" panose="02020603050405020304" pitchFamily="18" charset="0"/>
                <a:ea typeface="宋体" pitchFamily="2" charset="-122"/>
              </a:endParaRPr>
            </a:p>
          </p:txBody>
        </p:sp>
        <p:sp>
          <p:nvSpPr>
            <p:cNvPr id="30734" name="文本框 19470"/>
            <p:cNvSpPr txBox="1"/>
            <p:nvPr/>
          </p:nvSpPr>
          <p:spPr>
            <a:xfrm>
              <a:off x="318" y="1553"/>
              <a:ext cx="10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程序地址空间</a:t>
              </a:r>
              <a:endParaRPr lang="zh-CN" altLang="en-US" sz="1600">
                <a:solidFill>
                  <a:schemeClr val="tx1"/>
                </a:solidFill>
                <a:latin typeface="Times New Roman" panose="02020603050405020304" pitchFamily="18" charset="0"/>
                <a:ea typeface="宋体" pitchFamily="2" charset="-122"/>
              </a:endParaRPr>
            </a:p>
          </p:txBody>
        </p:sp>
        <p:sp>
          <p:nvSpPr>
            <p:cNvPr id="30735" name="文本框 19471"/>
            <p:cNvSpPr txBox="1"/>
            <p:nvPr/>
          </p:nvSpPr>
          <p:spPr>
            <a:xfrm>
              <a:off x="2679" y="1795"/>
              <a:ext cx="7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sp>
          <p:nvSpPr>
            <p:cNvPr id="30736" name="文本框 19472"/>
            <p:cNvSpPr txBox="1"/>
            <p:nvPr/>
          </p:nvSpPr>
          <p:spPr>
            <a:xfrm>
              <a:off x="2078" y="951"/>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m+500</a:t>
              </a:r>
              <a:endParaRPr lang="en-US" altLang="zh-CN" sz="1600">
                <a:solidFill>
                  <a:schemeClr val="tx1"/>
                </a:solidFill>
                <a:latin typeface="Times New Roman" panose="02020603050405020304" pitchFamily="18" charset="0"/>
                <a:ea typeface="宋体" pitchFamily="2" charset="-122"/>
              </a:endParaRPr>
            </a:p>
          </p:txBody>
        </p:sp>
        <p:sp>
          <p:nvSpPr>
            <p:cNvPr id="30737" name="直接连接符 19473"/>
            <p:cNvSpPr/>
            <p:nvPr/>
          </p:nvSpPr>
          <p:spPr>
            <a:xfrm>
              <a:off x="2550" y="445"/>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0738" name="直接连接符 19474"/>
            <p:cNvSpPr/>
            <p:nvPr/>
          </p:nvSpPr>
          <p:spPr>
            <a:xfrm>
              <a:off x="2550" y="1286"/>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0739" name="直接连接符 19475"/>
            <p:cNvSpPr/>
            <p:nvPr/>
          </p:nvSpPr>
          <p:spPr>
            <a:xfrm>
              <a:off x="1232" y="857"/>
              <a:ext cx="773" cy="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0740" name="文本框 19476"/>
            <p:cNvSpPr txBox="1"/>
            <p:nvPr/>
          </p:nvSpPr>
          <p:spPr>
            <a:xfrm>
              <a:off x="1295" y="342"/>
              <a:ext cx="688" cy="381"/>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pitchFamily="18" charset="0"/>
                  <a:ea typeface="宋体" pitchFamily="2" charset="-122"/>
                </a:rPr>
                <a:t>重定位</a:t>
              </a:r>
              <a:endParaRPr lang="zh-CN" altLang="en-US" sz="1600">
                <a:solidFill>
                  <a:schemeClr val="tx1"/>
                </a:solidFill>
                <a:latin typeface="Times New Roman" panose="02020603050405020304" pitchFamily="18" charset="0"/>
                <a:ea typeface="宋体" pitchFamily="2" charset="-122"/>
              </a:endParaRPr>
            </a:p>
            <a:p>
              <a:pPr lvl="0">
                <a:spcBef>
                  <a:spcPct val="10000"/>
                </a:spcBef>
              </a:pPr>
              <a:r>
                <a:rPr lang="zh-CN" altLang="en-US" sz="1600">
                  <a:solidFill>
                    <a:schemeClr val="tx1"/>
                  </a:solidFill>
                  <a:latin typeface="Times New Roman" panose="02020603050405020304" pitchFamily="18" charset="0"/>
                  <a:ea typeface="宋体" pitchFamily="2" charset="-122"/>
                </a:rPr>
                <a:t>装入程序</a:t>
              </a:r>
              <a:endParaRPr lang="zh-CN" altLang="en-US" sz="1600">
                <a:solidFill>
                  <a:schemeClr val="tx1"/>
                </a:solidFill>
                <a:latin typeface="Times New Roman" panose="02020603050405020304" pitchFamily="18" charset="0"/>
                <a:ea typeface="宋体" pitchFamily="2" charset="-122"/>
              </a:endParaRPr>
            </a:p>
          </p:txBody>
        </p:sp>
        <p:sp>
          <p:nvSpPr>
            <p:cNvPr id="30741" name="文本框 19477"/>
            <p:cNvSpPr txBox="1"/>
            <p:nvPr/>
          </p:nvSpPr>
          <p:spPr>
            <a:xfrm>
              <a:off x="311" y="1003"/>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30742" name="文本框 19478"/>
            <p:cNvSpPr txBox="1"/>
            <p:nvPr/>
          </p:nvSpPr>
          <p:spPr>
            <a:xfrm>
              <a:off x="2549" y="951"/>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grpSp>
      <p:sp>
        <p:nvSpPr>
          <p:cNvPr id="19480" name="矩形 19479"/>
          <p:cNvSpPr/>
          <p:nvPr/>
        </p:nvSpPr>
        <p:spPr>
          <a:xfrm>
            <a:off x="177800" y="463550"/>
            <a:ext cx="8872538" cy="195421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3</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地址映射的时机和类别</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b="1" strike="noStrike" noProof="1">
                <a:solidFill>
                  <a:srgbClr val="000099"/>
                </a:solidFill>
                <a:effectLst/>
                <a:latin typeface="宋体" pitchFamily="2" charset="-122"/>
                <a:ea typeface="宋体" pitchFamily="2" charset="-122"/>
                <a:cs typeface="+mn-ea"/>
              </a:rPr>
              <a:t>     ① </a:t>
            </a:r>
            <a:r>
              <a:rPr lang="zh-CN" altLang="en-US" sz="2400" b="1" strike="noStrike" noProof="1">
                <a:solidFill>
                  <a:srgbClr val="000099"/>
                </a:solidFill>
                <a:effectLst/>
                <a:latin typeface="Times New Roman" panose="02020603050405020304" pitchFamily="18" charset="0"/>
                <a:ea typeface="宋体" pitchFamily="2" charset="-122"/>
                <a:cs typeface="+mn-ea"/>
              </a:rPr>
              <a:t>编程或编译时确定地址映射关系</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在程序编写或程序编译时确定虚、实地址之间的对应关系，结果 是一个不能浮动的程序模块。</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9481" name="文本框 19480"/>
          <p:cNvSpPr txBox="1"/>
          <p:nvPr/>
        </p:nvSpPr>
        <p:spPr>
          <a:xfrm>
            <a:off x="2687638" y="61912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静态地址重定位示意图</a:t>
            </a:r>
            <a:endParaRPr lang="zh-CN" altLang="en-US" sz="1600" b="0">
              <a:solidFill>
                <a:schemeClr val="tx1"/>
              </a:solidFill>
              <a:latin typeface="Times New Roman" panose="02020603050405020304" pitchFamily="18" charset="0"/>
              <a:ea typeface="宋体" pitchFamily="2" charset="-122"/>
            </a:endParaRPr>
          </a:p>
        </p:txBody>
      </p:sp>
      <p:sp>
        <p:nvSpPr>
          <p:cNvPr id="19482" name="矩形 19481"/>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80">
                                            <p:txEl>
                                              <p:charRg st="0" end="15"/>
                                            </p:txEl>
                                          </p:spTgt>
                                        </p:tgtEl>
                                        <p:attrNameLst>
                                          <p:attrName>style.visibility</p:attrName>
                                        </p:attrNameLst>
                                      </p:cBhvr>
                                      <p:to>
                                        <p:strVal val="visible"/>
                                      </p:to>
                                    </p:set>
                                    <p:anim calcmode="lin" valueType="num">
                                      <p:cBhvr>
                                        <p:cTn id="7" dur="500" fill="hold"/>
                                        <p:tgtEl>
                                          <p:spTgt spid="19480">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19480">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80">
                                            <p:txEl>
                                              <p:charRg st="15" end="32"/>
                                            </p:txEl>
                                          </p:spTgt>
                                        </p:tgtEl>
                                        <p:attrNameLst>
                                          <p:attrName>style.visibility</p:attrName>
                                        </p:attrNameLst>
                                      </p:cBhvr>
                                      <p:to>
                                        <p:strVal val="visible"/>
                                      </p:to>
                                    </p:set>
                                    <p:anim calcmode="lin" valueType="num">
                                      <p:cBhvr>
                                        <p:cTn id="13" dur="500" fill="hold"/>
                                        <p:tgtEl>
                                          <p:spTgt spid="19480">
                                            <p:txEl>
                                              <p:charRg st="15" end="32"/>
                                            </p:txEl>
                                          </p:spTgt>
                                        </p:tgtEl>
                                        <p:attrNameLst>
                                          <p:attrName>ppt_x</p:attrName>
                                        </p:attrNameLst>
                                      </p:cBhvr>
                                      <p:tavLst>
                                        <p:tav tm="0">
                                          <p:val>
                                            <p:strVal val="0-#ppt_w/2"/>
                                          </p:val>
                                        </p:tav>
                                        <p:tav tm="100000">
                                          <p:val>
                                            <p:strVal val="#ppt_x"/>
                                          </p:val>
                                        </p:tav>
                                      </p:tavLst>
                                    </p:anim>
                                    <p:anim calcmode="lin" valueType="num">
                                      <p:cBhvr>
                                        <p:cTn id="14" dur="500" fill="hold"/>
                                        <p:tgtEl>
                                          <p:spTgt spid="19480">
                                            <p:txEl>
                                              <p:charRg st="15"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80">
                                            <p:txEl>
                                              <p:charRg st="32" end="70"/>
                                            </p:txEl>
                                          </p:spTgt>
                                        </p:tgtEl>
                                        <p:attrNameLst>
                                          <p:attrName>style.visibility</p:attrName>
                                        </p:attrNameLst>
                                      </p:cBhvr>
                                      <p:to>
                                        <p:strVal val="visible"/>
                                      </p:to>
                                    </p:set>
                                    <p:anim calcmode="lin" valueType="num">
                                      <p:cBhvr>
                                        <p:cTn id="19" dur="500" fill="hold"/>
                                        <p:tgtEl>
                                          <p:spTgt spid="19480">
                                            <p:txEl>
                                              <p:charRg st="32" end="70"/>
                                            </p:txEl>
                                          </p:spTgt>
                                        </p:tgtEl>
                                        <p:attrNameLst>
                                          <p:attrName>ppt_x</p:attrName>
                                        </p:attrNameLst>
                                      </p:cBhvr>
                                      <p:tavLst>
                                        <p:tav tm="0">
                                          <p:val>
                                            <p:strVal val="#ppt_x"/>
                                          </p:val>
                                        </p:tav>
                                        <p:tav tm="100000">
                                          <p:val>
                                            <p:strVal val="#ppt_x"/>
                                          </p:val>
                                        </p:tav>
                                      </p:tavLst>
                                    </p:anim>
                                    <p:anim calcmode="lin" valueType="num">
                                      <p:cBhvr>
                                        <p:cTn id="20" dur="500" fill="hold"/>
                                        <p:tgtEl>
                                          <p:spTgt spid="19480">
                                            <p:txEl>
                                              <p:charRg st="32"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9">
                                            <p:txEl>
                                              <p:charRg st="0" end="18"/>
                                            </p:txEl>
                                          </p:spTgt>
                                        </p:tgtEl>
                                        <p:attrNameLst>
                                          <p:attrName>style.visibility</p:attrName>
                                        </p:attrNameLst>
                                      </p:cBhvr>
                                      <p:to>
                                        <p:strVal val="visible"/>
                                      </p:to>
                                    </p:set>
                                    <p:anim calcmode="lin" valueType="num">
                                      <p:cBhvr>
                                        <p:cTn id="25" dur="500" fill="hold"/>
                                        <p:tgtEl>
                                          <p:spTgt spid="19459">
                                            <p:txEl>
                                              <p:charRg st="0" end="18"/>
                                            </p:txEl>
                                          </p:spTgt>
                                        </p:tgtEl>
                                        <p:attrNameLst>
                                          <p:attrName>ppt_x</p:attrName>
                                        </p:attrNameLst>
                                      </p:cBhvr>
                                      <p:tavLst>
                                        <p:tav tm="0">
                                          <p:val>
                                            <p:strVal val="0-#ppt_w/2"/>
                                          </p:val>
                                        </p:tav>
                                        <p:tav tm="100000">
                                          <p:val>
                                            <p:strVal val="#ppt_x"/>
                                          </p:val>
                                        </p:tav>
                                      </p:tavLst>
                                    </p:anim>
                                    <p:anim calcmode="lin" valueType="num">
                                      <p:cBhvr>
                                        <p:cTn id="26" dur="500" fill="hold"/>
                                        <p:tgtEl>
                                          <p:spTgt spid="19459">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charRg st="18" end="63"/>
                                            </p:txEl>
                                          </p:spTgt>
                                        </p:tgtEl>
                                        <p:attrNameLst>
                                          <p:attrName>style.visibility</p:attrName>
                                        </p:attrNameLst>
                                      </p:cBhvr>
                                      <p:to>
                                        <p:strVal val="visible"/>
                                      </p:to>
                                    </p:set>
                                    <p:anim calcmode="lin" valueType="num">
                                      <p:cBhvr>
                                        <p:cTn id="31" dur="500" fill="hold"/>
                                        <p:tgtEl>
                                          <p:spTgt spid="19459">
                                            <p:txEl>
                                              <p:charRg st="18" end="63"/>
                                            </p:txEl>
                                          </p:spTgt>
                                        </p:tgtEl>
                                        <p:attrNameLst>
                                          <p:attrName>ppt_x</p:attrName>
                                        </p:attrNameLst>
                                      </p:cBhvr>
                                      <p:tavLst>
                                        <p:tav tm="0">
                                          <p:val>
                                            <p:strVal val="#ppt_x"/>
                                          </p:val>
                                        </p:tav>
                                        <p:tav tm="100000">
                                          <p:val>
                                            <p:strVal val="#ppt_x"/>
                                          </p:val>
                                        </p:tav>
                                      </p:tavLst>
                                    </p:anim>
                                    <p:anim calcmode="lin" valueType="num">
                                      <p:cBhvr>
                                        <p:cTn id="32" dur="500" fill="hold"/>
                                        <p:tgtEl>
                                          <p:spTgt spid="19459">
                                            <p:txEl>
                                              <p:charRg st="18" end="6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460"/>
                                        </p:tgtEl>
                                        <p:attrNameLst>
                                          <p:attrName>style.visibility</p:attrName>
                                        </p:attrNameLst>
                                      </p:cBhvr>
                                      <p:to>
                                        <p:strVal val="visible"/>
                                      </p:to>
                                    </p:set>
                                    <p:anim calcmode="lin" valueType="num">
                                      <p:cBhvr>
                                        <p:cTn id="37" dur="500" fill="hold"/>
                                        <p:tgtEl>
                                          <p:spTgt spid="19460"/>
                                        </p:tgtEl>
                                        <p:attrNameLst>
                                          <p:attrName>ppt_x</p:attrName>
                                        </p:attrNameLst>
                                      </p:cBhvr>
                                      <p:tavLst>
                                        <p:tav tm="0">
                                          <p:val>
                                            <p:strVal val="#ppt_x"/>
                                          </p:val>
                                        </p:tav>
                                        <p:tav tm="100000">
                                          <p:val>
                                            <p:strVal val="#ppt_x"/>
                                          </p:val>
                                        </p:tav>
                                      </p:tavLst>
                                    </p:anim>
                                    <p:anim calcmode="lin" valueType="num">
                                      <p:cBhvr>
                                        <p:cTn id="3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04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10</a:t>
            </a:r>
            <a:endParaRPr lang="en-US" altLang="zh-CN" b="0">
              <a:solidFill>
                <a:schemeClr val="tx2"/>
              </a:solidFill>
              <a:latin typeface="Times New Roman" panose="02020603050405020304" pitchFamily="18" charset="0"/>
              <a:ea typeface="宋体" pitchFamily="2" charset="-122"/>
            </a:endParaRPr>
          </a:p>
        </p:txBody>
      </p:sp>
      <p:sp>
        <p:nvSpPr>
          <p:cNvPr id="20483" name="矩形 20482"/>
          <p:cNvSpPr/>
          <p:nvPr/>
        </p:nvSpPr>
        <p:spPr>
          <a:xfrm>
            <a:off x="244475" y="619125"/>
            <a:ext cx="8696325" cy="1554163"/>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lang="zh-CN" altLang="en-US" sz="2400" u="none" baseline="0">
                <a:solidFill>
                  <a:srgbClr val="000099"/>
                </a:solidFill>
                <a:latin typeface="Times New Roman" panose="02020603050405020304" pitchFamily="18" charset="0"/>
                <a:ea typeface="宋体" pitchFamily="2" charset="-122"/>
              </a:rPr>
              <a:t>③ 在程序运行时确定地址映射关系 </a:t>
            </a:r>
            <a:endParaRPr lang="zh-CN" altLang="en-US" sz="2400" u="none" baseline="0">
              <a:solidFill>
                <a:srgbClr val="000099"/>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在程序执行期间，随着每条指令和数据的访问自动地连续</a:t>
            </a:r>
            <a:endParaRPr lang="zh-CN" altLang="en-US" sz="2400" b="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地进行地址映射，这种地址变换方式称为</a:t>
            </a:r>
            <a:r>
              <a:rPr lang="zh-CN" altLang="en-US" sz="2400">
                <a:solidFill>
                  <a:schemeClr val="tx1"/>
                </a:solidFill>
                <a:latin typeface="Times New Roman" panose="02020603050405020304" pitchFamily="18" charset="0"/>
                <a:ea typeface="宋体" pitchFamily="2" charset="-122"/>
              </a:rPr>
              <a:t>动态地址映射</a:t>
            </a:r>
            <a:r>
              <a:rPr lang="zh-CN" altLang="en-US" sz="2400" b="0">
                <a:solidFill>
                  <a:schemeClr val="tx1"/>
                </a:solidFill>
                <a:latin typeface="Times New Roman" panose="02020603050405020304" pitchFamily="18" charset="0"/>
                <a:ea typeface="宋体" pitchFamily="2" charset="-122"/>
              </a:rPr>
              <a:t>。</a:t>
            </a:r>
            <a:endParaRPr lang="zh-CN" altLang="en-US" sz="2400" b="0">
              <a:solidFill>
                <a:schemeClr val="tx1"/>
              </a:solidFill>
              <a:latin typeface="Times New Roman" panose="02020603050405020304" pitchFamily="18" charset="0"/>
              <a:ea typeface="宋体" pitchFamily="2" charset="-122"/>
            </a:endParaRPr>
          </a:p>
        </p:txBody>
      </p:sp>
      <p:grpSp>
        <p:nvGrpSpPr>
          <p:cNvPr id="20484" name="组合 20483"/>
          <p:cNvGrpSpPr/>
          <p:nvPr/>
        </p:nvGrpSpPr>
        <p:grpSpPr>
          <a:xfrm>
            <a:off x="379413" y="2441575"/>
            <a:ext cx="8369300" cy="3384550"/>
            <a:chOff x="0" y="0"/>
            <a:chExt cx="4230" cy="2131"/>
          </a:xfrm>
        </p:grpSpPr>
        <p:sp>
          <p:nvSpPr>
            <p:cNvPr id="31748" name="文本框 20484"/>
            <p:cNvSpPr txBox="1"/>
            <p:nvPr/>
          </p:nvSpPr>
          <p:spPr>
            <a:xfrm>
              <a:off x="1736" y="0"/>
              <a:ext cx="957" cy="212"/>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pitchFamily="18" charset="0"/>
                  <a:ea typeface="宋体" pitchFamily="2" charset="-122"/>
                </a:rPr>
                <a:t>重定位寄存器</a:t>
              </a:r>
              <a:endParaRPr lang="zh-CN" altLang="en-US" sz="1600">
                <a:solidFill>
                  <a:schemeClr val="tx1"/>
                </a:solidFill>
                <a:latin typeface="Times New Roman" panose="02020603050405020304" pitchFamily="18" charset="0"/>
                <a:ea typeface="宋体" pitchFamily="2" charset="-122"/>
              </a:endParaRPr>
            </a:p>
          </p:txBody>
        </p:sp>
        <p:sp>
          <p:nvSpPr>
            <p:cNvPr id="31749" name="文本框 20485"/>
            <p:cNvSpPr txBox="1"/>
            <p:nvPr/>
          </p:nvSpPr>
          <p:spPr>
            <a:xfrm>
              <a:off x="1895" y="252"/>
              <a:ext cx="533"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1000</a:t>
              </a:r>
              <a:endParaRPr lang="en-US" altLang="zh-CN" sz="1600">
                <a:solidFill>
                  <a:schemeClr val="tx1"/>
                </a:solidFill>
                <a:latin typeface="Times New Roman" panose="02020603050405020304" pitchFamily="18" charset="0"/>
                <a:ea typeface="宋体" pitchFamily="2" charset="-122"/>
              </a:endParaRPr>
            </a:p>
          </p:txBody>
        </p:sp>
        <p:sp>
          <p:nvSpPr>
            <p:cNvPr id="31750" name="文本框 20486"/>
            <p:cNvSpPr txBox="1"/>
            <p:nvPr/>
          </p:nvSpPr>
          <p:spPr>
            <a:xfrm>
              <a:off x="1405" y="764"/>
              <a:ext cx="400"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31751" name="文本框 20487"/>
            <p:cNvSpPr txBox="1"/>
            <p:nvPr/>
          </p:nvSpPr>
          <p:spPr>
            <a:xfrm>
              <a:off x="1324" y="994"/>
              <a:ext cx="683" cy="212"/>
            </a:xfrm>
            <a:prstGeom prst="rect">
              <a:avLst/>
            </a:prstGeom>
            <a:noFill/>
            <a:ln w="9525">
              <a:noFill/>
              <a:miter/>
            </a:ln>
          </p:spPr>
          <p:txBody>
            <a:bodyPr anchor="t">
              <a:spAutoFit/>
            </a:bodyPr>
            <a:p>
              <a:pPr lvl="0">
                <a:spcBef>
                  <a:spcPct val="10000"/>
                </a:spcBef>
              </a:pPr>
              <a:r>
                <a:rPr lang="zh-CN" altLang="en-US" sz="1600" b="0">
                  <a:solidFill>
                    <a:schemeClr val="tx1"/>
                  </a:solidFill>
                  <a:latin typeface="Times New Roman" panose="02020603050405020304" pitchFamily="18" charset="0"/>
                  <a:ea typeface="宋体" pitchFamily="2" charset="-122"/>
                </a:rPr>
                <a:t>逻辑地址</a:t>
              </a:r>
              <a:endParaRPr lang="zh-CN" altLang="en-US" sz="1600" b="0">
                <a:solidFill>
                  <a:schemeClr val="tx1"/>
                </a:solidFill>
                <a:latin typeface="Times New Roman" panose="02020603050405020304" pitchFamily="18" charset="0"/>
                <a:ea typeface="宋体" pitchFamily="2" charset="-122"/>
              </a:endParaRPr>
            </a:p>
          </p:txBody>
        </p:sp>
        <p:sp>
          <p:nvSpPr>
            <p:cNvPr id="31752" name="直接连接符 20488"/>
            <p:cNvSpPr/>
            <p:nvPr/>
          </p:nvSpPr>
          <p:spPr>
            <a:xfrm>
              <a:off x="1183" y="869"/>
              <a:ext cx="222"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1753" name="直接连接符 20489"/>
            <p:cNvSpPr/>
            <p:nvPr/>
          </p:nvSpPr>
          <p:spPr>
            <a:xfrm>
              <a:off x="2285" y="871"/>
              <a:ext cx="533"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1754" name="直接连接符 20490"/>
            <p:cNvSpPr/>
            <p:nvPr/>
          </p:nvSpPr>
          <p:spPr>
            <a:xfrm>
              <a:off x="1805" y="869"/>
              <a:ext cx="267"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1755" name="椭圆 20491"/>
            <p:cNvSpPr/>
            <p:nvPr/>
          </p:nvSpPr>
          <p:spPr>
            <a:xfrm>
              <a:off x="2063" y="763"/>
              <a:ext cx="200" cy="227"/>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1756" name="直接连接符 20492"/>
            <p:cNvSpPr/>
            <p:nvPr/>
          </p:nvSpPr>
          <p:spPr>
            <a:xfrm>
              <a:off x="2161" y="470"/>
              <a:ext cx="0" cy="312"/>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31757" name="文本框 20493"/>
            <p:cNvSpPr txBox="1"/>
            <p:nvPr/>
          </p:nvSpPr>
          <p:spPr>
            <a:xfrm>
              <a:off x="2995" y="30"/>
              <a:ext cx="22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1758" name="文本框 20494"/>
            <p:cNvSpPr txBox="1"/>
            <p:nvPr/>
          </p:nvSpPr>
          <p:spPr>
            <a:xfrm>
              <a:off x="3157" y="135"/>
              <a:ext cx="1073" cy="176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spcBef>
                  <a:spcPct val="30000"/>
                </a:spcBef>
              </a:pP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p:txBody>
        </p:sp>
        <p:sp>
          <p:nvSpPr>
            <p:cNvPr id="31759" name="文本框 20495"/>
            <p:cNvSpPr txBox="1"/>
            <p:nvPr/>
          </p:nvSpPr>
          <p:spPr>
            <a:xfrm>
              <a:off x="2806" y="250"/>
              <a:ext cx="38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1000</a:t>
              </a:r>
              <a:endParaRPr lang="en-US" altLang="zh-CN" sz="1600">
                <a:solidFill>
                  <a:schemeClr val="tx1"/>
                </a:solidFill>
                <a:latin typeface="Times New Roman" panose="02020603050405020304" pitchFamily="18" charset="0"/>
                <a:ea typeface="宋体" pitchFamily="2" charset="-122"/>
              </a:endParaRPr>
            </a:p>
          </p:txBody>
        </p:sp>
        <p:sp>
          <p:nvSpPr>
            <p:cNvPr id="31760" name="文本框 20496"/>
            <p:cNvSpPr txBox="1"/>
            <p:nvPr/>
          </p:nvSpPr>
          <p:spPr>
            <a:xfrm>
              <a:off x="2704" y="1796"/>
              <a:ext cx="55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256k-1</a:t>
              </a:r>
              <a:endParaRPr lang="en-US" altLang="zh-CN" sz="1600">
                <a:solidFill>
                  <a:schemeClr val="tx1"/>
                </a:solidFill>
                <a:latin typeface="Times New Roman" panose="02020603050405020304" pitchFamily="18" charset="0"/>
                <a:ea typeface="宋体" pitchFamily="2" charset="-122"/>
              </a:endParaRPr>
            </a:p>
          </p:txBody>
        </p:sp>
        <p:sp>
          <p:nvSpPr>
            <p:cNvPr id="31761" name="文本框 20497"/>
            <p:cNvSpPr txBox="1"/>
            <p:nvPr/>
          </p:nvSpPr>
          <p:spPr>
            <a:xfrm>
              <a:off x="3422" y="1919"/>
              <a:ext cx="728"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存储空间</a:t>
              </a:r>
              <a:endParaRPr lang="zh-CN" altLang="en-US" sz="1600" b="0">
                <a:solidFill>
                  <a:schemeClr val="tx1"/>
                </a:solidFill>
                <a:latin typeface="Times New Roman" panose="02020603050405020304" pitchFamily="18" charset="0"/>
                <a:ea typeface="宋体" pitchFamily="2" charset="-122"/>
              </a:endParaRPr>
            </a:p>
          </p:txBody>
        </p:sp>
        <p:sp>
          <p:nvSpPr>
            <p:cNvPr id="31762" name="直接连接符 20498"/>
            <p:cNvSpPr/>
            <p:nvPr/>
          </p:nvSpPr>
          <p:spPr>
            <a:xfrm>
              <a:off x="3162" y="358"/>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63" name="直接连接符 20499"/>
            <p:cNvSpPr/>
            <p:nvPr/>
          </p:nvSpPr>
          <p:spPr>
            <a:xfrm>
              <a:off x="3162" y="1226"/>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1764" name="文本框 20500"/>
            <p:cNvSpPr txBox="1"/>
            <p:nvPr/>
          </p:nvSpPr>
          <p:spPr>
            <a:xfrm>
              <a:off x="2806" y="476"/>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1100</a:t>
              </a:r>
              <a:endParaRPr lang="en-US" altLang="zh-CN" sz="1600">
                <a:solidFill>
                  <a:schemeClr val="tx1"/>
                </a:solidFill>
                <a:latin typeface="Times New Roman" panose="02020603050405020304" pitchFamily="18" charset="0"/>
                <a:ea typeface="宋体" pitchFamily="2" charset="-122"/>
              </a:endParaRPr>
            </a:p>
          </p:txBody>
        </p:sp>
        <p:sp>
          <p:nvSpPr>
            <p:cNvPr id="31765" name="文本框 20501"/>
            <p:cNvSpPr txBox="1"/>
            <p:nvPr/>
          </p:nvSpPr>
          <p:spPr>
            <a:xfrm>
              <a:off x="2805" y="748"/>
              <a:ext cx="39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1500</a:t>
              </a:r>
              <a:endParaRPr lang="en-US" altLang="zh-CN" sz="1600">
                <a:solidFill>
                  <a:schemeClr val="tx1"/>
                </a:solidFill>
                <a:latin typeface="Times New Roman" panose="02020603050405020304" pitchFamily="18" charset="0"/>
                <a:ea typeface="宋体" pitchFamily="2" charset="-122"/>
              </a:endParaRPr>
            </a:p>
          </p:txBody>
        </p:sp>
        <p:sp>
          <p:nvSpPr>
            <p:cNvPr id="31766" name="文本框 20502"/>
            <p:cNvSpPr txBox="1"/>
            <p:nvPr/>
          </p:nvSpPr>
          <p:spPr>
            <a:xfrm>
              <a:off x="2805" y="1123"/>
              <a:ext cx="43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1600</a:t>
              </a:r>
              <a:endParaRPr lang="en-US" altLang="zh-CN" sz="1600">
                <a:solidFill>
                  <a:schemeClr val="tx1"/>
                </a:solidFill>
                <a:latin typeface="Times New Roman" panose="02020603050405020304" pitchFamily="18" charset="0"/>
                <a:ea typeface="宋体" pitchFamily="2" charset="-122"/>
              </a:endParaRPr>
            </a:p>
          </p:txBody>
        </p:sp>
        <p:sp>
          <p:nvSpPr>
            <p:cNvPr id="31767" name="文本框 20503"/>
            <p:cNvSpPr txBox="1"/>
            <p:nvPr/>
          </p:nvSpPr>
          <p:spPr>
            <a:xfrm>
              <a:off x="3168" y="74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31768" name="文本框 20504"/>
            <p:cNvSpPr txBox="1"/>
            <p:nvPr/>
          </p:nvSpPr>
          <p:spPr>
            <a:xfrm>
              <a:off x="293" y="579"/>
              <a:ext cx="890" cy="110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a:t>
              </a: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31769" name="文本框 20505"/>
            <p:cNvSpPr txBox="1"/>
            <p:nvPr/>
          </p:nvSpPr>
          <p:spPr>
            <a:xfrm>
              <a:off x="115" y="423"/>
              <a:ext cx="22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1770" name="文本框 20506"/>
            <p:cNvSpPr txBox="1"/>
            <p:nvPr/>
          </p:nvSpPr>
          <p:spPr>
            <a:xfrm>
              <a:off x="9" y="733"/>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a:t>
              </a:r>
              <a:endParaRPr lang="en-US" altLang="zh-CN" sz="1600">
                <a:solidFill>
                  <a:schemeClr val="tx1"/>
                </a:solidFill>
                <a:latin typeface="Times New Roman" panose="02020603050405020304" pitchFamily="18" charset="0"/>
                <a:ea typeface="宋体" pitchFamily="2" charset="-122"/>
              </a:endParaRPr>
            </a:p>
          </p:txBody>
        </p:sp>
        <p:sp>
          <p:nvSpPr>
            <p:cNvPr id="31771" name="文本框 20507"/>
            <p:cNvSpPr txBox="1"/>
            <p:nvPr/>
          </p:nvSpPr>
          <p:spPr>
            <a:xfrm>
              <a:off x="0" y="1131"/>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500</a:t>
              </a:r>
              <a:endParaRPr lang="en-US" altLang="zh-CN" sz="1600">
                <a:solidFill>
                  <a:schemeClr val="tx1"/>
                </a:solidFill>
                <a:latin typeface="Times New Roman" panose="02020603050405020304" pitchFamily="18" charset="0"/>
                <a:ea typeface="宋体" pitchFamily="2" charset="-122"/>
              </a:endParaRPr>
            </a:p>
          </p:txBody>
        </p:sp>
        <p:sp>
          <p:nvSpPr>
            <p:cNvPr id="31772" name="文本框 20508"/>
            <p:cNvSpPr txBox="1"/>
            <p:nvPr/>
          </p:nvSpPr>
          <p:spPr>
            <a:xfrm>
              <a:off x="0" y="155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599</a:t>
              </a:r>
              <a:endParaRPr lang="en-US" altLang="zh-CN" sz="1600">
                <a:solidFill>
                  <a:schemeClr val="tx1"/>
                </a:solidFill>
                <a:latin typeface="Times New Roman" panose="02020603050405020304" pitchFamily="18" charset="0"/>
                <a:ea typeface="宋体" pitchFamily="2" charset="-122"/>
              </a:endParaRPr>
            </a:p>
          </p:txBody>
        </p:sp>
        <p:sp>
          <p:nvSpPr>
            <p:cNvPr id="31773" name="文本框 20509"/>
            <p:cNvSpPr txBox="1"/>
            <p:nvPr/>
          </p:nvSpPr>
          <p:spPr>
            <a:xfrm>
              <a:off x="298" y="1698"/>
              <a:ext cx="93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程序地址空间</a:t>
              </a:r>
              <a:endParaRPr lang="zh-CN" altLang="en-US" sz="1600" b="0">
                <a:solidFill>
                  <a:schemeClr val="tx1"/>
                </a:solidFill>
                <a:latin typeface="Times New Roman" panose="02020603050405020304" pitchFamily="18" charset="0"/>
                <a:ea typeface="宋体" pitchFamily="2" charset="-122"/>
              </a:endParaRPr>
            </a:p>
          </p:txBody>
        </p:sp>
        <p:sp>
          <p:nvSpPr>
            <p:cNvPr id="31774" name="文本框 20510"/>
            <p:cNvSpPr txBox="1"/>
            <p:nvPr/>
          </p:nvSpPr>
          <p:spPr>
            <a:xfrm>
              <a:off x="296" y="1152"/>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grpSp>
      <p:sp>
        <p:nvSpPr>
          <p:cNvPr id="20512" name="文本框 20511"/>
          <p:cNvSpPr txBox="1"/>
          <p:nvPr/>
        </p:nvSpPr>
        <p:spPr>
          <a:xfrm>
            <a:off x="3481388" y="5859463"/>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动态地址重定位示意图</a:t>
            </a:r>
            <a:endParaRPr lang="zh-CN" altLang="en-US" sz="1600" b="0">
              <a:solidFill>
                <a:schemeClr val="tx1"/>
              </a:solidFill>
              <a:latin typeface="Times New Roman" panose="02020603050405020304" pitchFamily="18" charset="0"/>
              <a:ea typeface="宋体" pitchFamily="2" charset="-122"/>
            </a:endParaRPr>
          </a:p>
        </p:txBody>
      </p:sp>
      <p:sp>
        <p:nvSpPr>
          <p:cNvPr id="20513" name="矩形 2051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18"/>
                                            </p:txEl>
                                          </p:spTgt>
                                        </p:tgtEl>
                                        <p:attrNameLst>
                                          <p:attrName>style.visibility</p:attrName>
                                        </p:attrNameLst>
                                      </p:cBhvr>
                                      <p:to>
                                        <p:strVal val="visible"/>
                                      </p:to>
                                    </p:set>
                                    <p:anim calcmode="lin" valueType="num">
                                      <p:cBhvr>
                                        <p:cTn id="7" dur="1000" fill="hold"/>
                                        <p:tgtEl>
                                          <p:spTgt spid="2048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2048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18" end="58"/>
                                            </p:txEl>
                                          </p:spTgt>
                                        </p:tgtEl>
                                        <p:attrNameLst>
                                          <p:attrName>style.visibility</p:attrName>
                                        </p:attrNameLst>
                                      </p:cBhvr>
                                      <p:to>
                                        <p:strVal val="visible"/>
                                      </p:to>
                                    </p:set>
                                    <p:anim calcmode="lin" valueType="num">
                                      <p:cBhvr>
                                        <p:cTn id="13" dur="500" fill="hold"/>
                                        <p:tgtEl>
                                          <p:spTgt spid="20483">
                                            <p:txEl>
                                              <p:charRg st="18" end="58"/>
                                            </p:txEl>
                                          </p:spTgt>
                                        </p:tgtEl>
                                        <p:attrNameLst>
                                          <p:attrName>ppt_x</p:attrName>
                                        </p:attrNameLst>
                                      </p:cBhvr>
                                      <p:tavLst>
                                        <p:tav tm="0">
                                          <p:val>
                                            <p:strVal val="#ppt_x"/>
                                          </p:val>
                                        </p:tav>
                                        <p:tav tm="100000">
                                          <p:val>
                                            <p:strVal val="#ppt_x"/>
                                          </p:val>
                                        </p:tav>
                                      </p:tavLst>
                                    </p:anim>
                                    <p:anim calcmode="lin" valueType="num">
                                      <p:cBhvr>
                                        <p:cTn id="14" dur="500" fill="hold"/>
                                        <p:tgtEl>
                                          <p:spTgt spid="20483">
                                            <p:txEl>
                                              <p:charRg st="18"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charRg st="58" end="96"/>
                                            </p:txEl>
                                          </p:spTgt>
                                        </p:tgtEl>
                                        <p:attrNameLst>
                                          <p:attrName>style.visibility</p:attrName>
                                        </p:attrNameLst>
                                      </p:cBhvr>
                                      <p:to>
                                        <p:strVal val="visible"/>
                                      </p:to>
                                    </p:set>
                                    <p:anim calcmode="lin" valueType="num">
                                      <p:cBhvr>
                                        <p:cTn id="17" dur="500" fill="hold"/>
                                        <p:tgtEl>
                                          <p:spTgt spid="20483">
                                            <p:txEl>
                                              <p:charRg st="58" end="96"/>
                                            </p:txEl>
                                          </p:spTgt>
                                        </p:tgtEl>
                                        <p:attrNameLst>
                                          <p:attrName>ppt_x</p:attrName>
                                        </p:attrNameLst>
                                      </p:cBhvr>
                                      <p:tavLst>
                                        <p:tav tm="0">
                                          <p:val>
                                            <p:strVal val="#ppt_x"/>
                                          </p:val>
                                        </p:tav>
                                        <p:tav tm="100000">
                                          <p:val>
                                            <p:strVal val="#ppt_x"/>
                                          </p:val>
                                        </p:tav>
                                      </p:tavLst>
                                    </p:anim>
                                    <p:anim calcmode="lin" valueType="num">
                                      <p:cBhvr>
                                        <p:cTn id="18" dur="500" fill="hold"/>
                                        <p:tgtEl>
                                          <p:spTgt spid="20483">
                                            <p:txEl>
                                              <p:charRg st="58" end="9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4"/>
                                        </p:tgtEl>
                                        <p:attrNameLst>
                                          <p:attrName>style.visibility</p:attrName>
                                        </p:attrNameLst>
                                      </p:cBhvr>
                                      <p:to>
                                        <p:strVal val="visible"/>
                                      </p:to>
                                    </p:set>
                                    <p:anim calcmode="lin" valueType="num">
                                      <p:cBhvr>
                                        <p:cTn id="23" dur="500" fill="hold"/>
                                        <p:tgtEl>
                                          <p:spTgt spid="20484"/>
                                        </p:tgtEl>
                                        <p:attrNameLst>
                                          <p:attrName>ppt_x</p:attrName>
                                        </p:attrNameLst>
                                      </p:cBhvr>
                                      <p:tavLst>
                                        <p:tav tm="0">
                                          <p:val>
                                            <p:strVal val="#ppt_x"/>
                                          </p:val>
                                        </p:tav>
                                        <p:tav tm="100000">
                                          <p:val>
                                            <p:strVal val="#ppt_x"/>
                                          </p:val>
                                        </p:tav>
                                      </p:tavLst>
                                    </p:anim>
                                    <p:anim calcmode="lin" valueType="num">
                                      <p:cBhvr>
                                        <p:cTn id="2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5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9"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7171" name="标题 13313"/>
          <p:cNvSpPr>
            <a:spLocks noGrp="1"/>
          </p:cNvSpPr>
          <p:nvPr>
            <p:ph type="title"/>
          </p:nvPr>
        </p:nvSpPr>
        <p:spPr>
          <a:xfrm>
            <a:off x="238125" y="608013"/>
            <a:ext cx="6799263" cy="695325"/>
          </a:xfrm>
        </p:spPr>
        <p:txBody>
          <a:bodyPr wrap="square" anchor="b">
            <a:spAutoFit/>
          </a:bodyPr>
          <a:p>
            <a:pPr fontAlgn="base"/>
            <a:r>
              <a:rPr lang="zh-CN" altLang="en-US" sz="4000" strike="noStrike" noProof="1" dirty="0">
                <a:solidFill>
                  <a:srgbClr val="800000"/>
                </a:solidFill>
              </a:rPr>
              <a:t>计算机存储系统的发展</a:t>
            </a:r>
            <a:endParaRPr lang="zh-CN" altLang="en-US" sz="4000" strike="noStrike" noProof="1" dirty="0">
              <a:solidFill>
                <a:srgbClr val="800000"/>
              </a:solidFill>
            </a:endParaRPr>
          </a:p>
        </p:txBody>
      </p:sp>
      <p:pic>
        <p:nvPicPr>
          <p:cNvPr id="7172" name="图片 13314" descr="1893"/>
          <p:cNvPicPr>
            <a:picLocks noChangeAspect="1"/>
          </p:cNvPicPr>
          <p:nvPr/>
        </p:nvPicPr>
        <p:blipFill>
          <a:blip r:embed="rId3"/>
          <a:stretch>
            <a:fillRect/>
          </a:stretch>
        </p:blipFill>
        <p:spPr>
          <a:xfrm>
            <a:off x="1092200" y="1320800"/>
            <a:ext cx="6746875" cy="5059363"/>
          </a:xfrm>
          <a:prstGeom prst="rect">
            <a:avLst/>
          </a:prstGeom>
          <a:noFill/>
          <a:ln w="9525">
            <a:noFill/>
            <a:miter/>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206375" y="992188"/>
            <a:ext cx="8697913" cy="3354388"/>
          </a:xfrm>
          <a:prstGeom prst="rect">
            <a:avLst/>
          </a:prstGeom>
          <a:noFill/>
          <a:ln w="9525">
            <a:noFill/>
            <a:miter/>
          </a:ln>
        </p:spPr>
        <p:txBody>
          <a:bodyPr anchor="t"/>
          <a:p>
            <a:pPr marL="342900" lvl="0" indent="-342900" algn="just" fontAlgn="base">
              <a:spcBef>
                <a:spcPct val="20000"/>
              </a:spcBef>
              <a:buClr>
                <a:schemeClr val="bg2"/>
              </a:buClr>
              <a:buFont typeface="Monotype Sorts" pitchFamily="2" charset="2"/>
              <a:buNone/>
            </a:pPr>
            <a:r>
              <a:rPr lang="en-US" altLang="zh-CN" sz="3600" strike="noStrike" noProof="1">
                <a:latin typeface="Times New Roman" panose="02020603050405020304" pitchFamily="18" charset="0"/>
                <a:ea typeface="宋体" pitchFamily="2" charset="-122"/>
                <a:cs typeface="+mn-ea"/>
              </a:rPr>
              <a:t>	</a:t>
            </a:r>
            <a:r>
              <a:rPr lang="zh-CN" altLang="en-US" sz="3600" strike="noStrike" noProof="1">
                <a:latin typeface="Times New Roman" panose="02020603050405020304" pitchFamily="18" charset="0"/>
                <a:ea typeface="宋体" pitchFamily="2" charset="-122"/>
                <a:cs typeface="+mn-ea"/>
              </a:rPr>
              <a:t>动态地址映射技术能满足以下目标：</a:t>
            </a:r>
            <a:endParaRPr lang="zh-CN" altLang="en-US" sz="3600" strike="noStrike" noProof="1">
              <a:latin typeface="Times New Roman" panose="02020603050405020304" pitchFamily="18"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zh-CN" altLang="en-US" sz="3200" strike="noStrike" noProof="1">
                <a:latin typeface="Times New Roman" panose="02020603050405020304" pitchFamily="18" charset="0"/>
                <a:ea typeface="宋体" pitchFamily="2" charset="-122"/>
                <a:cs typeface="+mn-ea"/>
              </a:rPr>
              <a:t>具有给一个用户程序任意分配内存区的能力</a:t>
            </a:r>
            <a:r>
              <a:rPr lang="x-none" altLang="zh-CN" sz="3200" strike="noStrike" noProof="1">
                <a:latin typeface="Times New Roman" panose="02020603050405020304" pitchFamily="18" charset="0"/>
                <a:ea typeface="宋体" pitchFamily="2" charset="-122"/>
                <a:cs typeface="+mn-ea"/>
              </a:rPr>
              <a:t>;</a:t>
            </a:r>
            <a:endParaRPr lang="x-none" altLang="zh-CN" sz="3200" strike="noStrike" noProof="1">
              <a:latin typeface="Times New Roman" panose="02020603050405020304" pitchFamily="18"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3200" strike="noStrike" noProof="1">
                <a:latin typeface="Times New Roman" panose="02020603050405020304" pitchFamily="18" charset="0"/>
                <a:ea typeface="宋体" pitchFamily="2" charset="-122"/>
                <a:cs typeface="+mn-ea"/>
              </a:rPr>
              <a:t>改变内存地址时，不需要修改用户程序;</a:t>
            </a:r>
            <a:endParaRPr lang="x-none" altLang="zh-CN" sz="3200" strike="noStrike" noProof="1">
              <a:latin typeface="Times New Roman" panose="02020603050405020304" pitchFamily="18"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zh-CN" altLang="en-US" sz="3200" strike="noStrike" noProof="1">
                <a:latin typeface="Times New Roman" panose="02020603050405020304" pitchFamily="18" charset="0"/>
                <a:ea typeface="宋体" pitchFamily="2" charset="-122"/>
                <a:cs typeface="+mn-ea"/>
              </a:rPr>
              <a:t>具有重新分配的能力</a:t>
            </a:r>
            <a:r>
              <a:rPr lang="x-none" altLang="zh-CN" sz="3200" strike="noStrike" noProof="1">
                <a:latin typeface="Times New Roman" panose="02020603050405020304" pitchFamily="18" charset="0"/>
                <a:ea typeface="宋体" pitchFamily="2" charset="-122"/>
                <a:cs typeface="+mn-ea"/>
              </a:rPr>
              <a:t>;</a:t>
            </a:r>
            <a:endParaRPr lang="x-none" altLang="zh-CN" sz="3200" strike="noStrike" noProof="1">
              <a:latin typeface="Times New Roman" panose="02020603050405020304" pitchFamily="18" charset="0"/>
              <a:ea typeface="宋体" pitchFamily="2" charset="-122"/>
              <a:cs typeface="+mn-ea"/>
            </a:endParaRPr>
          </a:p>
          <a:p>
            <a:pPr marL="342900" lvl="0" indent="-342900" algn="just" fontAlgn="base">
              <a:spcBef>
                <a:spcPct val="20000"/>
              </a:spcBef>
              <a:buClr>
                <a:schemeClr val="bg2"/>
              </a:buClr>
              <a:buFont typeface="Monotype Sorts" pitchFamily="2" charset="2"/>
              <a:buChar char="§"/>
            </a:pPr>
            <a:endParaRPr lang="zh-CN" altLang="en-US" sz="3200" strike="noStrike" noProof="1">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0" end="18"/>
                                            </p:txEl>
                                          </p:spTgt>
                                        </p:tgtEl>
                                        <p:attrNameLst>
                                          <p:attrName>style.visibility</p:attrName>
                                        </p:attrNameLst>
                                      </p:cBhvr>
                                      <p:to>
                                        <p:strVal val="visible"/>
                                      </p:to>
                                    </p:set>
                                    <p:anim calcmode="lin" valueType="num">
                                      <p:cBhvr>
                                        <p:cTn id="7" dur="500" fill="hold"/>
                                        <p:tgtEl>
                                          <p:spTgt spid="36866">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36866">
                                            <p:txEl>
                                              <p:charRg st="0"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charRg st="18" end="39"/>
                                            </p:txEl>
                                          </p:spTgt>
                                        </p:tgtEl>
                                        <p:attrNameLst>
                                          <p:attrName>style.visibility</p:attrName>
                                        </p:attrNameLst>
                                      </p:cBhvr>
                                      <p:to>
                                        <p:strVal val="visible"/>
                                      </p:to>
                                    </p:set>
                                    <p:anim calcmode="lin" valueType="num">
                                      <p:cBhvr>
                                        <p:cTn id="13" dur="500" fill="hold"/>
                                        <p:tgtEl>
                                          <p:spTgt spid="36866">
                                            <p:txEl>
                                              <p:charRg st="18" end="39"/>
                                            </p:txEl>
                                          </p:spTgt>
                                        </p:tgtEl>
                                        <p:attrNameLst>
                                          <p:attrName>ppt_x</p:attrName>
                                        </p:attrNameLst>
                                      </p:cBhvr>
                                      <p:tavLst>
                                        <p:tav tm="0">
                                          <p:val>
                                            <p:strVal val="0-#ppt_w/2"/>
                                          </p:val>
                                        </p:tav>
                                        <p:tav tm="100000">
                                          <p:val>
                                            <p:strVal val="#ppt_x"/>
                                          </p:val>
                                        </p:tav>
                                      </p:tavLst>
                                    </p:anim>
                                    <p:anim calcmode="lin" valueType="num">
                                      <p:cBhvr>
                                        <p:cTn id="14" dur="500" fill="hold"/>
                                        <p:tgtEl>
                                          <p:spTgt spid="36866">
                                            <p:txEl>
                                              <p:charRg st="18" end="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37889"/>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静态映射与动态映射的区别</a:t>
            </a:r>
            <a:endParaRPr lang="zh-CN" altLang="en-US" sz="4000" strike="noStrike" noProof="1">
              <a:solidFill>
                <a:srgbClr val="800000"/>
              </a:solidFill>
            </a:endParaRPr>
          </a:p>
        </p:txBody>
      </p:sp>
      <p:graphicFrame>
        <p:nvGraphicFramePr>
          <p:cNvPr id="37891" name="表格 37890"/>
          <p:cNvGraphicFramePr/>
          <p:nvPr/>
        </p:nvGraphicFramePr>
        <p:xfrm>
          <a:off x="685800" y="1484313"/>
          <a:ext cx="7772400" cy="4726305"/>
        </p:xfrm>
        <a:graphic>
          <a:graphicData uri="http://schemas.openxmlformats.org/drawingml/2006/table">
            <a:tbl>
              <a:tblPr/>
              <a:tblGrid>
                <a:gridCol w="3886200"/>
                <a:gridCol w="3886200"/>
              </a:tblGrid>
              <a:tr h="7524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静态地址映射</a:t>
                      </a:r>
                      <a:endParaRPr lang="zh-CN" altLang="en-US" sz="2800" b="1">
                        <a:solidFill>
                          <a:srgbClr val="FF3300"/>
                        </a:solidFill>
                      </a:endParaRPr>
                    </a:p>
                  </a:txBody>
                  <a:tcPr vert="horz"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动态地址映射</a:t>
                      </a:r>
                      <a:endParaRPr lang="zh-CN" altLang="en-US" sz="2800" b="1">
                        <a:solidFill>
                          <a:srgbClr val="FF3300"/>
                        </a:solidFill>
                      </a:endParaRPr>
                    </a:p>
                  </a:txBody>
                  <a:tcPr vert="horz"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7983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在作业装入过程中</a:t>
                      </a:r>
                      <a:endParaRPr lang="zh-CN" altLang="en-US" sz="2400" b="1"/>
                    </a:p>
                    <a:p>
                      <a:pPr marL="0" lvl="0" indent="0" algn="ctr">
                        <a:buNone/>
                      </a:pPr>
                      <a:r>
                        <a:rPr lang="zh-CN" altLang="en-US" sz="2400" b="1"/>
                        <a:t>进行地址映射 </a:t>
                      </a:r>
                      <a:endParaRPr lang="zh-CN" altLang="en-US" sz="2400" b="1"/>
                    </a:p>
                  </a:txBody>
                  <a:tcPr vert="horz"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在程序执行期间</a:t>
                      </a:r>
                      <a:endParaRPr lang="zh-CN" altLang="en-US" sz="2400" b="1"/>
                    </a:p>
                    <a:p>
                      <a:pPr marL="0" lvl="0" indent="0" algn="ctr">
                        <a:buNone/>
                      </a:pPr>
                      <a:r>
                        <a:rPr lang="zh-CN" altLang="en-US" sz="2400" b="1"/>
                        <a:t>进行地址映射</a:t>
                      </a:r>
                      <a:endParaRPr lang="zh-CN" altLang="en-US" sz="2400" b="1"/>
                    </a:p>
                  </a:txBody>
                  <a:tcPr vert="horz"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858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需软件</a:t>
                      </a:r>
                      <a:endParaRPr lang="zh-CN" altLang="en-US" sz="2400" b="1">
                        <a:sym typeface="Symbol" pitchFamily="18" charset="2"/>
                      </a:endParaRPr>
                    </a:p>
                    <a:p>
                      <a:pPr marL="0" lvl="0" indent="0" algn="ctr">
                        <a:buNone/>
                      </a:pPr>
                      <a:r>
                        <a:rPr lang="zh-CN" altLang="en-US" sz="2400" b="1">
                          <a:sym typeface="Symbol" pitchFamily="18" charset="2"/>
                        </a:rPr>
                        <a:t>重定位装入程序 </a:t>
                      </a:r>
                      <a:endParaRPr lang="zh-CN" altLang="en-US" sz="2400" b="1">
                        <a:sym typeface="Symbol" pitchFamily="18" charset="2"/>
                      </a:endParaRPr>
                    </a:p>
                  </a:txBody>
                  <a:tcPr vert="horz"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需硬件地址变换机构</a:t>
                      </a:r>
                      <a:endParaRPr lang="zh-CN" altLang="en-US" sz="2400" b="1">
                        <a:sym typeface="Symbol" pitchFamily="18" charset="2"/>
                      </a:endParaRPr>
                    </a:p>
                    <a:p>
                      <a:pPr marL="0" lvl="0" indent="0" algn="ctr">
                        <a:buNone/>
                      </a:pPr>
                      <a:r>
                        <a:rPr lang="zh-CN" altLang="en-US" sz="2400" b="1">
                          <a:sym typeface="Symbol" pitchFamily="18" charset="2"/>
                        </a:rPr>
                        <a:t>重定位寄存器</a:t>
                      </a:r>
                      <a:endParaRPr lang="zh-CN" altLang="en-US" sz="2400" b="1">
                        <a:sym typeface="Symbol" pitchFamily="18" charset="2"/>
                      </a:endParaRPr>
                    </a:p>
                  </a:txBody>
                  <a:tcPr vert="horz"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需花费较多</a:t>
                      </a:r>
                      <a:r>
                        <a:rPr lang="en-US" altLang="zh-CN" sz="2400" b="1">
                          <a:sym typeface="Symbol" pitchFamily="18" charset="2"/>
                        </a:rPr>
                        <a:t>CPU</a:t>
                      </a:r>
                      <a:r>
                        <a:rPr lang="zh-CN" altLang="en-US" sz="2400" b="1">
                          <a:sym typeface="Symbol" pitchFamily="18" charset="2"/>
                        </a:rPr>
                        <a:t>时间</a:t>
                      </a:r>
                      <a:endParaRPr lang="zh-CN" altLang="en-US" sz="2400" b="1">
                        <a:sym typeface="Symbol" pitchFamily="18" charset="2"/>
                      </a:endParaRPr>
                    </a:p>
                  </a:txBody>
                  <a:tcPr vert="horz"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地址变换快</a:t>
                      </a:r>
                      <a:endParaRPr lang="zh-CN" altLang="en-US" sz="2400" b="1">
                        <a:sym typeface="Symbol" pitchFamily="18" charset="2"/>
                      </a:endParaRPr>
                    </a:p>
                  </a:txBody>
                  <a:tcPr vert="horz"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47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不灵活</a:t>
                      </a:r>
                      <a:endParaRPr lang="zh-CN" altLang="en-US" sz="2400" b="1">
                        <a:sym typeface="Symbol" pitchFamily="18" charset="2"/>
                      </a:endParaRPr>
                    </a:p>
                  </a:txBody>
                  <a:tcPr vert="horz"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pitchFamily="18"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itchFamily="18" charset="2"/>
                        </a:rPr>
                        <a:t>灵活</a:t>
                      </a:r>
                      <a:endParaRPr lang="zh-CN" altLang="en-US" sz="2400" b="1">
                        <a:sym typeface="Symbol" pitchFamily="18" charset="2"/>
                      </a:endParaRPr>
                    </a:p>
                  </a:txBody>
                  <a:tcPr vert="horz"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814" name="灯片编号占位符 1"/>
          <p:cNvSpPr/>
          <p:nvPr>
            <p:ph type="sldNum" sz="quarter" idx="12"/>
          </p:nvPr>
        </p:nvSpPr>
        <p:spPr>
          <a:xfrm>
            <a:off x="6553200" y="6248400"/>
            <a:ext cx="1905000" cy="457200"/>
          </a:xfrm>
          <a:prstGeom prst="rect">
            <a:avLst/>
          </a:prstGeom>
          <a:noFill/>
          <a:ln w="9525">
            <a:noFill/>
            <a:miter/>
          </a:ln>
        </p:spPr>
        <p:txBody>
          <a:bodyPr anchor="t"/>
          <a:p>
            <a:pPr>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ox(out)">
                                      <p:cBhvr>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8913"/>
          <p:cNvSpPr>
            <a:spLocks noGrp="1"/>
          </p:cNvSpPr>
          <p:nvPr>
            <p:ph type="title"/>
          </p:nvPr>
        </p:nvSpPr>
        <p:spPr>
          <a:xfrm>
            <a:off x="685800" y="539750"/>
            <a:ext cx="7772400" cy="800100"/>
          </a:xfrm>
        </p:spPr>
        <p:txBody>
          <a:bodyPr anchor="b">
            <a:spAutoFit/>
          </a:bodyPr>
          <a:p>
            <a:pPr fontAlgn="base"/>
            <a:r>
              <a:rPr lang="zh-CN" altLang="en-US" sz="4000" strike="noStrike" noProof="1">
                <a:solidFill>
                  <a:srgbClr val="800000"/>
                </a:solidFill>
                <a:effectLst/>
              </a:rPr>
              <a:t>存储保护</a:t>
            </a:r>
            <a:r>
              <a:rPr lang="zh-CN" altLang="en-US" strike="noStrike" noProof="1">
                <a:solidFill>
                  <a:srgbClr val="800000"/>
                </a:solidFill>
              </a:rPr>
              <a:t> </a:t>
            </a:r>
            <a:endParaRPr lang="zh-CN" altLang="en-US" strike="noStrike" noProof="1">
              <a:solidFill>
                <a:srgbClr val="800000"/>
              </a:solidFill>
            </a:endParaRPr>
          </a:p>
        </p:txBody>
      </p:sp>
      <p:sp>
        <p:nvSpPr>
          <p:cNvPr id="38915" name="内容占位符 38914"/>
          <p:cNvSpPr>
            <a:spLocks noGrp="1"/>
          </p:cNvSpPr>
          <p:nvPr>
            <p:ph idx="1"/>
          </p:nvPr>
        </p:nvSpPr>
        <p:spPr>
          <a:xfrm>
            <a:off x="685800" y="1371600"/>
            <a:ext cx="7772400" cy="3819525"/>
          </a:xfrm>
        </p:spPr>
        <p:txBody>
          <a:bodyPr anchor="t">
            <a:spAutoFit/>
          </a:bodyPr>
          <a:p>
            <a:pPr fontAlgn="base">
              <a:lnSpc>
                <a:spcPct val="120000"/>
              </a:lnSpc>
              <a:buNone/>
            </a:pPr>
            <a:r>
              <a:rPr lang="en-US" altLang="zh-CN" sz="3600" b="1" strike="noStrike" noProof="1">
                <a:solidFill>
                  <a:schemeClr val="tx1"/>
                </a:solidFill>
              </a:rPr>
              <a:t>1. </a:t>
            </a:r>
            <a:r>
              <a:rPr lang="zh-CN" altLang="en-US" sz="3600" b="1" strike="noStrike" noProof="1">
                <a:solidFill>
                  <a:schemeClr val="tx1"/>
                </a:solidFill>
              </a:rPr>
              <a:t>什么是存储保护</a:t>
            </a:r>
            <a:endParaRPr lang="zh-CN" altLang="en-US" sz="3600" b="1" strike="noStrike" noProof="1">
              <a:solidFill>
                <a:schemeClr val="tx1"/>
              </a:solidFill>
            </a:endParaRPr>
          </a:p>
          <a:p>
            <a:pPr fontAlgn="base">
              <a:lnSpc>
                <a:spcPct val="120000"/>
              </a:lnSpc>
              <a:buNone/>
            </a:pPr>
            <a:r>
              <a:rPr lang="zh-CN" altLang="en-US" strike="noStrike" noProof="1">
                <a:solidFill>
                  <a:schemeClr val="tx1"/>
                </a:solidFill>
              </a:rPr>
              <a:t> 	在多用户环境中，主存储器按区分配给各用户程序使用。为了互不影响，必须由硬件（软件配合）保证每道程序只能在给定的存储区域内活动，这种措施叫做存储保护。</a:t>
            </a:r>
            <a:endParaRPr lang="zh-CN" altLang="en-US" strike="noStrike" noProof="1">
              <a:solidFill>
                <a:schemeClr val="tx1"/>
              </a:solidFill>
            </a:endParaRPr>
          </a:p>
        </p:txBody>
      </p:sp>
      <p:sp>
        <p:nvSpPr>
          <p:cNvPr id="34819"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charRg st="0" end="11"/>
                                            </p:txEl>
                                          </p:spTgt>
                                        </p:tgtEl>
                                        <p:attrNameLst>
                                          <p:attrName>style.visibility</p:attrName>
                                        </p:attrNameLst>
                                      </p:cBhvr>
                                      <p:to>
                                        <p:strVal val="visible"/>
                                      </p:to>
                                    </p:set>
                                    <p:anim calcmode="lin" valueType="num">
                                      <p:cBhvr>
                                        <p:cTn id="7" dur="500" fill="hold"/>
                                        <p:tgtEl>
                                          <p:spTgt spid="38915">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38915">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charRg st="11" end="88"/>
                                            </p:txEl>
                                          </p:spTgt>
                                        </p:tgtEl>
                                        <p:attrNameLst>
                                          <p:attrName>style.visibility</p:attrName>
                                        </p:attrNameLst>
                                      </p:cBhvr>
                                      <p:to>
                                        <p:strVal val="visible"/>
                                      </p:to>
                                    </p:set>
                                    <p:anim calcmode="lin" valueType="num">
                                      <p:cBhvr>
                                        <p:cTn id="13" dur="500" fill="hold"/>
                                        <p:tgtEl>
                                          <p:spTgt spid="38915">
                                            <p:txEl>
                                              <p:charRg st="11" end="88"/>
                                            </p:txEl>
                                          </p:spTgt>
                                        </p:tgtEl>
                                        <p:attrNameLst>
                                          <p:attrName>ppt_x</p:attrName>
                                        </p:attrNameLst>
                                      </p:cBhvr>
                                      <p:tavLst>
                                        <p:tav tm="0">
                                          <p:val>
                                            <p:strVal val="#ppt_x"/>
                                          </p:val>
                                        </p:tav>
                                        <p:tav tm="100000">
                                          <p:val>
                                            <p:strVal val="#ppt_x"/>
                                          </p:val>
                                        </p:tav>
                                      </p:tavLst>
                                    </p:anim>
                                    <p:anim calcmode="lin" valueType="num">
                                      <p:cBhvr>
                                        <p:cTn id="14" dur="500" fill="hold"/>
                                        <p:tgtEl>
                                          <p:spTgt spid="38915">
                                            <p:txEl>
                                              <p:charRg st="11"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96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16</a:t>
            </a:r>
            <a:endParaRPr lang="en-US" altLang="zh-CN" b="0">
              <a:solidFill>
                <a:schemeClr val="tx2"/>
              </a:solidFill>
              <a:latin typeface="Times New Roman" panose="02020603050405020304" pitchFamily="18" charset="0"/>
              <a:ea typeface="宋体" pitchFamily="2" charset="-122"/>
            </a:endParaRPr>
          </a:p>
        </p:txBody>
      </p:sp>
      <p:sp>
        <p:nvSpPr>
          <p:cNvPr id="29699" name="矩形 29698"/>
          <p:cNvSpPr/>
          <p:nvPr/>
        </p:nvSpPr>
        <p:spPr>
          <a:xfrm>
            <a:off x="657225" y="758825"/>
            <a:ext cx="8375650" cy="15541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dirty="0">
                <a:solidFill>
                  <a:srgbClr val="800000"/>
                </a:solidFill>
                <a:latin typeface="Arial" panose="020B0604020202020204" pitchFamily="34" charset="0"/>
                <a:ea typeface="宋体" pitchFamily="2" charset="-122"/>
                <a:cs typeface="+mn-ea"/>
                <a:sym typeface="+mn-ea"/>
              </a:rPr>
              <a:t>存储保护方法</a:t>
            </a:r>
            <a:endParaRPr lang="zh-CN" altLang="en-US"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① 上下界防护</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例：程序大小为</a:t>
            </a:r>
            <a:r>
              <a:rPr lang="en-US" altLang="zh-CN" sz="2400" strike="noStrike" noProof="1">
                <a:solidFill>
                  <a:schemeClr val="tx1"/>
                </a:solidFill>
                <a:latin typeface="Times New Roman" panose="02020603050405020304" pitchFamily="18" charset="0"/>
                <a:ea typeface="宋体" pitchFamily="2" charset="-122"/>
                <a:cs typeface="+mn-ea"/>
              </a:rPr>
              <a:t>4KB</a:t>
            </a:r>
            <a:r>
              <a:rPr lang="zh-CN" altLang="en-US" sz="2400" strike="noStrike" noProof="1">
                <a:solidFill>
                  <a:schemeClr val="tx1"/>
                </a:solidFill>
                <a:latin typeface="Times New Roman" panose="02020603050405020304" pitchFamily="18" charset="0"/>
                <a:ea typeface="宋体" pitchFamily="2" charset="-122"/>
                <a:cs typeface="+mn-ea"/>
              </a:rPr>
              <a:t>，主存首址为</a:t>
            </a:r>
            <a:r>
              <a:rPr lang="en-US" altLang="zh-CN" sz="2400" strike="noStrike" noProof="1">
                <a:solidFill>
                  <a:schemeClr val="tx1"/>
                </a:solidFill>
                <a:latin typeface="Times New Roman" panose="02020603050405020304" pitchFamily="18" charset="0"/>
                <a:ea typeface="宋体" pitchFamily="2" charset="-122"/>
                <a:cs typeface="+mn-ea"/>
              </a:rPr>
              <a:t>20KB</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29700" name="组合 29699"/>
          <p:cNvGrpSpPr/>
          <p:nvPr/>
        </p:nvGrpSpPr>
        <p:grpSpPr>
          <a:xfrm>
            <a:off x="962025" y="2535238"/>
            <a:ext cx="3403600" cy="3252787"/>
            <a:chOff x="0" y="0"/>
            <a:chExt cx="1545" cy="2049"/>
          </a:xfrm>
        </p:grpSpPr>
        <p:sp>
          <p:nvSpPr>
            <p:cNvPr id="35844" name="文本框 29700"/>
            <p:cNvSpPr txBox="1"/>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123</a:t>
              </a:r>
              <a:endParaRPr lang="en-US" altLang="zh-CN" sz="1600">
                <a:solidFill>
                  <a:schemeClr val="tx1"/>
                </a:solidFill>
                <a:latin typeface="Times New Roman" panose="02020603050405020304" pitchFamily="18" charset="0"/>
                <a:ea typeface="宋体" pitchFamily="2" charset="-122"/>
              </a:endParaRPr>
            </a:p>
          </p:txBody>
        </p:sp>
        <p:sp>
          <p:nvSpPr>
            <p:cNvPr id="35845" name="文本框 29701"/>
            <p:cNvSpPr txBox="1"/>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5846" name="文本框 29702"/>
            <p:cNvSpPr txBox="1"/>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35847" name="文本框 29703"/>
            <p:cNvSpPr txBox="1"/>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256KB-1</a:t>
              </a:r>
              <a:endParaRPr lang="en-US" altLang="zh-CN" sz="1600">
                <a:solidFill>
                  <a:schemeClr val="tx1"/>
                </a:solidFill>
                <a:latin typeface="Times New Roman" panose="02020603050405020304" pitchFamily="18" charset="0"/>
                <a:ea typeface="宋体" pitchFamily="2" charset="-122"/>
              </a:endParaRPr>
            </a:p>
          </p:txBody>
        </p:sp>
        <p:sp>
          <p:nvSpPr>
            <p:cNvPr id="35848" name="文本框 29704"/>
            <p:cNvSpPr txBox="1"/>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sp>
          <p:nvSpPr>
            <p:cNvPr id="35849" name="直接连接符 29705"/>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5850" name="直接连接符 29706"/>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5851" name="文本框 29707"/>
            <p:cNvSpPr txBox="1"/>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24KB</a:t>
              </a:r>
              <a:endParaRPr lang="en-US" altLang="zh-CN" sz="1600">
                <a:solidFill>
                  <a:schemeClr val="tx1"/>
                </a:solidFill>
                <a:latin typeface="Times New Roman" panose="02020603050405020304" pitchFamily="18" charset="0"/>
                <a:ea typeface="宋体" pitchFamily="2" charset="-122"/>
              </a:endParaRPr>
            </a:p>
          </p:txBody>
        </p:sp>
      </p:grpSp>
      <p:grpSp>
        <p:nvGrpSpPr>
          <p:cNvPr id="29709" name="组合 29708"/>
          <p:cNvGrpSpPr/>
          <p:nvPr/>
        </p:nvGrpSpPr>
        <p:grpSpPr>
          <a:xfrm>
            <a:off x="107950" y="2881313"/>
            <a:ext cx="1331913" cy="765175"/>
            <a:chOff x="0" y="0"/>
            <a:chExt cx="839" cy="482"/>
          </a:xfrm>
        </p:grpSpPr>
        <p:sp>
          <p:nvSpPr>
            <p:cNvPr id="35853" name="文本框 29709"/>
            <p:cNvSpPr txBox="1"/>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下界寄存器</a:t>
              </a:r>
              <a:endParaRPr lang="zh-CN" altLang="en-US" sz="1600">
                <a:solidFill>
                  <a:schemeClr val="tx1"/>
                </a:solidFill>
                <a:latin typeface="Times New Roman" panose="02020603050405020304" pitchFamily="18" charset="0"/>
                <a:ea typeface="宋体" pitchFamily="2" charset="-122"/>
              </a:endParaRPr>
            </a:p>
          </p:txBody>
        </p:sp>
        <p:sp>
          <p:nvSpPr>
            <p:cNvPr id="35854" name="文本框 29710"/>
            <p:cNvSpPr txBox="1"/>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29712" name="文本框 29711"/>
          <p:cNvSpPr txBox="1"/>
          <p:nvPr/>
        </p:nvSpPr>
        <p:spPr>
          <a:xfrm>
            <a:off x="373063" y="327818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grpSp>
        <p:nvGrpSpPr>
          <p:cNvPr id="29713" name="组合 29712"/>
          <p:cNvGrpSpPr/>
          <p:nvPr/>
        </p:nvGrpSpPr>
        <p:grpSpPr>
          <a:xfrm>
            <a:off x="109538" y="3911600"/>
            <a:ext cx="1260475" cy="803275"/>
            <a:chOff x="0" y="0"/>
            <a:chExt cx="794" cy="506"/>
          </a:xfrm>
        </p:grpSpPr>
        <p:sp>
          <p:nvSpPr>
            <p:cNvPr id="35857" name="文本框 29713"/>
            <p:cNvSpPr txBox="1"/>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上界寄存器</a:t>
              </a:r>
              <a:endParaRPr lang="zh-CN" altLang="en-US" sz="1600">
                <a:solidFill>
                  <a:schemeClr val="tx1"/>
                </a:solidFill>
                <a:latin typeface="Times New Roman" panose="02020603050405020304" pitchFamily="18" charset="0"/>
                <a:ea typeface="宋体" pitchFamily="2" charset="-122"/>
              </a:endParaRPr>
            </a:p>
          </p:txBody>
        </p:sp>
        <p:sp>
          <p:nvSpPr>
            <p:cNvPr id="35858" name="文本框 29714"/>
            <p:cNvSpPr txBox="1"/>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29716" name="文本框 29715"/>
          <p:cNvSpPr txBox="1"/>
          <p:nvPr/>
        </p:nvSpPr>
        <p:spPr>
          <a:xfrm>
            <a:off x="404813" y="4337050"/>
            <a:ext cx="796925"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24KB</a:t>
            </a:r>
            <a:endParaRPr lang="en-US" altLang="zh-CN" sz="1600">
              <a:solidFill>
                <a:schemeClr val="tx1"/>
              </a:solidFill>
              <a:latin typeface="Times New Roman" panose="02020603050405020304" pitchFamily="18" charset="0"/>
              <a:ea typeface="宋体" pitchFamily="2" charset="-122"/>
            </a:endParaRPr>
          </a:p>
        </p:txBody>
      </p:sp>
      <p:sp>
        <p:nvSpPr>
          <p:cNvPr id="29717" name="矩形 29716"/>
          <p:cNvSpPr/>
          <p:nvPr/>
        </p:nvSpPr>
        <p:spPr>
          <a:xfrm>
            <a:off x="3975100" y="2605405"/>
            <a:ext cx="5057140"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pitchFamily="18" charset="0"/>
                <a:ea typeface="宋体" pitchFamily="2" charset="-122"/>
                <a:cs typeface="+mn-cs"/>
                <a:sym typeface="Symbol" pitchFamily="18" charset="2"/>
              </a:rPr>
              <a:t>如何</a:t>
            </a:r>
            <a:r>
              <a:rPr lang="zh-CN" altLang="en-US" sz="2400" b="1" strike="noStrike" noProof="1">
                <a:solidFill>
                  <a:schemeClr val="tx1"/>
                </a:solidFill>
                <a:latin typeface="Times New Roman" panose="02020603050405020304" pitchFamily="18" charset="0"/>
                <a:ea typeface="宋体" pitchFamily="2" charset="-122"/>
                <a:cs typeface="+mn-cs"/>
              </a:rPr>
              <a:t>设置上下界寄存器内容 ？</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pitchFamily="18" charset="0"/>
                <a:ea typeface="宋体" pitchFamily="2" charset="-122"/>
                <a:cs typeface="+mn-cs"/>
                <a:sym typeface="Symbol" pitchFamily="18" charset="2"/>
              </a:rPr>
              <a:t>如何判断是否越界 ？</a:t>
            </a:r>
            <a:endParaRPr lang="zh-CN" altLang="en-US" sz="2400" b="1" strike="noStrike" noProof="1">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2000" b="1" strike="noStrike" noProof="1">
                <a:solidFill>
                  <a:schemeClr val="tx1"/>
                </a:solidFill>
                <a:latin typeface="Times New Roman" panose="02020603050405020304" pitchFamily="18" charset="0"/>
                <a:ea typeface="宋体" pitchFamily="2" charset="-122"/>
                <a:cs typeface="+mn-ea"/>
                <a:sym typeface="Symbol" pitchFamily="18" charset="2"/>
              </a:rPr>
              <a:t>               若  </a:t>
            </a:r>
            <a:r>
              <a:rPr lang="en-US" altLang="zh-CN" sz="2400" strike="noStrike" noProof="1">
                <a:solidFill>
                  <a:schemeClr val="tx1"/>
                </a:solidFill>
                <a:latin typeface="Times New Roman" panose="02020603050405020304" pitchFamily="18" charset="0"/>
                <a:ea typeface="宋体" pitchFamily="2" charset="-122"/>
                <a:cs typeface="+mn-ea"/>
              </a:rPr>
              <a:t>20KB≤D</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24KB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允许访问；</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否则发生越界中断</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9718" name="文本框 29717"/>
          <p:cNvSpPr txBox="1"/>
          <p:nvPr/>
        </p:nvSpPr>
        <p:spPr>
          <a:xfrm>
            <a:off x="1000125" y="59880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界限寄存器保护示意图</a:t>
            </a:r>
            <a:endParaRPr lang="zh-CN" altLang="en-US" sz="1600" b="0">
              <a:solidFill>
                <a:schemeClr val="tx1"/>
              </a:solidFill>
              <a:latin typeface="Times New Roman" panose="02020603050405020304" pitchFamily="18" charset="0"/>
              <a:ea typeface="宋体" pitchFamily="2" charset="-122"/>
            </a:endParaRPr>
          </a:p>
        </p:txBody>
      </p:sp>
      <p:sp>
        <p:nvSpPr>
          <p:cNvPr id="29719" name="矩形 29718"/>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0"/>
                                            </p:txEl>
                                          </p:spTgt>
                                        </p:tgtEl>
                                        <p:attrNameLst>
                                          <p:attrName>style.visibility</p:attrName>
                                        </p:attrNameLst>
                                      </p:cBhvr>
                                      <p:to>
                                        <p:strVal val="visible"/>
                                      </p:to>
                                    </p:set>
                                    <p:anim calcmode="lin" valueType="num">
                                      <p:cBhvr>
                                        <p:cTn id="7" dur="1000" fill="hold"/>
                                        <p:tgtEl>
                                          <p:spTgt spid="29699">
                                            <p:txEl>
                                              <p:charRg st="0" end="0"/>
                                            </p:txEl>
                                          </p:spTgt>
                                        </p:tgtEl>
                                        <p:attrNameLst>
                                          <p:attrName>ppt_x</p:attrName>
                                        </p:attrNameLst>
                                      </p:cBhvr>
                                      <p:tavLst>
                                        <p:tav tm="0">
                                          <p:val>
                                            <p:strVal val="0-#ppt_w/2"/>
                                          </p:val>
                                        </p:tav>
                                        <p:tav tm="100000">
                                          <p:val>
                                            <p:strVal val="#ppt_x"/>
                                          </p:val>
                                        </p:tav>
                                      </p:tavLst>
                                    </p:anim>
                                    <p:anim calcmode="lin" valueType="num">
                                      <p:cBhvr>
                                        <p:cTn id="8" dur="1000" fill="hold"/>
                                        <p:tgtEl>
                                          <p:spTgt spid="29699">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6" end="15"/>
                                            </p:txEl>
                                          </p:spTgt>
                                        </p:tgtEl>
                                        <p:attrNameLst>
                                          <p:attrName>style.visibility</p:attrName>
                                        </p:attrNameLst>
                                      </p:cBhvr>
                                      <p:to>
                                        <p:strVal val="visible"/>
                                      </p:to>
                                    </p:set>
                                    <p:anim calcmode="lin" valueType="num">
                                      <p:cBhvr>
                                        <p:cTn id="13" dur="1000" fill="hold"/>
                                        <p:tgtEl>
                                          <p:spTgt spid="29699">
                                            <p:txEl>
                                              <p:charRg st="6" end="15"/>
                                            </p:txEl>
                                          </p:spTgt>
                                        </p:tgtEl>
                                        <p:attrNameLst>
                                          <p:attrName>ppt_x</p:attrName>
                                        </p:attrNameLst>
                                      </p:cBhvr>
                                      <p:tavLst>
                                        <p:tav tm="0">
                                          <p:val>
                                            <p:strVal val="0-#ppt_w/2"/>
                                          </p:val>
                                        </p:tav>
                                        <p:tav tm="100000">
                                          <p:val>
                                            <p:strVal val="#ppt_x"/>
                                          </p:val>
                                        </p:tav>
                                      </p:tavLst>
                                    </p:anim>
                                    <p:anim calcmode="lin" valueType="num">
                                      <p:cBhvr>
                                        <p:cTn id="14" dur="1000" fill="hold"/>
                                        <p:tgtEl>
                                          <p:spTgt spid="29699">
                                            <p:txEl>
                                              <p:charRg st="6"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charRg st="15" end="52"/>
                                            </p:txEl>
                                          </p:spTgt>
                                        </p:tgtEl>
                                        <p:attrNameLst>
                                          <p:attrName>style.visibility</p:attrName>
                                        </p:attrNameLst>
                                      </p:cBhvr>
                                      <p:to>
                                        <p:strVal val="visible"/>
                                      </p:to>
                                    </p:set>
                                    <p:anim calcmode="lin" valueType="num">
                                      <p:cBhvr>
                                        <p:cTn id="19" dur="500" fill="hold"/>
                                        <p:tgtEl>
                                          <p:spTgt spid="29699">
                                            <p:txEl>
                                              <p:charRg st="15" end="52"/>
                                            </p:txEl>
                                          </p:spTgt>
                                        </p:tgtEl>
                                        <p:attrNameLst>
                                          <p:attrName>ppt_x</p:attrName>
                                        </p:attrNameLst>
                                      </p:cBhvr>
                                      <p:tavLst>
                                        <p:tav tm="0">
                                          <p:val>
                                            <p:strVal val="#ppt_x"/>
                                          </p:val>
                                        </p:tav>
                                        <p:tav tm="100000">
                                          <p:val>
                                            <p:strVal val="#ppt_x"/>
                                          </p:val>
                                        </p:tav>
                                      </p:tavLst>
                                    </p:anim>
                                    <p:anim calcmode="lin" valueType="num">
                                      <p:cBhvr>
                                        <p:cTn id="20" dur="500" fill="hold"/>
                                        <p:tgtEl>
                                          <p:spTgt spid="29699">
                                            <p:txEl>
                                              <p:charRg st="15" end="5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00"/>
                                        </p:tgtEl>
                                        <p:attrNameLst>
                                          <p:attrName>style.visibility</p:attrName>
                                        </p:attrNameLst>
                                      </p:cBhvr>
                                      <p:to>
                                        <p:strVal val="visible"/>
                                      </p:to>
                                    </p:set>
                                    <p:anim calcmode="lin" valueType="num">
                                      <p:cBhvr>
                                        <p:cTn id="25" dur="500" fill="hold"/>
                                        <p:tgtEl>
                                          <p:spTgt spid="29700"/>
                                        </p:tgtEl>
                                        <p:attrNameLst>
                                          <p:attrName>ppt_x</p:attrName>
                                        </p:attrNameLst>
                                      </p:cBhvr>
                                      <p:tavLst>
                                        <p:tav tm="0">
                                          <p:val>
                                            <p:strVal val="#ppt_x"/>
                                          </p:val>
                                        </p:tav>
                                        <p:tav tm="100000">
                                          <p:val>
                                            <p:strVal val="#ppt_x"/>
                                          </p:val>
                                        </p:tav>
                                      </p:tavLst>
                                    </p:anim>
                                    <p:anim calcmode="lin" valueType="num">
                                      <p:cBhvr>
                                        <p:cTn id="26"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9709"/>
                                        </p:tgtEl>
                                        <p:attrNameLst>
                                          <p:attrName>style.visibility</p:attrName>
                                        </p:attrNameLst>
                                      </p:cBhvr>
                                      <p:to>
                                        <p:strVal val="visible"/>
                                      </p:to>
                                    </p:set>
                                    <p:anim calcmode="lin" valueType="num">
                                      <p:cBhvr>
                                        <p:cTn id="35" dur="500" fill="hold"/>
                                        <p:tgtEl>
                                          <p:spTgt spid="29709"/>
                                        </p:tgtEl>
                                        <p:attrNameLst>
                                          <p:attrName>ppt_x</p:attrName>
                                        </p:attrNameLst>
                                      </p:cBhvr>
                                      <p:tavLst>
                                        <p:tav tm="0">
                                          <p:val>
                                            <p:strVal val="0-#ppt_w/2"/>
                                          </p:val>
                                        </p:tav>
                                        <p:tav tm="100000">
                                          <p:val>
                                            <p:strVal val="#ppt_x"/>
                                          </p:val>
                                        </p:tav>
                                      </p:tavLst>
                                    </p:anim>
                                    <p:anim calcmode="lin" valueType="num">
                                      <p:cBhvr>
                                        <p:cTn id="36"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9713"/>
                                        </p:tgtEl>
                                        <p:attrNameLst>
                                          <p:attrName>style.visibility</p:attrName>
                                        </p:attrNameLst>
                                      </p:cBhvr>
                                      <p:to>
                                        <p:strVal val="visible"/>
                                      </p:to>
                                    </p:set>
                                    <p:anim calcmode="lin" valueType="num">
                                      <p:cBhvr>
                                        <p:cTn id="41" dur="500" fill="hold"/>
                                        <p:tgtEl>
                                          <p:spTgt spid="29713"/>
                                        </p:tgtEl>
                                        <p:attrNameLst>
                                          <p:attrName>ppt_x</p:attrName>
                                        </p:attrNameLst>
                                      </p:cBhvr>
                                      <p:tavLst>
                                        <p:tav tm="0">
                                          <p:val>
                                            <p:strVal val="0-#ppt_w/2"/>
                                          </p:val>
                                        </p:tav>
                                        <p:tav tm="100000">
                                          <p:val>
                                            <p:strVal val="#ppt_x"/>
                                          </p:val>
                                        </p:tav>
                                      </p:tavLst>
                                    </p:anim>
                                    <p:anim calcmode="lin" valueType="num">
                                      <p:cBhvr>
                                        <p:cTn id="42"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717">
                                            <p:txEl>
                                              <p:charRg st="0" end="15"/>
                                            </p:txEl>
                                          </p:spTgt>
                                        </p:tgtEl>
                                        <p:attrNameLst>
                                          <p:attrName>style.visibility</p:attrName>
                                        </p:attrNameLst>
                                      </p:cBhvr>
                                      <p:to>
                                        <p:strVal val="visible"/>
                                      </p:to>
                                    </p:set>
                                    <p:anim calcmode="lin" valueType="num">
                                      <p:cBhvr>
                                        <p:cTn id="47" dur="500" fill="hold"/>
                                        <p:tgtEl>
                                          <p:spTgt spid="29717">
                                            <p:txEl>
                                              <p:charRg st="0" end="15"/>
                                            </p:txEl>
                                          </p:spTgt>
                                        </p:tgtEl>
                                        <p:attrNameLst>
                                          <p:attrName>ppt_x</p:attrName>
                                        </p:attrNameLst>
                                      </p:cBhvr>
                                      <p:tavLst>
                                        <p:tav tm="0">
                                          <p:val>
                                            <p:strVal val="#ppt_x"/>
                                          </p:val>
                                        </p:tav>
                                        <p:tav tm="100000">
                                          <p:val>
                                            <p:strVal val="#ppt_x"/>
                                          </p:val>
                                        </p:tav>
                                      </p:tavLst>
                                    </p:anim>
                                    <p:anim calcmode="lin" valueType="num">
                                      <p:cBhvr>
                                        <p:cTn id="48" dur="500" fill="hold"/>
                                        <p:tgtEl>
                                          <p:spTgt spid="29717">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9712"/>
                                        </p:tgtEl>
                                        <p:attrNameLst>
                                          <p:attrName>style.visibility</p:attrName>
                                        </p:attrNameLst>
                                      </p:cBhvr>
                                      <p:to>
                                        <p:strVal val="visible"/>
                                      </p:to>
                                    </p:set>
                                    <p:anim calcmode="lin" valueType="num">
                                      <p:cBhvr>
                                        <p:cTn id="53" dur="500" fill="hold"/>
                                        <p:tgtEl>
                                          <p:spTgt spid="29712"/>
                                        </p:tgtEl>
                                        <p:attrNameLst>
                                          <p:attrName>ppt_x</p:attrName>
                                        </p:attrNameLst>
                                      </p:cBhvr>
                                      <p:tavLst>
                                        <p:tav tm="0">
                                          <p:val>
                                            <p:strVal val="0-#ppt_w/2"/>
                                          </p:val>
                                        </p:tav>
                                        <p:tav tm="100000">
                                          <p:val>
                                            <p:strVal val="#ppt_x"/>
                                          </p:val>
                                        </p:tav>
                                      </p:tavLst>
                                    </p:anim>
                                    <p:anim calcmode="lin" valueType="num">
                                      <p:cBhvr>
                                        <p:cTn id="54"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9716"/>
                                        </p:tgtEl>
                                        <p:attrNameLst>
                                          <p:attrName>style.visibility</p:attrName>
                                        </p:attrNameLst>
                                      </p:cBhvr>
                                      <p:to>
                                        <p:strVal val="visible"/>
                                      </p:to>
                                    </p:set>
                                    <p:anim calcmode="lin" valueType="num">
                                      <p:cBhvr>
                                        <p:cTn id="59" dur="500" fill="hold"/>
                                        <p:tgtEl>
                                          <p:spTgt spid="29716"/>
                                        </p:tgtEl>
                                        <p:attrNameLst>
                                          <p:attrName>ppt_x</p:attrName>
                                        </p:attrNameLst>
                                      </p:cBhvr>
                                      <p:tavLst>
                                        <p:tav tm="0">
                                          <p:val>
                                            <p:strVal val="0-#ppt_w/2"/>
                                          </p:val>
                                        </p:tav>
                                        <p:tav tm="100000">
                                          <p:val>
                                            <p:strVal val="#ppt_x"/>
                                          </p:val>
                                        </p:tav>
                                      </p:tavLst>
                                    </p:anim>
                                    <p:anim calcmode="lin" valueType="num">
                                      <p:cBhvr>
                                        <p:cTn id="60" dur="500" fill="hold"/>
                                        <p:tgtEl>
                                          <p:spTgt spid="2971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9717">
                                            <p:txEl>
                                              <p:charRg st="15" end="26"/>
                                            </p:txEl>
                                          </p:spTgt>
                                        </p:tgtEl>
                                        <p:attrNameLst>
                                          <p:attrName>style.visibility</p:attrName>
                                        </p:attrNameLst>
                                      </p:cBhvr>
                                      <p:to>
                                        <p:strVal val="visible"/>
                                      </p:to>
                                    </p:set>
                                    <p:anim calcmode="lin" valueType="num">
                                      <p:cBhvr>
                                        <p:cTn id="65" dur="500" fill="hold"/>
                                        <p:tgtEl>
                                          <p:spTgt spid="29717">
                                            <p:txEl>
                                              <p:charRg st="15" end="26"/>
                                            </p:txEl>
                                          </p:spTgt>
                                        </p:tgtEl>
                                        <p:attrNameLst>
                                          <p:attrName>ppt_x</p:attrName>
                                        </p:attrNameLst>
                                      </p:cBhvr>
                                      <p:tavLst>
                                        <p:tav tm="0">
                                          <p:val>
                                            <p:strVal val="#ppt_x"/>
                                          </p:val>
                                        </p:tav>
                                        <p:tav tm="100000">
                                          <p:val>
                                            <p:strVal val="#ppt_x"/>
                                          </p:val>
                                        </p:tav>
                                      </p:tavLst>
                                    </p:anim>
                                    <p:anim calcmode="lin" valueType="num">
                                      <p:cBhvr>
                                        <p:cTn id="66" dur="500" fill="hold"/>
                                        <p:tgtEl>
                                          <p:spTgt spid="29717">
                                            <p:txEl>
                                              <p:charRg st="15" end="2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9717">
                                            <p:txEl>
                                              <p:charRg st="26" end="60"/>
                                            </p:txEl>
                                          </p:spTgt>
                                        </p:tgtEl>
                                        <p:attrNameLst>
                                          <p:attrName>style.visibility</p:attrName>
                                        </p:attrNameLst>
                                      </p:cBhvr>
                                      <p:to>
                                        <p:strVal val="visible"/>
                                      </p:to>
                                    </p:set>
                                    <p:anim calcmode="lin" valueType="num">
                                      <p:cBhvr>
                                        <p:cTn id="71" dur="500" fill="hold"/>
                                        <p:tgtEl>
                                          <p:spTgt spid="29717">
                                            <p:txEl>
                                              <p:charRg st="26" end="60"/>
                                            </p:txEl>
                                          </p:spTgt>
                                        </p:tgtEl>
                                        <p:attrNameLst>
                                          <p:attrName>ppt_x</p:attrName>
                                        </p:attrNameLst>
                                      </p:cBhvr>
                                      <p:tavLst>
                                        <p:tav tm="0">
                                          <p:val>
                                            <p:strVal val="#ppt_x"/>
                                          </p:val>
                                        </p:tav>
                                        <p:tav tm="100000">
                                          <p:val>
                                            <p:strVal val="#ppt_x"/>
                                          </p:val>
                                        </p:tav>
                                      </p:tavLst>
                                    </p:anim>
                                    <p:anim calcmode="lin" valueType="num">
                                      <p:cBhvr>
                                        <p:cTn id="72" dur="500" fill="hold"/>
                                        <p:tgtEl>
                                          <p:spTgt spid="29717">
                                            <p:txEl>
                                              <p:charRg st="26" end="6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717">
                                            <p:txEl>
                                              <p:charRg st="60" end="83"/>
                                            </p:txEl>
                                          </p:spTgt>
                                        </p:tgtEl>
                                        <p:attrNameLst>
                                          <p:attrName>style.visibility</p:attrName>
                                        </p:attrNameLst>
                                      </p:cBhvr>
                                      <p:to>
                                        <p:strVal val="visible"/>
                                      </p:to>
                                    </p:set>
                                    <p:anim calcmode="lin" valueType="num">
                                      <p:cBhvr>
                                        <p:cTn id="75" dur="500" fill="hold"/>
                                        <p:tgtEl>
                                          <p:spTgt spid="29717">
                                            <p:txEl>
                                              <p:charRg st="60" end="83"/>
                                            </p:txEl>
                                          </p:spTgt>
                                        </p:tgtEl>
                                        <p:attrNameLst>
                                          <p:attrName>ppt_x</p:attrName>
                                        </p:attrNameLst>
                                      </p:cBhvr>
                                      <p:tavLst>
                                        <p:tav tm="0">
                                          <p:val>
                                            <p:strVal val="#ppt_x"/>
                                          </p:val>
                                        </p:tav>
                                        <p:tav tm="100000">
                                          <p:val>
                                            <p:strVal val="#ppt_x"/>
                                          </p:val>
                                        </p:tav>
                                      </p:tavLst>
                                    </p:anim>
                                    <p:anim calcmode="lin" valueType="num">
                                      <p:cBhvr>
                                        <p:cTn id="76" dur="500" fill="hold"/>
                                        <p:tgtEl>
                                          <p:spTgt spid="29717">
                                            <p:txEl>
                                              <p:charRg st="60" end="8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717">
                                            <p:txEl>
                                              <p:charRg st="83" end="105"/>
                                            </p:txEl>
                                          </p:spTgt>
                                        </p:tgtEl>
                                        <p:attrNameLst>
                                          <p:attrName>style.visibility</p:attrName>
                                        </p:attrNameLst>
                                      </p:cBhvr>
                                      <p:to>
                                        <p:strVal val="visible"/>
                                      </p:to>
                                    </p:set>
                                    <p:anim calcmode="lin" valueType="num">
                                      <p:cBhvr>
                                        <p:cTn id="79" dur="500" fill="hold"/>
                                        <p:tgtEl>
                                          <p:spTgt spid="29717">
                                            <p:txEl>
                                              <p:charRg st="83" end="105"/>
                                            </p:txEl>
                                          </p:spTgt>
                                        </p:tgtEl>
                                        <p:attrNameLst>
                                          <p:attrName>ppt_x</p:attrName>
                                        </p:attrNameLst>
                                      </p:cBhvr>
                                      <p:tavLst>
                                        <p:tav tm="0">
                                          <p:val>
                                            <p:strVal val="#ppt_x"/>
                                          </p:val>
                                        </p:tav>
                                        <p:tav tm="100000">
                                          <p:val>
                                            <p:strVal val="#ppt_x"/>
                                          </p:val>
                                        </p:tav>
                                      </p:tavLst>
                                    </p:anim>
                                    <p:anim calcmode="lin" valueType="num">
                                      <p:cBhvr>
                                        <p:cTn id="80" dur="500" fill="hold"/>
                                        <p:tgtEl>
                                          <p:spTgt spid="29717">
                                            <p:txEl>
                                              <p:charRg st="83"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P spid="29712" grpId="0"/>
      <p:bldP spid="29716" grpId="0"/>
      <p:bldP spid="297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17</a:t>
            </a:r>
            <a:endParaRPr lang="en-US" altLang="zh-CN" b="0">
              <a:solidFill>
                <a:schemeClr val="tx2"/>
              </a:solidFill>
              <a:latin typeface="Times New Roman" panose="02020603050405020304" pitchFamily="18" charset="0"/>
              <a:ea typeface="宋体" pitchFamily="2" charset="-122"/>
            </a:endParaRPr>
          </a:p>
        </p:txBody>
      </p:sp>
      <p:sp>
        <p:nvSpPr>
          <p:cNvPr id="30723" name="矩形 30722"/>
          <p:cNvSpPr/>
          <p:nvPr/>
        </p:nvSpPr>
        <p:spPr>
          <a:xfrm>
            <a:off x="128588" y="730250"/>
            <a:ext cx="837565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cs"/>
              </a:rPr>
              <a:t>② 基地址、限长防护</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例：程序大小为</a:t>
            </a:r>
            <a:r>
              <a:rPr lang="en-US" altLang="zh-CN" sz="2400" strike="noStrike" noProof="1">
                <a:solidFill>
                  <a:schemeClr val="tx1"/>
                </a:solidFill>
                <a:effectLst/>
                <a:latin typeface="Times New Roman" panose="02020603050405020304" pitchFamily="18" charset="0"/>
                <a:ea typeface="宋体" pitchFamily="2" charset="-122"/>
                <a:cs typeface="+mn-ea"/>
              </a:rPr>
              <a:t>4KB</a:t>
            </a:r>
            <a:r>
              <a:rPr lang="zh-CN" altLang="en-US" sz="2400" strike="noStrike" noProof="1">
                <a:solidFill>
                  <a:schemeClr val="tx1"/>
                </a:solidFill>
                <a:effectLst/>
                <a:latin typeface="Times New Roman" panose="02020603050405020304" pitchFamily="18" charset="0"/>
                <a:ea typeface="宋体" pitchFamily="2" charset="-122"/>
                <a:cs typeface="+mn-ea"/>
              </a:rPr>
              <a:t>，主存首址为</a:t>
            </a:r>
            <a:r>
              <a:rPr lang="en-US" altLang="zh-CN" sz="2400" strike="noStrike" noProof="1">
                <a:solidFill>
                  <a:schemeClr val="tx1"/>
                </a:solidFill>
                <a:effectLst/>
                <a:latin typeface="Times New Roman" panose="02020603050405020304" pitchFamily="18" charset="0"/>
                <a:ea typeface="宋体" pitchFamily="2" charset="-122"/>
                <a:cs typeface="+mn-ea"/>
              </a:rPr>
              <a:t>20KB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30724" name="矩形 30723"/>
          <p:cNvSpPr/>
          <p:nvPr/>
        </p:nvSpPr>
        <p:spPr>
          <a:xfrm>
            <a:off x="3975100" y="2119313"/>
            <a:ext cx="4929188" cy="3378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cs"/>
                <a:sym typeface="Symbol" pitchFamily="18" charset="2"/>
              </a:rPr>
              <a:t>如何</a:t>
            </a:r>
            <a:r>
              <a:rPr lang="zh-CN" altLang="en-US" sz="2400" b="1" strike="noStrike" noProof="1">
                <a:solidFill>
                  <a:schemeClr val="tx1"/>
                </a:solidFill>
                <a:effectLst/>
                <a:latin typeface="Times New Roman" panose="02020603050405020304" pitchFamily="18" charset="0"/>
                <a:ea typeface="宋体" pitchFamily="2" charset="-122"/>
                <a:cs typeface="+mn-cs"/>
              </a:rPr>
              <a:t>设置基址、限长寄存器内容 ？</a:t>
            </a:r>
            <a:endParaRPr lang="zh-CN" altLang="en-US" sz="2400" b="1"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pitchFamily="18" charset="0"/>
                <a:ea typeface="宋体" pitchFamily="2" charset="-122"/>
                <a:cs typeface="+mn-cs"/>
                <a:sym typeface="Symbol" pitchFamily="18" charset="2"/>
              </a:rPr>
              <a:t>如何判断是否越界 ？</a:t>
            </a:r>
            <a:endParaRPr lang="zh-CN" altLang="en-US" sz="2400" b="1" strike="noStrike" noProof="1">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b="1" strike="noStrike" noProof="1">
                <a:solidFill>
                  <a:schemeClr val="tx1"/>
                </a:solidFill>
                <a:effectLst/>
                <a:latin typeface="Times New Roman" panose="02020603050405020304" pitchFamily="18" charset="0"/>
                <a:ea typeface="宋体" pitchFamily="2" charset="-122"/>
                <a:cs typeface="+mn-ea"/>
                <a:sym typeface="Symbol" pitchFamily="18" charset="2"/>
              </a:rPr>
              <a:t>  若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itchFamily="18" charset="2"/>
              </a:rPr>
              <a:t>逻辑地址 </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4KB    </a:t>
            </a:r>
            <a:endParaRPr lang="en-US" altLang="zh-CN"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允许访问；</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rPr>
              <a:t>               否则发生越界中断</a:t>
            </a:r>
            <a:endParaRPr lang="zh-CN" altLang="en-US" sz="2400" strike="noStrike" noProof="1">
              <a:solidFill>
                <a:schemeClr val="tx1"/>
              </a:solidFill>
              <a:effectLst/>
              <a:latin typeface="Times New Roman" panose="02020603050405020304" pitchFamily="18" charset="0"/>
              <a:ea typeface="宋体" pitchFamily="2" charset="-122"/>
            </a:endParaRPr>
          </a:p>
        </p:txBody>
      </p:sp>
      <p:grpSp>
        <p:nvGrpSpPr>
          <p:cNvPr id="30725" name="组合 30724"/>
          <p:cNvGrpSpPr/>
          <p:nvPr/>
        </p:nvGrpSpPr>
        <p:grpSpPr>
          <a:xfrm>
            <a:off x="1168400" y="2135188"/>
            <a:ext cx="3184525" cy="3252787"/>
            <a:chOff x="0" y="0"/>
            <a:chExt cx="1545" cy="2049"/>
          </a:xfrm>
        </p:grpSpPr>
        <p:sp>
          <p:nvSpPr>
            <p:cNvPr id="36869" name="文本框 30725"/>
            <p:cNvSpPr txBox="1"/>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spcBef>
                  <a:spcPct val="2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 123</a:t>
              </a:r>
              <a:endParaRPr lang="en-US" altLang="zh-CN" sz="1600">
                <a:solidFill>
                  <a:schemeClr val="tx1"/>
                </a:solidFill>
                <a:latin typeface="Times New Roman" panose="02020603050405020304" pitchFamily="18" charset="0"/>
                <a:ea typeface="宋体" pitchFamily="2" charset="-122"/>
              </a:endParaRPr>
            </a:p>
          </p:txBody>
        </p:sp>
        <p:sp>
          <p:nvSpPr>
            <p:cNvPr id="36870" name="文本框 30726"/>
            <p:cNvSpPr txBox="1"/>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36871" name="文本框 30727"/>
            <p:cNvSpPr txBox="1"/>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36872" name="文本框 30728"/>
            <p:cNvSpPr txBox="1"/>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256KB-1</a:t>
              </a:r>
              <a:endParaRPr lang="en-US" altLang="zh-CN" sz="1600">
                <a:solidFill>
                  <a:schemeClr val="tx1"/>
                </a:solidFill>
                <a:latin typeface="Times New Roman" panose="02020603050405020304" pitchFamily="18" charset="0"/>
                <a:ea typeface="宋体" pitchFamily="2" charset="-122"/>
              </a:endParaRPr>
            </a:p>
          </p:txBody>
        </p:sp>
        <p:sp>
          <p:nvSpPr>
            <p:cNvPr id="36873" name="文本框 30729"/>
            <p:cNvSpPr txBox="1"/>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存储空间</a:t>
              </a:r>
              <a:endParaRPr lang="zh-CN" altLang="en-US" sz="1600">
                <a:solidFill>
                  <a:schemeClr val="tx1"/>
                </a:solidFill>
                <a:latin typeface="Times New Roman" panose="02020603050405020304" pitchFamily="18" charset="0"/>
                <a:ea typeface="宋体" pitchFamily="2" charset="-122"/>
              </a:endParaRPr>
            </a:p>
          </p:txBody>
        </p:sp>
        <p:sp>
          <p:nvSpPr>
            <p:cNvPr id="36874" name="直接连接符 30730"/>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6875" name="直接连接符 30731"/>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6876" name="文本框 30732"/>
            <p:cNvSpPr txBox="1"/>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24KB</a:t>
              </a:r>
              <a:endParaRPr lang="en-US" altLang="zh-CN" sz="1600">
                <a:solidFill>
                  <a:schemeClr val="tx1"/>
                </a:solidFill>
                <a:latin typeface="Times New Roman" panose="02020603050405020304" pitchFamily="18" charset="0"/>
                <a:ea typeface="宋体" pitchFamily="2" charset="-122"/>
              </a:endParaRPr>
            </a:p>
          </p:txBody>
        </p:sp>
      </p:grpSp>
      <p:grpSp>
        <p:nvGrpSpPr>
          <p:cNvPr id="30734" name="组合 30733"/>
          <p:cNvGrpSpPr/>
          <p:nvPr/>
        </p:nvGrpSpPr>
        <p:grpSpPr>
          <a:xfrm>
            <a:off x="114300" y="2697163"/>
            <a:ext cx="1331913" cy="765175"/>
            <a:chOff x="0" y="0"/>
            <a:chExt cx="839" cy="482"/>
          </a:xfrm>
        </p:grpSpPr>
        <p:sp>
          <p:nvSpPr>
            <p:cNvPr id="36878" name="文本框 30734"/>
            <p:cNvSpPr txBox="1"/>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基址寄存器</a:t>
              </a:r>
              <a:endParaRPr lang="zh-CN" altLang="en-US" sz="1600">
                <a:solidFill>
                  <a:schemeClr val="tx1"/>
                </a:solidFill>
                <a:latin typeface="Times New Roman" panose="02020603050405020304" pitchFamily="18" charset="0"/>
                <a:ea typeface="宋体" pitchFamily="2" charset="-122"/>
              </a:endParaRPr>
            </a:p>
          </p:txBody>
        </p:sp>
        <p:sp>
          <p:nvSpPr>
            <p:cNvPr id="36879" name="文本框 30735"/>
            <p:cNvSpPr txBox="1"/>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30737" name="文本框 30736"/>
          <p:cNvSpPr txBox="1"/>
          <p:nvPr/>
        </p:nvSpPr>
        <p:spPr>
          <a:xfrm>
            <a:off x="379413" y="309403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grpSp>
        <p:nvGrpSpPr>
          <p:cNvPr id="30738" name="组合 30737"/>
          <p:cNvGrpSpPr/>
          <p:nvPr/>
        </p:nvGrpSpPr>
        <p:grpSpPr>
          <a:xfrm>
            <a:off x="115888" y="3727450"/>
            <a:ext cx="1260475" cy="803275"/>
            <a:chOff x="0" y="0"/>
            <a:chExt cx="794" cy="506"/>
          </a:xfrm>
        </p:grpSpPr>
        <p:sp>
          <p:nvSpPr>
            <p:cNvPr id="36882" name="文本框 30738"/>
            <p:cNvSpPr txBox="1"/>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限长寄存器</a:t>
              </a:r>
              <a:endParaRPr lang="zh-CN" altLang="en-US" sz="1600">
                <a:solidFill>
                  <a:schemeClr val="tx1"/>
                </a:solidFill>
                <a:latin typeface="Times New Roman" panose="02020603050405020304" pitchFamily="18" charset="0"/>
                <a:ea typeface="宋体" pitchFamily="2" charset="-122"/>
              </a:endParaRPr>
            </a:p>
          </p:txBody>
        </p:sp>
        <p:sp>
          <p:nvSpPr>
            <p:cNvPr id="36883" name="文本框 30739"/>
            <p:cNvSpPr txBox="1"/>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grpSp>
      <p:sp>
        <p:nvSpPr>
          <p:cNvPr id="30741" name="文本框 30740"/>
          <p:cNvSpPr txBox="1"/>
          <p:nvPr/>
        </p:nvSpPr>
        <p:spPr>
          <a:xfrm>
            <a:off x="411163" y="4152900"/>
            <a:ext cx="796925" cy="33655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30742" name="文本框 30741"/>
          <p:cNvSpPr txBox="1"/>
          <p:nvPr/>
        </p:nvSpPr>
        <p:spPr>
          <a:xfrm>
            <a:off x="933450" y="558800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界限寄存器保护示意图</a:t>
            </a:r>
            <a:endParaRPr lang="zh-CN" altLang="en-US" sz="1600" b="0">
              <a:solidFill>
                <a:schemeClr val="tx1"/>
              </a:solidFill>
              <a:latin typeface="Times New Roman" panose="02020603050405020304" pitchFamily="18" charset="0"/>
              <a:ea typeface="宋体" pitchFamily="2" charset="-122"/>
            </a:endParaRPr>
          </a:p>
        </p:txBody>
      </p:sp>
      <p:sp>
        <p:nvSpPr>
          <p:cNvPr id="30743" name="矩形 3074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p:cTn id="7" dur="5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11" end="49"/>
                                            </p:txEl>
                                          </p:spTgt>
                                        </p:tgtEl>
                                        <p:attrNameLst>
                                          <p:attrName>style.visibility</p:attrName>
                                        </p:attrNameLst>
                                      </p:cBhvr>
                                      <p:to>
                                        <p:strVal val="visible"/>
                                      </p:to>
                                    </p:set>
                                    <p:anim calcmode="lin" valueType="num">
                                      <p:cBhvr>
                                        <p:cTn id="13" dur="500" fill="hold"/>
                                        <p:tgtEl>
                                          <p:spTgt spid="30723">
                                            <p:txEl>
                                              <p:charRg st="11" end="49"/>
                                            </p:txEl>
                                          </p:spTgt>
                                        </p:tgtEl>
                                        <p:attrNameLst>
                                          <p:attrName>ppt_x</p:attrName>
                                        </p:attrNameLst>
                                      </p:cBhvr>
                                      <p:tavLst>
                                        <p:tav tm="0">
                                          <p:val>
                                            <p:strVal val="#ppt_x"/>
                                          </p:val>
                                        </p:tav>
                                        <p:tav tm="100000">
                                          <p:val>
                                            <p:strVal val="#ppt_x"/>
                                          </p:val>
                                        </p:tav>
                                      </p:tavLst>
                                    </p:anim>
                                    <p:anim calcmode="lin" valueType="num">
                                      <p:cBhvr>
                                        <p:cTn id="14" dur="500" fill="hold"/>
                                        <p:tgtEl>
                                          <p:spTgt spid="30723">
                                            <p:txEl>
                                              <p:charRg st="11"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p:cTn id="19" dur="500" fill="hold"/>
                                        <p:tgtEl>
                                          <p:spTgt spid="30725"/>
                                        </p:tgtEl>
                                        <p:attrNameLst>
                                          <p:attrName>ppt_x</p:attrName>
                                        </p:attrNameLst>
                                      </p:cBhvr>
                                      <p:tavLst>
                                        <p:tav tm="0">
                                          <p:val>
                                            <p:strVal val="#ppt_x"/>
                                          </p:val>
                                        </p:tav>
                                        <p:tav tm="100000">
                                          <p:val>
                                            <p:strVal val="#ppt_x"/>
                                          </p:val>
                                        </p:tav>
                                      </p:tavLst>
                                    </p:anim>
                                    <p:anim calcmode="lin" valueType="num">
                                      <p:cBhvr>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0734"/>
                                        </p:tgtEl>
                                        <p:attrNameLst>
                                          <p:attrName>style.visibility</p:attrName>
                                        </p:attrNameLst>
                                      </p:cBhvr>
                                      <p:to>
                                        <p:strVal val="visible"/>
                                      </p:to>
                                    </p:set>
                                    <p:anim calcmode="lin" valueType="num">
                                      <p:cBhvr>
                                        <p:cTn id="29" dur="500" fill="hold"/>
                                        <p:tgtEl>
                                          <p:spTgt spid="30734"/>
                                        </p:tgtEl>
                                        <p:attrNameLst>
                                          <p:attrName>ppt_x</p:attrName>
                                        </p:attrNameLst>
                                      </p:cBhvr>
                                      <p:tavLst>
                                        <p:tav tm="0">
                                          <p:val>
                                            <p:strVal val="0-#ppt_w/2"/>
                                          </p:val>
                                        </p:tav>
                                        <p:tav tm="100000">
                                          <p:val>
                                            <p:strVal val="#ppt_x"/>
                                          </p:val>
                                        </p:tav>
                                      </p:tavLst>
                                    </p:anim>
                                    <p:anim calcmode="lin" valueType="num">
                                      <p:cBhvr>
                                        <p:cTn id="30"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p:cTn id="35" dur="500" fill="hold"/>
                                        <p:tgtEl>
                                          <p:spTgt spid="30738"/>
                                        </p:tgtEl>
                                        <p:attrNameLst>
                                          <p:attrName>ppt_x</p:attrName>
                                        </p:attrNameLst>
                                      </p:cBhvr>
                                      <p:tavLst>
                                        <p:tav tm="0">
                                          <p:val>
                                            <p:strVal val="0-#ppt_w/2"/>
                                          </p:val>
                                        </p:tav>
                                        <p:tav tm="100000">
                                          <p:val>
                                            <p:strVal val="#ppt_x"/>
                                          </p:val>
                                        </p:tav>
                                      </p:tavLst>
                                    </p:anim>
                                    <p:anim calcmode="lin" valueType="num">
                                      <p:cBhvr>
                                        <p:cTn id="36" dur="500" fill="hold"/>
                                        <p:tgtEl>
                                          <p:spTgt spid="3073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0724">
                                            <p:txEl>
                                              <p:charRg st="0" end="17"/>
                                            </p:txEl>
                                          </p:spTgt>
                                        </p:tgtEl>
                                        <p:attrNameLst>
                                          <p:attrName>style.visibility</p:attrName>
                                        </p:attrNameLst>
                                      </p:cBhvr>
                                      <p:to>
                                        <p:strVal val="visible"/>
                                      </p:to>
                                    </p:set>
                                    <p:anim calcmode="lin" valueType="num">
                                      <p:cBhvr>
                                        <p:cTn id="41" dur="500" fill="hold"/>
                                        <p:tgtEl>
                                          <p:spTgt spid="30724">
                                            <p:txEl>
                                              <p:charRg st="0" end="17"/>
                                            </p:txEl>
                                          </p:spTgt>
                                        </p:tgtEl>
                                        <p:attrNameLst>
                                          <p:attrName>ppt_x</p:attrName>
                                        </p:attrNameLst>
                                      </p:cBhvr>
                                      <p:tavLst>
                                        <p:tav tm="0">
                                          <p:val>
                                            <p:strVal val="1+#ppt_w/2"/>
                                          </p:val>
                                        </p:tav>
                                        <p:tav tm="100000">
                                          <p:val>
                                            <p:strVal val="#ppt_x"/>
                                          </p:val>
                                        </p:tav>
                                      </p:tavLst>
                                    </p:anim>
                                    <p:anim calcmode="lin" valueType="num">
                                      <p:cBhvr>
                                        <p:cTn id="42" dur="500" fill="hold"/>
                                        <p:tgtEl>
                                          <p:spTgt spid="30724">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0737"/>
                                        </p:tgtEl>
                                        <p:attrNameLst>
                                          <p:attrName>style.visibility</p:attrName>
                                        </p:attrNameLst>
                                      </p:cBhvr>
                                      <p:to>
                                        <p:strVal val="visible"/>
                                      </p:to>
                                    </p:set>
                                    <p:anim calcmode="lin" valueType="num">
                                      <p:cBhvr>
                                        <p:cTn id="47" dur="500" fill="hold"/>
                                        <p:tgtEl>
                                          <p:spTgt spid="30737"/>
                                        </p:tgtEl>
                                        <p:attrNameLst>
                                          <p:attrName>ppt_x</p:attrName>
                                        </p:attrNameLst>
                                      </p:cBhvr>
                                      <p:tavLst>
                                        <p:tav tm="0">
                                          <p:val>
                                            <p:strVal val="0-#ppt_w/2"/>
                                          </p:val>
                                        </p:tav>
                                        <p:tav tm="100000">
                                          <p:val>
                                            <p:strVal val="#ppt_x"/>
                                          </p:val>
                                        </p:tav>
                                      </p:tavLst>
                                    </p:anim>
                                    <p:anim calcmode="lin" valueType="num">
                                      <p:cBhvr>
                                        <p:cTn id="48" dur="500" fill="hold"/>
                                        <p:tgtEl>
                                          <p:spTgt spid="3073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0741"/>
                                        </p:tgtEl>
                                        <p:attrNameLst>
                                          <p:attrName>style.visibility</p:attrName>
                                        </p:attrNameLst>
                                      </p:cBhvr>
                                      <p:to>
                                        <p:strVal val="visible"/>
                                      </p:to>
                                    </p:set>
                                    <p:anim calcmode="lin" valueType="num">
                                      <p:cBhvr>
                                        <p:cTn id="53" dur="500" fill="hold"/>
                                        <p:tgtEl>
                                          <p:spTgt spid="30741"/>
                                        </p:tgtEl>
                                        <p:attrNameLst>
                                          <p:attrName>ppt_x</p:attrName>
                                        </p:attrNameLst>
                                      </p:cBhvr>
                                      <p:tavLst>
                                        <p:tav tm="0">
                                          <p:val>
                                            <p:strVal val="0-#ppt_w/2"/>
                                          </p:val>
                                        </p:tav>
                                        <p:tav tm="100000">
                                          <p:val>
                                            <p:strVal val="#ppt_x"/>
                                          </p:val>
                                        </p:tav>
                                      </p:tavLst>
                                    </p:anim>
                                    <p:anim calcmode="lin" valueType="num">
                                      <p:cBhvr>
                                        <p:cTn id="54" dur="500" fill="hold"/>
                                        <p:tgtEl>
                                          <p:spTgt spid="3074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24">
                                            <p:txEl>
                                              <p:charRg st="17" end="28"/>
                                            </p:txEl>
                                          </p:spTgt>
                                        </p:tgtEl>
                                        <p:attrNameLst>
                                          <p:attrName>style.visibility</p:attrName>
                                        </p:attrNameLst>
                                      </p:cBhvr>
                                      <p:to>
                                        <p:strVal val="visible"/>
                                      </p:to>
                                    </p:set>
                                    <p:anim calcmode="lin" valueType="num">
                                      <p:cBhvr>
                                        <p:cTn id="59" dur="500" fill="hold"/>
                                        <p:tgtEl>
                                          <p:spTgt spid="30724">
                                            <p:txEl>
                                              <p:charRg st="17" end="28"/>
                                            </p:txEl>
                                          </p:spTgt>
                                        </p:tgtEl>
                                        <p:attrNameLst>
                                          <p:attrName>ppt_x</p:attrName>
                                        </p:attrNameLst>
                                      </p:cBhvr>
                                      <p:tavLst>
                                        <p:tav tm="0">
                                          <p:val>
                                            <p:strVal val="#ppt_x"/>
                                          </p:val>
                                        </p:tav>
                                        <p:tav tm="100000">
                                          <p:val>
                                            <p:strVal val="#ppt_x"/>
                                          </p:val>
                                        </p:tav>
                                      </p:tavLst>
                                    </p:anim>
                                    <p:anim calcmode="lin" valueType="num">
                                      <p:cBhvr>
                                        <p:cTn id="60" dur="500" fill="hold"/>
                                        <p:tgtEl>
                                          <p:spTgt spid="30724">
                                            <p:txEl>
                                              <p:charRg st="17" end="2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24">
                                            <p:txEl>
                                              <p:charRg st="28" end="60"/>
                                            </p:txEl>
                                          </p:spTgt>
                                        </p:tgtEl>
                                        <p:attrNameLst>
                                          <p:attrName>style.visibility</p:attrName>
                                        </p:attrNameLst>
                                      </p:cBhvr>
                                      <p:to>
                                        <p:strVal val="visible"/>
                                      </p:to>
                                    </p:set>
                                    <p:anim calcmode="lin" valueType="num">
                                      <p:cBhvr>
                                        <p:cTn id="65" dur="500" fill="hold"/>
                                        <p:tgtEl>
                                          <p:spTgt spid="30724">
                                            <p:txEl>
                                              <p:charRg st="28" end="60"/>
                                            </p:txEl>
                                          </p:spTgt>
                                        </p:tgtEl>
                                        <p:attrNameLst>
                                          <p:attrName>ppt_x</p:attrName>
                                        </p:attrNameLst>
                                      </p:cBhvr>
                                      <p:tavLst>
                                        <p:tav tm="0">
                                          <p:val>
                                            <p:strVal val="#ppt_x"/>
                                          </p:val>
                                        </p:tav>
                                        <p:tav tm="100000">
                                          <p:val>
                                            <p:strVal val="#ppt_x"/>
                                          </p:val>
                                        </p:tav>
                                      </p:tavLst>
                                    </p:anim>
                                    <p:anim calcmode="lin" valueType="num">
                                      <p:cBhvr>
                                        <p:cTn id="66" dur="500" fill="hold"/>
                                        <p:tgtEl>
                                          <p:spTgt spid="30724">
                                            <p:txEl>
                                              <p:charRg st="28" end="6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24">
                                            <p:txEl>
                                              <p:charRg st="60" end="86"/>
                                            </p:txEl>
                                          </p:spTgt>
                                        </p:tgtEl>
                                        <p:attrNameLst>
                                          <p:attrName>style.visibility</p:attrName>
                                        </p:attrNameLst>
                                      </p:cBhvr>
                                      <p:to>
                                        <p:strVal val="visible"/>
                                      </p:to>
                                    </p:set>
                                    <p:anim calcmode="lin" valueType="num">
                                      <p:cBhvr>
                                        <p:cTn id="69" dur="500" fill="hold"/>
                                        <p:tgtEl>
                                          <p:spTgt spid="30724">
                                            <p:txEl>
                                              <p:charRg st="60" end="86"/>
                                            </p:txEl>
                                          </p:spTgt>
                                        </p:tgtEl>
                                        <p:attrNameLst>
                                          <p:attrName>ppt_x</p:attrName>
                                        </p:attrNameLst>
                                      </p:cBhvr>
                                      <p:tavLst>
                                        <p:tav tm="0">
                                          <p:val>
                                            <p:strVal val="#ppt_x"/>
                                          </p:val>
                                        </p:tav>
                                        <p:tav tm="100000">
                                          <p:val>
                                            <p:strVal val="#ppt_x"/>
                                          </p:val>
                                        </p:tav>
                                      </p:tavLst>
                                    </p:anim>
                                    <p:anim calcmode="lin" valueType="num">
                                      <p:cBhvr>
                                        <p:cTn id="70" dur="500" fill="hold"/>
                                        <p:tgtEl>
                                          <p:spTgt spid="30724">
                                            <p:txEl>
                                              <p:charRg st="60" end="8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24">
                                            <p:txEl>
                                              <p:charRg st="86" end="110"/>
                                            </p:txEl>
                                          </p:spTgt>
                                        </p:tgtEl>
                                        <p:attrNameLst>
                                          <p:attrName>style.visibility</p:attrName>
                                        </p:attrNameLst>
                                      </p:cBhvr>
                                      <p:to>
                                        <p:strVal val="visible"/>
                                      </p:to>
                                    </p:set>
                                    <p:anim calcmode="lin" valueType="num">
                                      <p:cBhvr>
                                        <p:cTn id="73" dur="500" fill="hold"/>
                                        <p:tgtEl>
                                          <p:spTgt spid="30724">
                                            <p:txEl>
                                              <p:charRg st="86" end="110"/>
                                            </p:txEl>
                                          </p:spTgt>
                                        </p:tgtEl>
                                        <p:attrNameLst>
                                          <p:attrName>ppt_x</p:attrName>
                                        </p:attrNameLst>
                                      </p:cBhvr>
                                      <p:tavLst>
                                        <p:tav tm="0">
                                          <p:val>
                                            <p:strVal val="#ppt_x"/>
                                          </p:val>
                                        </p:tav>
                                        <p:tav tm="100000">
                                          <p:val>
                                            <p:strVal val="#ppt_x"/>
                                          </p:val>
                                        </p:tav>
                                      </p:tavLst>
                                    </p:anim>
                                    <p:anim calcmode="lin" valueType="num">
                                      <p:cBhvr>
                                        <p:cTn id="74" dur="500" fill="hold"/>
                                        <p:tgtEl>
                                          <p:spTgt spid="30724">
                                            <p:txEl>
                                              <p:charRg st="86"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30741" grpId="0"/>
      <p:bldP spid="307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45057"/>
          <p:cNvSpPr>
            <a:spLocks noGrp="1"/>
          </p:cNvSpPr>
          <p:nvPr>
            <p:ph type="title"/>
          </p:nvPr>
        </p:nvSpPr>
        <p:spPr>
          <a:xfrm>
            <a:off x="685800" y="677863"/>
            <a:ext cx="7772400" cy="695325"/>
          </a:xfrm>
        </p:spPr>
        <p:txBody>
          <a:bodyPr anchor="b">
            <a:spAutoFit/>
          </a:bodyPr>
          <a:p>
            <a:pPr fontAlgn="base"/>
            <a:r>
              <a:rPr lang="zh-CN" altLang="en-US" sz="4000" strike="noStrike" noProof="1">
                <a:solidFill>
                  <a:srgbClr val="800000"/>
                </a:solidFill>
              </a:rPr>
              <a:t>主存扩充</a:t>
            </a:r>
            <a:endParaRPr lang="zh-CN" altLang="en-US" sz="4000" strike="noStrike" noProof="1">
              <a:solidFill>
                <a:srgbClr val="800000"/>
              </a:solidFill>
            </a:endParaRPr>
          </a:p>
        </p:txBody>
      </p:sp>
      <p:sp>
        <p:nvSpPr>
          <p:cNvPr id="45059" name="内容占位符 45058"/>
          <p:cNvSpPr>
            <a:spLocks noGrp="1"/>
          </p:cNvSpPr>
          <p:nvPr>
            <p:ph idx="1"/>
          </p:nvPr>
        </p:nvSpPr>
        <p:spPr>
          <a:xfrm>
            <a:off x="685800" y="1371600"/>
            <a:ext cx="7772400" cy="3352800"/>
          </a:xfrm>
        </p:spPr>
        <p:txBody>
          <a:bodyPr anchor="t">
            <a:spAutoFit/>
          </a:bodyPr>
          <a:p>
            <a:pPr fontAlgn="base">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问题的提出</a:t>
            </a:r>
            <a:endParaRPr lang="zh-CN" altLang="en-US" b="1" strike="noStrike" noProof="1">
              <a:solidFill>
                <a:schemeClr val="tx1"/>
              </a:solidFill>
              <a:effectLst/>
            </a:endParaRPr>
          </a:p>
          <a:p>
            <a:pPr fontAlgn="base">
              <a:spcBef>
                <a:spcPct val="30000"/>
              </a:spcBef>
              <a:buNone/>
            </a:pPr>
            <a:r>
              <a:rPr lang="zh-CN" altLang="en-US" b="1" strike="noStrike" noProof="1">
                <a:solidFill>
                  <a:schemeClr val="tx1"/>
                </a:solidFill>
                <a:effectLst/>
              </a:rPr>
              <a:t>	主存容量始终显得十分紧张</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如何使用户使用计算机不受主存容量的限制？</a:t>
            </a:r>
            <a:endParaRPr lang="zh-CN" altLang="en-US" b="1" strike="noStrike" noProof="1">
              <a:solidFill>
                <a:srgbClr val="CC3300"/>
              </a:solidFill>
              <a:effectLst/>
            </a:endParaRPr>
          </a:p>
          <a:p>
            <a:pPr fontAlgn="base">
              <a:spcBef>
                <a:spcPct val="30000"/>
              </a:spcBef>
              <a:buNone/>
            </a:pPr>
            <a:r>
              <a:rPr lang="en-US" altLang="zh-CN" b="1" strike="noStrike" noProof="1">
                <a:solidFill>
                  <a:schemeClr val="tx1"/>
                </a:solidFill>
                <a:effectLst/>
              </a:rPr>
              <a:t>2. </a:t>
            </a:r>
            <a:r>
              <a:rPr lang="zh-CN" altLang="en-US" b="1" strike="noStrike" noProof="1">
                <a:solidFill>
                  <a:schemeClr val="tx1"/>
                </a:solidFill>
                <a:effectLst/>
              </a:rPr>
              <a:t>解决问题的思路</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部分装入，部分对换。</a:t>
            </a:r>
            <a:endParaRPr lang="zh-CN" altLang="en-US" b="1" strike="noStrike" noProof="1">
              <a:effectLst/>
            </a:endParaRPr>
          </a:p>
        </p:txBody>
      </p:sp>
      <p:sp>
        <p:nvSpPr>
          <p:cNvPr id="378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16" end="25"/>
                                            </p:txEl>
                                          </p:spTgt>
                                        </p:tgtEl>
                                        <p:attrNameLst>
                                          <p:attrName>style.visibility</p:attrName>
                                        </p:attrNameLst>
                                      </p:cBhvr>
                                      <p:to>
                                        <p:strVal val="visible"/>
                                      </p:to>
                                    </p:set>
                                    <p:anim calcmode="lin" valueType="num">
                                      <p:cBhvr>
                                        <p:cTn id="7" dur="500" fill="hold"/>
                                        <p:tgtEl>
                                          <p:spTgt spid="45059">
                                            <p:txEl>
                                              <p:charRg st="16" end="25"/>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16"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25" end="39"/>
                                            </p:txEl>
                                          </p:spTgt>
                                        </p:tgtEl>
                                        <p:attrNameLst>
                                          <p:attrName>style.visibility</p:attrName>
                                        </p:attrNameLst>
                                      </p:cBhvr>
                                      <p:to>
                                        <p:strVal val="visible"/>
                                      </p:to>
                                    </p:set>
                                    <p:anim calcmode="lin" valueType="num">
                                      <p:cBhvr>
                                        <p:cTn id="13" dur="500" fill="hold"/>
                                        <p:tgtEl>
                                          <p:spTgt spid="45059">
                                            <p:txEl>
                                              <p:charRg st="25" end="39"/>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charRg st="25"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charRg st="39" end="61"/>
                                            </p:txEl>
                                          </p:spTgt>
                                        </p:tgtEl>
                                        <p:attrNameLst>
                                          <p:attrName>style.visibility</p:attrName>
                                        </p:attrNameLst>
                                      </p:cBhvr>
                                      <p:to>
                                        <p:strVal val="visible"/>
                                      </p:to>
                                    </p:set>
                                    <p:anim calcmode="lin" valueType="num">
                                      <p:cBhvr>
                                        <p:cTn id="19" dur="500" fill="hold"/>
                                        <p:tgtEl>
                                          <p:spTgt spid="45059">
                                            <p:txEl>
                                              <p:charRg st="39" end="61"/>
                                            </p:txEl>
                                          </p:spTgt>
                                        </p:tgtEl>
                                        <p:attrNameLst>
                                          <p:attrName>ppt_x</p:attrName>
                                        </p:attrNameLst>
                                      </p:cBhvr>
                                      <p:tavLst>
                                        <p:tav tm="0">
                                          <p:val>
                                            <p:strVal val="#ppt_x"/>
                                          </p:val>
                                        </p:tav>
                                        <p:tav tm="100000">
                                          <p:val>
                                            <p:strVal val="#ppt_x"/>
                                          </p:val>
                                        </p:tav>
                                      </p:tavLst>
                                    </p:anim>
                                    <p:anim calcmode="lin" valueType="num">
                                      <p:cBhvr>
                                        <p:cTn id="20" dur="500" fill="hold"/>
                                        <p:tgtEl>
                                          <p:spTgt spid="45059">
                                            <p:txEl>
                                              <p:charRg st="39"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charRg st="61" end="72"/>
                                            </p:txEl>
                                          </p:spTgt>
                                        </p:tgtEl>
                                        <p:attrNameLst>
                                          <p:attrName>style.visibility</p:attrName>
                                        </p:attrNameLst>
                                      </p:cBhvr>
                                      <p:to>
                                        <p:strVal val="visible"/>
                                      </p:to>
                                    </p:set>
                                    <p:anim calcmode="lin" valueType="num">
                                      <p:cBhvr>
                                        <p:cTn id="25" dur="500" fill="hold"/>
                                        <p:tgtEl>
                                          <p:spTgt spid="45059">
                                            <p:txEl>
                                              <p:charRg st="61" end="72"/>
                                            </p:txEl>
                                          </p:spTgt>
                                        </p:tgtEl>
                                        <p:attrNameLst>
                                          <p:attrName>ppt_x</p:attrName>
                                        </p:attrNameLst>
                                      </p:cBhvr>
                                      <p:tavLst>
                                        <p:tav tm="0">
                                          <p:val>
                                            <p:strVal val="#ppt_x"/>
                                          </p:val>
                                        </p:tav>
                                        <p:tav tm="100000">
                                          <p:val>
                                            <p:strVal val="#ppt_x"/>
                                          </p:val>
                                        </p:tav>
                                      </p:tavLst>
                                    </p:anim>
                                    <p:anim calcmode="lin" valueType="num">
                                      <p:cBhvr>
                                        <p:cTn id="26" dur="500" fill="hold"/>
                                        <p:tgtEl>
                                          <p:spTgt spid="45059">
                                            <p:txEl>
                                              <p:charRg st="61" end="7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charRg st="72" end="84"/>
                                            </p:txEl>
                                          </p:spTgt>
                                        </p:tgtEl>
                                        <p:attrNameLst>
                                          <p:attrName>style.visibility</p:attrName>
                                        </p:attrNameLst>
                                      </p:cBhvr>
                                      <p:to>
                                        <p:strVal val="visible"/>
                                      </p:to>
                                    </p:set>
                                    <p:anim calcmode="lin" valueType="num">
                                      <p:cBhvr>
                                        <p:cTn id="31" dur="500" fill="hold"/>
                                        <p:tgtEl>
                                          <p:spTgt spid="45059">
                                            <p:txEl>
                                              <p:charRg st="72" end="84"/>
                                            </p:txEl>
                                          </p:spTgt>
                                        </p:tgtEl>
                                        <p:attrNameLst>
                                          <p:attrName>ppt_x</p:attrName>
                                        </p:attrNameLst>
                                      </p:cBhvr>
                                      <p:tavLst>
                                        <p:tav tm="0">
                                          <p:val>
                                            <p:strVal val="#ppt_x"/>
                                          </p:val>
                                        </p:tav>
                                        <p:tav tm="100000">
                                          <p:val>
                                            <p:strVal val="#ppt_x"/>
                                          </p:val>
                                        </p:tav>
                                      </p:tavLst>
                                    </p:anim>
                                    <p:anim calcmode="lin" valueType="num">
                                      <p:cBhvr>
                                        <p:cTn id="32" dur="500" fill="hold"/>
                                        <p:tgtEl>
                                          <p:spTgt spid="45059">
                                            <p:txEl>
                                              <p:charRg st="72"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占位符 46081"/>
          <p:cNvSpPr>
            <a:spLocks noGrp="1"/>
          </p:cNvSpPr>
          <p:nvPr>
            <p:ph idx="1"/>
          </p:nvPr>
        </p:nvSpPr>
        <p:spPr>
          <a:xfrm>
            <a:off x="685800" y="609600"/>
            <a:ext cx="7772400" cy="4805363"/>
          </a:xfrm>
        </p:spPr>
        <p:txBody>
          <a:bodyPr anchor="t">
            <a:spAutoFit/>
          </a:bodyPr>
          <a:p>
            <a:pPr fontAlgn="base">
              <a:lnSpc>
                <a:spcPct val="110000"/>
              </a:lnSpc>
            </a:pPr>
            <a:r>
              <a:rPr lang="zh-CN" altLang="en-US" sz="3600" b="1" strike="noStrike" noProof="1" dirty="0">
                <a:solidFill>
                  <a:srgbClr val="CC3300"/>
                </a:solidFill>
              </a:rPr>
              <a:t>装入部分程序地址空间，它还能正常执行吗？（效率）</a:t>
            </a:r>
            <a:endParaRPr lang="zh-CN" altLang="en-US" sz="3600" b="1" strike="noStrike" noProof="1" dirty="0">
              <a:solidFill>
                <a:srgbClr val="CC3300"/>
              </a:solidFill>
            </a:endParaRPr>
          </a:p>
          <a:p>
            <a:pPr fontAlgn="base">
              <a:lnSpc>
                <a:spcPct val="110000"/>
              </a:lnSpc>
            </a:pPr>
            <a:r>
              <a:rPr lang="zh-CN" altLang="en-US" strike="noStrike" noProof="1" dirty="0">
                <a:solidFill>
                  <a:schemeClr val="tx1"/>
                </a:solidFill>
              </a:rPr>
              <a:t>回答是肯定的，1968年P.Denning研究了程序执行时的局部性原理。</a:t>
            </a:r>
            <a:endParaRPr lang="zh-CN" altLang="en-US" strike="noStrike" noProof="1" dirty="0">
              <a:solidFill>
                <a:schemeClr val="tx1"/>
              </a:solidFill>
            </a:endParaRPr>
          </a:p>
          <a:p>
            <a:pPr fontAlgn="base">
              <a:lnSpc>
                <a:spcPct val="110000"/>
              </a:lnSpc>
            </a:pPr>
            <a:r>
              <a:rPr lang="zh-CN" altLang="en-US" b="1" strike="noStrike" noProof="1" dirty="0">
                <a:solidFill>
                  <a:srgbClr val="CC3300"/>
                </a:solidFill>
              </a:rPr>
              <a:t>程序的局部性原理</a:t>
            </a:r>
            <a:r>
              <a:rPr lang="zh-CN" altLang="en-US" strike="noStrike" noProof="1" dirty="0">
                <a:solidFill>
                  <a:schemeClr val="tx1"/>
                </a:solidFill>
              </a:rPr>
              <a:t>指程序在执行过程中的一个较短时间内，所执行的指令地址或操作数地址分别局限于一定的存储区域中。</a:t>
            </a:r>
            <a:endParaRPr lang="zh-CN" altLang="en-US" strike="noStrike" noProof="1" dirty="0">
              <a:solidFill>
                <a:schemeClr val="tx1"/>
              </a:solidFill>
            </a:endParaRPr>
          </a:p>
        </p:txBody>
      </p:sp>
      <p:sp>
        <p:nvSpPr>
          <p:cNvPr id="38914"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47105"/>
          <p:cNvSpPr>
            <a:spLocks noGrp="1"/>
          </p:cNvSpPr>
          <p:nvPr>
            <p:ph idx="1"/>
          </p:nvPr>
        </p:nvSpPr>
        <p:spPr>
          <a:xfrm>
            <a:off x="685800" y="639763"/>
            <a:ext cx="7772400" cy="5243513"/>
          </a:xfrm>
        </p:spPr>
        <p:txBody>
          <a:bodyPr anchor="t">
            <a:spAutoFit/>
          </a:bodyPr>
          <a:p>
            <a:pPr fontAlgn="base"/>
            <a:r>
              <a:rPr lang="zh-CN" altLang="en-US" sz="2800" strike="noStrike" noProof="1">
                <a:solidFill>
                  <a:schemeClr val="tx1"/>
                </a:solidFill>
                <a:effectLst/>
                <a:latin typeface="宋体" pitchFamily="2" charset="-122"/>
              </a:rPr>
              <a:t>第一，程序中只有少量分支和过程调用，大都是顺序执行的指令。</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第二，程序包含若干循环，是由相对较少的指令组成，在循环过程中，计算被限制在程序中很小的相邻部分中。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第三，很少出现连续的过程调用，相反，程序中过程调用的深度限制在小范围内，一段时间内，指令引用被局限在很少几个过程中。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第四，对于连续访问数组之类的数据结构，往往是对存储区域中相邻位置的数据的操作。</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第五，程序中有些部分是彼此互斥的，不是每次运行时都用到的，如出错处理程序。</a:t>
            </a:r>
            <a:endParaRPr lang="zh-CN" altLang="en-US" sz="2800" strike="noStrike" noProof="1">
              <a:solidFill>
                <a:schemeClr val="tx1"/>
              </a:solidFill>
              <a:effectLst/>
              <a:latin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xEl>
                                              <p:charRg st="0" end="30"/>
                                            </p:txEl>
                                          </p:spTgt>
                                        </p:tgtEl>
                                        <p:attrNameLst>
                                          <p:attrName>style.visibility</p:attrName>
                                        </p:attrNameLst>
                                      </p:cBhvr>
                                      <p:to>
                                        <p:strVal val="visible"/>
                                      </p:to>
                                    </p:set>
                                    <p:animEffect transition="in" filter="blinds(horizontal)">
                                      <p:cBhvr>
                                        <p:cTn id="7" dur="500"/>
                                        <p:tgtEl>
                                          <p:spTgt spid="4710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6">
                                            <p:txEl>
                                              <p:charRg st="30" end="80"/>
                                            </p:txEl>
                                          </p:spTgt>
                                        </p:tgtEl>
                                        <p:attrNameLst>
                                          <p:attrName>style.visibility</p:attrName>
                                        </p:attrNameLst>
                                      </p:cBhvr>
                                      <p:to>
                                        <p:strVal val="visible"/>
                                      </p:to>
                                    </p:set>
                                    <p:animEffect transition="in" filter="blinds(horizontal)">
                                      <p:cBhvr>
                                        <p:cTn id="12" dur="500"/>
                                        <p:tgtEl>
                                          <p:spTgt spid="47106">
                                            <p:txEl>
                                              <p:charRg st="3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6">
                                            <p:txEl>
                                              <p:charRg st="80" end="139"/>
                                            </p:txEl>
                                          </p:spTgt>
                                        </p:tgtEl>
                                        <p:attrNameLst>
                                          <p:attrName>style.visibility</p:attrName>
                                        </p:attrNameLst>
                                      </p:cBhvr>
                                      <p:to>
                                        <p:strVal val="visible"/>
                                      </p:to>
                                    </p:set>
                                    <p:animEffect transition="in" filter="blinds(horizontal)">
                                      <p:cBhvr>
                                        <p:cTn id="17" dur="500"/>
                                        <p:tgtEl>
                                          <p:spTgt spid="47106">
                                            <p:txEl>
                                              <p:charRg st="80"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6">
                                            <p:txEl>
                                              <p:charRg st="139" end="179"/>
                                            </p:txEl>
                                          </p:spTgt>
                                        </p:tgtEl>
                                        <p:attrNameLst>
                                          <p:attrName>style.visibility</p:attrName>
                                        </p:attrNameLst>
                                      </p:cBhvr>
                                      <p:to>
                                        <p:strVal val="visible"/>
                                      </p:to>
                                    </p:set>
                                    <p:animEffect transition="in" filter="blinds(horizontal)">
                                      <p:cBhvr>
                                        <p:cTn id="22" dur="500"/>
                                        <p:tgtEl>
                                          <p:spTgt spid="47106">
                                            <p:txEl>
                                              <p:charRg st="139" end="1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6">
                                            <p:txEl>
                                              <p:charRg st="179" end="217"/>
                                            </p:txEl>
                                          </p:spTgt>
                                        </p:tgtEl>
                                        <p:attrNameLst>
                                          <p:attrName>style.visibility</p:attrName>
                                        </p:attrNameLst>
                                      </p:cBhvr>
                                      <p:to>
                                        <p:strVal val="visible"/>
                                      </p:to>
                                    </p:set>
                                    <p:animEffect transition="in" filter="blinds(horizontal)">
                                      <p:cBhvr>
                                        <p:cTn id="27" dur="500"/>
                                        <p:tgtEl>
                                          <p:spTgt spid="47106">
                                            <p:txEl>
                                              <p:charRg st="179"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365125" y="649288"/>
            <a:ext cx="7800975" cy="754063"/>
          </a:xfrm>
        </p:spPr>
        <p:txBody>
          <a:bodyPr wrap="square">
            <a:spAutoFit/>
          </a:bodyPr>
          <a:p>
            <a:pPr lvl="0"/>
            <a:r>
              <a:rPr lang="zh-CN" altLang="en-US" sz="4400" b="0">
                <a:solidFill>
                  <a:srgbClr val="A50021"/>
                </a:solidFill>
                <a:ea typeface="宋体" pitchFamily="2" charset="-122"/>
              </a:rPr>
              <a:t> 实现方法</a:t>
            </a:r>
            <a:endParaRPr lang="zh-CN" altLang="en-US" sz="4400" b="0">
              <a:solidFill>
                <a:srgbClr val="A50021"/>
              </a:solidFill>
              <a:ea typeface="宋体" pitchFamily="2" charset="-122"/>
            </a:endParaRPr>
          </a:p>
        </p:txBody>
      </p:sp>
      <p:sp>
        <p:nvSpPr>
          <p:cNvPr id="40962" name="文本框 25602"/>
          <p:cNvSpPr txBox="1"/>
          <p:nvPr/>
        </p:nvSpPr>
        <p:spPr>
          <a:xfrm>
            <a:off x="558800" y="1541780"/>
            <a:ext cx="7834630" cy="3364230"/>
          </a:xfrm>
          <a:prstGeom prst="rect">
            <a:avLst/>
          </a:prstGeom>
          <a:noFill/>
          <a:ln w="9525">
            <a:noFill/>
            <a:miter/>
          </a:ln>
        </p:spPr>
        <p:txBody>
          <a:bodyPr wrap="square" anchor="t">
            <a:spAutoFit/>
          </a:bodyPr>
          <a:p>
            <a:pPr marL="457200" lvl="0" indent="-457200">
              <a:lnSpc>
                <a:spcPct val="120000"/>
              </a:lnSpc>
              <a:spcBef>
                <a:spcPct val="20000"/>
              </a:spcBef>
              <a:buClr>
                <a:srgbClr val="FF0000"/>
              </a:buClr>
              <a:buFont typeface="Arial" panose="020B0604020202020204" pitchFamily="34" charset="0"/>
              <a:buChar char="•"/>
            </a:pPr>
            <a:r>
              <a:rPr lang="zh-CN" altLang="en-US" sz="2800" b="0">
                <a:solidFill>
                  <a:schemeClr val="tx1"/>
                </a:solidFill>
                <a:latin typeface="Arial" panose="020B0604020202020204" pitchFamily="34" charset="0"/>
                <a:ea typeface="宋体" pitchFamily="2" charset="-122"/>
                <a:sym typeface="Symbol" pitchFamily="18" charset="2"/>
              </a:rPr>
              <a:t>程序的全部代码和数据存放在辅存中；</a:t>
            </a:r>
            <a:endParaRPr lang="zh-CN" altLang="en-US" sz="2800" b="0">
              <a:solidFill>
                <a:schemeClr val="tx1"/>
              </a:solidFill>
              <a:latin typeface="Arial" panose="020B0604020202020204" pitchFamily="34" charset="0"/>
              <a:ea typeface="宋体" pitchFamily="2" charset="-122"/>
              <a:sym typeface="Symbol" pitchFamily="18" charset="2"/>
            </a:endParaRPr>
          </a:p>
          <a:p>
            <a:pPr marL="457200" lvl="0" indent="-457200">
              <a:lnSpc>
                <a:spcPct val="120000"/>
              </a:lnSpc>
              <a:spcBef>
                <a:spcPct val="20000"/>
              </a:spcBef>
              <a:buClr>
                <a:srgbClr val="FF0000"/>
              </a:buClr>
              <a:buFont typeface="Arial" panose="020B0604020202020204" pitchFamily="34" charset="0"/>
              <a:buChar char="•"/>
            </a:pPr>
            <a:r>
              <a:rPr lang="zh-CN" altLang="en-US" sz="2800" b="0">
                <a:solidFill>
                  <a:schemeClr val="tx1"/>
                </a:solidFill>
                <a:latin typeface="Arial" panose="020B0604020202020204" pitchFamily="34" charset="0"/>
                <a:ea typeface="宋体" pitchFamily="2" charset="-122"/>
              </a:rPr>
              <a:t>将程序当前执行所涉及的那部分程序代码放入主存中；</a:t>
            </a:r>
            <a:endParaRPr lang="zh-CN" altLang="en-US" sz="2800" b="0">
              <a:solidFill>
                <a:schemeClr val="tx1"/>
              </a:solidFill>
              <a:latin typeface="Arial" panose="020B0604020202020204" pitchFamily="34" charset="0"/>
              <a:ea typeface="宋体" pitchFamily="2" charset="-122"/>
            </a:endParaRPr>
          </a:p>
          <a:p>
            <a:pPr marL="457200" lvl="0" indent="-457200">
              <a:lnSpc>
                <a:spcPct val="120000"/>
              </a:lnSpc>
              <a:spcBef>
                <a:spcPct val="20000"/>
              </a:spcBef>
              <a:buClr>
                <a:srgbClr val="FF0000"/>
              </a:buClr>
              <a:buFont typeface="Arial" panose="020B0604020202020204" pitchFamily="34" charset="0"/>
              <a:buChar char="•"/>
            </a:pPr>
            <a:r>
              <a:rPr lang="zh-CN" altLang="en-US" sz="2800" b="0">
                <a:solidFill>
                  <a:schemeClr val="tx1"/>
                </a:solidFill>
                <a:latin typeface="Arial" panose="020B0604020202020204" pitchFamily="34" charset="0"/>
                <a:ea typeface="宋体" pitchFamily="2" charset="-122"/>
                <a:sym typeface="Symbol" pitchFamily="18" charset="2"/>
              </a:rPr>
              <a:t>程序执行时，当所需信息不在主存，</a:t>
            </a:r>
            <a:r>
              <a:rPr lang="zh-CN" altLang="en-US" sz="2800" b="0">
                <a:solidFill>
                  <a:schemeClr val="tx1"/>
                </a:solidFill>
                <a:latin typeface="Arial" panose="020B0604020202020204" pitchFamily="34" charset="0"/>
                <a:ea typeface="宋体" pitchFamily="2" charset="-122"/>
              </a:rPr>
              <a:t>由操作系统和硬件相配合来完成主存从</a:t>
            </a:r>
            <a:r>
              <a:rPr lang="zh-CN" altLang="en-US" sz="2800" b="0">
                <a:solidFill>
                  <a:schemeClr val="tx1"/>
                </a:solidFill>
                <a:latin typeface="Arial" panose="020B0604020202020204" pitchFamily="34" charset="0"/>
                <a:ea typeface="宋体" pitchFamily="2" charset="-122"/>
                <a:sym typeface="Symbol" pitchFamily="18" charset="2"/>
              </a:rPr>
              <a:t>辅存中调入信息，程序继续执行。</a:t>
            </a:r>
            <a:endParaRPr lang="zh-CN" altLang="en-US" sz="2800" b="0">
              <a:solidFill>
                <a:schemeClr val="tx1"/>
              </a:solidFill>
              <a:latin typeface="Arial" panose="020B0604020202020204" pitchFamily="34" charset="0"/>
              <a:ea typeface="宋体" pitchFamily="2" charset="-122"/>
              <a:sym typeface="Symbol" pitchFamily="18" charset="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8129"/>
          <p:cNvSpPr>
            <a:spLocks noGrp="1"/>
          </p:cNvSpPr>
          <p:nvPr>
            <p:ph type="title"/>
          </p:nvPr>
        </p:nvSpPr>
        <p:spPr>
          <a:xfrm>
            <a:off x="466725" y="657225"/>
            <a:ext cx="7772400" cy="695325"/>
          </a:xfrm>
        </p:spPr>
        <p:txBody>
          <a:bodyPr anchor="b">
            <a:spAutoFit/>
          </a:bodyPr>
          <a:p>
            <a:pPr fontAlgn="base"/>
            <a:r>
              <a:rPr lang="zh-CN" altLang="en-US" sz="4000" strike="noStrike" noProof="1" dirty="0">
                <a:solidFill>
                  <a:srgbClr val="800000"/>
                </a:solidFill>
              </a:rPr>
              <a:t>存储管理机制的发展</a:t>
            </a:r>
            <a:endParaRPr lang="zh-CN" altLang="en-US" sz="4000" strike="noStrike" noProof="1" dirty="0">
              <a:solidFill>
                <a:srgbClr val="800000"/>
              </a:solidFill>
            </a:endParaRPr>
          </a:p>
        </p:txBody>
      </p:sp>
      <p:sp>
        <p:nvSpPr>
          <p:cNvPr id="48131" name="内容占位符 48130"/>
          <p:cNvSpPr>
            <a:spLocks noGrp="1"/>
          </p:cNvSpPr>
          <p:nvPr>
            <p:ph idx="1"/>
          </p:nvPr>
        </p:nvSpPr>
        <p:spPr>
          <a:xfrm>
            <a:off x="742950" y="1370013"/>
            <a:ext cx="7772400" cy="2606040"/>
          </a:xfrm>
        </p:spPr>
        <p:txBody>
          <a:bodyPr anchor="t">
            <a:spAutoFit/>
          </a:bodyPr>
          <a:p>
            <a:pPr fontAlgn="base">
              <a:buNone/>
            </a:pPr>
            <a:r>
              <a:rPr lang="zh-CN" altLang="en-US" b="1" strike="noStrike" noProof="1" dirty="0">
                <a:solidFill>
                  <a:schemeClr val="tx1"/>
                </a:solidFill>
                <a:effectLst/>
              </a:rPr>
              <a:t>内存管理的目标和内容：</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1、内存分配（动态分配）</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2、内存映射（动态映射）</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3、内存保护</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4、内存扩充</a:t>
            </a:r>
            <a:endParaRPr lang="zh-CN" altLang="en-US" b="1" strike="noStrike" noProof="1" dirty="0">
              <a:solidFill>
                <a:schemeClr val="tx1"/>
              </a:solidFill>
              <a:effectLst/>
            </a:endParaRPr>
          </a:p>
        </p:txBody>
      </p:sp>
      <p:sp>
        <p:nvSpPr>
          <p:cNvPr id="41987" name="文本框 48131"/>
          <p:cNvSpPr txBox="1"/>
          <p:nvPr/>
        </p:nvSpPr>
        <p:spPr>
          <a:xfrm>
            <a:off x="223838" y="4221163"/>
            <a:ext cx="8586787" cy="1374775"/>
          </a:xfrm>
          <a:prstGeom prst="rect">
            <a:avLst/>
          </a:prstGeom>
          <a:noFill/>
          <a:ln w="9525">
            <a:noFill/>
            <a:miter/>
          </a:ln>
        </p:spPr>
        <p:txBody>
          <a:bodyPr wrap="square" anchor="t">
            <a:spAutoFit/>
          </a:bodyPr>
          <a:p>
            <a:pPr lvl="0"/>
            <a:r>
              <a:rPr lang="zh-CN" altLang="en-US" sz="2800" dirty="0">
                <a:latin typeface="Times New Roman" panose="02020603050405020304" pitchFamily="18" charset="0"/>
                <a:ea typeface="宋体" pitchFamily="2" charset="-122"/>
              </a:rPr>
              <a:t>8086：实地址内存管理模式（dos）</a:t>
            </a:r>
            <a:endParaRPr lang="zh-CN" altLang="en-US" sz="2800" dirty="0">
              <a:latin typeface="Times New Roman" panose="02020603050405020304" pitchFamily="18" charset="0"/>
              <a:ea typeface="宋体" pitchFamily="2" charset="-122"/>
            </a:endParaRPr>
          </a:p>
          <a:p>
            <a:pPr lvl="0"/>
            <a:endParaRPr lang="zh-CN" altLang="en-US" sz="2800" dirty="0">
              <a:latin typeface="Times New Roman" panose="02020603050405020304" pitchFamily="18" charset="0"/>
              <a:ea typeface="宋体" pitchFamily="2" charset="-122"/>
            </a:endParaRPr>
          </a:p>
          <a:p>
            <a:pPr lvl="0"/>
            <a:r>
              <a:rPr lang="zh-CN" altLang="en-US" sz="2800" dirty="0">
                <a:latin typeface="Times New Roman" panose="02020603050405020304" pitchFamily="18" charset="0"/>
                <a:ea typeface="宋体" pitchFamily="2" charset="-122"/>
              </a:rPr>
              <a:t>80386～现在：虚拟地址模式（window，linux）</a:t>
            </a:r>
            <a:endParaRPr lang="zh-CN" altLang="en-US" sz="2800" dirty="0">
              <a:latin typeface="Times New Roman" panose="02020603050405020304" pitchFamily="18" charset="0"/>
              <a:ea typeface="宋体" pitchFamily="2" charset="-122"/>
            </a:endParaRPr>
          </a:p>
        </p:txBody>
      </p:sp>
      <p:sp>
        <p:nvSpPr>
          <p:cNvPr id="41988"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12"/>
                                            </p:txEl>
                                          </p:spTgt>
                                        </p:tgtEl>
                                        <p:attrNameLst>
                                          <p:attrName>style.visibility</p:attrName>
                                        </p:attrNameLst>
                                      </p:cBhvr>
                                      <p:to>
                                        <p:strVal val="visible"/>
                                      </p:to>
                                    </p:set>
                                    <p:animEffect transition="in" filter="blinds(horizontal)">
                                      <p:cBhvr>
                                        <p:cTn id="7" dur="500"/>
                                        <p:tgtEl>
                                          <p:spTgt spid="48131">
                                            <p:txEl>
                                              <p:charRg st="0" end="1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charRg st="12" end="29"/>
                                            </p:txEl>
                                          </p:spTgt>
                                        </p:tgtEl>
                                        <p:attrNameLst>
                                          <p:attrName>style.visibility</p:attrName>
                                        </p:attrNameLst>
                                      </p:cBhvr>
                                      <p:to>
                                        <p:strVal val="visible"/>
                                      </p:to>
                                    </p:set>
                                    <p:animEffect transition="in" filter="blinds(horizontal)">
                                      <p:cBhvr>
                                        <p:cTn id="10" dur="500"/>
                                        <p:tgtEl>
                                          <p:spTgt spid="48131">
                                            <p:txEl>
                                              <p:charRg st="12" end="2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charRg st="29" end="42"/>
                                            </p:txEl>
                                          </p:spTgt>
                                        </p:tgtEl>
                                        <p:attrNameLst>
                                          <p:attrName>style.visibility</p:attrName>
                                        </p:attrNameLst>
                                      </p:cBhvr>
                                      <p:to>
                                        <p:strVal val="visible"/>
                                      </p:to>
                                    </p:set>
                                    <p:animEffect transition="in" filter="blinds(horizontal)">
                                      <p:cBhvr>
                                        <p:cTn id="13" dur="500"/>
                                        <p:tgtEl>
                                          <p:spTgt spid="48131">
                                            <p:txEl>
                                              <p:charRg st="29" end="4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charRg st="42" end="49"/>
                                            </p:txEl>
                                          </p:spTgt>
                                        </p:tgtEl>
                                        <p:attrNameLst>
                                          <p:attrName>style.visibility</p:attrName>
                                        </p:attrNameLst>
                                      </p:cBhvr>
                                      <p:to>
                                        <p:strVal val="visible"/>
                                      </p:to>
                                    </p:set>
                                    <p:animEffect transition="in" filter="blinds(horizontal)">
                                      <p:cBhvr>
                                        <p:cTn id="16" dur="500"/>
                                        <p:tgtEl>
                                          <p:spTgt spid="48131">
                                            <p:txEl>
                                              <p:charRg st="42" end="4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charRg st="49" end="56"/>
                                            </p:txEl>
                                          </p:spTgt>
                                        </p:tgtEl>
                                        <p:attrNameLst>
                                          <p:attrName>style.visibility</p:attrName>
                                        </p:attrNameLst>
                                      </p:cBhvr>
                                      <p:to>
                                        <p:strVal val="visible"/>
                                      </p:to>
                                    </p:set>
                                    <p:animEffect transition="in" filter="blinds(horizontal)">
                                      <p:cBhvr>
                                        <p:cTn id="19" dur="500"/>
                                        <p:tgtEl>
                                          <p:spTgt spid="48131">
                                            <p:txEl>
                                              <p:charRg st="49"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3"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8195" name="图片 14338" descr="1951"/>
          <p:cNvPicPr>
            <a:picLocks noChangeAspect="1"/>
          </p:cNvPicPr>
          <p:nvPr/>
        </p:nvPicPr>
        <p:blipFill>
          <a:blip r:embed="rId3"/>
          <a:stretch>
            <a:fillRect/>
          </a:stretch>
        </p:blipFill>
        <p:spPr>
          <a:xfrm>
            <a:off x="827088" y="804863"/>
            <a:ext cx="7224712" cy="5418137"/>
          </a:xfrm>
          <a:prstGeom prst="rect">
            <a:avLst/>
          </a:prstGeom>
          <a:noFill/>
          <a:ln w="9525">
            <a:noFill/>
            <a:miter/>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9153"/>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虚拟存储器的概念</a:t>
            </a:r>
            <a:endParaRPr lang="zh-CN" altLang="en-US" sz="4000" strike="noStrike" noProof="1">
              <a:solidFill>
                <a:srgbClr val="800000"/>
              </a:solidFill>
            </a:endParaRPr>
          </a:p>
        </p:txBody>
      </p:sp>
      <p:sp>
        <p:nvSpPr>
          <p:cNvPr id="49155" name="内容占位符 49154"/>
          <p:cNvSpPr>
            <a:spLocks noGrp="1"/>
          </p:cNvSpPr>
          <p:nvPr>
            <p:ph idx="1"/>
          </p:nvPr>
        </p:nvSpPr>
        <p:spPr>
          <a:xfrm>
            <a:off x="381000" y="1563688"/>
            <a:ext cx="8388350" cy="3340100"/>
          </a:xfrm>
        </p:spPr>
        <p:txBody>
          <a:bodyPr anchor="t">
            <a:spAutoFit/>
          </a:bodyPr>
          <a:p>
            <a:pPr fontAlgn="base"/>
            <a:r>
              <a:rPr lang="zh-CN" altLang="en-US" strike="noStrike" noProof="1" dirty="0">
                <a:solidFill>
                  <a:schemeClr val="tx1"/>
                </a:solidFill>
                <a:effectLst/>
              </a:rPr>
              <a:t>由操作系统和硬件相配合来完成主存的映射、保护、和</a:t>
            </a:r>
            <a:r>
              <a:rPr lang="zh-CN" altLang="en-US" strike="noStrike" noProof="1" dirty="0">
                <a:solidFill>
                  <a:schemeClr val="tx1"/>
                </a:solidFill>
                <a:effectLst/>
                <a:sym typeface="Symbol" pitchFamily="18" charset="2"/>
              </a:rPr>
              <a:t>辅存</a:t>
            </a:r>
            <a:r>
              <a:rPr lang="zh-CN" altLang="en-US" strike="noStrike" noProof="1" dirty="0">
                <a:solidFill>
                  <a:schemeClr val="tx1"/>
                </a:solidFill>
                <a:effectLst/>
              </a:rPr>
              <a:t>之间的信息动态交换。这样的计算机系统好像为用户提供了一个其存储容量比实际主存大得多的存储器，这个存储器称为虚拟存储器。</a:t>
            </a:r>
            <a:endParaRPr lang="zh-CN" altLang="en-US" strike="noStrike" noProof="1" dirty="0">
              <a:solidFill>
                <a:schemeClr val="tx1"/>
              </a:solidFill>
              <a:effectLst/>
            </a:endParaRPr>
          </a:p>
          <a:p>
            <a:pPr fontAlgn="base"/>
            <a:r>
              <a:rPr lang="zh-CN" altLang="en-US" strike="noStrike" noProof="1" dirty="0">
                <a:solidFill>
                  <a:schemeClr val="tx1"/>
                </a:solidFill>
                <a:effectLst/>
                <a:sym typeface="Arial" panose="020B0604020202020204" pitchFamily="34" charset="0"/>
              </a:rPr>
              <a:t>虚拟</a:t>
            </a:r>
            <a:r>
              <a:rPr lang="zh-CN" altLang="en-US" strike="noStrike" noProof="1" dirty="0">
                <a:solidFill>
                  <a:schemeClr val="tx1"/>
                </a:solidFill>
                <a:effectLst/>
                <a:sym typeface="+mn-ea"/>
              </a:rPr>
              <a:t>存储器的容量与主存大小无直接关系，只受限于计算机的体系结构</a:t>
            </a:r>
            <a:r>
              <a:rPr lang="x-none" altLang="zh-CN" strike="noStrike" noProof="1" dirty="0">
                <a:solidFill>
                  <a:schemeClr val="tx1"/>
                </a:solidFill>
                <a:effectLst/>
                <a:sym typeface="+mn-ea"/>
              </a:rPr>
              <a:t>。</a:t>
            </a:r>
            <a:endParaRPr lang="x-none" altLang="zh-CN" strike="noStrike" noProof="1" dirty="0">
              <a:solidFill>
                <a:schemeClr val="tx1"/>
              </a:solidFill>
              <a:effectLst/>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charRg st="0" end="86"/>
                                            </p:txEl>
                                          </p:spTgt>
                                        </p:tgtEl>
                                        <p:attrNameLst>
                                          <p:attrName>style.visibility</p:attrName>
                                        </p:attrNameLst>
                                      </p:cBhvr>
                                      <p:to>
                                        <p:strVal val="visible"/>
                                      </p:to>
                                    </p:set>
                                    <p:animEffect transition="in" filter="blinds(horizontal)">
                                      <p:cBhvr>
                                        <p:cTn id="7" dur="500"/>
                                        <p:tgtEl>
                                          <p:spTgt spid="49155">
                                            <p:txEl>
                                              <p:charRg st="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3249"/>
          <p:cNvSpPr>
            <a:spLocks noGrp="1"/>
          </p:cNvSpPr>
          <p:nvPr>
            <p:ph type="title"/>
          </p:nvPr>
        </p:nvSpPr>
        <p:spPr>
          <a:xfrm>
            <a:off x="5186363" y="11113"/>
            <a:ext cx="3913188" cy="574675"/>
          </a:xfrm>
        </p:spPr>
        <p:txBody>
          <a:bodyPr wrap="square" anchor="b">
            <a:spAutoFit/>
          </a:bodyPr>
          <a:p>
            <a:pPr fontAlgn="base"/>
            <a:r>
              <a:rPr lang="zh-CN" altLang="en-US" sz="3200" strike="noStrike" noProof="1">
                <a:solidFill>
                  <a:srgbClr val="800000"/>
                </a:solidFill>
              </a:rPr>
              <a:t>虚拟存储器的核心</a:t>
            </a:r>
            <a:endParaRPr lang="zh-CN" altLang="en-US" sz="3200" strike="noStrike" noProof="1">
              <a:solidFill>
                <a:srgbClr val="800000"/>
              </a:solidFill>
            </a:endParaRPr>
          </a:p>
        </p:txBody>
      </p:sp>
      <p:sp>
        <p:nvSpPr>
          <p:cNvPr id="53251" name="内容占位符 53250"/>
          <p:cNvSpPr>
            <a:spLocks noGrp="1"/>
          </p:cNvSpPr>
          <p:nvPr>
            <p:ph idx="1"/>
          </p:nvPr>
        </p:nvSpPr>
        <p:spPr>
          <a:xfrm>
            <a:off x="224790" y="574040"/>
            <a:ext cx="8637905" cy="5958840"/>
          </a:xfrm>
        </p:spPr>
        <p:txBody>
          <a:bodyPr wrap="square" anchor="t">
            <a:spAutoFit/>
          </a:bodyPr>
          <a:p>
            <a:pPr fontAlgn="base">
              <a:lnSpc>
                <a:spcPct val="110000"/>
              </a:lnSpc>
              <a:spcBef>
                <a:spcPct val="40000"/>
              </a:spcBef>
            </a:pPr>
            <a:r>
              <a:rPr lang="zh-CN" altLang="en-US" sz="2800" b="1" strike="noStrike" noProof="1" dirty="0">
                <a:solidFill>
                  <a:srgbClr val="CC3300"/>
                </a:solidFill>
                <a:sym typeface="Symbol" pitchFamily="18" charset="2"/>
              </a:rPr>
              <a:t>逻辑地址与物理地址分开</a:t>
            </a:r>
            <a:r>
              <a:rPr lang="x-none" altLang="zh-CN" sz="2800" b="1" strike="noStrike" noProof="1" dirty="0">
                <a:solidFill>
                  <a:srgbClr val="CC3300"/>
                </a:solidFill>
                <a:sym typeface="Symbol" pitchFamily="18" charset="2"/>
              </a:rPr>
              <a:t>（完全隔离）</a:t>
            </a:r>
            <a:endParaRPr lang="x-none" altLang="zh-CN" sz="2800" b="1" strike="noStrike" noProof="1" dirty="0">
              <a:solidFill>
                <a:srgbClr val="CC3300"/>
              </a:solidFill>
              <a:sym typeface="Symbol" pitchFamily="18" charset="2"/>
            </a:endParaRPr>
          </a:p>
          <a:p>
            <a:pPr fontAlgn="base">
              <a:lnSpc>
                <a:spcPct val="80000"/>
              </a:lnSpc>
              <a:buNone/>
            </a:pPr>
            <a:r>
              <a:rPr lang="zh-CN" altLang="en-US" sz="2400" b="1" strike="noStrike" noProof="1" dirty="0">
                <a:solidFill>
                  <a:schemeClr val="tx1"/>
                </a:solidFill>
                <a:effectLst/>
              </a:rPr>
              <a:t>1. 物理地址（实地址）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物理地址是计算机主存单元的真实地址，又称实地址。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2. 逻辑地址（虚地址）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用户的程序地址（指令地址或操作数地址）均为逻辑地址。</a:t>
            </a:r>
            <a:endParaRPr lang="zh-CN" altLang="en-US" sz="2400" b="1" strike="noStrike" noProof="1" dirty="0">
              <a:solidFill>
                <a:schemeClr val="tx1"/>
              </a:solidFill>
              <a:effectLst/>
            </a:endParaRPr>
          </a:p>
          <a:p>
            <a:pPr fontAlgn="base">
              <a:lnSpc>
                <a:spcPct val="90000"/>
              </a:lnSpc>
              <a:spcBef>
                <a:spcPct val="40000"/>
              </a:spcBef>
            </a:pPr>
            <a:r>
              <a:rPr lang="zh-CN" altLang="en-US" sz="2800" b="1" strike="noStrike" noProof="1" dirty="0">
                <a:solidFill>
                  <a:srgbClr val="CC3300"/>
                </a:solidFill>
              </a:rPr>
              <a:t>虚拟地址空间与物理地址空间分开</a:t>
            </a:r>
            <a:r>
              <a:rPr lang="x-none" altLang="zh-CN" sz="2800" b="1" strike="noStrike" noProof="1" dirty="0">
                <a:solidFill>
                  <a:srgbClr val="CC3300"/>
                </a:solidFill>
              </a:rPr>
              <a:t>（</a:t>
            </a:r>
            <a:r>
              <a:rPr lang="x-none" altLang="zh-CN" sz="2800" b="1" strike="noStrike" noProof="1" dirty="0">
                <a:solidFill>
                  <a:srgbClr val="CC3300"/>
                </a:solidFill>
                <a:sym typeface="Symbol" pitchFamily="18" charset="2"/>
              </a:rPr>
              <a:t>完全隔离</a:t>
            </a:r>
            <a:r>
              <a:rPr lang="x-none" altLang="zh-CN" sz="2800" b="1" strike="noStrike" noProof="1" dirty="0">
                <a:solidFill>
                  <a:srgbClr val="CC3300"/>
                </a:solidFill>
              </a:rPr>
              <a:t>）</a:t>
            </a:r>
            <a:endParaRPr lang="x-none" altLang="zh-CN" sz="2800" b="1" strike="noStrike" noProof="1" dirty="0">
              <a:solidFill>
                <a:srgbClr val="CC3300"/>
              </a:solidFill>
            </a:endParaRPr>
          </a:p>
          <a:p>
            <a:pPr fontAlgn="base">
              <a:lnSpc>
                <a:spcPct val="80000"/>
              </a:lnSpc>
              <a:buNone/>
            </a:pPr>
            <a:r>
              <a:rPr lang="zh-CN" altLang="en-US" sz="2400" b="1" strike="noStrike" noProof="1" dirty="0">
                <a:solidFill>
                  <a:schemeClr val="tx1"/>
                </a:solidFill>
                <a:effectLst/>
              </a:rPr>
              <a:t>1. 物理地址空间（实地址空间）</a:t>
            </a:r>
            <a:endParaRPr lang="zh-CN" altLang="en-US" sz="2400" b="1" strike="noStrike" noProof="1" dirty="0">
              <a:solidFill>
                <a:schemeClr val="tx1"/>
              </a:solidFill>
              <a:effectLst/>
            </a:endParaRPr>
          </a:p>
          <a:p>
            <a:pPr fontAlgn="base">
              <a:lnSpc>
                <a:spcPct val="100000"/>
              </a:lnSpc>
              <a:buNone/>
            </a:pPr>
            <a:r>
              <a:rPr lang="zh-CN" altLang="en-US" sz="2400" b="1" strike="noStrike" noProof="1" dirty="0">
                <a:solidFill>
                  <a:schemeClr val="tx1"/>
                </a:solidFill>
                <a:effectLst/>
              </a:rPr>
              <a:t> 	物理地址的集合所对应的空间组成了主存空间。</a:t>
            </a:r>
            <a:endParaRPr lang="zh-CN" altLang="en-US" sz="2400" b="1" strike="noStrike" noProof="1" dirty="0">
              <a:solidFill>
                <a:schemeClr val="tx1"/>
              </a:solidFill>
              <a:effectLst/>
            </a:endParaRPr>
          </a:p>
          <a:p>
            <a:pPr fontAlgn="base">
              <a:lnSpc>
                <a:spcPct val="10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编址不一定从0开始。</a:t>
            </a:r>
            <a:endParaRPr lang="zh-CN" altLang="en-US" sz="2400" b="1" strike="noStrike" noProof="1" dirty="0">
              <a:solidFill>
                <a:schemeClr val="tx1"/>
              </a:solidFill>
              <a:effectLst/>
            </a:endParaRPr>
          </a:p>
          <a:p>
            <a:pPr fontAlgn="base">
              <a:lnSpc>
                <a:spcPct val="80000"/>
              </a:lnSpc>
              <a:buNone/>
            </a:pPr>
            <a:r>
              <a:rPr lang="x-none" altLang="zh-CN" sz="2400" b="1" strike="noStrike" noProof="1" dirty="0">
                <a:solidFill>
                  <a:schemeClr val="tx1"/>
                </a:solidFill>
                <a:effectLst/>
              </a:rPr>
              <a:t>2</a:t>
            </a:r>
            <a:r>
              <a:rPr lang="zh-CN" altLang="en-US" sz="2400" b="1" strike="noStrike" noProof="1" dirty="0">
                <a:solidFill>
                  <a:schemeClr val="tx1"/>
                </a:solidFill>
                <a:effectLst/>
              </a:rPr>
              <a:t>. 逻辑地址空间（虚拟地址空间）</a:t>
            </a:r>
            <a:endParaRPr lang="zh-CN" altLang="en-US" sz="2400" b="1" strike="noStrike" noProof="1" dirty="0">
              <a:solidFill>
                <a:schemeClr val="tx1"/>
              </a:solidFill>
              <a:effectLst/>
            </a:endParaRPr>
          </a:p>
          <a:p>
            <a:pPr fontAlgn="base">
              <a:lnSpc>
                <a:spcPct val="90000"/>
              </a:lnSpc>
              <a:buNone/>
            </a:pPr>
            <a:r>
              <a:rPr lang="zh-CN" altLang="en-US" sz="2400" b="1" strike="noStrike" noProof="1" dirty="0">
                <a:solidFill>
                  <a:schemeClr val="tx1"/>
                </a:solidFill>
                <a:effectLst/>
              </a:rPr>
              <a:t>	用户程序所有的逻辑地址集合对应的空间。</a:t>
            </a:r>
            <a:endParaRPr lang="zh-CN" altLang="en-US" sz="2400" b="1" strike="noStrike" noProof="1" dirty="0">
              <a:solidFill>
                <a:schemeClr val="tx1"/>
              </a:solidFill>
              <a:effectLst/>
            </a:endParaRPr>
          </a:p>
          <a:p>
            <a:pPr fontAlgn="base">
              <a:lnSpc>
                <a:spcPct val="9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编址总是从0开始。</a:t>
            </a:r>
            <a:endParaRPr lang="zh-CN" altLang="en-US" sz="2400" b="1" strike="noStrike" noProof="1" dirty="0">
              <a:solidFill>
                <a:schemeClr val="tx1"/>
              </a:solidFill>
              <a:effectLst/>
            </a:endParaRPr>
          </a:p>
          <a:p>
            <a:pPr fontAlgn="base">
              <a:lnSpc>
                <a:spcPct val="90000"/>
              </a:lnSpc>
              <a:spcBef>
                <a:spcPct val="40000"/>
              </a:spcBef>
            </a:pPr>
            <a:r>
              <a:rPr lang="zh-CN" altLang="en-US" sz="2800" b="1" strike="noStrike" noProof="1" dirty="0">
                <a:solidFill>
                  <a:srgbClr val="CC3300"/>
                </a:solidFill>
              </a:rPr>
              <a:t>提供地址变换机构(地址映射)</a:t>
            </a:r>
            <a:endParaRPr lang="zh-CN" altLang="en-US" sz="2800" b="1" strike="noStrike" noProof="1" dirty="0">
              <a:solidFill>
                <a:srgbClr val="CC33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charRg st="0" end="12"/>
                                            </p:txEl>
                                          </p:spTgt>
                                        </p:tgtEl>
                                        <p:attrNameLst>
                                          <p:attrName>style.visibility</p:attrName>
                                        </p:attrNameLst>
                                      </p:cBhvr>
                                      <p:to>
                                        <p:strVal val="visible"/>
                                      </p:to>
                                    </p:set>
                                    <p:anim calcmode="lin" valueType="num">
                                      <p:cBhvr>
                                        <p:cTn id="7" dur="500" fill="hold"/>
                                        <p:tgtEl>
                                          <p:spTgt spid="53251">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5325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charRg st="12" end="30"/>
                                            </p:txEl>
                                          </p:spTgt>
                                        </p:tgtEl>
                                        <p:attrNameLst>
                                          <p:attrName>style.visibility</p:attrName>
                                        </p:attrNameLst>
                                      </p:cBhvr>
                                      <p:to>
                                        <p:strVal val="visible"/>
                                      </p:to>
                                    </p:set>
                                    <p:anim calcmode="lin" valueType="num">
                                      <p:cBhvr>
                                        <p:cTn id="13" dur="500" fill="hold"/>
                                        <p:tgtEl>
                                          <p:spTgt spid="53251">
                                            <p:txEl>
                                              <p:charRg st="12" end="30"/>
                                            </p:txEl>
                                          </p:spTgt>
                                        </p:tgtEl>
                                        <p:attrNameLst>
                                          <p:attrName>ppt_x</p:attrName>
                                        </p:attrNameLst>
                                      </p:cBhvr>
                                      <p:tavLst>
                                        <p:tav tm="0">
                                          <p:val>
                                            <p:strVal val="#ppt_x"/>
                                          </p:val>
                                        </p:tav>
                                        <p:tav tm="100000">
                                          <p:val>
                                            <p:strVal val="#ppt_x"/>
                                          </p:val>
                                        </p:tav>
                                      </p:tavLst>
                                    </p:anim>
                                    <p:anim calcmode="lin" valueType="num">
                                      <p:cBhvr>
                                        <p:cTn id="14" dur="500" fill="hold"/>
                                        <p:tgtEl>
                                          <p:spTgt spid="53251">
                                            <p:txEl>
                                              <p:charRg st="12"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charRg st="30" end="62"/>
                                            </p:txEl>
                                          </p:spTgt>
                                        </p:tgtEl>
                                        <p:attrNameLst>
                                          <p:attrName>style.visibility</p:attrName>
                                        </p:attrNameLst>
                                      </p:cBhvr>
                                      <p:to>
                                        <p:strVal val="visible"/>
                                      </p:to>
                                    </p:set>
                                    <p:anim calcmode="lin" valueType="num">
                                      <p:cBhvr>
                                        <p:cTn id="19" dur="500" fill="hold"/>
                                        <p:tgtEl>
                                          <p:spTgt spid="53251">
                                            <p:txEl>
                                              <p:charRg st="30" end="62"/>
                                            </p:txEl>
                                          </p:spTgt>
                                        </p:tgtEl>
                                        <p:attrNameLst>
                                          <p:attrName>ppt_x</p:attrName>
                                        </p:attrNameLst>
                                      </p:cBhvr>
                                      <p:tavLst>
                                        <p:tav tm="0">
                                          <p:val>
                                            <p:strVal val="#ppt_x"/>
                                          </p:val>
                                        </p:tav>
                                        <p:tav tm="100000">
                                          <p:val>
                                            <p:strVal val="#ppt_x"/>
                                          </p:val>
                                        </p:tav>
                                      </p:tavLst>
                                    </p:anim>
                                    <p:anim calcmode="lin" valueType="num">
                                      <p:cBhvr>
                                        <p:cTn id="20" dur="500" fill="hold"/>
                                        <p:tgtEl>
                                          <p:spTgt spid="53251">
                                            <p:txEl>
                                              <p:charRg st="30"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1">
                                            <p:txEl>
                                              <p:charRg st="62" end="80"/>
                                            </p:txEl>
                                          </p:spTgt>
                                        </p:tgtEl>
                                        <p:attrNameLst>
                                          <p:attrName>style.visibility</p:attrName>
                                        </p:attrNameLst>
                                      </p:cBhvr>
                                      <p:to>
                                        <p:strVal val="visible"/>
                                      </p:to>
                                    </p:set>
                                    <p:anim calcmode="lin" valueType="num">
                                      <p:cBhvr>
                                        <p:cTn id="25" dur="500" fill="hold"/>
                                        <p:tgtEl>
                                          <p:spTgt spid="53251">
                                            <p:txEl>
                                              <p:charRg st="62" end="80"/>
                                            </p:txEl>
                                          </p:spTgt>
                                        </p:tgtEl>
                                        <p:attrNameLst>
                                          <p:attrName>ppt_x</p:attrName>
                                        </p:attrNameLst>
                                      </p:cBhvr>
                                      <p:tavLst>
                                        <p:tav tm="0">
                                          <p:val>
                                            <p:strVal val="#ppt_x"/>
                                          </p:val>
                                        </p:tav>
                                        <p:tav tm="100000">
                                          <p:val>
                                            <p:strVal val="#ppt_x"/>
                                          </p:val>
                                        </p:tav>
                                      </p:tavLst>
                                    </p:anim>
                                    <p:anim calcmode="lin" valueType="num">
                                      <p:cBhvr>
                                        <p:cTn id="26" dur="500" fill="hold"/>
                                        <p:tgtEl>
                                          <p:spTgt spid="53251">
                                            <p:txEl>
                                              <p:charRg st="62" end="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1">
                                            <p:txEl>
                                              <p:charRg st="80" end="108"/>
                                            </p:txEl>
                                          </p:spTgt>
                                        </p:tgtEl>
                                        <p:attrNameLst>
                                          <p:attrName>style.visibility</p:attrName>
                                        </p:attrNameLst>
                                      </p:cBhvr>
                                      <p:to>
                                        <p:strVal val="visible"/>
                                      </p:to>
                                    </p:set>
                                    <p:anim calcmode="lin" valueType="num">
                                      <p:cBhvr>
                                        <p:cTn id="31" dur="500" fill="hold"/>
                                        <p:tgtEl>
                                          <p:spTgt spid="53251">
                                            <p:txEl>
                                              <p:charRg st="80" end="108"/>
                                            </p:txEl>
                                          </p:spTgt>
                                        </p:tgtEl>
                                        <p:attrNameLst>
                                          <p:attrName>ppt_x</p:attrName>
                                        </p:attrNameLst>
                                      </p:cBhvr>
                                      <p:tavLst>
                                        <p:tav tm="0">
                                          <p:val>
                                            <p:strVal val="#ppt_x"/>
                                          </p:val>
                                        </p:tav>
                                        <p:tav tm="100000">
                                          <p:val>
                                            <p:strVal val="#ppt_x"/>
                                          </p:val>
                                        </p:tav>
                                      </p:tavLst>
                                    </p:anim>
                                    <p:anim calcmode="lin" valueType="num">
                                      <p:cBhvr>
                                        <p:cTn id="32" dur="500" fill="hold"/>
                                        <p:tgtEl>
                                          <p:spTgt spid="53251">
                                            <p:txEl>
                                              <p:charRg st="80" end="10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251">
                                            <p:txEl>
                                              <p:charRg st="108" end="124"/>
                                            </p:txEl>
                                          </p:spTgt>
                                        </p:tgtEl>
                                        <p:attrNameLst>
                                          <p:attrName>style.visibility</p:attrName>
                                        </p:attrNameLst>
                                      </p:cBhvr>
                                      <p:to>
                                        <p:strVal val="visible"/>
                                      </p:to>
                                    </p:set>
                                    <p:anim calcmode="lin" valueType="num">
                                      <p:cBhvr>
                                        <p:cTn id="37" dur="500" fill="hold"/>
                                        <p:tgtEl>
                                          <p:spTgt spid="53251">
                                            <p:txEl>
                                              <p:charRg st="108" end="124"/>
                                            </p:txEl>
                                          </p:spTgt>
                                        </p:tgtEl>
                                        <p:attrNameLst>
                                          <p:attrName>ppt_x</p:attrName>
                                        </p:attrNameLst>
                                      </p:cBhvr>
                                      <p:tavLst>
                                        <p:tav tm="0">
                                          <p:val>
                                            <p:strVal val="#ppt_x"/>
                                          </p:val>
                                        </p:tav>
                                        <p:tav tm="100000">
                                          <p:val>
                                            <p:strVal val="#ppt_x"/>
                                          </p:val>
                                        </p:tav>
                                      </p:tavLst>
                                    </p:anim>
                                    <p:anim calcmode="lin" valueType="num">
                                      <p:cBhvr>
                                        <p:cTn id="38" dur="500" fill="hold"/>
                                        <p:tgtEl>
                                          <p:spTgt spid="53251">
                                            <p:txEl>
                                              <p:charRg st="108" end="12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251">
                                            <p:txEl>
                                              <p:charRg st="124" end="140"/>
                                            </p:txEl>
                                          </p:spTgt>
                                        </p:tgtEl>
                                        <p:attrNameLst>
                                          <p:attrName>style.visibility</p:attrName>
                                        </p:attrNameLst>
                                      </p:cBhvr>
                                      <p:to>
                                        <p:strVal val="visible"/>
                                      </p:to>
                                    </p:set>
                                    <p:anim calcmode="lin" valueType="num">
                                      <p:cBhvr>
                                        <p:cTn id="43" dur="500" fill="hold"/>
                                        <p:tgtEl>
                                          <p:spTgt spid="53251">
                                            <p:txEl>
                                              <p:charRg st="124" end="140"/>
                                            </p:txEl>
                                          </p:spTgt>
                                        </p:tgtEl>
                                        <p:attrNameLst>
                                          <p:attrName>ppt_x</p:attrName>
                                        </p:attrNameLst>
                                      </p:cBhvr>
                                      <p:tavLst>
                                        <p:tav tm="0">
                                          <p:val>
                                            <p:strVal val="#ppt_x"/>
                                          </p:val>
                                        </p:tav>
                                        <p:tav tm="100000">
                                          <p:val>
                                            <p:strVal val="#ppt_x"/>
                                          </p:val>
                                        </p:tav>
                                      </p:tavLst>
                                    </p:anim>
                                    <p:anim calcmode="lin" valueType="num">
                                      <p:cBhvr>
                                        <p:cTn id="44" dur="500" fill="hold"/>
                                        <p:tgtEl>
                                          <p:spTgt spid="53251">
                                            <p:txEl>
                                              <p:charRg st="124" end="14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3251">
                                            <p:txEl>
                                              <p:charRg st="140" end="174"/>
                                            </p:txEl>
                                          </p:spTgt>
                                        </p:tgtEl>
                                        <p:attrNameLst>
                                          <p:attrName>style.visibility</p:attrName>
                                        </p:attrNameLst>
                                      </p:cBhvr>
                                      <p:to>
                                        <p:strVal val="visible"/>
                                      </p:to>
                                    </p:set>
                                    <p:anim calcmode="lin" valueType="num">
                                      <p:cBhvr>
                                        <p:cTn id="49" dur="500" fill="hold"/>
                                        <p:tgtEl>
                                          <p:spTgt spid="53251">
                                            <p:txEl>
                                              <p:charRg st="140" end="174"/>
                                            </p:txEl>
                                          </p:spTgt>
                                        </p:tgtEl>
                                        <p:attrNameLst>
                                          <p:attrName>ppt_x</p:attrName>
                                        </p:attrNameLst>
                                      </p:cBhvr>
                                      <p:tavLst>
                                        <p:tav tm="0">
                                          <p:val>
                                            <p:strVal val="#ppt_x"/>
                                          </p:val>
                                        </p:tav>
                                        <p:tav tm="100000">
                                          <p:val>
                                            <p:strVal val="#ppt_x"/>
                                          </p:val>
                                        </p:tav>
                                      </p:tavLst>
                                    </p:anim>
                                    <p:anim calcmode="lin" valueType="num">
                                      <p:cBhvr>
                                        <p:cTn id="50" dur="500" fill="hold"/>
                                        <p:tgtEl>
                                          <p:spTgt spid="53251">
                                            <p:txEl>
                                              <p:charRg st="140" end="17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3251">
                                            <p:txEl>
                                              <p:charRg st="174" end="184"/>
                                            </p:txEl>
                                          </p:spTgt>
                                        </p:tgtEl>
                                        <p:attrNameLst>
                                          <p:attrName>style.visibility</p:attrName>
                                        </p:attrNameLst>
                                      </p:cBhvr>
                                      <p:to>
                                        <p:strVal val="visible"/>
                                      </p:to>
                                    </p:set>
                                    <p:anim calcmode="lin" valueType="num">
                                      <p:cBhvr>
                                        <p:cTn id="55" dur="500" fill="hold"/>
                                        <p:tgtEl>
                                          <p:spTgt spid="53251">
                                            <p:txEl>
                                              <p:charRg st="174" end="184"/>
                                            </p:txEl>
                                          </p:spTgt>
                                        </p:tgtEl>
                                        <p:attrNameLst>
                                          <p:attrName>ppt_x</p:attrName>
                                        </p:attrNameLst>
                                      </p:cBhvr>
                                      <p:tavLst>
                                        <p:tav tm="0">
                                          <p:val>
                                            <p:strVal val="#ppt_x"/>
                                          </p:val>
                                        </p:tav>
                                        <p:tav tm="100000">
                                          <p:val>
                                            <p:strVal val="#ppt_x"/>
                                          </p:val>
                                        </p:tav>
                                      </p:tavLst>
                                    </p:anim>
                                    <p:anim calcmode="lin" valueType="num">
                                      <p:cBhvr>
                                        <p:cTn id="56" dur="500" fill="hold"/>
                                        <p:tgtEl>
                                          <p:spTgt spid="53251">
                                            <p:txEl>
                                              <p:charRg st="174" end="18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3251">
                                            <p:txEl>
                                              <p:charRg st="184" end="214"/>
                                            </p:txEl>
                                          </p:spTgt>
                                        </p:tgtEl>
                                        <p:attrNameLst>
                                          <p:attrName>style.visibility</p:attrName>
                                        </p:attrNameLst>
                                      </p:cBhvr>
                                      <p:to>
                                        <p:strVal val="visible"/>
                                      </p:to>
                                    </p:set>
                                    <p:anim calcmode="lin" valueType="num">
                                      <p:cBhvr>
                                        <p:cTn id="61" dur="500" fill="hold"/>
                                        <p:tgtEl>
                                          <p:spTgt spid="53251">
                                            <p:txEl>
                                              <p:charRg st="184" end="214"/>
                                            </p:txEl>
                                          </p:spTgt>
                                        </p:tgtEl>
                                        <p:attrNameLst>
                                          <p:attrName>ppt_x</p:attrName>
                                        </p:attrNameLst>
                                      </p:cBhvr>
                                      <p:tavLst>
                                        <p:tav tm="0">
                                          <p:val>
                                            <p:strVal val="#ppt_x"/>
                                          </p:val>
                                        </p:tav>
                                        <p:tav tm="100000">
                                          <p:val>
                                            <p:strVal val="#ppt_x"/>
                                          </p:val>
                                        </p:tav>
                                      </p:tavLst>
                                    </p:anim>
                                    <p:anim calcmode="lin" valueType="num">
                                      <p:cBhvr>
                                        <p:cTn id="62" dur="500" fill="hold"/>
                                        <p:tgtEl>
                                          <p:spTgt spid="53251">
                                            <p:txEl>
                                              <p:charRg st="184" end="2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251">
                                            <p:txEl>
                                              <p:charRg st="214" end="229"/>
                                            </p:txEl>
                                          </p:spTgt>
                                        </p:tgtEl>
                                        <p:attrNameLst>
                                          <p:attrName>style.visibility</p:attrName>
                                        </p:attrNameLst>
                                      </p:cBhvr>
                                      <p:to>
                                        <p:strVal val="visible"/>
                                      </p:to>
                                    </p:set>
                                    <p:anim calcmode="lin" valueType="num">
                                      <p:cBhvr>
                                        <p:cTn id="67" dur="500" fill="hold"/>
                                        <p:tgtEl>
                                          <p:spTgt spid="53251">
                                            <p:txEl>
                                              <p:charRg st="214" end="229"/>
                                            </p:txEl>
                                          </p:spTgt>
                                        </p:tgtEl>
                                        <p:attrNameLst>
                                          <p:attrName>ppt_x</p:attrName>
                                        </p:attrNameLst>
                                      </p:cBhvr>
                                      <p:tavLst>
                                        <p:tav tm="0">
                                          <p:val>
                                            <p:strVal val="#ppt_x"/>
                                          </p:val>
                                        </p:tav>
                                        <p:tav tm="100000">
                                          <p:val>
                                            <p:strVal val="#ppt_x"/>
                                          </p:val>
                                        </p:tav>
                                      </p:tavLst>
                                    </p:anim>
                                    <p:anim calcmode="lin" valueType="num">
                                      <p:cBhvr>
                                        <p:cTn id="68" dur="500" fill="hold"/>
                                        <p:tgtEl>
                                          <p:spTgt spid="53251">
                                            <p:txEl>
                                              <p:charRg st="214" end="2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a:xfrm>
            <a:off x="363538" y="595313"/>
            <a:ext cx="8393113" cy="639763"/>
          </a:xfrm>
        </p:spPr>
        <p:txBody>
          <a:bodyPr>
            <a:spAutoFit/>
          </a:bodyPr>
          <a:p>
            <a:pPr lvl="0"/>
            <a:r>
              <a:rPr lang="zh-CN" altLang="en-US" sz="4000" b="0">
                <a:solidFill>
                  <a:srgbClr val="800000"/>
                </a:solidFill>
                <a:ea typeface="宋体" pitchFamily="2" charset="-122"/>
              </a:rPr>
              <a:t>虚拟存储器的概念图</a:t>
            </a:r>
            <a:endParaRPr lang="zh-CN" altLang="en-US" sz="4000" b="0">
              <a:solidFill>
                <a:srgbClr val="800000"/>
              </a:solidFill>
              <a:ea typeface="宋体" pitchFamily="2" charset="-122"/>
            </a:endParaRPr>
          </a:p>
        </p:txBody>
      </p:sp>
      <p:grpSp>
        <p:nvGrpSpPr>
          <p:cNvPr id="27651" name="组合 27650"/>
          <p:cNvGrpSpPr/>
          <p:nvPr/>
        </p:nvGrpSpPr>
        <p:grpSpPr>
          <a:xfrm>
            <a:off x="609600" y="1600200"/>
            <a:ext cx="7924800" cy="3810000"/>
            <a:chOff x="0" y="0"/>
            <a:chExt cx="4992" cy="2400"/>
          </a:xfrm>
        </p:grpSpPr>
        <p:sp>
          <p:nvSpPr>
            <p:cNvPr id="45059" name="矩形 27651"/>
            <p:cNvSpPr/>
            <p:nvPr/>
          </p:nvSpPr>
          <p:spPr>
            <a:xfrm>
              <a:off x="192" y="629"/>
              <a:ext cx="713" cy="1575"/>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B0604020202020204" pitchFamily="34" charset="0"/>
                <a:ea typeface="宋体" pitchFamily="2" charset="-122"/>
              </a:endParaRPr>
            </a:p>
          </p:txBody>
        </p:sp>
        <p:sp>
          <p:nvSpPr>
            <p:cNvPr id="45060" name="矩形 27652"/>
            <p:cNvSpPr/>
            <p:nvPr/>
          </p:nvSpPr>
          <p:spPr>
            <a:xfrm>
              <a:off x="3710" y="236"/>
              <a:ext cx="1282" cy="216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B0604020202020204" pitchFamily="34" charset="0"/>
                <a:ea typeface="宋体" pitchFamily="2" charset="-122"/>
              </a:endParaRPr>
            </a:p>
          </p:txBody>
        </p:sp>
        <p:sp>
          <p:nvSpPr>
            <p:cNvPr id="45061" name="文本框 27653"/>
            <p:cNvSpPr txBox="1"/>
            <p:nvPr/>
          </p:nvSpPr>
          <p:spPr>
            <a:xfrm>
              <a:off x="0" y="346"/>
              <a:ext cx="1200" cy="230"/>
            </a:xfrm>
            <a:prstGeom prst="rect">
              <a:avLst/>
            </a:prstGeom>
            <a:noFill/>
            <a:ln w="9525">
              <a:noFill/>
              <a:miter/>
            </a:ln>
          </p:spPr>
          <p:txBody>
            <a:bodyPr lIns="0" tIns="0" rIns="0" bIns="0" anchor="t"/>
            <a:p>
              <a:pPr lvl="0" eaLnBrk="0" hangingPunct="0"/>
              <a:r>
                <a:rPr lang="zh-CN" altLang="en-US" sz="1800">
                  <a:solidFill>
                    <a:srgbClr val="CC3300"/>
                  </a:solidFill>
                  <a:latin typeface="Arial" panose="020B0604020202020204" pitchFamily="34" charset="0"/>
                  <a:ea typeface="宋体" pitchFamily="2" charset="-122"/>
                </a:rPr>
                <a:t>虚拟地址空间</a:t>
              </a:r>
              <a:endParaRPr lang="zh-CN" altLang="en-US" sz="1800">
                <a:solidFill>
                  <a:srgbClr val="CC3300"/>
                </a:solidFill>
                <a:latin typeface="Arial" panose="020B0604020202020204" pitchFamily="34" charset="0"/>
                <a:ea typeface="宋体" pitchFamily="2" charset="-122"/>
              </a:endParaRPr>
            </a:p>
          </p:txBody>
        </p:sp>
        <p:sp>
          <p:nvSpPr>
            <p:cNvPr id="45062" name="文本框 27654"/>
            <p:cNvSpPr txBox="1"/>
            <p:nvPr/>
          </p:nvSpPr>
          <p:spPr>
            <a:xfrm>
              <a:off x="1332" y="1258"/>
              <a:ext cx="600" cy="40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1"/>
            <a:p>
              <a:pPr lvl="0" eaLnBrk="0" hangingPunct="0"/>
              <a:r>
                <a:rPr lang="zh-CN" altLang="en-US" sz="1800">
                  <a:solidFill>
                    <a:srgbClr val="CC3300"/>
                  </a:solidFill>
                  <a:latin typeface="Arial" panose="020B0604020202020204" pitchFamily="34" charset="0"/>
                  <a:ea typeface="宋体" pitchFamily="2" charset="-122"/>
                </a:rPr>
                <a:t>处理器</a:t>
              </a:r>
              <a:endParaRPr lang="zh-CN" altLang="en-US" sz="1800">
                <a:solidFill>
                  <a:srgbClr val="CC3300"/>
                </a:solidFill>
                <a:latin typeface="Arial" panose="020B0604020202020204" pitchFamily="34" charset="0"/>
                <a:ea typeface="宋体" pitchFamily="2" charset="-122"/>
              </a:endParaRPr>
            </a:p>
          </p:txBody>
        </p:sp>
        <p:sp>
          <p:nvSpPr>
            <p:cNvPr id="45063" name="文本框 27655"/>
            <p:cNvSpPr txBox="1"/>
            <p:nvPr/>
          </p:nvSpPr>
          <p:spPr>
            <a:xfrm>
              <a:off x="1968" y="1162"/>
              <a:ext cx="528" cy="182"/>
            </a:xfrm>
            <a:prstGeom prst="rect">
              <a:avLst/>
            </a:prstGeom>
            <a:noFill/>
            <a:ln w="9525">
              <a:noFill/>
              <a:miter/>
            </a:ln>
          </p:spPr>
          <p:txBody>
            <a:bodyPr lIns="0" tIns="0" rIns="0" bIns="0" anchor="t"/>
            <a:p>
              <a:pPr lvl="0" eaLnBrk="0" hangingPunct="0"/>
              <a:r>
                <a:rPr lang="zh-CN" altLang="en-US" sz="2000">
                  <a:solidFill>
                    <a:srgbClr val="CC3300"/>
                  </a:solidFill>
                  <a:latin typeface="Arial" panose="020B0604020202020204" pitchFamily="34" charset="0"/>
                  <a:ea typeface="宋体" pitchFamily="2" charset="-122"/>
                </a:rPr>
                <a:t>虚地址</a:t>
              </a:r>
              <a:endParaRPr lang="zh-CN" altLang="en-US" sz="2000">
                <a:solidFill>
                  <a:srgbClr val="CC3300"/>
                </a:solidFill>
                <a:latin typeface="Arial" panose="020B0604020202020204" pitchFamily="34" charset="0"/>
                <a:ea typeface="宋体" pitchFamily="2" charset="-122"/>
              </a:endParaRPr>
            </a:p>
          </p:txBody>
        </p:sp>
        <p:sp>
          <p:nvSpPr>
            <p:cNvPr id="45064" name="直接连接符 27656"/>
            <p:cNvSpPr/>
            <p:nvPr/>
          </p:nvSpPr>
          <p:spPr>
            <a:xfrm>
              <a:off x="912" y="1417"/>
              <a:ext cx="428"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45065" name="直接连接符 27657"/>
            <p:cNvSpPr/>
            <p:nvPr/>
          </p:nvSpPr>
          <p:spPr>
            <a:xfrm>
              <a:off x="1940" y="1417"/>
              <a:ext cx="570"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45066" name="文本框 27658"/>
            <p:cNvSpPr txBox="1"/>
            <p:nvPr/>
          </p:nvSpPr>
          <p:spPr>
            <a:xfrm>
              <a:off x="2510" y="826"/>
              <a:ext cx="502" cy="1172"/>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1"/>
            <a:p>
              <a:pPr lvl="0" eaLnBrk="0" hangingPunct="0"/>
              <a:r>
                <a:rPr lang="zh-CN" altLang="en-US" sz="1800">
                  <a:solidFill>
                    <a:srgbClr val="CC3300"/>
                  </a:solidFill>
                  <a:latin typeface="Arial" panose="020B0604020202020204" pitchFamily="34" charset="0"/>
                  <a:ea typeface="宋体" pitchFamily="2" charset="-122"/>
                </a:rPr>
                <a:t>存储</a:t>
              </a:r>
              <a:endParaRPr lang="zh-CN" altLang="en-US" sz="1800">
                <a:solidFill>
                  <a:srgbClr val="CC3300"/>
                </a:solidFill>
                <a:latin typeface="Arial" panose="020B0604020202020204" pitchFamily="34" charset="0"/>
                <a:ea typeface="宋体" pitchFamily="2" charset="-122"/>
              </a:endParaRPr>
            </a:p>
            <a:p>
              <a:pPr lvl="0" eaLnBrk="0" hangingPunct="0">
                <a:lnSpc>
                  <a:spcPct val="120000"/>
                </a:lnSpc>
              </a:pPr>
              <a:r>
                <a:rPr lang="zh-CN" altLang="en-US" sz="1800">
                  <a:solidFill>
                    <a:srgbClr val="CC3300"/>
                  </a:solidFill>
                  <a:latin typeface="Arial" panose="020B0604020202020204" pitchFamily="34" charset="0"/>
                  <a:ea typeface="宋体" pitchFamily="2" charset="-122"/>
                </a:rPr>
                <a:t>管理</a:t>
              </a:r>
              <a:endParaRPr lang="zh-CN" altLang="en-US" sz="1800">
                <a:solidFill>
                  <a:srgbClr val="CC3300"/>
                </a:solidFill>
                <a:latin typeface="Arial" panose="020B0604020202020204" pitchFamily="34" charset="0"/>
                <a:ea typeface="宋体" pitchFamily="2" charset="-122"/>
              </a:endParaRPr>
            </a:p>
            <a:p>
              <a:pPr lvl="0" eaLnBrk="0" hangingPunct="0">
                <a:lnSpc>
                  <a:spcPct val="120000"/>
                </a:lnSpc>
              </a:pPr>
              <a:r>
                <a:rPr lang="zh-CN" altLang="en-US" sz="1800">
                  <a:solidFill>
                    <a:srgbClr val="CC3300"/>
                  </a:solidFill>
                  <a:latin typeface="Arial" panose="020B0604020202020204" pitchFamily="34" charset="0"/>
                  <a:ea typeface="宋体" pitchFamily="2" charset="-122"/>
                </a:rPr>
                <a:t>部件</a:t>
              </a:r>
              <a:endParaRPr lang="zh-CN" altLang="en-US" sz="1800">
                <a:solidFill>
                  <a:srgbClr val="CC3300"/>
                </a:solidFill>
                <a:latin typeface="Arial" panose="020B0604020202020204" pitchFamily="34" charset="0"/>
                <a:ea typeface="宋体" pitchFamily="2" charset="-122"/>
              </a:endParaRPr>
            </a:p>
          </p:txBody>
        </p:sp>
        <p:sp>
          <p:nvSpPr>
            <p:cNvPr id="45067" name="文本框 27659"/>
            <p:cNvSpPr txBox="1"/>
            <p:nvPr/>
          </p:nvSpPr>
          <p:spPr>
            <a:xfrm>
              <a:off x="3120" y="1162"/>
              <a:ext cx="528" cy="230"/>
            </a:xfrm>
            <a:prstGeom prst="rect">
              <a:avLst/>
            </a:prstGeom>
            <a:noFill/>
            <a:ln w="9525">
              <a:noFill/>
              <a:miter/>
            </a:ln>
          </p:spPr>
          <p:txBody>
            <a:bodyPr lIns="0" tIns="0" rIns="0" bIns="0" anchor="t"/>
            <a:p>
              <a:pPr lvl="0" eaLnBrk="0" hangingPunct="0"/>
              <a:r>
                <a:rPr lang="zh-CN" altLang="en-US" sz="2000">
                  <a:solidFill>
                    <a:srgbClr val="CC3300"/>
                  </a:solidFill>
                  <a:latin typeface="Arial" panose="020B0604020202020204" pitchFamily="34" charset="0"/>
                  <a:ea typeface="宋体" pitchFamily="2" charset="-122"/>
                </a:rPr>
                <a:t>实地址</a:t>
              </a:r>
              <a:endParaRPr lang="zh-CN" altLang="en-US" sz="2000">
                <a:solidFill>
                  <a:srgbClr val="CC3300"/>
                </a:solidFill>
                <a:latin typeface="Arial" panose="020B0604020202020204" pitchFamily="34" charset="0"/>
                <a:ea typeface="宋体" pitchFamily="2" charset="-122"/>
              </a:endParaRPr>
            </a:p>
          </p:txBody>
        </p:sp>
        <p:sp>
          <p:nvSpPr>
            <p:cNvPr id="45068" name="矩形 27660"/>
            <p:cNvSpPr/>
            <p:nvPr/>
          </p:nvSpPr>
          <p:spPr>
            <a:xfrm>
              <a:off x="3867" y="1023"/>
              <a:ext cx="285" cy="59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B0604020202020204" pitchFamily="34" charset="0"/>
                <a:ea typeface="宋体" pitchFamily="2" charset="-122"/>
              </a:endParaRPr>
            </a:p>
          </p:txBody>
        </p:sp>
        <p:sp>
          <p:nvSpPr>
            <p:cNvPr id="45069" name="矩形 27661"/>
            <p:cNvSpPr/>
            <p:nvPr/>
          </p:nvSpPr>
          <p:spPr>
            <a:xfrm>
              <a:off x="4445" y="826"/>
              <a:ext cx="427" cy="118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B0604020202020204" pitchFamily="34" charset="0"/>
                <a:ea typeface="宋体" pitchFamily="2" charset="-122"/>
              </a:endParaRPr>
            </a:p>
          </p:txBody>
        </p:sp>
        <p:sp>
          <p:nvSpPr>
            <p:cNvPr id="45070" name="左右箭头 27662"/>
            <p:cNvSpPr/>
            <p:nvPr/>
          </p:nvSpPr>
          <p:spPr>
            <a:xfrm>
              <a:off x="4167" y="1219"/>
              <a:ext cx="285" cy="198"/>
            </a:xfrm>
            <a:prstGeom prst="leftRightArrow">
              <a:avLst>
                <a:gd name="adj1" fmla="val 50000"/>
                <a:gd name="adj2" fmla="val 28701"/>
              </a:avLst>
            </a:prstGeom>
            <a:solidFill>
              <a:srgbClr val="FFFFFF"/>
            </a:solidFill>
            <a:ln w="19050"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5071" name="文本框 27663"/>
            <p:cNvSpPr txBox="1"/>
            <p:nvPr/>
          </p:nvSpPr>
          <p:spPr>
            <a:xfrm>
              <a:off x="3852" y="768"/>
              <a:ext cx="42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B0604020202020204" pitchFamily="34" charset="0"/>
                  <a:ea typeface="宋体" pitchFamily="2" charset="-122"/>
                </a:rPr>
                <a:t>主存</a:t>
              </a:r>
              <a:endParaRPr lang="zh-CN" altLang="en-US" sz="2000">
                <a:solidFill>
                  <a:srgbClr val="CC3300"/>
                </a:solidFill>
                <a:latin typeface="Arial" panose="020B0604020202020204" pitchFamily="34" charset="0"/>
                <a:ea typeface="宋体" pitchFamily="2" charset="-122"/>
              </a:endParaRPr>
            </a:p>
          </p:txBody>
        </p:sp>
        <p:sp>
          <p:nvSpPr>
            <p:cNvPr id="45072" name="文本框 27664"/>
            <p:cNvSpPr txBox="1"/>
            <p:nvPr/>
          </p:nvSpPr>
          <p:spPr>
            <a:xfrm>
              <a:off x="4494" y="576"/>
              <a:ext cx="45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B0604020202020204" pitchFamily="34" charset="0"/>
                  <a:ea typeface="宋体" pitchFamily="2" charset="-122"/>
                </a:rPr>
                <a:t>辅存</a:t>
              </a:r>
              <a:endParaRPr lang="zh-CN" altLang="en-US" sz="2000">
                <a:solidFill>
                  <a:srgbClr val="CC3300"/>
                </a:solidFill>
                <a:latin typeface="Arial" panose="020B0604020202020204" pitchFamily="34" charset="0"/>
                <a:ea typeface="宋体" pitchFamily="2" charset="-122"/>
              </a:endParaRPr>
            </a:p>
          </p:txBody>
        </p:sp>
        <p:sp>
          <p:nvSpPr>
            <p:cNvPr id="45073" name="文本框 27665"/>
            <p:cNvSpPr txBox="1"/>
            <p:nvPr/>
          </p:nvSpPr>
          <p:spPr>
            <a:xfrm>
              <a:off x="3744" y="0"/>
              <a:ext cx="1200" cy="192"/>
            </a:xfrm>
            <a:prstGeom prst="rect">
              <a:avLst/>
            </a:prstGeom>
            <a:noFill/>
            <a:ln w="9525">
              <a:noFill/>
              <a:miter/>
            </a:ln>
          </p:spPr>
          <p:txBody>
            <a:bodyPr lIns="0" tIns="0" rIns="0" bIns="0" anchor="t"/>
            <a:p>
              <a:pPr lvl="0" eaLnBrk="0" hangingPunct="0"/>
              <a:r>
                <a:rPr lang="zh-CN" altLang="en-US" sz="1800">
                  <a:solidFill>
                    <a:srgbClr val="CC3300"/>
                  </a:solidFill>
                  <a:latin typeface="Arial" panose="020B0604020202020204" pitchFamily="34" charset="0"/>
                  <a:ea typeface="宋体" pitchFamily="2" charset="-122"/>
                </a:rPr>
                <a:t>物理地址空间</a:t>
              </a:r>
              <a:endParaRPr lang="zh-CN" altLang="en-US" sz="1800">
                <a:solidFill>
                  <a:srgbClr val="CC3300"/>
                </a:solidFill>
                <a:latin typeface="Arial" panose="020B0604020202020204" pitchFamily="34" charset="0"/>
                <a:ea typeface="宋体" pitchFamily="2" charset="-122"/>
              </a:endParaRPr>
            </a:p>
          </p:txBody>
        </p:sp>
        <p:sp>
          <p:nvSpPr>
            <p:cNvPr id="45074" name="直接连接符 27666"/>
            <p:cNvSpPr/>
            <p:nvPr/>
          </p:nvSpPr>
          <p:spPr>
            <a:xfrm>
              <a:off x="3012" y="1393"/>
              <a:ext cx="840" cy="0"/>
            </a:xfrm>
            <a:prstGeom prst="line">
              <a:avLst/>
            </a:prstGeom>
            <a:ln w="19050" cap="flat" cmpd="sng">
              <a:solidFill>
                <a:schemeClr val="tx1"/>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矩形 54276"/>
          <p:cNvSpPr/>
          <p:nvPr/>
        </p:nvSpPr>
        <p:spPr>
          <a:xfrm>
            <a:off x="7352030" y="1858010"/>
            <a:ext cx="1531620" cy="351472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5" name="直接连接符 54277"/>
          <p:cNvSpPr/>
          <p:nvPr/>
        </p:nvSpPr>
        <p:spPr>
          <a:xfrm>
            <a:off x="7352030" y="22180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6" name="直接连接符 54278"/>
          <p:cNvSpPr/>
          <p:nvPr/>
        </p:nvSpPr>
        <p:spPr>
          <a:xfrm>
            <a:off x="7352030" y="266890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7" name="直接连接符 54279"/>
          <p:cNvSpPr/>
          <p:nvPr/>
        </p:nvSpPr>
        <p:spPr>
          <a:xfrm>
            <a:off x="7352030" y="31197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8" name="直接连接符 54280"/>
          <p:cNvSpPr/>
          <p:nvPr/>
        </p:nvSpPr>
        <p:spPr>
          <a:xfrm>
            <a:off x="7352030" y="438023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89" name="直接连接符 54281"/>
          <p:cNvSpPr/>
          <p:nvPr/>
        </p:nvSpPr>
        <p:spPr>
          <a:xfrm>
            <a:off x="7352030" y="483108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0" name="文本框 54282"/>
          <p:cNvSpPr txBox="1"/>
          <p:nvPr/>
        </p:nvSpPr>
        <p:spPr>
          <a:xfrm>
            <a:off x="7458075" y="5440680"/>
            <a:ext cx="1398270" cy="304800"/>
          </a:xfrm>
          <a:prstGeom prst="rect">
            <a:avLst/>
          </a:prstGeom>
          <a:noFill/>
          <a:ln w="9525">
            <a:noFill/>
            <a:miter/>
          </a:ln>
        </p:spPr>
        <p:txBody>
          <a:bodyPr wrap="square" anchor="t">
            <a:spAutoFit/>
          </a:bodyPr>
          <a:p>
            <a:pPr lvl="0">
              <a:spcBef>
                <a:spcPct val="50000"/>
              </a:spcBef>
            </a:pPr>
            <a:r>
              <a:rPr lang="x-none" altLang="zh-CN">
                <a:latin typeface="Times New Roman" panose="02020603050405020304" pitchFamily="18" charset="0"/>
                <a:ea typeface="宋体" pitchFamily="2" charset="-122"/>
              </a:rPr>
              <a:t>物理内存</a:t>
            </a:r>
            <a:r>
              <a:rPr lang="zh-CN" altLang="en-US">
                <a:latin typeface="Times New Roman" panose="02020603050405020304" pitchFamily="18" charset="0"/>
                <a:ea typeface="宋体" pitchFamily="2" charset="-122"/>
              </a:rPr>
              <a:t>空间</a:t>
            </a:r>
            <a:endParaRPr lang="zh-CN" altLang="en-US">
              <a:latin typeface="Times New Roman" panose="02020603050405020304" pitchFamily="18" charset="0"/>
              <a:ea typeface="宋体" pitchFamily="2" charset="-122"/>
            </a:endParaRPr>
          </a:p>
        </p:txBody>
      </p:sp>
      <p:sp>
        <p:nvSpPr>
          <p:cNvPr id="46091" name="文本框 54283"/>
          <p:cNvSpPr txBox="1"/>
          <p:nvPr/>
        </p:nvSpPr>
        <p:spPr>
          <a:xfrm>
            <a:off x="7032625" y="179895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46092" name="文本框 54284"/>
          <p:cNvSpPr txBox="1"/>
          <p:nvPr/>
        </p:nvSpPr>
        <p:spPr>
          <a:xfrm>
            <a:off x="7032625" y="217868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46093" name="文本框 54285"/>
          <p:cNvSpPr txBox="1"/>
          <p:nvPr/>
        </p:nvSpPr>
        <p:spPr>
          <a:xfrm>
            <a:off x="6841490" y="5100955"/>
            <a:ext cx="765810" cy="304800"/>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m-1</a:t>
            </a:r>
            <a:endParaRPr lang="en-US" altLang="zh-CN">
              <a:latin typeface="Times New Roman" panose="02020603050405020304" pitchFamily="18" charset="0"/>
              <a:ea typeface="宋体" pitchFamily="2" charset="-122"/>
            </a:endParaRPr>
          </a:p>
        </p:txBody>
      </p:sp>
      <p:grpSp>
        <p:nvGrpSpPr>
          <p:cNvPr id="46094" name="组合 54286"/>
          <p:cNvGrpSpPr/>
          <p:nvPr/>
        </p:nvGrpSpPr>
        <p:grpSpPr>
          <a:xfrm rot="0">
            <a:off x="137795" y="750542"/>
            <a:ext cx="1848195" cy="1922186"/>
            <a:chOff x="0" y="124"/>
            <a:chExt cx="1287" cy="1211"/>
          </a:xfrm>
        </p:grpSpPr>
        <p:sp>
          <p:nvSpPr>
            <p:cNvPr id="4609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09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6100" name="文本框 54292"/>
            <p:cNvSpPr txBox="1"/>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en-US" altLang="zh-CN">
                  <a:latin typeface="Times New Roman" panose="02020603050405020304" pitchFamily="18" charset="0"/>
                  <a:ea typeface="宋体" pitchFamily="2" charset="-122"/>
                </a:rPr>
                <a:t>1</a:t>
              </a:r>
              <a:r>
                <a:rPr lang="x-none" altLang="en-US">
                  <a:latin typeface="Times New Roman" panose="02020603050405020304" pitchFamily="18" charset="0"/>
                  <a:ea typeface="宋体" pitchFamily="2" charset="-122"/>
                </a:rPr>
                <a:t>逻辑</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46101" name="文本框 54293"/>
            <p:cNvSpPr txBox="1"/>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46102" name="文本框 54294"/>
            <p:cNvSpPr txBox="1"/>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46103" name="文本框 54295"/>
            <p:cNvSpPr txBox="1"/>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4610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
        <p:nvSpPr>
          <p:cNvPr id="46116" name="直接连接符 54308"/>
          <p:cNvSpPr/>
          <p:nvPr/>
        </p:nvSpPr>
        <p:spPr>
          <a:xfrm>
            <a:off x="5468620" y="1682750"/>
            <a:ext cx="1692910" cy="84899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46117" name="直接连接符 54309"/>
          <p:cNvSpPr/>
          <p:nvPr/>
        </p:nvSpPr>
        <p:spPr>
          <a:xfrm>
            <a:off x="5509895" y="3533775"/>
            <a:ext cx="1656715" cy="63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46118" name="直接连接符 54310"/>
          <p:cNvSpPr/>
          <p:nvPr/>
        </p:nvSpPr>
        <p:spPr>
          <a:xfrm flipV="1">
            <a:off x="5547995" y="4091305"/>
            <a:ext cx="1573530" cy="63817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46119" name="文本框 54311"/>
          <p:cNvSpPr txBox="1"/>
          <p:nvPr/>
        </p:nvSpPr>
        <p:spPr>
          <a:xfrm>
            <a:off x="1173480" y="296418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pitchFamily="18" charset="0"/>
                <a:ea typeface="宋体" pitchFamily="2" charset="-122"/>
              </a:rPr>
              <a:t>……</a:t>
            </a:r>
            <a:endParaRPr lang="en-US" altLang="zh-CN" sz="2800">
              <a:latin typeface="Times New Roman" panose="02020603050405020304" pitchFamily="18" charset="0"/>
              <a:ea typeface="宋体" pitchFamily="2" charset="-122"/>
            </a:endParaRPr>
          </a:p>
        </p:txBody>
      </p:sp>
      <p:sp>
        <p:nvSpPr>
          <p:cNvPr id="46120"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grpSp>
        <p:nvGrpSpPr>
          <p:cNvPr id="3" name="组合 54286"/>
          <p:cNvGrpSpPr/>
          <p:nvPr/>
        </p:nvGrpSpPr>
        <p:grpSpPr>
          <a:xfrm rot="0">
            <a:off x="139065" y="3888077"/>
            <a:ext cx="1848195" cy="1922186"/>
            <a:chOff x="0" y="124"/>
            <a:chExt cx="1287" cy="1211"/>
          </a:xfrm>
        </p:grpSpPr>
        <p:sp>
          <p:nvSpPr>
            <p:cNvPr id="4"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8"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9" name="文本框 54292"/>
            <p:cNvSpPr txBox="1"/>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x-none" altLang="zh-CN">
                  <a:latin typeface="Times New Roman" panose="02020603050405020304" pitchFamily="18" charset="0"/>
                  <a:ea typeface="宋体" pitchFamily="2" charset="-122"/>
                </a:rPr>
                <a:t>i</a:t>
              </a:r>
              <a:r>
                <a:rPr lang="x-none" altLang="en-US">
                  <a:latin typeface="Times New Roman" panose="02020603050405020304" pitchFamily="18" charset="0"/>
                  <a:ea typeface="宋体" pitchFamily="2" charset="-122"/>
                </a:rPr>
                <a:t>逻辑</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10" name="文本框 54293"/>
            <p:cNvSpPr txBox="1"/>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11" name="文本框 54294"/>
            <p:cNvSpPr txBox="1"/>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12" name="文本框 54295"/>
            <p:cNvSpPr txBox="1"/>
            <p:nvPr/>
          </p:nvSpPr>
          <p:spPr>
            <a:xfrm>
              <a:off x="0" y="912"/>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13"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grpSp>
        <p:nvGrpSpPr>
          <p:cNvPr id="14" name="组合 54286"/>
          <p:cNvGrpSpPr/>
          <p:nvPr/>
        </p:nvGrpSpPr>
        <p:grpSpPr>
          <a:xfrm rot="0">
            <a:off x="3074670" y="744827"/>
            <a:ext cx="1848195" cy="1922186"/>
            <a:chOff x="0" y="124"/>
            <a:chExt cx="1287" cy="1211"/>
          </a:xfrm>
        </p:grpSpPr>
        <p:sp>
          <p:nvSpPr>
            <p:cNvPr id="1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1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0" name="文本框 54292"/>
            <p:cNvSpPr txBox="1"/>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en-US" altLang="zh-CN">
                  <a:latin typeface="Times New Roman" panose="02020603050405020304" pitchFamily="18" charset="0"/>
                  <a:ea typeface="宋体" pitchFamily="2" charset="-122"/>
                </a:rPr>
                <a:t>1</a:t>
              </a:r>
              <a:r>
                <a:rPr lang="x-none" altLang="en-US">
                  <a:latin typeface="Times New Roman" panose="02020603050405020304" pitchFamily="18" charset="0"/>
                  <a:ea typeface="宋体" pitchFamily="2" charset="-122"/>
                </a:rPr>
                <a:t>虚拟</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21" name="文本框 54293"/>
            <p:cNvSpPr txBox="1"/>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22" name="文本框 54294"/>
            <p:cNvSpPr txBox="1"/>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23" name="文本框 54295"/>
            <p:cNvSpPr txBox="1"/>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2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grpSp>
        <p:nvGrpSpPr>
          <p:cNvPr id="25" name="组合 54286"/>
          <p:cNvGrpSpPr/>
          <p:nvPr/>
        </p:nvGrpSpPr>
        <p:grpSpPr>
          <a:xfrm rot="0">
            <a:off x="3121025" y="3894427"/>
            <a:ext cx="1848195" cy="1922186"/>
            <a:chOff x="0" y="124"/>
            <a:chExt cx="1287" cy="1211"/>
          </a:xfrm>
        </p:grpSpPr>
        <p:sp>
          <p:nvSpPr>
            <p:cNvPr id="26"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7"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8"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29"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30"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31" name="文本框 54292"/>
            <p:cNvSpPr txBox="1"/>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pitchFamily="18" charset="0"/>
                  <a:ea typeface="宋体" pitchFamily="2" charset="-122"/>
                </a:rPr>
                <a:t>作业</a:t>
              </a:r>
              <a:r>
                <a:rPr lang="x-none" altLang="en-US">
                  <a:latin typeface="Times New Roman" panose="02020603050405020304" pitchFamily="18" charset="0"/>
                  <a:ea typeface="宋体" pitchFamily="2" charset="-122"/>
                </a:rPr>
                <a:t>i虚拟</a:t>
              </a:r>
              <a:r>
                <a:rPr lang="zh-CN" altLang="en-US">
                  <a:latin typeface="Times New Roman" panose="02020603050405020304" pitchFamily="18" charset="0"/>
                  <a:ea typeface="宋体" pitchFamily="2" charset="-122"/>
                </a:rPr>
                <a:t>地址空间</a:t>
              </a:r>
              <a:endParaRPr lang="zh-CN" altLang="en-US">
                <a:latin typeface="Times New Roman" panose="02020603050405020304" pitchFamily="18" charset="0"/>
                <a:ea typeface="宋体" pitchFamily="2" charset="-122"/>
              </a:endParaRPr>
            </a:p>
          </p:txBody>
        </p:sp>
        <p:sp>
          <p:nvSpPr>
            <p:cNvPr id="32" name="文本框 54293"/>
            <p:cNvSpPr txBox="1"/>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0</a:t>
              </a:r>
              <a:endParaRPr lang="en-US" altLang="zh-CN">
                <a:latin typeface="Times New Roman" panose="02020603050405020304" pitchFamily="18" charset="0"/>
                <a:ea typeface="宋体" pitchFamily="2" charset="-122"/>
              </a:endParaRPr>
            </a:p>
          </p:txBody>
        </p:sp>
        <p:sp>
          <p:nvSpPr>
            <p:cNvPr id="33" name="文本框 54294"/>
            <p:cNvSpPr txBox="1"/>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1</a:t>
              </a:r>
              <a:endParaRPr lang="en-US" altLang="zh-CN">
                <a:latin typeface="Times New Roman" panose="02020603050405020304" pitchFamily="18" charset="0"/>
                <a:ea typeface="宋体" pitchFamily="2" charset="-122"/>
              </a:endParaRPr>
            </a:p>
          </p:txBody>
        </p:sp>
        <p:sp>
          <p:nvSpPr>
            <p:cNvPr id="34" name="文本框 54295"/>
            <p:cNvSpPr txBox="1"/>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n-1</a:t>
              </a:r>
              <a:endParaRPr lang="en-US" altLang="zh-CN">
                <a:latin typeface="Times New Roman" panose="02020603050405020304" pitchFamily="18" charset="0"/>
                <a:ea typeface="宋体" pitchFamily="2" charset="-122"/>
              </a:endParaRPr>
            </a:p>
          </p:txBody>
        </p:sp>
        <p:sp>
          <p:nvSpPr>
            <p:cNvPr id="35"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
        <p:nvSpPr>
          <p:cNvPr id="36" name="文本框 54311"/>
          <p:cNvSpPr txBox="1"/>
          <p:nvPr/>
        </p:nvSpPr>
        <p:spPr>
          <a:xfrm>
            <a:off x="4196080" y="297815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pitchFamily="18" charset="0"/>
                <a:ea typeface="宋体" pitchFamily="2" charset="-122"/>
              </a:rPr>
              <a:t>……</a:t>
            </a:r>
            <a:endParaRPr lang="en-US" altLang="zh-CN" sz="2800">
              <a:latin typeface="Times New Roman" panose="02020603050405020304" pitchFamily="18" charset="0"/>
              <a:ea typeface="宋体" pitchFamily="2" charset="-122"/>
            </a:endParaRPr>
          </a:p>
        </p:txBody>
      </p:sp>
      <p:sp>
        <p:nvSpPr>
          <p:cNvPr id="37" name="直接连接符 54309"/>
          <p:cNvSpPr/>
          <p:nvPr/>
        </p:nvSpPr>
        <p:spPr>
          <a:xfrm>
            <a:off x="2117725" y="156718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38" name="直接连接符 54309"/>
          <p:cNvSpPr/>
          <p:nvPr/>
        </p:nvSpPr>
        <p:spPr>
          <a:xfrm>
            <a:off x="2135505" y="472694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55297"/>
          <p:cNvSpPr>
            <a:spLocks noGrp="1"/>
          </p:cNvSpPr>
          <p:nvPr>
            <p:ph type="title"/>
          </p:nvPr>
        </p:nvSpPr>
        <p:spPr>
          <a:xfrm>
            <a:off x="466725" y="920750"/>
            <a:ext cx="7772400" cy="695325"/>
          </a:xfrm>
        </p:spPr>
        <p:txBody>
          <a:bodyPr anchor="b">
            <a:spAutoFit/>
          </a:bodyPr>
          <a:p>
            <a:pPr fontAlgn="base"/>
            <a:r>
              <a:rPr lang="zh-CN" altLang="en-US" sz="4000" strike="noStrike" noProof="1" dirty="0">
                <a:solidFill>
                  <a:srgbClr val="800000"/>
                </a:solidFill>
              </a:rPr>
              <a:t>主存分配</a:t>
            </a:r>
            <a:endParaRPr lang="zh-CN" altLang="en-US" sz="4000" strike="noStrike" noProof="1" dirty="0">
              <a:solidFill>
                <a:srgbClr val="800000"/>
              </a:solidFill>
            </a:endParaRPr>
          </a:p>
        </p:txBody>
      </p:sp>
      <p:sp>
        <p:nvSpPr>
          <p:cNvPr id="47106" name="文本占位符 55298"/>
          <p:cNvSpPr>
            <a:spLocks noGrp="1"/>
          </p:cNvSpPr>
          <p:nvPr>
            <p:ph idx="1"/>
          </p:nvPr>
        </p:nvSpPr>
        <p:spPr>
          <a:xfrm>
            <a:off x="755650" y="2039938"/>
            <a:ext cx="6310313" cy="1990725"/>
          </a:xfrm>
        </p:spPr>
        <p:txBody>
          <a:bodyPr wrap="square" anchor="t">
            <a:spAutoFit/>
          </a:bodyPr>
          <a:p>
            <a:pPr fontAlgn="base">
              <a:lnSpc>
                <a:spcPct val="110000"/>
              </a:lnSpc>
            </a:pPr>
            <a:r>
              <a:rPr lang="zh-CN" altLang="en-US" b="1" strike="noStrike" noProof="1" dirty="0">
                <a:solidFill>
                  <a:schemeClr val="tx1"/>
                </a:solidFill>
              </a:rPr>
              <a:t>分区存储管理</a:t>
            </a:r>
            <a:endParaRPr lang="zh-CN" altLang="en-US" b="1" strike="noStrike" noProof="1" dirty="0">
              <a:solidFill>
                <a:schemeClr val="tx1"/>
              </a:solidFill>
            </a:endParaRPr>
          </a:p>
          <a:p>
            <a:pPr fontAlgn="base">
              <a:lnSpc>
                <a:spcPct val="110000"/>
              </a:lnSpc>
            </a:pPr>
            <a:r>
              <a:rPr lang="zh-CN" altLang="en-US" b="1" strike="noStrike" noProof="1" dirty="0">
                <a:solidFill>
                  <a:schemeClr val="tx1"/>
                </a:solidFill>
              </a:rPr>
              <a:t>页式存储管理</a:t>
            </a:r>
            <a:endParaRPr lang="zh-CN" altLang="en-US" b="1" strike="noStrike" noProof="1" dirty="0">
              <a:solidFill>
                <a:schemeClr val="tx1"/>
              </a:solidFill>
            </a:endParaRPr>
          </a:p>
          <a:p>
            <a:pPr fontAlgn="base">
              <a:lnSpc>
                <a:spcPct val="110000"/>
              </a:lnSpc>
            </a:pPr>
            <a:r>
              <a:rPr lang="zh-CN" altLang="zh-CN" b="1" strike="noStrike" noProof="1" dirty="0">
                <a:solidFill>
                  <a:schemeClr val="tx1"/>
                </a:solidFill>
              </a:rPr>
              <a:t>段式和段页式存储管理</a:t>
            </a:r>
            <a:endParaRPr lang="zh-CN" altLang="zh-CN" b="1" strike="noStrike" noProof="1" dirty="0">
              <a:solidFill>
                <a:schemeClr val="tx1"/>
              </a:solidFill>
            </a:endParaRPr>
          </a:p>
        </p:txBody>
      </p:sp>
      <p:sp>
        <p:nvSpPr>
          <p:cNvPr id="471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56321"/>
          <p:cNvSpPr>
            <a:spLocks noGrp="1"/>
          </p:cNvSpPr>
          <p:nvPr>
            <p:ph type="title"/>
          </p:nvPr>
        </p:nvSpPr>
        <p:spPr>
          <a:xfrm>
            <a:off x="365125" y="650875"/>
            <a:ext cx="6904038" cy="695325"/>
          </a:xfrm>
        </p:spPr>
        <p:txBody>
          <a:bodyPr wrap="square" anchor="b">
            <a:spAutoFit/>
          </a:bodyPr>
          <a:p>
            <a:pPr fontAlgn="base"/>
            <a:r>
              <a:rPr lang="zh-CN" altLang="en-US" sz="4000" strike="noStrike" noProof="1">
                <a:solidFill>
                  <a:srgbClr val="660033"/>
                </a:solidFill>
              </a:rPr>
              <a:t>分区存储管理</a:t>
            </a:r>
            <a:endParaRPr lang="zh-CN" altLang="en-US" sz="4000" strike="noStrike" noProof="1">
              <a:solidFill>
                <a:srgbClr val="660033"/>
              </a:solidFill>
            </a:endParaRPr>
          </a:p>
        </p:txBody>
      </p:sp>
      <p:sp>
        <p:nvSpPr>
          <p:cNvPr id="48130" name="文本占位符 56322"/>
          <p:cNvSpPr>
            <a:spLocks noGrp="1"/>
          </p:cNvSpPr>
          <p:nvPr>
            <p:ph idx="1"/>
          </p:nvPr>
        </p:nvSpPr>
        <p:spPr>
          <a:xfrm>
            <a:off x="381000" y="1497013"/>
            <a:ext cx="8388350" cy="3937000"/>
          </a:xfrm>
        </p:spPr>
        <p:txBody>
          <a:bodyPr anchor="t">
            <a:spAutoFit/>
          </a:bodyPr>
          <a:p>
            <a:pPr fontAlgn="base"/>
            <a:r>
              <a:rPr lang="zh-CN" altLang="en-US" strike="noStrike" noProof="1" dirty="0">
                <a:solidFill>
                  <a:schemeClr val="tx1"/>
                </a:solidFill>
                <a:effectLst/>
              </a:rPr>
              <a:t>一种最简单直接的存储管理方式，适用于多道程序系统，分时系统，也适用于虚拟地址空间分配。</a:t>
            </a:r>
            <a:endParaRPr lang="zh-CN" altLang="en-US" strike="noStrike" noProof="1" dirty="0">
              <a:solidFill>
                <a:schemeClr val="tx1"/>
              </a:solidFill>
              <a:effectLst/>
            </a:endParaRPr>
          </a:p>
          <a:p>
            <a:pPr fontAlgn="base"/>
            <a:r>
              <a:rPr lang="zh-CN" altLang="en-US" strike="noStrike" noProof="1" dirty="0">
                <a:solidFill>
                  <a:schemeClr val="tx1"/>
                </a:solidFill>
                <a:effectLst/>
              </a:rPr>
              <a:t>原理：把内存分为一些大小不等的区域，每个作业进程占用一个或几个区域；操作系统占用其中一个分区域。允许多个进程共存。</a:t>
            </a:r>
            <a:endParaRPr lang="zh-CN" altLang="en-US" strike="noStrike" noProof="1" dirty="0">
              <a:solidFill>
                <a:schemeClr val="tx1"/>
              </a:solidFill>
              <a:effectLst/>
            </a:endParaRPr>
          </a:p>
          <a:p>
            <a:pPr fontAlgn="base"/>
            <a:r>
              <a:rPr lang="zh-CN" altLang="en-US" strike="noStrike" noProof="1" dirty="0">
                <a:solidFill>
                  <a:schemeClr val="tx1"/>
                </a:solidFill>
                <a:effectLst/>
              </a:rPr>
              <a:t>问题：存在碎片</a:t>
            </a:r>
            <a:endParaRPr lang="zh-CN" altLang="en-US" strike="noStrike" noProof="1" dirty="0">
              <a:solidFill>
                <a:schemeClr val="tx1"/>
              </a:solidFill>
              <a:effectLst/>
            </a:endParaRPr>
          </a:p>
        </p:txBody>
      </p:sp>
      <p:sp>
        <p:nvSpPr>
          <p:cNvPr id="4813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占位符 57345"/>
          <p:cNvSpPr>
            <a:spLocks noGrp="1"/>
          </p:cNvSpPr>
          <p:nvPr>
            <p:ph idx="1"/>
          </p:nvPr>
        </p:nvSpPr>
        <p:spPr>
          <a:xfrm>
            <a:off x="3894138" y="-6350"/>
            <a:ext cx="5022850" cy="685800"/>
          </a:xfrm>
        </p:spPr>
        <p:txBody>
          <a:bodyPr wrap="square" anchor="t">
            <a:spAutoFit/>
          </a:bodyPr>
          <a:p>
            <a:pPr fontAlgn="base">
              <a:lnSpc>
                <a:spcPct val="90000"/>
              </a:lnSpc>
              <a:spcBef>
                <a:spcPct val="30000"/>
              </a:spcBef>
              <a:buNone/>
            </a:pPr>
            <a:r>
              <a:rPr lang="zh-CN" altLang="en-US" sz="3600" b="1" strike="noStrike" noProof="1">
                <a:solidFill>
                  <a:srgbClr val="800000"/>
                </a:solidFill>
                <a:effectLst/>
              </a:rPr>
              <a:t>动态分区的分配过程</a:t>
            </a:r>
            <a:r>
              <a:rPr lang="zh-CN" altLang="en-US" sz="4000" b="1" strike="noStrike" noProof="1">
                <a:solidFill>
                  <a:srgbClr val="800000"/>
                </a:solidFill>
              </a:rPr>
              <a:t> </a:t>
            </a:r>
            <a:endParaRPr lang="zh-CN" altLang="en-US" sz="4000" b="1" strike="noStrike" noProof="1">
              <a:solidFill>
                <a:srgbClr val="800000"/>
              </a:solidFill>
            </a:endParaRPr>
          </a:p>
        </p:txBody>
      </p:sp>
      <p:grpSp>
        <p:nvGrpSpPr>
          <p:cNvPr id="57347" name="组合 57346"/>
          <p:cNvGrpSpPr/>
          <p:nvPr/>
        </p:nvGrpSpPr>
        <p:grpSpPr>
          <a:xfrm>
            <a:off x="7089775" y="1219200"/>
            <a:ext cx="1901825" cy="4038600"/>
            <a:chOff x="-86" y="0"/>
            <a:chExt cx="1198" cy="2544"/>
          </a:xfrm>
        </p:grpSpPr>
        <p:sp>
          <p:nvSpPr>
            <p:cNvPr id="49155" name="文本框 57347"/>
            <p:cNvSpPr txBox="1"/>
            <p:nvPr/>
          </p:nvSpPr>
          <p:spPr>
            <a:xfrm>
              <a:off x="-56" y="288"/>
              <a:ext cx="536"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156" name="文本框 57348"/>
            <p:cNvSpPr txBox="1"/>
            <p:nvPr/>
          </p:nvSpPr>
          <p:spPr>
            <a:xfrm>
              <a:off x="77" y="0"/>
              <a:ext cx="404"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57" name="文本框 57349"/>
            <p:cNvSpPr txBox="1"/>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solidFill>
                    <a:schemeClr val="tx1"/>
                  </a:solidFill>
                  <a:latin typeface="Times New Roman" panose="02020603050405020304" pitchFamily="18" charset="0"/>
                  <a:ea typeface="宋体" pitchFamily="2" charset="-122"/>
                </a:rPr>
                <a:t>  </a:t>
              </a:r>
              <a:endParaRPr lang="en-US" altLang="zh-CN" sz="1800">
                <a:solidFill>
                  <a:schemeClr val="tx1"/>
                </a:solidFill>
                <a:latin typeface="Times New Roman" panose="02020603050405020304" pitchFamily="18" charset="0"/>
                <a:ea typeface="宋体" pitchFamily="2" charset="-122"/>
              </a:endParaRPr>
            </a:p>
            <a:p>
              <a:pPr lvl="0" algn="just">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p:txBody>
        </p:sp>
        <p:sp>
          <p:nvSpPr>
            <p:cNvPr id="49158" name="矩形 5735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59" name="直接连接符 5735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0" name="直接连接符 5735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1" name="直接连接符 5735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2" name="直接连接符 5735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3" name="直接连接符 5735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64" name="文本框 57356"/>
            <p:cNvSpPr txBox="1"/>
            <p:nvPr/>
          </p:nvSpPr>
          <p:spPr>
            <a:xfrm>
              <a:off x="-56"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165" name="文本框 57357"/>
            <p:cNvSpPr txBox="1"/>
            <p:nvPr/>
          </p:nvSpPr>
          <p:spPr>
            <a:xfrm>
              <a:off x="-7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49166" name="文本框 57358"/>
            <p:cNvSpPr txBox="1"/>
            <p:nvPr/>
          </p:nvSpPr>
          <p:spPr>
            <a:xfrm>
              <a:off x="-86"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49167" name="文本框 57359"/>
            <p:cNvSpPr txBox="1"/>
            <p:nvPr/>
          </p:nvSpPr>
          <p:spPr>
            <a:xfrm>
              <a:off x="-86" y="1536"/>
              <a:ext cx="60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49168" name="文本框 57360"/>
            <p:cNvSpPr txBox="1"/>
            <p:nvPr/>
          </p:nvSpPr>
          <p:spPr>
            <a:xfrm>
              <a:off x="8" y="2160"/>
              <a:ext cx="881"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169" name="文本框 57361"/>
            <p:cNvSpPr txBox="1"/>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7363" name="组合 57362"/>
          <p:cNvGrpSpPr/>
          <p:nvPr/>
        </p:nvGrpSpPr>
        <p:grpSpPr>
          <a:xfrm>
            <a:off x="5318125" y="1219200"/>
            <a:ext cx="1844675" cy="4038600"/>
            <a:chOff x="-50" y="0"/>
            <a:chExt cx="1162" cy="2544"/>
          </a:xfrm>
        </p:grpSpPr>
        <p:sp>
          <p:nvSpPr>
            <p:cNvPr id="49171" name="文本框 57363"/>
            <p:cNvSpPr txBox="1"/>
            <p:nvPr/>
          </p:nvSpPr>
          <p:spPr>
            <a:xfrm>
              <a:off x="-22" y="288"/>
              <a:ext cx="519"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172" name="文本框 57364"/>
            <p:cNvSpPr txBox="1"/>
            <p:nvPr/>
          </p:nvSpPr>
          <p:spPr>
            <a:xfrm>
              <a:off x="59" y="0"/>
              <a:ext cx="421"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73" name="文本框 57365"/>
            <p:cNvSpPr txBox="1"/>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174" name="矩形 57366"/>
            <p:cNvSpPr/>
            <p:nvPr/>
          </p:nvSpPr>
          <p:spPr>
            <a:xfrm>
              <a:off x="432" y="1200"/>
              <a:ext cx="680" cy="960"/>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5" name="直接连接符 57367"/>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6" name="直接连接符 57368"/>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7" name="直接连接符 57369"/>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8" name="直接连接符 57370"/>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79" name="文本框 57371"/>
            <p:cNvSpPr txBox="1"/>
            <p:nvPr/>
          </p:nvSpPr>
          <p:spPr>
            <a:xfrm>
              <a:off x="-2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180" name="文本框 57372"/>
            <p:cNvSpPr txBox="1"/>
            <p:nvPr/>
          </p:nvSpPr>
          <p:spPr>
            <a:xfrm>
              <a:off x="-3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49181" name="文本框 57373"/>
            <p:cNvSpPr txBox="1"/>
            <p:nvPr/>
          </p:nvSpPr>
          <p:spPr>
            <a:xfrm>
              <a:off x="-50" y="1104"/>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49182" name="文本框 57374"/>
            <p:cNvSpPr txBox="1"/>
            <p:nvPr/>
          </p:nvSpPr>
          <p:spPr>
            <a:xfrm>
              <a:off x="8" y="2160"/>
              <a:ext cx="838"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183" name="文本框 57375"/>
            <p:cNvSpPr txBox="1"/>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7377" name="组合 57376"/>
          <p:cNvGrpSpPr/>
          <p:nvPr/>
        </p:nvGrpSpPr>
        <p:grpSpPr>
          <a:xfrm>
            <a:off x="1727200" y="1219200"/>
            <a:ext cx="1854200" cy="4038600"/>
            <a:chOff x="-64" y="0"/>
            <a:chExt cx="1168" cy="2544"/>
          </a:xfrm>
        </p:grpSpPr>
        <p:sp>
          <p:nvSpPr>
            <p:cNvPr id="49185" name="文本框 57377"/>
            <p:cNvSpPr txBox="1"/>
            <p:nvPr/>
          </p:nvSpPr>
          <p:spPr>
            <a:xfrm>
              <a:off x="-55"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186" name="文本框 57378"/>
            <p:cNvSpPr txBox="1"/>
            <p:nvPr/>
          </p:nvSpPr>
          <p:spPr>
            <a:xfrm>
              <a:off x="42" y="0"/>
              <a:ext cx="430"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87" name="文本框 57379"/>
            <p:cNvSpPr txBox="1"/>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188" name="矩形 57380"/>
            <p:cNvSpPr/>
            <p:nvPr/>
          </p:nvSpPr>
          <p:spPr>
            <a:xfrm>
              <a:off x="415" y="672"/>
              <a:ext cx="689" cy="148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89" name="直接连接符 57381"/>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0" name="直接连接符 57382"/>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1" name="文本框 57383"/>
            <p:cNvSpPr txBox="1"/>
            <p:nvPr/>
          </p:nvSpPr>
          <p:spPr>
            <a:xfrm>
              <a:off x="-6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192" name="文本框 57384"/>
            <p:cNvSpPr txBox="1"/>
            <p:nvPr/>
          </p:nvSpPr>
          <p:spPr>
            <a:xfrm>
              <a:off x="0" y="2152"/>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193" name="文本框 57385"/>
            <p:cNvSpPr txBox="1"/>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7387" name="组合 57386"/>
          <p:cNvGrpSpPr/>
          <p:nvPr/>
        </p:nvGrpSpPr>
        <p:grpSpPr>
          <a:xfrm>
            <a:off x="-38100" y="1219200"/>
            <a:ext cx="1803400" cy="4038600"/>
            <a:chOff x="-32" y="0"/>
            <a:chExt cx="1136" cy="2544"/>
          </a:xfrm>
        </p:grpSpPr>
        <p:sp>
          <p:nvSpPr>
            <p:cNvPr id="49195" name="文本框 57387"/>
            <p:cNvSpPr txBox="1"/>
            <p:nvPr/>
          </p:nvSpPr>
          <p:spPr>
            <a:xfrm>
              <a:off x="51" y="0"/>
              <a:ext cx="421"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196" name="文本框 57388"/>
            <p:cNvSpPr txBox="1"/>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197" name="矩形 57389"/>
            <p:cNvSpPr/>
            <p:nvPr/>
          </p:nvSpPr>
          <p:spPr>
            <a:xfrm>
              <a:off x="427" y="384"/>
              <a:ext cx="672" cy="177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8" name="直接连接符 57390"/>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199" name="文本框 57391"/>
            <p:cNvSpPr txBox="1"/>
            <p:nvPr/>
          </p:nvSpPr>
          <p:spPr>
            <a:xfrm>
              <a:off x="-24" y="2144"/>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200" name="文本框 57392"/>
            <p:cNvSpPr txBox="1"/>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49201" name="文本框 57393"/>
            <p:cNvSpPr txBox="1"/>
            <p:nvPr/>
          </p:nvSpPr>
          <p:spPr>
            <a:xfrm>
              <a:off x="-32" y="288"/>
              <a:ext cx="545"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grpSp>
      <p:grpSp>
        <p:nvGrpSpPr>
          <p:cNvPr id="57395" name="组合 57394"/>
          <p:cNvGrpSpPr/>
          <p:nvPr/>
        </p:nvGrpSpPr>
        <p:grpSpPr>
          <a:xfrm>
            <a:off x="3514725" y="1219200"/>
            <a:ext cx="1895475" cy="4038600"/>
            <a:chOff x="-90" y="0"/>
            <a:chExt cx="1194" cy="2544"/>
          </a:xfrm>
        </p:grpSpPr>
        <p:sp>
          <p:nvSpPr>
            <p:cNvPr id="49203" name="文本框 57395"/>
            <p:cNvSpPr txBox="1"/>
            <p:nvPr/>
          </p:nvSpPr>
          <p:spPr>
            <a:xfrm>
              <a:off x="-90" y="288"/>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49204" name="文本框 57396"/>
            <p:cNvSpPr txBox="1"/>
            <p:nvPr/>
          </p:nvSpPr>
          <p:spPr>
            <a:xfrm>
              <a:off x="60" y="0"/>
              <a:ext cx="412"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49205" name="文本框 57397"/>
            <p:cNvSpPr txBox="1"/>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49206" name="直接连接符 57398"/>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207" name="直接连接符 57399"/>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208" name="直接连接符 57400"/>
            <p:cNvSpPr/>
            <p:nvPr/>
          </p:nvSpPr>
          <p:spPr>
            <a:xfrm>
              <a:off x="421"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49209" name="文本框 57401"/>
            <p:cNvSpPr txBox="1"/>
            <p:nvPr/>
          </p:nvSpPr>
          <p:spPr>
            <a:xfrm>
              <a:off x="-90" y="576"/>
              <a:ext cx="562" cy="19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49210" name="文本框 57402"/>
            <p:cNvSpPr txBox="1"/>
            <p:nvPr/>
          </p:nvSpPr>
          <p:spPr>
            <a:xfrm>
              <a:off x="-90" y="816"/>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49211" name="文本框 57403"/>
            <p:cNvSpPr txBox="1"/>
            <p:nvPr/>
          </p:nvSpPr>
          <p:spPr>
            <a:xfrm>
              <a:off x="0" y="2152"/>
              <a:ext cx="81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49212" name="文本框 57404"/>
            <p:cNvSpPr txBox="1"/>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49213" name="矩形 57405"/>
            <p:cNvSpPr/>
            <p:nvPr/>
          </p:nvSpPr>
          <p:spPr>
            <a:xfrm>
              <a:off x="415" y="912"/>
              <a:ext cx="689" cy="124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
        <p:nvSpPr>
          <p:cNvPr id="57407" name="文本框 57406"/>
          <p:cNvSpPr txBox="1"/>
          <p:nvPr/>
        </p:nvSpPr>
        <p:spPr>
          <a:xfrm>
            <a:off x="3810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1</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32KB</a:t>
            </a:r>
            <a:endParaRPr lang="en-US" altLang="zh-CN" sz="2000">
              <a:solidFill>
                <a:schemeClr val="tx1"/>
              </a:solidFill>
              <a:latin typeface="Times New Roman" panose="02020603050405020304" pitchFamily="18" charset="0"/>
              <a:ea typeface="宋体" pitchFamily="2" charset="-122"/>
            </a:endParaRPr>
          </a:p>
        </p:txBody>
      </p:sp>
      <p:sp>
        <p:nvSpPr>
          <p:cNvPr id="57408" name="文本框 57407"/>
          <p:cNvSpPr txBox="1"/>
          <p:nvPr/>
        </p:nvSpPr>
        <p:spPr>
          <a:xfrm>
            <a:off x="2209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2</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14KB</a:t>
            </a:r>
            <a:endParaRPr lang="en-US" altLang="zh-CN" sz="2000">
              <a:solidFill>
                <a:schemeClr val="tx1"/>
              </a:solidFill>
              <a:latin typeface="Times New Roman" panose="02020603050405020304" pitchFamily="18" charset="0"/>
              <a:ea typeface="宋体" pitchFamily="2" charset="-122"/>
            </a:endParaRPr>
          </a:p>
        </p:txBody>
      </p:sp>
      <p:sp>
        <p:nvSpPr>
          <p:cNvPr id="57409" name="文本框 57408"/>
          <p:cNvSpPr txBox="1"/>
          <p:nvPr/>
        </p:nvSpPr>
        <p:spPr>
          <a:xfrm>
            <a:off x="40386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3</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64KB</a:t>
            </a:r>
            <a:endParaRPr lang="en-US" altLang="zh-CN" sz="2000">
              <a:solidFill>
                <a:schemeClr val="tx1"/>
              </a:solidFill>
              <a:latin typeface="Times New Roman" panose="02020603050405020304" pitchFamily="18" charset="0"/>
              <a:ea typeface="宋体" pitchFamily="2" charset="-122"/>
            </a:endParaRPr>
          </a:p>
        </p:txBody>
      </p:sp>
      <p:sp>
        <p:nvSpPr>
          <p:cNvPr id="57410" name="文本框 57409"/>
          <p:cNvSpPr txBox="1"/>
          <p:nvPr/>
        </p:nvSpPr>
        <p:spPr>
          <a:xfrm>
            <a:off x="57912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4</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100KB</a:t>
            </a:r>
            <a:endParaRPr lang="en-US" altLang="zh-CN" sz="2000">
              <a:solidFill>
                <a:schemeClr val="tx1"/>
              </a:solidFill>
              <a:latin typeface="Times New Roman" panose="02020603050405020304" pitchFamily="18" charset="0"/>
              <a:ea typeface="宋体" pitchFamily="2" charset="-122"/>
            </a:endParaRPr>
          </a:p>
        </p:txBody>
      </p:sp>
      <p:sp>
        <p:nvSpPr>
          <p:cNvPr id="57411" name="文本框 57410"/>
          <p:cNvSpPr txBox="1"/>
          <p:nvPr/>
        </p:nvSpPr>
        <p:spPr>
          <a:xfrm>
            <a:off x="7543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pitchFamily="18" charset="0"/>
                <a:ea typeface="宋体" pitchFamily="2" charset="-122"/>
              </a:rPr>
              <a:t>作业</a:t>
            </a:r>
            <a:r>
              <a:rPr lang="en-US" altLang="zh-CN" sz="2000">
                <a:solidFill>
                  <a:schemeClr val="tx1"/>
                </a:solidFill>
                <a:latin typeface="Times New Roman" panose="02020603050405020304" pitchFamily="18" charset="0"/>
                <a:ea typeface="宋体" pitchFamily="2" charset="-122"/>
              </a:rPr>
              <a:t>5</a:t>
            </a:r>
            <a:r>
              <a:rPr lang="zh-CN" altLang="en-US" sz="2000">
                <a:solidFill>
                  <a:schemeClr val="tx1"/>
                </a:solidFill>
                <a:latin typeface="Times New Roman" panose="02020603050405020304" pitchFamily="18" charset="0"/>
                <a:ea typeface="宋体" pitchFamily="2" charset="-122"/>
              </a:rPr>
              <a:t>申请</a:t>
            </a:r>
            <a:endParaRPr lang="zh-CN" altLang="en-US" sz="2000">
              <a:solidFill>
                <a:schemeClr val="tx1"/>
              </a:solidFill>
              <a:latin typeface="Times New Roman" panose="02020603050405020304" pitchFamily="18" charset="0"/>
              <a:ea typeface="宋体" pitchFamily="2" charset="-122"/>
            </a:endParaRPr>
          </a:p>
          <a:p>
            <a:pPr lvl="0">
              <a:spcBef>
                <a:spcPct val="50000"/>
              </a:spcBef>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50KB</a:t>
            </a:r>
            <a:endParaRPr lang="en-US" altLang="zh-CN" sz="20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87"/>
                                        </p:tgtEl>
                                        <p:attrNameLst>
                                          <p:attrName>style.visibility</p:attrName>
                                        </p:attrNameLst>
                                      </p:cBhvr>
                                      <p:to>
                                        <p:strVal val="visible"/>
                                      </p:to>
                                    </p:set>
                                    <p:anim calcmode="lin" valueType="num">
                                      <p:cBhvr>
                                        <p:cTn id="7" dur="500" fill="hold"/>
                                        <p:tgtEl>
                                          <p:spTgt spid="57387"/>
                                        </p:tgtEl>
                                        <p:attrNameLst>
                                          <p:attrName>ppt_x</p:attrName>
                                        </p:attrNameLst>
                                      </p:cBhvr>
                                      <p:tavLst>
                                        <p:tav tm="0">
                                          <p:val>
                                            <p:strVal val="0-#ppt_w/2"/>
                                          </p:val>
                                        </p:tav>
                                        <p:tav tm="100000">
                                          <p:val>
                                            <p:strVal val="#ppt_x"/>
                                          </p:val>
                                        </p:tav>
                                      </p:tavLst>
                                    </p:anim>
                                    <p:anim calcmode="lin" valueType="num">
                                      <p:cBhvr>
                                        <p:cTn id="8" dur="500" fill="hold"/>
                                        <p:tgtEl>
                                          <p:spTgt spid="57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407"/>
                                        </p:tgtEl>
                                        <p:attrNameLst>
                                          <p:attrName>style.visibility</p:attrName>
                                        </p:attrNameLst>
                                      </p:cBhvr>
                                      <p:to>
                                        <p:strVal val="visible"/>
                                      </p:to>
                                    </p:set>
                                    <p:anim calcmode="lin" valueType="num">
                                      <p:cBhvr>
                                        <p:cTn id="13" dur="500" fill="hold"/>
                                        <p:tgtEl>
                                          <p:spTgt spid="57407"/>
                                        </p:tgtEl>
                                        <p:attrNameLst>
                                          <p:attrName>ppt_x</p:attrName>
                                        </p:attrNameLst>
                                      </p:cBhvr>
                                      <p:tavLst>
                                        <p:tav tm="0">
                                          <p:val>
                                            <p:strVal val="0-#ppt_w/2"/>
                                          </p:val>
                                        </p:tav>
                                        <p:tav tm="100000">
                                          <p:val>
                                            <p:strVal val="#ppt_x"/>
                                          </p:val>
                                        </p:tav>
                                      </p:tavLst>
                                    </p:anim>
                                    <p:anim calcmode="lin" valueType="num">
                                      <p:cBhvr>
                                        <p:cTn id="14" dur="500" fill="hold"/>
                                        <p:tgtEl>
                                          <p:spTgt spid="57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77"/>
                                        </p:tgtEl>
                                        <p:attrNameLst>
                                          <p:attrName>style.visibility</p:attrName>
                                        </p:attrNameLst>
                                      </p:cBhvr>
                                      <p:to>
                                        <p:strVal val="visible"/>
                                      </p:to>
                                    </p:set>
                                    <p:anim calcmode="lin" valueType="num">
                                      <p:cBhvr>
                                        <p:cTn id="19" dur="500" fill="hold"/>
                                        <p:tgtEl>
                                          <p:spTgt spid="57377"/>
                                        </p:tgtEl>
                                        <p:attrNameLst>
                                          <p:attrName>ppt_x</p:attrName>
                                        </p:attrNameLst>
                                      </p:cBhvr>
                                      <p:tavLst>
                                        <p:tav tm="0">
                                          <p:val>
                                            <p:strVal val="#ppt_x"/>
                                          </p:val>
                                        </p:tav>
                                        <p:tav tm="100000">
                                          <p:val>
                                            <p:strVal val="#ppt_x"/>
                                          </p:val>
                                        </p:tav>
                                      </p:tavLst>
                                    </p:anim>
                                    <p:anim calcmode="lin" valueType="num">
                                      <p:cBhvr>
                                        <p:cTn id="20" dur="500" fill="hold"/>
                                        <p:tgtEl>
                                          <p:spTgt spid="573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408"/>
                                        </p:tgtEl>
                                        <p:attrNameLst>
                                          <p:attrName>style.visibility</p:attrName>
                                        </p:attrNameLst>
                                      </p:cBhvr>
                                      <p:to>
                                        <p:strVal val="visible"/>
                                      </p:to>
                                    </p:set>
                                    <p:anim calcmode="lin" valueType="num">
                                      <p:cBhvr>
                                        <p:cTn id="25" dur="500" fill="hold"/>
                                        <p:tgtEl>
                                          <p:spTgt spid="57408"/>
                                        </p:tgtEl>
                                        <p:attrNameLst>
                                          <p:attrName>ppt_x</p:attrName>
                                        </p:attrNameLst>
                                      </p:cBhvr>
                                      <p:tavLst>
                                        <p:tav tm="0">
                                          <p:val>
                                            <p:strVal val="#ppt_x"/>
                                          </p:val>
                                        </p:tav>
                                        <p:tav tm="100000">
                                          <p:val>
                                            <p:strVal val="#ppt_x"/>
                                          </p:val>
                                        </p:tav>
                                      </p:tavLst>
                                    </p:anim>
                                    <p:anim calcmode="lin" valueType="num">
                                      <p:cBhvr>
                                        <p:cTn id="26" dur="500" fill="hold"/>
                                        <p:tgtEl>
                                          <p:spTgt spid="574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7395"/>
                                        </p:tgtEl>
                                        <p:attrNameLst>
                                          <p:attrName>style.visibility</p:attrName>
                                        </p:attrNameLst>
                                      </p:cBhvr>
                                      <p:to>
                                        <p:strVal val="visible"/>
                                      </p:to>
                                    </p:set>
                                    <p:anim calcmode="lin" valueType="num">
                                      <p:cBhvr>
                                        <p:cTn id="31" dur="500" fill="hold"/>
                                        <p:tgtEl>
                                          <p:spTgt spid="57395"/>
                                        </p:tgtEl>
                                        <p:attrNameLst>
                                          <p:attrName>ppt_x</p:attrName>
                                        </p:attrNameLst>
                                      </p:cBhvr>
                                      <p:tavLst>
                                        <p:tav tm="0">
                                          <p:val>
                                            <p:strVal val="1+#ppt_w/2"/>
                                          </p:val>
                                        </p:tav>
                                        <p:tav tm="100000">
                                          <p:val>
                                            <p:strVal val="#ppt_x"/>
                                          </p:val>
                                        </p:tav>
                                      </p:tavLst>
                                    </p:anim>
                                    <p:anim calcmode="lin" valueType="num">
                                      <p:cBhvr>
                                        <p:cTn id="32" dur="500" fill="hold"/>
                                        <p:tgtEl>
                                          <p:spTgt spid="5739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7409"/>
                                        </p:tgtEl>
                                        <p:attrNameLst>
                                          <p:attrName>style.visibility</p:attrName>
                                        </p:attrNameLst>
                                      </p:cBhvr>
                                      <p:to>
                                        <p:strVal val="visible"/>
                                      </p:to>
                                    </p:set>
                                    <p:anim calcmode="lin" valueType="num">
                                      <p:cBhvr>
                                        <p:cTn id="37" dur="500" fill="hold"/>
                                        <p:tgtEl>
                                          <p:spTgt spid="57409"/>
                                        </p:tgtEl>
                                        <p:attrNameLst>
                                          <p:attrName>ppt_x</p:attrName>
                                        </p:attrNameLst>
                                      </p:cBhvr>
                                      <p:tavLst>
                                        <p:tav tm="0">
                                          <p:val>
                                            <p:strVal val="1+#ppt_w/2"/>
                                          </p:val>
                                        </p:tav>
                                        <p:tav tm="100000">
                                          <p:val>
                                            <p:strVal val="#ppt_x"/>
                                          </p:val>
                                        </p:tav>
                                      </p:tavLst>
                                    </p:anim>
                                    <p:anim calcmode="lin" valueType="num">
                                      <p:cBhvr>
                                        <p:cTn id="38" dur="500" fill="hold"/>
                                        <p:tgtEl>
                                          <p:spTgt spid="574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7363"/>
                                        </p:tgtEl>
                                        <p:attrNameLst>
                                          <p:attrName>style.visibility</p:attrName>
                                        </p:attrNameLst>
                                      </p:cBhvr>
                                      <p:to>
                                        <p:strVal val="visible"/>
                                      </p:to>
                                    </p:set>
                                    <p:anim calcmode="lin" valueType="num">
                                      <p:cBhvr>
                                        <p:cTn id="43" dur="500" fill="hold"/>
                                        <p:tgtEl>
                                          <p:spTgt spid="57363"/>
                                        </p:tgtEl>
                                        <p:attrNameLst>
                                          <p:attrName>ppt_x</p:attrName>
                                        </p:attrNameLst>
                                      </p:cBhvr>
                                      <p:tavLst>
                                        <p:tav tm="0">
                                          <p:val>
                                            <p:strVal val="1+#ppt_w/2"/>
                                          </p:val>
                                        </p:tav>
                                        <p:tav tm="100000">
                                          <p:val>
                                            <p:strVal val="#ppt_x"/>
                                          </p:val>
                                        </p:tav>
                                      </p:tavLst>
                                    </p:anim>
                                    <p:anim calcmode="lin" valueType="num">
                                      <p:cBhvr>
                                        <p:cTn id="44" dur="500" fill="hold"/>
                                        <p:tgtEl>
                                          <p:spTgt spid="573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410"/>
                                        </p:tgtEl>
                                        <p:attrNameLst>
                                          <p:attrName>style.visibility</p:attrName>
                                        </p:attrNameLst>
                                      </p:cBhvr>
                                      <p:to>
                                        <p:strVal val="visible"/>
                                      </p:to>
                                    </p:set>
                                    <p:anim calcmode="lin" valueType="num">
                                      <p:cBhvr>
                                        <p:cTn id="49" dur="500" fill="hold"/>
                                        <p:tgtEl>
                                          <p:spTgt spid="57410"/>
                                        </p:tgtEl>
                                        <p:attrNameLst>
                                          <p:attrName>ppt_x</p:attrName>
                                        </p:attrNameLst>
                                      </p:cBhvr>
                                      <p:tavLst>
                                        <p:tav tm="0">
                                          <p:val>
                                            <p:strVal val="#ppt_x"/>
                                          </p:val>
                                        </p:tav>
                                        <p:tav tm="100000">
                                          <p:val>
                                            <p:strVal val="#ppt_x"/>
                                          </p:val>
                                        </p:tav>
                                      </p:tavLst>
                                    </p:anim>
                                    <p:anim calcmode="lin" valueType="num">
                                      <p:cBhvr>
                                        <p:cTn id="50" dur="500" fill="hold"/>
                                        <p:tgtEl>
                                          <p:spTgt spid="574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7347"/>
                                        </p:tgtEl>
                                        <p:attrNameLst>
                                          <p:attrName>style.visibility</p:attrName>
                                        </p:attrNameLst>
                                      </p:cBhvr>
                                      <p:to>
                                        <p:strVal val="visible"/>
                                      </p:to>
                                    </p:set>
                                    <p:anim calcmode="lin" valueType="num">
                                      <p:cBhvr>
                                        <p:cTn id="55" dur="500" fill="hold"/>
                                        <p:tgtEl>
                                          <p:spTgt spid="57347"/>
                                        </p:tgtEl>
                                        <p:attrNameLst>
                                          <p:attrName>ppt_x</p:attrName>
                                        </p:attrNameLst>
                                      </p:cBhvr>
                                      <p:tavLst>
                                        <p:tav tm="0">
                                          <p:val>
                                            <p:strVal val="1+#ppt_w/2"/>
                                          </p:val>
                                        </p:tav>
                                        <p:tav tm="100000">
                                          <p:val>
                                            <p:strVal val="#ppt_x"/>
                                          </p:val>
                                        </p:tav>
                                      </p:tavLst>
                                    </p:anim>
                                    <p:anim calcmode="lin" valueType="num">
                                      <p:cBhvr>
                                        <p:cTn id="56"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7411"/>
                                        </p:tgtEl>
                                        <p:attrNameLst>
                                          <p:attrName>style.visibility</p:attrName>
                                        </p:attrNameLst>
                                      </p:cBhvr>
                                      <p:to>
                                        <p:strVal val="visible"/>
                                      </p:to>
                                    </p:set>
                                    <p:anim calcmode="lin" valueType="num">
                                      <p:cBhvr>
                                        <p:cTn id="61" dur="500" fill="hold"/>
                                        <p:tgtEl>
                                          <p:spTgt spid="57411"/>
                                        </p:tgtEl>
                                        <p:attrNameLst>
                                          <p:attrName>ppt_x</p:attrName>
                                        </p:attrNameLst>
                                      </p:cBhvr>
                                      <p:tavLst>
                                        <p:tav tm="0">
                                          <p:val>
                                            <p:strVal val="#ppt_x"/>
                                          </p:val>
                                        </p:tav>
                                        <p:tav tm="100000">
                                          <p:val>
                                            <p:strVal val="#ppt_x"/>
                                          </p:val>
                                        </p:tav>
                                      </p:tavLst>
                                    </p:anim>
                                    <p:anim calcmode="lin" valueType="num">
                                      <p:cBhvr>
                                        <p:cTn id="62" dur="500" fill="hold"/>
                                        <p:tgtEl>
                                          <p:spTgt spid="5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07" grpId="0"/>
      <p:bldP spid="57408" grpId="0"/>
      <p:bldP spid="57409" grpId="0"/>
      <p:bldP spid="57410" grpId="0"/>
      <p:bldP spid="574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占位符 58369"/>
          <p:cNvSpPr>
            <a:spLocks noGrp="1"/>
          </p:cNvSpPr>
          <p:nvPr>
            <p:ph idx="1"/>
          </p:nvPr>
        </p:nvSpPr>
        <p:spPr>
          <a:xfrm>
            <a:off x="222250" y="642938"/>
            <a:ext cx="8610600" cy="695325"/>
          </a:xfrm>
        </p:spPr>
        <p:txBody>
          <a:bodyPr anchor="t">
            <a:spAutoFit/>
          </a:bodyPr>
          <a:p>
            <a:pPr fontAlgn="base">
              <a:lnSpc>
                <a:spcPct val="90000"/>
              </a:lnSpc>
              <a:spcBef>
                <a:spcPct val="30000"/>
              </a:spcBef>
              <a:buNone/>
            </a:pPr>
            <a:r>
              <a:rPr lang="en-US" altLang="zh-CN" sz="4000" b="1" strike="noStrike" noProof="1">
                <a:solidFill>
                  <a:srgbClr val="800000"/>
                </a:solidFill>
                <a:effectLst/>
              </a:rPr>
              <a:t> </a:t>
            </a:r>
            <a:r>
              <a:rPr lang="en-US" altLang="zh-CN" sz="4000" strike="noStrike" noProof="1">
                <a:solidFill>
                  <a:srgbClr val="800000"/>
                </a:solidFill>
                <a:effectLst/>
              </a:rPr>
              <a:t>   </a:t>
            </a:r>
            <a:r>
              <a:rPr lang="zh-CN" altLang="en-US" sz="4000" b="1" strike="noStrike" noProof="1">
                <a:solidFill>
                  <a:srgbClr val="800000"/>
                </a:solidFill>
                <a:effectLst/>
              </a:rPr>
              <a:t>动态分区的回收过程</a:t>
            </a:r>
            <a:r>
              <a:rPr lang="zh-CN" altLang="en-US" sz="4000" strike="noStrike" noProof="1">
                <a:solidFill>
                  <a:srgbClr val="800000"/>
                </a:solidFill>
              </a:rPr>
              <a:t> </a:t>
            </a:r>
            <a:endParaRPr lang="zh-CN" altLang="en-US" sz="4000" strike="noStrike" noProof="1">
              <a:solidFill>
                <a:srgbClr val="800000"/>
              </a:solidFill>
            </a:endParaRPr>
          </a:p>
        </p:txBody>
      </p:sp>
      <p:grpSp>
        <p:nvGrpSpPr>
          <p:cNvPr id="58371" name="组合 58370"/>
          <p:cNvGrpSpPr/>
          <p:nvPr/>
        </p:nvGrpSpPr>
        <p:grpSpPr>
          <a:xfrm>
            <a:off x="423863" y="1676400"/>
            <a:ext cx="2014537" cy="4038600"/>
            <a:chOff x="-157" y="0"/>
            <a:chExt cx="1269" cy="2544"/>
          </a:xfrm>
        </p:grpSpPr>
        <p:sp>
          <p:nvSpPr>
            <p:cNvPr id="50179" name="文本框 58371"/>
            <p:cNvSpPr txBox="1"/>
            <p:nvPr/>
          </p:nvSpPr>
          <p:spPr>
            <a:xfrm>
              <a:off x="-22" y="288"/>
              <a:ext cx="502"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0180" name="文本框 58372"/>
            <p:cNvSpPr txBox="1"/>
            <p:nvPr/>
          </p:nvSpPr>
          <p:spPr>
            <a:xfrm>
              <a:off x="77" y="0"/>
              <a:ext cx="403"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0181" name="文本框 58373"/>
            <p:cNvSpPr txBox="1"/>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4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50182" name="矩形 58374"/>
            <p:cNvSpPr/>
            <p:nvPr/>
          </p:nvSpPr>
          <p:spPr>
            <a:xfrm>
              <a:off x="432" y="1632"/>
              <a:ext cx="680"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3" name="直接连接符 58375"/>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4" name="直接连接符 58376"/>
            <p:cNvSpPr/>
            <p:nvPr/>
          </p:nvSpPr>
          <p:spPr>
            <a:xfrm>
              <a:off x="429" y="64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5" name="直接连接符 58377"/>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6" name="直接连接符 58378"/>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7" name="直接连接符 58379"/>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88" name="文本框 58380"/>
            <p:cNvSpPr txBox="1"/>
            <p:nvPr/>
          </p:nvSpPr>
          <p:spPr>
            <a:xfrm>
              <a:off x="-73" y="576"/>
              <a:ext cx="553"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0189" name="文本框 58381"/>
            <p:cNvSpPr txBox="1"/>
            <p:nvPr/>
          </p:nvSpPr>
          <p:spPr>
            <a:xfrm>
              <a:off x="-99" y="816"/>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0190" name="文本框 58382"/>
            <p:cNvSpPr txBox="1"/>
            <p:nvPr/>
          </p:nvSpPr>
          <p:spPr>
            <a:xfrm>
              <a:off x="-87"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0191" name="文本框 58383"/>
            <p:cNvSpPr txBox="1"/>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0192" name="文本框 58384"/>
            <p:cNvSpPr txBox="1"/>
            <p:nvPr/>
          </p:nvSpPr>
          <p:spPr>
            <a:xfrm>
              <a:off x="-118" y="2144"/>
              <a:ext cx="846"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50193" name="文本框 58385"/>
            <p:cNvSpPr txBox="1"/>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grpSp>
      <p:grpSp>
        <p:nvGrpSpPr>
          <p:cNvPr id="58387" name="组合 58386"/>
          <p:cNvGrpSpPr/>
          <p:nvPr/>
        </p:nvGrpSpPr>
        <p:grpSpPr>
          <a:xfrm>
            <a:off x="3179763" y="1600200"/>
            <a:ext cx="2014537" cy="4038600"/>
            <a:chOff x="-157" y="0"/>
            <a:chExt cx="1269" cy="2544"/>
          </a:xfrm>
        </p:grpSpPr>
        <p:sp>
          <p:nvSpPr>
            <p:cNvPr id="50195" name="文本框 58387"/>
            <p:cNvSpPr txBox="1"/>
            <p:nvPr/>
          </p:nvSpPr>
          <p:spPr>
            <a:xfrm>
              <a:off x="-47"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0196" name="文本框 58388"/>
            <p:cNvSpPr txBox="1"/>
            <p:nvPr/>
          </p:nvSpPr>
          <p:spPr>
            <a:xfrm>
              <a:off x="85" y="0"/>
              <a:ext cx="395"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0197" name="文本框 58389"/>
            <p:cNvSpPr txBox="1"/>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30000"/>
                </a:lnSpc>
                <a:spcBef>
                  <a:spcPct val="40000"/>
                </a:spcBef>
              </a:pPr>
              <a:r>
                <a:rPr lang="en-US" altLang="zh-CN" sz="1800">
                  <a:latin typeface="Times New Roman" panose="02020603050405020304" pitchFamily="18" charset="0"/>
                  <a:ea typeface="宋体" pitchFamily="2" charset="-122"/>
                </a:rPr>
                <a:t> </a:t>
              </a:r>
              <a:r>
                <a:rPr lang="en-US" altLang="zh-CN" sz="18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50198" name="矩形 5839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199" name="直接连接符 5839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0" name="直接连接符 5839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1" name="直接连接符 5839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2" name="直接连接符 5839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3" name="直接连接符 5839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04" name="文本框 58396"/>
            <p:cNvSpPr txBox="1"/>
            <p:nvPr/>
          </p:nvSpPr>
          <p:spPr>
            <a:xfrm>
              <a:off x="-81" y="576"/>
              <a:ext cx="562"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0205" name="文本框 58397"/>
            <p:cNvSpPr txBox="1"/>
            <p:nvPr/>
          </p:nvSpPr>
          <p:spPr>
            <a:xfrm>
              <a:off x="-117" y="816"/>
              <a:ext cx="59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0206" name="文本框 58398"/>
            <p:cNvSpPr txBox="1"/>
            <p:nvPr/>
          </p:nvSpPr>
          <p:spPr>
            <a:xfrm>
              <a:off x="-156" y="1104"/>
              <a:ext cx="684"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0207" name="文本框 58399"/>
            <p:cNvSpPr txBox="1"/>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0208" name="文本框 58400"/>
            <p:cNvSpPr txBox="1"/>
            <p:nvPr/>
          </p:nvSpPr>
          <p:spPr>
            <a:xfrm>
              <a:off x="-113" y="2168"/>
              <a:ext cx="89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50209" name="文本框 58401"/>
            <p:cNvSpPr txBox="1"/>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50210" name="矩形 58402"/>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grpSp>
        <p:nvGrpSpPr>
          <p:cNvPr id="58404" name="组合 58403"/>
          <p:cNvGrpSpPr/>
          <p:nvPr/>
        </p:nvGrpSpPr>
        <p:grpSpPr>
          <a:xfrm>
            <a:off x="2438400" y="2365375"/>
            <a:ext cx="1066800" cy="869950"/>
            <a:chOff x="0" y="0"/>
            <a:chExt cx="672" cy="548"/>
          </a:xfrm>
        </p:grpSpPr>
        <p:sp>
          <p:nvSpPr>
            <p:cNvPr id="50212" name="直接连接符 58404"/>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50213" name="文本框 58405"/>
            <p:cNvSpPr txBox="1"/>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2</a:t>
              </a:r>
              <a:endParaRPr lang="en-US" altLang="zh-CN" sz="2000" baseline="-25000">
                <a:solidFill>
                  <a:schemeClr val="tx1"/>
                </a:solidFill>
                <a:latin typeface="Times New Roman" panose="02020603050405020304" pitchFamily="18" charset="0"/>
                <a:ea typeface="宋体" pitchFamily="2" charset="-122"/>
              </a:endParaRPr>
            </a:p>
            <a:p>
              <a:pPr lvl="0">
                <a:spcBef>
                  <a:spcPct val="50000"/>
                </a:spcBef>
              </a:pPr>
              <a:r>
                <a:rPr lang="zh-CN" altLang="en-US" sz="1800">
                  <a:solidFill>
                    <a:schemeClr val="tx1"/>
                  </a:solidFill>
                  <a:latin typeface="Times New Roman" panose="02020603050405020304" pitchFamily="18" charset="0"/>
                  <a:ea typeface="宋体" pitchFamily="2" charset="-122"/>
                </a:rPr>
                <a:t>完成</a:t>
              </a:r>
              <a:endParaRPr lang="zh-CN" altLang="en-US" sz="1800">
                <a:solidFill>
                  <a:schemeClr val="tx1"/>
                </a:solidFill>
                <a:latin typeface="Times New Roman" panose="02020603050405020304" pitchFamily="18" charset="0"/>
                <a:ea typeface="宋体" pitchFamily="2" charset="-122"/>
              </a:endParaRPr>
            </a:p>
          </p:txBody>
        </p:sp>
      </p:grpSp>
      <p:grpSp>
        <p:nvGrpSpPr>
          <p:cNvPr id="58407" name="组合 58406"/>
          <p:cNvGrpSpPr/>
          <p:nvPr/>
        </p:nvGrpSpPr>
        <p:grpSpPr>
          <a:xfrm>
            <a:off x="5257800" y="3432175"/>
            <a:ext cx="1066800" cy="869950"/>
            <a:chOff x="0" y="0"/>
            <a:chExt cx="672" cy="548"/>
          </a:xfrm>
        </p:grpSpPr>
        <p:sp>
          <p:nvSpPr>
            <p:cNvPr id="50215" name="直接连接符 58407"/>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50216" name="文本框 58408"/>
            <p:cNvSpPr txBox="1"/>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4</a:t>
              </a:r>
              <a:endParaRPr lang="en-US" altLang="zh-CN" sz="2000" baseline="-25000">
                <a:solidFill>
                  <a:schemeClr val="tx1"/>
                </a:solidFill>
                <a:latin typeface="Times New Roman" panose="02020603050405020304" pitchFamily="18" charset="0"/>
                <a:ea typeface="宋体" pitchFamily="2" charset="-122"/>
              </a:endParaRPr>
            </a:p>
            <a:p>
              <a:pPr lvl="0">
                <a:spcBef>
                  <a:spcPct val="50000"/>
                </a:spcBef>
              </a:pPr>
              <a:r>
                <a:rPr lang="zh-CN" altLang="en-US" sz="1800">
                  <a:solidFill>
                    <a:schemeClr val="tx1"/>
                  </a:solidFill>
                  <a:latin typeface="Times New Roman" panose="02020603050405020304" pitchFamily="18" charset="0"/>
                  <a:ea typeface="宋体" pitchFamily="2" charset="-122"/>
                </a:rPr>
                <a:t>完成</a:t>
              </a:r>
              <a:endParaRPr lang="zh-CN" altLang="en-US" sz="1800">
                <a:solidFill>
                  <a:schemeClr val="tx1"/>
                </a:solidFill>
                <a:latin typeface="Times New Roman" panose="02020603050405020304" pitchFamily="18" charset="0"/>
                <a:ea typeface="宋体" pitchFamily="2" charset="-122"/>
              </a:endParaRPr>
            </a:p>
          </p:txBody>
        </p:sp>
      </p:grpSp>
      <p:grpSp>
        <p:nvGrpSpPr>
          <p:cNvPr id="58410" name="组合 58409"/>
          <p:cNvGrpSpPr/>
          <p:nvPr/>
        </p:nvGrpSpPr>
        <p:grpSpPr>
          <a:xfrm>
            <a:off x="6102350" y="1600200"/>
            <a:ext cx="1987550" cy="4038600"/>
            <a:chOff x="-140" y="0"/>
            <a:chExt cx="1252" cy="2544"/>
          </a:xfrm>
        </p:grpSpPr>
        <p:sp>
          <p:nvSpPr>
            <p:cNvPr id="50218" name="文本框 58410"/>
            <p:cNvSpPr txBox="1"/>
            <p:nvPr/>
          </p:nvSpPr>
          <p:spPr>
            <a:xfrm>
              <a:off x="-64" y="288"/>
              <a:ext cx="544"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0219" name="文本框 58411"/>
            <p:cNvSpPr txBox="1"/>
            <p:nvPr/>
          </p:nvSpPr>
          <p:spPr>
            <a:xfrm>
              <a:off x="15" y="0"/>
              <a:ext cx="465"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0220" name="文本框 58412"/>
            <p:cNvSpPr txBox="1"/>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os</a:t>
              </a:r>
              <a:endParaRPr lang="en-US" altLang="zh-CN" sz="2400">
                <a:solidFill>
                  <a:schemeClr val="tx1"/>
                </a:solidFill>
                <a:latin typeface="Times New Roman" panose="02020603050405020304" pitchFamily="18" charset="0"/>
                <a:ea typeface="宋体" pitchFamily="2" charset="-122"/>
              </a:endParaRPr>
            </a:p>
            <a:p>
              <a:pPr lvl="0" algn="just">
                <a:spcBef>
                  <a:spcPct val="20000"/>
                </a:spcBef>
              </a:pPr>
              <a:r>
                <a:rPr lang="en-US" altLang="zh-CN" sz="2000">
                  <a:solidFill>
                    <a:schemeClr val="tx1"/>
                  </a:solidFill>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1</a:t>
              </a:r>
              <a:endParaRPr lang="en-US" altLang="zh-CN" sz="2000" baseline="-2500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lnSpc>
                  <a:spcPct val="130000"/>
                </a:lnSpc>
                <a:spcBef>
                  <a:spcPct val="40000"/>
                </a:spcBef>
              </a:pPr>
              <a:r>
                <a:rPr lang="en-US" altLang="zh-CN" sz="1800">
                  <a:latin typeface="Times New Roman" panose="02020603050405020304" pitchFamily="18" charset="0"/>
                  <a:ea typeface="宋体" pitchFamily="2" charset="-122"/>
                </a:rPr>
                <a:t>  </a:t>
              </a:r>
              <a:r>
                <a:rPr lang="zh-CN" altLang="en-US" sz="1800">
                  <a:solidFill>
                    <a:schemeClr val="tx1"/>
                  </a:solidFill>
                  <a:latin typeface="Times New Roman" panose="02020603050405020304" pitchFamily="18" charset="0"/>
                  <a:ea typeface="宋体" pitchFamily="2" charset="-122"/>
                </a:rPr>
                <a:t>作业</a:t>
              </a:r>
              <a:r>
                <a:rPr lang="en-US" altLang="zh-CN" sz="2000" baseline="-25000">
                  <a:solidFill>
                    <a:schemeClr val="tx1"/>
                  </a:solidFill>
                  <a:latin typeface="Times New Roman" panose="02020603050405020304" pitchFamily="18" charset="0"/>
                  <a:ea typeface="宋体" pitchFamily="2" charset="-122"/>
                </a:rPr>
                <a:t>3</a:t>
              </a:r>
              <a:endParaRPr lang="en-US" altLang="zh-CN" sz="2000" baseline="-25000">
                <a:solidFill>
                  <a:schemeClr val="tx1"/>
                </a:solidFill>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20000"/>
                </a:spcBef>
              </a:pPr>
              <a:r>
                <a:rPr lang="en-US" altLang="zh-CN" sz="18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50221" name="矩形 58413"/>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2" name="直接连接符 58414"/>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3" name="直接连接符 58415"/>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4" name="直接连接符 58416"/>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5" name="直接连接符 58417"/>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6" name="直接连接符 58418"/>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27" name="文本框 58419"/>
            <p:cNvSpPr txBox="1"/>
            <p:nvPr/>
          </p:nvSpPr>
          <p:spPr>
            <a:xfrm>
              <a:off x="-77" y="576"/>
              <a:ext cx="597"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0228" name="文本框 58420"/>
            <p:cNvSpPr txBox="1"/>
            <p:nvPr/>
          </p:nvSpPr>
          <p:spPr>
            <a:xfrm>
              <a:off x="-73" y="816"/>
              <a:ext cx="65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0229" name="文本框 58421"/>
            <p:cNvSpPr txBox="1"/>
            <p:nvPr/>
          </p:nvSpPr>
          <p:spPr>
            <a:xfrm>
              <a:off x="-113" y="1104"/>
              <a:ext cx="641"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0230" name="文本框 58422"/>
            <p:cNvSpPr txBox="1"/>
            <p:nvPr/>
          </p:nvSpPr>
          <p:spPr>
            <a:xfrm>
              <a:off x="-119" y="1536"/>
              <a:ext cx="711" cy="1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0231" name="文本框 58423"/>
            <p:cNvSpPr txBox="1"/>
            <p:nvPr/>
          </p:nvSpPr>
          <p:spPr>
            <a:xfrm>
              <a:off x="-140" y="2176"/>
              <a:ext cx="916"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50232" name="文本框 58424"/>
            <p:cNvSpPr txBox="1"/>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pitchFamily="18" charset="0"/>
                  <a:ea typeface="宋体" pitchFamily="2" charset="-122"/>
                </a:rPr>
                <a:t>主存</a:t>
              </a:r>
              <a:endParaRPr lang="zh-CN" altLang="en-US" sz="2000">
                <a:solidFill>
                  <a:schemeClr val="tx1"/>
                </a:solidFill>
                <a:latin typeface="Times New Roman" panose="02020603050405020304" pitchFamily="18" charset="0"/>
                <a:ea typeface="宋体" pitchFamily="2" charset="-122"/>
              </a:endParaRPr>
            </a:p>
          </p:txBody>
        </p:sp>
        <p:sp>
          <p:nvSpPr>
            <p:cNvPr id="50233" name="矩形 58425"/>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0234" name="矩形 58426"/>
            <p:cNvSpPr/>
            <p:nvPr/>
          </p:nvSpPr>
          <p:spPr>
            <a:xfrm>
              <a:off x="432" y="1200"/>
              <a:ext cx="672" cy="432"/>
            </a:xfrm>
            <a:prstGeom prst="rect">
              <a:avLst/>
            </a:prstGeom>
            <a:pattFill prst="dkDn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ppt_x</p:attrName>
                                        </p:attrNameLst>
                                      </p:cBhvr>
                                      <p:tavLst>
                                        <p:tav tm="0">
                                          <p:val>
                                            <p:strVal val="0-#ppt_w/2"/>
                                          </p:val>
                                        </p:tav>
                                        <p:tav tm="100000">
                                          <p:val>
                                            <p:strVal val="#ppt_x"/>
                                          </p:val>
                                        </p:tav>
                                      </p:tavLst>
                                    </p:anim>
                                    <p:anim calcmode="lin" valueType="num">
                                      <p:cBhvr>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8404"/>
                                        </p:tgtEl>
                                        <p:attrNameLst>
                                          <p:attrName>style.visibility</p:attrName>
                                        </p:attrNameLst>
                                      </p:cBhvr>
                                      <p:to>
                                        <p:strVal val="visible"/>
                                      </p:to>
                                    </p:set>
                                    <p:anim calcmode="lin" valueType="num">
                                      <p:cBhvr>
                                        <p:cTn id="13" dur="500" fill="hold"/>
                                        <p:tgtEl>
                                          <p:spTgt spid="58404"/>
                                        </p:tgtEl>
                                        <p:attrNameLst>
                                          <p:attrName>ppt_x</p:attrName>
                                        </p:attrNameLst>
                                      </p:cBhvr>
                                      <p:tavLst>
                                        <p:tav tm="0">
                                          <p:val>
                                            <p:strVal val="0-#ppt_w/2"/>
                                          </p:val>
                                        </p:tav>
                                        <p:tav tm="100000">
                                          <p:val>
                                            <p:strVal val="#ppt_x"/>
                                          </p:val>
                                        </p:tav>
                                      </p:tavLst>
                                    </p:anim>
                                    <p:anim calcmode="lin" valueType="num">
                                      <p:cBhvr>
                                        <p:cTn id="14" dur="500" fill="hold"/>
                                        <p:tgtEl>
                                          <p:spTgt spid="58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87"/>
                                        </p:tgtEl>
                                        <p:attrNameLst>
                                          <p:attrName>style.visibility</p:attrName>
                                        </p:attrNameLst>
                                      </p:cBhvr>
                                      <p:to>
                                        <p:strVal val="visible"/>
                                      </p:to>
                                    </p:set>
                                    <p:anim calcmode="lin" valueType="num">
                                      <p:cBhvr>
                                        <p:cTn id="19" dur="500" fill="hold"/>
                                        <p:tgtEl>
                                          <p:spTgt spid="58387"/>
                                        </p:tgtEl>
                                        <p:attrNameLst>
                                          <p:attrName>ppt_x</p:attrName>
                                        </p:attrNameLst>
                                      </p:cBhvr>
                                      <p:tavLst>
                                        <p:tav tm="0">
                                          <p:val>
                                            <p:strVal val="#ppt_x"/>
                                          </p:val>
                                        </p:tav>
                                        <p:tav tm="100000">
                                          <p:val>
                                            <p:strVal val="#ppt_x"/>
                                          </p:val>
                                        </p:tav>
                                      </p:tavLst>
                                    </p:anim>
                                    <p:anim calcmode="lin" valueType="num">
                                      <p:cBhvr>
                                        <p:cTn id="20"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58407"/>
                                        </p:tgtEl>
                                        <p:attrNameLst>
                                          <p:attrName>style.visibility</p:attrName>
                                        </p:attrNameLst>
                                      </p:cBhvr>
                                      <p:to>
                                        <p:strVal val="visible"/>
                                      </p:to>
                                    </p:set>
                                    <p:anim calcmode="lin" valueType="num">
                                      <p:cBhvr>
                                        <p:cTn id="25" dur="500" fill="hold"/>
                                        <p:tgtEl>
                                          <p:spTgt spid="58407"/>
                                        </p:tgtEl>
                                        <p:attrNameLst>
                                          <p:attrName>ppt_x</p:attrName>
                                        </p:attrNameLst>
                                      </p:cBhvr>
                                      <p:tavLst>
                                        <p:tav tm="0">
                                          <p:val>
                                            <p:strVal val="1+#ppt_w/2"/>
                                          </p:val>
                                        </p:tav>
                                        <p:tav tm="100000">
                                          <p:val>
                                            <p:strVal val="#ppt_x"/>
                                          </p:val>
                                        </p:tav>
                                      </p:tavLst>
                                    </p:anim>
                                    <p:anim calcmode="lin" valueType="num">
                                      <p:cBhvr>
                                        <p:cTn id="26" dur="500" fill="hold"/>
                                        <p:tgtEl>
                                          <p:spTgt spid="5840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8410"/>
                                        </p:tgtEl>
                                        <p:attrNameLst>
                                          <p:attrName>style.visibility</p:attrName>
                                        </p:attrNameLst>
                                      </p:cBhvr>
                                      <p:to>
                                        <p:strVal val="visible"/>
                                      </p:to>
                                    </p:set>
                                    <p:anim calcmode="lin" valueType="num">
                                      <p:cBhvr>
                                        <p:cTn id="31" dur="500" fill="hold"/>
                                        <p:tgtEl>
                                          <p:spTgt spid="58410"/>
                                        </p:tgtEl>
                                        <p:attrNameLst>
                                          <p:attrName>ppt_x</p:attrName>
                                        </p:attrNameLst>
                                      </p:cBhvr>
                                      <p:tavLst>
                                        <p:tav tm="0">
                                          <p:val>
                                            <p:strVal val="1+#ppt_w/2"/>
                                          </p:val>
                                        </p:tav>
                                        <p:tav tm="100000">
                                          <p:val>
                                            <p:strVal val="#ppt_x"/>
                                          </p:val>
                                        </p:tav>
                                      </p:tavLst>
                                    </p:anim>
                                    <p:anim calcmode="lin" valueType="num">
                                      <p:cBhvr>
                                        <p:cTn id="32" dur="500" fill="hold"/>
                                        <p:tgtEl>
                                          <p:spTgt spid="58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21</a:t>
            </a:r>
            <a:endParaRPr lang="en-US" altLang="zh-CN" b="0">
              <a:solidFill>
                <a:schemeClr val="tx2"/>
              </a:solidFill>
              <a:latin typeface="Times New Roman" panose="02020603050405020304" pitchFamily="18" charset="0"/>
              <a:ea typeface="宋体" pitchFamily="2" charset="-122"/>
            </a:endParaRPr>
          </a:p>
        </p:txBody>
      </p:sp>
      <p:sp>
        <p:nvSpPr>
          <p:cNvPr id="35843" name="矩形 35842"/>
          <p:cNvSpPr/>
          <p:nvPr/>
        </p:nvSpPr>
        <p:spPr>
          <a:xfrm>
            <a:off x="671513" y="773113"/>
            <a:ext cx="8375650" cy="1814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分配数据结构</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①</a:t>
            </a:r>
            <a:r>
              <a:rPr lang="zh-CN" altLang="en-US" sz="2400" b="1" strike="noStrike" noProof="1">
                <a:solidFill>
                  <a:srgbClr val="000099"/>
                </a:solidFill>
                <a:effectLst/>
                <a:latin typeface="宋体" pitchFamily="2" charset="-122"/>
                <a:ea typeface="宋体" pitchFamily="2" charset="-122"/>
                <a:cs typeface="+mn-ea"/>
              </a:rPr>
              <a:t> </a:t>
            </a:r>
            <a:r>
              <a:rPr lang="zh-CN" altLang="en-US" sz="2400" b="1" strike="noStrike" noProof="1">
                <a:solidFill>
                  <a:srgbClr val="000099"/>
                </a:solidFill>
                <a:effectLst/>
                <a:latin typeface="Times New Roman" panose="02020603050405020304" pitchFamily="18" charset="0"/>
                <a:ea typeface="宋体" pitchFamily="2" charset="-122"/>
                <a:cs typeface="+mn-ea"/>
              </a:rPr>
              <a:t>主存资源信息块 </a:t>
            </a:r>
            <a:r>
              <a:rPr lang="en-US" altLang="zh-CN" sz="2400" b="1" strike="noStrike" noProof="1">
                <a:solidFill>
                  <a:srgbClr val="000099"/>
                </a:solidFill>
                <a:effectLst/>
                <a:latin typeface="Times New Roman" panose="02020603050405020304" pitchFamily="18" charset="0"/>
                <a:ea typeface="宋体" pitchFamily="2" charset="-122"/>
                <a:cs typeface="+mn-ea"/>
              </a:rPr>
              <a:t>(M_RIB)</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rgbClr val="000099"/>
                </a:solidFill>
                <a:effectLst/>
                <a:latin typeface="宋体" pitchFamily="2" charset="-122"/>
                <a:ea typeface="宋体" pitchFamily="2" charset="-122"/>
                <a:cs typeface="+mn-ea"/>
              </a:rPr>
              <a:t>② </a:t>
            </a:r>
            <a:r>
              <a:rPr lang="zh-CN" altLang="en-US" sz="2400" b="1" strike="noStrike" noProof="1">
                <a:solidFill>
                  <a:srgbClr val="000099"/>
                </a:solidFill>
                <a:effectLst/>
                <a:latin typeface="Times New Roman" panose="02020603050405020304" pitchFamily="18" charset="0"/>
                <a:ea typeface="宋体" pitchFamily="2" charset="-122"/>
                <a:cs typeface="+mn-ea"/>
              </a:rPr>
              <a:t>分区描述器 </a:t>
            </a:r>
            <a:r>
              <a:rPr lang="en-US" altLang="zh-CN" sz="2400" b="1" strike="noStrike" noProof="1">
                <a:solidFill>
                  <a:srgbClr val="000099"/>
                </a:solidFill>
                <a:effectLst/>
                <a:latin typeface="Times New Roman" panose="02020603050405020304" pitchFamily="18" charset="0"/>
                <a:ea typeface="宋体" pitchFamily="2" charset="-122"/>
                <a:cs typeface="+mn-ea"/>
              </a:rPr>
              <a:t>(PD)</a:t>
            </a:r>
            <a:r>
              <a:rPr lang="en-US" altLang="zh-CN"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    </a:t>
            </a:r>
            <a:endParaRPr lang="en-US" altLang="zh-CN" sz="2400" b="1" strike="noStrike" noProof="1">
              <a:solidFill>
                <a:schemeClr val="tx1"/>
              </a:solidFill>
              <a:latin typeface="Times New Roman" panose="02020603050405020304" pitchFamily="18" charset="0"/>
              <a:ea typeface="宋体" pitchFamily="2" charset="-122"/>
            </a:endParaRPr>
          </a:p>
        </p:txBody>
      </p:sp>
      <p:sp>
        <p:nvSpPr>
          <p:cNvPr id="35844" name="矩形 358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35845" name="组合 35844"/>
          <p:cNvGrpSpPr/>
          <p:nvPr/>
        </p:nvGrpSpPr>
        <p:grpSpPr>
          <a:xfrm>
            <a:off x="5632450" y="1016000"/>
            <a:ext cx="3003550" cy="1447800"/>
            <a:chOff x="0" y="0"/>
            <a:chExt cx="1892" cy="912"/>
          </a:xfrm>
        </p:grpSpPr>
        <p:sp>
          <p:nvSpPr>
            <p:cNvPr id="51205" name="文本框 35845"/>
            <p:cNvSpPr txBox="1"/>
            <p:nvPr/>
          </p:nvSpPr>
          <p:spPr>
            <a:xfrm>
              <a:off x="299" y="227"/>
              <a:ext cx="1593" cy="685"/>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等待队列头指针</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pitchFamily="18" charset="0"/>
                  <a:ea typeface="宋体" pitchFamily="2" charset="-122"/>
                </a:rPr>
                <a:t>  空闲区队列头指针</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pitchFamily="18" charset="0"/>
                  <a:ea typeface="宋体" pitchFamily="2" charset="-122"/>
                </a:rPr>
                <a:t>  主存分配程序入口地址</a:t>
              </a:r>
              <a:endParaRPr lang="zh-CN" altLang="en-US" sz="1600" b="0">
                <a:solidFill>
                  <a:schemeClr val="tx1"/>
                </a:solidFill>
                <a:latin typeface="Times New Roman" panose="02020603050405020304" pitchFamily="18" charset="0"/>
                <a:ea typeface="宋体" pitchFamily="2" charset="-122"/>
              </a:endParaRPr>
            </a:p>
          </p:txBody>
        </p:sp>
        <p:sp>
          <p:nvSpPr>
            <p:cNvPr id="51206" name="直接连接符 35846"/>
            <p:cNvSpPr/>
            <p:nvPr/>
          </p:nvSpPr>
          <p:spPr>
            <a:xfrm>
              <a:off x="299" y="481"/>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1207" name="直接连接符 35847"/>
            <p:cNvSpPr/>
            <p:nvPr/>
          </p:nvSpPr>
          <p:spPr>
            <a:xfrm>
              <a:off x="299" y="684"/>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1208" name="文本框 35848"/>
            <p:cNvSpPr txBox="1"/>
            <p:nvPr/>
          </p:nvSpPr>
          <p:spPr>
            <a:xfrm>
              <a:off x="0" y="0"/>
              <a:ext cx="841"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M_RIB</a:t>
              </a:r>
              <a:endParaRPr lang="en-US" altLang="zh-CN" sz="1600">
                <a:solidFill>
                  <a:schemeClr val="tx1"/>
                </a:solidFill>
                <a:latin typeface="Times New Roman" panose="02020603050405020304" pitchFamily="18" charset="0"/>
                <a:ea typeface="宋体" pitchFamily="2" charset="-122"/>
              </a:endParaRPr>
            </a:p>
          </p:txBody>
        </p:sp>
      </p:grpSp>
      <p:sp>
        <p:nvSpPr>
          <p:cNvPr id="35850" name="矩形 35849"/>
          <p:cNvSpPr/>
          <p:nvPr/>
        </p:nvSpPr>
        <p:spPr>
          <a:xfrm>
            <a:off x="317500" y="3016250"/>
            <a:ext cx="6552565"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flag</a:t>
            </a:r>
            <a:r>
              <a:rPr lang="zh-CN" altLang="en-US" sz="2400" strike="noStrike" noProof="1">
                <a:solidFill>
                  <a:schemeClr val="tx1"/>
                </a:solidFill>
                <a:latin typeface="Times New Roman" panose="02020603050405020304" pitchFamily="18" charset="0"/>
                <a:ea typeface="宋体" pitchFamily="2" charset="-122"/>
                <a:cs typeface="+mn-ea"/>
              </a:rPr>
              <a:t>： 为 </a:t>
            </a:r>
            <a:r>
              <a:rPr lang="en-US" altLang="zh-CN" sz="2400" strike="noStrike" noProof="1">
                <a:solidFill>
                  <a:schemeClr val="tx1"/>
                </a:solidFill>
                <a:latin typeface="Times New Roman" panose="02020603050405020304" pitchFamily="18" charset="0"/>
                <a:ea typeface="宋体" pitchFamily="2" charset="-122"/>
                <a:cs typeface="+mn-ea"/>
              </a:rPr>
              <a:t>0  —— </a:t>
            </a:r>
            <a:r>
              <a:rPr lang="zh-CN" altLang="en-US" sz="2400" strike="noStrike" noProof="1">
                <a:solidFill>
                  <a:schemeClr val="tx1"/>
                </a:solidFill>
                <a:latin typeface="Times New Roman" panose="02020603050405020304" pitchFamily="18" charset="0"/>
                <a:ea typeface="宋体" pitchFamily="2" charset="-122"/>
                <a:cs typeface="+mn-ea"/>
              </a:rPr>
              <a:t>空闲区</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为 </a:t>
            </a:r>
            <a:r>
              <a:rPr lang="en-US" altLang="zh-CN" sz="2400" strike="noStrike" noProof="1">
                <a:solidFill>
                  <a:schemeClr val="tx1"/>
                </a:solidFill>
                <a:latin typeface="Times New Roman" panose="02020603050405020304" pitchFamily="18" charset="0"/>
                <a:ea typeface="宋体" pitchFamily="2" charset="-122"/>
                <a:cs typeface="+mn-ea"/>
              </a:rPr>
              <a:t>1  —— </a:t>
            </a:r>
            <a:r>
              <a:rPr lang="zh-CN" altLang="en-US" sz="2400" strike="noStrike" noProof="1">
                <a:solidFill>
                  <a:schemeClr val="tx1"/>
                </a:solidFill>
                <a:latin typeface="Times New Roman" panose="02020603050405020304" pitchFamily="18" charset="0"/>
                <a:ea typeface="宋体" pitchFamily="2" charset="-122"/>
                <a:cs typeface="+mn-ea"/>
              </a:rPr>
              <a:t>已分配区 </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size</a:t>
            </a:r>
            <a:r>
              <a:rPr lang="zh-CN" altLang="en-US" sz="2400" strike="noStrike" noProof="1">
                <a:solidFill>
                  <a:schemeClr val="tx1"/>
                </a:solidFill>
                <a:latin typeface="Times New Roman" panose="02020603050405020304" pitchFamily="18" charset="0"/>
                <a:ea typeface="宋体" pitchFamily="2" charset="-122"/>
                <a:cs typeface="+mn-ea"/>
              </a:rPr>
              <a:t>：分区大小</a:t>
            </a:r>
            <a:r>
              <a:rPr lang="en-US" altLang="zh-CN" sz="2400" strike="noStrike" noProof="1">
                <a:solidFill>
                  <a:schemeClr val="tx1"/>
                </a:solidFill>
                <a:latin typeface="Times New Roman" panose="02020603050405020304" pitchFamily="18" charset="0"/>
                <a:ea typeface="宋体" pitchFamily="2" charset="-122"/>
                <a:cs typeface="+mn-ea"/>
              </a:rPr>
              <a:t>(=n+3), n</a:t>
            </a:r>
            <a:r>
              <a:rPr lang="zh-CN" altLang="en-US" sz="2400" strike="noStrike" noProof="1">
                <a:solidFill>
                  <a:schemeClr val="tx1"/>
                </a:solidFill>
                <a:latin typeface="Times New Roman" panose="02020603050405020304" pitchFamily="18" charset="0"/>
                <a:ea typeface="宋体" pitchFamily="2" charset="-122"/>
                <a:cs typeface="+mn-ea"/>
              </a:rPr>
              <a:t>为分区可用字节数</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next</a:t>
            </a:r>
            <a:r>
              <a:rPr lang="zh-CN" altLang="en-US" sz="2400" strike="noStrike" noProof="1">
                <a:solidFill>
                  <a:schemeClr val="tx1"/>
                </a:solidFill>
                <a:latin typeface="Times New Roman" panose="02020603050405020304" pitchFamily="18" charset="0"/>
                <a:ea typeface="宋体" pitchFamily="2" charset="-122"/>
                <a:cs typeface="+mn-ea"/>
              </a:rPr>
              <a:t>：空闲区</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自由主存队列中的勾链字</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已分配区</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此项为零  </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5851" name="组合 35850"/>
          <p:cNvGrpSpPr/>
          <p:nvPr/>
        </p:nvGrpSpPr>
        <p:grpSpPr>
          <a:xfrm>
            <a:off x="5707063" y="2746375"/>
            <a:ext cx="2954337" cy="1511300"/>
            <a:chOff x="0" y="0"/>
            <a:chExt cx="1861" cy="952"/>
          </a:xfrm>
        </p:grpSpPr>
        <p:grpSp>
          <p:nvGrpSpPr>
            <p:cNvPr id="51211" name="组合 35851"/>
            <p:cNvGrpSpPr/>
            <p:nvPr/>
          </p:nvGrpSpPr>
          <p:grpSpPr>
            <a:xfrm>
              <a:off x="268" y="267"/>
              <a:ext cx="1593" cy="685"/>
              <a:chOff x="0" y="0"/>
              <a:chExt cx="1776" cy="648"/>
            </a:xfrm>
          </p:grpSpPr>
          <p:sp>
            <p:nvSpPr>
              <p:cNvPr id="51212" name="文本框 35852"/>
              <p:cNvSpPr txBox="1"/>
              <p:nvPr/>
            </p:nvSpPr>
            <p:spPr>
              <a:xfrm>
                <a:off x="0" y="0"/>
                <a:ext cx="1776" cy="648"/>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分配标志       </a:t>
                </a:r>
                <a:r>
                  <a:rPr lang="en-US" altLang="zh-CN" sz="1600" b="0">
                    <a:solidFill>
                      <a:schemeClr val="tx1"/>
                    </a:solidFill>
                    <a:latin typeface="Times New Roman" panose="02020603050405020304" pitchFamily="18" charset="0"/>
                    <a:ea typeface="宋体" pitchFamily="2" charset="-122"/>
                  </a:rPr>
                  <a:t>flag</a:t>
                </a:r>
                <a:endParaRPr lang="en-US" altLang="zh-CN"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大小            </a:t>
                </a:r>
                <a:r>
                  <a:rPr lang="en-US" altLang="zh-CN" sz="1600" b="0">
                    <a:solidFill>
                      <a:schemeClr val="tx1"/>
                    </a:solidFill>
                    <a:latin typeface="Times New Roman" panose="02020603050405020304" pitchFamily="18" charset="0"/>
                    <a:ea typeface="宋体" pitchFamily="2" charset="-122"/>
                  </a:rPr>
                  <a:t>size</a:t>
                </a:r>
                <a:endParaRPr lang="en-US" altLang="zh-CN" sz="1600" b="0">
                  <a:solidFill>
                    <a:schemeClr val="tx1"/>
                  </a:solidFill>
                  <a:latin typeface="Times New Roman" panose="02020603050405020304" pitchFamily="18"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rPr>
                  <a:t>指针            </a:t>
                </a:r>
                <a:r>
                  <a:rPr lang="en-US" altLang="zh-CN" sz="1600" b="0">
                    <a:solidFill>
                      <a:schemeClr val="tx1"/>
                    </a:solidFill>
                    <a:latin typeface="Times New Roman" panose="02020603050405020304" pitchFamily="18" charset="0"/>
                    <a:ea typeface="宋体" pitchFamily="2" charset="-122"/>
                  </a:rPr>
                  <a:t>next</a:t>
                </a:r>
                <a:endParaRPr lang="en-US" altLang="zh-CN" sz="1600" b="0">
                  <a:solidFill>
                    <a:schemeClr val="tx1"/>
                  </a:solidFill>
                  <a:latin typeface="Times New Roman" panose="02020603050405020304" pitchFamily="18" charset="0"/>
                  <a:ea typeface="宋体" pitchFamily="2" charset="-122"/>
                </a:endParaRPr>
              </a:p>
            </p:txBody>
          </p:sp>
          <p:sp>
            <p:nvSpPr>
              <p:cNvPr id="51213" name="直接连接符 35853"/>
              <p:cNvSpPr/>
              <p:nvPr/>
            </p:nvSpPr>
            <p:spPr>
              <a:xfrm>
                <a:off x="0" y="240"/>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1214" name="直接连接符 35854"/>
              <p:cNvSpPr/>
              <p:nvPr/>
            </p:nvSpPr>
            <p:spPr>
              <a:xfrm>
                <a:off x="0" y="432"/>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1215" name="直接连接符 35855"/>
              <p:cNvSpPr/>
              <p:nvPr/>
            </p:nvSpPr>
            <p:spPr>
              <a:xfrm>
                <a:off x="864" y="0"/>
                <a:ext cx="0" cy="64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51216" name="文本框 35856"/>
            <p:cNvSpPr txBox="1"/>
            <p:nvPr/>
          </p:nvSpPr>
          <p:spPr>
            <a:xfrm>
              <a:off x="0" y="0"/>
              <a:ext cx="649"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PD</a:t>
              </a:r>
              <a:endParaRPr lang="en-US" altLang="zh-CN"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3">
                                            <p:txEl>
                                              <p:charRg st="0" end="13"/>
                                            </p:txEl>
                                          </p:spTgt>
                                        </p:tgtEl>
                                        <p:attrNameLst>
                                          <p:attrName>style.visibility</p:attrName>
                                        </p:attrNameLst>
                                      </p:cBhvr>
                                      <p:to>
                                        <p:strVal val="visible"/>
                                      </p:to>
                                    </p:set>
                                    <p:anim calcmode="lin" valueType="num">
                                      <p:cBhvr>
                                        <p:cTn id="7" dur="500" fill="hold"/>
                                        <p:tgtEl>
                                          <p:spTgt spid="35843">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358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43">
                                            <p:txEl>
                                              <p:charRg st="13" end="31"/>
                                            </p:txEl>
                                          </p:spTgt>
                                        </p:tgtEl>
                                        <p:attrNameLst>
                                          <p:attrName>style.visibility</p:attrName>
                                        </p:attrNameLst>
                                      </p:cBhvr>
                                      <p:to>
                                        <p:strVal val="visible"/>
                                      </p:to>
                                    </p:set>
                                    <p:anim calcmode="lin" valueType="num">
                                      <p:cBhvr>
                                        <p:cTn id="13" dur="500" fill="hold"/>
                                        <p:tgtEl>
                                          <p:spTgt spid="35843">
                                            <p:txEl>
                                              <p:charRg st="13" end="31"/>
                                            </p:txEl>
                                          </p:spTgt>
                                        </p:tgtEl>
                                        <p:attrNameLst>
                                          <p:attrName>ppt_x</p:attrName>
                                        </p:attrNameLst>
                                      </p:cBhvr>
                                      <p:tavLst>
                                        <p:tav tm="0">
                                          <p:val>
                                            <p:strVal val="0-#ppt_w/2"/>
                                          </p:val>
                                        </p:tav>
                                        <p:tav tm="100000">
                                          <p:val>
                                            <p:strVal val="#ppt_x"/>
                                          </p:val>
                                        </p:tav>
                                      </p:tavLst>
                                    </p:anim>
                                    <p:anim calcmode="lin" valueType="num">
                                      <p:cBhvr>
                                        <p:cTn id="14" dur="500" fill="hold"/>
                                        <p:tgtEl>
                                          <p:spTgt spid="3584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p:cTn id="19" dur="500" fill="hold"/>
                                        <p:tgtEl>
                                          <p:spTgt spid="35845"/>
                                        </p:tgtEl>
                                        <p:attrNameLst>
                                          <p:attrName>ppt_x</p:attrName>
                                        </p:attrNameLst>
                                      </p:cBhvr>
                                      <p:tavLst>
                                        <p:tav tm="0">
                                          <p:val>
                                            <p:strVal val="1+#ppt_w/2"/>
                                          </p:val>
                                        </p:tav>
                                        <p:tav tm="100000">
                                          <p:val>
                                            <p:strVal val="#ppt_x"/>
                                          </p:val>
                                        </p:tav>
                                      </p:tavLst>
                                    </p:anim>
                                    <p:anim calcmode="lin" valueType="num">
                                      <p:cBhvr>
                                        <p:cTn id="20"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43">
                                            <p:txEl>
                                              <p:charRg st="31" end="50"/>
                                            </p:txEl>
                                          </p:spTgt>
                                        </p:tgtEl>
                                        <p:attrNameLst>
                                          <p:attrName>style.visibility</p:attrName>
                                        </p:attrNameLst>
                                      </p:cBhvr>
                                      <p:to>
                                        <p:strVal val="visible"/>
                                      </p:to>
                                    </p:set>
                                    <p:anim calcmode="lin" valueType="num">
                                      <p:cBhvr>
                                        <p:cTn id="25" dur="500" fill="hold"/>
                                        <p:tgtEl>
                                          <p:spTgt spid="35843">
                                            <p:txEl>
                                              <p:charRg st="31" end="50"/>
                                            </p:txEl>
                                          </p:spTgt>
                                        </p:tgtEl>
                                        <p:attrNameLst>
                                          <p:attrName>ppt_x</p:attrName>
                                        </p:attrNameLst>
                                      </p:cBhvr>
                                      <p:tavLst>
                                        <p:tav tm="0">
                                          <p:val>
                                            <p:strVal val="0-#ppt_w/2"/>
                                          </p:val>
                                        </p:tav>
                                        <p:tav tm="100000">
                                          <p:val>
                                            <p:strVal val="#ppt_x"/>
                                          </p:val>
                                        </p:tav>
                                      </p:tavLst>
                                    </p:anim>
                                    <p:anim calcmode="lin" valueType="num">
                                      <p:cBhvr>
                                        <p:cTn id="26" dur="500" fill="hold"/>
                                        <p:tgtEl>
                                          <p:spTgt spid="35843">
                                            <p:txEl>
                                              <p:charRg st="31" end="5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p:cTn id="31" dur="500" fill="hold"/>
                                        <p:tgtEl>
                                          <p:spTgt spid="35851"/>
                                        </p:tgtEl>
                                        <p:attrNameLst>
                                          <p:attrName>ppt_x</p:attrName>
                                        </p:attrNameLst>
                                      </p:cBhvr>
                                      <p:tavLst>
                                        <p:tav tm="0">
                                          <p:val>
                                            <p:strVal val="1+#ppt_w/2"/>
                                          </p:val>
                                        </p:tav>
                                        <p:tav tm="100000">
                                          <p:val>
                                            <p:strVal val="#ppt_x"/>
                                          </p:val>
                                        </p:tav>
                                      </p:tavLst>
                                    </p:anim>
                                    <p:anim calcmode="lin" valueType="num">
                                      <p:cBhvr>
                                        <p:cTn id="32"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50">
                                            <p:txEl>
                                              <p:charRg st="0" end="18"/>
                                            </p:txEl>
                                          </p:spTgt>
                                        </p:tgtEl>
                                        <p:attrNameLst>
                                          <p:attrName>style.visibility</p:attrName>
                                        </p:attrNameLst>
                                      </p:cBhvr>
                                      <p:to>
                                        <p:strVal val="visible"/>
                                      </p:to>
                                    </p:set>
                                    <p:anim calcmode="lin" valueType="num">
                                      <p:cBhvr>
                                        <p:cTn id="37" dur="500" fill="hold"/>
                                        <p:tgtEl>
                                          <p:spTgt spid="35850">
                                            <p:txEl>
                                              <p:charRg st="0" end="18"/>
                                            </p:txEl>
                                          </p:spTgt>
                                        </p:tgtEl>
                                        <p:attrNameLst>
                                          <p:attrName>ppt_x</p:attrName>
                                        </p:attrNameLst>
                                      </p:cBhvr>
                                      <p:tavLst>
                                        <p:tav tm="0">
                                          <p:val>
                                            <p:strVal val="#ppt_x"/>
                                          </p:val>
                                        </p:tav>
                                        <p:tav tm="100000">
                                          <p:val>
                                            <p:strVal val="#ppt_x"/>
                                          </p:val>
                                        </p:tav>
                                      </p:tavLst>
                                    </p:anim>
                                    <p:anim calcmode="lin" valueType="num">
                                      <p:cBhvr>
                                        <p:cTn id="38" dur="500" fill="hold"/>
                                        <p:tgtEl>
                                          <p:spTgt spid="35850">
                                            <p:txEl>
                                              <p:charRg st="0" end="1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50">
                                            <p:txEl>
                                              <p:charRg st="18" end="43"/>
                                            </p:txEl>
                                          </p:spTgt>
                                        </p:tgtEl>
                                        <p:attrNameLst>
                                          <p:attrName>style.visibility</p:attrName>
                                        </p:attrNameLst>
                                      </p:cBhvr>
                                      <p:to>
                                        <p:strVal val="visible"/>
                                      </p:to>
                                    </p:set>
                                    <p:anim calcmode="lin" valueType="num">
                                      <p:cBhvr>
                                        <p:cTn id="41" dur="500" fill="hold"/>
                                        <p:tgtEl>
                                          <p:spTgt spid="35850">
                                            <p:txEl>
                                              <p:charRg st="18" end="43"/>
                                            </p:txEl>
                                          </p:spTgt>
                                        </p:tgtEl>
                                        <p:attrNameLst>
                                          <p:attrName>ppt_x</p:attrName>
                                        </p:attrNameLst>
                                      </p:cBhvr>
                                      <p:tavLst>
                                        <p:tav tm="0">
                                          <p:val>
                                            <p:strVal val="#ppt_x"/>
                                          </p:val>
                                        </p:tav>
                                        <p:tav tm="100000">
                                          <p:val>
                                            <p:strVal val="#ppt_x"/>
                                          </p:val>
                                        </p:tav>
                                      </p:tavLst>
                                    </p:anim>
                                    <p:anim calcmode="lin" valueType="num">
                                      <p:cBhvr>
                                        <p:cTn id="42" dur="500" fill="hold"/>
                                        <p:tgtEl>
                                          <p:spTgt spid="35850">
                                            <p:txEl>
                                              <p:charRg st="18" end="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850">
                                            <p:txEl>
                                              <p:charRg st="43" end="55"/>
                                            </p:txEl>
                                          </p:spTgt>
                                        </p:tgtEl>
                                        <p:attrNameLst>
                                          <p:attrName>style.visibility</p:attrName>
                                        </p:attrNameLst>
                                      </p:cBhvr>
                                      <p:to>
                                        <p:strVal val="visible"/>
                                      </p:to>
                                    </p:set>
                                    <p:anim calcmode="lin" valueType="num">
                                      <p:cBhvr>
                                        <p:cTn id="45" dur="500" fill="hold"/>
                                        <p:tgtEl>
                                          <p:spTgt spid="35850">
                                            <p:txEl>
                                              <p:charRg st="43" end="55"/>
                                            </p:txEl>
                                          </p:spTgt>
                                        </p:tgtEl>
                                        <p:attrNameLst>
                                          <p:attrName>ppt_x</p:attrName>
                                        </p:attrNameLst>
                                      </p:cBhvr>
                                      <p:tavLst>
                                        <p:tav tm="0">
                                          <p:val>
                                            <p:strVal val="#ppt_x"/>
                                          </p:val>
                                        </p:tav>
                                        <p:tav tm="100000">
                                          <p:val>
                                            <p:strVal val="#ppt_x"/>
                                          </p:val>
                                        </p:tav>
                                      </p:tavLst>
                                    </p:anim>
                                    <p:anim calcmode="lin" valueType="num">
                                      <p:cBhvr>
                                        <p:cTn id="46" dur="500" fill="hold"/>
                                        <p:tgtEl>
                                          <p:spTgt spid="35850">
                                            <p:txEl>
                                              <p:charRg st="43" end="5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850">
                                            <p:txEl>
                                              <p:charRg st="55" end="77"/>
                                            </p:txEl>
                                          </p:spTgt>
                                        </p:tgtEl>
                                        <p:attrNameLst>
                                          <p:attrName>style.visibility</p:attrName>
                                        </p:attrNameLst>
                                      </p:cBhvr>
                                      <p:to>
                                        <p:strVal val="visible"/>
                                      </p:to>
                                    </p:set>
                                    <p:anim calcmode="lin" valueType="num">
                                      <p:cBhvr>
                                        <p:cTn id="49" dur="500" fill="hold"/>
                                        <p:tgtEl>
                                          <p:spTgt spid="35850">
                                            <p:txEl>
                                              <p:charRg st="55" end="77"/>
                                            </p:txEl>
                                          </p:spTgt>
                                        </p:tgtEl>
                                        <p:attrNameLst>
                                          <p:attrName>ppt_x</p:attrName>
                                        </p:attrNameLst>
                                      </p:cBhvr>
                                      <p:tavLst>
                                        <p:tav tm="0">
                                          <p:val>
                                            <p:strVal val="#ppt_x"/>
                                          </p:val>
                                        </p:tav>
                                        <p:tav tm="100000">
                                          <p:val>
                                            <p:strVal val="#ppt_x"/>
                                          </p:val>
                                        </p:tav>
                                      </p:tavLst>
                                    </p:anim>
                                    <p:anim calcmode="lin" valueType="num">
                                      <p:cBhvr>
                                        <p:cTn id="50" dur="500" fill="hold"/>
                                        <p:tgtEl>
                                          <p:spTgt spid="35850">
                                            <p:txEl>
                                              <p:charRg st="55" end="7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850">
                                            <p:txEl>
                                              <p:charRg st="77" end="109"/>
                                            </p:txEl>
                                          </p:spTgt>
                                        </p:tgtEl>
                                        <p:attrNameLst>
                                          <p:attrName>style.visibility</p:attrName>
                                        </p:attrNameLst>
                                      </p:cBhvr>
                                      <p:to>
                                        <p:strVal val="visible"/>
                                      </p:to>
                                    </p:set>
                                    <p:anim calcmode="lin" valueType="num">
                                      <p:cBhvr>
                                        <p:cTn id="53" dur="500" fill="hold"/>
                                        <p:tgtEl>
                                          <p:spTgt spid="35850">
                                            <p:txEl>
                                              <p:charRg st="77" end="109"/>
                                            </p:txEl>
                                          </p:spTgt>
                                        </p:tgtEl>
                                        <p:attrNameLst>
                                          <p:attrName>ppt_x</p:attrName>
                                        </p:attrNameLst>
                                      </p:cBhvr>
                                      <p:tavLst>
                                        <p:tav tm="0">
                                          <p:val>
                                            <p:strVal val="#ppt_x"/>
                                          </p:val>
                                        </p:tav>
                                        <p:tav tm="100000">
                                          <p:val>
                                            <p:strVal val="#ppt_x"/>
                                          </p:val>
                                        </p:tav>
                                      </p:tavLst>
                                    </p:anim>
                                    <p:anim calcmode="lin" valueType="num">
                                      <p:cBhvr>
                                        <p:cTn id="54" dur="500" fill="hold"/>
                                        <p:tgtEl>
                                          <p:spTgt spid="35850">
                                            <p:txEl>
                                              <p:charRg st="77"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368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22</a:t>
            </a:r>
            <a:endParaRPr lang="en-US" altLang="zh-CN" b="0">
              <a:solidFill>
                <a:schemeClr val="tx2"/>
              </a:solidFill>
              <a:latin typeface="Times New Roman" panose="02020603050405020304" pitchFamily="18" charset="0"/>
              <a:ea typeface="宋体" pitchFamily="2" charset="-122"/>
            </a:endParaRPr>
          </a:p>
        </p:txBody>
      </p:sp>
      <p:sp>
        <p:nvSpPr>
          <p:cNvPr id="36867" name="矩形 36866"/>
          <p:cNvSpPr/>
          <p:nvPr/>
        </p:nvSpPr>
        <p:spPr>
          <a:xfrm>
            <a:off x="114300" y="715963"/>
            <a:ext cx="4760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cs"/>
              </a:rPr>
              <a:t>③ 空闲区队列结构</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36868" name="组合 36867"/>
          <p:cNvGrpSpPr/>
          <p:nvPr/>
        </p:nvGrpSpPr>
        <p:grpSpPr>
          <a:xfrm>
            <a:off x="684213" y="1433513"/>
            <a:ext cx="2179637" cy="3519487"/>
            <a:chOff x="-31" y="0"/>
            <a:chExt cx="1373" cy="2217"/>
          </a:xfrm>
        </p:grpSpPr>
        <p:sp>
          <p:nvSpPr>
            <p:cNvPr id="52228" name="文本框 36868"/>
            <p:cNvSpPr txBox="1"/>
            <p:nvPr/>
          </p:nvSpPr>
          <p:spPr>
            <a:xfrm>
              <a:off x="57" y="262"/>
              <a:ext cx="604" cy="17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52229" name="文本框 36869"/>
            <p:cNvSpPr txBox="1"/>
            <p:nvPr/>
          </p:nvSpPr>
          <p:spPr>
            <a:xfrm>
              <a:off x="254" y="0"/>
              <a:ext cx="303" cy="14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2230" name="文本框 36870"/>
            <p:cNvSpPr txBox="1"/>
            <p:nvPr/>
          </p:nvSpPr>
          <p:spPr>
            <a:xfrm>
              <a:off x="610" y="87"/>
              <a:ext cx="727" cy="1887"/>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36872" name="矩形 36871"/>
            <p:cNvSpPr/>
            <p:nvPr/>
          </p:nvSpPr>
          <p:spPr>
            <a:xfrm>
              <a:off x="608" y="1613"/>
              <a:ext cx="728" cy="35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32" name="直接连接符 36872"/>
            <p:cNvSpPr/>
            <p:nvPr/>
          </p:nvSpPr>
          <p:spPr>
            <a:xfrm>
              <a:off x="610" y="349"/>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33" name="直接连接符 36873"/>
            <p:cNvSpPr/>
            <p:nvPr/>
          </p:nvSpPr>
          <p:spPr>
            <a:xfrm>
              <a:off x="606" y="610"/>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34" name="直接连接符 36874"/>
            <p:cNvSpPr/>
            <p:nvPr/>
          </p:nvSpPr>
          <p:spPr>
            <a:xfrm>
              <a:off x="606" y="829"/>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35" name="直接连接符 36875"/>
            <p:cNvSpPr/>
            <p:nvPr/>
          </p:nvSpPr>
          <p:spPr>
            <a:xfrm>
              <a:off x="606" y="1182"/>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36" name="文本框 36876"/>
            <p:cNvSpPr txBox="1"/>
            <p:nvPr/>
          </p:nvSpPr>
          <p:spPr>
            <a:xfrm>
              <a:off x="23" y="523"/>
              <a:ext cx="638" cy="1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2237" name="文本框 36877"/>
            <p:cNvSpPr txBox="1"/>
            <p:nvPr/>
          </p:nvSpPr>
          <p:spPr>
            <a:xfrm>
              <a:off x="-21" y="742"/>
              <a:ext cx="682" cy="20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66KB</a:t>
              </a:r>
              <a:endParaRPr lang="en-US" altLang="zh-CN" sz="1600">
                <a:solidFill>
                  <a:schemeClr val="tx1"/>
                </a:solidFill>
                <a:latin typeface="Times New Roman" panose="02020603050405020304" pitchFamily="18" charset="0"/>
                <a:ea typeface="宋体" pitchFamily="2" charset="-122"/>
              </a:endParaRPr>
            </a:p>
          </p:txBody>
        </p:sp>
        <p:sp>
          <p:nvSpPr>
            <p:cNvPr id="52238" name="文本框 36878"/>
            <p:cNvSpPr txBox="1"/>
            <p:nvPr/>
          </p:nvSpPr>
          <p:spPr>
            <a:xfrm>
              <a:off x="-29" y="1076"/>
              <a:ext cx="743"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130KB</a:t>
              </a:r>
              <a:endParaRPr lang="en-US" altLang="zh-CN" sz="1600">
                <a:solidFill>
                  <a:schemeClr val="tx1"/>
                </a:solidFill>
                <a:latin typeface="Times New Roman" panose="02020603050405020304" pitchFamily="18" charset="0"/>
                <a:ea typeface="宋体" pitchFamily="2" charset="-122"/>
              </a:endParaRPr>
            </a:p>
          </p:txBody>
        </p:sp>
        <p:sp>
          <p:nvSpPr>
            <p:cNvPr id="52239" name="文本框 36879"/>
            <p:cNvSpPr txBox="1"/>
            <p:nvPr/>
          </p:nvSpPr>
          <p:spPr>
            <a:xfrm>
              <a:off x="-31" y="1505"/>
              <a:ext cx="725" cy="19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2240" name="文本框 36880"/>
            <p:cNvSpPr txBox="1"/>
            <p:nvPr/>
          </p:nvSpPr>
          <p:spPr>
            <a:xfrm>
              <a:off x="-15" y="1901"/>
              <a:ext cx="731"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52241" name="文本框 36881"/>
            <p:cNvSpPr txBox="1"/>
            <p:nvPr/>
          </p:nvSpPr>
          <p:spPr>
            <a:xfrm>
              <a:off x="807" y="2042"/>
              <a:ext cx="517" cy="17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36883" name="矩形 36882"/>
            <p:cNvSpPr/>
            <p:nvPr/>
          </p:nvSpPr>
          <p:spPr>
            <a:xfrm>
              <a:off x="610" y="610"/>
              <a:ext cx="723" cy="24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2243" name="文本框 36883"/>
            <p:cNvSpPr txBox="1"/>
            <p:nvPr/>
          </p:nvSpPr>
          <p:spPr>
            <a:xfrm>
              <a:off x="818" y="98"/>
              <a:ext cx="337" cy="239"/>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52244" name="文本框 36884"/>
            <p:cNvSpPr txBox="1"/>
            <p:nvPr/>
          </p:nvSpPr>
          <p:spPr>
            <a:xfrm>
              <a:off x="772" y="390"/>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52245" name="文本框 36885"/>
            <p:cNvSpPr txBox="1"/>
            <p:nvPr/>
          </p:nvSpPr>
          <p:spPr>
            <a:xfrm>
              <a:off x="771" y="929"/>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3</a:t>
              </a:r>
              <a:endParaRPr lang="en-US" altLang="zh-CN" sz="1600" b="0" baseline="-25000">
                <a:solidFill>
                  <a:schemeClr val="tx1"/>
                </a:solidFill>
                <a:latin typeface="Times New Roman" panose="02020603050405020304" pitchFamily="18" charset="0"/>
                <a:ea typeface="宋体" pitchFamily="2" charset="-122"/>
              </a:endParaRPr>
            </a:p>
          </p:txBody>
        </p:sp>
        <p:sp>
          <p:nvSpPr>
            <p:cNvPr id="52246" name="文本框 36886"/>
            <p:cNvSpPr txBox="1"/>
            <p:nvPr/>
          </p:nvSpPr>
          <p:spPr>
            <a:xfrm>
              <a:off x="772" y="1286"/>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4</a:t>
              </a:r>
              <a:endParaRPr lang="en-US" altLang="zh-CN" sz="1600" b="0" baseline="-25000">
                <a:solidFill>
                  <a:schemeClr val="tx1"/>
                </a:solidFill>
                <a:latin typeface="Times New Roman" panose="02020603050405020304" pitchFamily="18" charset="0"/>
                <a:ea typeface="宋体" pitchFamily="2" charset="-122"/>
              </a:endParaRPr>
            </a:p>
          </p:txBody>
        </p:sp>
      </p:grpSp>
      <p:grpSp>
        <p:nvGrpSpPr>
          <p:cNvPr id="36888" name="组合 36887"/>
          <p:cNvGrpSpPr/>
          <p:nvPr/>
        </p:nvGrpSpPr>
        <p:grpSpPr>
          <a:xfrm>
            <a:off x="3733800" y="1457325"/>
            <a:ext cx="4168775" cy="2397125"/>
            <a:chOff x="0" y="0"/>
            <a:chExt cx="2626" cy="1510"/>
          </a:xfrm>
        </p:grpSpPr>
        <p:sp>
          <p:nvSpPr>
            <p:cNvPr id="52248" name="文本框 36888"/>
            <p:cNvSpPr txBox="1"/>
            <p:nvPr/>
          </p:nvSpPr>
          <p:spPr>
            <a:xfrm>
              <a:off x="0" y="237"/>
              <a:ext cx="689" cy="35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p:txBody>
        </p:sp>
        <p:sp>
          <p:nvSpPr>
            <p:cNvPr id="52249" name="文本框 36889"/>
            <p:cNvSpPr txBox="1"/>
            <p:nvPr/>
          </p:nvSpPr>
          <p:spPr>
            <a:xfrm>
              <a:off x="19" y="302"/>
              <a:ext cx="586"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52KB</a:t>
              </a:r>
              <a:endParaRPr lang="en-US" altLang="zh-CN" sz="1600">
                <a:solidFill>
                  <a:schemeClr val="tx1"/>
                </a:solidFill>
                <a:latin typeface="Times New Roman" panose="02020603050405020304" pitchFamily="18" charset="0"/>
                <a:ea typeface="宋体" pitchFamily="2" charset="-122"/>
              </a:endParaRPr>
            </a:p>
          </p:txBody>
        </p:sp>
        <p:sp>
          <p:nvSpPr>
            <p:cNvPr id="52250" name="文本框 36890"/>
            <p:cNvSpPr txBox="1"/>
            <p:nvPr/>
          </p:nvSpPr>
          <p:spPr>
            <a:xfrm>
              <a:off x="43" y="0"/>
              <a:ext cx="533" cy="208"/>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sym typeface="+mn-ea"/>
                </a:rPr>
                <a:t>M_RIB</a:t>
              </a:r>
              <a:endParaRPr lang="en-US" altLang="zh-CN">
                <a:solidFill>
                  <a:schemeClr val="tx1"/>
                </a:solidFill>
                <a:latin typeface="Times New Roman" panose="02020603050405020304" pitchFamily="18" charset="0"/>
                <a:ea typeface="宋体" pitchFamily="2" charset="-122"/>
                <a:sym typeface="+mn-ea"/>
              </a:endParaRPr>
            </a:p>
          </p:txBody>
        </p:sp>
        <p:sp>
          <p:nvSpPr>
            <p:cNvPr id="52251" name="直接连接符 36891"/>
            <p:cNvSpPr/>
            <p:nvPr/>
          </p:nvSpPr>
          <p:spPr>
            <a:xfrm>
              <a:off x="0" y="342"/>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52" name="直接连接符 36892"/>
            <p:cNvSpPr/>
            <p:nvPr/>
          </p:nvSpPr>
          <p:spPr>
            <a:xfrm>
              <a:off x="0" y="486"/>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nvGrpSpPr>
            <p:cNvPr id="52253" name="组合 36893"/>
            <p:cNvGrpSpPr/>
            <p:nvPr/>
          </p:nvGrpSpPr>
          <p:grpSpPr>
            <a:xfrm>
              <a:off x="1076" y="403"/>
              <a:ext cx="560" cy="789"/>
              <a:chOff x="0" y="0"/>
              <a:chExt cx="624" cy="912"/>
            </a:xfrm>
          </p:grpSpPr>
          <p:sp>
            <p:nvSpPr>
              <p:cNvPr id="52254" name="文本框 36894"/>
              <p:cNvSpPr txBox="1"/>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spcBef>
                    <a:spcPct val="30000"/>
                  </a:spcBef>
                </a:pPr>
                <a:endParaRPr lang="zh-CN" altLang="en-US" sz="1600">
                  <a:solidFill>
                    <a:schemeClr val="tx1"/>
                  </a:solidFill>
                  <a:latin typeface="Times New Roman" panose="02020603050405020304" pitchFamily="18" charset="0"/>
                  <a:ea typeface="宋体" pitchFamily="2" charset="-122"/>
                </a:endParaRPr>
              </a:p>
              <a:p>
                <a:pPr lvl="0" algn="just">
                  <a:spcBef>
                    <a:spcPct val="30000"/>
                  </a:spcBef>
                </a:pP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52255" name="直接连接符 36895"/>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56" name="直接连接符 36896"/>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57" name="直接连接符 36897"/>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52258" name="直接连接符 36898"/>
            <p:cNvSpPr/>
            <p:nvPr/>
          </p:nvSpPr>
          <p:spPr>
            <a:xfrm>
              <a:off x="603" y="403"/>
              <a:ext cx="47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52259" name="组合 36899"/>
            <p:cNvGrpSpPr/>
            <p:nvPr/>
          </p:nvGrpSpPr>
          <p:grpSpPr>
            <a:xfrm>
              <a:off x="2066" y="403"/>
              <a:ext cx="560" cy="789"/>
              <a:chOff x="0" y="0"/>
              <a:chExt cx="624" cy="912"/>
            </a:xfrm>
          </p:grpSpPr>
          <p:sp>
            <p:nvSpPr>
              <p:cNvPr id="52260" name="文本框 36900"/>
              <p:cNvSpPr txBox="1"/>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52261" name="直接连接符 36901"/>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62" name="直接连接符 36902"/>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63" name="直接连接符 36903"/>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52264" name="直接连接符 36904"/>
            <p:cNvSpPr/>
            <p:nvPr/>
          </p:nvSpPr>
          <p:spPr>
            <a:xfrm>
              <a:off x="1593" y="818"/>
              <a:ext cx="2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65" name="直接连接符 36905"/>
            <p:cNvSpPr/>
            <p:nvPr/>
          </p:nvSpPr>
          <p:spPr>
            <a:xfrm flipV="1">
              <a:off x="1808" y="403"/>
              <a:ext cx="0" cy="4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2266" name="直接连接符 36906"/>
            <p:cNvSpPr/>
            <p:nvPr/>
          </p:nvSpPr>
          <p:spPr>
            <a:xfrm>
              <a:off x="1808" y="403"/>
              <a:ext cx="2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52267" name="文本框 36907"/>
            <p:cNvSpPr txBox="1"/>
            <p:nvPr/>
          </p:nvSpPr>
          <p:spPr>
            <a:xfrm>
              <a:off x="1079" y="1298"/>
              <a:ext cx="8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空闲区队列</a:t>
              </a:r>
              <a:endParaRPr lang="zh-CN" altLang="en-US" sz="1600">
                <a:solidFill>
                  <a:schemeClr val="tx1"/>
                </a:solidFill>
                <a:latin typeface="Times New Roman" panose="02020603050405020304" pitchFamily="18" charset="0"/>
                <a:ea typeface="宋体" pitchFamily="2" charset="-122"/>
              </a:endParaRPr>
            </a:p>
          </p:txBody>
        </p:sp>
        <p:sp>
          <p:nvSpPr>
            <p:cNvPr id="52268" name="文本框 36908"/>
            <p:cNvSpPr txBox="1"/>
            <p:nvPr/>
          </p:nvSpPr>
          <p:spPr>
            <a:xfrm>
              <a:off x="1057" y="704"/>
              <a:ext cx="627"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230KB</a:t>
              </a:r>
              <a:endParaRPr lang="en-US" altLang="zh-CN" sz="1600">
                <a:solidFill>
                  <a:schemeClr val="tx1"/>
                </a:solidFill>
                <a:latin typeface="Times New Roman" panose="02020603050405020304" pitchFamily="18" charset="0"/>
                <a:ea typeface="宋体" pitchFamily="2" charset="-122"/>
              </a:endParaRPr>
            </a:p>
          </p:txBody>
        </p:sp>
        <p:sp>
          <p:nvSpPr>
            <p:cNvPr id="52269" name="文本框 36909"/>
            <p:cNvSpPr txBox="1"/>
            <p:nvPr/>
          </p:nvSpPr>
          <p:spPr>
            <a:xfrm>
              <a:off x="1255" y="374"/>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2270" name="文本框 36910"/>
            <p:cNvSpPr txBox="1"/>
            <p:nvPr/>
          </p:nvSpPr>
          <p:spPr>
            <a:xfrm>
              <a:off x="1078" y="548"/>
              <a:ext cx="516"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14KB</a:t>
              </a:r>
              <a:endParaRPr lang="en-US" altLang="zh-CN" sz="1600">
                <a:solidFill>
                  <a:schemeClr val="tx1"/>
                </a:solidFill>
                <a:latin typeface="Times New Roman" panose="02020603050405020304" pitchFamily="18" charset="0"/>
                <a:ea typeface="宋体" pitchFamily="2" charset="-122"/>
              </a:endParaRPr>
            </a:p>
          </p:txBody>
        </p:sp>
        <p:sp>
          <p:nvSpPr>
            <p:cNvPr id="52271" name="文本框 36911"/>
            <p:cNvSpPr txBox="1"/>
            <p:nvPr/>
          </p:nvSpPr>
          <p:spPr>
            <a:xfrm>
              <a:off x="2242" y="365"/>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52272" name="文本框 36912"/>
            <p:cNvSpPr txBox="1"/>
            <p:nvPr/>
          </p:nvSpPr>
          <p:spPr>
            <a:xfrm>
              <a:off x="2064" y="538"/>
              <a:ext cx="508"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26KB</a:t>
              </a:r>
              <a:endParaRPr lang="en-US" altLang="zh-CN" sz="1600">
                <a:solidFill>
                  <a:schemeClr val="tx1"/>
                </a:solidFill>
                <a:latin typeface="Times New Roman" panose="02020603050405020304" pitchFamily="18" charset="0"/>
                <a:ea typeface="宋体" pitchFamily="2" charset="-122"/>
              </a:endParaRPr>
            </a:p>
          </p:txBody>
        </p:sp>
        <p:sp>
          <p:nvSpPr>
            <p:cNvPr id="52273" name="文本框 36913"/>
            <p:cNvSpPr txBox="1"/>
            <p:nvPr/>
          </p:nvSpPr>
          <p:spPr>
            <a:xfrm>
              <a:off x="2243" y="712"/>
              <a:ext cx="246" cy="221"/>
            </a:xfrm>
            <a:prstGeom prst="rect">
              <a:avLst/>
            </a:prstGeom>
            <a:noFill/>
            <a:ln w="9525">
              <a:noFill/>
              <a:miter/>
            </a:ln>
          </p:spPr>
          <p:txBody>
            <a:bodyPr anchor="t"/>
            <a:p>
              <a:pPr lvl="0" algn="just"/>
              <a:r>
                <a:rPr lang="en-US" altLang="zh-CN">
                  <a:solidFill>
                    <a:schemeClr val="tx1"/>
                  </a:solidFill>
                  <a:latin typeface="Arial" panose="020B0604020202020204" pitchFamily="34" charset="0"/>
                  <a:ea typeface="宋体" pitchFamily="2" charset="-122"/>
                  <a:sym typeface="Symbol" pitchFamily="18" charset="2"/>
                </a:rPr>
                <a:t>^</a:t>
              </a:r>
              <a:endParaRPr lang="en-US" altLang="zh-CN">
                <a:solidFill>
                  <a:schemeClr val="tx1"/>
                </a:solidFill>
                <a:latin typeface="Arial" panose="020B0604020202020204" pitchFamily="34" charset="0"/>
                <a:ea typeface="宋体" pitchFamily="2" charset="-122"/>
                <a:sym typeface="Symbol" pitchFamily="18" charset="2"/>
              </a:endParaRPr>
            </a:p>
          </p:txBody>
        </p:sp>
      </p:grpSp>
      <p:sp>
        <p:nvSpPr>
          <p:cNvPr id="36915" name="文本框 36914"/>
          <p:cNvSpPr txBox="1"/>
          <p:nvPr/>
        </p:nvSpPr>
        <p:spPr>
          <a:xfrm>
            <a:off x="3173413" y="5221288"/>
            <a:ext cx="311626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动态分区的空闲区队列结构</a:t>
            </a:r>
            <a:endParaRPr lang="zh-CN" altLang="en-US" sz="1600" b="0">
              <a:solidFill>
                <a:schemeClr val="tx1"/>
              </a:solidFill>
              <a:latin typeface="Times New Roman" panose="02020603050405020304" pitchFamily="18" charset="0"/>
              <a:ea typeface="宋体" pitchFamily="2" charset="-122"/>
            </a:endParaRPr>
          </a:p>
        </p:txBody>
      </p:sp>
      <p:sp>
        <p:nvSpPr>
          <p:cNvPr id="36916" name="矩形 36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10"/>
                                            </p:txEl>
                                          </p:spTgt>
                                        </p:tgtEl>
                                        <p:attrNameLst>
                                          <p:attrName>style.visibility</p:attrName>
                                        </p:attrNameLst>
                                      </p:cBhvr>
                                      <p:to>
                                        <p:strVal val="visible"/>
                                      </p:to>
                                    </p:set>
                                    <p:anim calcmode="lin" valueType="num">
                                      <p:cBhvr>
                                        <p:cTn id="7" dur="1000" fill="hold"/>
                                        <p:tgtEl>
                                          <p:spTgt spid="3686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686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p:cTn id="13" dur="500" fill="hold"/>
                                        <p:tgtEl>
                                          <p:spTgt spid="36868"/>
                                        </p:tgtEl>
                                        <p:attrNameLst>
                                          <p:attrName>ppt_x</p:attrName>
                                        </p:attrNameLst>
                                      </p:cBhvr>
                                      <p:tavLst>
                                        <p:tav tm="0">
                                          <p:val>
                                            <p:strVal val="0-#ppt_w/2"/>
                                          </p:val>
                                        </p:tav>
                                        <p:tav tm="100000">
                                          <p:val>
                                            <p:strVal val="#ppt_x"/>
                                          </p:val>
                                        </p:tav>
                                      </p:tavLst>
                                    </p:anim>
                                    <p:anim calcmode="lin" valueType="num">
                                      <p:cBhvr>
                                        <p:cTn id="14"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88"/>
                                        </p:tgtEl>
                                        <p:attrNameLst>
                                          <p:attrName>style.visibility</p:attrName>
                                        </p:attrNameLst>
                                      </p:cBhvr>
                                      <p:to>
                                        <p:strVal val="visible"/>
                                      </p:to>
                                    </p:set>
                                    <p:anim calcmode="lin" valueType="num">
                                      <p:cBhvr>
                                        <p:cTn id="19" dur="500" fill="hold"/>
                                        <p:tgtEl>
                                          <p:spTgt spid="36888"/>
                                        </p:tgtEl>
                                        <p:attrNameLst>
                                          <p:attrName>ppt_x</p:attrName>
                                        </p:attrNameLst>
                                      </p:cBhvr>
                                      <p:tavLst>
                                        <p:tav tm="0">
                                          <p:val>
                                            <p:strVal val="#ppt_x"/>
                                          </p:val>
                                        </p:tav>
                                        <p:tav tm="100000">
                                          <p:val>
                                            <p:strVal val="#ppt_x"/>
                                          </p:val>
                                        </p:tav>
                                      </p:tavLst>
                                    </p:anim>
                                    <p:anim calcmode="lin" valueType="num">
                                      <p:cBhvr>
                                        <p:cTn id="20" dur="500" fill="hold"/>
                                        <p:tgtEl>
                                          <p:spTgt spid="368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9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9219" name="图片 15362" descr="1956"/>
          <p:cNvPicPr>
            <a:picLocks noChangeAspect="1"/>
          </p:cNvPicPr>
          <p:nvPr/>
        </p:nvPicPr>
        <p:blipFill>
          <a:blip r:embed="rId3"/>
          <a:stretch>
            <a:fillRect/>
          </a:stretch>
        </p:blipFill>
        <p:spPr>
          <a:xfrm>
            <a:off x="1665605" y="556895"/>
            <a:ext cx="5455285" cy="4146550"/>
          </a:xfrm>
          <a:prstGeom prst="rect">
            <a:avLst/>
          </a:prstGeom>
          <a:noFill/>
          <a:ln w="9525">
            <a:noFill/>
            <a:miter/>
          </a:ln>
        </p:spPr>
      </p:pic>
      <p:sp>
        <p:nvSpPr>
          <p:cNvPr id="9220" name="文本框 15363"/>
          <p:cNvSpPr txBox="1"/>
          <p:nvPr/>
        </p:nvSpPr>
        <p:spPr>
          <a:xfrm>
            <a:off x="380365" y="4890135"/>
            <a:ext cx="8470900" cy="1630045"/>
          </a:xfrm>
          <a:prstGeom prst="rect">
            <a:avLst/>
          </a:prstGeom>
          <a:noFill/>
          <a:ln w="9525">
            <a:noFill/>
            <a:miter/>
          </a:ln>
        </p:spPr>
        <p:txBody>
          <a:bodyPr wrap="square" anchor="t">
            <a:spAutoFit/>
          </a:bodyPr>
          <a:p>
            <a:pPr lvl="0" algn="l"/>
            <a:r>
              <a:rPr lang="zh-CN" altLang="en-US" sz="2000" dirty="0">
                <a:latin typeface="Times New Roman" panose="02020603050405020304" pitchFamily="18" charset="0"/>
                <a:ea typeface="宋体" pitchFamily="2" charset="-122"/>
              </a:rPr>
              <a:t>1956年，第一台硬盘，</a:t>
            </a:r>
            <a:r>
              <a:rPr lang="en-US" altLang="zh-CN" sz="2000" dirty="0">
                <a:latin typeface="Times New Roman" panose="02020603050405020304" pitchFamily="18" charset="0"/>
                <a:ea typeface="宋体" pitchFamily="2" charset="-122"/>
              </a:rPr>
              <a:t>IBM </a:t>
            </a:r>
            <a:r>
              <a:rPr lang="zh-CN" altLang="en-US" sz="2000" dirty="0">
                <a:latin typeface="Times New Roman" panose="02020603050405020304" pitchFamily="18" charset="0"/>
                <a:ea typeface="宋体" pitchFamily="2" charset="-122"/>
              </a:rPr>
              <a:t>350，</a:t>
            </a:r>
            <a:r>
              <a:rPr lang="en-US" altLang="zh-CN" sz="2000" dirty="0">
                <a:latin typeface="Times New Roman" panose="02020603050405020304" pitchFamily="18" charset="0"/>
                <a:ea typeface="宋体" pitchFamily="2" charset="-122"/>
              </a:rPr>
              <a:t>5MB</a:t>
            </a:r>
            <a:endParaRPr lang="zh-CN" altLang="en-US" sz="2000" dirty="0">
              <a:latin typeface="Times New Roman" panose="02020603050405020304" pitchFamily="18" charset="0"/>
              <a:ea typeface="宋体" pitchFamily="2" charset="-122"/>
            </a:endParaRPr>
          </a:p>
          <a:p>
            <a:pPr lvl="0" algn="l"/>
            <a:r>
              <a:rPr lang="zh-CN" altLang="en-US" sz="2000" dirty="0">
                <a:latin typeface="Times New Roman" panose="02020603050405020304" pitchFamily="18" charset="0"/>
                <a:ea typeface="宋体" pitchFamily="2" charset="-122"/>
              </a:rPr>
              <a:t>1973年，</a:t>
            </a:r>
            <a:r>
              <a:rPr lang="zh-CN" altLang="en-US" sz="2000" dirty="0">
                <a:latin typeface="Times New Roman" panose="02020603050405020304" pitchFamily="18" charset="0"/>
                <a:sym typeface="+mn-ea"/>
              </a:rPr>
              <a:t>温彻斯特技术，</a:t>
            </a:r>
            <a:r>
              <a:rPr lang="en-US" altLang="zh-CN" sz="2000" dirty="0">
                <a:latin typeface="Times New Roman" panose="02020603050405020304" pitchFamily="18" charset="0"/>
                <a:sym typeface="+mn-ea"/>
              </a:rPr>
              <a:t>IBM </a:t>
            </a:r>
            <a:r>
              <a:rPr lang="zh-CN" altLang="en-US" sz="2000" dirty="0">
                <a:latin typeface="Times New Roman" panose="02020603050405020304" pitchFamily="18" charset="0"/>
                <a:sym typeface="+mn-ea"/>
              </a:rPr>
              <a:t>3340，60M</a:t>
            </a:r>
            <a:r>
              <a:rPr lang="en-US" altLang="zh-CN" sz="2000" dirty="0">
                <a:latin typeface="Times New Roman" panose="02020603050405020304" pitchFamily="18" charset="0"/>
                <a:sym typeface="+mn-ea"/>
              </a:rPr>
              <a:t>B</a:t>
            </a:r>
            <a:endParaRPr lang="zh-CN" altLang="en-US" sz="2000" dirty="0">
              <a:latin typeface="Times New Roman" panose="02020603050405020304" pitchFamily="18" charset="0"/>
              <a:ea typeface="宋体" pitchFamily="2" charset="-122"/>
            </a:endParaRPr>
          </a:p>
          <a:p>
            <a:pPr lvl="0" algn="l"/>
            <a:r>
              <a:rPr lang="en-US" altLang="zh-CN" sz="2000" dirty="0">
                <a:latin typeface="Times New Roman" panose="02020603050405020304" pitchFamily="18" charset="0"/>
                <a:ea typeface="宋体" pitchFamily="2" charset="-122"/>
              </a:rPr>
              <a:t>1979</a:t>
            </a:r>
            <a:r>
              <a:rPr lang="zh-CN" altLang="en-US" sz="2000" dirty="0">
                <a:latin typeface="Times New Roman" panose="02020603050405020304" pitchFamily="18" charset="0"/>
                <a:ea typeface="宋体" pitchFamily="2" charset="-122"/>
              </a:rPr>
              <a:t>年，薄膜磁头，IBM 3370，571MB</a:t>
            </a:r>
            <a:endParaRPr lang="zh-CN" altLang="en-US" sz="2000" dirty="0">
              <a:latin typeface="Times New Roman" panose="02020603050405020304" pitchFamily="18" charset="0"/>
              <a:ea typeface="宋体" pitchFamily="2" charset="-122"/>
            </a:endParaRPr>
          </a:p>
          <a:p>
            <a:pPr lvl="0" algn="l"/>
            <a:r>
              <a:rPr lang="zh-CN" altLang="en-US" sz="2000" dirty="0">
                <a:latin typeface="Times New Roman" panose="02020603050405020304" pitchFamily="18" charset="0"/>
                <a:ea typeface="宋体" pitchFamily="2" charset="-122"/>
              </a:rPr>
              <a:t>1991年，MR(磁阻)</a:t>
            </a:r>
            <a:r>
              <a:rPr lang="zh-CN" altLang="en-US" sz="2000" dirty="0">
                <a:latin typeface="Times New Roman" panose="02020603050405020304" pitchFamily="18" charset="0"/>
                <a:sym typeface="+mn-ea"/>
              </a:rPr>
              <a:t>磁头</a:t>
            </a: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IBM </a:t>
            </a:r>
            <a:r>
              <a:rPr lang="zh-CN" altLang="en-US" sz="2000" dirty="0">
                <a:latin typeface="Times New Roman" panose="02020603050405020304" pitchFamily="18" charset="0"/>
                <a:ea typeface="宋体" pitchFamily="2" charset="-122"/>
              </a:rPr>
              <a:t>0663-E12，</a:t>
            </a:r>
            <a:r>
              <a:rPr lang="en-US" altLang="zh-CN" sz="2000" dirty="0">
                <a:latin typeface="Times New Roman" panose="02020603050405020304" pitchFamily="18" charset="0"/>
                <a:ea typeface="宋体" pitchFamily="2" charset="-122"/>
              </a:rPr>
              <a:t>GB</a:t>
            </a:r>
            <a:endParaRPr lang="en-US" altLang="zh-CN" sz="2000" dirty="0">
              <a:latin typeface="Times New Roman" panose="02020603050405020304" pitchFamily="18" charset="0"/>
              <a:ea typeface="宋体" pitchFamily="2" charset="-122"/>
            </a:endParaRPr>
          </a:p>
          <a:p>
            <a:pPr lvl="0" algn="l"/>
            <a:r>
              <a:rPr lang="en-US" altLang="zh-CN" sz="2000" dirty="0">
                <a:latin typeface="Times New Roman" panose="02020603050405020304" pitchFamily="18" charset="0"/>
                <a:ea typeface="宋体" pitchFamily="2" charset="-122"/>
              </a:rPr>
              <a:t>1997</a:t>
            </a:r>
            <a:r>
              <a:rPr lang="zh-CN" altLang="en-US" sz="2000" dirty="0">
                <a:latin typeface="Times New Roman" panose="02020603050405020304" pitchFamily="18" charset="0"/>
                <a:ea typeface="宋体" pitchFamily="2" charset="-122"/>
              </a:rPr>
              <a:t>年，GMR巨磁阻效应磁头，2007年，垂直存储技术，</a:t>
            </a:r>
            <a:r>
              <a:rPr lang="en-US" altLang="zh-CN" sz="2000" dirty="0">
                <a:latin typeface="Times New Roman" panose="02020603050405020304" pitchFamily="18" charset="0"/>
                <a:ea typeface="宋体" pitchFamily="2" charset="-122"/>
              </a:rPr>
              <a:t>TB</a:t>
            </a:r>
            <a:endParaRPr lang="en-US" altLang="zh-CN" sz="2000" dirty="0">
              <a:latin typeface="Times New Roman" panose="02020603050405020304" pitchFamily="18" charset="0"/>
              <a:ea typeface="宋体" pitchFamily="2"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1441"/>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a:t>
            </a:r>
            <a:endParaRPr lang="zh-CN" altLang="en-US" sz="4000" strike="noStrike" noProof="1">
              <a:solidFill>
                <a:srgbClr val="800000"/>
              </a:solidFill>
            </a:endParaRPr>
          </a:p>
        </p:txBody>
      </p:sp>
      <p:sp>
        <p:nvSpPr>
          <p:cNvPr id="61443" name="内容占位符 61442"/>
          <p:cNvSpPr>
            <a:spLocks noGrp="1"/>
          </p:cNvSpPr>
          <p:nvPr>
            <p:ph idx="1"/>
          </p:nvPr>
        </p:nvSpPr>
        <p:spPr>
          <a:xfrm>
            <a:off x="381000" y="1443038"/>
            <a:ext cx="8388350" cy="3768725"/>
          </a:xfrm>
        </p:spPr>
        <p:txBody>
          <a:bodyPr anchor="t">
            <a:spAutoFit/>
          </a:bodyPr>
          <a:p>
            <a:pPr fontAlgn="base">
              <a:buNone/>
            </a:pPr>
            <a:r>
              <a:rPr lang="en-US" altLang="zh-CN" b="1" strike="noStrike" noProof="1">
                <a:solidFill>
                  <a:schemeClr val="tx1"/>
                </a:solidFill>
              </a:rPr>
              <a:t>1. </a:t>
            </a:r>
            <a:r>
              <a:rPr lang="zh-CN" altLang="en-US" b="1" strike="noStrike" noProof="1">
                <a:solidFill>
                  <a:schemeClr val="tx1"/>
                </a:solidFill>
              </a:rPr>
              <a:t>分区分配</a:t>
            </a:r>
            <a:endParaRPr lang="zh-CN" altLang="en-US" b="1" strike="noStrike" noProof="1">
              <a:solidFill>
                <a:schemeClr val="tx1"/>
              </a:solidFill>
            </a:endParaRPr>
          </a:p>
          <a:p>
            <a:pPr lvl="1" algn="just" fontAlgn="base"/>
            <a:r>
              <a:rPr lang="zh-CN" altLang="en-US" strike="noStrike" noProof="1">
                <a:solidFill>
                  <a:schemeClr val="tx1"/>
                </a:solidFill>
                <a:effectLst/>
              </a:rPr>
              <a:t>用户请求分配一个主存块</a:t>
            </a:r>
            <a:endParaRPr lang="zh-CN" altLang="en-US" strike="noStrike" noProof="1">
              <a:solidFill>
                <a:schemeClr val="tx1"/>
              </a:solidFill>
              <a:effectLst/>
            </a:endParaRPr>
          </a:p>
          <a:p>
            <a:pPr lvl="1" algn="just" fontAlgn="base"/>
            <a:r>
              <a:rPr lang="zh-CN" altLang="en-US" strike="noStrike" noProof="1">
                <a:solidFill>
                  <a:schemeClr val="tx1"/>
                </a:solidFill>
                <a:effectLst/>
              </a:rPr>
              <a:t>分区分配程序在自由主存队列中找一个满足用户需要的空闲块；</a:t>
            </a:r>
            <a:endParaRPr lang="zh-CN" altLang="en-US" strike="noStrike" noProof="1">
              <a:solidFill>
                <a:schemeClr val="tx1"/>
              </a:solidFill>
              <a:effectLst/>
            </a:endParaRPr>
          </a:p>
          <a:p>
            <a:pPr lvl="1" algn="just" fontAlgn="base"/>
            <a:r>
              <a:rPr lang="zh-CN" altLang="en-US" strike="noStrike" noProof="1">
                <a:solidFill>
                  <a:schemeClr val="tx1"/>
                </a:solidFill>
                <a:effectLst/>
              </a:rPr>
              <a:t>若找到，以空闲块与请求的主存块大小之间的关系（剩余大于门限值则分割，否则全部分配）进行相应的处理，并返回所分配区域的首址；</a:t>
            </a:r>
            <a:endParaRPr lang="zh-CN" altLang="en-US" strike="noStrike" noProof="1">
              <a:solidFill>
                <a:schemeClr val="tx1"/>
              </a:solidFill>
              <a:effectLst/>
            </a:endParaRPr>
          </a:p>
          <a:p>
            <a:pPr lvl="1" algn="just" fontAlgn="base"/>
            <a:r>
              <a:rPr lang="zh-CN" altLang="en-US" strike="noStrike" noProof="1">
                <a:solidFill>
                  <a:schemeClr val="tx1"/>
                </a:solidFill>
                <a:effectLst/>
              </a:rPr>
              <a:t>否则，告之不能满足要求。</a:t>
            </a:r>
            <a:endParaRPr lang="zh-CN" altLang="en-US" strike="noStrike" noProof="1">
              <a:solidFill>
                <a:schemeClr val="tx1"/>
              </a:solidFill>
              <a:effectLst/>
            </a:endParaRPr>
          </a:p>
        </p:txBody>
      </p:sp>
      <p:sp>
        <p:nvSpPr>
          <p:cNvPr id="5325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p:cTn id="7" dur="500" fill="hold"/>
                                        <p:tgtEl>
                                          <p:spTgt spid="61443">
                                            <p:txEl>
                                              <p:charRg st="0" end="8"/>
                                            </p:txEl>
                                          </p:spTgt>
                                        </p:tgtEl>
                                        <p:attrNameLst>
                                          <p:attrName>ppt_x</p:attrName>
                                        </p:attrNameLst>
                                      </p:cBhvr>
                                      <p:tavLst>
                                        <p:tav tm="0">
                                          <p:val>
                                            <p:strVal val="#ppt_x"/>
                                          </p:val>
                                        </p:tav>
                                        <p:tav tm="100000">
                                          <p:val>
                                            <p:strVal val="#ppt_x"/>
                                          </p:val>
                                        </p:tav>
                                      </p:tavLst>
                                    </p:anim>
                                    <p:anim calcmode="lin" valueType="num">
                                      <p:cBhvr>
                                        <p:cTn id="8" dur="500" fill="hold"/>
                                        <p:tgtEl>
                                          <p:spTgt spid="6144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charRg st="8" end="20"/>
                                            </p:txEl>
                                          </p:spTgt>
                                        </p:tgtEl>
                                        <p:attrNameLst>
                                          <p:attrName>style.visibility</p:attrName>
                                        </p:attrNameLst>
                                      </p:cBhvr>
                                      <p:to>
                                        <p:strVal val="visible"/>
                                      </p:to>
                                    </p:set>
                                    <p:anim calcmode="lin" valueType="num">
                                      <p:cBhvr>
                                        <p:cTn id="13" dur="500" fill="hold"/>
                                        <p:tgtEl>
                                          <p:spTgt spid="61443">
                                            <p:txEl>
                                              <p:charRg st="8" end="20"/>
                                            </p:txEl>
                                          </p:spTgt>
                                        </p:tgtEl>
                                        <p:attrNameLst>
                                          <p:attrName>ppt_x</p:attrName>
                                        </p:attrNameLst>
                                      </p:cBhvr>
                                      <p:tavLst>
                                        <p:tav tm="0">
                                          <p:val>
                                            <p:strVal val="#ppt_x"/>
                                          </p:val>
                                        </p:tav>
                                        <p:tav tm="100000">
                                          <p:val>
                                            <p:strVal val="#ppt_x"/>
                                          </p:val>
                                        </p:tav>
                                      </p:tavLst>
                                    </p:anim>
                                    <p:anim calcmode="lin" valueType="num">
                                      <p:cBhvr>
                                        <p:cTn id="14" dur="500" fill="hold"/>
                                        <p:tgtEl>
                                          <p:spTgt spid="61443">
                                            <p:txEl>
                                              <p:charRg st="8"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charRg st="20" end="49"/>
                                            </p:txEl>
                                          </p:spTgt>
                                        </p:tgtEl>
                                        <p:attrNameLst>
                                          <p:attrName>style.visibility</p:attrName>
                                        </p:attrNameLst>
                                      </p:cBhvr>
                                      <p:to>
                                        <p:strVal val="visible"/>
                                      </p:to>
                                    </p:set>
                                    <p:anim calcmode="lin" valueType="num">
                                      <p:cBhvr>
                                        <p:cTn id="19" dur="500" fill="hold"/>
                                        <p:tgtEl>
                                          <p:spTgt spid="61443">
                                            <p:txEl>
                                              <p:charRg st="20" end="49"/>
                                            </p:txEl>
                                          </p:spTgt>
                                        </p:tgtEl>
                                        <p:attrNameLst>
                                          <p:attrName>ppt_x</p:attrName>
                                        </p:attrNameLst>
                                      </p:cBhvr>
                                      <p:tavLst>
                                        <p:tav tm="0">
                                          <p:val>
                                            <p:strVal val="#ppt_x"/>
                                          </p:val>
                                        </p:tav>
                                        <p:tav tm="100000">
                                          <p:val>
                                            <p:strVal val="#ppt_x"/>
                                          </p:val>
                                        </p:tav>
                                      </p:tavLst>
                                    </p:anim>
                                    <p:anim calcmode="lin" valueType="num">
                                      <p:cBhvr>
                                        <p:cTn id="20" dur="500" fill="hold"/>
                                        <p:tgtEl>
                                          <p:spTgt spid="61443">
                                            <p:txEl>
                                              <p:charRg st="20"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charRg st="49" end="111"/>
                                            </p:txEl>
                                          </p:spTgt>
                                        </p:tgtEl>
                                        <p:attrNameLst>
                                          <p:attrName>style.visibility</p:attrName>
                                        </p:attrNameLst>
                                      </p:cBhvr>
                                      <p:to>
                                        <p:strVal val="visible"/>
                                      </p:to>
                                    </p:set>
                                    <p:anim calcmode="lin" valueType="num">
                                      <p:cBhvr>
                                        <p:cTn id="25" dur="500" fill="hold"/>
                                        <p:tgtEl>
                                          <p:spTgt spid="61443">
                                            <p:txEl>
                                              <p:charRg st="49" end="111"/>
                                            </p:txEl>
                                          </p:spTgt>
                                        </p:tgtEl>
                                        <p:attrNameLst>
                                          <p:attrName>ppt_x</p:attrName>
                                        </p:attrNameLst>
                                      </p:cBhvr>
                                      <p:tavLst>
                                        <p:tav tm="0">
                                          <p:val>
                                            <p:strVal val="#ppt_x"/>
                                          </p:val>
                                        </p:tav>
                                        <p:tav tm="100000">
                                          <p:val>
                                            <p:strVal val="#ppt_x"/>
                                          </p:val>
                                        </p:tav>
                                      </p:tavLst>
                                    </p:anim>
                                    <p:anim calcmode="lin" valueType="num">
                                      <p:cBhvr>
                                        <p:cTn id="26" dur="500" fill="hold"/>
                                        <p:tgtEl>
                                          <p:spTgt spid="61443">
                                            <p:txEl>
                                              <p:charRg st="49" end="1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charRg st="111" end="125"/>
                                            </p:txEl>
                                          </p:spTgt>
                                        </p:tgtEl>
                                        <p:attrNameLst>
                                          <p:attrName>style.visibility</p:attrName>
                                        </p:attrNameLst>
                                      </p:cBhvr>
                                      <p:to>
                                        <p:strVal val="visible"/>
                                      </p:to>
                                    </p:set>
                                    <p:anim calcmode="lin" valueType="num">
                                      <p:cBhvr>
                                        <p:cTn id="31" dur="500" fill="hold"/>
                                        <p:tgtEl>
                                          <p:spTgt spid="61443">
                                            <p:txEl>
                                              <p:charRg st="111" end="125"/>
                                            </p:txEl>
                                          </p:spTgt>
                                        </p:tgtEl>
                                        <p:attrNameLst>
                                          <p:attrName>ppt_x</p:attrName>
                                        </p:attrNameLst>
                                      </p:cBhvr>
                                      <p:tavLst>
                                        <p:tav tm="0">
                                          <p:val>
                                            <p:strVal val="#ppt_x"/>
                                          </p:val>
                                        </p:tav>
                                        <p:tav tm="100000">
                                          <p:val>
                                            <p:strVal val="#ppt_x"/>
                                          </p:val>
                                        </p:tav>
                                      </p:tavLst>
                                    </p:anim>
                                    <p:anim calcmode="lin" valueType="num">
                                      <p:cBhvr>
                                        <p:cTn id="32" dur="500" fill="hold"/>
                                        <p:tgtEl>
                                          <p:spTgt spid="61443">
                                            <p:txEl>
                                              <p:charRg st="111"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2"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62465"/>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分区的分配与回收（续）</a:t>
            </a:r>
            <a:endParaRPr lang="zh-CN" altLang="en-US" sz="4000" strike="noStrike" noProof="1">
              <a:solidFill>
                <a:srgbClr val="800000"/>
              </a:solidFill>
            </a:endParaRPr>
          </a:p>
        </p:txBody>
      </p:sp>
      <p:sp>
        <p:nvSpPr>
          <p:cNvPr id="54274" name="文本占位符 62466"/>
          <p:cNvSpPr>
            <a:spLocks noGrp="1"/>
          </p:cNvSpPr>
          <p:nvPr>
            <p:ph idx="1"/>
          </p:nvPr>
        </p:nvSpPr>
        <p:spPr>
          <a:xfrm>
            <a:off x="395288" y="1389063"/>
            <a:ext cx="8388350" cy="1085850"/>
          </a:xfrm>
        </p:spPr>
        <p:txBody>
          <a:bodyPr wrap="square" anchor="t">
            <a:spAutoFit/>
          </a:bodyPr>
          <a:p>
            <a:pPr fontAlgn="base">
              <a:buNone/>
            </a:pPr>
            <a:r>
              <a:rPr lang="en-US" altLang="zh-CN" b="1" strike="noStrike" noProof="1">
                <a:solidFill>
                  <a:schemeClr val="tx1"/>
                </a:solidFill>
              </a:rPr>
              <a:t>2. </a:t>
            </a:r>
            <a:r>
              <a:rPr lang="zh-CN" altLang="en-US" b="1" strike="noStrike" noProof="1">
                <a:solidFill>
                  <a:schemeClr val="tx1"/>
                </a:solidFill>
              </a:rPr>
              <a:t>分区回收</a:t>
            </a:r>
            <a:endParaRPr lang="zh-CN" altLang="en-US" b="1" strike="noStrike" noProof="1">
              <a:solidFill>
                <a:schemeClr val="tx1"/>
              </a:solidFill>
            </a:endParaRPr>
          </a:p>
          <a:p>
            <a:pPr algn="just" fontAlgn="base">
              <a:buNone/>
            </a:pPr>
            <a:r>
              <a:rPr lang="zh-CN" altLang="en-US" sz="2800" b="1" strike="noStrike" noProof="1">
                <a:solidFill>
                  <a:schemeClr val="tx1"/>
                </a:solidFill>
              </a:rPr>
              <a:t>      回收主存块的四种情况</a:t>
            </a:r>
            <a:endParaRPr lang="zh-CN" altLang="en-US" sz="2800" b="1" strike="noStrike" noProof="1">
              <a:solidFill>
                <a:schemeClr val="tx1"/>
              </a:solidFill>
            </a:endParaRPr>
          </a:p>
        </p:txBody>
      </p:sp>
      <p:grpSp>
        <p:nvGrpSpPr>
          <p:cNvPr id="62468" name="组合 62467"/>
          <p:cNvGrpSpPr/>
          <p:nvPr/>
        </p:nvGrpSpPr>
        <p:grpSpPr>
          <a:xfrm>
            <a:off x="228600" y="2530475"/>
            <a:ext cx="1981200" cy="3641725"/>
            <a:chOff x="0" y="0"/>
            <a:chExt cx="1248" cy="2294"/>
          </a:xfrm>
        </p:grpSpPr>
        <p:sp>
          <p:nvSpPr>
            <p:cNvPr id="54276" name="文本框 62468"/>
            <p:cNvSpPr txBox="1"/>
            <p:nvPr/>
          </p:nvSpPr>
          <p:spPr>
            <a:xfrm>
              <a:off x="102"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4277" name="直接连接符 62469"/>
            <p:cNvSpPr/>
            <p:nvPr/>
          </p:nvSpPr>
          <p:spPr>
            <a:xfrm>
              <a:off x="102"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78" name="文本框 62470"/>
            <p:cNvSpPr txBox="1"/>
            <p:nvPr/>
          </p:nvSpPr>
          <p:spPr>
            <a:xfrm>
              <a:off x="0" y="2006"/>
              <a:ext cx="1248"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r上邻空闲区</a:t>
              </a:r>
              <a:endParaRPr lang="zh-CN" altLang="en-US" sz="2800" dirty="0">
                <a:latin typeface="Times New Roman" panose="02020603050405020304" pitchFamily="18" charset="0"/>
                <a:ea typeface="宋体" pitchFamily="2" charset="-122"/>
              </a:endParaRPr>
            </a:p>
          </p:txBody>
        </p:sp>
        <p:sp>
          <p:nvSpPr>
            <p:cNvPr id="54279" name="直接连接符 62471"/>
            <p:cNvSpPr/>
            <p:nvPr/>
          </p:nvSpPr>
          <p:spPr>
            <a:xfrm>
              <a:off x="102"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0" name="直接连接符 62472"/>
            <p:cNvSpPr/>
            <p:nvPr/>
          </p:nvSpPr>
          <p:spPr>
            <a:xfrm>
              <a:off x="102" y="401"/>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1" name="直接连接符 62473"/>
            <p:cNvSpPr/>
            <p:nvPr/>
          </p:nvSpPr>
          <p:spPr>
            <a:xfrm>
              <a:off x="102" y="593"/>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2" name="矩形 62474"/>
            <p:cNvSpPr/>
            <p:nvPr/>
          </p:nvSpPr>
          <p:spPr>
            <a:xfrm>
              <a:off x="102" y="384"/>
              <a:ext cx="992" cy="235"/>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3" name="文本框 62475"/>
            <p:cNvSpPr txBox="1"/>
            <p:nvPr/>
          </p:nvSpPr>
          <p:spPr>
            <a:xfrm>
              <a:off x="395" y="345"/>
              <a:ext cx="396"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284" name="文本框 62476"/>
            <p:cNvSpPr txBox="1"/>
            <p:nvPr/>
          </p:nvSpPr>
          <p:spPr>
            <a:xfrm>
              <a:off x="377" y="166"/>
              <a:ext cx="374" cy="288"/>
            </a:xfrm>
            <a:prstGeom prst="rect">
              <a:avLst/>
            </a:prstGeom>
            <a:noFill/>
            <a:ln w="9525">
              <a:noFill/>
              <a:miter/>
            </a:ln>
          </p:spPr>
          <p:txBody>
            <a:bodyPr anchor="t">
              <a:spAutoFit/>
            </a:bodyPr>
            <a:p>
              <a:pPr lvl="0">
                <a:spcBef>
                  <a:spcPct val="50000"/>
                </a:spcBef>
              </a:pPr>
              <a:r>
                <a:rPr lang="en-US" altLang="zh-CN">
                  <a:solidFill>
                    <a:srgbClr val="000000"/>
                  </a:solidFill>
                  <a:latin typeface="Times New Roman" panose="02020603050405020304" pitchFamily="18" charset="0"/>
                  <a:ea typeface="宋体" pitchFamily="2" charset="-122"/>
                </a:rPr>
                <a:t>f1</a:t>
              </a:r>
              <a:endParaRPr lang="en-US" altLang="zh-CN">
                <a:solidFill>
                  <a:srgbClr val="000000"/>
                </a:solidFill>
                <a:latin typeface="Times New Roman" panose="02020603050405020304" pitchFamily="18" charset="0"/>
                <a:ea typeface="宋体" pitchFamily="2" charset="-122"/>
              </a:endParaRPr>
            </a:p>
          </p:txBody>
        </p:sp>
        <p:sp>
          <p:nvSpPr>
            <p:cNvPr id="54285" name="文本框 62477"/>
            <p:cNvSpPr txBox="1"/>
            <p:nvPr/>
          </p:nvSpPr>
          <p:spPr>
            <a:xfrm>
              <a:off x="280" y="710"/>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2</a:t>
              </a:r>
              <a:endParaRPr lang="en-US" altLang="zh-CN">
                <a:solidFill>
                  <a:srgbClr val="000000"/>
                </a:solidFill>
                <a:latin typeface="Times New Roman" panose="02020603050405020304" pitchFamily="18" charset="0"/>
                <a:ea typeface="宋体" pitchFamily="2" charset="-122"/>
              </a:endParaRPr>
            </a:p>
          </p:txBody>
        </p:sp>
      </p:grpSp>
      <p:grpSp>
        <p:nvGrpSpPr>
          <p:cNvPr id="62479" name="组合 62478"/>
          <p:cNvGrpSpPr/>
          <p:nvPr/>
        </p:nvGrpSpPr>
        <p:grpSpPr>
          <a:xfrm>
            <a:off x="4419600" y="2497138"/>
            <a:ext cx="2195513" cy="3675062"/>
            <a:chOff x="0" y="0"/>
            <a:chExt cx="1383" cy="2315"/>
          </a:xfrm>
        </p:grpSpPr>
        <p:sp>
          <p:nvSpPr>
            <p:cNvPr id="54287" name="文本框 62479"/>
            <p:cNvSpPr txBox="1"/>
            <p:nvPr/>
          </p:nvSpPr>
          <p:spPr>
            <a:xfrm>
              <a:off x="139" y="0"/>
              <a:ext cx="991"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p:txBody>
        </p:sp>
        <p:sp>
          <p:nvSpPr>
            <p:cNvPr id="54288" name="直接连接符 62480"/>
            <p:cNvSpPr/>
            <p:nvPr/>
          </p:nvSpPr>
          <p:spPr>
            <a:xfrm>
              <a:off x="139" y="17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89" name="直接连接符 62481"/>
            <p:cNvSpPr/>
            <p:nvPr/>
          </p:nvSpPr>
          <p:spPr>
            <a:xfrm>
              <a:off x="139" y="43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0" name="直接连接符 62482"/>
            <p:cNvSpPr/>
            <p:nvPr/>
          </p:nvSpPr>
          <p:spPr>
            <a:xfrm>
              <a:off x="139" y="624"/>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1" name="直接连接符 62483"/>
            <p:cNvSpPr/>
            <p:nvPr/>
          </p:nvSpPr>
          <p:spPr>
            <a:xfrm>
              <a:off x="139" y="1046"/>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2" name="文本框 62484"/>
            <p:cNvSpPr txBox="1"/>
            <p:nvPr/>
          </p:nvSpPr>
          <p:spPr>
            <a:xfrm>
              <a:off x="0" y="2027"/>
              <a:ext cx="1383"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r上下邻空闲区</a:t>
              </a:r>
              <a:endParaRPr lang="zh-CN" altLang="en-US" sz="2800" dirty="0">
                <a:latin typeface="Times New Roman" panose="02020603050405020304" pitchFamily="18" charset="0"/>
                <a:ea typeface="宋体" pitchFamily="2" charset="-122"/>
              </a:endParaRPr>
            </a:p>
          </p:txBody>
        </p:sp>
        <p:sp>
          <p:nvSpPr>
            <p:cNvPr id="54293" name="直接连接符 62485"/>
            <p:cNvSpPr/>
            <p:nvPr/>
          </p:nvSpPr>
          <p:spPr>
            <a:xfrm>
              <a:off x="139" y="449"/>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4" name="直接连接符 62486"/>
            <p:cNvSpPr/>
            <p:nvPr/>
          </p:nvSpPr>
          <p:spPr>
            <a:xfrm>
              <a:off x="139" y="641"/>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5" name="矩形 62487"/>
            <p:cNvSpPr/>
            <p:nvPr/>
          </p:nvSpPr>
          <p:spPr>
            <a:xfrm>
              <a:off x="139" y="432"/>
              <a:ext cx="991" cy="240"/>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296" name="文本框 62488"/>
            <p:cNvSpPr txBox="1"/>
            <p:nvPr/>
          </p:nvSpPr>
          <p:spPr>
            <a:xfrm>
              <a:off x="469" y="384"/>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297" name="文本框 62489"/>
            <p:cNvSpPr txBox="1"/>
            <p:nvPr/>
          </p:nvSpPr>
          <p:spPr>
            <a:xfrm>
              <a:off x="381" y="197"/>
              <a:ext cx="375" cy="288"/>
            </a:xfrm>
            <a:prstGeom prst="rect">
              <a:avLst/>
            </a:prstGeom>
            <a:noFill/>
            <a:ln w="9525">
              <a:noFill/>
              <a:miter/>
            </a:ln>
          </p:spPr>
          <p:txBody>
            <a:bodyPr anchor="t">
              <a:spAutoFit/>
            </a:bodyPr>
            <a:p>
              <a:pPr lvl="0" algn="ctr">
                <a:spcBef>
                  <a:spcPct val="50000"/>
                </a:spcBef>
              </a:pPr>
              <a:r>
                <a:rPr lang="en-US" altLang="zh-CN">
                  <a:solidFill>
                    <a:srgbClr val="000000"/>
                  </a:solidFill>
                  <a:latin typeface="Times New Roman" panose="02020603050405020304" pitchFamily="18" charset="0"/>
                  <a:ea typeface="宋体" pitchFamily="2" charset="-122"/>
                </a:rPr>
                <a:t>f1</a:t>
              </a:r>
              <a:endParaRPr lang="en-US" altLang="zh-CN">
                <a:solidFill>
                  <a:srgbClr val="000000"/>
                </a:solidFill>
                <a:latin typeface="Times New Roman" panose="02020603050405020304" pitchFamily="18" charset="0"/>
                <a:ea typeface="宋体" pitchFamily="2" charset="-122"/>
              </a:endParaRPr>
            </a:p>
          </p:txBody>
        </p:sp>
        <p:sp>
          <p:nvSpPr>
            <p:cNvPr id="54298" name="文本框 62490"/>
            <p:cNvSpPr txBox="1"/>
            <p:nvPr/>
          </p:nvSpPr>
          <p:spPr>
            <a:xfrm>
              <a:off x="403" y="741"/>
              <a:ext cx="375" cy="288"/>
            </a:xfrm>
            <a:prstGeom prst="rect">
              <a:avLst/>
            </a:prstGeom>
            <a:noFill/>
            <a:ln w="9525">
              <a:noFill/>
              <a:miter/>
            </a:ln>
          </p:spPr>
          <p:txBody>
            <a:bodyPr anchor="t">
              <a:spAutoFit/>
            </a:bodyPr>
            <a:p>
              <a:pPr lvl="0" algn="ctr"/>
              <a:r>
                <a:rPr lang="en-US" altLang="zh-CN">
                  <a:solidFill>
                    <a:srgbClr val="000000"/>
                  </a:solidFill>
                  <a:latin typeface="Times New Roman" panose="02020603050405020304" pitchFamily="18" charset="0"/>
                  <a:ea typeface="宋体" pitchFamily="2" charset="-122"/>
                </a:rPr>
                <a:t>f2</a:t>
              </a:r>
              <a:endParaRPr lang="en-US" altLang="zh-CN" sz="3200">
                <a:latin typeface="Times New Roman" panose="02020603050405020304" pitchFamily="18" charset="0"/>
                <a:ea typeface="宋体" pitchFamily="2" charset="-122"/>
              </a:endParaRPr>
            </a:p>
          </p:txBody>
        </p:sp>
      </p:grpSp>
      <p:grpSp>
        <p:nvGrpSpPr>
          <p:cNvPr id="62492" name="组合 62491"/>
          <p:cNvGrpSpPr/>
          <p:nvPr/>
        </p:nvGrpSpPr>
        <p:grpSpPr>
          <a:xfrm>
            <a:off x="6553200" y="2490788"/>
            <a:ext cx="2511425" cy="3681412"/>
            <a:chOff x="0" y="0"/>
            <a:chExt cx="1582" cy="2319"/>
          </a:xfrm>
        </p:grpSpPr>
        <p:sp>
          <p:nvSpPr>
            <p:cNvPr id="54300" name="文本框 62492"/>
            <p:cNvSpPr txBox="1"/>
            <p:nvPr/>
          </p:nvSpPr>
          <p:spPr>
            <a:xfrm>
              <a:off x="200" y="0"/>
              <a:ext cx="992"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p:txBody>
        </p:sp>
        <p:sp>
          <p:nvSpPr>
            <p:cNvPr id="54301" name="直接连接符 62493"/>
            <p:cNvSpPr/>
            <p:nvPr/>
          </p:nvSpPr>
          <p:spPr>
            <a:xfrm>
              <a:off x="200" y="172"/>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2" name="直接连接符 62494"/>
            <p:cNvSpPr/>
            <p:nvPr/>
          </p:nvSpPr>
          <p:spPr>
            <a:xfrm>
              <a:off x="200" y="57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3" name="直接连接符 62495"/>
            <p:cNvSpPr/>
            <p:nvPr/>
          </p:nvSpPr>
          <p:spPr>
            <a:xfrm>
              <a:off x="200"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4" name="文本框 62496"/>
            <p:cNvSpPr txBox="1"/>
            <p:nvPr/>
          </p:nvSpPr>
          <p:spPr>
            <a:xfrm>
              <a:off x="0" y="2031"/>
              <a:ext cx="1582"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r上下邻已分配区</a:t>
              </a:r>
              <a:endParaRPr lang="zh-CN" altLang="en-US" dirty="0">
                <a:latin typeface="Times New Roman" panose="02020603050405020304" pitchFamily="18" charset="0"/>
                <a:ea typeface="宋体" pitchFamily="2" charset="-122"/>
              </a:endParaRPr>
            </a:p>
          </p:txBody>
        </p:sp>
        <p:sp>
          <p:nvSpPr>
            <p:cNvPr id="54305" name="直接连接符 62497"/>
            <p:cNvSpPr/>
            <p:nvPr/>
          </p:nvSpPr>
          <p:spPr>
            <a:xfrm>
              <a:off x="200" y="587"/>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6" name="矩形 62498"/>
            <p:cNvSpPr/>
            <p:nvPr/>
          </p:nvSpPr>
          <p:spPr>
            <a:xfrm>
              <a:off x="200" y="428"/>
              <a:ext cx="992" cy="243"/>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07" name="文本框 62499"/>
            <p:cNvSpPr txBox="1"/>
            <p:nvPr/>
          </p:nvSpPr>
          <p:spPr>
            <a:xfrm>
              <a:off x="531" y="370"/>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308" name="文本框 62500"/>
            <p:cNvSpPr txBox="1"/>
            <p:nvPr/>
          </p:nvSpPr>
          <p:spPr>
            <a:xfrm>
              <a:off x="352" y="191"/>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1</a:t>
              </a:r>
              <a:endParaRPr lang="en-US" altLang="zh-CN" sz="3200">
                <a:latin typeface="Times New Roman" panose="02020603050405020304" pitchFamily="18" charset="0"/>
                <a:ea typeface="宋体" pitchFamily="2" charset="-122"/>
              </a:endParaRPr>
            </a:p>
          </p:txBody>
        </p:sp>
        <p:sp>
          <p:nvSpPr>
            <p:cNvPr id="54309" name="文本框 62501"/>
            <p:cNvSpPr txBox="1"/>
            <p:nvPr/>
          </p:nvSpPr>
          <p:spPr>
            <a:xfrm>
              <a:off x="352" y="735"/>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2</a:t>
              </a:r>
              <a:endParaRPr lang="en-US" altLang="zh-CN" sz="3200">
                <a:latin typeface="Times New Roman" panose="02020603050405020304" pitchFamily="18" charset="0"/>
                <a:ea typeface="宋体" pitchFamily="2" charset="-122"/>
              </a:endParaRPr>
            </a:p>
          </p:txBody>
        </p:sp>
      </p:grpSp>
      <p:grpSp>
        <p:nvGrpSpPr>
          <p:cNvPr id="62503" name="组合 62502"/>
          <p:cNvGrpSpPr/>
          <p:nvPr/>
        </p:nvGrpSpPr>
        <p:grpSpPr>
          <a:xfrm>
            <a:off x="2438400" y="2530475"/>
            <a:ext cx="1905000" cy="3641725"/>
            <a:chOff x="0" y="0"/>
            <a:chExt cx="1200" cy="2294"/>
          </a:xfrm>
        </p:grpSpPr>
        <p:sp>
          <p:nvSpPr>
            <p:cNvPr id="54311" name="文本框 62503"/>
            <p:cNvSpPr txBox="1"/>
            <p:nvPr/>
          </p:nvSpPr>
          <p:spPr>
            <a:xfrm>
              <a:off x="54"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4312" name="直接连接符 62504"/>
            <p:cNvSpPr/>
            <p:nvPr/>
          </p:nvSpPr>
          <p:spPr>
            <a:xfrm>
              <a:off x="54" y="41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3" name="直接连接符 62505"/>
            <p:cNvSpPr/>
            <p:nvPr/>
          </p:nvSpPr>
          <p:spPr>
            <a:xfrm>
              <a:off x="54"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4" name="文本框 62506"/>
            <p:cNvSpPr txBox="1"/>
            <p:nvPr/>
          </p:nvSpPr>
          <p:spPr>
            <a:xfrm>
              <a:off x="0" y="2006"/>
              <a:ext cx="1200"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pitchFamily="18" charset="0"/>
                  <a:ea typeface="宋体" pitchFamily="2" charset="-122"/>
                </a:rPr>
                <a:t>r下邻空闲区</a:t>
              </a:r>
              <a:endParaRPr lang="zh-CN" altLang="en-US" sz="2800" dirty="0">
                <a:latin typeface="Times New Roman" panose="02020603050405020304" pitchFamily="18" charset="0"/>
                <a:ea typeface="宋体" pitchFamily="2" charset="-122"/>
              </a:endParaRPr>
            </a:p>
          </p:txBody>
        </p:sp>
        <p:sp>
          <p:nvSpPr>
            <p:cNvPr id="54315" name="直接连接符 62507"/>
            <p:cNvSpPr/>
            <p:nvPr/>
          </p:nvSpPr>
          <p:spPr>
            <a:xfrm>
              <a:off x="54"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6" name="直接连接符 62508"/>
            <p:cNvSpPr/>
            <p:nvPr/>
          </p:nvSpPr>
          <p:spPr>
            <a:xfrm>
              <a:off x="54" y="610"/>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7" name="矩形 62509"/>
            <p:cNvSpPr/>
            <p:nvPr/>
          </p:nvSpPr>
          <p:spPr>
            <a:xfrm>
              <a:off x="61" y="418"/>
              <a:ext cx="992"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4318" name="文本框 62510"/>
            <p:cNvSpPr txBox="1"/>
            <p:nvPr/>
          </p:nvSpPr>
          <p:spPr>
            <a:xfrm>
              <a:off x="388" y="353"/>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4319" name="文本框 62511"/>
            <p:cNvSpPr txBox="1"/>
            <p:nvPr/>
          </p:nvSpPr>
          <p:spPr>
            <a:xfrm>
              <a:off x="200" y="181"/>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pitchFamily="18" charset="0"/>
                  <a:ea typeface="宋体" pitchFamily="2" charset="-122"/>
                </a:rPr>
                <a:t>作业</a:t>
              </a:r>
              <a:r>
                <a:rPr lang="en-US" altLang="zh-CN">
                  <a:solidFill>
                    <a:srgbClr val="000000"/>
                  </a:solidFill>
                  <a:latin typeface="Times New Roman" panose="02020603050405020304" pitchFamily="18" charset="0"/>
                  <a:ea typeface="宋体" pitchFamily="2" charset="-122"/>
                </a:rPr>
                <a:t>1</a:t>
              </a:r>
              <a:endParaRPr lang="en-US" altLang="zh-CN">
                <a:solidFill>
                  <a:srgbClr val="000000"/>
                </a:solidFill>
                <a:latin typeface="Times New Roman" panose="02020603050405020304" pitchFamily="18" charset="0"/>
                <a:ea typeface="宋体" pitchFamily="2" charset="-122"/>
              </a:endParaRPr>
            </a:p>
          </p:txBody>
        </p:sp>
        <p:sp>
          <p:nvSpPr>
            <p:cNvPr id="54320" name="文本框 62512"/>
            <p:cNvSpPr txBox="1"/>
            <p:nvPr/>
          </p:nvSpPr>
          <p:spPr>
            <a:xfrm>
              <a:off x="326" y="695"/>
              <a:ext cx="438" cy="288"/>
            </a:xfrm>
            <a:prstGeom prst="rect">
              <a:avLst/>
            </a:prstGeom>
            <a:noFill/>
            <a:ln w="9525">
              <a:noFill/>
              <a:miter/>
            </a:ln>
          </p:spPr>
          <p:txBody>
            <a:bodyPr anchor="t">
              <a:spAutoFit/>
            </a:bodyPr>
            <a:p>
              <a:pPr lvl="0">
                <a:spcBef>
                  <a:spcPct val="50000"/>
                </a:spcBef>
              </a:pPr>
              <a:r>
                <a:rPr lang="en-US" altLang="zh-CN">
                  <a:latin typeface="Times New Roman" panose="02020603050405020304" pitchFamily="18" charset="0"/>
                  <a:ea typeface="宋体" pitchFamily="2" charset="-122"/>
                </a:rPr>
                <a:t>f2</a:t>
              </a:r>
              <a:endParaRPr lang="en-US" altLang="zh-CN">
                <a:latin typeface="Times New Roman" panose="02020603050405020304" pitchFamily="18" charset="0"/>
                <a:ea typeface="宋体" pitchFamily="2" charset="-122"/>
              </a:endParaRPr>
            </a:p>
          </p:txBody>
        </p:sp>
      </p:grpSp>
      <p:sp>
        <p:nvSpPr>
          <p:cNvPr id="5432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ppt_x</p:attrName>
                                        </p:attrNameLst>
                                      </p:cBhvr>
                                      <p:tavLst>
                                        <p:tav tm="0">
                                          <p:val>
                                            <p:strVal val="#ppt_x"/>
                                          </p:val>
                                        </p:tav>
                                        <p:tav tm="100000">
                                          <p:val>
                                            <p:strVal val="#ppt_x"/>
                                          </p:val>
                                        </p:tav>
                                      </p:tavLst>
                                    </p:anim>
                                    <p:anim calcmode="lin" valueType="num">
                                      <p:cBhvr>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03"/>
                                        </p:tgtEl>
                                        <p:attrNameLst>
                                          <p:attrName>style.visibility</p:attrName>
                                        </p:attrNameLst>
                                      </p:cBhvr>
                                      <p:to>
                                        <p:strVal val="visible"/>
                                      </p:to>
                                    </p:set>
                                    <p:anim calcmode="lin" valueType="num">
                                      <p:cBhvr>
                                        <p:cTn id="13" dur="500" fill="hold"/>
                                        <p:tgtEl>
                                          <p:spTgt spid="62503"/>
                                        </p:tgtEl>
                                        <p:attrNameLst>
                                          <p:attrName>ppt_x</p:attrName>
                                        </p:attrNameLst>
                                      </p:cBhvr>
                                      <p:tavLst>
                                        <p:tav tm="0">
                                          <p:val>
                                            <p:strVal val="#ppt_x"/>
                                          </p:val>
                                        </p:tav>
                                        <p:tav tm="100000">
                                          <p:val>
                                            <p:strVal val="#ppt_x"/>
                                          </p:val>
                                        </p:tav>
                                      </p:tavLst>
                                    </p:anim>
                                    <p:anim calcmode="lin" valueType="num">
                                      <p:cBhvr>
                                        <p:cTn id="14" dur="500" fill="hold"/>
                                        <p:tgtEl>
                                          <p:spTgt spid="625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79"/>
                                        </p:tgtEl>
                                        <p:attrNameLst>
                                          <p:attrName>style.visibility</p:attrName>
                                        </p:attrNameLst>
                                      </p:cBhvr>
                                      <p:to>
                                        <p:strVal val="visible"/>
                                      </p:to>
                                    </p:set>
                                    <p:anim calcmode="lin" valueType="num">
                                      <p:cBhvr>
                                        <p:cTn id="19" dur="500" fill="hold"/>
                                        <p:tgtEl>
                                          <p:spTgt spid="62479"/>
                                        </p:tgtEl>
                                        <p:attrNameLst>
                                          <p:attrName>ppt_x</p:attrName>
                                        </p:attrNameLst>
                                      </p:cBhvr>
                                      <p:tavLst>
                                        <p:tav tm="0">
                                          <p:val>
                                            <p:strVal val="#ppt_x"/>
                                          </p:val>
                                        </p:tav>
                                        <p:tav tm="100000">
                                          <p:val>
                                            <p:strVal val="#ppt_x"/>
                                          </p:val>
                                        </p:tav>
                                      </p:tavLst>
                                    </p:anim>
                                    <p:anim calcmode="lin" valueType="num">
                                      <p:cBhvr>
                                        <p:cTn id="20" dur="500" fill="hold"/>
                                        <p:tgtEl>
                                          <p:spTgt spid="624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92"/>
                                        </p:tgtEl>
                                        <p:attrNameLst>
                                          <p:attrName>style.visibility</p:attrName>
                                        </p:attrNameLst>
                                      </p:cBhvr>
                                      <p:to>
                                        <p:strVal val="visible"/>
                                      </p:to>
                                    </p:set>
                                    <p:anim calcmode="lin" valueType="num">
                                      <p:cBhvr>
                                        <p:cTn id="25" dur="500" fill="hold"/>
                                        <p:tgtEl>
                                          <p:spTgt spid="62492"/>
                                        </p:tgtEl>
                                        <p:attrNameLst>
                                          <p:attrName>ppt_x</p:attrName>
                                        </p:attrNameLst>
                                      </p:cBhvr>
                                      <p:tavLst>
                                        <p:tav tm="0">
                                          <p:val>
                                            <p:strVal val="#ppt_x"/>
                                          </p:val>
                                        </p:tav>
                                        <p:tav tm="100000">
                                          <p:val>
                                            <p:strVal val="#ppt_x"/>
                                          </p:val>
                                        </p:tav>
                                      </p:tavLst>
                                    </p:anim>
                                    <p:anim calcmode="lin" valueType="num">
                                      <p:cBhvr>
                                        <p:cTn id="26" dur="500" fill="hold"/>
                                        <p:tgtEl>
                                          <p:spTgt spid="62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内容占位符 63489"/>
          <p:cNvSpPr>
            <a:spLocks noGrp="1"/>
          </p:cNvSpPr>
          <p:nvPr>
            <p:ph idx="1"/>
          </p:nvPr>
        </p:nvSpPr>
        <p:spPr>
          <a:xfrm>
            <a:off x="304800" y="592138"/>
            <a:ext cx="8458200" cy="609600"/>
          </a:xfrm>
        </p:spPr>
        <p:txBody>
          <a:bodyPr anchor="t">
            <a:spAutoFit/>
          </a:bodyPr>
          <a:p>
            <a:pPr fontAlgn="base">
              <a:buNone/>
            </a:pPr>
            <a:r>
              <a:rPr lang="zh-CN" altLang="en-US" b="1" strike="noStrike" noProof="1" dirty="0">
                <a:solidFill>
                  <a:schemeClr val="tx1"/>
                </a:solidFill>
                <a:sym typeface="Symbol" pitchFamily="18" charset="2"/>
              </a:rPr>
              <a:t></a:t>
            </a:r>
            <a:r>
              <a:rPr lang="zh-CN" altLang="en-US" b="1" strike="noStrike" noProof="1" dirty="0">
                <a:solidFill>
                  <a:schemeClr val="tx1"/>
                </a:solidFill>
              </a:rPr>
              <a:t>  回收分区r（上邻空闲区）</a:t>
            </a:r>
            <a:endParaRPr lang="zh-CN" altLang="en-US" sz="2800" b="1" strike="noStrike" noProof="1" dirty="0">
              <a:solidFill>
                <a:schemeClr val="tx1"/>
              </a:solidFill>
            </a:endParaRPr>
          </a:p>
        </p:txBody>
      </p:sp>
      <p:sp>
        <p:nvSpPr>
          <p:cNvPr id="63491" name="文本框 63490"/>
          <p:cNvSpPr txBox="1"/>
          <p:nvPr/>
        </p:nvSpPr>
        <p:spPr>
          <a:xfrm>
            <a:off x="4572000" y="14097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pitchFamily="18" charset="0"/>
                <a:ea typeface="宋体" pitchFamily="2" charset="-122"/>
              </a:rPr>
              <a:t>r</a:t>
            </a:r>
            <a:r>
              <a:rPr lang="zh-CN" altLang="en-US" sz="2800">
                <a:latin typeface="Times New Roman" panose="02020603050405020304" pitchFamily="18" charset="0"/>
                <a:ea typeface="宋体" pitchFamily="2" charset="-122"/>
              </a:rPr>
              <a:t>与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 </a:t>
            </a:r>
            <a:r>
              <a:rPr lang="zh-CN" altLang="en-US" sz="2800">
                <a:latin typeface="Times New Roman" panose="02020603050405020304" pitchFamily="18" charset="0"/>
                <a:ea typeface="宋体" pitchFamily="2" charset="-122"/>
              </a:rPr>
              <a:t>合并</a:t>
            </a:r>
            <a:endParaRPr lang="zh-CN" altLang="en-US" sz="2800">
              <a:latin typeface="Times New Roman" panose="02020603050405020304" pitchFamily="18" charset="0"/>
              <a:ea typeface="宋体" pitchFamily="2" charset="-122"/>
            </a:endParaRPr>
          </a:p>
          <a:p>
            <a:pPr lvl="0">
              <a:spcBef>
                <a:spcPct val="50000"/>
              </a:spcBef>
            </a:pPr>
            <a:r>
              <a:rPr lang="zh-CN" altLang="en-US" sz="2800">
                <a:latin typeface="Times New Roman" panose="02020603050405020304" pitchFamily="18" charset="0"/>
                <a:ea typeface="宋体" pitchFamily="2" charset="-122"/>
              </a:rPr>
              <a:t>成为一个大的空闲区</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3492" name="文本框 63491"/>
          <p:cNvSpPr txBox="1"/>
          <p:nvPr/>
        </p:nvSpPr>
        <p:spPr>
          <a:xfrm>
            <a:off x="381000" y="3641725"/>
            <a:ext cx="66294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pitchFamily="18" charset="0"/>
                <a:ea typeface="宋体" pitchFamily="2" charset="-122"/>
                <a:sym typeface="Symbol" pitchFamily="18" charset="2"/>
              </a:rPr>
              <a:t></a:t>
            </a:r>
            <a:r>
              <a:rPr lang="zh-CN" altLang="en-US" sz="3200" dirty="0">
                <a:solidFill>
                  <a:schemeClr val="tx1"/>
                </a:solidFill>
                <a:latin typeface="Times New Roman" panose="02020603050405020304" pitchFamily="18" charset="0"/>
                <a:ea typeface="宋体" pitchFamily="2" charset="-122"/>
              </a:rPr>
              <a:t>  回收分区r（下邻空闲区）</a:t>
            </a:r>
            <a:endParaRPr lang="zh-CN" altLang="en-US" sz="3200" dirty="0">
              <a:solidFill>
                <a:schemeClr val="tx1"/>
              </a:solidFill>
              <a:latin typeface="Times New Roman" panose="02020603050405020304" pitchFamily="18" charset="0"/>
              <a:ea typeface="宋体" pitchFamily="2" charset="-122"/>
            </a:endParaRPr>
          </a:p>
        </p:txBody>
      </p:sp>
      <p:sp>
        <p:nvSpPr>
          <p:cNvPr id="63493" name="文本框 63492"/>
          <p:cNvSpPr txBox="1"/>
          <p:nvPr/>
        </p:nvSpPr>
        <p:spPr>
          <a:xfrm>
            <a:off x="4572000" y="42672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pitchFamily="18" charset="0"/>
                <a:ea typeface="宋体" pitchFamily="2" charset="-122"/>
              </a:rPr>
              <a:t>r</a:t>
            </a:r>
            <a:r>
              <a:rPr lang="zh-CN" altLang="en-US" sz="2800">
                <a:latin typeface="Times New Roman" panose="02020603050405020304" pitchFamily="18" charset="0"/>
                <a:ea typeface="宋体" pitchFamily="2" charset="-122"/>
              </a:rPr>
              <a:t>与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2 </a:t>
            </a:r>
            <a:r>
              <a:rPr lang="zh-CN" altLang="en-US" sz="2800">
                <a:latin typeface="Times New Roman" panose="02020603050405020304" pitchFamily="18" charset="0"/>
                <a:ea typeface="宋体" pitchFamily="2" charset="-122"/>
              </a:rPr>
              <a:t>合并</a:t>
            </a:r>
            <a:endParaRPr lang="zh-CN" altLang="en-US" sz="2800">
              <a:latin typeface="Times New Roman" panose="02020603050405020304" pitchFamily="18" charset="0"/>
              <a:ea typeface="宋体" pitchFamily="2" charset="-122"/>
            </a:endParaRPr>
          </a:p>
          <a:p>
            <a:pPr lvl="0">
              <a:spcBef>
                <a:spcPct val="50000"/>
              </a:spcBef>
            </a:pPr>
            <a:r>
              <a:rPr lang="zh-CN" altLang="en-US" sz="2800">
                <a:latin typeface="Times New Roman" panose="02020603050405020304" pitchFamily="18" charset="0"/>
                <a:ea typeface="宋体" pitchFamily="2" charset="-122"/>
              </a:rPr>
              <a:t>成为一个大的空闲区</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2</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3494" name="直接连接符 63493"/>
          <p:cNvSpPr/>
          <p:nvPr/>
        </p:nvSpPr>
        <p:spPr>
          <a:xfrm>
            <a:off x="2206625" y="1714500"/>
            <a:ext cx="612775" cy="1588"/>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63495" name="直接连接符 63494"/>
          <p:cNvSpPr/>
          <p:nvPr/>
        </p:nvSpPr>
        <p:spPr>
          <a:xfrm>
            <a:off x="2268538" y="4921250"/>
            <a:ext cx="608012"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nvGrpSpPr>
          <p:cNvPr id="63496" name="组合 63495"/>
          <p:cNvGrpSpPr/>
          <p:nvPr/>
        </p:nvGrpSpPr>
        <p:grpSpPr>
          <a:xfrm>
            <a:off x="628650" y="1292225"/>
            <a:ext cx="1362075" cy="2117725"/>
            <a:chOff x="0" y="0"/>
            <a:chExt cx="720" cy="1543"/>
          </a:xfrm>
        </p:grpSpPr>
        <p:sp>
          <p:nvSpPr>
            <p:cNvPr id="55304" name="文本框 63496"/>
            <p:cNvSpPr txBox="1"/>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5305" name="直接连接符 6349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6" name="直接连接符 6349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7" name="直接连接符 6349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8" name="直接连接符 6350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09" name="矩形 63501"/>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0" name="文本框 63502"/>
            <p:cNvSpPr txBox="1"/>
            <p:nvPr/>
          </p:nvSpPr>
          <p:spPr>
            <a:xfrm>
              <a:off x="212" y="326"/>
              <a:ext cx="288" cy="333"/>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pitchFamily="18" charset="0"/>
                  <a:ea typeface="宋体" pitchFamily="2" charset="-122"/>
                </a:rPr>
                <a:t>r</a:t>
              </a:r>
              <a:endParaRPr lang="en-US" altLang="zh-CN" sz="2400">
                <a:solidFill>
                  <a:srgbClr val="FFFFFF"/>
                </a:solidFill>
                <a:latin typeface="Times New Roman" panose="02020603050405020304" pitchFamily="18" charset="0"/>
                <a:ea typeface="宋体" pitchFamily="2" charset="-122"/>
              </a:endParaRPr>
            </a:p>
          </p:txBody>
        </p:sp>
        <p:sp>
          <p:nvSpPr>
            <p:cNvPr id="55311" name="文本框 63503"/>
            <p:cNvSpPr txBox="1"/>
            <p:nvPr/>
          </p:nvSpPr>
          <p:spPr>
            <a:xfrm>
              <a:off x="199" y="157"/>
              <a:ext cx="272" cy="289"/>
            </a:xfrm>
            <a:prstGeom prst="rect">
              <a:avLst/>
            </a:prstGeom>
            <a:noFill/>
            <a:ln w="9525">
              <a:noFill/>
              <a:miter/>
            </a:ln>
          </p:spPr>
          <p:txBody>
            <a:bodyPr anchor="t">
              <a:spAutoFit/>
            </a:bodyPr>
            <a:p>
              <a:pPr lvl="0">
                <a:spcBef>
                  <a:spcPct val="50000"/>
                </a:spcBef>
              </a:pPr>
              <a:r>
                <a:rPr lang="en-US" altLang="zh-CN" sz="2000">
                  <a:solidFill>
                    <a:srgbClr val="000000"/>
                  </a:solidFill>
                  <a:latin typeface="Times New Roman" panose="02020603050405020304" pitchFamily="18" charset="0"/>
                  <a:ea typeface="宋体" pitchFamily="2" charset="-122"/>
                </a:rPr>
                <a:t>f1</a:t>
              </a:r>
              <a:endParaRPr lang="en-US" altLang="zh-CN" sz="2000">
                <a:solidFill>
                  <a:srgbClr val="000000"/>
                </a:solidFill>
                <a:latin typeface="Times New Roman" panose="02020603050405020304" pitchFamily="18" charset="0"/>
                <a:ea typeface="宋体" pitchFamily="2" charset="-122"/>
              </a:endParaRPr>
            </a:p>
          </p:txBody>
        </p:sp>
        <p:sp>
          <p:nvSpPr>
            <p:cNvPr id="55312" name="文本框 63504"/>
            <p:cNvSpPr txBox="1"/>
            <p:nvPr/>
          </p:nvSpPr>
          <p:spPr>
            <a:xfrm>
              <a:off x="129" y="671"/>
              <a:ext cx="499" cy="290"/>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2</a:t>
              </a:r>
              <a:endParaRPr lang="en-US" altLang="zh-CN" sz="2000">
                <a:solidFill>
                  <a:srgbClr val="000000"/>
                </a:solidFill>
                <a:latin typeface="Times New Roman" panose="02020603050405020304" pitchFamily="18" charset="0"/>
                <a:ea typeface="宋体" pitchFamily="2" charset="-122"/>
              </a:endParaRPr>
            </a:p>
          </p:txBody>
        </p:sp>
      </p:grpSp>
      <p:grpSp>
        <p:nvGrpSpPr>
          <p:cNvPr id="63506" name="组合 63505"/>
          <p:cNvGrpSpPr/>
          <p:nvPr/>
        </p:nvGrpSpPr>
        <p:grpSpPr>
          <a:xfrm>
            <a:off x="3101975" y="1290638"/>
            <a:ext cx="1100138" cy="2119312"/>
            <a:chOff x="0" y="0"/>
            <a:chExt cx="720" cy="1543"/>
          </a:xfrm>
        </p:grpSpPr>
        <p:sp>
          <p:nvSpPr>
            <p:cNvPr id="55314" name="文本框 63506"/>
            <p:cNvSpPr txBox="1"/>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5315" name="直接连接符 6350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6" name="直接连接符 6350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7" name="直接连接符 6350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8" name="直接连接符 6351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19" name="矩形 63511"/>
            <p:cNvSpPr/>
            <p:nvPr/>
          </p:nvSpPr>
          <p:spPr>
            <a:xfrm>
              <a:off x="0" y="162"/>
              <a:ext cx="720" cy="423"/>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0" name="文本框 63512"/>
            <p:cNvSpPr txBox="1"/>
            <p:nvPr/>
          </p:nvSpPr>
          <p:spPr>
            <a:xfrm>
              <a:off x="227" y="254"/>
              <a:ext cx="344" cy="289"/>
            </a:xfrm>
            <a:prstGeom prst="rect">
              <a:avLst/>
            </a:prstGeom>
            <a:noFill/>
            <a:ln w="9525">
              <a:noFill/>
              <a:miter/>
            </a:ln>
          </p:spPr>
          <p:txBody>
            <a:bodyPr wrap="square" anchor="t">
              <a:spAutoFit/>
            </a:bodyPr>
            <a:p>
              <a:pPr lvl="0">
                <a:spcBef>
                  <a:spcPct val="50000"/>
                </a:spcBef>
              </a:pPr>
              <a:r>
                <a:rPr lang="en-US" altLang="zh-CN" sz="2000">
                  <a:solidFill>
                    <a:srgbClr val="000000"/>
                  </a:solidFill>
                  <a:latin typeface="Times New Roman" panose="02020603050405020304" pitchFamily="18" charset="0"/>
                  <a:ea typeface="宋体" pitchFamily="2" charset="-122"/>
                </a:rPr>
                <a:t>f1</a:t>
              </a:r>
              <a:endParaRPr lang="en-US" altLang="zh-CN" sz="2000">
                <a:solidFill>
                  <a:srgbClr val="000000"/>
                </a:solidFill>
                <a:latin typeface="Times New Roman" panose="02020603050405020304" pitchFamily="18" charset="0"/>
                <a:ea typeface="宋体" pitchFamily="2" charset="-122"/>
              </a:endParaRPr>
            </a:p>
          </p:txBody>
        </p:sp>
        <p:sp>
          <p:nvSpPr>
            <p:cNvPr id="55321" name="文本框 63513"/>
            <p:cNvSpPr txBox="1"/>
            <p:nvPr/>
          </p:nvSpPr>
          <p:spPr>
            <a:xfrm>
              <a:off x="129" y="672"/>
              <a:ext cx="572" cy="290"/>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2</a:t>
              </a:r>
              <a:endParaRPr lang="en-US" altLang="zh-CN" sz="2000">
                <a:solidFill>
                  <a:srgbClr val="000000"/>
                </a:solidFill>
                <a:latin typeface="Times New Roman" panose="02020603050405020304" pitchFamily="18" charset="0"/>
                <a:ea typeface="宋体" pitchFamily="2" charset="-122"/>
              </a:endParaRPr>
            </a:p>
          </p:txBody>
        </p:sp>
      </p:grpSp>
      <p:grpSp>
        <p:nvGrpSpPr>
          <p:cNvPr id="63515" name="组合 63514"/>
          <p:cNvGrpSpPr/>
          <p:nvPr/>
        </p:nvGrpSpPr>
        <p:grpSpPr>
          <a:xfrm>
            <a:off x="598488" y="4302125"/>
            <a:ext cx="1433512" cy="2159000"/>
            <a:chOff x="0" y="0"/>
            <a:chExt cx="725" cy="1542"/>
          </a:xfrm>
        </p:grpSpPr>
        <p:sp>
          <p:nvSpPr>
            <p:cNvPr id="55323" name="文本框 63515"/>
            <p:cNvSpPr txBox="1"/>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p:txBody>
        </p:sp>
        <p:sp>
          <p:nvSpPr>
            <p:cNvPr id="55324" name="直接连接符 6351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5" name="直接连接符 6351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6" name="直接连接符 6351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7" name="直接连接符 6351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8" name="矩形 63520"/>
            <p:cNvSpPr/>
            <p:nvPr/>
          </p:nvSpPr>
          <p:spPr>
            <a:xfrm>
              <a:off x="5" y="418"/>
              <a:ext cx="720"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29" name="文本框 63521"/>
            <p:cNvSpPr txBox="1"/>
            <p:nvPr/>
          </p:nvSpPr>
          <p:spPr>
            <a:xfrm>
              <a:off x="242" y="353"/>
              <a:ext cx="288" cy="370"/>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pitchFamily="18" charset="0"/>
                  <a:ea typeface="宋体" pitchFamily="2" charset="-122"/>
                </a:rPr>
                <a:t>r</a:t>
              </a:r>
              <a:endParaRPr lang="en-US" altLang="zh-CN" sz="2800">
                <a:latin typeface="Times New Roman" panose="02020603050405020304" pitchFamily="18" charset="0"/>
                <a:ea typeface="宋体" pitchFamily="2" charset="-122"/>
              </a:endParaRPr>
            </a:p>
          </p:txBody>
        </p:sp>
        <p:sp>
          <p:nvSpPr>
            <p:cNvPr id="55330" name="文本框 63522"/>
            <p:cNvSpPr txBox="1"/>
            <p:nvPr/>
          </p:nvSpPr>
          <p:spPr>
            <a:xfrm>
              <a:off x="106" y="181"/>
              <a:ext cx="499" cy="284"/>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1</a:t>
              </a:r>
              <a:endParaRPr lang="en-US" altLang="zh-CN" sz="2000">
                <a:solidFill>
                  <a:srgbClr val="000000"/>
                </a:solidFill>
                <a:latin typeface="Times New Roman" panose="02020603050405020304" pitchFamily="18" charset="0"/>
                <a:ea typeface="宋体" pitchFamily="2" charset="-122"/>
              </a:endParaRPr>
            </a:p>
          </p:txBody>
        </p:sp>
        <p:sp>
          <p:nvSpPr>
            <p:cNvPr id="55331" name="矩形 63523"/>
            <p:cNvSpPr/>
            <p:nvPr/>
          </p:nvSpPr>
          <p:spPr>
            <a:xfrm>
              <a:off x="193" y="690"/>
              <a:ext cx="253" cy="283"/>
            </a:xfrm>
            <a:prstGeom prst="rect">
              <a:avLst/>
            </a:prstGeom>
            <a:noFill/>
            <a:ln w="9525">
              <a:noFill/>
              <a:miter/>
            </a:ln>
          </p:spPr>
          <p:txBody>
            <a:bodyPr wrap="square" anchor="t">
              <a:spAutoFit/>
            </a:bodyPr>
            <a:p>
              <a:pPr lvl="0"/>
              <a:r>
                <a:rPr lang="en-US" altLang="zh-CN" sz="2000">
                  <a:latin typeface="Times New Roman" panose="02020603050405020304" pitchFamily="18" charset="0"/>
                  <a:ea typeface="宋体" pitchFamily="2" charset="-122"/>
                </a:rPr>
                <a:t>f2</a:t>
              </a:r>
              <a:endParaRPr lang="en-US" altLang="zh-CN" sz="2000">
                <a:latin typeface="Times New Roman" panose="02020603050405020304" pitchFamily="18" charset="0"/>
                <a:ea typeface="宋体" pitchFamily="2" charset="-122"/>
              </a:endParaRPr>
            </a:p>
          </p:txBody>
        </p:sp>
      </p:grpSp>
      <p:grpSp>
        <p:nvGrpSpPr>
          <p:cNvPr id="63525" name="组合 63524"/>
          <p:cNvGrpSpPr/>
          <p:nvPr/>
        </p:nvGrpSpPr>
        <p:grpSpPr>
          <a:xfrm>
            <a:off x="3108325" y="4294188"/>
            <a:ext cx="1249363" cy="2159000"/>
            <a:chOff x="0" y="0"/>
            <a:chExt cx="725" cy="1542"/>
          </a:xfrm>
        </p:grpSpPr>
        <p:sp>
          <p:nvSpPr>
            <p:cNvPr id="55333" name="文本框 63525"/>
            <p:cNvSpPr txBox="1"/>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pitchFamily="18" charset="0"/>
                <a:ea typeface="宋体" pitchFamily="2" charset="-122"/>
              </a:endParaRPr>
            </a:p>
            <a:p>
              <a:pPr lvl="0" algn="just">
                <a:spcBef>
                  <a:spcPct val="30000"/>
                </a:spcBef>
              </a:pPr>
              <a:r>
                <a:rPr lang="en-US" altLang="zh-CN" sz="1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a:p>
              <a:pPr lvl="0" algn="just"/>
              <a:endParaRPr lang="en-US" altLang="zh-CN" sz="1000">
                <a:latin typeface="Times New Roman" panose="02020603050405020304" pitchFamily="18" charset="0"/>
                <a:ea typeface="宋体" pitchFamily="2" charset="-122"/>
              </a:endParaRPr>
            </a:p>
          </p:txBody>
        </p:sp>
        <p:sp>
          <p:nvSpPr>
            <p:cNvPr id="55334" name="直接连接符 6352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5" name="直接连接符 6352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6" name="直接连接符 6352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7" name="直接连接符 6352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8" name="矩形 63530"/>
            <p:cNvSpPr/>
            <p:nvPr/>
          </p:nvSpPr>
          <p:spPr>
            <a:xfrm>
              <a:off x="5" y="418"/>
              <a:ext cx="720" cy="62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5339" name="文本框 63531"/>
            <p:cNvSpPr txBox="1"/>
            <p:nvPr/>
          </p:nvSpPr>
          <p:spPr>
            <a:xfrm>
              <a:off x="106" y="182"/>
              <a:ext cx="581" cy="284"/>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pitchFamily="18" charset="0"/>
                  <a:ea typeface="宋体" pitchFamily="2" charset="-122"/>
                </a:rPr>
                <a:t>作业</a:t>
              </a:r>
              <a:r>
                <a:rPr lang="en-US" altLang="zh-CN" sz="2000">
                  <a:solidFill>
                    <a:srgbClr val="000000"/>
                  </a:solidFill>
                  <a:latin typeface="Times New Roman" panose="02020603050405020304" pitchFamily="18" charset="0"/>
                  <a:ea typeface="宋体" pitchFamily="2" charset="-122"/>
                </a:rPr>
                <a:t>1</a:t>
              </a:r>
              <a:endParaRPr lang="en-US" altLang="zh-CN" sz="2000">
                <a:solidFill>
                  <a:srgbClr val="000000"/>
                </a:solidFill>
                <a:latin typeface="Times New Roman" panose="02020603050405020304" pitchFamily="18" charset="0"/>
                <a:ea typeface="宋体" pitchFamily="2" charset="-122"/>
              </a:endParaRPr>
            </a:p>
          </p:txBody>
        </p:sp>
        <p:sp>
          <p:nvSpPr>
            <p:cNvPr id="55340" name="矩形 63532"/>
            <p:cNvSpPr/>
            <p:nvPr/>
          </p:nvSpPr>
          <p:spPr>
            <a:xfrm>
              <a:off x="242" y="513"/>
              <a:ext cx="315" cy="327"/>
            </a:xfrm>
            <a:prstGeom prst="rect">
              <a:avLst/>
            </a:prstGeom>
            <a:noFill/>
            <a:ln w="9525">
              <a:noFill/>
              <a:miter/>
            </a:ln>
          </p:spPr>
          <p:txBody>
            <a:bodyPr wrap="square" anchor="t">
              <a:spAutoFit/>
            </a:bodyPr>
            <a:p>
              <a:pPr lvl="0"/>
              <a:r>
                <a:rPr lang="en-US" altLang="zh-CN" sz="2400">
                  <a:latin typeface="Times New Roman" panose="02020603050405020304" pitchFamily="18" charset="0"/>
                  <a:ea typeface="宋体" pitchFamily="2" charset="-122"/>
                </a:rPr>
                <a:t>f2</a:t>
              </a:r>
              <a:endParaRPr lang="en-US" altLang="zh-CN" sz="2400">
                <a:latin typeface="Times New Roman" panose="02020603050405020304" pitchFamily="18" charset="0"/>
                <a:ea typeface="宋体" pitchFamily="2" charset="-122"/>
              </a:endParaRPr>
            </a:p>
          </p:txBody>
        </p:sp>
      </p:grpSp>
      <p:sp>
        <p:nvSpPr>
          <p:cNvPr id="5534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0">
                                            <p:txEl>
                                              <p:charRg st="0" end="16"/>
                                            </p:txEl>
                                          </p:spTgt>
                                        </p:tgtEl>
                                        <p:attrNameLst>
                                          <p:attrName>style.visibility</p:attrName>
                                        </p:attrNameLst>
                                      </p:cBhvr>
                                      <p:to>
                                        <p:strVal val="visible"/>
                                      </p:to>
                                    </p:set>
                                    <p:anim calcmode="lin" valueType="num">
                                      <p:cBhvr>
                                        <p:cTn id="7" dur="500" fill="hold"/>
                                        <p:tgtEl>
                                          <p:spTgt spid="63490">
                                            <p:txEl>
                                              <p:charRg st="0" end="16"/>
                                            </p:txEl>
                                          </p:spTgt>
                                        </p:tgtEl>
                                        <p:attrNameLst>
                                          <p:attrName>ppt_x</p:attrName>
                                        </p:attrNameLst>
                                      </p:cBhvr>
                                      <p:tavLst>
                                        <p:tav tm="0">
                                          <p:val>
                                            <p:strVal val="#ppt_x"/>
                                          </p:val>
                                        </p:tav>
                                        <p:tav tm="100000">
                                          <p:val>
                                            <p:strVal val="#ppt_x"/>
                                          </p:val>
                                        </p:tav>
                                      </p:tavLst>
                                    </p:anim>
                                    <p:anim calcmode="lin" valueType="num">
                                      <p:cBhvr>
                                        <p:cTn id="8" dur="500" fill="hold"/>
                                        <p:tgtEl>
                                          <p:spTgt spid="63490">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6"/>
                                        </p:tgtEl>
                                        <p:attrNameLst>
                                          <p:attrName>style.visibility</p:attrName>
                                        </p:attrNameLst>
                                      </p:cBhvr>
                                      <p:to>
                                        <p:strVal val="visible"/>
                                      </p:to>
                                    </p:set>
                                    <p:anim calcmode="lin" valueType="num">
                                      <p:cBhvr>
                                        <p:cTn id="13" dur="500" fill="hold"/>
                                        <p:tgtEl>
                                          <p:spTgt spid="63496"/>
                                        </p:tgtEl>
                                        <p:attrNameLst>
                                          <p:attrName>ppt_x</p:attrName>
                                        </p:attrNameLst>
                                      </p:cBhvr>
                                      <p:tavLst>
                                        <p:tav tm="0">
                                          <p:val>
                                            <p:strVal val="0-#ppt_w/2"/>
                                          </p:val>
                                        </p:tav>
                                        <p:tav tm="100000">
                                          <p:val>
                                            <p:strVal val="#ppt_x"/>
                                          </p:val>
                                        </p:tav>
                                      </p:tavLst>
                                    </p:anim>
                                    <p:anim calcmode="lin" valueType="num">
                                      <p:cBhvr>
                                        <p:cTn id="14"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p:cTn id="19" dur="500" fill="hold"/>
                                        <p:tgtEl>
                                          <p:spTgt spid="63494"/>
                                        </p:tgtEl>
                                        <p:attrNameLst>
                                          <p:attrName>ppt_x</p:attrName>
                                        </p:attrNameLst>
                                      </p:cBhvr>
                                      <p:tavLst>
                                        <p:tav tm="0">
                                          <p:val>
                                            <p:strVal val="#ppt_x"/>
                                          </p:val>
                                        </p:tav>
                                        <p:tav tm="100000">
                                          <p:val>
                                            <p:strVal val="#ppt_x"/>
                                          </p:val>
                                        </p:tav>
                                      </p:tavLst>
                                    </p:anim>
                                    <p:anim calcmode="lin" valueType="num">
                                      <p:cBhvr>
                                        <p:cTn id="2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3506"/>
                                        </p:tgtEl>
                                        <p:attrNameLst>
                                          <p:attrName>style.visibility</p:attrName>
                                        </p:attrNameLst>
                                      </p:cBhvr>
                                      <p:to>
                                        <p:strVal val="visible"/>
                                      </p:to>
                                    </p:set>
                                    <p:anim calcmode="lin" valueType="num">
                                      <p:cBhvr>
                                        <p:cTn id="25" dur="500" fill="hold"/>
                                        <p:tgtEl>
                                          <p:spTgt spid="63506"/>
                                        </p:tgtEl>
                                        <p:attrNameLst>
                                          <p:attrName>ppt_x</p:attrName>
                                        </p:attrNameLst>
                                      </p:cBhvr>
                                      <p:tavLst>
                                        <p:tav tm="0">
                                          <p:val>
                                            <p:strVal val="1+#ppt_w/2"/>
                                          </p:val>
                                        </p:tav>
                                        <p:tav tm="100000">
                                          <p:val>
                                            <p:strVal val="#ppt_x"/>
                                          </p:val>
                                        </p:tav>
                                      </p:tavLst>
                                    </p:anim>
                                    <p:anim calcmode="lin" valueType="num">
                                      <p:cBhvr>
                                        <p:cTn id="26" dur="500" fill="hold"/>
                                        <p:tgtEl>
                                          <p:spTgt spid="6350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p:cTn id="31" dur="500" fill="hold"/>
                                        <p:tgtEl>
                                          <p:spTgt spid="63491"/>
                                        </p:tgtEl>
                                        <p:attrNameLst>
                                          <p:attrName>ppt_x</p:attrName>
                                        </p:attrNameLst>
                                      </p:cBhvr>
                                      <p:tavLst>
                                        <p:tav tm="0">
                                          <p:val>
                                            <p:strVal val="1+#ppt_w/2"/>
                                          </p:val>
                                        </p:tav>
                                        <p:tav tm="100000">
                                          <p:val>
                                            <p:strVal val="#ppt_x"/>
                                          </p:val>
                                        </p:tav>
                                      </p:tavLst>
                                    </p:anim>
                                    <p:anim calcmode="lin" valueType="num">
                                      <p:cBhvr>
                                        <p:cTn id="32"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492"/>
                                        </p:tgtEl>
                                        <p:attrNameLst>
                                          <p:attrName>style.visibility</p:attrName>
                                        </p:attrNameLst>
                                      </p:cBhvr>
                                      <p:to>
                                        <p:strVal val="visible"/>
                                      </p:to>
                                    </p:set>
                                    <p:anim calcmode="lin" valueType="num">
                                      <p:cBhvr>
                                        <p:cTn id="37" dur="500" fill="hold"/>
                                        <p:tgtEl>
                                          <p:spTgt spid="63492"/>
                                        </p:tgtEl>
                                        <p:attrNameLst>
                                          <p:attrName>ppt_x</p:attrName>
                                        </p:attrNameLst>
                                      </p:cBhvr>
                                      <p:tavLst>
                                        <p:tav tm="0">
                                          <p:val>
                                            <p:strVal val="#ppt_x"/>
                                          </p:val>
                                        </p:tav>
                                        <p:tav tm="100000">
                                          <p:val>
                                            <p:strVal val="#ppt_x"/>
                                          </p:val>
                                        </p:tav>
                                      </p:tavLst>
                                    </p:anim>
                                    <p:anim calcmode="lin" valueType="num">
                                      <p:cBhvr>
                                        <p:cTn id="3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3515"/>
                                        </p:tgtEl>
                                        <p:attrNameLst>
                                          <p:attrName>style.visibility</p:attrName>
                                        </p:attrNameLst>
                                      </p:cBhvr>
                                      <p:to>
                                        <p:strVal val="visible"/>
                                      </p:to>
                                    </p:set>
                                    <p:anim calcmode="lin" valueType="num">
                                      <p:cBhvr>
                                        <p:cTn id="43" dur="500" fill="hold"/>
                                        <p:tgtEl>
                                          <p:spTgt spid="63515"/>
                                        </p:tgtEl>
                                        <p:attrNameLst>
                                          <p:attrName>ppt_x</p:attrName>
                                        </p:attrNameLst>
                                      </p:cBhvr>
                                      <p:tavLst>
                                        <p:tav tm="0">
                                          <p:val>
                                            <p:strVal val="0-#ppt_w/2"/>
                                          </p:val>
                                        </p:tav>
                                        <p:tav tm="100000">
                                          <p:val>
                                            <p:strVal val="#ppt_x"/>
                                          </p:val>
                                        </p:tav>
                                      </p:tavLst>
                                    </p:anim>
                                    <p:anim calcmode="lin" valueType="num">
                                      <p:cBhvr>
                                        <p:cTn id="44" dur="500" fill="hold"/>
                                        <p:tgtEl>
                                          <p:spTgt spid="635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3495"/>
                                        </p:tgtEl>
                                        <p:attrNameLst>
                                          <p:attrName>style.visibility</p:attrName>
                                        </p:attrNameLst>
                                      </p:cBhvr>
                                      <p:to>
                                        <p:strVal val="visible"/>
                                      </p:to>
                                    </p:set>
                                    <p:anim calcmode="lin" valueType="num">
                                      <p:cBhvr>
                                        <p:cTn id="49" dur="500" fill="hold"/>
                                        <p:tgtEl>
                                          <p:spTgt spid="63495"/>
                                        </p:tgtEl>
                                        <p:attrNameLst>
                                          <p:attrName>ppt_x</p:attrName>
                                        </p:attrNameLst>
                                      </p:cBhvr>
                                      <p:tavLst>
                                        <p:tav tm="0">
                                          <p:val>
                                            <p:strVal val="#ppt_x"/>
                                          </p:val>
                                        </p:tav>
                                        <p:tav tm="100000">
                                          <p:val>
                                            <p:strVal val="#ppt_x"/>
                                          </p:val>
                                        </p:tav>
                                      </p:tavLst>
                                    </p:anim>
                                    <p:anim calcmode="lin" valueType="num">
                                      <p:cBhvr>
                                        <p:cTn id="50"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3525"/>
                                        </p:tgtEl>
                                        <p:attrNameLst>
                                          <p:attrName>style.visibility</p:attrName>
                                        </p:attrNameLst>
                                      </p:cBhvr>
                                      <p:to>
                                        <p:strVal val="visible"/>
                                      </p:to>
                                    </p:set>
                                    <p:anim calcmode="lin" valueType="num">
                                      <p:cBhvr>
                                        <p:cTn id="55" dur="500" fill="hold"/>
                                        <p:tgtEl>
                                          <p:spTgt spid="63525"/>
                                        </p:tgtEl>
                                        <p:attrNameLst>
                                          <p:attrName>ppt_x</p:attrName>
                                        </p:attrNameLst>
                                      </p:cBhvr>
                                      <p:tavLst>
                                        <p:tav tm="0">
                                          <p:val>
                                            <p:strVal val="1+#ppt_w/2"/>
                                          </p:val>
                                        </p:tav>
                                        <p:tav tm="100000">
                                          <p:val>
                                            <p:strVal val="#ppt_x"/>
                                          </p:val>
                                        </p:tav>
                                      </p:tavLst>
                                    </p:anim>
                                    <p:anim calcmode="lin" valueType="num">
                                      <p:cBhvr>
                                        <p:cTn id="56" dur="500" fill="hold"/>
                                        <p:tgtEl>
                                          <p:spTgt spid="635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3493"/>
                                        </p:tgtEl>
                                        <p:attrNameLst>
                                          <p:attrName>style.visibility</p:attrName>
                                        </p:attrNameLst>
                                      </p:cBhvr>
                                      <p:to>
                                        <p:strVal val="visible"/>
                                      </p:to>
                                    </p:set>
                                    <p:anim calcmode="lin" valueType="num">
                                      <p:cBhvr>
                                        <p:cTn id="61" dur="500" fill="hold"/>
                                        <p:tgtEl>
                                          <p:spTgt spid="63493"/>
                                        </p:tgtEl>
                                        <p:attrNameLst>
                                          <p:attrName>ppt_x</p:attrName>
                                        </p:attrNameLst>
                                      </p:cBhvr>
                                      <p:tavLst>
                                        <p:tav tm="0">
                                          <p:val>
                                            <p:strVal val="1+#ppt_w/2"/>
                                          </p:val>
                                        </p:tav>
                                        <p:tav tm="100000">
                                          <p:val>
                                            <p:strVal val="#ppt_x"/>
                                          </p:val>
                                        </p:tav>
                                      </p:tavLst>
                                    </p:anim>
                                    <p:anim calcmode="lin" valueType="num">
                                      <p:cBhvr>
                                        <p:cTn id="62"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1" grpId="0"/>
      <p:bldP spid="63492" grpId="0"/>
      <p:bldP spid="634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内容占位符 64513"/>
          <p:cNvSpPr>
            <a:spLocks noGrp="1"/>
          </p:cNvSpPr>
          <p:nvPr>
            <p:ph idx="1"/>
          </p:nvPr>
        </p:nvSpPr>
        <p:spPr>
          <a:xfrm>
            <a:off x="330200" y="674688"/>
            <a:ext cx="8458200" cy="609600"/>
          </a:xfrm>
        </p:spPr>
        <p:txBody>
          <a:bodyPr anchor="t">
            <a:spAutoFit/>
          </a:bodyPr>
          <a:p>
            <a:pPr fontAlgn="base">
              <a:buNone/>
            </a:pPr>
            <a:r>
              <a:rPr lang="zh-CN" altLang="en-US" b="1" strike="noStrike" noProof="1" dirty="0">
                <a:solidFill>
                  <a:schemeClr val="tx1"/>
                </a:solidFill>
                <a:sym typeface="Symbol" pitchFamily="18" charset="2"/>
              </a:rPr>
              <a:t></a:t>
            </a:r>
            <a:r>
              <a:rPr lang="zh-CN" altLang="en-US" b="1" strike="noStrike" noProof="1" dirty="0">
                <a:solidFill>
                  <a:schemeClr val="tx1"/>
                </a:solidFill>
              </a:rPr>
              <a:t>  回收分区r（上、下邻空闲区）</a:t>
            </a:r>
            <a:endParaRPr lang="zh-CN" altLang="en-US" sz="2800" b="1" strike="noStrike" noProof="1" dirty="0">
              <a:solidFill>
                <a:schemeClr val="tx1"/>
              </a:solidFill>
            </a:endParaRPr>
          </a:p>
        </p:txBody>
      </p:sp>
      <p:sp>
        <p:nvSpPr>
          <p:cNvPr id="64515" name="文本框 64514"/>
          <p:cNvSpPr txBox="1"/>
          <p:nvPr/>
        </p:nvSpPr>
        <p:spPr>
          <a:xfrm>
            <a:off x="4625975" y="1492250"/>
            <a:ext cx="4343400" cy="1160463"/>
          </a:xfrm>
          <a:prstGeom prst="rect">
            <a:avLst/>
          </a:prstGeom>
          <a:noFill/>
          <a:ln w="9525">
            <a:noFill/>
            <a:miter/>
          </a:ln>
        </p:spPr>
        <p:txBody>
          <a:bodyPr wrap="square" anchor="t">
            <a:spAutoFit/>
          </a:bodyPr>
          <a:p>
            <a:pPr lvl="0">
              <a:spcBef>
                <a:spcPct val="50000"/>
              </a:spcBef>
            </a:pPr>
            <a:r>
              <a:rPr lang="en-US" altLang="zh-CN" sz="2800">
                <a:latin typeface="Times New Roman" panose="02020603050405020304" pitchFamily="18" charset="0"/>
                <a:ea typeface="宋体" pitchFamily="2" charset="-122"/>
              </a:rPr>
              <a:t>r</a:t>
            </a:r>
            <a:r>
              <a:rPr lang="zh-CN" altLang="en-US" sz="2800">
                <a:latin typeface="Times New Roman" panose="02020603050405020304" pitchFamily="18" charset="0"/>
                <a:ea typeface="宋体" pitchFamily="2" charset="-122"/>
              </a:rPr>
              <a:t>与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 </a:t>
            </a:r>
            <a:r>
              <a:rPr lang="zh-CN" altLang="en-US" sz="2800" baseline="-25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2 </a:t>
            </a:r>
            <a:r>
              <a:rPr lang="zh-CN" altLang="en-US" sz="2800">
                <a:latin typeface="Times New Roman" panose="02020603050405020304" pitchFamily="18" charset="0"/>
                <a:ea typeface="宋体" pitchFamily="2" charset="-122"/>
              </a:rPr>
              <a:t>合并</a:t>
            </a:r>
            <a:endParaRPr lang="zh-CN" altLang="en-US" sz="2800">
              <a:latin typeface="Times New Roman" panose="02020603050405020304" pitchFamily="18" charset="0"/>
              <a:ea typeface="宋体" pitchFamily="2" charset="-122"/>
            </a:endParaRPr>
          </a:p>
          <a:p>
            <a:pPr lvl="0">
              <a:spcBef>
                <a:spcPct val="50000"/>
              </a:spcBef>
            </a:pPr>
            <a:r>
              <a:rPr lang="zh-CN" altLang="en-US" sz="2800">
                <a:latin typeface="Times New Roman" panose="02020603050405020304" pitchFamily="18" charset="0"/>
                <a:ea typeface="宋体" pitchFamily="2" charset="-122"/>
              </a:rPr>
              <a:t>成为一个大的空闲区</a:t>
            </a:r>
            <a:r>
              <a:rPr lang="en-US" altLang="zh-CN" sz="2800">
                <a:latin typeface="Times New Roman" panose="02020603050405020304" pitchFamily="18" charset="0"/>
                <a:ea typeface="宋体" pitchFamily="2" charset="-122"/>
              </a:rPr>
              <a:t>f</a:t>
            </a:r>
            <a:r>
              <a:rPr lang="en-US" altLang="zh-CN" sz="2800" baseline="-25000">
                <a:latin typeface="Times New Roman" panose="02020603050405020304" pitchFamily="18" charset="0"/>
                <a:ea typeface="宋体" pitchFamily="2" charset="-122"/>
              </a:rPr>
              <a:t>1</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4516" name="文本框 64515"/>
          <p:cNvSpPr txBox="1"/>
          <p:nvPr/>
        </p:nvSpPr>
        <p:spPr>
          <a:xfrm>
            <a:off x="381000" y="3575050"/>
            <a:ext cx="78486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pitchFamily="18" charset="0"/>
                <a:ea typeface="宋体" pitchFamily="2" charset="-122"/>
                <a:sym typeface="Symbol" pitchFamily="18" charset="2"/>
              </a:rPr>
              <a:t></a:t>
            </a:r>
            <a:r>
              <a:rPr lang="zh-CN" altLang="en-US" sz="3200" dirty="0">
                <a:solidFill>
                  <a:schemeClr val="tx1"/>
                </a:solidFill>
                <a:latin typeface="Times New Roman" panose="02020603050405020304" pitchFamily="18" charset="0"/>
                <a:ea typeface="宋体" pitchFamily="2" charset="-122"/>
              </a:rPr>
              <a:t>  回收分区r（上、下邻已分配区）</a:t>
            </a:r>
            <a:endParaRPr lang="zh-CN" altLang="en-US" sz="3200" dirty="0">
              <a:solidFill>
                <a:schemeClr val="tx1"/>
              </a:solidFill>
              <a:latin typeface="Times New Roman" panose="02020603050405020304" pitchFamily="18" charset="0"/>
              <a:ea typeface="宋体" pitchFamily="2" charset="-122"/>
            </a:endParaRPr>
          </a:p>
        </p:txBody>
      </p:sp>
      <p:sp>
        <p:nvSpPr>
          <p:cNvPr id="64517" name="文本框 64516"/>
          <p:cNvSpPr txBox="1"/>
          <p:nvPr/>
        </p:nvSpPr>
        <p:spPr>
          <a:xfrm>
            <a:off x="4572000" y="4419600"/>
            <a:ext cx="4419600" cy="520700"/>
          </a:xfrm>
          <a:prstGeom prst="rect">
            <a:avLst/>
          </a:prstGeom>
          <a:noFill/>
          <a:ln w="9525">
            <a:noFill/>
            <a:miter/>
          </a:ln>
        </p:spPr>
        <p:txBody>
          <a:bodyPr anchor="t">
            <a:spAutoFit/>
          </a:bodyPr>
          <a:p>
            <a:pPr lvl="0">
              <a:spcBef>
                <a:spcPct val="50000"/>
              </a:spcBef>
            </a:pPr>
            <a:r>
              <a:rPr lang="en-US" altLang="zh-CN" sz="2800">
                <a:latin typeface="Times New Roman" panose="02020603050405020304" pitchFamily="18" charset="0"/>
                <a:ea typeface="宋体" pitchFamily="2" charset="-122"/>
              </a:rPr>
              <a:t>r </a:t>
            </a:r>
            <a:r>
              <a:rPr lang="zh-CN" altLang="en-US" sz="2800">
                <a:latin typeface="Times New Roman" panose="02020603050405020304" pitchFamily="18" charset="0"/>
                <a:ea typeface="宋体" pitchFamily="2" charset="-122"/>
              </a:rPr>
              <a:t>成为一个新的空闲区 </a:t>
            </a:r>
            <a:r>
              <a:rPr lang="en-US" altLang="zh-CN" sz="2800">
                <a:latin typeface="Times New Roman" panose="02020603050405020304" pitchFamily="18" charset="0"/>
                <a:ea typeface="宋体" pitchFamily="2" charset="-122"/>
              </a:rPr>
              <a:t>f</a:t>
            </a:r>
            <a:r>
              <a:rPr lang="en-US" altLang="zh-CN" baseline="-25000">
                <a:latin typeface="Times New Roman" panose="02020603050405020304" pitchFamily="18" charset="0"/>
                <a:ea typeface="宋体" pitchFamily="2" charset="-122"/>
              </a:rPr>
              <a:t> </a:t>
            </a:r>
            <a:endParaRPr lang="en-US" altLang="zh-CN" baseline="-25000">
              <a:latin typeface="Times New Roman" panose="02020603050405020304" pitchFamily="18" charset="0"/>
              <a:ea typeface="宋体" pitchFamily="2" charset="-122"/>
            </a:endParaRPr>
          </a:p>
        </p:txBody>
      </p:sp>
      <p:sp>
        <p:nvSpPr>
          <p:cNvPr id="64518" name="直接连接符 64517"/>
          <p:cNvSpPr/>
          <p:nvPr/>
        </p:nvSpPr>
        <p:spPr>
          <a:xfrm>
            <a:off x="2266950" y="1595438"/>
            <a:ext cx="68580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64519" name="直接连接符 64518"/>
          <p:cNvSpPr/>
          <p:nvPr/>
        </p:nvSpPr>
        <p:spPr>
          <a:xfrm>
            <a:off x="2152650" y="4775200"/>
            <a:ext cx="74295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nvGrpSpPr>
          <p:cNvPr id="64520" name="组合 64519"/>
          <p:cNvGrpSpPr/>
          <p:nvPr/>
        </p:nvGrpSpPr>
        <p:grpSpPr>
          <a:xfrm>
            <a:off x="984250" y="1349375"/>
            <a:ext cx="1143000" cy="2051050"/>
            <a:chOff x="0" y="0"/>
            <a:chExt cx="720" cy="1543"/>
          </a:xfrm>
        </p:grpSpPr>
        <p:sp>
          <p:nvSpPr>
            <p:cNvPr id="56328" name="文本框 64520"/>
            <p:cNvSpPr txBox="1"/>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29" name="直接连接符 6452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0" name="直接连接符 6452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1" name="直接连接符 6452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2" name="直接连接符 6452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3" name="矩形 64525"/>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34" name="文本框 64526"/>
            <p:cNvSpPr txBox="1"/>
            <p:nvPr/>
          </p:nvSpPr>
          <p:spPr>
            <a:xfrm>
              <a:off x="212" y="326"/>
              <a:ext cx="288" cy="344"/>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pitchFamily="18" charset="0"/>
                  <a:ea typeface="宋体" pitchFamily="2" charset="-122"/>
                </a:rPr>
                <a:t>r</a:t>
              </a:r>
              <a:endParaRPr lang="en-US" altLang="zh-CN" sz="2400">
                <a:solidFill>
                  <a:srgbClr val="FFFFFF"/>
                </a:solidFill>
                <a:latin typeface="Times New Roman" panose="02020603050405020304" pitchFamily="18" charset="0"/>
                <a:ea typeface="宋体" pitchFamily="2" charset="-122"/>
              </a:endParaRPr>
            </a:p>
          </p:txBody>
        </p:sp>
        <p:sp>
          <p:nvSpPr>
            <p:cNvPr id="56335" name="文本框 64527"/>
            <p:cNvSpPr txBox="1"/>
            <p:nvPr/>
          </p:nvSpPr>
          <p:spPr>
            <a:xfrm>
              <a:off x="199" y="157"/>
              <a:ext cx="394"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f1</a:t>
              </a:r>
              <a:endParaRPr lang="en-US" altLang="zh-CN" sz="1800">
                <a:solidFill>
                  <a:srgbClr val="000000"/>
                </a:solidFill>
                <a:latin typeface="Times New Roman" panose="02020603050405020304" pitchFamily="18" charset="0"/>
                <a:ea typeface="宋体" pitchFamily="2" charset="-122"/>
              </a:endParaRPr>
            </a:p>
          </p:txBody>
        </p:sp>
        <p:sp>
          <p:nvSpPr>
            <p:cNvPr id="56336" name="文本框 64528"/>
            <p:cNvSpPr txBox="1"/>
            <p:nvPr/>
          </p:nvSpPr>
          <p:spPr>
            <a:xfrm>
              <a:off x="179" y="671"/>
              <a:ext cx="305" cy="275"/>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f2</a:t>
              </a:r>
              <a:endParaRPr lang="en-US" altLang="zh-CN" sz="1800">
                <a:solidFill>
                  <a:srgbClr val="000000"/>
                </a:solidFill>
                <a:latin typeface="Times New Roman" panose="02020603050405020304" pitchFamily="18" charset="0"/>
                <a:ea typeface="宋体" pitchFamily="2" charset="-122"/>
              </a:endParaRPr>
            </a:p>
          </p:txBody>
        </p:sp>
      </p:grpSp>
      <p:grpSp>
        <p:nvGrpSpPr>
          <p:cNvPr id="64530" name="组合 64529"/>
          <p:cNvGrpSpPr/>
          <p:nvPr/>
        </p:nvGrpSpPr>
        <p:grpSpPr>
          <a:xfrm>
            <a:off x="3113088" y="1350963"/>
            <a:ext cx="1143000" cy="2049462"/>
            <a:chOff x="0" y="0"/>
            <a:chExt cx="720" cy="1543"/>
          </a:xfrm>
        </p:grpSpPr>
        <p:sp>
          <p:nvSpPr>
            <p:cNvPr id="56338" name="文本框 64530"/>
            <p:cNvSpPr txBox="1"/>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39" name="直接连接符 6453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0" name="直接连接符 6453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1" name="直接连接符 6453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2" name="直接连接符 6453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3" name="矩形 64535"/>
            <p:cNvSpPr/>
            <p:nvPr/>
          </p:nvSpPr>
          <p:spPr>
            <a:xfrm>
              <a:off x="0" y="172"/>
              <a:ext cx="720" cy="816"/>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4" name="文本框 64536"/>
            <p:cNvSpPr txBox="1"/>
            <p:nvPr/>
          </p:nvSpPr>
          <p:spPr>
            <a:xfrm>
              <a:off x="228" y="428"/>
              <a:ext cx="368"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f1</a:t>
              </a:r>
              <a:endParaRPr lang="en-US" altLang="zh-CN" sz="1800">
                <a:solidFill>
                  <a:srgbClr val="000000"/>
                </a:solidFill>
                <a:latin typeface="Times New Roman" panose="02020603050405020304" pitchFamily="18" charset="0"/>
                <a:ea typeface="宋体" pitchFamily="2" charset="-122"/>
              </a:endParaRPr>
            </a:p>
          </p:txBody>
        </p:sp>
      </p:grpSp>
      <p:grpSp>
        <p:nvGrpSpPr>
          <p:cNvPr id="64538" name="组合 64537"/>
          <p:cNvGrpSpPr/>
          <p:nvPr/>
        </p:nvGrpSpPr>
        <p:grpSpPr>
          <a:xfrm>
            <a:off x="844550" y="4264025"/>
            <a:ext cx="1238250" cy="2173288"/>
            <a:chOff x="0" y="0"/>
            <a:chExt cx="720" cy="1543"/>
          </a:xfrm>
        </p:grpSpPr>
        <p:sp>
          <p:nvSpPr>
            <p:cNvPr id="56346" name="文本框 64538"/>
            <p:cNvSpPr txBox="1"/>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47" name="直接连接符 6453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8" name="直接连接符 6454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49" name="直接连接符 6454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0" name="直接连接符 6454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1" name="矩形 64543"/>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2" name="文本框 64544"/>
            <p:cNvSpPr txBox="1"/>
            <p:nvPr/>
          </p:nvSpPr>
          <p:spPr>
            <a:xfrm>
              <a:off x="212" y="326"/>
              <a:ext cx="288" cy="281"/>
            </a:xfrm>
            <a:prstGeom prst="rect">
              <a:avLst/>
            </a:prstGeom>
            <a:noFill/>
            <a:ln w="9525">
              <a:noFill/>
              <a:miter/>
            </a:ln>
          </p:spPr>
          <p:txBody>
            <a:bodyPr anchor="t">
              <a:spAutoFit/>
            </a:bodyPr>
            <a:p>
              <a:pPr lvl="0">
                <a:spcBef>
                  <a:spcPct val="50000"/>
                </a:spcBef>
              </a:pPr>
              <a:r>
                <a:rPr lang="en-US" altLang="zh-CN" sz="2000">
                  <a:solidFill>
                    <a:srgbClr val="FFFFFF"/>
                  </a:solidFill>
                  <a:latin typeface="Times New Roman" panose="02020603050405020304" pitchFamily="18" charset="0"/>
                  <a:ea typeface="宋体" pitchFamily="2" charset="-122"/>
                </a:rPr>
                <a:t>r</a:t>
              </a:r>
              <a:endParaRPr lang="en-US" altLang="zh-CN" sz="2000">
                <a:solidFill>
                  <a:srgbClr val="FFFFFF"/>
                </a:solidFill>
                <a:latin typeface="Times New Roman" panose="02020603050405020304" pitchFamily="18" charset="0"/>
                <a:ea typeface="宋体" pitchFamily="2" charset="-122"/>
              </a:endParaRPr>
            </a:p>
          </p:txBody>
        </p:sp>
        <p:sp>
          <p:nvSpPr>
            <p:cNvPr id="56353" name="文本框 64545"/>
            <p:cNvSpPr txBox="1"/>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pitchFamily="18" charset="0"/>
                  <a:ea typeface="宋体" pitchFamily="2" charset="-122"/>
                </a:rPr>
                <a:t>作业</a:t>
              </a:r>
              <a:r>
                <a:rPr lang="en-US" altLang="zh-CN" sz="1800">
                  <a:solidFill>
                    <a:srgbClr val="000000"/>
                  </a:solidFill>
                  <a:latin typeface="Times New Roman" panose="02020603050405020304" pitchFamily="18" charset="0"/>
                  <a:ea typeface="宋体" pitchFamily="2" charset="-122"/>
                </a:rPr>
                <a:t>1</a:t>
              </a:r>
              <a:endParaRPr lang="en-US" altLang="zh-CN" sz="1800">
                <a:solidFill>
                  <a:srgbClr val="000000"/>
                </a:solidFill>
                <a:latin typeface="Times New Roman" panose="02020603050405020304" pitchFamily="18" charset="0"/>
                <a:ea typeface="宋体" pitchFamily="2" charset="-122"/>
              </a:endParaRPr>
            </a:p>
          </p:txBody>
        </p:sp>
        <p:sp>
          <p:nvSpPr>
            <p:cNvPr id="56354" name="文本框 64546"/>
            <p:cNvSpPr txBox="1"/>
            <p:nvPr/>
          </p:nvSpPr>
          <p:spPr>
            <a:xfrm>
              <a:off x="131" y="675"/>
              <a:ext cx="583"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pitchFamily="18" charset="0"/>
                  <a:ea typeface="宋体" pitchFamily="2" charset="-122"/>
                </a:rPr>
                <a:t>作业</a:t>
              </a:r>
              <a:r>
                <a:rPr lang="en-US" altLang="zh-CN" sz="1800">
                  <a:latin typeface="Times New Roman" panose="02020603050405020304" pitchFamily="18" charset="0"/>
                  <a:ea typeface="宋体" pitchFamily="2" charset="-122"/>
                </a:rPr>
                <a:t>2</a:t>
              </a:r>
              <a:endParaRPr lang="en-US" altLang="zh-CN" sz="1800">
                <a:latin typeface="Times New Roman" panose="02020603050405020304" pitchFamily="18" charset="0"/>
                <a:ea typeface="宋体" pitchFamily="2" charset="-122"/>
              </a:endParaRPr>
            </a:p>
          </p:txBody>
        </p:sp>
      </p:grpSp>
      <p:grpSp>
        <p:nvGrpSpPr>
          <p:cNvPr id="64548" name="组合 64547"/>
          <p:cNvGrpSpPr/>
          <p:nvPr/>
        </p:nvGrpSpPr>
        <p:grpSpPr>
          <a:xfrm>
            <a:off x="2955925" y="4264025"/>
            <a:ext cx="1238250" cy="2173288"/>
            <a:chOff x="0" y="0"/>
            <a:chExt cx="720" cy="1543"/>
          </a:xfrm>
        </p:grpSpPr>
        <p:sp>
          <p:nvSpPr>
            <p:cNvPr id="56356" name="文本框 64548"/>
            <p:cNvSpPr txBox="1"/>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pitchFamily="18" charset="0"/>
                <a:ea typeface="宋体" pitchFamily="2" charset="-122"/>
              </a:endParaRPr>
            </a:p>
            <a:p>
              <a:pPr lvl="0" algn="just">
                <a:spcBef>
                  <a:spcPct val="30000"/>
                </a:spcBef>
              </a:pPr>
              <a:r>
                <a:rPr lang="en-US" altLang="zh-CN" sz="9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spcBef>
                  <a:spcPct val="30000"/>
                </a:spcBef>
              </a:pPr>
              <a:r>
                <a:rPr lang="en-US" altLang="zh-CN" sz="1800">
                  <a:latin typeface="Times New Roman" panose="02020603050405020304" pitchFamily="18" charset="0"/>
                  <a:ea typeface="宋体" pitchFamily="2" charset="-122"/>
                </a:rPr>
                <a:t>  </a:t>
              </a:r>
              <a:endParaRPr lang="en-US" altLang="zh-CN" sz="18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a:p>
              <a:pPr lvl="0" algn="just"/>
              <a:endParaRPr lang="en-US" altLang="zh-CN" sz="900">
                <a:latin typeface="Times New Roman" panose="02020603050405020304" pitchFamily="18" charset="0"/>
                <a:ea typeface="宋体" pitchFamily="2" charset="-122"/>
              </a:endParaRPr>
            </a:p>
          </p:txBody>
        </p:sp>
        <p:sp>
          <p:nvSpPr>
            <p:cNvPr id="56357" name="直接连接符 6454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8" name="直接连接符 6455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59" name="直接连接符 6455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60" name="直接连接符 6455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61" name="矩形 64553"/>
            <p:cNvSpPr/>
            <p:nvPr/>
          </p:nvSpPr>
          <p:spPr>
            <a:xfrm>
              <a:off x="0" y="363"/>
              <a:ext cx="720" cy="24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6362" name="文本框 64554"/>
            <p:cNvSpPr txBox="1"/>
            <p:nvPr/>
          </p:nvSpPr>
          <p:spPr>
            <a:xfrm>
              <a:off x="232" y="376"/>
              <a:ext cx="288" cy="260"/>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pitchFamily="18" charset="0"/>
                  <a:ea typeface="宋体" pitchFamily="2" charset="-122"/>
                </a:rPr>
                <a:t>f</a:t>
              </a:r>
              <a:endParaRPr lang="en-US" altLang="zh-CN" sz="1800">
                <a:solidFill>
                  <a:srgbClr val="000000"/>
                </a:solidFill>
                <a:latin typeface="Times New Roman" panose="02020603050405020304" pitchFamily="18" charset="0"/>
                <a:ea typeface="宋体" pitchFamily="2" charset="-122"/>
              </a:endParaRPr>
            </a:p>
          </p:txBody>
        </p:sp>
        <p:sp>
          <p:nvSpPr>
            <p:cNvPr id="56363" name="文本框 64555"/>
            <p:cNvSpPr txBox="1"/>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pitchFamily="18" charset="0"/>
                  <a:ea typeface="宋体" pitchFamily="2" charset="-122"/>
                </a:rPr>
                <a:t>作业</a:t>
              </a:r>
              <a:r>
                <a:rPr lang="en-US" altLang="zh-CN" sz="1800">
                  <a:solidFill>
                    <a:srgbClr val="000000"/>
                  </a:solidFill>
                  <a:latin typeface="Times New Roman" panose="02020603050405020304" pitchFamily="18" charset="0"/>
                  <a:ea typeface="宋体" pitchFamily="2" charset="-122"/>
                </a:rPr>
                <a:t>1</a:t>
              </a:r>
              <a:endParaRPr lang="en-US" altLang="zh-CN" sz="1800">
                <a:solidFill>
                  <a:srgbClr val="000000"/>
                </a:solidFill>
                <a:latin typeface="Times New Roman" panose="02020603050405020304" pitchFamily="18" charset="0"/>
                <a:ea typeface="宋体" pitchFamily="2" charset="-122"/>
              </a:endParaRPr>
            </a:p>
          </p:txBody>
        </p:sp>
        <p:sp>
          <p:nvSpPr>
            <p:cNvPr id="56364" name="文本框 64556"/>
            <p:cNvSpPr txBox="1"/>
            <p:nvPr/>
          </p:nvSpPr>
          <p:spPr>
            <a:xfrm>
              <a:off x="131" y="675"/>
              <a:ext cx="566"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pitchFamily="18" charset="0"/>
                  <a:ea typeface="宋体" pitchFamily="2" charset="-122"/>
                </a:rPr>
                <a:t>作业</a:t>
              </a:r>
              <a:r>
                <a:rPr lang="en-US" altLang="zh-CN" sz="1800">
                  <a:latin typeface="Times New Roman" panose="02020603050405020304" pitchFamily="18" charset="0"/>
                  <a:ea typeface="宋体" pitchFamily="2" charset="-122"/>
                </a:rPr>
                <a:t>2</a:t>
              </a:r>
              <a:endParaRPr lang="en-US" altLang="zh-CN" sz="1800">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4514">
                                            <p:txEl>
                                              <p:charRg st="0" end="18"/>
                                            </p:txEl>
                                          </p:spTgt>
                                        </p:tgtEl>
                                        <p:attrNameLst>
                                          <p:attrName>style.visibility</p:attrName>
                                        </p:attrNameLst>
                                      </p:cBhvr>
                                      <p:to>
                                        <p:strVal val="visible"/>
                                      </p:to>
                                    </p:set>
                                    <p:anim calcmode="lin" valueType="num">
                                      <p:cBhvr>
                                        <p:cTn id="7" dur="500" fill="hold"/>
                                        <p:tgtEl>
                                          <p:spTgt spid="64514">
                                            <p:txEl>
                                              <p:charRg st="0" end="18"/>
                                            </p:txEl>
                                          </p:spTgt>
                                        </p:tgtEl>
                                        <p:attrNameLst>
                                          <p:attrName>ppt_x</p:attrName>
                                        </p:attrNameLst>
                                      </p:cBhvr>
                                      <p:tavLst>
                                        <p:tav tm="0">
                                          <p:val>
                                            <p:strVal val="#ppt_x"/>
                                          </p:val>
                                        </p:tav>
                                        <p:tav tm="100000">
                                          <p:val>
                                            <p:strVal val="#ppt_x"/>
                                          </p:val>
                                        </p:tav>
                                      </p:tavLst>
                                    </p:anim>
                                    <p:anim calcmode="lin" valueType="num">
                                      <p:cBhvr>
                                        <p:cTn id="8" dur="500" fill="hold"/>
                                        <p:tgtEl>
                                          <p:spTgt spid="64514">
                                            <p:txEl>
                                              <p:charRg st="0" end="18"/>
                                            </p:txEl>
                                          </p:spTgt>
                                        </p:tgtEl>
                                        <p:attrNameLst>
                                          <p:attrName>ppt_y</p:attrName>
                                        </p:attrNameLst>
                                      </p:cBhvr>
                                      <p:tavLst>
                                        <p:tav tm="0">
                                          <p:val>
                                            <p:strVal val="#ppt_y-#ppt_h/2"/>
                                          </p:val>
                                        </p:tav>
                                        <p:tav tm="100000">
                                          <p:val>
                                            <p:strVal val="#ppt_y"/>
                                          </p:val>
                                        </p:tav>
                                      </p:tavLst>
                                    </p:anim>
                                    <p:anim calcmode="lin" valueType="num">
                                      <p:cBhvr>
                                        <p:cTn id="9" dur="500" fill="hold"/>
                                        <p:tgtEl>
                                          <p:spTgt spid="64514">
                                            <p:txEl>
                                              <p:charRg st="0" end="18"/>
                                            </p:txEl>
                                          </p:spTgt>
                                        </p:tgtEl>
                                        <p:attrNameLst>
                                          <p:attrName>ppt_w</p:attrName>
                                        </p:attrNameLst>
                                      </p:cBhvr>
                                      <p:tavLst>
                                        <p:tav tm="0">
                                          <p:val>
                                            <p:strVal val="#ppt_w"/>
                                          </p:val>
                                        </p:tav>
                                        <p:tav tm="100000">
                                          <p:val>
                                            <p:strVal val="#ppt_w"/>
                                          </p:val>
                                        </p:tav>
                                      </p:tavLst>
                                    </p:anim>
                                    <p:anim calcmode="lin" valueType="num">
                                      <p:cBhvr>
                                        <p:cTn id="10" dur="500" fill="hold"/>
                                        <p:tgtEl>
                                          <p:spTgt spid="64514">
                                            <p:txEl>
                                              <p:charRg st="0" end="18"/>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4520"/>
                                        </p:tgtEl>
                                        <p:attrNameLst>
                                          <p:attrName>style.visibility</p:attrName>
                                        </p:attrNameLst>
                                      </p:cBhvr>
                                      <p:to>
                                        <p:strVal val="visible"/>
                                      </p:to>
                                    </p:set>
                                    <p:anim calcmode="lin" valueType="num">
                                      <p:cBhvr>
                                        <p:cTn id="15" dur="500" fill="hold"/>
                                        <p:tgtEl>
                                          <p:spTgt spid="64520"/>
                                        </p:tgtEl>
                                        <p:attrNameLst>
                                          <p:attrName>ppt_x</p:attrName>
                                        </p:attrNameLst>
                                      </p:cBhvr>
                                      <p:tavLst>
                                        <p:tav tm="0">
                                          <p:val>
                                            <p:strVal val="0-#ppt_w/2"/>
                                          </p:val>
                                        </p:tav>
                                        <p:tav tm="100000">
                                          <p:val>
                                            <p:strVal val="#ppt_x"/>
                                          </p:val>
                                        </p:tav>
                                      </p:tavLst>
                                    </p:anim>
                                    <p:anim calcmode="lin" valueType="num">
                                      <p:cBhvr>
                                        <p:cTn id="16"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518"/>
                                        </p:tgtEl>
                                        <p:attrNameLst>
                                          <p:attrName>style.visibility</p:attrName>
                                        </p:attrNameLst>
                                      </p:cBhvr>
                                      <p:to>
                                        <p:strVal val="visible"/>
                                      </p:to>
                                    </p:set>
                                    <p:anim calcmode="lin" valueType="num">
                                      <p:cBhvr>
                                        <p:cTn id="21" dur="500" fill="hold"/>
                                        <p:tgtEl>
                                          <p:spTgt spid="64518"/>
                                        </p:tgtEl>
                                        <p:attrNameLst>
                                          <p:attrName>ppt_x</p:attrName>
                                        </p:attrNameLst>
                                      </p:cBhvr>
                                      <p:tavLst>
                                        <p:tav tm="0">
                                          <p:val>
                                            <p:strVal val="#ppt_x"/>
                                          </p:val>
                                        </p:tav>
                                        <p:tav tm="100000">
                                          <p:val>
                                            <p:strVal val="#ppt_x"/>
                                          </p:val>
                                        </p:tav>
                                      </p:tavLst>
                                    </p:anim>
                                    <p:anim calcmode="lin" valueType="num">
                                      <p:cBhvr>
                                        <p:cTn id="22"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64530"/>
                                        </p:tgtEl>
                                        <p:attrNameLst>
                                          <p:attrName>style.visibility</p:attrName>
                                        </p:attrNameLst>
                                      </p:cBhvr>
                                      <p:to>
                                        <p:strVal val="visible"/>
                                      </p:to>
                                    </p:set>
                                    <p:anim calcmode="lin" valueType="num">
                                      <p:cBhvr>
                                        <p:cTn id="27" dur="500" fill="hold"/>
                                        <p:tgtEl>
                                          <p:spTgt spid="64530"/>
                                        </p:tgtEl>
                                        <p:attrNameLst>
                                          <p:attrName>ppt_x</p:attrName>
                                        </p:attrNameLst>
                                      </p:cBhvr>
                                      <p:tavLst>
                                        <p:tav tm="0">
                                          <p:val>
                                            <p:strVal val="0-#ppt_w/2"/>
                                          </p:val>
                                        </p:tav>
                                        <p:tav tm="100000">
                                          <p:val>
                                            <p:strVal val="#ppt_x"/>
                                          </p:val>
                                        </p:tav>
                                      </p:tavLst>
                                    </p:anim>
                                    <p:anim calcmode="lin" valueType="num">
                                      <p:cBhvr>
                                        <p:cTn id="28" dur="500" fill="hold"/>
                                        <p:tgtEl>
                                          <p:spTgt spid="645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4515"/>
                                        </p:tgtEl>
                                        <p:attrNameLst>
                                          <p:attrName>style.visibility</p:attrName>
                                        </p:attrNameLst>
                                      </p:cBhvr>
                                      <p:to>
                                        <p:strVal val="visible"/>
                                      </p:to>
                                    </p:set>
                                    <p:anim calcmode="lin" valueType="num">
                                      <p:cBhvr>
                                        <p:cTn id="33" dur="500" fill="hold"/>
                                        <p:tgtEl>
                                          <p:spTgt spid="64515"/>
                                        </p:tgtEl>
                                        <p:attrNameLst>
                                          <p:attrName>ppt_x</p:attrName>
                                        </p:attrNameLst>
                                      </p:cBhvr>
                                      <p:tavLst>
                                        <p:tav tm="0">
                                          <p:val>
                                            <p:strVal val="1+#ppt_w/2"/>
                                          </p:val>
                                        </p:tav>
                                        <p:tav tm="100000">
                                          <p:val>
                                            <p:strVal val="#ppt_x"/>
                                          </p:val>
                                        </p:tav>
                                      </p:tavLst>
                                    </p:anim>
                                    <p:anim calcmode="lin" valueType="num">
                                      <p:cBhvr>
                                        <p:cTn id="34"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4516"/>
                                        </p:tgtEl>
                                        <p:attrNameLst>
                                          <p:attrName>style.visibility</p:attrName>
                                        </p:attrNameLst>
                                      </p:cBhvr>
                                      <p:to>
                                        <p:strVal val="visible"/>
                                      </p:to>
                                    </p:set>
                                    <p:anim calcmode="lin" valueType="num">
                                      <p:cBhvr>
                                        <p:cTn id="39" dur="500" fill="hold"/>
                                        <p:tgtEl>
                                          <p:spTgt spid="64516"/>
                                        </p:tgtEl>
                                        <p:attrNameLst>
                                          <p:attrName>ppt_x</p:attrName>
                                        </p:attrNameLst>
                                      </p:cBhvr>
                                      <p:tavLst>
                                        <p:tav tm="0">
                                          <p:val>
                                            <p:strVal val="0-#ppt_w/2"/>
                                          </p:val>
                                        </p:tav>
                                        <p:tav tm="100000">
                                          <p:val>
                                            <p:strVal val="#ppt_x"/>
                                          </p:val>
                                        </p:tav>
                                      </p:tavLst>
                                    </p:anim>
                                    <p:anim calcmode="lin" valueType="num">
                                      <p:cBhvr>
                                        <p:cTn id="40"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4538"/>
                                        </p:tgtEl>
                                        <p:attrNameLst>
                                          <p:attrName>style.visibility</p:attrName>
                                        </p:attrNameLst>
                                      </p:cBhvr>
                                      <p:to>
                                        <p:strVal val="visible"/>
                                      </p:to>
                                    </p:set>
                                    <p:anim calcmode="lin" valueType="num">
                                      <p:cBhvr>
                                        <p:cTn id="45" dur="500" fill="hold"/>
                                        <p:tgtEl>
                                          <p:spTgt spid="64538"/>
                                        </p:tgtEl>
                                        <p:attrNameLst>
                                          <p:attrName>ppt_x</p:attrName>
                                        </p:attrNameLst>
                                      </p:cBhvr>
                                      <p:tavLst>
                                        <p:tav tm="0">
                                          <p:val>
                                            <p:strVal val="#ppt_x"/>
                                          </p:val>
                                        </p:tav>
                                        <p:tav tm="100000">
                                          <p:val>
                                            <p:strVal val="#ppt_x"/>
                                          </p:val>
                                        </p:tav>
                                      </p:tavLst>
                                    </p:anim>
                                    <p:anim calcmode="lin" valueType="num">
                                      <p:cBhvr>
                                        <p:cTn id="46" dur="500" fill="hold"/>
                                        <p:tgtEl>
                                          <p:spTgt spid="6453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4519"/>
                                        </p:tgtEl>
                                        <p:attrNameLst>
                                          <p:attrName>style.visibility</p:attrName>
                                        </p:attrNameLst>
                                      </p:cBhvr>
                                      <p:to>
                                        <p:strVal val="visible"/>
                                      </p:to>
                                    </p:set>
                                    <p:anim calcmode="lin" valueType="num">
                                      <p:cBhvr>
                                        <p:cTn id="51" dur="500" fill="hold"/>
                                        <p:tgtEl>
                                          <p:spTgt spid="64519"/>
                                        </p:tgtEl>
                                        <p:attrNameLst>
                                          <p:attrName>ppt_x</p:attrName>
                                        </p:attrNameLst>
                                      </p:cBhvr>
                                      <p:tavLst>
                                        <p:tav tm="0">
                                          <p:val>
                                            <p:strVal val="#ppt_x"/>
                                          </p:val>
                                        </p:tav>
                                        <p:tav tm="100000">
                                          <p:val>
                                            <p:strVal val="#ppt_x"/>
                                          </p:val>
                                        </p:tav>
                                      </p:tavLst>
                                    </p:anim>
                                    <p:anim calcmode="lin" valueType="num">
                                      <p:cBhvr>
                                        <p:cTn id="52"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4548"/>
                                        </p:tgtEl>
                                        <p:attrNameLst>
                                          <p:attrName>style.visibility</p:attrName>
                                        </p:attrNameLst>
                                      </p:cBhvr>
                                      <p:to>
                                        <p:strVal val="visible"/>
                                      </p:to>
                                    </p:set>
                                    <p:anim calcmode="lin" valueType="num">
                                      <p:cBhvr>
                                        <p:cTn id="57" dur="500" fill="hold"/>
                                        <p:tgtEl>
                                          <p:spTgt spid="64548"/>
                                        </p:tgtEl>
                                        <p:attrNameLst>
                                          <p:attrName>ppt_x</p:attrName>
                                        </p:attrNameLst>
                                      </p:cBhvr>
                                      <p:tavLst>
                                        <p:tav tm="0">
                                          <p:val>
                                            <p:strVal val="#ppt_x"/>
                                          </p:val>
                                        </p:tav>
                                        <p:tav tm="100000">
                                          <p:val>
                                            <p:strVal val="#ppt_x"/>
                                          </p:val>
                                        </p:tav>
                                      </p:tavLst>
                                    </p:anim>
                                    <p:anim calcmode="lin" valueType="num">
                                      <p:cBhvr>
                                        <p:cTn id="58" dur="500" fill="hold"/>
                                        <p:tgtEl>
                                          <p:spTgt spid="645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64517"/>
                                        </p:tgtEl>
                                        <p:attrNameLst>
                                          <p:attrName>style.visibility</p:attrName>
                                        </p:attrNameLst>
                                      </p:cBhvr>
                                      <p:to>
                                        <p:strVal val="visible"/>
                                      </p:to>
                                    </p:set>
                                    <p:anim calcmode="lin" valueType="num">
                                      <p:cBhvr>
                                        <p:cTn id="63" dur="500" fill="hold"/>
                                        <p:tgtEl>
                                          <p:spTgt spid="64517"/>
                                        </p:tgtEl>
                                        <p:attrNameLst>
                                          <p:attrName>ppt_x</p:attrName>
                                        </p:attrNameLst>
                                      </p:cBhvr>
                                      <p:tavLst>
                                        <p:tav tm="0">
                                          <p:val>
                                            <p:strVal val="1+#ppt_w/2"/>
                                          </p:val>
                                        </p:tav>
                                        <p:tav tm="100000">
                                          <p:val>
                                            <p:strVal val="#ppt_x"/>
                                          </p:val>
                                        </p:tav>
                                      </p:tavLst>
                                    </p:anim>
                                    <p:anim calcmode="lin" valueType="num">
                                      <p:cBhvr>
                                        <p:cTn id="6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64515" grpId="0"/>
      <p:bldP spid="64516" grpId="0"/>
      <p:bldP spid="645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65537"/>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放置策略</a:t>
            </a:r>
            <a:endParaRPr lang="zh-CN" altLang="en-US" sz="4000" strike="noStrike" noProof="1">
              <a:solidFill>
                <a:srgbClr val="800000"/>
              </a:solidFill>
            </a:endParaRPr>
          </a:p>
        </p:txBody>
      </p:sp>
      <p:sp>
        <p:nvSpPr>
          <p:cNvPr id="65539" name="内容占位符 65538"/>
          <p:cNvSpPr>
            <a:spLocks noGrp="1"/>
          </p:cNvSpPr>
          <p:nvPr>
            <p:ph idx="1"/>
          </p:nvPr>
        </p:nvSpPr>
        <p:spPr>
          <a:xfrm>
            <a:off x="381000" y="1803400"/>
            <a:ext cx="7652385" cy="3542030"/>
          </a:xfrm>
        </p:spPr>
        <p:txBody>
          <a:bodyPr wrap="square" anchor="t">
            <a:spAutoFit/>
          </a:bodyPr>
          <a:p>
            <a:pPr fontAlgn="base">
              <a:buNone/>
            </a:pPr>
            <a:r>
              <a:rPr lang="zh-CN" altLang="en-US" sz="3600" strike="noStrike" noProof="1">
                <a:solidFill>
                  <a:schemeClr val="tx1"/>
                </a:solidFill>
                <a:effectLst/>
              </a:rPr>
              <a:t>什么是放置策略</a:t>
            </a:r>
            <a:endParaRPr lang="zh-CN" altLang="en-US" sz="3600" strike="noStrike" noProof="1">
              <a:solidFill>
                <a:schemeClr val="tx1"/>
              </a:solidFill>
              <a:effectLst/>
            </a:endParaRPr>
          </a:p>
          <a:p>
            <a:pPr algn="just" fontAlgn="base">
              <a:buNone/>
            </a:pPr>
            <a:r>
              <a:rPr lang="zh-CN" altLang="en-US" strike="noStrike" noProof="1">
                <a:solidFill>
                  <a:schemeClr val="tx1"/>
                </a:solidFill>
                <a:effectLst/>
              </a:rPr>
              <a:t> 	选择空闲区的策略，称为放置策略。</a:t>
            </a:r>
            <a:endParaRPr lang="zh-CN" altLang="en-US" strike="noStrike" noProof="1">
              <a:solidFill>
                <a:schemeClr val="tx1"/>
              </a:solidFill>
              <a:effectLst/>
            </a:endParaRPr>
          </a:p>
          <a:p>
            <a:pPr fontAlgn="base">
              <a:buNone/>
            </a:pPr>
            <a:r>
              <a:rPr lang="zh-CN" altLang="en-US" strike="noStrike" noProof="1">
                <a:solidFill>
                  <a:schemeClr val="tx1"/>
                </a:solidFill>
                <a:effectLst/>
              </a:rPr>
              <a:t>	常用的放置策略</a:t>
            </a:r>
            <a:r>
              <a:rPr lang="en-US" altLang="zh-CN" strike="noStrike" noProof="1">
                <a:solidFill>
                  <a:schemeClr val="tx1"/>
                </a:solidFill>
                <a:effectLst/>
              </a:rPr>
              <a:t>——</a:t>
            </a:r>
            <a:endParaRPr lang="en-US" altLang="zh-CN" strike="noStrike" noProof="1">
              <a:solidFill>
                <a:schemeClr val="tx1"/>
              </a:solidFill>
              <a:effectLst/>
            </a:endParaRPr>
          </a:p>
          <a:p>
            <a:pPr lvl="1" fontAlgn="base"/>
            <a:r>
              <a:rPr lang="zh-CN" altLang="en-US" sz="3200" strike="noStrike" noProof="1">
                <a:solidFill>
                  <a:schemeClr val="tx1"/>
                </a:solidFill>
                <a:effectLst/>
              </a:rPr>
              <a:t>首次匹配（首次适应算法）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最佳匹配（最佳适应算法）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最坏匹配（最坏适应算法）</a:t>
            </a:r>
            <a:endParaRPr lang="zh-CN" altLang="en-US" sz="3200" strike="noStrike" noProof="1">
              <a:solidFill>
                <a:schemeClr val="tx1"/>
              </a:solidFill>
              <a:effectLst/>
            </a:endParaRPr>
          </a:p>
        </p:txBody>
      </p:sp>
      <p:sp>
        <p:nvSpPr>
          <p:cNvPr id="5734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xEl>
                                              <p:charRg st="0" end="11"/>
                                            </p:txEl>
                                          </p:spTgt>
                                        </p:tgtEl>
                                        <p:attrNameLst>
                                          <p:attrName>style.visibility</p:attrName>
                                        </p:attrNameLst>
                                      </p:cBhvr>
                                      <p:to>
                                        <p:strVal val="visible"/>
                                      </p:to>
                                    </p:set>
                                    <p:anim calcmode="lin" valueType="num">
                                      <p:cBhvr>
                                        <p:cTn id="7" dur="500" fill="hold"/>
                                        <p:tgtEl>
                                          <p:spTgt spid="65539">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5539">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xEl>
                                              <p:charRg st="11" end="30"/>
                                            </p:txEl>
                                          </p:spTgt>
                                        </p:tgtEl>
                                        <p:attrNameLst>
                                          <p:attrName>style.visibility</p:attrName>
                                        </p:attrNameLst>
                                      </p:cBhvr>
                                      <p:to>
                                        <p:strVal val="visible"/>
                                      </p:to>
                                    </p:set>
                                    <p:anim calcmode="lin" valueType="num">
                                      <p:cBhvr>
                                        <p:cTn id="13" dur="500" fill="hold"/>
                                        <p:tgtEl>
                                          <p:spTgt spid="65539">
                                            <p:txEl>
                                              <p:charRg st="11" end="30"/>
                                            </p:txEl>
                                          </p:spTgt>
                                        </p:tgtEl>
                                        <p:attrNameLst>
                                          <p:attrName>ppt_x</p:attrName>
                                        </p:attrNameLst>
                                      </p:cBhvr>
                                      <p:tavLst>
                                        <p:tav tm="0">
                                          <p:val>
                                            <p:strVal val="#ppt_x"/>
                                          </p:val>
                                        </p:tav>
                                        <p:tav tm="100000">
                                          <p:val>
                                            <p:strVal val="#ppt_x"/>
                                          </p:val>
                                        </p:tav>
                                      </p:tavLst>
                                    </p:anim>
                                    <p:anim calcmode="lin" valueType="num">
                                      <p:cBhvr>
                                        <p:cTn id="14" dur="500" fill="hold"/>
                                        <p:tgtEl>
                                          <p:spTgt spid="65539">
                                            <p:txEl>
                                              <p:charRg st="11"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39">
                                            <p:txEl>
                                              <p:charRg st="30" end="41"/>
                                            </p:txEl>
                                          </p:spTgt>
                                        </p:tgtEl>
                                        <p:attrNameLst>
                                          <p:attrName>style.visibility</p:attrName>
                                        </p:attrNameLst>
                                      </p:cBhvr>
                                      <p:to>
                                        <p:strVal val="visible"/>
                                      </p:to>
                                    </p:set>
                                    <p:anim calcmode="lin" valueType="num">
                                      <p:cBhvr>
                                        <p:cTn id="19" dur="500" fill="hold"/>
                                        <p:tgtEl>
                                          <p:spTgt spid="65539">
                                            <p:txEl>
                                              <p:charRg st="30" end="41"/>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30"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39">
                                            <p:txEl>
                                              <p:charRg st="41" end="54"/>
                                            </p:txEl>
                                          </p:spTgt>
                                        </p:tgtEl>
                                        <p:attrNameLst>
                                          <p:attrName>style.visibility</p:attrName>
                                        </p:attrNameLst>
                                      </p:cBhvr>
                                      <p:to>
                                        <p:strVal val="visible"/>
                                      </p:to>
                                    </p:set>
                                    <p:anim calcmode="lin" valueType="num">
                                      <p:cBhvr>
                                        <p:cTn id="25" dur="500" fill="hold"/>
                                        <p:tgtEl>
                                          <p:spTgt spid="65539">
                                            <p:txEl>
                                              <p:charRg st="41" end="54"/>
                                            </p:txEl>
                                          </p:spTgt>
                                        </p:tgtEl>
                                        <p:attrNameLst>
                                          <p:attrName>ppt_x</p:attrName>
                                        </p:attrNameLst>
                                      </p:cBhvr>
                                      <p:tavLst>
                                        <p:tav tm="0">
                                          <p:val>
                                            <p:strVal val="#ppt_x"/>
                                          </p:val>
                                        </p:tav>
                                        <p:tav tm="100000">
                                          <p:val>
                                            <p:strVal val="#ppt_x"/>
                                          </p:val>
                                        </p:tav>
                                      </p:tavLst>
                                    </p:anim>
                                    <p:anim calcmode="lin" valueType="num">
                                      <p:cBhvr>
                                        <p:cTn id="26" dur="500" fill="hold"/>
                                        <p:tgtEl>
                                          <p:spTgt spid="65539">
                                            <p:txEl>
                                              <p:charRg st="41" end="5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39">
                                            <p:txEl>
                                              <p:charRg st="54" end="67"/>
                                            </p:txEl>
                                          </p:spTgt>
                                        </p:tgtEl>
                                        <p:attrNameLst>
                                          <p:attrName>style.visibility</p:attrName>
                                        </p:attrNameLst>
                                      </p:cBhvr>
                                      <p:to>
                                        <p:strVal val="visible"/>
                                      </p:to>
                                    </p:set>
                                    <p:anim calcmode="lin" valueType="num">
                                      <p:cBhvr>
                                        <p:cTn id="31" dur="500" fill="hold"/>
                                        <p:tgtEl>
                                          <p:spTgt spid="65539">
                                            <p:txEl>
                                              <p:charRg st="54" end="67"/>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4" end="6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539">
                                            <p:txEl>
                                              <p:charRg st="67" end="80"/>
                                            </p:txEl>
                                          </p:spTgt>
                                        </p:tgtEl>
                                        <p:attrNameLst>
                                          <p:attrName>style.visibility</p:attrName>
                                        </p:attrNameLst>
                                      </p:cBhvr>
                                      <p:to>
                                        <p:strVal val="visible"/>
                                      </p:to>
                                    </p:set>
                                    <p:anim calcmode="lin" valueType="num">
                                      <p:cBhvr>
                                        <p:cTn id="37" dur="500" fill="hold"/>
                                        <p:tgtEl>
                                          <p:spTgt spid="65539">
                                            <p:txEl>
                                              <p:charRg st="67" end="80"/>
                                            </p:txEl>
                                          </p:spTgt>
                                        </p:tgtEl>
                                        <p:attrNameLst>
                                          <p:attrName>ppt_x</p:attrName>
                                        </p:attrNameLst>
                                      </p:cBhvr>
                                      <p:tavLst>
                                        <p:tav tm="0">
                                          <p:val>
                                            <p:strVal val="#ppt_x"/>
                                          </p:val>
                                        </p:tav>
                                        <p:tav tm="100000">
                                          <p:val>
                                            <p:strVal val="#ppt_x"/>
                                          </p:val>
                                        </p:tav>
                                      </p:tavLst>
                                    </p:anim>
                                    <p:anim calcmode="lin" valueType="num">
                                      <p:cBhvr>
                                        <p:cTn id="38" dur="500" fill="hold"/>
                                        <p:tgtEl>
                                          <p:spTgt spid="65539">
                                            <p:txEl>
                                              <p:charRg st="67"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2"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66561"/>
          <p:cNvSpPr>
            <a:spLocks noGrp="1"/>
          </p:cNvSpPr>
          <p:nvPr>
            <p:ph idx="1"/>
          </p:nvPr>
        </p:nvSpPr>
        <p:spPr>
          <a:xfrm>
            <a:off x="107950" y="595313"/>
            <a:ext cx="8856663" cy="1528763"/>
          </a:xfrm>
        </p:spPr>
        <p:txBody>
          <a:bodyPr wrap="square" anchor="t">
            <a:spAutoFit/>
          </a:bodyPr>
          <a:p>
            <a:pPr fontAlgn="base">
              <a:buNone/>
            </a:pPr>
            <a:r>
              <a:rPr lang="zh-CN" altLang="zh-CN" sz="3600" b="1" strike="noStrike" noProof="1">
                <a:solidFill>
                  <a:srgbClr val="800000"/>
                </a:solidFill>
              </a:rPr>
              <a:t>1.</a:t>
            </a:r>
            <a:r>
              <a:rPr lang="zh-CN" altLang="en-US" sz="3600" b="1" strike="noStrike" noProof="1">
                <a:solidFill>
                  <a:srgbClr val="800000"/>
                </a:solidFill>
              </a:rPr>
              <a:t>首次适应算法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首次适应算法是将输入的作业放置到主存里第一个足够装入它的可利用的空闲区中。</a:t>
            </a:r>
            <a:endParaRPr lang="zh-CN" altLang="en-US" sz="2800" strike="noStrike" noProof="1">
              <a:solidFill>
                <a:schemeClr val="tx1"/>
              </a:solidFill>
              <a:effectLst/>
            </a:endParaRPr>
          </a:p>
        </p:txBody>
      </p:sp>
      <p:grpSp>
        <p:nvGrpSpPr>
          <p:cNvPr id="66563" name="组合 66562"/>
          <p:cNvGrpSpPr/>
          <p:nvPr/>
        </p:nvGrpSpPr>
        <p:grpSpPr>
          <a:xfrm>
            <a:off x="2209800" y="2528888"/>
            <a:ext cx="3886200" cy="3762375"/>
            <a:chOff x="0" y="0"/>
            <a:chExt cx="2260" cy="2370"/>
          </a:xfrm>
        </p:grpSpPr>
        <p:grpSp>
          <p:nvGrpSpPr>
            <p:cNvPr id="58371" name="组合 66563"/>
            <p:cNvGrpSpPr/>
            <p:nvPr/>
          </p:nvGrpSpPr>
          <p:grpSpPr>
            <a:xfrm>
              <a:off x="0" y="348"/>
              <a:ext cx="1252" cy="948"/>
              <a:chOff x="0" y="0"/>
              <a:chExt cx="1252" cy="948"/>
            </a:xfrm>
          </p:grpSpPr>
          <p:sp>
            <p:nvSpPr>
              <p:cNvPr id="58372" name="文本框 66564"/>
              <p:cNvSpPr txBox="1"/>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pitchFamily="18" charset="0"/>
                    <a:ea typeface="宋体" pitchFamily="2" charset="-122"/>
                  </a:rPr>
                  <a:t>作</a:t>
                </a:r>
                <a:endParaRPr lang="zh-CN" altLang="en-US">
                  <a:latin typeface="Times New Roman" panose="02020603050405020304" pitchFamily="18" charset="0"/>
                  <a:ea typeface="宋体" pitchFamily="2" charset="-122"/>
                </a:endParaRPr>
              </a:p>
              <a:p>
                <a:pPr lvl="0" algn="ctr"/>
                <a:r>
                  <a:rPr lang="zh-CN" altLang="en-US">
                    <a:latin typeface="Times New Roman" panose="02020603050405020304" pitchFamily="18" charset="0"/>
                    <a:ea typeface="宋体" pitchFamily="2" charset="-122"/>
                  </a:rPr>
                  <a:t>业</a:t>
                </a:r>
                <a:endParaRPr lang="zh-CN" altLang="en-US">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A</a:t>
                </a:r>
                <a:endParaRPr lang="en-US" altLang="zh-CN">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18KB</a:t>
                </a:r>
                <a:endParaRPr lang="en-US" altLang="zh-CN">
                  <a:latin typeface="Times New Roman" panose="02020603050405020304" pitchFamily="18" charset="0"/>
                  <a:ea typeface="宋体" pitchFamily="2" charset="-122"/>
                </a:endParaRPr>
              </a:p>
            </p:txBody>
          </p:sp>
          <p:sp>
            <p:nvSpPr>
              <p:cNvPr id="58373" name="直接连接符 66565"/>
              <p:cNvSpPr/>
              <p:nvPr/>
            </p:nvSpPr>
            <p:spPr>
              <a:xfrm flipV="1">
                <a:off x="580" y="144"/>
                <a:ext cx="672" cy="192"/>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grpSp>
          <p:nvGrpSpPr>
            <p:cNvPr id="58374" name="组合 66566"/>
            <p:cNvGrpSpPr/>
            <p:nvPr/>
          </p:nvGrpSpPr>
          <p:grpSpPr>
            <a:xfrm>
              <a:off x="580" y="0"/>
              <a:ext cx="1680" cy="2370"/>
              <a:chOff x="0" y="0"/>
              <a:chExt cx="1680" cy="2370"/>
            </a:xfrm>
          </p:grpSpPr>
          <p:sp>
            <p:nvSpPr>
              <p:cNvPr id="58375" name="矩形 66567"/>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76" name="文本框 66568"/>
              <p:cNvSpPr txBox="1"/>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just"/>
                <a:endParaRPr lang="en-US" altLang="zh-CN">
                  <a:latin typeface="Times New Roman" panose="02020603050405020304" pitchFamily="18" charset="0"/>
                  <a:ea typeface="宋体" pitchFamily="2" charset="-122"/>
                </a:endParaRPr>
              </a:p>
            </p:txBody>
          </p:sp>
          <p:sp>
            <p:nvSpPr>
              <p:cNvPr id="58377" name="直接连接符 66569"/>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78" name="文本框 66570"/>
              <p:cNvSpPr txBox="1"/>
              <p:nvPr/>
            </p:nvSpPr>
            <p:spPr>
              <a:xfrm>
                <a:off x="795" y="1571"/>
                <a:ext cx="767" cy="25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58379" name="直接连接符 66571"/>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0" name="直接连接符 66572"/>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1" name="文本框 66573"/>
              <p:cNvSpPr txBox="1"/>
              <p:nvPr/>
            </p:nvSpPr>
            <p:spPr>
              <a:xfrm>
                <a:off x="795" y="570"/>
                <a:ext cx="767" cy="25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58382" name="直接连接符 66574"/>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3" name="文本框 66575"/>
              <p:cNvSpPr txBox="1"/>
              <p:nvPr/>
            </p:nvSpPr>
            <p:spPr>
              <a:xfrm>
                <a:off x="795" y="1107"/>
                <a:ext cx="767" cy="25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58384" name="直接连接符 66576"/>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5" name="直接连接符 66577"/>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6" name="矩形 66578"/>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7" name="文本框 66579"/>
              <p:cNvSpPr txBox="1"/>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30KB</a:t>
                </a:r>
                <a:endParaRPr lang="en-US" altLang="zh-CN" sz="1800">
                  <a:latin typeface="Times New Roman" panose="02020603050405020304" pitchFamily="18" charset="0"/>
                  <a:ea typeface="宋体" pitchFamily="2" charset="-122"/>
                </a:endParaRPr>
              </a:p>
            </p:txBody>
          </p:sp>
          <p:sp>
            <p:nvSpPr>
              <p:cNvPr id="58388" name="矩形 66580"/>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89" name="文本框 66581"/>
              <p:cNvSpPr txBox="1"/>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5KB</a:t>
                </a:r>
                <a:endParaRPr lang="en-US" altLang="zh-CN" sz="1000">
                  <a:latin typeface="Times New Roman" panose="02020603050405020304" pitchFamily="18" charset="0"/>
                  <a:ea typeface="宋体" pitchFamily="2" charset="-122"/>
                </a:endParaRPr>
              </a:p>
            </p:txBody>
          </p:sp>
          <p:sp>
            <p:nvSpPr>
              <p:cNvPr id="58390" name="矩形 66582"/>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91" name="文本框 66583"/>
              <p:cNvSpPr txBox="1"/>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46KB</a:t>
                </a:r>
                <a:endParaRPr lang="en-US" altLang="zh-CN" sz="1800">
                  <a:latin typeface="Times New Roman" panose="02020603050405020304" pitchFamily="18" charset="0"/>
                  <a:ea typeface="宋体" pitchFamily="2" charset="-122"/>
                </a:endParaRPr>
              </a:p>
            </p:txBody>
          </p:sp>
          <p:sp>
            <p:nvSpPr>
              <p:cNvPr id="58392" name="直接连接符 66584"/>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93" name="文本框 66585"/>
              <p:cNvSpPr txBox="1"/>
              <p:nvPr/>
            </p:nvSpPr>
            <p:spPr>
              <a:xfrm>
                <a:off x="240" y="0"/>
                <a:ext cx="528"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0KB</a:t>
                </a:r>
                <a:endParaRPr lang="en-US" altLang="zh-CN" sz="2800">
                  <a:latin typeface="Times New Roman" panose="02020603050405020304" pitchFamily="18" charset="0"/>
                  <a:ea typeface="宋体" pitchFamily="2" charset="-122"/>
                </a:endParaRPr>
              </a:p>
            </p:txBody>
          </p:sp>
          <p:sp>
            <p:nvSpPr>
              <p:cNvPr id="58394" name="文本框 66586"/>
              <p:cNvSpPr txBox="1"/>
              <p:nvPr/>
            </p:nvSpPr>
            <p:spPr>
              <a:xfrm>
                <a:off x="192" y="240"/>
                <a:ext cx="600" cy="250"/>
              </a:xfrm>
              <a:prstGeom prst="rect">
                <a:avLst/>
              </a:prstGeom>
              <a:noFill/>
              <a:ln w="9525">
                <a:noFill/>
                <a:miter/>
              </a:ln>
            </p:spPr>
            <p:txBody>
              <a:bodyPr wrap="square" anchor="t">
                <a:spAutoFit/>
              </a:bodyPr>
              <a:p>
                <a:pPr lvl="0">
                  <a:spcBef>
                    <a:spcPct val="50000"/>
                  </a:spcBef>
                </a:pPr>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58395" name="文本框 66587"/>
              <p:cNvSpPr txBox="1"/>
              <p:nvPr/>
            </p:nvSpPr>
            <p:spPr>
              <a:xfrm>
                <a:off x="80" y="672"/>
                <a:ext cx="672"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100KB</a:t>
                </a:r>
                <a:endParaRPr lang="en-US" altLang="zh-CN" sz="2800">
                  <a:latin typeface="Times New Roman" panose="02020603050405020304" pitchFamily="18" charset="0"/>
                  <a:ea typeface="宋体" pitchFamily="2" charset="-122"/>
                </a:endParaRPr>
              </a:p>
            </p:txBody>
          </p:sp>
          <p:sp>
            <p:nvSpPr>
              <p:cNvPr id="58396" name="矩形 66588"/>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58397" name="文本框 66589"/>
              <p:cNvSpPr txBox="1"/>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20KB</a:t>
                </a:r>
                <a:endParaRPr lang="en-US" altLang="zh-CN" sz="1000">
                  <a:latin typeface="Times New Roman" panose="02020603050405020304" pitchFamily="18" charset="0"/>
                  <a:ea typeface="宋体" pitchFamily="2" charset="-122"/>
                </a:endParaRPr>
              </a:p>
            </p:txBody>
          </p:sp>
          <p:sp>
            <p:nvSpPr>
              <p:cNvPr id="58398" name="文本框 66590"/>
              <p:cNvSpPr txBox="1"/>
              <p:nvPr/>
            </p:nvSpPr>
            <p:spPr>
              <a:xfrm>
                <a:off x="88" y="1257"/>
                <a:ext cx="672"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160KB</a:t>
                </a:r>
                <a:endParaRPr lang="en-US" altLang="zh-CN" sz="2800">
                  <a:latin typeface="Times New Roman" panose="02020603050405020304" pitchFamily="18" charset="0"/>
                  <a:ea typeface="宋体" pitchFamily="2" charset="-122"/>
                </a:endParaRPr>
              </a:p>
            </p:txBody>
          </p:sp>
          <p:sp>
            <p:nvSpPr>
              <p:cNvPr id="58399" name="文本框 66591"/>
              <p:cNvSpPr txBox="1"/>
              <p:nvPr/>
            </p:nvSpPr>
            <p:spPr>
              <a:xfrm>
                <a:off x="80" y="1728"/>
                <a:ext cx="672"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210KB</a:t>
                </a:r>
                <a:endParaRPr lang="en-US" altLang="zh-CN" sz="2800">
                  <a:latin typeface="Times New Roman" panose="02020603050405020304" pitchFamily="18" charset="0"/>
                  <a:ea typeface="宋体" pitchFamily="2" charset="-122"/>
                </a:endParaRPr>
              </a:p>
            </p:txBody>
          </p:sp>
          <p:sp>
            <p:nvSpPr>
              <p:cNvPr id="58400" name="文本框 66592"/>
              <p:cNvSpPr txBox="1"/>
              <p:nvPr/>
            </p:nvSpPr>
            <p:spPr>
              <a:xfrm>
                <a:off x="0" y="2120"/>
                <a:ext cx="864" cy="250"/>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grpSp>
      </p:grpSp>
      <p:sp>
        <p:nvSpPr>
          <p:cNvPr id="5840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charRg st="0" end="11"/>
                                            </p:txEl>
                                          </p:spTgt>
                                        </p:tgtEl>
                                        <p:attrNameLst>
                                          <p:attrName>style.visibility</p:attrName>
                                        </p:attrNameLst>
                                      </p:cBhvr>
                                      <p:to>
                                        <p:strVal val="visible"/>
                                      </p:to>
                                    </p:set>
                                    <p:anim calcmode="lin" valueType="num">
                                      <p:cBhvr>
                                        <p:cTn id="7" dur="500" fill="hold"/>
                                        <p:tgtEl>
                                          <p:spTgt spid="66562">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6562">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2">
                                            <p:txEl>
                                              <p:charRg st="11" end="50"/>
                                            </p:txEl>
                                          </p:spTgt>
                                        </p:tgtEl>
                                        <p:attrNameLst>
                                          <p:attrName>style.visibility</p:attrName>
                                        </p:attrNameLst>
                                      </p:cBhvr>
                                      <p:to>
                                        <p:strVal val="visible"/>
                                      </p:to>
                                    </p:set>
                                    <p:anim calcmode="lin" valueType="num">
                                      <p:cBhvr>
                                        <p:cTn id="13" dur="500" fill="hold"/>
                                        <p:tgtEl>
                                          <p:spTgt spid="66562">
                                            <p:txEl>
                                              <p:charRg st="11" end="50"/>
                                            </p:txEl>
                                          </p:spTgt>
                                        </p:tgtEl>
                                        <p:attrNameLst>
                                          <p:attrName>ppt_x</p:attrName>
                                        </p:attrNameLst>
                                      </p:cBhvr>
                                      <p:tavLst>
                                        <p:tav tm="0">
                                          <p:val>
                                            <p:strVal val="#ppt_x"/>
                                          </p:val>
                                        </p:tav>
                                        <p:tav tm="100000">
                                          <p:val>
                                            <p:strVal val="#ppt_x"/>
                                          </p:val>
                                        </p:tav>
                                      </p:tavLst>
                                    </p:anim>
                                    <p:anim calcmode="lin" valueType="num">
                                      <p:cBhvr>
                                        <p:cTn id="14" dur="500" fill="hold"/>
                                        <p:tgtEl>
                                          <p:spTgt spid="66562">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p:cTn id="19" dur="500" fill="hold"/>
                                        <p:tgtEl>
                                          <p:spTgt spid="66563"/>
                                        </p:tgtEl>
                                        <p:attrNameLst>
                                          <p:attrName>ppt_x</p:attrName>
                                        </p:attrNameLst>
                                      </p:cBhvr>
                                      <p:tavLst>
                                        <p:tav tm="0">
                                          <p:val>
                                            <p:strVal val="1+#ppt_w/2"/>
                                          </p:val>
                                        </p:tav>
                                        <p:tav tm="100000">
                                          <p:val>
                                            <p:strVal val="#ppt_x"/>
                                          </p:val>
                                        </p:tav>
                                      </p:tavLst>
                                    </p:anim>
                                    <p:anim calcmode="lin" valueType="num">
                                      <p:cBhvr>
                                        <p:cTn id="20"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67585"/>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首次适应算法的特点</a:t>
            </a:r>
            <a:endParaRPr lang="zh-CN" altLang="en-US" sz="4000" strike="noStrike" noProof="1">
              <a:solidFill>
                <a:srgbClr val="800000"/>
              </a:solidFill>
            </a:endParaRPr>
          </a:p>
        </p:txBody>
      </p:sp>
      <p:sp>
        <p:nvSpPr>
          <p:cNvPr id="59394" name="文本占位符 67586"/>
          <p:cNvSpPr>
            <a:spLocks noGrp="1"/>
          </p:cNvSpPr>
          <p:nvPr>
            <p:ph idx="1"/>
          </p:nvPr>
        </p:nvSpPr>
        <p:spPr>
          <a:xfrm>
            <a:off x="381000" y="1529080"/>
            <a:ext cx="8388350" cy="408305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空闲区地址由低到高排序。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尽可能地利用内存低端的空闲区，而尽量保存高端的空闲区。</a:t>
            </a:r>
            <a:endParaRPr lang="zh-CN" altLang="en-US" strike="noStrike" noProof="1">
              <a:solidFill>
                <a:schemeClr val="tx1"/>
              </a:solidFill>
              <a:effectLst/>
            </a:endParaRPr>
          </a:p>
          <a:p>
            <a:pPr fontAlgn="base"/>
            <a:r>
              <a:rPr lang="zh-CN" altLang="en-US" strike="noStrike" noProof="1">
                <a:solidFill>
                  <a:schemeClr val="tx1"/>
                </a:solidFill>
                <a:effectLst/>
              </a:rPr>
              <a:t>该算法的分配和释放的时间性能较好，较大的空闲分区可以被保留在内存高端。</a:t>
            </a:r>
            <a:endParaRPr lang="zh-CN" altLang="en-US" strike="noStrike" noProof="1">
              <a:solidFill>
                <a:schemeClr val="tx1"/>
              </a:solidFill>
              <a:effectLst/>
            </a:endParaRPr>
          </a:p>
          <a:p>
            <a:pPr fontAlgn="base"/>
            <a:r>
              <a:rPr lang="zh-CN" altLang="en-US" strike="noStrike" noProof="1">
                <a:solidFill>
                  <a:schemeClr val="tx1"/>
                </a:solidFill>
                <a:effectLst/>
              </a:rPr>
              <a:t>但随着低端分区不断划分而产生较多小分区，每次分配时查找时间开销会增大。</a:t>
            </a:r>
            <a:endParaRPr lang="zh-CN" altLang="en-US" strike="noStrike" noProof="1">
              <a:solidFill>
                <a:schemeClr val="tx1"/>
              </a:solidFill>
              <a:effectLst/>
            </a:endParaRPr>
          </a:p>
        </p:txBody>
      </p:sp>
      <p:sp>
        <p:nvSpPr>
          <p:cNvPr id="59395"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68609"/>
          <p:cNvSpPr>
            <a:spLocks noGrp="1"/>
          </p:cNvSpPr>
          <p:nvPr>
            <p:ph idx="1"/>
          </p:nvPr>
        </p:nvSpPr>
        <p:spPr>
          <a:xfrm>
            <a:off x="255588" y="698500"/>
            <a:ext cx="8736013" cy="1528763"/>
          </a:xfrm>
        </p:spPr>
        <p:txBody>
          <a:bodyPr anchor="t">
            <a:spAutoFit/>
          </a:bodyPr>
          <a:p>
            <a:pPr fontAlgn="base">
              <a:buNone/>
            </a:pPr>
            <a:r>
              <a:rPr lang="zh-CN" altLang="zh-CN" sz="3600" b="1" strike="noStrike" noProof="1">
                <a:solidFill>
                  <a:srgbClr val="800000"/>
                </a:solidFill>
              </a:rPr>
              <a:t>2.</a:t>
            </a:r>
            <a:r>
              <a:rPr lang="zh-CN" altLang="en-US" sz="3600" b="1" strike="noStrike" noProof="1">
                <a:solidFill>
                  <a:srgbClr val="800000"/>
                </a:solidFill>
              </a:rPr>
              <a:t>最佳适应算法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最佳适应算法是将输入的作业放置到主存中与它所需大小最接近的空闲区中。</a:t>
            </a:r>
            <a:endParaRPr lang="zh-CN" altLang="en-US" sz="2800" strike="noStrike" noProof="1">
              <a:solidFill>
                <a:schemeClr val="tx1"/>
              </a:solidFill>
              <a:effectLst/>
            </a:endParaRPr>
          </a:p>
        </p:txBody>
      </p:sp>
      <p:grpSp>
        <p:nvGrpSpPr>
          <p:cNvPr id="68611" name="组合 68610"/>
          <p:cNvGrpSpPr/>
          <p:nvPr/>
        </p:nvGrpSpPr>
        <p:grpSpPr>
          <a:xfrm>
            <a:off x="2286000" y="2362200"/>
            <a:ext cx="4389438" cy="3865563"/>
            <a:chOff x="0" y="0"/>
            <a:chExt cx="2256" cy="2330"/>
          </a:xfrm>
        </p:grpSpPr>
        <p:grpSp>
          <p:nvGrpSpPr>
            <p:cNvPr id="60419" name="组合 68611"/>
            <p:cNvGrpSpPr/>
            <p:nvPr/>
          </p:nvGrpSpPr>
          <p:grpSpPr>
            <a:xfrm>
              <a:off x="0" y="396"/>
              <a:ext cx="1248" cy="948"/>
              <a:chOff x="0" y="0"/>
              <a:chExt cx="1252" cy="948"/>
            </a:xfrm>
          </p:grpSpPr>
          <p:sp>
            <p:nvSpPr>
              <p:cNvPr id="60420" name="文本框 68612"/>
              <p:cNvSpPr txBox="1"/>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sz="1800">
                    <a:latin typeface="Times New Roman" panose="02020603050405020304" pitchFamily="18" charset="0"/>
                    <a:ea typeface="宋体" pitchFamily="2" charset="-122"/>
                  </a:rPr>
                  <a:t>作</a:t>
                </a:r>
                <a:endParaRPr lang="zh-CN" altLang="en-US" sz="1800">
                  <a:latin typeface="Times New Roman" panose="02020603050405020304" pitchFamily="18" charset="0"/>
                  <a:ea typeface="宋体" pitchFamily="2" charset="-122"/>
                </a:endParaRPr>
              </a:p>
              <a:p>
                <a:pPr lvl="0" algn="ctr"/>
                <a:r>
                  <a:rPr lang="zh-CN" altLang="en-US" sz="1800">
                    <a:latin typeface="Times New Roman" panose="02020603050405020304" pitchFamily="18" charset="0"/>
                    <a:ea typeface="宋体" pitchFamily="2" charset="-122"/>
                  </a:rPr>
                  <a:t>业</a:t>
                </a:r>
                <a:endParaRPr lang="zh-CN" altLang="en-US" sz="1800">
                  <a:latin typeface="Times New Roman" panose="02020603050405020304" pitchFamily="18" charset="0"/>
                  <a:ea typeface="宋体" pitchFamily="2" charset="-122"/>
                </a:endParaRPr>
              </a:p>
              <a:p>
                <a:pPr lvl="0" algn="ctr"/>
                <a:r>
                  <a:rPr lang="en-US" altLang="zh-CN" sz="1800">
                    <a:latin typeface="Times New Roman" panose="02020603050405020304" pitchFamily="18" charset="0"/>
                    <a:ea typeface="宋体" pitchFamily="2" charset="-122"/>
                  </a:rPr>
                  <a:t>A</a:t>
                </a:r>
                <a:endParaRPr lang="en-US" altLang="zh-CN" sz="1800">
                  <a:latin typeface="Times New Roman" panose="02020603050405020304" pitchFamily="18" charset="0"/>
                  <a:ea typeface="宋体" pitchFamily="2" charset="-122"/>
                </a:endParaRPr>
              </a:p>
              <a:p>
                <a:pPr lvl="0" algn="ctr"/>
                <a:r>
                  <a:rPr lang="en-US" altLang="zh-CN" sz="1800">
                    <a:latin typeface="Times New Roman" panose="02020603050405020304" pitchFamily="18" charset="0"/>
                    <a:ea typeface="宋体" pitchFamily="2" charset="-122"/>
                  </a:rPr>
                  <a:t>18KB</a:t>
                </a:r>
                <a:endParaRPr lang="en-US" altLang="zh-CN" sz="1800">
                  <a:latin typeface="Times New Roman" panose="02020603050405020304" pitchFamily="18" charset="0"/>
                  <a:ea typeface="宋体" pitchFamily="2" charset="-122"/>
                </a:endParaRPr>
              </a:p>
            </p:txBody>
          </p:sp>
          <p:sp>
            <p:nvSpPr>
              <p:cNvPr id="60421" name="直接连接符 68613"/>
              <p:cNvSpPr/>
              <p:nvPr/>
            </p:nvSpPr>
            <p:spPr>
              <a:xfrm>
                <a:off x="580" y="384"/>
                <a:ext cx="672" cy="24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grpSp>
          <p:nvGrpSpPr>
            <p:cNvPr id="60422" name="组合 68614"/>
            <p:cNvGrpSpPr/>
            <p:nvPr/>
          </p:nvGrpSpPr>
          <p:grpSpPr>
            <a:xfrm>
              <a:off x="576" y="0"/>
              <a:ext cx="1680" cy="2330"/>
              <a:chOff x="0" y="0"/>
              <a:chExt cx="1680" cy="2330"/>
            </a:xfrm>
          </p:grpSpPr>
          <p:sp>
            <p:nvSpPr>
              <p:cNvPr id="60423" name="矩形 68615"/>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4" name="文本框 68616"/>
              <p:cNvSpPr txBox="1"/>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just"/>
                <a:endParaRPr lang="en-US" altLang="zh-CN">
                  <a:latin typeface="Times New Roman" panose="02020603050405020304" pitchFamily="18" charset="0"/>
                  <a:ea typeface="宋体" pitchFamily="2" charset="-122"/>
                </a:endParaRPr>
              </a:p>
            </p:txBody>
          </p:sp>
          <p:sp>
            <p:nvSpPr>
              <p:cNvPr id="60425" name="直接连接符 68617"/>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6" name="文本框 68618"/>
              <p:cNvSpPr txBox="1"/>
              <p:nvPr/>
            </p:nvSpPr>
            <p:spPr>
              <a:xfrm>
                <a:off x="795" y="1571"/>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0427" name="直接连接符 68619"/>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8" name="直接连接符 68620"/>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29" name="文本框 68621"/>
              <p:cNvSpPr txBox="1"/>
              <p:nvPr/>
            </p:nvSpPr>
            <p:spPr>
              <a:xfrm>
                <a:off x="795" y="570"/>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0430" name="直接连接符 68622"/>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1" name="文本框 68623"/>
              <p:cNvSpPr txBox="1"/>
              <p:nvPr/>
            </p:nvSpPr>
            <p:spPr>
              <a:xfrm>
                <a:off x="795" y="1107"/>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0432" name="直接连接符 68624"/>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3" name="直接连接符 68625"/>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4" name="矩形 68626"/>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5" name="文本框 68627"/>
              <p:cNvSpPr txBox="1"/>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30KB</a:t>
                </a:r>
                <a:endParaRPr lang="en-US" altLang="zh-CN" sz="1800">
                  <a:latin typeface="Times New Roman" panose="02020603050405020304" pitchFamily="18" charset="0"/>
                  <a:ea typeface="宋体" pitchFamily="2" charset="-122"/>
                </a:endParaRPr>
              </a:p>
            </p:txBody>
          </p:sp>
          <p:sp>
            <p:nvSpPr>
              <p:cNvPr id="60436" name="矩形 68628"/>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7" name="文本框 68629"/>
              <p:cNvSpPr txBox="1"/>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5KB</a:t>
                </a:r>
                <a:endParaRPr lang="en-US" altLang="zh-CN" sz="1000">
                  <a:latin typeface="Times New Roman" panose="02020603050405020304" pitchFamily="18" charset="0"/>
                  <a:ea typeface="宋体" pitchFamily="2" charset="-122"/>
                </a:endParaRPr>
              </a:p>
            </p:txBody>
          </p:sp>
          <p:sp>
            <p:nvSpPr>
              <p:cNvPr id="60438" name="矩形 68630"/>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39" name="文本框 68631"/>
              <p:cNvSpPr txBox="1"/>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46KB</a:t>
                </a:r>
                <a:endParaRPr lang="en-US" altLang="zh-CN" sz="1800">
                  <a:latin typeface="Times New Roman" panose="02020603050405020304" pitchFamily="18" charset="0"/>
                  <a:ea typeface="宋体" pitchFamily="2" charset="-122"/>
                </a:endParaRPr>
              </a:p>
            </p:txBody>
          </p:sp>
          <p:sp>
            <p:nvSpPr>
              <p:cNvPr id="60440" name="直接连接符 68632"/>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41" name="文本框 68633"/>
              <p:cNvSpPr txBox="1"/>
              <p:nvPr/>
            </p:nvSpPr>
            <p:spPr>
              <a:xfrm>
                <a:off x="241" y="0"/>
                <a:ext cx="527"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0KB</a:t>
                </a:r>
                <a:endParaRPr lang="en-US" altLang="zh-CN" sz="2800">
                  <a:latin typeface="Times New Roman" panose="02020603050405020304" pitchFamily="18" charset="0"/>
                  <a:ea typeface="宋体" pitchFamily="2" charset="-122"/>
                </a:endParaRPr>
              </a:p>
            </p:txBody>
          </p:sp>
          <p:sp>
            <p:nvSpPr>
              <p:cNvPr id="60442" name="文本框 68634"/>
              <p:cNvSpPr txBox="1"/>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60443" name="文本框 68635"/>
              <p:cNvSpPr txBox="1"/>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100KB</a:t>
                </a:r>
                <a:endParaRPr lang="en-US" altLang="zh-CN" sz="2800">
                  <a:latin typeface="Times New Roman" panose="02020603050405020304" pitchFamily="18" charset="0"/>
                  <a:ea typeface="宋体" pitchFamily="2" charset="-122"/>
                </a:endParaRPr>
              </a:p>
            </p:txBody>
          </p:sp>
          <p:sp>
            <p:nvSpPr>
              <p:cNvPr id="60444" name="矩形 68636"/>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0445" name="文本框 68637"/>
              <p:cNvSpPr txBox="1"/>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pitchFamily="18" charset="0"/>
                    <a:ea typeface="宋体" pitchFamily="2" charset="-122"/>
                  </a:rPr>
                  <a:t>20KB</a:t>
                </a:r>
                <a:endParaRPr lang="en-US" altLang="zh-CN" sz="1000">
                  <a:latin typeface="Times New Roman" panose="02020603050405020304" pitchFamily="18" charset="0"/>
                  <a:ea typeface="宋体" pitchFamily="2" charset="-122"/>
                </a:endParaRPr>
              </a:p>
            </p:txBody>
          </p:sp>
          <p:sp>
            <p:nvSpPr>
              <p:cNvPr id="60446" name="文本框 68638"/>
              <p:cNvSpPr txBox="1"/>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160KB</a:t>
                </a:r>
                <a:endParaRPr lang="en-US" altLang="zh-CN" sz="2800">
                  <a:latin typeface="Times New Roman" panose="02020603050405020304" pitchFamily="18" charset="0"/>
                  <a:ea typeface="宋体" pitchFamily="2" charset="-122"/>
                </a:endParaRPr>
              </a:p>
            </p:txBody>
          </p:sp>
          <p:sp>
            <p:nvSpPr>
              <p:cNvPr id="60447" name="文本框 68639"/>
              <p:cNvSpPr txBox="1"/>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210KB</a:t>
                </a:r>
                <a:endParaRPr lang="en-US" altLang="zh-CN" sz="2800">
                  <a:latin typeface="Times New Roman" panose="02020603050405020304" pitchFamily="18" charset="0"/>
                  <a:ea typeface="宋体" pitchFamily="2" charset="-122"/>
                </a:endParaRPr>
              </a:p>
            </p:txBody>
          </p:sp>
          <p:sp>
            <p:nvSpPr>
              <p:cNvPr id="60448" name="文本框 68640"/>
              <p:cNvSpPr txBox="1"/>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pitchFamily="18" charset="0"/>
                    <a:ea typeface="宋体" pitchFamily="2" charset="-122"/>
                  </a:rPr>
                  <a:t>1</a:t>
                </a:r>
                <a:endParaRPr lang="en-US" altLang="zh-CN" sz="2000">
                  <a:latin typeface="Times New Roman" panose="02020603050405020304" pitchFamily="18"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0">
                                            <p:txEl>
                                              <p:charRg st="0" end="10"/>
                                            </p:txEl>
                                          </p:spTgt>
                                        </p:tgtEl>
                                        <p:attrNameLst>
                                          <p:attrName>style.visibility</p:attrName>
                                        </p:attrNameLst>
                                      </p:cBhvr>
                                      <p:to>
                                        <p:strVal val="visible"/>
                                      </p:to>
                                    </p:set>
                                    <p:anim calcmode="lin" valueType="num">
                                      <p:cBhvr>
                                        <p:cTn id="7" dur="500" fill="hold"/>
                                        <p:tgtEl>
                                          <p:spTgt spid="68610">
                                            <p:txEl>
                                              <p:charRg st="0" end="10"/>
                                            </p:txEl>
                                          </p:spTgt>
                                        </p:tgtEl>
                                        <p:attrNameLst>
                                          <p:attrName>ppt_x</p:attrName>
                                        </p:attrNameLst>
                                      </p:cBhvr>
                                      <p:tavLst>
                                        <p:tav tm="0">
                                          <p:val>
                                            <p:strVal val="#ppt_x"/>
                                          </p:val>
                                        </p:tav>
                                        <p:tav tm="100000">
                                          <p:val>
                                            <p:strVal val="#ppt_x"/>
                                          </p:val>
                                        </p:tav>
                                      </p:tavLst>
                                    </p:anim>
                                    <p:anim calcmode="lin" valueType="num">
                                      <p:cBhvr>
                                        <p:cTn id="8" dur="500" fill="hold"/>
                                        <p:tgtEl>
                                          <p:spTgt spid="68610">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0">
                                            <p:txEl>
                                              <p:charRg st="10" end="46"/>
                                            </p:txEl>
                                          </p:spTgt>
                                        </p:tgtEl>
                                        <p:attrNameLst>
                                          <p:attrName>style.visibility</p:attrName>
                                        </p:attrNameLst>
                                      </p:cBhvr>
                                      <p:to>
                                        <p:strVal val="visible"/>
                                      </p:to>
                                    </p:set>
                                    <p:anim calcmode="lin" valueType="num">
                                      <p:cBhvr>
                                        <p:cTn id="13" dur="500" fill="hold"/>
                                        <p:tgtEl>
                                          <p:spTgt spid="68610">
                                            <p:txEl>
                                              <p:charRg st="10" end="46"/>
                                            </p:txEl>
                                          </p:spTgt>
                                        </p:tgtEl>
                                        <p:attrNameLst>
                                          <p:attrName>ppt_x</p:attrName>
                                        </p:attrNameLst>
                                      </p:cBhvr>
                                      <p:tavLst>
                                        <p:tav tm="0">
                                          <p:val>
                                            <p:strVal val="#ppt_x"/>
                                          </p:val>
                                        </p:tav>
                                        <p:tav tm="100000">
                                          <p:val>
                                            <p:strVal val="#ppt_x"/>
                                          </p:val>
                                        </p:tav>
                                      </p:tavLst>
                                    </p:anim>
                                    <p:anim calcmode="lin" valueType="num">
                                      <p:cBhvr>
                                        <p:cTn id="14" dur="500" fill="hold"/>
                                        <p:tgtEl>
                                          <p:spTgt spid="68610">
                                            <p:txEl>
                                              <p:charRg st="10"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1"/>
                                        </p:tgtEl>
                                        <p:attrNameLst>
                                          <p:attrName>style.visibility</p:attrName>
                                        </p:attrNameLst>
                                      </p:cBhvr>
                                      <p:to>
                                        <p:strVal val="visible"/>
                                      </p:to>
                                    </p:set>
                                    <p:anim calcmode="lin" valueType="num">
                                      <p:cBhvr>
                                        <p:cTn id="19" dur="500" fill="hold"/>
                                        <p:tgtEl>
                                          <p:spTgt spid="68611"/>
                                        </p:tgtEl>
                                        <p:attrNameLst>
                                          <p:attrName>ppt_x</p:attrName>
                                        </p:attrNameLst>
                                      </p:cBhvr>
                                      <p:tavLst>
                                        <p:tav tm="0">
                                          <p:val>
                                            <p:strVal val="1+#ppt_w/2"/>
                                          </p:val>
                                        </p:tav>
                                        <p:tav tm="100000">
                                          <p:val>
                                            <p:strVal val="#ppt_x"/>
                                          </p:val>
                                        </p:tav>
                                      </p:tavLst>
                                    </p:anim>
                                    <p:anim calcmode="lin" valueType="num">
                                      <p:cBhvr>
                                        <p:cTn id="20"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9633"/>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最佳适应算法的特点</a:t>
            </a:r>
            <a:endParaRPr lang="zh-CN" altLang="en-US" sz="4000" strike="noStrike" noProof="1">
              <a:solidFill>
                <a:srgbClr val="800000"/>
              </a:solidFill>
            </a:endParaRPr>
          </a:p>
        </p:txBody>
      </p:sp>
      <p:sp>
        <p:nvSpPr>
          <p:cNvPr id="61442" name="文本占位符 69634"/>
          <p:cNvSpPr>
            <a:spLocks noGrp="1"/>
          </p:cNvSpPr>
          <p:nvPr>
            <p:ph idx="1"/>
          </p:nvPr>
        </p:nvSpPr>
        <p:spPr>
          <a:xfrm>
            <a:off x="381000" y="1803400"/>
            <a:ext cx="8388350" cy="306070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空闲区大小由小到大排序。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尽可能地利用存储器中小的空闲区，而尽量保存大的空闲区。</a:t>
            </a:r>
            <a:endParaRPr lang="zh-CN" altLang="en-US" strike="noStrike" noProof="1">
              <a:solidFill>
                <a:schemeClr val="tx1"/>
              </a:solidFill>
              <a:effectLst/>
            </a:endParaRPr>
          </a:p>
          <a:p>
            <a:pPr fontAlgn="base"/>
            <a:r>
              <a:rPr lang="zh-CN" altLang="en-US" strike="noStrike" noProof="1">
                <a:solidFill>
                  <a:schemeClr val="tx1"/>
                </a:solidFill>
                <a:effectLst/>
              </a:rPr>
              <a:t>从个别来看，碎片较小，但从整体来看，会形成较多碎片。</a:t>
            </a:r>
            <a:endParaRPr lang="zh-CN" altLang="en-US" strike="noStrike" noProof="1">
              <a:solidFill>
                <a:schemeClr val="tx1"/>
              </a:solidFill>
              <a:effectLst/>
            </a:endParaRPr>
          </a:p>
        </p:txBody>
      </p:sp>
      <p:sp>
        <p:nvSpPr>
          <p:cNvPr id="61443"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70657"/>
          <p:cNvSpPr>
            <a:spLocks noGrp="1"/>
          </p:cNvSpPr>
          <p:nvPr>
            <p:ph idx="1"/>
          </p:nvPr>
        </p:nvSpPr>
        <p:spPr>
          <a:xfrm>
            <a:off x="179388" y="650875"/>
            <a:ext cx="8713788" cy="1581150"/>
          </a:xfrm>
        </p:spPr>
        <p:txBody>
          <a:bodyPr anchor="t">
            <a:spAutoFit/>
          </a:bodyPr>
          <a:p>
            <a:pPr fontAlgn="base">
              <a:buNone/>
            </a:pPr>
            <a:r>
              <a:rPr lang="en-US" altLang="zh-CN" sz="4000" b="1" strike="noStrike" noProof="1">
                <a:solidFill>
                  <a:srgbClr val="800000"/>
                </a:solidFill>
              </a:rPr>
              <a:t> </a:t>
            </a:r>
            <a:r>
              <a:rPr lang="zh-CN" altLang="en-US" sz="4000" b="1" strike="noStrike" noProof="1">
                <a:solidFill>
                  <a:srgbClr val="800000"/>
                </a:solidFill>
              </a:rPr>
              <a:t>3</a:t>
            </a:r>
            <a:r>
              <a:rPr lang="en-US" altLang="zh-CN" sz="3600" b="1" strike="noStrike" noProof="1">
                <a:solidFill>
                  <a:srgbClr val="800000"/>
                </a:solidFill>
              </a:rPr>
              <a:t>. </a:t>
            </a:r>
            <a:r>
              <a:rPr lang="zh-CN" altLang="en-US" sz="3600" b="1" strike="noStrike" noProof="1">
                <a:solidFill>
                  <a:srgbClr val="800000"/>
                </a:solidFill>
              </a:rPr>
              <a:t>最坏适应算法</a:t>
            </a:r>
            <a:endParaRPr lang="zh-CN" altLang="en-US" sz="3600" b="1" strike="noStrike" noProof="1">
              <a:solidFill>
                <a:srgbClr val="800000"/>
              </a:solidFill>
            </a:endParaRPr>
          </a:p>
          <a:p>
            <a:pPr fontAlgn="base">
              <a:buNone/>
            </a:pPr>
            <a:r>
              <a:rPr lang="zh-CN" altLang="en-US" sz="2800" strike="noStrike" noProof="1">
                <a:solidFill>
                  <a:schemeClr val="tx1"/>
                </a:solidFill>
                <a:effectLst/>
              </a:rPr>
              <a:t>	最坏适应算法是将输入的作业放置到主存中主存中最不适合它的空闲区中。</a:t>
            </a:r>
            <a:endParaRPr lang="zh-CN" altLang="en-US" sz="2800" strike="noStrike" noProof="1">
              <a:solidFill>
                <a:schemeClr val="tx1"/>
              </a:solidFill>
              <a:effectLst/>
            </a:endParaRPr>
          </a:p>
        </p:txBody>
      </p:sp>
      <p:grpSp>
        <p:nvGrpSpPr>
          <p:cNvPr id="70659" name="组合 70658"/>
          <p:cNvGrpSpPr/>
          <p:nvPr/>
        </p:nvGrpSpPr>
        <p:grpSpPr>
          <a:xfrm>
            <a:off x="1985963" y="2308225"/>
            <a:ext cx="4962525" cy="3865563"/>
            <a:chOff x="0" y="0"/>
            <a:chExt cx="2260" cy="2330"/>
          </a:xfrm>
        </p:grpSpPr>
        <p:grpSp>
          <p:nvGrpSpPr>
            <p:cNvPr id="62467" name="组合 70659"/>
            <p:cNvGrpSpPr/>
            <p:nvPr/>
          </p:nvGrpSpPr>
          <p:grpSpPr>
            <a:xfrm>
              <a:off x="0" y="384"/>
              <a:ext cx="1252" cy="1632"/>
              <a:chOff x="0" y="0"/>
              <a:chExt cx="1252" cy="1632"/>
            </a:xfrm>
          </p:grpSpPr>
          <p:sp>
            <p:nvSpPr>
              <p:cNvPr id="62468" name="文本框 70660"/>
              <p:cNvSpPr txBox="1"/>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pitchFamily="18" charset="0"/>
                    <a:ea typeface="宋体" pitchFamily="2" charset="-122"/>
                  </a:rPr>
                  <a:t>作</a:t>
                </a:r>
                <a:endParaRPr lang="zh-CN" altLang="en-US">
                  <a:latin typeface="Times New Roman" panose="02020603050405020304" pitchFamily="18" charset="0"/>
                  <a:ea typeface="宋体" pitchFamily="2" charset="-122"/>
                </a:endParaRPr>
              </a:p>
              <a:p>
                <a:pPr lvl="0" algn="ctr"/>
                <a:r>
                  <a:rPr lang="zh-CN" altLang="en-US">
                    <a:latin typeface="Times New Roman" panose="02020603050405020304" pitchFamily="18" charset="0"/>
                    <a:ea typeface="宋体" pitchFamily="2" charset="-122"/>
                  </a:rPr>
                  <a:t>业</a:t>
                </a:r>
                <a:endParaRPr lang="zh-CN" altLang="en-US">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A</a:t>
                </a:r>
                <a:endParaRPr lang="en-US" altLang="zh-CN">
                  <a:latin typeface="Times New Roman" panose="02020603050405020304" pitchFamily="18" charset="0"/>
                  <a:ea typeface="宋体" pitchFamily="2" charset="-122"/>
                </a:endParaRPr>
              </a:p>
              <a:p>
                <a:pPr lvl="0" algn="ctr"/>
                <a:r>
                  <a:rPr lang="en-US" altLang="zh-CN">
                    <a:latin typeface="Times New Roman" panose="02020603050405020304" pitchFamily="18" charset="0"/>
                    <a:ea typeface="宋体" pitchFamily="2" charset="-122"/>
                  </a:rPr>
                  <a:t>18KB</a:t>
                </a:r>
                <a:endParaRPr lang="en-US" altLang="zh-CN">
                  <a:latin typeface="Times New Roman" panose="02020603050405020304" pitchFamily="18" charset="0"/>
                  <a:ea typeface="宋体" pitchFamily="2" charset="-122"/>
                </a:endParaRPr>
              </a:p>
            </p:txBody>
          </p:sp>
          <p:sp>
            <p:nvSpPr>
              <p:cNvPr id="62469" name="直接连接符 70661"/>
              <p:cNvSpPr/>
              <p:nvPr/>
            </p:nvSpPr>
            <p:spPr>
              <a:xfrm>
                <a:off x="580" y="336"/>
                <a:ext cx="672" cy="1296"/>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grpSp>
        <p:grpSp>
          <p:nvGrpSpPr>
            <p:cNvPr id="62470" name="组合 70662"/>
            <p:cNvGrpSpPr/>
            <p:nvPr/>
          </p:nvGrpSpPr>
          <p:grpSpPr>
            <a:xfrm>
              <a:off x="580" y="0"/>
              <a:ext cx="1680" cy="2330"/>
              <a:chOff x="0" y="0"/>
              <a:chExt cx="1680" cy="2330"/>
            </a:xfrm>
          </p:grpSpPr>
          <p:sp>
            <p:nvSpPr>
              <p:cNvPr id="62471" name="矩形 70663"/>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2" name="文本框 70664"/>
              <p:cNvSpPr txBox="1"/>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en-US" altLang="zh-CN" sz="1000">
                    <a:latin typeface="Times New Roman" panose="02020603050405020304" pitchFamily="18" charset="0"/>
                    <a:ea typeface="宋体" pitchFamily="2" charset="-122"/>
                  </a:rPr>
                  <a:t>      </a:t>
                </a: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ctr"/>
                <a:endParaRPr lang="en-US" altLang="zh-CN">
                  <a:latin typeface="Times New Roman" panose="02020603050405020304" pitchFamily="18" charset="0"/>
                  <a:ea typeface="宋体" pitchFamily="2" charset="-122"/>
                </a:endParaRPr>
              </a:p>
            </p:txBody>
          </p:sp>
          <p:sp>
            <p:nvSpPr>
              <p:cNvPr id="62473" name="直接连接符 70665"/>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4" name="文本框 70666"/>
              <p:cNvSpPr txBox="1"/>
              <p:nvPr/>
            </p:nvSpPr>
            <p:spPr>
              <a:xfrm>
                <a:off x="795" y="1571"/>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2475" name="直接连接符 70667"/>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6" name="直接连接符 70668"/>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7" name="文本框 70669"/>
              <p:cNvSpPr txBox="1"/>
              <p:nvPr/>
            </p:nvSpPr>
            <p:spPr>
              <a:xfrm>
                <a:off x="795" y="570"/>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2478" name="直接连接符 70670"/>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79" name="文本框 70671"/>
              <p:cNvSpPr txBox="1"/>
              <p:nvPr/>
            </p:nvSpPr>
            <p:spPr>
              <a:xfrm>
                <a:off x="795" y="1107"/>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pitchFamily="18" charset="0"/>
                    <a:ea typeface="宋体" pitchFamily="2" charset="-122"/>
                  </a:rPr>
                  <a:t>在使用</a:t>
                </a:r>
                <a:endParaRPr lang="zh-CN" altLang="en-US">
                  <a:latin typeface="Times New Roman" panose="02020603050405020304" pitchFamily="18" charset="0"/>
                  <a:ea typeface="宋体" pitchFamily="2" charset="-122"/>
                </a:endParaRPr>
              </a:p>
            </p:txBody>
          </p:sp>
          <p:sp>
            <p:nvSpPr>
              <p:cNvPr id="62480" name="直接连接符 70672"/>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1" name="直接连接符 70673"/>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2" name="矩形 70674"/>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3" name="文本框 70675"/>
              <p:cNvSpPr txBox="1"/>
              <p:nvPr/>
            </p:nvSpPr>
            <p:spPr>
              <a:xfrm>
                <a:off x="854" y="359"/>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30KB</a:t>
                </a:r>
                <a:endParaRPr lang="en-US" altLang="zh-CN" sz="1800">
                  <a:latin typeface="Times New Roman" panose="02020603050405020304" pitchFamily="18" charset="0"/>
                  <a:ea typeface="宋体" pitchFamily="2" charset="-122"/>
                </a:endParaRPr>
              </a:p>
            </p:txBody>
          </p:sp>
          <p:sp>
            <p:nvSpPr>
              <p:cNvPr id="62484" name="矩形 70676"/>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5" name="文本框 70677"/>
              <p:cNvSpPr txBox="1"/>
              <p:nvPr/>
            </p:nvSpPr>
            <p:spPr>
              <a:xfrm>
                <a:off x="913" y="1360"/>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5KB</a:t>
                </a:r>
                <a:endParaRPr lang="en-US" altLang="zh-CN" sz="1000">
                  <a:latin typeface="Times New Roman" panose="02020603050405020304" pitchFamily="18" charset="0"/>
                  <a:ea typeface="宋体" pitchFamily="2" charset="-122"/>
                </a:endParaRPr>
              </a:p>
            </p:txBody>
          </p:sp>
          <p:sp>
            <p:nvSpPr>
              <p:cNvPr id="62486" name="矩形 70678"/>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7" name="文本框 70679"/>
              <p:cNvSpPr txBox="1"/>
              <p:nvPr/>
            </p:nvSpPr>
            <p:spPr>
              <a:xfrm>
                <a:off x="913" y="1940"/>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46KB</a:t>
                </a:r>
                <a:endParaRPr lang="en-US" altLang="zh-CN" sz="1800">
                  <a:latin typeface="Times New Roman" panose="02020603050405020304" pitchFamily="18" charset="0"/>
                  <a:ea typeface="宋体" pitchFamily="2" charset="-122"/>
                </a:endParaRPr>
              </a:p>
            </p:txBody>
          </p:sp>
          <p:sp>
            <p:nvSpPr>
              <p:cNvPr id="62488" name="直接连接符 70680"/>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89" name="文本框 70681"/>
              <p:cNvSpPr txBox="1"/>
              <p:nvPr/>
            </p:nvSpPr>
            <p:spPr>
              <a:xfrm>
                <a:off x="240" y="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0KB</a:t>
                </a:r>
                <a:endParaRPr lang="en-US" altLang="zh-CN" sz="2800">
                  <a:latin typeface="Times New Roman" panose="02020603050405020304" pitchFamily="18" charset="0"/>
                  <a:ea typeface="宋体" pitchFamily="2" charset="-122"/>
                </a:endParaRPr>
              </a:p>
            </p:txBody>
          </p:sp>
          <p:sp>
            <p:nvSpPr>
              <p:cNvPr id="62490" name="文本框 70682"/>
              <p:cNvSpPr txBox="1"/>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62491" name="文本框 70683"/>
              <p:cNvSpPr txBox="1"/>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100KB</a:t>
                </a:r>
                <a:endParaRPr lang="en-US" altLang="zh-CN" sz="2800">
                  <a:latin typeface="Times New Roman" panose="02020603050405020304" pitchFamily="18" charset="0"/>
                  <a:ea typeface="宋体" pitchFamily="2" charset="-122"/>
                </a:endParaRPr>
              </a:p>
            </p:txBody>
          </p:sp>
          <p:sp>
            <p:nvSpPr>
              <p:cNvPr id="62492" name="矩形 70684"/>
              <p:cNvSpPr/>
              <p:nvPr/>
            </p:nvSpPr>
            <p:spPr>
              <a:xfrm>
                <a:off x="672" y="816"/>
                <a:ext cx="997"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2493" name="文本框 70685"/>
              <p:cNvSpPr txBox="1"/>
              <p:nvPr/>
            </p:nvSpPr>
            <p:spPr>
              <a:xfrm>
                <a:off x="864" y="860"/>
                <a:ext cx="590" cy="244"/>
              </a:xfrm>
              <a:prstGeom prst="rect">
                <a:avLst/>
              </a:prstGeom>
              <a:noFill/>
              <a:ln w="9525">
                <a:noFill/>
                <a:miter/>
              </a:ln>
            </p:spPr>
            <p:txBody>
              <a:bodyPr anchor="t"/>
              <a:p>
                <a:pPr lvl="0" algn="ctr"/>
                <a:r>
                  <a:rPr lang="en-US" altLang="zh-CN" sz="1800">
                    <a:latin typeface="Times New Roman" panose="02020603050405020304" pitchFamily="18" charset="0"/>
                    <a:ea typeface="宋体" pitchFamily="2" charset="-122"/>
                  </a:rPr>
                  <a:t>20KB</a:t>
                </a:r>
                <a:endParaRPr lang="en-US" altLang="zh-CN" sz="1000">
                  <a:latin typeface="Times New Roman" panose="02020603050405020304" pitchFamily="18" charset="0"/>
                  <a:ea typeface="宋体" pitchFamily="2" charset="-122"/>
                </a:endParaRPr>
              </a:p>
            </p:txBody>
          </p:sp>
          <p:sp>
            <p:nvSpPr>
              <p:cNvPr id="62494" name="文本框 70686"/>
              <p:cNvSpPr txBox="1"/>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160KB</a:t>
                </a:r>
                <a:endParaRPr lang="en-US" altLang="zh-CN" sz="2800">
                  <a:latin typeface="Times New Roman" panose="02020603050405020304" pitchFamily="18" charset="0"/>
                  <a:ea typeface="宋体" pitchFamily="2" charset="-122"/>
                </a:endParaRPr>
              </a:p>
            </p:txBody>
          </p:sp>
          <p:sp>
            <p:nvSpPr>
              <p:cNvPr id="62495" name="文本框 70687"/>
              <p:cNvSpPr txBox="1"/>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210KB</a:t>
                </a:r>
                <a:endParaRPr lang="en-US" altLang="zh-CN" sz="2800">
                  <a:latin typeface="Times New Roman" panose="02020603050405020304" pitchFamily="18" charset="0"/>
                  <a:ea typeface="宋体" pitchFamily="2" charset="-122"/>
                </a:endParaRPr>
              </a:p>
            </p:txBody>
          </p:sp>
          <p:sp>
            <p:nvSpPr>
              <p:cNvPr id="62496" name="文本框 70688"/>
              <p:cNvSpPr txBox="1"/>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pitchFamily="18"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pitchFamily="18" charset="0"/>
                    <a:ea typeface="宋体" pitchFamily="2" charset="-122"/>
                  </a:rPr>
                  <a:t>1</a:t>
                </a:r>
                <a:endParaRPr lang="en-US" altLang="zh-CN" sz="2000">
                  <a:latin typeface="Times New Roman" panose="02020603050405020304" pitchFamily="18" charset="0"/>
                  <a:ea typeface="宋体" pitchFamily="2" charset="-122"/>
                </a:endParaRPr>
              </a:p>
            </p:txBody>
          </p:sp>
        </p:grpSp>
      </p:grpSp>
      <p:sp>
        <p:nvSpPr>
          <p:cNvPr id="6249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xEl>
                                              <p:charRg st="0" end="11"/>
                                            </p:txEl>
                                          </p:spTgt>
                                        </p:tgtEl>
                                        <p:attrNameLst>
                                          <p:attrName>style.visibility</p:attrName>
                                        </p:attrNameLst>
                                      </p:cBhvr>
                                      <p:to>
                                        <p:strVal val="visible"/>
                                      </p:to>
                                    </p:set>
                                    <p:anim calcmode="lin" valueType="num">
                                      <p:cBhvr>
                                        <p:cTn id="7" dur="500" fill="hold"/>
                                        <p:tgtEl>
                                          <p:spTgt spid="70658">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70658">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8">
                                            <p:txEl>
                                              <p:charRg st="11" end="46"/>
                                            </p:txEl>
                                          </p:spTgt>
                                        </p:tgtEl>
                                        <p:attrNameLst>
                                          <p:attrName>style.visibility</p:attrName>
                                        </p:attrNameLst>
                                      </p:cBhvr>
                                      <p:to>
                                        <p:strVal val="visible"/>
                                      </p:to>
                                    </p:set>
                                    <p:anim calcmode="lin" valueType="num">
                                      <p:cBhvr>
                                        <p:cTn id="13" dur="500" fill="hold"/>
                                        <p:tgtEl>
                                          <p:spTgt spid="70658">
                                            <p:txEl>
                                              <p:charRg st="11" end="46"/>
                                            </p:txEl>
                                          </p:spTgt>
                                        </p:tgtEl>
                                        <p:attrNameLst>
                                          <p:attrName>ppt_x</p:attrName>
                                        </p:attrNameLst>
                                      </p:cBhvr>
                                      <p:tavLst>
                                        <p:tav tm="0">
                                          <p:val>
                                            <p:strVal val="#ppt_x"/>
                                          </p:val>
                                        </p:tav>
                                        <p:tav tm="100000">
                                          <p:val>
                                            <p:strVal val="#ppt_x"/>
                                          </p:val>
                                        </p:tav>
                                      </p:tavLst>
                                    </p:anim>
                                    <p:anim calcmode="lin" valueType="num">
                                      <p:cBhvr>
                                        <p:cTn id="14" dur="500" fill="hold"/>
                                        <p:tgtEl>
                                          <p:spTgt spid="70658">
                                            <p:txEl>
                                              <p:charRg st="11"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0659"/>
                                        </p:tgtEl>
                                        <p:attrNameLst>
                                          <p:attrName>style.visibility</p:attrName>
                                        </p:attrNameLst>
                                      </p:cBhvr>
                                      <p:to>
                                        <p:strVal val="visible"/>
                                      </p:to>
                                    </p:set>
                                    <p:anim calcmode="lin" valueType="num">
                                      <p:cBhvr>
                                        <p:cTn id="19" dur="500" fill="hold"/>
                                        <p:tgtEl>
                                          <p:spTgt spid="70659"/>
                                        </p:tgtEl>
                                        <p:attrNameLst>
                                          <p:attrName>ppt_x</p:attrName>
                                        </p:attrNameLst>
                                      </p:cBhvr>
                                      <p:tavLst>
                                        <p:tav tm="0">
                                          <p:val>
                                            <p:strVal val="1+#ppt_w/2"/>
                                          </p:val>
                                        </p:tav>
                                        <p:tav tm="100000">
                                          <p:val>
                                            <p:strVal val="#ppt_x"/>
                                          </p:val>
                                        </p:tav>
                                      </p:tavLst>
                                    </p:anim>
                                    <p:anim calcmode="lin" valueType="num">
                                      <p:cBhvr>
                                        <p:cTn id="20"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1"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1" imgW="838200" imgH="647700" progId="Paint.Picture">
                  <p:embed/>
                </p:oleObj>
              </mc:Choice>
              <mc:Fallback>
                <p:oleObj name="" r:id="rId1" imgW="838200" imgH="647700" progId="Paint.Picture">
                  <p:embed/>
                  <p:pic>
                    <p:nvPicPr>
                      <p:cNvPr id="0" name="图片 3083"/>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0243" name="图片 16386" descr="1953"/>
          <p:cNvPicPr>
            <a:picLocks noChangeAspect="1"/>
          </p:cNvPicPr>
          <p:nvPr/>
        </p:nvPicPr>
        <p:blipFill>
          <a:blip r:embed="rId3"/>
          <a:stretch>
            <a:fillRect/>
          </a:stretch>
        </p:blipFill>
        <p:spPr>
          <a:xfrm>
            <a:off x="935038" y="819150"/>
            <a:ext cx="7200900" cy="5400675"/>
          </a:xfrm>
          <a:prstGeom prst="rect">
            <a:avLst/>
          </a:prstGeom>
          <a:noFill/>
          <a:ln w="9525">
            <a:noFill/>
            <a:miter/>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71681"/>
          <p:cNvSpPr>
            <a:spLocks noGrp="1"/>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最坏适应算法的特点</a:t>
            </a:r>
            <a:endParaRPr lang="zh-CN" altLang="en-US" sz="4000" strike="noStrike" noProof="1">
              <a:solidFill>
                <a:srgbClr val="800000"/>
              </a:solidFill>
            </a:endParaRPr>
          </a:p>
        </p:txBody>
      </p:sp>
      <p:sp>
        <p:nvSpPr>
          <p:cNvPr id="63490" name="文本占位符 71682"/>
          <p:cNvSpPr>
            <a:spLocks noGrp="1"/>
          </p:cNvSpPr>
          <p:nvPr>
            <p:ph idx="1"/>
          </p:nvPr>
        </p:nvSpPr>
        <p:spPr>
          <a:xfrm>
            <a:off x="381000" y="1803400"/>
            <a:ext cx="8388350" cy="2620963"/>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空闲区大小由大到小排序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尽可能地利用存储器中大的空闲区</a:t>
            </a:r>
            <a:endParaRPr lang="zh-CN" altLang="en-US" strike="noStrike" noProof="1">
              <a:solidFill>
                <a:schemeClr val="tx1"/>
              </a:solidFill>
              <a:effectLst/>
            </a:endParaRPr>
          </a:p>
          <a:p>
            <a:pPr fontAlgn="base"/>
            <a:r>
              <a:rPr lang="zh-CN" altLang="en-US" strike="noStrike" noProof="1">
                <a:solidFill>
                  <a:schemeClr val="tx1"/>
                </a:solidFill>
                <a:effectLst/>
              </a:rPr>
              <a:t>基本不留下小空闲分区，但较大的空闲分区不被保留。</a:t>
            </a:r>
            <a:endParaRPr lang="zh-CN" altLang="en-US" strike="noStrike" noProof="1">
              <a:solidFill>
                <a:schemeClr val="tx1"/>
              </a:solidFill>
              <a:effectLst/>
            </a:endParaRPr>
          </a:p>
        </p:txBody>
      </p:sp>
      <p:sp>
        <p:nvSpPr>
          <p:cNvPr id="634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40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29</a:t>
            </a:r>
            <a:endParaRPr lang="en-US" altLang="zh-CN" b="0">
              <a:solidFill>
                <a:schemeClr val="tx2"/>
              </a:solidFill>
              <a:latin typeface="Times New Roman" panose="02020603050405020304" pitchFamily="18" charset="0"/>
              <a:ea typeface="宋体" pitchFamily="2" charset="-122"/>
            </a:endParaRPr>
          </a:p>
        </p:txBody>
      </p:sp>
      <p:sp>
        <p:nvSpPr>
          <p:cNvPr id="44035" name="矩形 44034"/>
          <p:cNvSpPr/>
          <p:nvPr/>
        </p:nvSpPr>
        <p:spPr>
          <a:xfrm>
            <a:off x="233680" y="673100"/>
            <a:ext cx="5399405" cy="55981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三种放置策略的讨论</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题例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A</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18KB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B</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25KB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C</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30KB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分别用首次适应算法、最佳适应算法、最坏适应算法来处理程序序列，看哪种算法合适。</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画出初始时的空闲队列结构</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5859145" y="1390968"/>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41" name="文本框 45061"/>
            <p:cNvSpPr txBox="1"/>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3" name="文本框 45063"/>
            <p:cNvSpPr txBox="1"/>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6" name="文本框 45066"/>
            <p:cNvSpPr txBox="1"/>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8" name="文本框 45068"/>
            <p:cNvSpPr txBox="1"/>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2" name="文本框 45072"/>
            <p:cNvSpPr txBox="1"/>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4" name="文本框 45074"/>
            <p:cNvSpPr txBox="1"/>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6" name="文本框 45076"/>
            <p:cNvSpPr txBox="1"/>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8" name="文本框 45078"/>
            <p:cNvSpPr txBox="1"/>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5559" name="文本框 45079"/>
            <p:cNvSpPr txBox="1"/>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0" name="文本框 45080"/>
            <p:cNvSpPr txBox="1"/>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62" name="文本框 45082"/>
            <p:cNvSpPr txBox="1"/>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3" name="文本框 45083"/>
            <p:cNvSpPr txBox="1"/>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5564" name="文本框 45084"/>
            <p:cNvSpPr txBox="1"/>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5565" name="文本框 45085"/>
            <p:cNvSpPr txBox="1"/>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5566" name="文本框 45086"/>
            <p:cNvSpPr txBox="1"/>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5567" name="文本框 45087"/>
            <p:cNvSpPr txBox="1"/>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sp>
        <p:nvSpPr>
          <p:cNvPr id="45189" name="文本框 45188"/>
          <p:cNvSpPr txBox="1"/>
          <p:nvPr/>
        </p:nvSpPr>
        <p:spPr>
          <a:xfrm>
            <a:off x="6276340" y="5087620"/>
            <a:ext cx="2320290" cy="337185"/>
          </a:xfrm>
          <a:prstGeom prst="rect">
            <a:avLst/>
          </a:prstGeom>
          <a:noFill/>
          <a:ln w="9525">
            <a:noFill/>
            <a:miter/>
          </a:ln>
        </p:spPr>
        <p:txBody>
          <a:bodyPr wrap="square"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初始时主存分布示意图</a:t>
            </a:r>
            <a:endParaRPr lang="zh-CN" altLang="en-US"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4"/>
                                            </p:txEl>
                                          </p:spTgt>
                                        </p:tgtEl>
                                        <p:attrNameLst>
                                          <p:attrName>style.visibility</p:attrName>
                                        </p:attrNameLst>
                                      </p:cBhvr>
                                      <p:to>
                                        <p:strVal val="visible"/>
                                      </p:to>
                                    </p:set>
                                    <p:anim calcmode="lin" valueType="num">
                                      <p:cBhvr>
                                        <p:cTn id="7" dur="1000" fill="hold"/>
                                        <p:tgtEl>
                                          <p:spTgt spid="44035">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4" end="20"/>
                                            </p:txEl>
                                          </p:spTgt>
                                        </p:tgtEl>
                                        <p:attrNameLst>
                                          <p:attrName>style.visibility</p:attrName>
                                        </p:attrNameLst>
                                      </p:cBhvr>
                                      <p:to>
                                        <p:strVal val="visible"/>
                                      </p:to>
                                    </p:set>
                                    <p:anim calcmode="lin" valueType="num">
                                      <p:cBhvr>
                                        <p:cTn id="13"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20" end="57"/>
                                            </p:txEl>
                                          </p:spTgt>
                                        </p:tgtEl>
                                        <p:attrNameLst>
                                          <p:attrName>style.visibility</p:attrName>
                                        </p:attrNameLst>
                                      </p:cBhvr>
                                      <p:to>
                                        <p:strVal val="visible"/>
                                      </p:to>
                                    </p:set>
                                    <p:anim calcmode="lin" valueType="num">
                                      <p:cBhvr>
                                        <p:cTn id="19" dur="1000" fill="hold"/>
                                        <p:tgtEl>
                                          <p:spTgt spid="44035">
                                            <p:txEl>
                                              <p:charRg st="20" end="57"/>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20" end="5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charRg st="3" end="3"/>
                                            </p:txEl>
                                          </p:spTgt>
                                        </p:tgtEl>
                                        <p:attrNameLst>
                                          <p:attrName>style.visibility</p:attrName>
                                        </p:attrNameLst>
                                      </p:cBhvr>
                                      <p:to>
                                        <p:strVal val="visible"/>
                                      </p:to>
                                    </p:set>
                                    <p:anim calcmode="lin" valueType="num">
                                      <p:cBhvr>
                                        <p:cTn id="25" dur="1000" fill="hold"/>
                                        <p:tgtEl>
                                          <p:spTgt spid="4403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40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5">
                                            <p:txEl>
                                              <p:charRg st="4" end="4"/>
                                            </p:txEl>
                                          </p:spTgt>
                                        </p:tgtEl>
                                        <p:attrNameLst>
                                          <p:attrName>style.visibility</p:attrName>
                                        </p:attrNameLst>
                                      </p:cBhvr>
                                      <p:to>
                                        <p:strVal val="visible"/>
                                      </p:to>
                                    </p:set>
                                    <p:anim calcmode="lin" valueType="num">
                                      <p:cBhvr>
                                        <p:cTn id="31" dur="1000" fill="hold"/>
                                        <p:tgtEl>
                                          <p:spTgt spid="44035">
                                            <p:txEl>
                                              <p:charRg st="4" end="4"/>
                                            </p:txEl>
                                          </p:spTgt>
                                        </p:tgtEl>
                                        <p:attrNameLst>
                                          <p:attrName>ppt_x</p:attrName>
                                        </p:attrNameLst>
                                      </p:cBhvr>
                                      <p:tavLst>
                                        <p:tav tm="0">
                                          <p:val>
                                            <p:strVal val="0-#ppt_w/2"/>
                                          </p:val>
                                        </p:tav>
                                        <p:tav tm="100000">
                                          <p:val>
                                            <p:strVal val="#ppt_x"/>
                                          </p:val>
                                        </p:tav>
                                      </p:tavLst>
                                    </p:anim>
                                    <p:anim calcmode="lin" valueType="num">
                                      <p:cBhvr>
                                        <p:cTn id="32" dur="1000" fill="hold"/>
                                        <p:tgtEl>
                                          <p:spTgt spid="440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35">
                                            <p:txEl>
                                              <p:charRg st="5" end="5"/>
                                            </p:txEl>
                                          </p:spTgt>
                                        </p:tgtEl>
                                        <p:attrNameLst>
                                          <p:attrName>style.visibility</p:attrName>
                                        </p:attrNameLst>
                                      </p:cBhvr>
                                      <p:to>
                                        <p:strVal val="visible"/>
                                      </p:to>
                                    </p:set>
                                    <p:anim calcmode="lin" valueType="num">
                                      <p:cBhvr>
                                        <p:cTn id="37" dur="1000" fill="hold"/>
                                        <p:tgtEl>
                                          <p:spTgt spid="44035">
                                            <p:txEl>
                                              <p:charRg st="5" end="5"/>
                                            </p:txEl>
                                          </p:spTgt>
                                        </p:tgtEl>
                                        <p:attrNameLst>
                                          <p:attrName>ppt_x</p:attrName>
                                        </p:attrNameLst>
                                      </p:cBhvr>
                                      <p:tavLst>
                                        <p:tav tm="0">
                                          <p:val>
                                            <p:strVal val="0-#ppt_w/2"/>
                                          </p:val>
                                        </p:tav>
                                        <p:tav tm="100000">
                                          <p:val>
                                            <p:strVal val="#ppt_x"/>
                                          </p:val>
                                        </p:tav>
                                      </p:tavLst>
                                    </p:anim>
                                    <p:anim calcmode="lin" valueType="num">
                                      <p:cBhvr>
                                        <p:cTn id="38" dur="1000" fill="hold"/>
                                        <p:tgtEl>
                                          <p:spTgt spid="44035">
                                            <p:txEl>
                                              <p:char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4035">
                                            <p:txEl>
                                              <p:charRg st="57" end="89"/>
                                            </p:txEl>
                                          </p:spTgt>
                                        </p:tgtEl>
                                        <p:attrNameLst>
                                          <p:attrName>style.visibility</p:attrName>
                                        </p:attrNameLst>
                                      </p:cBhvr>
                                      <p:to>
                                        <p:strVal val="visible"/>
                                      </p:to>
                                    </p:set>
                                    <p:anim calcmode="lin" valueType="num">
                                      <p:cBhvr>
                                        <p:cTn id="41"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42"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5060"/>
                                        </p:tgtEl>
                                        <p:attrNameLst>
                                          <p:attrName>style.visibility</p:attrName>
                                        </p:attrNameLst>
                                      </p:cBhvr>
                                      <p:to>
                                        <p:strVal val="visible"/>
                                      </p:to>
                                    </p:set>
                                    <p:anim calcmode="lin" valueType="num">
                                      <p:cBhvr>
                                        <p:cTn id="47" dur="500" fill="hold"/>
                                        <p:tgtEl>
                                          <p:spTgt spid="45060"/>
                                        </p:tgtEl>
                                        <p:attrNameLst>
                                          <p:attrName>ppt_x</p:attrName>
                                        </p:attrNameLst>
                                      </p:cBhvr>
                                      <p:tavLst>
                                        <p:tav tm="0">
                                          <p:val>
                                            <p:strVal val="1+#ppt_w/2"/>
                                          </p:val>
                                        </p:tav>
                                        <p:tav tm="100000">
                                          <p:val>
                                            <p:strVal val="#ppt_x"/>
                                          </p:val>
                                        </p:tav>
                                      </p:tavLst>
                                    </p:anim>
                                    <p:anim calcmode="lin" valueType="num">
                                      <p:cBhvr>
                                        <p:cTn id="4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518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671513" y="644525"/>
            <a:ext cx="8359775"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首次适应算法、最佳适应算法、最坏适应算法的队列结构</a:t>
            </a:r>
            <a:endParaRPr lang="zh-CN" altLang="en-US" sz="2400" b="1" strike="noStrike" noProof="1">
              <a:solidFill>
                <a:srgbClr val="000099"/>
              </a:solidFill>
              <a:latin typeface="宋体" pitchFamily="2" charset="-122"/>
              <a:ea typeface="宋体" pitchFamily="2" charset="-122"/>
            </a:endParaRPr>
          </a:p>
        </p:txBody>
      </p:sp>
      <p:grpSp>
        <p:nvGrpSpPr>
          <p:cNvPr id="45060" name="组合 45059"/>
          <p:cNvGrpSpPr/>
          <p:nvPr/>
        </p:nvGrpSpPr>
        <p:grpSpPr>
          <a:xfrm>
            <a:off x="6550025" y="1751013"/>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41" name="文本框 45061"/>
            <p:cNvSpPr txBox="1"/>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3" name="文本框 45063"/>
            <p:cNvSpPr txBox="1"/>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6" name="文本框 45066"/>
            <p:cNvSpPr txBox="1"/>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48" name="文本框 45068"/>
            <p:cNvSpPr txBox="1"/>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2" name="文本框 45072"/>
            <p:cNvSpPr txBox="1"/>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4" name="文本框 45074"/>
            <p:cNvSpPr txBox="1"/>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6" name="文本框 45076"/>
            <p:cNvSpPr txBox="1"/>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8" name="文本框 45078"/>
            <p:cNvSpPr txBox="1"/>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5559" name="文本框 45079"/>
            <p:cNvSpPr txBox="1"/>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0" name="文本框 45080"/>
            <p:cNvSpPr txBox="1"/>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62" name="文本框 45082"/>
            <p:cNvSpPr txBox="1"/>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5563" name="文本框 45083"/>
            <p:cNvSpPr txBox="1"/>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5564" name="文本框 45084"/>
            <p:cNvSpPr txBox="1"/>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5565" name="文本框 45085"/>
            <p:cNvSpPr txBox="1"/>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5566" name="文本框 45086"/>
            <p:cNvSpPr txBox="1"/>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5567" name="文本框 45087"/>
            <p:cNvSpPr txBox="1"/>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grpSp>
        <p:nvGrpSpPr>
          <p:cNvPr id="45089" name="组合 45088"/>
          <p:cNvGrpSpPr/>
          <p:nvPr/>
        </p:nvGrpSpPr>
        <p:grpSpPr>
          <a:xfrm>
            <a:off x="130175" y="1597025"/>
            <a:ext cx="6408738" cy="4381500"/>
            <a:chOff x="0" y="0"/>
            <a:chExt cx="3828" cy="2760"/>
          </a:xfrm>
        </p:grpSpPr>
        <p:grpSp>
          <p:nvGrpSpPr>
            <p:cNvPr id="65569" name="组合 45089"/>
            <p:cNvGrpSpPr/>
            <p:nvPr/>
          </p:nvGrpSpPr>
          <p:grpSpPr>
            <a:xfrm>
              <a:off x="0" y="0"/>
              <a:ext cx="3828" cy="877"/>
              <a:chOff x="0" y="0"/>
              <a:chExt cx="3828" cy="877"/>
            </a:xfrm>
          </p:grpSpPr>
          <p:sp>
            <p:nvSpPr>
              <p:cNvPr id="65570" name="文本框 45090"/>
              <p:cNvSpPr txBox="1"/>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(a) </a:t>
                </a:r>
                <a:r>
                  <a:rPr lang="zh-CN" altLang="en-US" sz="1600" b="0">
                    <a:solidFill>
                      <a:schemeClr val="tx1"/>
                    </a:solidFill>
                    <a:latin typeface="Times New Roman" panose="02020603050405020304" pitchFamily="18" charset="0"/>
                    <a:ea typeface="宋体" pitchFamily="2" charset="-122"/>
                  </a:rPr>
                  <a:t>首次适应算法的空闲区队列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5571" name="文本框 45091"/>
              <p:cNvSpPr txBox="1"/>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5572" name="文本框 45092"/>
              <p:cNvSpPr txBox="1"/>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5573" name="直接连接符 45093"/>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5574" name="组合 45094"/>
              <p:cNvGrpSpPr/>
              <p:nvPr/>
            </p:nvGrpSpPr>
            <p:grpSpPr>
              <a:xfrm>
                <a:off x="876" y="64"/>
                <a:ext cx="844" cy="636"/>
                <a:chOff x="-41" y="0"/>
                <a:chExt cx="844" cy="636"/>
              </a:xfrm>
            </p:grpSpPr>
            <p:sp>
              <p:nvSpPr>
                <p:cNvPr id="65575" name="文本框 45095"/>
                <p:cNvSpPr txBox="1"/>
                <p:nvPr/>
              </p:nvSpPr>
              <p:spPr>
                <a:xfrm>
                  <a:off x="-41" y="24"/>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5576" name="直接连接符 4509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77" name="直接连接符 4509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78" name="直接连接符 4509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79" name="直接连接符 45099"/>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0" name="直接连接符 4510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81" name="直接连接符 4510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582" name="组合 45102"/>
              <p:cNvGrpSpPr/>
              <p:nvPr/>
            </p:nvGrpSpPr>
            <p:grpSpPr>
              <a:xfrm>
                <a:off x="1680" y="64"/>
                <a:ext cx="844" cy="628"/>
                <a:chOff x="-41" y="0"/>
                <a:chExt cx="844" cy="628"/>
              </a:xfrm>
            </p:grpSpPr>
            <p:sp>
              <p:nvSpPr>
                <p:cNvPr id="65583" name="文本框 45103"/>
                <p:cNvSpPr txBox="1"/>
                <p:nvPr/>
              </p:nvSpPr>
              <p:spPr>
                <a:xfrm>
                  <a:off x="-41" y="16"/>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5584" name="直接连接符 4510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5" name="直接连接符 4510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6" name="直接连接符 4510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7" name="直接连接符 45107"/>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88" name="直接连接符 4510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89" name="直接连接符 4510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590" name="组合 45110"/>
              <p:cNvGrpSpPr/>
              <p:nvPr/>
            </p:nvGrpSpPr>
            <p:grpSpPr>
              <a:xfrm>
                <a:off x="2477" y="64"/>
                <a:ext cx="852" cy="612"/>
                <a:chOff x="-49" y="0"/>
                <a:chExt cx="852" cy="612"/>
              </a:xfrm>
            </p:grpSpPr>
            <p:sp>
              <p:nvSpPr>
                <p:cNvPr id="65591" name="文本框 45111"/>
                <p:cNvSpPr txBox="1"/>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5592" name="直接连接符 4511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93" name="直接连接符 4511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94" name="直接连接符 4511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95" name="直接连接符 45115"/>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96" name="直接连接符 4511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597" name="直接连接符 4511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5119" name="文本框 45118"/>
              <p:cNvSpPr txBox="1"/>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99" name="直接连接符 45119"/>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00" name="直接连接符 45120"/>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01" name="直接连接符 45121"/>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602" name="组合 45122"/>
            <p:cNvGrpSpPr/>
            <p:nvPr/>
          </p:nvGrpSpPr>
          <p:grpSpPr>
            <a:xfrm>
              <a:off x="0" y="959"/>
              <a:ext cx="3828" cy="877"/>
              <a:chOff x="0" y="0"/>
              <a:chExt cx="3828" cy="877"/>
            </a:xfrm>
          </p:grpSpPr>
          <p:sp>
            <p:nvSpPr>
              <p:cNvPr id="65603" name="文本框 45123"/>
              <p:cNvSpPr txBox="1"/>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(b) </a:t>
                </a:r>
                <a:r>
                  <a:rPr lang="zh-CN" altLang="en-US" sz="1600" b="0">
                    <a:solidFill>
                      <a:schemeClr val="tx1"/>
                    </a:solidFill>
                    <a:latin typeface="Times New Roman" panose="02020603050405020304" pitchFamily="18" charset="0"/>
                    <a:ea typeface="宋体" pitchFamily="2" charset="-122"/>
                  </a:rPr>
                  <a:t>最佳适应算法的空闲区队列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5604" name="文本框 45124"/>
              <p:cNvSpPr txBox="1"/>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5605" name="文本框 45125"/>
              <p:cNvSpPr txBox="1"/>
              <p:nvPr/>
            </p:nvSpPr>
            <p:spPr>
              <a:xfrm>
                <a:off x="4" y="0"/>
                <a:ext cx="519"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160KB</a:t>
                </a:r>
                <a:endParaRPr lang="en-US" altLang="zh-CN">
                  <a:solidFill>
                    <a:schemeClr val="tx1"/>
                  </a:solidFill>
                  <a:latin typeface="Times New Roman" panose="02020603050405020304" pitchFamily="18" charset="0"/>
                  <a:ea typeface="宋体" pitchFamily="2" charset="-122"/>
                </a:endParaRPr>
              </a:p>
            </p:txBody>
          </p:sp>
          <p:sp>
            <p:nvSpPr>
              <p:cNvPr id="65606" name="直接连接符 45126"/>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5607" name="组合 45127"/>
              <p:cNvGrpSpPr/>
              <p:nvPr/>
            </p:nvGrpSpPr>
            <p:grpSpPr>
              <a:xfrm>
                <a:off x="859" y="64"/>
                <a:ext cx="861" cy="636"/>
                <a:chOff x="-58" y="0"/>
                <a:chExt cx="861" cy="636"/>
              </a:xfrm>
            </p:grpSpPr>
            <p:sp>
              <p:nvSpPr>
                <p:cNvPr id="65608" name="文本框 45128"/>
                <p:cNvSpPr txBox="1"/>
                <p:nvPr/>
              </p:nvSpPr>
              <p:spPr>
                <a:xfrm>
                  <a:off x="-58" y="24"/>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5609" name="直接连接符 45129"/>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10" name="直接连接符 45130"/>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11" name="直接连接符 45131"/>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12" name="直接连接符 45132"/>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13" name="直接连接符 45133"/>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14" name="直接连接符 45134"/>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615" name="组合 45135"/>
              <p:cNvGrpSpPr/>
              <p:nvPr/>
            </p:nvGrpSpPr>
            <p:grpSpPr>
              <a:xfrm>
                <a:off x="1721" y="64"/>
                <a:ext cx="803" cy="612"/>
                <a:chOff x="0" y="0"/>
                <a:chExt cx="803" cy="612"/>
              </a:xfrm>
            </p:grpSpPr>
            <p:sp>
              <p:nvSpPr>
                <p:cNvPr id="65616" name="文本框 45136"/>
                <p:cNvSpPr txBox="1"/>
                <p:nvPr/>
              </p:nvSpPr>
              <p:spPr>
                <a:xfrm>
                  <a:off x="0" y="0"/>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5617" name="直接连接符 4513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18" name="直接连接符 4513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19" name="直接连接符 4513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0" name="直接连接符 45140"/>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1" name="直接连接符 4514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22" name="直接连接符 4514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623" name="组合 45143"/>
              <p:cNvGrpSpPr/>
              <p:nvPr/>
            </p:nvGrpSpPr>
            <p:grpSpPr>
              <a:xfrm>
                <a:off x="2477" y="64"/>
                <a:ext cx="852" cy="612"/>
                <a:chOff x="-49" y="0"/>
                <a:chExt cx="852" cy="612"/>
              </a:xfrm>
            </p:grpSpPr>
            <p:sp>
              <p:nvSpPr>
                <p:cNvPr id="65624" name="文本框 45144"/>
                <p:cNvSpPr txBox="1"/>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5625" name="直接连接符 4514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6" name="直接连接符 4514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7" name="直接连接符 4514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8" name="直接连接符 45148"/>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29" name="直接连接符 4514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30" name="直接连接符 4515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5152" name="文本框 45151"/>
              <p:cNvSpPr txBox="1"/>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632" name="直接连接符 45152"/>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33" name="直接连接符 45153"/>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34" name="直接连接符 45154"/>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635" name="组合 45155"/>
            <p:cNvGrpSpPr/>
            <p:nvPr/>
          </p:nvGrpSpPr>
          <p:grpSpPr>
            <a:xfrm>
              <a:off x="0" y="1883"/>
              <a:ext cx="3828" cy="877"/>
              <a:chOff x="0" y="0"/>
              <a:chExt cx="3828" cy="877"/>
            </a:xfrm>
          </p:grpSpPr>
          <p:sp>
            <p:nvSpPr>
              <p:cNvPr id="65636" name="文本框 45156"/>
              <p:cNvSpPr txBox="1"/>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(c) </a:t>
                </a:r>
                <a:r>
                  <a:rPr lang="zh-CN" altLang="en-US" sz="1600" b="0">
                    <a:solidFill>
                      <a:schemeClr val="tx1"/>
                    </a:solidFill>
                    <a:latin typeface="Times New Roman" panose="02020603050405020304" pitchFamily="18" charset="0"/>
                    <a:ea typeface="宋体" pitchFamily="2" charset="-122"/>
                  </a:rPr>
                  <a:t>最坏适应算法的空闲区队列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5637" name="文本框 45157"/>
              <p:cNvSpPr txBox="1"/>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5638" name="文本框 45158"/>
              <p:cNvSpPr txBox="1"/>
              <p:nvPr/>
            </p:nvSpPr>
            <p:spPr>
              <a:xfrm>
                <a:off x="12" y="0"/>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210KB</a:t>
                </a:r>
                <a:endParaRPr lang="en-US" altLang="zh-CN">
                  <a:solidFill>
                    <a:schemeClr val="tx1"/>
                  </a:solidFill>
                  <a:latin typeface="Times New Roman" panose="02020603050405020304" pitchFamily="18" charset="0"/>
                  <a:ea typeface="宋体" pitchFamily="2" charset="-122"/>
                </a:endParaRPr>
              </a:p>
            </p:txBody>
          </p:sp>
          <p:sp>
            <p:nvSpPr>
              <p:cNvPr id="65639" name="直接连接符 45159"/>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5640" name="组合 45160"/>
              <p:cNvGrpSpPr/>
              <p:nvPr/>
            </p:nvGrpSpPr>
            <p:grpSpPr>
              <a:xfrm>
                <a:off x="868" y="64"/>
                <a:ext cx="852" cy="636"/>
                <a:chOff x="-49" y="0"/>
                <a:chExt cx="852" cy="636"/>
              </a:xfrm>
            </p:grpSpPr>
            <p:sp>
              <p:nvSpPr>
                <p:cNvPr id="65641" name="文本框 45161"/>
                <p:cNvSpPr txBox="1"/>
                <p:nvPr/>
              </p:nvSpPr>
              <p:spPr>
                <a:xfrm>
                  <a:off x="-49" y="24"/>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46KB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5642" name="直接连接符 4516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43" name="直接连接符 4516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44" name="直接连接符 4516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45" name="直接连接符 45165"/>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46" name="直接连接符 4516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47" name="直接连接符 4516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648" name="组合 45168"/>
              <p:cNvGrpSpPr/>
              <p:nvPr/>
            </p:nvGrpSpPr>
            <p:grpSpPr>
              <a:xfrm>
                <a:off x="1663" y="64"/>
                <a:ext cx="861" cy="628"/>
                <a:chOff x="-58" y="0"/>
                <a:chExt cx="861" cy="628"/>
              </a:xfrm>
            </p:grpSpPr>
            <p:sp>
              <p:nvSpPr>
                <p:cNvPr id="65649" name="文本框 45169"/>
                <p:cNvSpPr txBox="1"/>
                <p:nvPr/>
              </p:nvSpPr>
              <p:spPr>
                <a:xfrm>
                  <a:off x="-58" y="16"/>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5650" name="直接连接符 4517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1" name="直接连接符 4517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2" name="直接连接符 4517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3" name="直接连接符 45173"/>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4" name="直接连接符 4517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55" name="直接连接符 4517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5656" name="组合 45176"/>
              <p:cNvGrpSpPr/>
              <p:nvPr/>
            </p:nvGrpSpPr>
            <p:grpSpPr>
              <a:xfrm>
                <a:off x="2477" y="64"/>
                <a:ext cx="852" cy="612"/>
                <a:chOff x="-49" y="0"/>
                <a:chExt cx="852" cy="612"/>
              </a:xfrm>
            </p:grpSpPr>
            <p:sp>
              <p:nvSpPr>
                <p:cNvPr id="65657" name="文本框 45177"/>
                <p:cNvSpPr txBox="1"/>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5658" name="直接连接符 4517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59" name="直接连接符 4517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60" name="直接连接符 4518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61" name="直接连接符 45181"/>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62" name="直接连接符 4518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5663" name="直接连接符 4518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5185" name="文本框 45184"/>
              <p:cNvSpPr txBox="1"/>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5KB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665" name="直接连接符 45185"/>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66" name="直接连接符 45186"/>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667" name="直接连接符 45187"/>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sp>
        <p:nvSpPr>
          <p:cNvPr id="45189" name="文本框 45188"/>
          <p:cNvSpPr txBox="1"/>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5190" name="矩形 4518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28"/>
                                            </p:txEl>
                                          </p:spTgt>
                                        </p:tgtEl>
                                        <p:attrNameLst>
                                          <p:attrName>style.visibility</p:attrName>
                                        </p:attrNameLst>
                                      </p:cBhvr>
                                      <p:to>
                                        <p:strVal val="visible"/>
                                      </p:to>
                                    </p:set>
                                    <p:anim calcmode="lin" valueType="num">
                                      <p:cBhvr>
                                        <p:cTn id="7" dur="1000" fill="hold"/>
                                        <p:tgtEl>
                                          <p:spTgt spid="45059">
                                            <p:txEl>
                                              <p:charRg st="0" end="28"/>
                                            </p:txEl>
                                          </p:spTgt>
                                        </p:tgtEl>
                                        <p:attrNameLst>
                                          <p:attrName>ppt_x</p:attrName>
                                        </p:attrNameLst>
                                      </p:cBhvr>
                                      <p:tavLst>
                                        <p:tav tm="0">
                                          <p:val>
                                            <p:strVal val="0-#ppt_w/2"/>
                                          </p:val>
                                        </p:tav>
                                        <p:tav tm="100000">
                                          <p:val>
                                            <p:strVal val="#ppt_x"/>
                                          </p:val>
                                        </p:tav>
                                      </p:tavLst>
                                    </p:anim>
                                    <p:anim calcmode="lin" valueType="num">
                                      <p:cBhvr>
                                        <p:cTn id="8" dur="1000" fill="hold"/>
                                        <p:tgtEl>
                                          <p:spTgt spid="45059">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p:cTn id="13" dur="500" fill="hold"/>
                                        <p:tgtEl>
                                          <p:spTgt spid="45060"/>
                                        </p:tgtEl>
                                        <p:attrNameLst>
                                          <p:attrName>ppt_x</p:attrName>
                                        </p:attrNameLst>
                                      </p:cBhvr>
                                      <p:tavLst>
                                        <p:tav tm="0">
                                          <p:val>
                                            <p:strVal val="1+#ppt_w/2"/>
                                          </p:val>
                                        </p:tav>
                                        <p:tav tm="100000">
                                          <p:val>
                                            <p:strVal val="#ppt_x"/>
                                          </p:val>
                                        </p:tav>
                                      </p:tavLst>
                                    </p:anim>
                                    <p:anim calcmode="lin" valueType="num">
                                      <p:cBhvr>
                                        <p:cTn id="14"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089"/>
                                        </p:tgtEl>
                                        <p:attrNameLst>
                                          <p:attrName>style.visibility</p:attrName>
                                        </p:attrNameLst>
                                      </p:cBhvr>
                                      <p:to>
                                        <p:strVal val="visible"/>
                                      </p:to>
                                    </p:set>
                                    <p:anim calcmode="lin" valueType="num">
                                      <p:cBhvr>
                                        <p:cTn id="23" dur="500" fill="hold"/>
                                        <p:tgtEl>
                                          <p:spTgt spid="45089"/>
                                        </p:tgtEl>
                                        <p:attrNameLst>
                                          <p:attrName>ppt_x</p:attrName>
                                        </p:attrNameLst>
                                      </p:cBhvr>
                                      <p:tavLst>
                                        <p:tav tm="0">
                                          <p:val>
                                            <p:strVal val="0-#ppt_w/2"/>
                                          </p:val>
                                        </p:tav>
                                        <p:tav tm="100000">
                                          <p:val>
                                            <p:strVal val="#ppt_x"/>
                                          </p:val>
                                        </p:tav>
                                      </p:tavLst>
                                    </p:anim>
                                    <p:anim calcmode="lin" valueType="num">
                                      <p:cBhvr>
                                        <p:cTn id="24" dur="500" fill="hold"/>
                                        <p:tgtEl>
                                          <p:spTgt spid="45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18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460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31</a:t>
            </a:r>
            <a:endParaRPr lang="en-US" altLang="zh-CN" b="0">
              <a:solidFill>
                <a:schemeClr val="tx2"/>
              </a:solidFill>
              <a:latin typeface="Times New Roman" panose="02020603050405020304" pitchFamily="18" charset="0"/>
              <a:ea typeface="宋体" pitchFamily="2" charset="-122"/>
            </a:endParaRPr>
          </a:p>
        </p:txBody>
      </p:sp>
      <p:sp>
        <p:nvSpPr>
          <p:cNvPr id="46083" name="矩形 46082"/>
          <p:cNvSpPr/>
          <p:nvPr/>
        </p:nvSpPr>
        <p:spPr>
          <a:xfrm>
            <a:off x="571500" y="787400"/>
            <a:ext cx="402113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ⅰ </a:t>
            </a:r>
            <a:r>
              <a:rPr lang="zh-CN" altLang="en-US" sz="2400" b="1" strike="noStrike" noProof="1">
                <a:solidFill>
                  <a:schemeClr val="tx1"/>
                </a:solidFill>
                <a:latin typeface="Times New Roman" panose="02020603050405020304" pitchFamily="18" charset="0"/>
                <a:ea typeface="宋体" pitchFamily="2" charset="-122"/>
                <a:cs typeface="+mn-cs"/>
              </a:rPr>
              <a:t>首次适应算法</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6084" name="矩形 46083"/>
          <p:cNvSpPr/>
          <p:nvPr/>
        </p:nvSpPr>
        <p:spPr>
          <a:xfrm>
            <a:off x="344488" y="3603625"/>
            <a:ext cx="64309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程序</a:t>
            </a:r>
            <a:r>
              <a:rPr lang="en-US" altLang="zh-CN" sz="2400" strike="noStrike" noProof="1">
                <a:solidFill>
                  <a:schemeClr val="tx1"/>
                </a:solidFill>
                <a:latin typeface="Times New Roman" panose="02020603050405020304" pitchFamily="18" charset="0"/>
                <a:ea typeface="宋体" pitchFamily="2" charset="-122"/>
                <a:cs typeface="+mn-cs"/>
              </a:rPr>
              <a:t>A</a:t>
            </a:r>
            <a:r>
              <a:rPr lang="zh-CN" altLang="en-US" sz="2400" strike="noStrike" noProof="1">
                <a:solidFill>
                  <a:schemeClr val="tx1"/>
                </a:solidFill>
                <a:latin typeface="Times New Roman" panose="02020603050405020304" pitchFamily="18" charset="0"/>
                <a:ea typeface="宋体" pitchFamily="2" charset="-122"/>
                <a:cs typeface="+mn-cs"/>
              </a:rPr>
              <a:t>要求</a:t>
            </a:r>
            <a:r>
              <a:rPr lang="en-US" altLang="zh-CN" sz="2400" strike="noStrike" noProof="1">
                <a:solidFill>
                  <a:schemeClr val="tx1"/>
                </a:solidFill>
                <a:latin typeface="Times New Roman" panose="02020603050405020304" pitchFamily="18" charset="0"/>
                <a:ea typeface="宋体" pitchFamily="2" charset="-122"/>
                <a:cs typeface="+mn-cs"/>
              </a:rPr>
              <a:t>18KB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25KB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30KB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首次适应算法对该作业序列是不合适的 </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46085" name="组合 46084"/>
          <p:cNvGrpSpPr/>
          <p:nvPr/>
        </p:nvGrpSpPr>
        <p:grpSpPr>
          <a:xfrm>
            <a:off x="6521450" y="1693863"/>
            <a:ext cx="2297113" cy="3592512"/>
            <a:chOff x="0" y="0"/>
            <a:chExt cx="1447" cy="2263"/>
          </a:xfrm>
        </p:grpSpPr>
        <p:sp>
          <p:nvSpPr>
            <p:cNvPr id="46086" name="矩形 46085"/>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66" name="文本框 46086"/>
            <p:cNvSpPr txBox="1"/>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6567" name="直接连接符 46087"/>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568" name="文本框 46088"/>
            <p:cNvSpPr txBox="1"/>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6569" name="直接连接符 46089"/>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570" name="直接连接符 46090"/>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571" name="文本框 46091"/>
            <p:cNvSpPr txBox="1"/>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6572" name="直接连接符 46092"/>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573" name="文本框 46093"/>
            <p:cNvSpPr txBox="1"/>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6574" name="直接连接符 46094"/>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575" name="直接连接符 46095"/>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6097" name="矩形 46096"/>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77" name="文本框 46097"/>
            <p:cNvSpPr txBox="1"/>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6099" name="矩形 46098"/>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79" name="文本框 46099"/>
            <p:cNvSpPr txBox="1"/>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6101" name="矩形 46100"/>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81" name="文本框 46101"/>
            <p:cNvSpPr txBox="1"/>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6582" name="直接连接符 46102"/>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583" name="文本框 46103"/>
            <p:cNvSpPr txBox="1"/>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6584" name="文本框 46104"/>
            <p:cNvSpPr txBox="1"/>
            <p:nvPr/>
          </p:nvSpPr>
          <p:spPr>
            <a:xfrm>
              <a:off x="100" y="213"/>
              <a:ext cx="52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6585" name="文本框 46105"/>
            <p:cNvSpPr txBox="1"/>
            <p:nvPr/>
          </p:nvSpPr>
          <p:spPr>
            <a:xfrm>
              <a:off x="57" y="611"/>
              <a:ext cx="593"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6107" name="矩形 46106"/>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587" name="文本框 46107"/>
            <p:cNvSpPr txBox="1"/>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6588" name="文本框 46108"/>
            <p:cNvSpPr txBox="1"/>
            <p:nvPr/>
          </p:nvSpPr>
          <p:spPr>
            <a:xfrm>
              <a:off x="40" y="1105"/>
              <a:ext cx="59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6589" name="文本框 46109"/>
            <p:cNvSpPr txBox="1"/>
            <p:nvPr/>
          </p:nvSpPr>
          <p:spPr>
            <a:xfrm>
              <a:off x="41" y="1522"/>
              <a:ext cx="6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6590" name="文本框 46110"/>
            <p:cNvSpPr txBox="1"/>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6591" name="文本框 46111"/>
            <p:cNvSpPr txBox="1"/>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6592" name="文本框 46112"/>
            <p:cNvSpPr txBox="1"/>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grpSp>
        <p:nvGrpSpPr>
          <p:cNvPr id="46114" name="组合 46113"/>
          <p:cNvGrpSpPr/>
          <p:nvPr/>
        </p:nvGrpSpPr>
        <p:grpSpPr>
          <a:xfrm>
            <a:off x="144463" y="1798638"/>
            <a:ext cx="6407150" cy="1392237"/>
            <a:chOff x="0" y="0"/>
            <a:chExt cx="3828" cy="877"/>
          </a:xfrm>
        </p:grpSpPr>
        <p:sp>
          <p:nvSpPr>
            <p:cNvPr id="66594" name="文本框 46114"/>
            <p:cNvSpPr txBox="1"/>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(a) </a:t>
              </a:r>
              <a:r>
                <a:rPr lang="zh-CN" altLang="en-US" sz="1600" b="0">
                  <a:solidFill>
                    <a:schemeClr val="tx1"/>
                  </a:solidFill>
                  <a:latin typeface="Times New Roman" panose="02020603050405020304" pitchFamily="18" charset="0"/>
                  <a:ea typeface="宋体" pitchFamily="2" charset="-122"/>
                </a:rPr>
                <a:t>首次适应算法的空闲区队列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6595" name="文本框 46115"/>
            <p:cNvSpPr txBox="1"/>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6596" name="文本框 46116"/>
            <p:cNvSpPr txBox="1"/>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6597" name="直接连接符 46117"/>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6598" name="组合 46118"/>
            <p:cNvGrpSpPr/>
            <p:nvPr/>
          </p:nvGrpSpPr>
          <p:grpSpPr>
            <a:xfrm>
              <a:off x="843" y="64"/>
              <a:ext cx="877" cy="612"/>
              <a:chOff x="-74" y="0"/>
              <a:chExt cx="877" cy="612"/>
            </a:xfrm>
          </p:grpSpPr>
          <p:sp>
            <p:nvSpPr>
              <p:cNvPr id="66599" name="文本框 46119"/>
              <p:cNvSpPr txBox="1"/>
              <p:nvPr/>
            </p:nvSpPr>
            <p:spPr>
              <a:xfrm>
                <a:off x="-74" y="0"/>
                <a:ext cx="571"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6600" name="直接连接符 4612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01" name="直接连接符 4612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02" name="直接连接符 4612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03" name="直接连接符 46123"/>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04" name="直接连接符 4612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6605" name="直接连接符 4612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6606" name="组合 46126"/>
            <p:cNvGrpSpPr/>
            <p:nvPr/>
          </p:nvGrpSpPr>
          <p:grpSpPr>
            <a:xfrm>
              <a:off x="1672" y="64"/>
              <a:ext cx="852" cy="612"/>
              <a:chOff x="-49" y="0"/>
              <a:chExt cx="852" cy="612"/>
            </a:xfrm>
          </p:grpSpPr>
          <p:sp>
            <p:nvSpPr>
              <p:cNvPr id="66607" name="文本框 46127"/>
              <p:cNvSpPr txBox="1"/>
              <p:nvPr/>
            </p:nvSpPr>
            <p:spPr>
              <a:xfrm>
                <a:off x="-49" y="0"/>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6608" name="直接连接符 4612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09" name="直接连接符 4612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10" name="直接连接符 4613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11" name="直接连接符 46131"/>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12" name="直接连接符 4613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6613" name="直接连接符 4613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6614" name="组合 46134"/>
            <p:cNvGrpSpPr/>
            <p:nvPr/>
          </p:nvGrpSpPr>
          <p:grpSpPr>
            <a:xfrm>
              <a:off x="2477" y="64"/>
              <a:ext cx="852" cy="612"/>
              <a:chOff x="-49" y="0"/>
              <a:chExt cx="852" cy="612"/>
            </a:xfrm>
          </p:grpSpPr>
          <p:sp>
            <p:nvSpPr>
              <p:cNvPr id="66615" name="文本框 46135"/>
              <p:cNvSpPr txBox="1"/>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6616" name="直接连接符 4613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17" name="直接连接符 4613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18" name="直接连接符 4613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19" name="直接连接符 46139"/>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20" name="直接连接符 4614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6621" name="直接连接符 4614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6143" name="文本框 46142"/>
            <p:cNvSpPr txBox="1"/>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6623" name="直接连接符 46143"/>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24" name="直接连接符 46144"/>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6625" name="直接连接符 46145"/>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6147" name="文本框 46146"/>
          <p:cNvSpPr txBox="1"/>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6148" name="矩形 4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3">
                                            <p:txEl>
                                              <p:charRg st="0" end="17"/>
                                            </p:txEl>
                                          </p:spTgt>
                                        </p:tgtEl>
                                        <p:attrNameLst>
                                          <p:attrName>style.visibility</p:attrName>
                                        </p:attrNameLst>
                                      </p:cBhvr>
                                      <p:to>
                                        <p:strVal val="visible"/>
                                      </p:to>
                                    </p:set>
                                    <p:anim calcmode="lin" valueType="num">
                                      <p:cBhvr>
                                        <p:cTn id="7" dur="500" fill="hold"/>
                                        <p:tgtEl>
                                          <p:spTgt spid="46083">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608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p:cTn id="13" dur="500" fill="hold"/>
                                        <p:tgtEl>
                                          <p:spTgt spid="46085"/>
                                        </p:tgtEl>
                                        <p:attrNameLst>
                                          <p:attrName>ppt_x</p:attrName>
                                        </p:attrNameLst>
                                      </p:cBhvr>
                                      <p:tavLst>
                                        <p:tav tm="0">
                                          <p:val>
                                            <p:strVal val="1+#ppt_w/2"/>
                                          </p:val>
                                        </p:tav>
                                        <p:tav tm="100000">
                                          <p:val>
                                            <p:strVal val="#ppt_x"/>
                                          </p:val>
                                        </p:tav>
                                      </p:tavLst>
                                    </p:anim>
                                    <p:anim calcmode="lin" valueType="num">
                                      <p:cBhvr>
                                        <p:cTn id="1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6114"/>
                                        </p:tgtEl>
                                        <p:attrNameLst>
                                          <p:attrName>style.visibility</p:attrName>
                                        </p:attrNameLst>
                                      </p:cBhvr>
                                      <p:to>
                                        <p:strVal val="visible"/>
                                      </p:to>
                                    </p:set>
                                    <p:anim calcmode="lin" valueType="num">
                                      <p:cBhvr>
                                        <p:cTn id="23" dur="500" fill="hold"/>
                                        <p:tgtEl>
                                          <p:spTgt spid="46114"/>
                                        </p:tgtEl>
                                        <p:attrNameLst>
                                          <p:attrName>ppt_x</p:attrName>
                                        </p:attrNameLst>
                                      </p:cBhvr>
                                      <p:tavLst>
                                        <p:tav tm="0">
                                          <p:val>
                                            <p:strVal val="0-#ppt_w/2"/>
                                          </p:val>
                                        </p:tav>
                                        <p:tav tm="100000">
                                          <p:val>
                                            <p:strVal val="#ppt_x"/>
                                          </p:val>
                                        </p:tav>
                                      </p:tavLst>
                                    </p:anim>
                                    <p:anim calcmode="lin" valueType="num">
                                      <p:cBhvr>
                                        <p:cTn id="24" dur="500" fill="hold"/>
                                        <p:tgtEl>
                                          <p:spTgt spid="461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4">
                                            <p:txEl>
                                              <p:charRg st="0" end="15"/>
                                            </p:txEl>
                                          </p:spTgt>
                                        </p:tgtEl>
                                        <p:attrNameLst>
                                          <p:attrName>style.visibility</p:attrName>
                                        </p:attrNameLst>
                                      </p:cBhvr>
                                      <p:to>
                                        <p:strVal val="visible"/>
                                      </p:to>
                                    </p:set>
                                    <p:anim calcmode="lin" valueType="num">
                                      <p:cBhvr>
                                        <p:cTn id="29" dur="500" fill="hold"/>
                                        <p:tgtEl>
                                          <p:spTgt spid="46084">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6084">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4">
                                            <p:txEl>
                                              <p:charRg st="15" end="37"/>
                                            </p:txEl>
                                          </p:spTgt>
                                        </p:tgtEl>
                                        <p:attrNameLst>
                                          <p:attrName>style.visibility</p:attrName>
                                        </p:attrNameLst>
                                      </p:cBhvr>
                                      <p:to>
                                        <p:strVal val="visible"/>
                                      </p:to>
                                    </p:set>
                                    <p:anim calcmode="lin" valueType="num">
                                      <p:cBhvr>
                                        <p:cTn id="33" dur="500" fill="hold"/>
                                        <p:tgtEl>
                                          <p:spTgt spid="46084">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6084">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084">
                                            <p:txEl>
                                              <p:charRg st="37" end="59"/>
                                            </p:txEl>
                                          </p:spTgt>
                                        </p:tgtEl>
                                        <p:attrNameLst>
                                          <p:attrName>style.visibility</p:attrName>
                                        </p:attrNameLst>
                                      </p:cBhvr>
                                      <p:to>
                                        <p:strVal val="visible"/>
                                      </p:to>
                                    </p:set>
                                    <p:anim calcmode="lin" valueType="num">
                                      <p:cBhvr>
                                        <p:cTn id="37" dur="500" fill="hold"/>
                                        <p:tgtEl>
                                          <p:spTgt spid="46084">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6084">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084">
                                            <p:txEl>
                                              <p:charRg st="59" end="90"/>
                                            </p:txEl>
                                          </p:spTgt>
                                        </p:tgtEl>
                                        <p:attrNameLst>
                                          <p:attrName>style.visibility</p:attrName>
                                        </p:attrNameLst>
                                      </p:cBhvr>
                                      <p:to>
                                        <p:strVal val="visible"/>
                                      </p:to>
                                    </p:set>
                                    <p:anim calcmode="lin" valueType="num">
                                      <p:cBhvr>
                                        <p:cTn id="43" dur="500" fill="hold"/>
                                        <p:tgtEl>
                                          <p:spTgt spid="46084">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6084">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471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32</a:t>
            </a:r>
            <a:endParaRPr lang="en-US" altLang="zh-CN" b="0">
              <a:solidFill>
                <a:schemeClr val="tx2"/>
              </a:solidFill>
              <a:latin typeface="Times New Roman" panose="02020603050405020304" pitchFamily="18" charset="0"/>
              <a:ea typeface="宋体" pitchFamily="2" charset="-122"/>
            </a:endParaRPr>
          </a:p>
        </p:txBody>
      </p:sp>
      <p:sp>
        <p:nvSpPr>
          <p:cNvPr id="47107" name="矩形 47106"/>
          <p:cNvSpPr/>
          <p:nvPr/>
        </p:nvSpPr>
        <p:spPr>
          <a:xfrm>
            <a:off x="557213" y="744538"/>
            <a:ext cx="407828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ⅱ </a:t>
            </a:r>
            <a:r>
              <a:rPr lang="zh-CN" altLang="en-US" sz="2400" b="1" strike="noStrike" noProof="1">
                <a:solidFill>
                  <a:schemeClr val="tx1"/>
                </a:solidFill>
                <a:latin typeface="Times New Roman" panose="02020603050405020304" pitchFamily="18" charset="0"/>
                <a:ea typeface="宋体" pitchFamily="2" charset="-122"/>
                <a:cs typeface="+mn-cs"/>
              </a:rPr>
              <a:t>最佳适应算法</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7108" name="矩形 47107"/>
          <p:cNvSpPr/>
          <p:nvPr/>
        </p:nvSpPr>
        <p:spPr>
          <a:xfrm>
            <a:off x="344488" y="3532188"/>
            <a:ext cx="6053138"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程序</a:t>
            </a:r>
            <a:r>
              <a:rPr lang="en-US" altLang="zh-CN" sz="2400" strike="noStrike" noProof="1">
                <a:solidFill>
                  <a:schemeClr val="tx1"/>
                </a:solidFill>
                <a:latin typeface="Times New Roman" panose="02020603050405020304" pitchFamily="18" charset="0"/>
                <a:ea typeface="宋体" pitchFamily="2" charset="-122"/>
                <a:cs typeface="+mn-cs"/>
              </a:rPr>
              <a:t>A</a:t>
            </a:r>
            <a:r>
              <a:rPr lang="zh-CN" altLang="en-US" sz="2400" strike="noStrike" noProof="1">
                <a:solidFill>
                  <a:schemeClr val="tx1"/>
                </a:solidFill>
                <a:latin typeface="Times New Roman" panose="02020603050405020304" pitchFamily="18" charset="0"/>
                <a:ea typeface="宋体" pitchFamily="2" charset="-122"/>
                <a:cs typeface="+mn-cs"/>
              </a:rPr>
              <a:t>要求</a:t>
            </a:r>
            <a:r>
              <a:rPr lang="en-US" altLang="zh-CN" sz="2400" strike="noStrike" noProof="1">
                <a:solidFill>
                  <a:schemeClr val="tx1"/>
                </a:solidFill>
                <a:latin typeface="Times New Roman" panose="02020603050405020304" pitchFamily="18" charset="0"/>
                <a:ea typeface="宋体" pitchFamily="2" charset="-122"/>
                <a:cs typeface="+mn-cs"/>
              </a:rPr>
              <a:t>18KB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25KB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30KB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最佳适应算法对该程序序列是合适的</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47109" name="组合 47108"/>
          <p:cNvGrpSpPr/>
          <p:nvPr/>
        </p:nvGrpSpPr>
        <p:grpSpPr>
          <a:xfrm>
            <a:off x="6550025" y="1751013"/>
            <a:ext cx="2297113" cy="3592512"/>
            <a:chOff x="0" y="0"/>
            <a:chExt cx="1447" cy="2263"/>
          </a:xfrm>
        </p:grpSpPr>
        <p:sp>
          <p:nvSpPr>
            <p:cNvPr id="47110" name="矩形 47109"/>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590" name="文本框 47110"/>
            <p:cNvSpPr txBox="1"/>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7591" name="直接连接符 47111"/>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2" name="文本框 47112"/>
            <p:cNvSpPr txBox="1"/>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7593" name="直接连接符 47113"/>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4" name="直接连接符 47114"/>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5" name="文本框 47115"/>
            <p:cNvSpPr txBox="1"/>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7596" name="直接连接符 47116"/>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7" name="文本框 47117"/>
            <p:cNvSpPr txBox="1"/>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在使用</a:t>
              </a:r>
              <a:endParaRPr lang="zh-CN" altLang="en-US" sz="1600">
                <a:solidFill>
                  <a:schemeClr val="tx1"/>
                </a:solidFill>
                <a:latin typeface="Times New Roman" panose="02020603050405020304" pitchFamily="18" charset="0"/>
                <a:ea typeface="宋体" pitchFamily="2" charset="-122"/>
              </a:endParaRPr>
            </a:p>
          </p:txBody>
        </p:sp>
        <p:sp>
          <p:nvSpPr>
            <p:cNvPr id="67598" name="直接连接符 47118"/>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599" name="直接连接符 47119"/>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7121" name="矩形 47120"/>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01" name="文本框 47121"/>
            <p:cNvSpPr txBox="1"/>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30KB</a:t>
              </a:r>
              <a:endParaRPr lang="en-US" altLang="zh-CN" sz="1600">
                <a:solidFill>
                  <a:schemeClr val="tx1"/>
                </a:solidFill>
                <a:latin typeface="Times New Roman" panose="02020603050405020304" pitchFamily="18" charset="0"/>
                <a:ea typeface="宋体" pitchFamily="2" charset="-122"/>
              </a:endParaRPr>
            </a:p>
          </p:txBody>
        </p:sp>
        <p:sp>
          <p:nvSpPr>
            <p:cNvPr id="47123" name="矩形 47122"/>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03" name="文本框 47123"/>
            <p:cNvSpPr txBox="1"/>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47125" name="矩形 47124"/>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05" name="文本框 47125"/>
            <p:cNvSpPr txBox="1"/>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46KB</a:t>
              </a:r>
              <a:endParaRPr lang="en-US" altLang="zh-CN" sz="1600">
                <a:solidFill>
                  <a:schemeClr val="tx1"/>
                </a:solidFill>
                <a:latin typeface="Times New Roman" panose="02020603050405020304" pitchFamily="18" charset="0"/>
                <a:ea typeface="宋体" pitchFamily="2" charset="-122"/>
              </a:endParaRPr>
            </a:p>
          </p:txBody>
        </p:sp>
        <p:sp>
          <p:nvSpPr>
            <p:cNvPr id="67606" name="直接连接符 47126"/>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07" name="文本框 47127"/>
            <p:cNvSpPr txBox="1"/>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7608" name="文本框 47128"/>
            <p:cNvSpPr txBox="1"/>
            <p:nvPr/>
          </p:nvSpPr>
          <p:spPr>
            <a:xfrm>
              <a:off x="109" y="213"/>
              <a:ext cx="52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7609" name="文本框 47129"/>
            <p:cNvSpPr txBox="1"/>
            <p:nvPr/>
          </p:nvSpPr>
          <p:spPr>
            <a:xfrm>
              <a:off x="40" y="611"/>
              <a:ext cx="61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100KB</a:t>
              </a:r>
              <a:endParaRPr lang="en-US" altLang="zh-CN" sz="1600">
                <a:solidFill>
                  <a:schemeClr val="tx1"/>
                </a:solidFill>
                <a:latin typeface="Times New Roman" panose="02020603050405020304" pitchFamily="18" charset="0"/>
                <a:ea typeface="宋体" pitchFamily="2" charset="-122"/>
              </a:endParaRPr>
            </a:p>
          </p:txBody>
        </p:sp>
        <p:sp>
          <p:nvSpPr>
            <p:cNvPr id="47131" name="矩形 47130"/>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11" name="文本框 47131"/>
            <p:cNvSpPr txBox="1"/>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20KB</a:t>
              </a:r>
              <a:endParaRPr lang="en-US" altLang="zh-CN" sz="1600">
                <a:solidFill>
                  <a:schemeClr val="tx1"/>
                </a:solidFill>
                <a:latin typeface="Times New Roman" panose="02020603050405020304" pitchFamily="18" charset="0"/>
                <a:ea typeface="宋体" pitchFamily="2" charset="-122"/>
              </a:endParaRPr>
            </a:p>
          </p:txBody>
        </p:sp>
        <p:sp>
          <p:nvSpPr>
            <p:cNvPr id="67612" name="文本框 47132"/>
            <p:cNvSpPr txBox="1"/>
            <p:nvPr/>
          </p:nvSpPr>
          <p:spPr>
            <a:xfrm>
              <a:off x="14" y="1105"/>
              <a:ext cx="61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160KB</a:t>
              </a:r>
              <a:endParaRPr lang="en-US" altLang="zh-CN" sz="1600">
                <a:solidFill>
                  <a:schemeClr val="tx1"/>
                </a:solidFill>
                <a:latin typeface="Times New Roman" panose="02020603050405020304" pitchFamily="18" charset="0"/>
                <a:ea typeface="宋体" pitchFamily="2" charset="-122"/>
              </a:endParaRPr>
            </a:p>
          </p:txBody>
        </p:sp>
        <p:sp>
          <p:nvSpPr>
            <p:cNvPr id="67613" name="文本框 47133"/>
            <p:cNvSpPr txBox="1"/>
            <p:nvPr/>
          </p:nvSpPr>
          <p:spPr>
            <a:xfrm>
              <a:off x="23" y="1522"/>
              <a:ext cx="63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210KB</a:t>
              </a:r>
              <a:endParaRPr lang="en-US" altLang="zh-CN" sz="1600">
                <a:solidFill>
                  <a:schemeClr val="tx1"/>
                </a:solidFill>
                <a:latin typeface="Times New Roman" panose="02020603050405020304" pitchFamily="18" charset="0"/>
                <a:ea typeface="宋体" pitchFamily="2" charset="-122"/>
              </a:endParaRPr>
            </a:p>
          </p:txBody>
        </p:sp>
        <p:sp>
          <p:nvSpPr>
            <p:cNvPr id="67614" name="文本框 47134"/>
            <p:cNvSpPr txBox="1"/>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256KB</a:t>
              </a:r>
              <a:endParaRPr lang="en-US" altLang="zh-CN" sz="1600">
                <a:solidFill>
                  <a:schemeClr val="tx1"/>
                </a:solidFill>
                <a:latin typeface="Times New Roman" panose="02020603050405020304" pitchFamily="18" charset="0"/>
                <a:ea typeface="宋体" pitchFamily="2" charset="-122"/>
              </a:endParaRPr>
            </a:p>
          </p:txBody>
        </p:sp>
        <p:sp>
          <p:nvSpPr>
            <p:cNvPr id="67615" name="文本框 47135"/>
            <p:cNvSpPr txBox="1"/>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67616" name="文本框 47136"/>
            <p:cNvSpPr txBox="1"/>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grpSp>
      <p:grpSp>
        <p:nvGrpSpPr>
          <p:cNvPr id="47138" name="组合 47137"/>
          <p:cNvGrpSpPr/>
          <p:nvPr/>
        </p:nvGrpSpPr>
        <p:grpSpPr>
          <a:xfrm>
            <a:off x="138113" y="1795463"/>
            <a:ext cx="6361112" cy="1392237"/>
            <a:chOff x="-4" y="0"/>
            <a:chExt cx="3833" cy="877"/>
          </a:xfrm>
        </p:grpSpPr>
        <p:sp>
          <p:nvSpPr>
            <p:cNvPr id="67618" name="文本框 47138"/>
            <p:cNvSpPr txBox="1"/>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(b) </a:t>
              </a:r>
              <a:r>
                <a:rPr lang="zh-CN" altLang="en-US" sz="1600" b="0">
                  <a:solidFill>
                    <a:schemeClr val="tx1"/>
                  </a:solidFill>
                  <a:latin typeface="Times New Roman" panose="02020603050405020304" pitchFamily="18" charset="0"/>
                  <a:ea typeface="宋体" pitchFamily="2" charset="-122"/>
                </a:rPr>
                <a:t>最佳适应算法的空闲区队列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7619" name="文本框 47139"/>
            <p:cNvSpPr txBox="1"/>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7620" name="文本框 47140"/>
            <p:cNvSpPr txBox="1"/>
            <p:nvPr/>
          </p:nvSpPr>
          <p:spPr>
            <a:xfrm>
              <a:off x="-4" y="0"/>
              <a:ext cx="528"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160KB</a:t>
              </a:r>
              <a:endParaRPr lang="en-US" altLang="zh-CN">
                <a:solidFill>
                  <a:schemeClr val="tx1"/>
                </a:solidFill>
                <a:latin typeface="Times New Roman" panose="02020603050405020304" pitchFamily="18" charset="0"/>
                <a:ea typeface="宋体" pitchFamily="2" charset="-122"/>
              </a:endParaRPr>
            </a:p>
          </p:txBody>
        </p:sp>
        <p:sp>
          <p:nvSpPr>
            <p:cNvPr id="67621" name="直接连接符 47141"/>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7622" name="组合 47142"/>
            <p:cNvGrpSpPr/>
            <p:nvPr/>
          </p:nvGrpSpPr>
          <p:grpSpPr>
            <a:xfrm>
              <a:off x="851" y="64"/>
              <a:ext cx="869" cy="612"/>
              <a:chOff x="-66" y="0"/>
              <a:chExt cx="869" cy="612"/>
            </a:xfrm>
          </p:grpSpPr>
          <p:sp>
            <p:nvSpPr>
              <p:cNvPr id="67623" name="文本框 47143"/>
              <p:cNvSpPr txBox="1"/>
              <p:nvPr/>
            </p:nvSpPr>
            <p:spPr>
              <a:xfrm>
                <a:off x="-66" y="0"/>
                <a:ext cx="563"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5KB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7624" name="直接连接符 4714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5" name="直接连接符 4714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6" name="直接连接符 4714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7" name="直接连接符 47147"/>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28" name="直接连接符 4714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29" name="直接连接符 4714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7630" name="组合 47150"/>
            <p:cNvGrpSpPr/>
            <p:nvPr/>
          </p:nvGrpSpPr>
          <p:grpSpPr>
            <a:xfrm>
              <a:off x="1663" y="64"/>
              <a:ext cx="861" cy="612"/>
              <a:chOff x="-58" y="0"/>
              <a:chExt cx="861" cy="612"/>
            </a:xfrm>
          </p:grpSpPr>
          <p:sp>
            <p:nvSpPr>
              <p:cNvPr id="67631" name="文本框 47151"/>
              <p:cNvSpPr txBox="1"/>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7632" name="直接连接符 4715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33" name="直接连接符 4715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34" name="直接连接符 4715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35" name="直接连接符 47155"/>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36" name="直接连接符 4715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37" name="直接连接符 4715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7638" name="组合 47158"/>
            <p:cNvGrpSpPr/>
            <p:nvPr/>
          </p:nvGrpSpPr>
          <p:grpSpPr>
            <a:xfrm>
              <a:off x="2468" y="64"/>
              <a:ext cx="861" cy="612"/>
              <a:chOff x="-58" y="0"/>
              <a:chExt cx="861" cy="612"/>
            </a:xfrm>
          </p:grpSpPr>
          <p:sp>
            <p:nvSpPr>
              <p:cNvPr id="67639" name="文本框 47159"/>
              <p:cNvSpPr txBox="1"/>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210KB</a:t>
                </a:r>
                <a:endParaRPr lang="en-US" altLang="zh-CN">
                  <a:solidFill>
                    <a:schemeClr val="tx1"/>
                  </a:solidFill>
                  <a:latin typeface="Times New Roman" panose="02020603050405020304" pitchFamily="18" charset="0"/>
                  <a:ea typeface="宋体" pitchFamily="2" charset="-122"/>
                </a:endParaRPr>
              </a:p>
            </p:txBody>
          </p:sp>
          <p:sp>
            <p:nvSpPr>
              <p:cNvPr id="67640" name="直接连接符 4716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41" name="直接连接符 4716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42" name="直接连接符 4716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43" name="直接连接符 47163"/>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44" name="直接连接符 4716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7645" name="直接连接符 4716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7167" name="文本框 47166"/>
            <p:cNvSpPr txBox="1"/>
            <p:nvPr/>
          </p:nvSpPr>
          <p:spPr>
            <a:xfrm>
              <a:off x="3282" y="63"/>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46KB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7647" name="直接连接符 47167"/>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48" name="直接连接符 47168"/>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7649" name="直接连接符 47169"/>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7171" name="文本框 47170"/>
          <p:cNvSpPr txBox="1"/>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7172" name="矩形 471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17"/>
                                            </p:txEl>
                                          </p:spTgt>
                                        </p:tgtEl>
                                        <p:attrNameLst>
                                          <p:attrName>style.visibility</p:attrName>
                                        </p:attrNameLst>
                                      </p:cBhvr>
                                      <p:to>
                                        <p:strVal val="visible"/>
                                      </p:to>
                                    </p:set>
                                    <p:anim calcmode="lin" valueType="num">
                                      <p:cBhvr>
                                        <p:cTn id="7" dur="500" fill="hold"/>
                                        <p:tgtEl>
                                          <p:spTgt spid="47107">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710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p:cTn id="13" dur="500" fill="hold"/>
                                        <p:tgtEl>
                                          <p:spTgt spid="47109"/>
                                        </p:tgtEl>
                                        <p:attrNameLst>
                                          <p:attrName>ppt_x</p:attrName>
                                        </p:attrNameLst>
                                      </p:cBhvr>
                                      <p:tavLst>
                                        <p:tav tm="0">
                                          <p:val>
                                            <p:strVal val="1+#ppt_w/2"/>
                                          </p:val>
                                        </p:tav>
                                        <p:tav tm="100000">
                                          <p:val>
                                            <p:strVal val="#ppt_x"/>
                                          </p:val>
                                        </p:tav>
                                      </p:tavLst>
                                    </p:anim>
                                    <p:anim calcmode="lin" valueType="num">
                                      <p:cBhvr>
                                        <p:cTn id="14"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7138"/>
                                        </p:tgtEl>
                                        <p:attrNameLst>
                                          <p:attrName>style.visibility</p:attrName>
                                        </p:attrNameLst>
                                      </p:cBhvr>
                                      <p:to>
                                        <p:strVal val="visible"/>
                                      </p:to>
                                    </p:set>
                                    <p:anim calcmode="lin" valueType="num">
                                      <p:cBhvr>
                                        <p:cTn id="23" dur="500" fill="hold"/>
                                        <p:tgtEl>
                                          <p:spTgt spid="47138"/>
                                        </p:tgtEl>
                                        <p:attrNameLst>
                                          <p:attrName>ppt_x</p:attrName>
                                        </p:attrNameLst>
                                      </p:cBhvr>
                                      <p:tavLst>
                                        <p:tav tm="0">
                                          <p:val>
                                            <p:strVal val="0-#ppt_w/2"/>
                                          </p:val>
                                        </p:tav>
                                        <p:tav tm="100000">
                                          <p:val>
                                            <p:strVal val="#ppt_x"/>
                                          </p:val>
                                        </p:tav>
                                      </p:tavLst>
                                    </p:anim>
                                    <p:anim calcmode="lin" valueType="num">
                                      <p:cBhvr>
                                        <p:cTn id="24" dur="500" fill="hold"/>
                                        <p:tgtEl>
                                          <p:spTgt spid="4713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8">
                                            <p:txEl>
                                              <p:charRg st="0" end="15"/>
                                            </p:txEl>
                                          </p:spTgt>
                                        </p:tgtEl>
                                        <p:attrNameLst>
                                          <p:attrName>style.visibility</p:attrName>
                                        </p:attrNameLst>
                                      </p:cBhvr>
                                      <p:to>
                                        <p:strVal val="visible"/>
                                      </p:to>
                                    </p:set>
                                    <p:anim calcmode="lin" valueType="num">
                                      <p:cBhvr>
                                        <p:cTn id="29" dur="500" fill="hold"/>
                                        <p:tgtEl>
                                          <p:spTgt spid="47108">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7108">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8">
                                            <p:txEl>
                                              <p:charRg st="15" end="37"/>
                                            </p:txEl>
                                          </p:spTgt>
                                        </p:tgtEl>
                                        <p:attrNameLst>
                                          <p:attrName>style.visibility</p:attrName>
                                        </p:attrNameLst>
                                      </p:cBhvr>
                                      <p:to>
                                        <p:strVal val="visible"/>
                                      </p:to>
                                    </p:set>
                                    <p:anim calcmode="lin" valueType="num">
                                      <p:cBhvr>
                                        <p:cTn id="33" dur="500" fill="hold"/>
                                        <p:tgtEl>
                                          <p:spTgt spid="47108">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7108">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8">
                                            <p:txEl>
                                              <p:charRg st="37" end="59"/>
                                            </p:txEl>
                                          </p:spTgt>
                                        </p:tgtEl>
                                        <p:attrNameLst>
                                          <p:attrName>style.visibility</p:attrName>
                                        </p:attrNameLst>
                                      </p:cBhvr>
                                      <p:to>
                                        <p:strVal val="visible"/>
                                      </p:to>
                                    </p:set>
                                    <p:anim calcmode="lin" valueType="num">
                                      <p:cBhvr>
                                        <p:cTn id="37" dur="500" fill="hold"/>
                                        <p:tgtEl>
                                          <p:spTgt spid="47108">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7108">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108">
                                            <p:txEl>
                                              <p:charRg st="59" end="89"/>
                                            </p:txEl>
                                          </p:spTgt>
                                        </p:tgtEl>
                                        <p:attrNameLst>
                                          <p:attrName>style.visibility</p:attrName>
                                        </p:attrNameLst>
                                      </p:cBhvr>
                                      <p:to>
                                        <p:strVal val="visible"/>
                                      </p:to>
                                    </p:set>
                                    <p:anim calcmode="lin" valueType="num">
                                      <p:cBhvr>
                                        <p:cTn id="43" dur="500" fill="hold"/>
                                        <p:tgtEl>
                                          <p:spTgt spid="47108">
                                            <p:txEl>
                                              <p:charRg st="59" end="89"/>
                                            </p:txEl>
                                          </p:spTgt>
                                        </p:tgtEl>
                                        <p:attrNameLst>
                                          <p:attrName>ppt_x</p:attrName>
                                        </p:attrNameLst>
                                      </p:cBhvr>
                                      <p:tavLst>
                                        <p:tav tm="0">
                                          <p:val>
                                            <p:strVal val="#ppt_x"/>
                                          </p:val>
                                        </p:tav>
                                        <p:tav tm="100000">
                                          <p:val>
                                            <p:strVal val="#ppt_x"/>
                                          </p:val>
                                        </p:tav>
                                      </p:tavLst>
                                    </p:anim>
                                    <p:anim calcmode="lin" valueType="num">
                                      <p:cBhvr>
                                        <p:cTn id="44" dur="500" fill="hold"/>
                                        <p:tgtEl>
                                          <p:spTgt spid="47108">
                                            <p:txEl>
                                              <p:charRg st="59"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481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33</a:t>
            </a:r>
            <a:endParaRPr lang="en-US" altLang="zh-CN" b="0">
              <a:solidFill>
                <a:schemeClr val="tx2"/>
              </a:solidFill>
              <a:latin typeface="Times New Roman" panose="02020603050405020304" pitchFamily="18" charset="0"/>
              <a:ea typeface="宋体" pitchFamily="2" charset="-122"/>
            </a:endParaRPr>
          </a:p>
        </p:txBody>
      </p:sp>
      <p:sp>
        <p:nvSpPr>
          <p:cNvPr id="48131" name="矩形 48130"/>
          <p:cNvSpPr/>
          <p:nvPr/>
        </p:nvSpPr>
        <p:spPr>
          <a:xfrm>
            <a:off x="542925" y="730250"/>
            <a:ext cx="45148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pitchFamily="18" charset="0"/>
                <a:ea typeface="宋体" pitchFamily="2" charset="-122"/>
                <a:cs typeface="+mn-cs"/>
              </a:rPr>
              <a:t>最坏适应算法</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8132" name="矩形 48131"/>
          <p:cNvSpPr/>
          <p:nvPr/>
        </p:nvSpPr>
        <p:spPr>
          <a:xfrm>
            <a:off x="344488" y="3417888"/>
            <a:ext cx="64436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cs"/>
              </a:rPr>
              <a:t>     程序</a:t>
            </a:r>
            <a:r>
              <a:rPr lang="en-US" altLang="zh-CN" sz="2400" strike="noStrike" noProof="1">
                <a:solidFill>
                  <a:schemeClr val="tx1"/>
                </a:solidFill>
                <a:latin typeface="Times New Roman" panose="02020603050405020304" pitchFamily="18" charset="0"/>
                <a:ea typeface="宋体" pitchFamily="2" charset="-122"/>
                <a:cs typeface="+mn-cs"/>
              </a:rPr>
              <a:t>A</a:t>
            </a:r>
            <a:r>
              <a:rPr lang="zh-CN" altLang="en-US" sz="2400" strike="noStrike" noProof="1">
                <a:solidFill>
                  <a:schemeClr val="tx1"/>
                </a:solidFill>
                <a:latin typeface="Times New Roman" panose="02020603050405020304" pitchFamily="18" charset="0"/>
                <a:ea typeface="宋体" pitchFamily="2" charset="-122"/>
                <a:cs typeface="+mn-cs"/>
              </a:rPr>
              <a:t>要求</a:t>
            </a:r>
            <a:r>
              <a:rPr lang="en-US" altLang="zh-CN" sz="2400" strike="noStrike" noProof="1">
                <a:solidFill>
                  <a:schemeClr val="tx1"/>
                </a:solidFill>
                <a:latin typeface="Times New Roman" panose="02020603050405020304" pitchFamily="18" charset="0"/>
                <a:ea typeface="宋体" pitchFamily="2" charset="-122"/>
                <a:cs typeface="+mn-cs"/>
              </a:rPr>
              <a:t>18KB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25KB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程序</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要求</a:t>
            </a:r>
            <a:r>
              <a:rPr lang="en-US" altLang="zh-CN" sz="2400" strike="noStrike" noProof="1">
                <a:solidFill>
                  <a:schemeClr val="tx1"/>
                </a:solidFill>
                <a:latin typeface="Times New Roman" panose="02020603050405020304" pitchFamily="18" charset="0"/>
                <a:ea typeface="宋体" pitchFamily="2" charset="-122"/>
                <a:cs typeface="+mn-ea"/>
              </a:rPr>
              <a:t>30KB</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latin typeface="Times New Roman" panose="02020603050405020304" pitchFamily="18" charset="0"/>
                <a:ea typeface="宋体" pitchFamily="2" charset="-122"/>
                <a:cs typeface="+mn-ea"/>
              </a:rPr>
              <a:t>最坏适应算法对该程序序列是不合适的 </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48133" name="组合 48132"/>
          <p:cNvGrpSpPr/>
          <p:nvPr/>
        </p:nvGrpSpPr>
        <p:grpSpPr>
          <a:xfrm>
            <a:off x="6637338" y="1754188"/>
            <a:ext cx="2232025" cy="3611562"/>
            <a:chOff x="-4" y="0"/>
            <a:chExt cx="1406" cy="2275"/>
          </a:xfrm>
        </p:grpSpPr>
        <p:sp>
          <p:nvSpPr>
            <p:cNvPr id="68613" name="矩形 48133"/>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14" name="文本框 48134"/>
            <p:cNvSpPr txBox="1"/>
            <p:nvPr/>
          </p:nvSpPr>
          <p:spPr>
            <a:xfrm>
              <a:off x="524"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os</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p:txBody>
        </p:sp>
        <p:sp>
          <p:nvSpPr>
            <p:cNvPr id="68615" name="直接连接符 48135"/>
            <p:cNvSpPr/>
            <p:nvPr/>
          </p:nvSpPr>
          <p:spPr>
            <a:xfrm>
              <a:off x="529"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16" name="文本框 48136"/>
            <p:cNvSpPr txBox="1"/>
            <p:nvPr/>
          </p:nvSpPr>
          <p:spPr>
            <a:xfrm>
              <a:off x="631" y="1410"/>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在使用</a:t>
              </a:r>
              <a:endParaRPr lang="zh-CN" altLang="en-US">
                <a:solidFill>
                  <a:schemeClr val="tx1"/>
                </a:solidFill>
                <a:latin typeface="Times New Roman" panose="02020603050405020304" pitchFamily="18" charset="0"/>
                <a:ea typeface="宋体" pitchFamily="2" charset="-122"/>
              </a:endParaRPr>
            </a:p>
          </p:txBody>
        </p:sp>
        <p:sp>
          <p:nvSpPr>
            <p:cNvPr id="68617" name="直接连接符 48137"/>
            <p:cNvSpPr/>
            <p:nvPr/>
          </p:nvSpPr>
          <p:spPr>
            <a:xfrm>
              <a:off x="529"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18" name="直接连接符 48138"/>
            <p:cNvSpPr/>
            <p:nvPr/>
          </p:nvSpPr>
          <p:spPr>
            <a:xfrm>
              <a:off x="529"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19" name="文本框 48139"/>
            <p:cNvSpPr txBox="1"/>
            <p:nvPr/>
          </p:nvSpPr>
          <p:spPr>
            <a:xfrm>
              <a:off x="631" y="523"/>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在使用</a:t>
              </a:r>
              <a:endParaRPr lang="zh-CN" altLang="en-US">
                <a:solidFill>
                  <a:schemeClr val="tx1"/>
                </a:solidFill>
                <a:latin typeface="Times New Roman" panose="02020603050405020304" pitchFamily="18" charset="0"/>
                <a:ea typeface="宋体" pitchFamily="2" charset="-122"/>
              </a:endParaRPr>
            </a:p>
          </p:txBody>
        </p:sp>
        <p:sp>
          <p:nvSpPr>
            <p:cNvPr id="68620" name="直接连接符 48140"/>
            <p:cNvSpPr/>
            <p:nvPr/>
          </p:nvSpPr>
          <p:spPr>
            <a:xfrm>
              <a:off x="529"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21" name="文本框 48141"/>
            <p:cNvSpPr txBox="1"/>
            <p:nvPr/>
          </p:nvSpPr>
          <p:spPr>
            <a:xfrm>
              <a:off x="631" y="999"/>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在使用</a:t>
              </a:r>
              <a:endParaRPr lang="zh-CN" altLang="en-US">
                <a:solidFill>
                  <a:schemeClr val="tx1"/>
                </a:solidFill>
                <a:latin typeface="Times New Roman" panose="02020603050405020304" pitchFamily="18" charset="0"/>
                <a:ea typeface="宋体" pitchFamily="2" charset="-122"/>
              </a:endParaRPr>
            </a:p>
          </p:txBody>
        </p:sp>
        <p:sp>
          <p:nvSpPr>
            <p:cNvPr id="68622" name="直接连接符 48142"/>
            <p:cNvSpPr/>
            <p:nvPr/>
          </p:nvSpPr>
          <p:spPr>
            <a:xfrm>
              <a:off x="529"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23" name="直接连接符 48143"/>
            <p:cNvSpPr/>
            <p:nvPr/>
          </p:nvSpPr>
          <p:spPr>
            <a:xfrm>
              <a:off x="529"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24" name="矩形 48144"/>
            <p:cNvSpPr/>
            <p:nvPr/>
          </p:nvSpPr>
          <p:spPr>
            <a:xfrm>
              <a:off x="529" y="336"/>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25" name="文本框 48145"/>
            <p:cNvSpPr txBox="1"/>
            <p:nvPr/>
          </p:nvSpPr>
          <p:spPr>
            <a:xfrm>
              <a:off x="683" y="336"/>
              <a:ext cx="513"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30KB</a:t>
              </a:r>
              <a:endParaRPr lang="en-US" altLang="zh-CN">
                <a:solidFill>
                  <a:schemeClr val="tx1"/>
                </a:solidFill>
                <a:latin typeface="Times New Roman" panose="02020603050405020304" pitchFamily="18" charset="0"/>
                <a:ea typeface="宋体" pitchFamily="2" charset="-122"/>
              </a:endParaRPr>
            </a:p>
          </p:txBody>
        </p:sp>
        <p:sp>
          <p:nvSpPr>
            <p:cNvPr id="68626" name="矩形 48146"/>
            <p:cNvSpPr/>
            <p:nvPr/>
          </p:nvSpPr>
          <p:spPr>
            <a:xfrm>
              <a:off x="529" y="1223"/>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27" name="文本框 48147"/>
            <p:cNvSpPr txBox="1"/>
            <p:nvPr/>
          </p:nvSpPr>
          <p:spPr>
            <a:xfrm>
              <a:off x="734" y="1223"/>
              <a:ext cx="514"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5KB</a:t>
              </a:r>
              <a:endParaRPr lang="en-US" altLang="zh-CN">
                <a:solidFill>
                  <a:schemeClr val="tx1"/>
                </a:solidFill>
                <a:latin typeface="Times New Roman" panose="02020603050405020304" pitchFamily="18" charset="0"/>
                <a:ea typeface="宋体" pitchFamily="2" charset="-122"/>
              </a:endParaRPr>
            </a:p>
          </p:txBody>
        </p:sp>
        <p:sp>
          <p:nvSpPr>
            <p:cNvPr id="68628" name="矩形 48148"/>
            <p:cNvSpPr/>
            <p:nvPr/>
          </p:nvSpPr>
          <p:spPr>
            <a:xfrm>
              <a:off x="529" y="1644"/>
              <a:ext cx="868" cy="373"/>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29" name="文本框 48149"/>
            <p:cNvSpPr txBox="1"/>
            <p:nvPr/>
          </p:nvSpPr>
          <p:spPr>
            <a:xfrm>
              <a:off x="734" y="1737"/>
              <a:ext cx="514"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46KB</a:t>
              </a:r>
              <a:endParaRPr lang="en-US" altLang="zh-CN">
                <a:solidFill>
                  <a:schemeClr val="tx1"/>
                </a:solidFill>
                <a:latin typeface="Times New Roman" panose="02020603050405020304" pitchFamily="18" charset="0"/>
                <a:ea typeface="宋体" pitchFamily="2" charset="-122"/>
              </a:endParaRPr>
            </a:p>
          </p:txBody>
        </p:sp>
        <p:sp>
          <p:nvSpPr>
            <p:cNvPr id="68630" name="直接连接符 48150"/>
            <p:cNvSpPr/>
            <p:nvPr/>
          </p:nvSpPr>
          <p:spPr>
            <a:xfrm>
              <a:off x="524"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31" name="文本框 48151"/>
            <p:cNvSpPr txBox="1"/>
            <p:nvPr/>
          </p:nvSpPr>
          <p:spPr>
            <a:xfrm>
              <a:off x="211" y="0"/>
              <a:ext cx="460"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pitchFamily="18" charset="0"/>
                  <a:ea typeface="宋体" pitchFamily="2" charset="-122"/>
                </a:rPr>
                <a:t>0KB</a:t>
              </a:r>
              <a:endParaRPr lang="en-US" altLang="zh-CN">
                <a:solidFill>
                  <a:schemeClr val="tx1"/>
                </a:solidFill>
                <a:latin typeface="Times New Roman" panose="02020603050405020304" pitchFamily="18" charset="0"/>
                <a:ea typeface="宋体" pitchFamily="2" charset="-122"/>
              </a:endParaRPr>
            </a:p>
          </p:txBody>
        </p:sp>
        <p:sp>
          <p:nvSpPr>
            <p:cNvPr id="68632" name="文本框 48152"/>
            <p:cNvSpPr txBox="1"/>
            <p:nvPr/>
          </p:nvSpPr>
          <p:spPr>
            <a:xfrm>
              <a:off x="47" y="231"/>
              <a:ext cx="500"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8633" name="文本框 48153"/>
            <p:cNvSpPr txBox="1"/>
            <p:nvPr/>
          </p:nvSpPr>
          <p:spPr>
            <a:xfrm>
              <a:off x="22" y="628"/>
              <a:ext cx="573"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100KB</a:t>
              </a:r>
              <a:endParaRPr lang="en-US" altLang="zh-CN">
                <a:solidFill>
                  <a:schemeClr val="tx1"/>
                </a:solidFill>
                <a:latin typeface="Times New Roman" panose="02020603050405020304" pitchFamily="18" charset="0"/>
                <a:ea typeface="宋体" pitchFamily="2" charset="-122"/>
              </a:endParaRPr>
            </a:p>
          </p:txBody>
        </p:sp>
        <p:sp>
          <p:nvSpPr>
            <p:cNvPr id="68634" name="矩形 48154"/>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35" name="文本框 48155"/>
            <p:cNvSpPr txBox="1"/>
            <p:nvPr/>
          </p:nvSpPr>
          <p:spPr>
            <a:xfrm>
              <a:off x="691" y="780"/>
              <a:ext cx="514" cy="216"/>
            </a:xfrm>
            <a:prstGeom prst="rect">
              <a:avLst/>
            </a:prstGeom>
            <a:noFill/>
            <a:ln w="9525">
              <a:noFill/>
              <a:miter/>
            </a:ln>
          </p:spPr>
          <p:txBody>
            <a:bodyPr anchor="t"/>
            <a:p>
              <a:pPr lvl="0" algn="just"/>
              <a:r>
                <a:rPr lang="en-US" altLang="zh-CN">
                  <a:solidFill>
                    <a:schemeClr val="tx1"/>
                  </a:solidFill>
                  <a:latin typeface="Times New Roman" panose="02020603050405020304" pitchFamily="18" charset="0"/>
                  <a:ea typeface="宋体" pitchFamily="2" charset="-122"/>
                </a:rPr>
                <a:t>20KB</a:t>
              </a:r>
              <a:endParaRPr lang="en-US" altLang="zh-CN">
                <a:solidFill>
                  <a:schemeClr val="tx1"/>
                </a:solidFill>
                <a:latin typeface="Times New Roman" panose="02020603050405020304" pitchFamily="18" charset="0"/>
                <a:ea typeface="宋体" pitchFamily="2" charset="-122"/>
              </a:endParaRPr>
            </a:p>
          </p:txBody>
        </p:sp>
        <p:sp>
          <p:nvSpPr>
            <p:cNvPr id="68636" name="文本框 48156"/>
            <p:cNvSpPr txBox="1"/>
            <p:nvPr/>
          </p:nvSpPr>
          <p:spPr>
            <a:xfrm>
              <a:off x="23" y="1123"/>
              <a:ext cx="534"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160KB</a:t>
              </a:r>
              <a:endParaRPr lang="en-US" altLang="zh-CN">
                <a:solidFill>
                  <a:schemeClr val="tx1"/>
                </a:solidFill>
                <a:latin typeface="Times New Roman" panose="02020603050405020304" pitchFamily="18" charset="0"/>
                <a:ea typeface="宋体" pitchFamily="2" charset="-122"/>
              </a:endParaRPr>
            </a:p>
          </p:txBody>
        </p:sp>
        <p:sp>
          <p:nvSpPr>
            <p:cNvPr id="68637" name="文本框 48157"/>
            <p:cNvSpPr txBox="1"/>
            <p:nvPr/>
          </p:nvSpPr>
          <p:spPr>
            <a:xfrm>
              <a:off x="-4" y="1549"/>
              <a:ext cx="562"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210KB</a:t>
              </a:r>
              <a:endParaRPr lang="en-US" altLang="zh-CN">
                <a:solidFill>
                  <a:schemeClr val="tx1"/>
                </a:solidFill>
                <a:latin typeface="Times New Roman" panose="02020603050405020304" pitchFamily="18" charset="0"/>
                <a:ea typeface="宋体" pitchFamily="2" charset="-122"/>
              </a:endParaRPr>
            </a:p>
          </p:txBody>
        </p:sp>
        <p:sp>
          <p:nvSpPr>
            <p:cNvPr id="68638" name="文本框 48158"/>
            <p:cNvSpPr txBox="1"/>
            <p:nvPr/>
          </p:nvSpPr>
          <p:spPr>
            <a:xfrm>
              <a:off x="0" y="1923"/>
              <a:ext cx="606"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pitchFamily="18" charset="0"/>
                  <a:ea typeface="宋体" pitchFamily="2" charset="-122"/>
                </a:rPr>
                <a:t>256KB</a:t>
              </a:r>
              <a:endParaRPr lang="en-US" altLang="zh-CN">
                <a:solidFill>
                  <a:schemeClr val="tx1"/>
                </a:solidFill>
                <a:latin typeface="Times New Roman" panose="02020603050405020304" pitchFamily="18" charset="0"/>
                <a:ea typeface="宋体" pitchFamily="2" charset="-122"/>
              </a:endParaRPr>
            </a:p>
          </p:txBody>
        </p:sp>
        <p:sp>
          <p:nvSpPr>
            <p:cNvPr id="68639" name="文本框 48159"/>
            <p:cNvSpPr txBox="1"/>
            <p:nvPr/>
          </p:nvSpPr>
          <p:spPr>
            <a:xfrm>
              <a:off x="726" y="2083"/>
              <a:ext cx="369"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pitchFamily="18" charset="0"/>
                  <a:ea typeface="宋体" pitchFamily="2" charset="-122"/>
                </a:rPr>
                <a:t>主存</a:t>
              </a:r>
              <a:endParaRPr lang="zh-CN" altLang="en-US">
                <a:solidFill>
                  <a:schemeClr val="tx1"/>
                </a:solidFill>
                <a:latin typeface="Times New Roman" panose="02020603050405020304" pitchFamily="18" charset="0"/>
                <a:ea typeface="宋体" pitchFamily="2" charset="-122"/>
              </a:endParaRPr>
            </a:p>
          </p:txBody>
        </p:sp>
      </p:grpSp>
      <p:grpSp>
        <p:nvGrpSpPr>
          <p:cNvPr id="48161" name="组合 48160"/>
          <p:cNvGrpSpPr/>
          <p:nvPr/>
        </p:nvGrpSpPr>
        <p:grpSpPr>
          <a:xfrm>
            <a:off x="206375" y="1827213"/>
            <a:ext cx="6311900" cy="1404937"/>
            <a:chOff x="0" y="-8"/>
            <a:chExt cx="3828" cy="885"/>
          </a:xfrm>
        </p:grpSpPr>
        <p:sp>
          <p:nvSpPr>
            <p:cNvPr id="68641" name="文本框 48161"/>
            <p:cNvSpPr txBox="1"/>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pitchFamily="18" charset="0"/>
                  <a:ea typeface="宋体" pitchFamily="2" charset="-122"/>
                </a:rPr>
                <a:t>(c) </a:t>
              </a:r>
              <a:r>
                <a:rPr lang="zh-CN" altLang="en-US" sz="1600" b="0">
                  <a:solidFill>
                    <a:schemeClr val="tx1"/>
                  </a:solidFill>
                  <a:latin typeface="Times New Roman" panose="02020603050405020304" pitchFamily="18" charset="0"/>
                  <a:ea typeface="宋体" pitchFamily="2" charset="-122"/>
                </a:rPr>
                <a:t>最坏适应算法的空闲区队列</a:t>
              </a:r>
              <a:endParaRPr lang="zh-CN" altLang="en-US" sz="1600" b="0">
                <a:solidFill>
                  <a:schemeClr val="tx1"/>
                </a:solidFill>
                <a:latin typeface="Times New Roman" panose="02020603050405020304" pitchFamily="18" charset="0"/>
                <a:ea typeface="宋体" pitchFamily="2" charset="-122"/>
              </a:endParaRPr>
            </a:p>
          </p:txBody>
        </p:sp>
        <p:sp>
          <p:nvSpPr>
            <p:cNvPr id="68642" name="文本框 48162"/>
            <p:cNvSpPr txBox="1"/>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pitchFamily="18" charset="0"/>
                <a:ea typeface="宋体" pitchFamily="2" charset="-122"/>
              </a:endParaRPr>
            </a:p>
            <a:p>
              <a:pPr lvl="0" algn="just">
                <a:lnSpc>
                  <a:spcPct val="80000"/>
                </a:lnSpc>
              </a:pPr>
              <a:endParaRPr lang="zh-CN" altLang="en-US">
                <a:solidFill>
                  <a:schemeClr val="tx1"/>
                </a:solidFill>
                <a:latin typeface="Times New Roman" panose="02020603050405020304" pitchFamily="18" charset="0"/>
                <a:ea typeface="宋体" pitchFamily="2" charset="-122"/>
              </a:endParaRPr>
            </a:p>
          </p:txBody>
        </p:sp>
        <p:sp>
          <p:nvSpPr>
            <p:cNvPr id="68643" name="文本框 48163"/>
            <p:cNvSpPr txBox="1"/>
            <p:nvPr/>
          </p:nvSpPr>
          <p:spPr>
            <a:xfrm>
              <a:off x="4" y="-8"/>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pitchFamily="18" charset="0"/>
                  <a:ea typeface="宋体" pitchFamily="2" charset="-122"/>
                </a:rPr>
                <a:t>210KB</a:t>
              </a:r>
              <a:endParaRPr lang="en-US" altLang="zh-CN">
                <a:solidFill>
                  <a:schemeClr val="tx1"/>
                </a:solidFill>
                <a:latin typeface="Times New Roman" panose="02020603050405020304" pitchFamily="18" charset="0"/>
                <a:ea typeface="宋体" pitchFamily="2" charset="-122"/>
              </a:endParaRPr>
            </a:p>
          </p:txBody>
        </p:sp>
        <p:sp>
          <p:nvSpPr>
            <p:cNvPr id="68644" name="直接连接符 48164"/>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68645" name="组合 48165"/>
            <p:cNvGrpSpPr/>
            <p:nvPr/>
          </p:nvGrpSpPr>
          <p:grpSpPr>
            <a:xfrm>
              <a:off x="859" y="64"/>
              <a:ext cx="861" cy="612"/>
              <a:chOff x="-58" y="0"/>
              <a:chExt cx="861" cy="612"/>
            </a:xfrm>
          </p:grpSpPr>
          <p:sp>
            <p:nvSpPr>
              <p:cNvPr id="68646" name="文本框 48166"/>
              <p:cNvSpPr txBox="1"/>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46KB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p:txBody>
          </p:sp>
          <p:sp>
            <p:nvSpPr>
              <p:cNvPr id="68647" name="直接连接符 4816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48" name="直接连接符 4816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49" name="直接连接符 4816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50" name="直接连接符 48170"/>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51" name="直接连接符 4817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8652" name="直接连接符 4817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8653" name="组合 48173"/>
            <p:cNvGrpSpPr/>
            <p:nvPr/>
          </p:nvGrpSpPr>
          <p:grpSpPr>
            <a:xfrm>
              <a:off x="1639" y="64"/>
              <a:ext cx="885" cy="612"/>
              <a:chOff x="-82" y="0"/>
              <a:chExt cx="885" cy="612"/>
            </a:xfrm>
          </p:grpSpPr>
          <p:sp>
            <p:nvSpPr>
              <p:cNvPr id="68654" name="文本框 48174"/>
              <p:cNvSpPr txBox="1"/>
              <p:nvPr/>
            </p:nvSpPr>
            <p:spPr>
              <a:xfrm>
                <a:off x="-82"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30KB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100KB</a:t>
                </a:r>
                <a:endParaRPr lang="en-US" altLang="zh-CN">
                  <a:solidFill>
                    <a:schemeClr val="tx1"/>
                  </a:solidFill>
                  <a:latin typeface="Times New Roman" panose="02020603050405020304" pitchFamily="18" charset="0"/>
                  <a:ea typeface="宋体" pitchFamily="2" charset="-122"/>
                </a:endParaRPr>
              </a:p>
            </p:txBody>
          </p:sp>
          <p:sp>
            <p:nvSpPr>
              <p:cNvPr id="68655" name="直接连接符 4817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56" name="直接连接符 4817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57" name="直接连接符 4817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58" name="直接连接符 48178"/>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59" name="直接连接符 4817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8660" name="直接连接符 4818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nvGrpSpPr>
            <p:cNvPr id="68661" name="组合 48181"/>
            <p:cNvGrpSpPr/>
            <p:nvPr/>
          </p:nvGrpSpPr>
          <p:grpSpPr>
            <a:xfrm>
              <a:off x="2443" y="64"/>
              <a:ext cx="886" cy="612"/>
              <a:chOff x="-83" y="0"/>
              <a:chExt cx="886" cy="612"/>
            </a:xfrm>
          </p:grpSpPr>
          <p:sp>
            <p:nvSpPr>
              <p:cNvPr id="68662" name="文本框 48182"/>
              <p:cNvSpPr txBox="1"/>
              <p:nvPr/>
            </p:nvSpPr>
            <p:spPr>
              <a:xfrm>
                <a:off x="-83"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pitchFamily="18" charset="0"/>
                    <a:ea typeface="宋体" pitchFamily="2" charset="-122"/>
                  </a:rPr>
                  <a:t>     </a:t>
                </a:r>
                <a:r>
                  <a:rPr lang="en-US" altLang="zh-CN">
                    <a:solidFill>
                      <a:schemeClr val="tx1"/>
                    </a:solidFill>
                    <a:latin typeface="Times New Roman" panose="02020603050405020304" pitchFamily="18" charset="0"/>
                    <a:ea typeface="宋体" pitchFamily="2" charset="-122"/>
                  </a:rPr>
                  <a:t>0</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20KB</a:t>
                </a:r>
                <a:endParaRPr lang="en-US" altLang="zh-CN">
                  <a:solidFill>
                    <a:schemeClr val="tx1"/>
                  </a:solidFill>
                  <a:latin typeface="Times New Roman" panose="02020603050405020304" pitchFamily="18"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pitchFamily="18" charset="0"/>
                    <a:ea typeface="宋体" pitchFamily="2" charset="-122"/>
                  </a:rPr>
                  <a:t> 160KB</a:t>
                </a:r>
                <a:endParaRPr lang="en-US" altLang="zh-CN">
                  <a:solidFill>
                    <a:schemeClr val="tx1"/>
                  </a:solidFill>
                  <a:latin typeface="Times New Roman" panose="02020603050405020304" pitchFamily="18" charset="0"/>
                  <a:ea typeface="宋体" pitchFamily="2" charset="-122"/>
                </a:endParaRPr>
              </a:p>
            </p:txBody>
          </p:sp>
          <p:sp>
            <p:nvSpPr>
              <p:cNvPr id="68663" name="直接连接符 48183"/>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64" name="直接连接符 48184"/>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65" name="直接连接符 48185"/>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66" name="直接连接符 48186"/>
              <p:cNvSpPr/>
              <p:nvPr/>
            </p:nvSpPr>
            <p:spPr>
              <a:xfrm flipV="1">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67" name="直接连接符 48187"/>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68668" name="直接连接符 48188"/>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8190" name="文本框 48189"/>
            <p:cNvSpPr txBox="1"/>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chemeClr val="tx1"/>
                  </a:solidFill>
                  <a:latin typeface="Times New Roman" panose="02020603050405020304" pitchFamily="18" charset="0"/>
                  <a:ea typeface="宋体" pitchFamily="2" charset="-122"/>
                  <a:cs typeface="+mn-ea"/>
                </a:rPr>
                <a:t>0</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5KB</a:t>
              </a:r>
              <a:endParaRPr lang="en-US" altLang="zh-CN" sz="1400" b="1" strike="noStrike" noProof="1">
                <a:solidFill>
                  <a:schemeClr val="tx1"/>
                </a:solidFill>
                <a:latin typeface="Times New Roman" panose="02020603050405020304" pitchFamily="18"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pitchFamily="18"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8670" name="直接连接符 48190"/>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71" name="直接连接符 48191"/>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8672" name="直接连接符 48192"/>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48194" name="文本框 48193"/>
          <p:cNvSpPr txBox="1"/>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主存分布示意图</a:t>
            </a:r>
            <a:endParaRPr lang="zh-CN" altLang="en-US" sz="1600" b="0">
              <a:solidFill>
                <a:schemeClr val="tx1"/>
              </a:solidFill>
              <a:latin typeface="Times New Roman" panose="02020603050405020304" pitchFamily="18" charset="0"/>
              <a:ea typeface="宋体" pitchFamily="2" charset="-122"/>
            </a:endParaRPr>
          </a:p>
        </p:txBody>
      </p:sp>
      <p:sp>
        <p:nvSpPr>
          <p:cNvPr id="48195" name="矩形 481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7"/>
                                            </p:txEl>
                                          </p:spTgt>
                                        </p:tgtEl>
                                        <p:attrNameLst>
                                          <p:attrName>style.visibility</p:attrName>
                                        </p:attrNameLst>
                                      </p:cBhvr>
                                      <p:to>
                                        <p:strVal val="visible"/>
                                      </p:to>
                                    </p:set>
                                    <p:anim calcmode="lin" valueType="num">
                                      <p:cBhvr>
                                        <p:cTn id="7" dur="1000" fill="hold"/>
                                        <p:tgtEl>
                                          <p:spTgt spid="48131">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813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p:cTn id="13" dur="500" fill="hold"/>
                                        <p:tgtEl>
                                          <p:spTgt spid="48133"/>
                                        </p:tgtEl>
                                        <p:attrNameLst>
                                          <p:attrName>ppt_x</p:attrName>
                                        </p:attrNameLst>
                                      </p:cBhvr>
                                      <p:tavLst>
                                        <p:tav tm="0">
                                          <p:val>
                                            <p:strVal val="1+#ppt_w/2"/>
                                          </p:val>
                                        </p:tav>
                                        <p:tav tm="100000">
                                          <p:val>
                                            <p:strVal val="#ppt_x"/>
                                          </p:val>
                                        </p:tav>
                                      </p:tavLst>
                                    </p:anim>
                                    <p:anim calcmode="lin" valueType="num">
                                      <p:cBhvr>
                                        <p:cTn id="14"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8161"/>
                                        </p:tgtEl>
                                        <p:attrNameLst>
                                          <p:attrName>style.visibility</p:attrName>
                                        </p:attrNameLst>
                                      </p:cBhvr>
                                      <p:to>
                                        <p:strVal val="visible"/>
                                      </p:to>
                                    </p:set>
                                    <p:anim calcmode="lin" valueType="num">
                                      <p:cBhvr>
                                        <p:cTn id="23" dur="500" fill="hold"/>
                                        <p:tgtEl>
                                          <p:spTgt spid="48161"/>
                                        </p:tgtEl>
                                        <p:attrNameLst>
                                          <p:attrName>ppt_x</p:attrName>
                                        </p:attrNameLst>
                                      </p:cBhvr>
                                      <p:tavLst>
                                        <p:tav tm="0">
                                          <p:val>
                                            <p:strVal val="0-#ppt_w/2"/>
                                          </p:val>
                                        </p:tav>
                                        <p:tav tm="100000">
                                          <p:val>
                                            <p:strVal val="#ppt_x"/>
                                          </p:val>
                                        </p:tav>
                                      </p:tavLst>
                                    </p:anim>
                                    <p:anim calcmode="lin" valueType="num">
                                      <p:cBhvr>
                                        <p:cTn id="24" dur="500" fill="hold"/>
                                        <p:tgtEl>
                                          <p:spTgt spid="4816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2">
                                            <p:txEl>
                                              <p:charRg st="0" end="15"/>
                                            </p:txEl>
                                          </p:spTgt>
                                        </p:tgtEl>
                                        <p:attrNameLst>
                                          <p:attrName>style.visibility</p:attrName>
                                        </p:attrNameLst>
                                      </p:cBhvr>
                                      <p:to>
                                        <p:strVal val="visible"/>
                                      </p:to>
                                    </p:set>
                                    <p:anim calcmode="lin" valueType="num">
                                      <p:cBhvr>
                                        <p:cTn id="29" dur="500" fill="hold"/>
                                        <p:tgtEl>
                                          <p:spTgt spid="48132">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8132">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132">
                                            <p:txEl>
                                              <p:charRg st="15" end="37"/>
                                            </p:txEl>
                                          </p:spTgt>
                                        </p:tgtEl>
                                        <p:attrNameLst>
                                          <p:attrName>style.visibility</p:attrName>
                                        </p:attrNameLst>
                                      </p:cBhvr>
                                      <p:to>
                                        <p:strVal val="visible"/>
                                      </p:to>
                                    </p:set>
                                    <p:anim calcmode="lin" valueType="num">
                                      <p:cBhvr>
                                        <p:cTn id="33" dur="500" fill="hold"/>
                                        <p:tgtEl>
                                          <p:spTgt spid="48132">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8132">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132">
                                            <p:txEl>
                                              <p:charRg st="37" end="59"/>
                                            </p:txEl>
                                          </p:spTgt>
                                        </p:tgtEl>
                                        <p:attrNameLst>
                                          <p:attrName>style.visibility</p:attrName>
                                        </p:attrNameLst>
                                      </p:cBhvr>
                                      <p:to>
                                        <p:strVal val="visible"/>
                                      </p:to>
                                    </p:set>
                                    <p:anim calcmode="lin" valueType="num">
                                      <p:cBhvr>
                                        <p:cTn id="37" dur="500" fill="hold"/>
                                        <p:tgtEl>
                                          <p:spTgt spid="48132">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8132">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132">
                                            <p:txEl>
                                              <p:charRg st="59" end="90"/>
                                            </p:txEl>
                                          </p:spTgt>
                                        </p:tgtEl>
                                        <p:attrNameLst>
                                          <p:attrName>style.visibility</p:attrName>
                                        </p:attrNameLst>
                                      </p:cBhvr>
                                      <p:to>
                                        <p:strVal val="visible"/>
                                      </p:to>
                                    </p:set>
                                    <p:anim calcmode="lin" valueType="num">
                                      <p:cBhvr>
                                        <p:cTn id="43" dur="500" fill="hold"/>
                                        <p:tgtEl>
                                          <p:spTgt spid="48132">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8132">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9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40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29</a:t>
            </a:r>
            <a:endParaRPr lang="en-US" altLang="zh-CN" b="0">
              <a:solidFill>
                <a:schemeClr val="tx2"/>
              </a:solidFill>
              <a:latin typeface="Times New Roman" panose="02020603050405020304" pitchFamily="18" charset="0"/>
              <a:ea typeface="宋体" pitchFamily="2" charset="-122"/>
            </a:endParaRPr>
          </a:p>
        </p:txBody>
      </p:sp>
      <p:sp>
        <p:nvSpPr>
          <p:cNvPr id="44035" name="矩形 44034"/>
          <p:cNvSpPr/>
          <p:nvPr/>
        </p:nvSpPr>
        <p:spPr>
          <a:xfrm>
            <a:off x="233680" y="673100"/>
            <a:ext cx="5841365" cy="4521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习题</a:t>
            </a:r>
            <a:r>
              <a:rPr lang="en-US" altLang="zh-CN" sz="2400" b="1" strike="noStrike" noProof="1">
                <a:solidFill>
                  <a:srgbClr val="000099"/>
                </a:solidFill>
                <a:latin typeface="宋体" pitchFamily="2" charset="-122"/>
                <a:ea typeface="宋体" pitchFamily="2" charset="-122"/>
                <a:cs typeface="+mn-ea"/>
              </a:rPr>
              <a:t>6-11</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主存中有两个空闲区，现有如下作业序列：</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50KB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2</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60KB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程序</a:t>
            </a:r>
            <a:r>
              <a:rPr lang="en-US" altLang="zh-CN" sz="2400" strike="noStrike" noProof="1">
                <a:solidFill>
                  <a:schemeClr val="tx1"/>
                </a:solidFill>
                <a:effectLst/>
                <a:latin typeface="Times New Roman" panose="02020603050405020304" pitchFamily="18" charset="0"/>
                <a:ea typeface="宋体" pitchFamily="2" charset="-122"/>
                <a:cs typeface="+mn-ea"/>
              </a:rPr>
              <a:t>3</a:t>
            </a:r>
            <a:r>
              <a:rPr lang="zh-CN" altLang="en-US" sz="2400" strike="noStrike" noProof="1">
                <a:solidFill>
                  <a:schemeClr val="tx1"/>
                </a:solidFill>
                <a:effectLst/>
                <a:latin typeface="Times New Roman" panose="02020603050405020304" pitchFamily="18" charset="0"/>
                <a:ea typeface="宋体" pitchFamily="2" charset="-122"/>
                <a:cs typeface="+mn-ea"/>
              </a:rPr>
              <a:t>要求</a:t>
            </a:r>
            <a:r>
              <a:rPr lang="en-US" altLang="zh-CN" sz="2400" strike="noStrike" noProof="1">
                <a:solidFill>
                  <a:schemeClr val="tx1"/>
                </a:solidFill>
                <a:effectLst/>
                <a:latin typeface="Times New Roman" panose="02020603050405020304" pitchFamily="18" charset="0"/>
                <a:ea typeface="宋体" pitchFamily="2" charset="-122"/>
                <a:cs typeface="+mn-ea"/>
              </a:rPr>
              <a:t>70KB</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如果用首次适应算法和最佳适应算法来处理这个作业序列，问：哪一种算法可以分配的下？简要说明分配过程。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6300788" y="1376045"/>
            <a:ext cx="2266950" cy="3165475"/>
            <a:chOff x="19" y="269"/>
            <a:chExt cx="1428" cy="1994"/>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41" name="文本框 45061"/>
            <p:cNvSpPr txBox="1"/>
            <p:nvPr/>
          </p:nvSpPr>
          <p:spPr>
            <a:xfrm>
              <a:off x="569" y="370"/>
              <a:ext cx="874" cy="16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45074" name="矩形 45073"/>
            <p:cNvSpPr/>
            <p:nvPr/>
          </p:nvSpPr>
          <p:spPr>
            <a:xfrm>
              <a:off x="561" y="1454"/>
              <a:ext cx="877"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54" name="文本框 45074"/>
            <p:cNvSpPr txBox="1"/>
            <p:nvPr/>
          </p:nvSpPr>
          <p:spPr>
            <a:xfrm>
              <a:off x="730" y="1481"/>
              <a:ext cx="540"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78KB</a:t>
              </a:r>
              <a:endParaRPr lang="en-US" altLang="zh-CN" sz="1600">
                <a:solidFill>
                  <a:schemeClr val="tx1"/>
                </a:solidFill>
                <a:latin typeface="Times New Roman" panose="02020603050405020304" pitchFamily="18"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65558" name="文本框 45078"/>
            <p:cNvSpPr txBox="1"/>
            <p:nvPr/>
          </p:nvSpPr>
          <p:spPr>
            <a:xfrm>
              <a:off x="111" y="269"/>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0KB</a:t>
              </a:r>
              <a:endParaRPr lang="en-US" altLang="zh-CN" sz="1600">
                <a:solidFill>
                  <a:schemeClr val="tx1"/>
                </a:solidFill>
                <a:latin typeface="Times New Roman" panose="02020603050405020304" pitchFamily="18" charset="0"/>
                <a:ea typeface="宋体" pitchFamily="2" charset="-122"/>
              </a:endParaRPr>
            </a:p>
          </p:txBody>
        </p:sp>
        <p:sp>
          <p:nvSpPr>
            <p:cNvPr id="65560" name="文本框 45080"/>
            <p:cNvSpPr txBox="1"/>
            <p:nvPr/>
          </p:nvSpPr>
          <p:spPr>
            <a:xfrm>
              <a:off x="31" y="611"/>
              <a:ext cx="61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150KB</a:t>
              </a:r>
              <a:endParaRPr lang="en-US" altLang="zh-CN" sz="1600">
                <a:solidFill>
                  <a:schemeClr val="tx1"/>
                </a:solidFill>
                <a:latin typeface="Times New Roman" panose="02020603050405020304" pitchFamily="18" charset="0"/>
                <a:ea typeface="宋体" pitchFamily="2" charset="-122"/>
              </a:endParaRPr>
            </a:p>
          </p:txBody>
        </p:sp>
        <p:sp>
          <p:nvSpPr>
            <p:cNvPr id="45082" name="矩形 45081"/>
            <p:cNvSpPr/>
            <p:nvPr/>
          </p:nvSpPr>
          <p:spPr>
            <a:xfrm>
              <a:off x="569" y="741"/>
              <a:ext cx="873" cy="364"/>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65562" name="文本框 45082"/>
            <p:cNvSpPr txBox="1"/>
            <p:nvPr/>
          </p:nvSpPr>
          <p:spPr>
            <a:xfrm>
              <a:off x="689" y="807"/>
              <a:ext cx="631"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120KB</a:t>
              </a:r>
              <a:endParaRPr lang="en-US" altLang="zh-CN" sz="1600">
                <a:solidFill>
                  <a:schemeClr val="tx1"/>
                </a:solidFill>
                <a:latin typeface="Times New Roman" panose="02020603050405020304" pitchFamily="18" charset="0"/>
                <a:ea typeface="宋体" pitchFamily="2" charset="-122"/>
              </a:endParaRPr>
            </a:p>
          </p:txBody>
        </p:sp>
        <p:sp>
          <p:nvSpPr>
            <p:cNvPr id="65564" name="文本框 45084"/>
            <p:cNvSpPr txBox="1"/>
            <p:nvPr/>
          </p:nvSpPr>
          <p:spPr>
            <a:xfrm>
              <a:off x="19" y="1334"/>
              <a:ext cx="644"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300KB</a:t>
              </a:r>
              <a:endParaRPr lang="en-US" altLang="zh-CN" sz="1600">
                <a:solidFill>
                  <a:schemeClr val="tx1"/>
                </a:solidFill>
                <a:latin typeface="Times New Roman" panose="02020603050405020304" pitchFamily="18" charset="0"/>
                <a:ea typeface="宋体" pitchFamily="2" charset="-122"/>
              </a:endParaRPr>
            </a:p>
          </p:txBody>
        </p:sp>
        <p:sp>
          <p:nvSpPr>
            <p:cNvPr id="65566" name="文本框 45086"/>
            <p:cNvSpPr txBox="1"/>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14" end="20"/>
                                            </p:txEl>
                                          </p:spTgt>
                                        </p:tgtEl>
                                        <p:attrNameLst>
                                          <p:attrName>style.visibility</p:attrName>
                                        </p:attrNameLst>
                                      </p:cBhvr>
                                      <p:to>
                                        <p:strVal val="visible"/>
                                      </p:to>
                                    </p:set>
                                    <p:anim calcmode="lin" valueType="num">
                                      <p:cBhvr>
                                        <p:cTn id="7"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 end="1"/>
                                            </p:txEl>
                                          </p:spTgt>
                                        </p:tgtEl>
                                        <p:attrNameLst>
                                          <p:attrName>style.visibility</p:attrName>
                                        </p:attrNameLst>
                                      </p:cBhvr>
                                      <p:to>
                                        <p:strVal val="visible"/>
                                      </p:to>
                                    </p:set>
                                    <p:anim calcmode="lin" valueType="num">
                                      <p:cBhvr>
                                        <p:cTn id="13" dur="1000" fill="hold"/>
                                        <p:tgtEl>
                                          <p:spTgt spid="44035">
                                            <p:txEl>
                                              <p:charRg st="1" end="1"/>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57" end="89"/>
                                            </p:txEl>
                                          </p:spTgt>
                                        </p:tgtEl>
                                        <p:attrNameLst>
                                          <p:attrName>style.visibility</p:attrName>
                                        </p:attrNameLst>
                                      </p:cBhvr>
                                      <p:to>
                                        <p:strVal val="visible"/>
                                      </p:to>
                                    </p:set>
                                    <p:anim calcmode="lin" valueType="num">
                                      <p:cBhvr>
                                        <p:cTn id="19"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5060"/>
                                        </p:tgtEl>
                                        <p:attrNameLst>
                                          <p:attrName>style.visibility</p:attrName>
                                        </p:attrNameLst>
                                      </p:cBhvr>
                                      <p:to>
                                        <p:strVal val="visible"/>
                                      </p:to>
                                    </p:set>
                                    <p:anim calcmode="lin" valueType="num">
                                      <p:cBhvr>
                                        <p:cTn id="25" dur="500" fill="hold"/>
                                        <p:tgtEl>
                                          <p:spTgt spid="45060"/>
                                        </p:tgtEl>
                                        <p:attrNameLst>
                                          <p:attrName>ppt_x</p:attrName>
                                        </p:attrNameLst>
                                      </p:cBhvr>
                                      <p:tavLst>
                                        <p:tav tm="0">
                                          <p:val>
                                            <p:strVal val="1+#ppt_w/2"/>
                                          </p:val>
                                        </p:tav>
                                        <p:tav tm="100000">
                                          <p:val>
                                            <p:strVal val="#ppt_x"/>
                                          </p:val>
                                        </p:tav>
                                      </p:tavLst>
                                    </p:anim>
                                    <p:anim calcmode="lin" valueType="num">
                                      <p:cBhvr>
                                        <p:cTn id="26"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内容占位符 76801"/>
          <p:cNvSpPr>
            <a:spLocks noGrp="1"/>
          </p:cNvSpPr>
          <p:nvPr>
            <p:ph idx="1"/>
          </p:nvPr>
        </p:nvSpPr>
        <p:spPr>
          <a:xfrm>
            <a:off x="381000" y="692150"/>
            <a:ext cx="8610600" cy="2230438"/>
          </a:xfrm>
        </p:spPr>
        <p:txBody>
          <a:bodyPr anchor="t">
            <a:spAutoFit/>
          </a:bodyPr>
          <a:p>
            <a:pPr fontAlgn="base">
              <a:lnSpc>
                <a:spcPct val="90000"/>
              </a:lnSpc>
              <a:spcBef>
                <a:spcPct val="30000"/>
              </a:spcBef>
              <a:buNone/>
            </a:pPr>
            <a:r>
              <a:rPr lang="zh-CN" altLang="en-US" sz="4000" b="1" strike="noStrike" noProof="1">
                <a:solidFill>
                  <a:srgbClr val="800000"/>
                </a:solidFill>
                <a:effectLst/>
              </a:rPr>
              <a:t>碎片问题及拼接技术</a:t>
            </a:r>
            <a:endParaRPr lang="zh-CN" altLang="en-US" sz="4000" b="1" strike="noStrike" noProof="1">
              <a:solidFill>
                <a:srgbClr val="800000"/>
              </a:solidFill>
              <a:effectLst/>
              <a:latin typeface="Arial" panose="020B0604020202020204" pitchFamily="34" charset="0"/>
            </a:endParaRPr>
          </a:p>
          <a:p>
            <a:pPr fontAlgn="base">
              <a:lnSpc>
                <a:spcPct val="90000"/>
              </a:lnSpc>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什么是碎片问题</a:t>
            </a:r>
            <a:endParaRPr lang="zh-CN" altLang="en-US" b="1" strike="noStrike" noProof="1">
              <a:solidFill>
                <a:schemeClr val="tx1"/>
              </a:solidFill>
              <a:effectLst/>
            </a:endParaRPr>
          </a:p>
          <a:p>
            <a:pPr fontAlgn="base">
              <a:lnSpc>
                <a:spcPct val="90000"/>
              </a:lnSpc>
              <a:buNone/>
            </a:pPr>
            <a:r>
              <a:rPr lang="zh-CN" altLang="en-US" sz="2800" b="1" strike="noStrike" noProof="1">
                <a:solidFill>
                  <a:schemeClr val="tx1"/>
                </a:solidFill>
                <a:effectLst/>
              </a:rPr>
              <a:t>	在已分配区之间存在着的一些没有被充分利用的小空闲区</a:t>
            </a:r>
            <a:r>
              <a:rPr lang="zh-CN" altLang="en-US" b="1" strike="noStrike" noProof="1">
                <a:solidFill>
                  <a:schemeClr val="tx1"/>
                </a:solidFill>
                <a:effectLst/>
              </a:rPr>
              <a:t>。</a:t>
            </a:r>
            <a:r>
              <a:rPr lang="zh-CN" altLang="en-US" sz="2400" b="1" strike="noStrike" noProof="1"/>
              <a:t> </a:t>
            </a:r>
            <a:endParaRPr lang="zh-CN" altLang="en-US" sz="2400" b="1" strike="noStrike" noProof="1"/>
          </a:p>
        </p:txBody>
      </p:sp>
      <p:sp>
        <p:nvSpPr>
          <p:cNvPr id="76803" name="文本框 76802"/>
          <p:cNvSpPr txBox="1"/>
          <p:nvPr/>
        </p:nvSpPr>
        <p:spPr>
          <a:xfrm>
            <a:off x="422275" y="3532188"/>
            <a:ext cx="5545138" cy="1862137"/>
          </a:xfrm>
          <a:prstGeom prst="rect">
            <a:avLst/>
          </a:prstGeom>
          <a:noFill/>
          <a:ln w="9525">
            <a:noFill/>
            <a:miter/>
          </a:ln>
        </p:spPr>
        <p:txBody>
          <a:bodyPr anchor="t">
            <a:spAutoFit/>
          </a:bodyPr>
          <a:p>
            <a:pPr lvl="0">
              <a:spcBef>
                <a:spcPct val="50000"/>
              </a:spcBef>
            </a:pPr>
            <a:r>
              <a:rPr lang="en-US" altLang="zh-CN" sz="3200">
                <a:latin typeface="Times New Roman" panose="02020603050405020304" pitchFamily="18" charset="0"/>
                <a:ea typeface="宋体" pitchFamily="2" charset="-122"/>
              </a:rPr>
              <a:t>2. </a:t>
            </a:r>
            <a:r>
              <a:rPr lang="zh-CN" altLang="en-US" sz="3200">
                <a:latin typeface="Times New Roman" panose="02020603050405020304" pitchFamily="18" charset="0"/>
                <a:ea typeface="宋体" pitchFamily="2" charset="-122"/>
              </a:rPr>
              <a:t>拼接技术</a:t>
            </a:r>
            <a:endParaRPr lang="zh-CN" altLang="en-US" sz="3200">
              <a:latin typeface="Times New Roman" panose="02020603050405020304" pitchFamily="18" charset="0"/>
              <a:ea typeface="宋体" pitchFamily="2" charset="-122"/>
            </a:endParaRPr>
          </a:p>
          <a:p>
            <a:pPr lvl="0"/>
            <a:r>
              <a:rPr lang="zh-CN" altLang="en-US" sz="2800">
                <a:latin typeface="Times New Roman" panose="02020603050405020304" pitchFamily="18" charset="0"/>
                <a:ea typeface="宋体" pitchFamily="2" charset="-122"/>
              </a:rPr>
              <a:t>    所谓拼接技术是指移动存储器中某些已分配区中的信息，使本来分散的空闲区连成一个大的空闲区。</a:t>
            </a:r>
            <a:endParaRPr lang="zh-CN" altLang="en-US" sz="2800">
              <a:latin typeface="Times New Roman" panose="02020603050405020304" pitchFamily="18" charset="0"/>
              <a:ea typeface="宋体" pitchFamily="2" charset="-122"/>
            </a:endParaRPr>
          </a:p>
        </p:txBody>
      </p:sp>
      <p:sp>
        <p:nvSpPr>
          <p:cNvPr id="76804" name="文本框 76803"/>
          <p:cNvSpPr txBox="1"/>
          <p:nvPr/>
        </p:nvSpPr>
        <p:spPr>
          <a:xfrm>
            <a:off x="685800" y="2973388"/>
            <a:ext cx="4876800" cy="520700"/>
          </a:xfrm>
          <a:prstGeom prst="rect">
            <a:avLst/>
          </a:prstGeom>
          <a:noFill/>
          <a:ln w="9525">
            <a:noFill/>
            <a:miter/>
          </a:ln>
        </p:spPr>
        <p:txBody>
          <a:bodyPr anchor="t">
            <a:spAutoFit/>
          </a:bodyPr>
          <a:p>
            <a:pPr lvl="0">
              <a:spcBef>
                <a:spcPct val="50000"/>
              </a:spcBef>
            </a:pPr>
            <a:r>
              <a:rPr lang="zh-CN" altLang="en-US" sz="2800">
                <a:solidFill>
                  <a:srgbClr val="CC3300"/>
                </a:solidFill>
                <a:latin typeface="Times New Roman" panose="02020603050405020304" pitchFamily="18" charset="0"/>
                <a:ea typeface="宋体" pitchFamily="2" charset="-122"/>
              </a:rPr>
              <a:t>如何解决碎片问题？</a:t>
            </a:r>
            <a:endParaRPr lang="zh-CN" altLang="en-US" sz="2800">
              <a:solidFill>
                <a:srgbClr val="CC3300"/>
              </a:solidFill>
              <a:latin typeface="Times New Roman" panose="02020603050405020304" pitchFamily="18" charset="0"/>
              <a:ea typeface="宋体" pitchFamily="2" charset="-122"/>
            </a:endParaRPr>
          </a:p>
        </p:txBody>
      </p:sp>
      <p:grpSp>
        <p:nvGrpSpPr>
          <p:cNvPr id="76805" name="组合 76804"/>
          <p:cNvGrpSpPr/>
          <p:nvPr/>
        </p:nvGrpSpPr>
        <p:grpSpPr>
          <a:xfrm>
            <a:off x="6083300" y="2479675"/>
            <a:ext cx="2679700" cy="3949700"/>
            <a:chOff x="0" y="-88"/>
            <a:chExt cx="1544" cy="2488"/>
          </a:xfrm>
        </p:grpSpPr>
        <p:sp>
          <p:nvSpPr>
            <p:cNvPr id="69637" name="文本框 76805"/>
            <p:cNvSpPr txBox="1"/>
            <p:nvPr/>
          </p:nvSpPr>
          <p:spPr>
            <a:xfrm>
              <a:off x="119" y="-88"/>
              <a:ext cx="449" cy="258"/>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a:t>
              </a:r>
              <a:r>
                <a:rPr lang="en-US" altLang="zh-CN" sz="1600">
                  <a:latin typeface="Times New Roman" panose="02020603050405020304" pitchFamily="18" charset="0"/>
                  <a:ea typeface="宋体" pitchFamily="2" charset="-122"/>
                </a:rPr>
                <a:t>0</a:t>
              </a:r>
              <a:endParaRPr lang="en-US" altLang="zh-CN" sz="2000">
                <a:latin typeface="Times New Roman" panose="02020603050405020304" pitchFamily="18" charset="0"/>
                <a:ea typeface="宋体" pitchFamily="2" charset="-122"/>
              </a:endParaRPr>
            </a:p>
          </p:txBody>
        </p:sp>
        <p:sp>
          <p:nvSpPr>
            <p:cNvPr id="69638" name="文本框 76806"/>
            <p:cNvSpPr txBox="1"/>
            <p:nvPr/>
          </p:nvSpPr>
          <p:spPr>
            <a:xfrm>
              <a:off x="66" y="217"/>
              <a:ext cx="590"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20KB</a:t>
              </a:r>
              <a:endParaRPr lang="en-US" altLang="zh-CN" sz="2800">
                <a:latin typeface="Times New Roman" panose="02020603050405020304" pitchFamily="18" charset="0"/>
                <a:ea typeface="宋体" pitchFamily="2" charset="-122"/>
              </a:endParaRPr>
            </a:p>
          </p:txBody>
        </p:sp>
        <p:sp>
          <p:nvSpPr>
            <p:cNvPr id="69639" name="文本框 76807"/>
            <p:cNvSpPr txBox="1"/>
            <p:nvPr/>
          </p:nvSpPr>
          <p:spPr>
            <a:xfrm>
              <a:off x="621" y="0"/>
              <a:ext cx="923" cy="20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spcBef>
                  <a:spcPct val="20000"/>
                </a:spcBef>
              </a:pPr>
              <a:r>
                <a:rPr lang="en-US" altLang="zh-CN" sz="2800">
                  <a:latin typeface="Times New Roman" panose="02020603050405020304" pitchFamily="18" charset="0"/>
                  <a:ea typeface="宋体" pitchFamily="2" charset="-122"/>
                </a:rPr>
                <a:t>    os</a:t>
              </a:r>
              <a:endParaRPr lang="en-US" altLang="zh-CN">
                <a:latin typeface="Times New Roman" panose="02020603050405020304" pitchFamily="18" charset="0"/>
                <a:ea typeface="宋体" pitchFamily="2" charset="-122"/>
              </a:endParaRPr>
            </a:p>
            <a:p>
              <a:pPr lvl="0" algn="just">
                <a:spcBef>
                  <a:spcPct val="20000"/>
                </a:spcBef>
              </a:pPr>
              <a:r>
                <a:rPr lang="en-US" altLang="zh-CN">
                  <a:latin typeface="Times New Roman" panose="02020603050405020304" pitchFamily="18" charset="0"/>
                  <a:ea typeface="宋体" pitchFamily="2" charset="-122"/>
                </a:rPr>
                <a:t>  </a:t>
              </a:r>
              <a:endParaRPr lang="en-US" altLang="zh-CN">
                <a:latin typeface="Times New Roman" panose="02020603050405020304" pitchFamily="18" charset="0"/>
                <a:ea typeface="宋体" pitchFamily="2" charset="-122"/>
              </a:endParaRPr>
            </a:p>
          </p:txBody>
        </p:sp>
        <p:sp>
          <p:nvSpPr>
            <p:cNvPr id="69640" name="矩形 76808"/>
            <p:cNvSpPr/>
            <p:nvPr/>
          </p:nvSpPr>
          <p:spPr>
            <a:xfrm>
              <a:off x="618" y="1177"/>
              <a:ext cx="919" cy="20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1" name="直接连接符 76809"/>
            <p:cNvSpPr/>
            <p:nvPr/>
          </p:nvSpPr>
          <p:spPr>
            <a:xfrm>
              <a:off x="591" y="318"/>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2" name="直接连接符 76810"/>
            <p:cNvSpPr/>
            <p:nvPr/>
          </p:nvSpPr>
          <p:spPr>
            <a:xfrm>
              <a:off x="587" y="621"/>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3" name="直接连接符 76811"/>
            <p:cNvSpPr/>
            <p:nvPr/>
          </p:nvSpPr>
          <p:spPr>
            <a:xfrm>
              <a:off x="587" y="1177"/>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4" name="直接连接符 76812"/>
            <p:cNvSpPr/>
            <p:nvPr/>
          </p:nvSpPr>
          <p:spPr>
            <a:xfrm>
              <a:off x="587" y="1783"/>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45" name="文本框 76813"/>
            <p:cNvSpPr txBox="1"/>
            <p:nvPr/>
          </p:nvSpPr>
          <p:spPr>
            <a:xfrm>
              <a:off x="66" y="499"/>
              <a:ext cx="590" cy="152"/>
            </a:xfrm>
            <a:prstGeom prst="rect">
              <a:avLst/>
            </a:prstGeom>
            <a:noFill/>
            <a:ln w="9525">
              <a:noFill/>
              <a:miter/>
            </a:ln>
          </p:spPr>
          <p:txBody>
            <a:bodyPr anchor="t"/>
            <a:p>
              <a:pPr lvl="0" algn="ctr"/>
              <a:r>
                <a:rPr lang="en-US" altLang="zh-CN" sz="2000">
                  <a:latin typeface="Times New Roman" panose="02020603050405020304" pitchFamily="18" charset="0"/>
                  <a:ea typeface="宋体" pitchFamily="2" charset="-122"/>
                </a:rPr>
                <a:t>52KB</a:t>
              </a:r>
              <a:endParaRPr lang="en-US" altLang="zh-CN" sz="2800">
                <a:latin typeface="Times New Roman" panose="02020603050405020304" pitchFamily="18" charset="0"/>
                <a:ea typeface="宋体" pitchFamily="2" charset="-122"/>
              </a:endParaRPr>
            </a:p>
          </p:txBody>
        </p:sp>
        <p:sp>
          <p:nvSpPr>
            <p:cNvPr id="69646" name="文本框 76814"/>
            <p:cNvSpPr txBox="1"/>
            <p:nvPr/>
          </p:nvSpPr>
          <p:spPr>
            <a:xfrm>
              <a:off x="93" y="699"/>
              <a:ext cx="591"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58KB</a:t>
              </a:r>
              <a:endParaRPr lang="en-US" altLang="zh-CN" sz="2800">
                <a:latin typeface="Times New Roman" panose="02020603050405020304" pitchFamily="18" charset="0"/>
                <a:ea typeface="宋体" pitchFamily="2" charset="-122"/>
              </a:endParaRPr>
            </a:p>
          </p:txBody>
        </p:sp>
        <p:sp>
          <p:nvSpPr>
            <p:cNvPr id="69647" name="文本框 76815"/>
            <p:cNvSpPr txBox="1"/>
            <p:nvPr/>
          </p:nvSpPr>
          <p:spPr>
            <a:xfrm>
              <a:off x="0" y="1055"/>
              <a:ext cx="722"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130KB</a:t>
              </a:r>
              <a:endParaRPr lang="en-US" altLang="zh-CN" sz="2000">
                <a:latin typeface="Times New Roman" panose="02020603050405020304" pitchFamily="18" charset="0"/>
                <a:ea typeface="宋体" pitchFamily="2" charset="-122"/>
              </a:endParaRPr>
            </a:p>
          </p:txBody>
        </p:sp>
        <p:sp>
          <p:nvSpPr>
            <p:cNvPr id="69648" name="文本框 76816"/>
            <p:cNvSpPr txBox="1"/>
            <p:nvPr/>
          </p:nvSpPr>
          <p:spPr>
            <a:xfrm>
              <a:off x="0" y="1682"/>
              <a:ext cx="711" cy="15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250KB</a:t>
              </a:r>
              <a:endParaRPr lang="en-US" altLang="zh-CN" sz="2800">
                <a:latin typeface="Times New Roman" panose="02020603050405020304" pitchFamily="18" charset="0"/>
                <a:ea typeface="宋体" pitchFamily="2" charset="-122"/>
              </a:endParaRPr>
            </a:p>
          </p:txBody>
        </p:sp>
        <p:sp>
          <p:nvSpPr>
            <p:cNvPr id="69649" name="文本框 76817"/>
            <p:cNvSpPr txBox="1"/>
            <p:nvPr/>
          </p:nvSpPr>
          <p:spPr>
            <a:xfrm>
              <a:off x="1" y="2006"/>
              <a:ext cx="908" cy="20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sp>
          <p:nvSpPr>
            <p:cNvPr id="69650" name="文本框 76818"/>
            <p:cNvSpPr txBox="1"/>
            <p:nvPr/>
          </p:nvSpPr>
          <p:spPr>
            <a:xfrm>
              <a:off x="744" y="2112"/>
              <a:ext cx="656" cy="288"/>
            </a:xfrm>
            <a:prstGeom prst="rect">
              <a:avLst/>
            </a:prstGeom>
            <a:noFill/>
            <a:ln w="9525">
              <a:noFill/>
              <a:miter/>
            </a:ln>
          </p:spPr>
          <p:txBody>
            <a:bodyPr anchor="t"/>
            <a:p>
              <a:pPr lvl="0" algn="ctr"/>
              <a:r>
                <a:rPr lang="zh-CN" altLang="en-US" sz="2000">
                  <a:latin typeface="Times New Roman" panose="02020603050405020304" pitchFamily="18" charset="0"/>
                  <a:ea typeface="宋体" pitchFamily="2" charset="-122"/>
                </a:rPr>
                <a:t>主 存</a:t>
              </a:r>
              <a:endParaRPr lang="zh-CN" altLang="en-US" sz="2000">
                <a:latin typeface="Times New Roman" panose="02020603050405020304" pitchFamily="18" charset="0"/>
                <a:ea typeface="宋体" pitchFamily="2" charset="-122"/>
              </a:endParaRPr>
            </a:p>
          </p:txBody>
        </p:sp>
        <p:sp>
          <p:nvSpPr>
            <p:cNvPr id="69651" name="矩形 76819"/>
            <p:cNvSpPr/>
            <p:nvPr/>
          </p:nvSpPr>
          <p:spPr>
            <a:xfrm>
              <a:off x="618" y="621"/>
              <a:ext cx="919" cy="19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52" name="文本框 76820"/>
            <p:cNvSpPr txBox="1"/>
            <p:nvPr/>
          </p:nvSpPr>
          <p:spPr>
            <a:xfrm>
              <a:off x="14" y="1253"/>
              <a:ext cx="711" cy="151"/>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138KB</a:t>
              </a:r>
              <a:endParaRPr lang="en-US" altLang="zh-CN" sz="2800">
                <a:latin typeface="Times New Roman" panose="02020603050405020304" pitchFamily="18" charset="0"/>
                <a:ea typeface="宋体" pitchFamily="2" charset="-122"/>
              </a:endParaRPr>
            </a:p>
          </p:txBody>
        </p:sp>
        <p:sp>
          <p:nvSpPr>
            <p:cNvPr id="69653" name="矩形 76821"/>
            <p:cNvSpPr/>
            <p:nvPr/>
          </p:nvSpPr>
          <p:spPr>
            <a:xfrm>
              <a:off x="618" y="1783"/>
              <a:ext cx="919" cy="27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69654" name="文本框 76822"/>
            <p:cNvSpPr txBox="1"/>
            <p:nvPr/>
          </p:nvSpPr>
          <p:spPr>
            <a:xfrm>
              <a:off x="711" y="372"/>
              <a:ext cx="711" cy="239"/>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zh-CN" altLang="en-US" sz="1800">
                  <a:latin typeface="Times New Roman" panose="02020603050405020304" pitchFamily="18" charset="0"/>
                  <a:ea typeface="宋体" pitchFamily="2" charset="-122"/>
                </a:rPr>
                <a:t>１</a:t>
              </a:r>
              <a:endParaRPr lang="zh-CN" altLang="en-US">
                <a:latin typeface="Times New Roman" panose="02020603050405020304" pitchFamily="18" charset="0"/>
                <a:ea typeface="宋体" pitchFamily="2" charset="-122"/>
              </a:endParaRPr>
            </a:p>
          </p:txBody>
        </p:sp>
        <p:sp>
          <p:nvSpPr>
            <p:cNvPr id="69655" name="文本框 76823"/>
            <p:cNvSpPr txBox="1"/>
            <p:nvPr/>
          </p:nvSpPr>
          <p:spPr>
            <a:xfrm>
              <a:off x="718" y="860"/>
              <a:ext cx="711" cy="239"/>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zh-CN" altLang="en-US" sz="1800">
                  <a:latin typeface="Times New Roman" panose="02020603050405020304" pitchFamily="18" charset="0"/>
                  <a:ea typeface="宋体" pitchFamily="2" charset="-122"/>
                </a:rPr>
                <a:t>２</a:t>
              </a:r>
              <a:endParaRPr lang="zh-CN" altLang="en-US" sz="2800">
                <a:latin typeface="Times New Roman" panose="02020603050405020304" pitchFamily="18" charset="0"/>
                <a:ea typeface="宋体" pitchFamily="2" charset="-122"/>
              </a:endParaRPr>
            </a:p>
          </p:txBody>
        </p:sp>
        <p:sp>
          <p:nvSpPr>
            <p:cNvPr id="69656" name="文本框 76824"/>
            <p:cNvSpPr txBox="1"/>
            <p:nvPr/>
          </p:nvSpPr>
          <p:spPr>
            <a:xfrm>
              <a:off x="737" y="1480"/>
              <a:ext cx="711" cy="239"/>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作业３</a:t>
              </a:r>
              <a:endParaRPr lang="zh-CN" altLang="en-US" sz="3200">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xEl>
                                              <p:charRg st="0" end="12"/>
                                            </p:txEl>
                                          </p:spTgt>
                                        </p:tgtEl>
                                        <p:attrNameLst>
                                          <p:attrName>style.visibility</p:attrName>
                                        </p:attrNameLst>
                                      </p:cBhvr>
                                      <p:to>
                                        <p:strVal val="visible"/>
                                      </p:to>
                                    </p:set>
                                    <p:anim calcmode="lin" valueType="num">
                                      <p:cBhvr>
                                        <p:cTn id="7" dur="500" fill="hold"/>
                                        <p:tgtEl>
                                          <p:spTgt spid="76802">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76802">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2">
                                            <p:txEl>
                                              <p:charRg st="12" end="23"/>
                                            </p:txEl>
                                          </p:spTgt>
                                        </p:tgtEl>
                                        <p:attrNameLst>
                                          <p:attrName>style.visibility</p:attrName>
                                        </p:attrNameLst>
                                      </p:cBhvr>
                                      <p:to>
                                        <p:strVal val="visible"/>
                                      </p:to>
                                    </p:set>
                                    <p:anim calcmode="lin" valueType="num">
                                      <p:cBhvr>
                                        <p:cTn id="13" dur="500" fill="hold"/>
                                        <p:tgtEl>
                                          <p:spTgt spid="76802">
                                            <p:txEl>
                                              <p:charRg st="12" end="23"/>
                                            </p:txEl>
                                          </p:spTgt>
                                        </p:tgtEl>
                                        <p:attrNameLst>
                                          <p:attrName>ppt_x</p:attrName>
                                        </p:attrNameLst>
                                      </p:cBhvr>
                                      <p:tavLst>
                                        <p:tav tm="0">
                                          <p:val>
                                            <p:strVal val="#ppt_x"/>
                                          </p:val>
                                        </p:tav>
                                        <p:tav tm="100000">
                                          <p:val>
                                            <p:strVal val="#ppt_x"/>
                                          </p:val>
                                        </p:tav>
                                      </p:tavLst>
                                    </p:anim>
                                    <p:anim calcmode="lin" valueType="num">
                                      <p:cBhvr>
                                        <p:cTn id="14" dur="500" fill="hold"/>
                                        <p:tgtEl>
                                          <p:spTgt spid="76802">
                                            <p:txEl>
                                              <p:charRg st="12"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2">
                                            <p:txEl>
                                              <p:charRg st="23" end="55"/>
                                            </p:txEl>
                                          </p:spTgt>
                                        </p:tgtEl>
                                        <p:attrNameLst>
                                          <p:attrName>style.visibility</p:attrName>
                                        </p:attrNameLst>
                                      </p:cBhvr>
                                      <p:to>
                                        <p:strVal val="visible"/>
                                      </p:to>
                                    </p:set>
                                    <p:anim calcmode="lin" valueType="num">
                                      <p:cBhvr>
                                        <p:cTn id="19" dur="500" fill="hold"/>
                                        <p:tgtEl>
                                          <p:spTgt spid="76802">
                                            <p:txEl>
                                              <p:charRg st="23" end="55"/>
                                            </p:txEl>
                                          </p:spTgt>
                                        </p:tgtEl>
                                        <p:attrNameLst>
                                          <p:attrName>ppt_x</p:attrName>
                                        </p:attrNameLst>
                                      </p:cBhvr>
                                      <p:tavLst>
                                        <p:tav tm="0">
                                          <p:val>
                                            <p:strVal val="#ppt_x"/>
                                          </p:val>
                                        </p:tav>
                                        <p:tav tm="100000">
                                          <p:val>
                                            <p:strVal val="#ppt_x"/>
                                          </p:val>
                                        </p:tav>
                                      </p:tavLst>
                                    </p:anim>
                                    <p:anim calcmode="lin" valueType="num">
                                      <p:cBhvr>
                                        <p:cTn id="20" dur="500" fill="hold"/>
                                        <p:tgtEl>
                                          <p:spTgt spid="76802">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805"/>
                                        </p:tgtEl>
                                        <p:attrNameLst>
                                          <p:attrName>style.visibility</p:attrName>
                                        </p:attrNameLst>
                                      </p:cBhvr>
                                      <p:to>
                                        <p:strVal val="visible"/>
                                      </p:to>
                                    </p:set>
                                    <p:anim calcmode="lin" valueType="num">
                                      <p:cBhvr>
                                        <p:cTn id="25" dur="500" fill="hold"/>
                                        <p:tgtEl>
                                          <p:spTgt spid="76805"/>
                                        </p:tgtEl>
                                        <p:attrNameLst>
                                          <p:attrName>ppt_x</p:attrName>
                                        </p:attrNameLst>
                                      </p:cBhvr>
                                      <p:tavLst>
                                        <p:tav tm="0">
                                          <p:val>
                                            <p:strVal val="1+#ppt_w/2"/>
                                          </p:val>
                                        </p:tav>
                                        <p:tav tm="100000">
                                          <p:val>
                                            <p:strVal val="#ppt_x"/>
                                          </p:val>
                                        </p:tav>
                                      </p:tavLst>
                                    </p:anim>
                                    <p:anim calcmode="lin" valueType="num">
                                      <p:cBhvr>
                                        <p:cTn id="26"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4"/>
                                        </p:tgtEl>
                                        <p:attrNameLst>
                                          <p:attrName>style.visibility</p:attrName>
                                        </p:attrNameLst>
                                      </p:cBhvr>
                                      <p:to>
                                        <p:strVal val="visible"/>
                                      </p:to>
                                    </p:set>
                                    <p:anim calcmode="lin" valueType="num">
                                      <p:cBhvr>
                                        <p:cTn id="31" dur="500" fill="hold"/>
                                        <p:tgtEl>
                                          <p:spTgt spid="76804"/>
                                        </p:tgtEl>
                                        <p:attrNameLst>
                                          <p:attrName>ppt_x</p:attrName>
                                        </p:attrNameLst>
                                      </p:cBhvr>
                                      <p:tavLst>
                                        <p:tav tm="0">
                                          <p:val>
                                            <p:strVal val="#ppt_x"/>
                                          </p:val>
                                        </p:tav>
                                        <p:tav tm="100000">
                                          <p:val>
                                            <p:strVal val="#ppt_x"/>
                                          </p:val>
                                        </p:tav>
                                      </p:tavLst>
                                    </p:anim>
                                    <p:anim calcmode="lin" valueType="num">
                                      <p:cBhvr>
                                        <p:cTn id="32"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03"/>
                                        </p:tgtEl>
                                        <p:attrNameLst>
                                          <p:attrName>style.visibility</p:attrName>
                                        </p:attrNameLst>
                                      </p:cBhvr>
                                      <p:to>
                                        <p:strVal val="visible"/>
                                      </p:to>
                                    </p:set>
                                    <p:anim calcmode="lin" valueType="num">
                                      <p:cBhvr>
                                        <p:cTn id="37" dur="500" fill="hold"/>
                                        <p:tgtEl>
                                          <p:spTgt spid="76803"/>
                                        </p:tgtEl>
                                        <p:attrNameLst>
                                          <p:attrName>ppt_x</p:attrName>
                                        </p:attrNameLst>
                                      </p:cBhvr>
                                      <p:tavLst>
                                        <p:tav tm="0">
                                          <p:val>
                                            <p:strVal val="#ppt_x"/>
                                          </p:val>
                                        </p:tav>
                                        <p:tav tm="100000">
                                          <p:val>
                                            <p:strVal val="#ppt_x"/>
                                          </p:val>
                                        </p:tav>
                                      </p:tavLst>
                                    </p:anim>
                                    <p:anim calcmode="lin" valueType="num">
                                      <p:cBhvr>
                                        <p:cTn id="3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3" grpId="0"/>
      <p:bldP spid="7680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占位符 77825"/>
          <p:cNvSpPr>
            <a:spLocks noGrp="1"/>
          </p:cNvSpPr>
          <p:nvPr>
            <p:ph idx="1"/>
          </p:nvPr>
        </p:nvSpPr>
        <p:spPr>
          <a:xfrm>
            <a:off x="304800" y="704850"/>
            <a:ext cx="8458200" cy="838200"/>
          </a:xfrm>
        </p:spPr>
        <p:txBody>
          <a:bodyPr anchor="t">
            <a:spAutoFit/>
          </a:bodyPr>
          <a:p>
            <a:pPr fontAlgn="base">
              <a:spcBef>
                <a:spcPct val="30000"/>
              </a:spcBef>
              <a:buNone/>
            </a:pPr>
            <a:r>
              <a:rPr lang="zh-CN" altLang="en-US" sz="4000" b="1" strike="noStrike" noProof="1">
                <a:solidFill>
                  <a:srgbClr val="800000"/>
                </a:solidFill>
                <a:effectLst/>
              </a:rPr>
              <a:t>拼接技术图示</a:t>
            </a:r>
            <a:r>
              <a:rPr lang="zh-CN" altLang="en-US" strike="noStrike" noProof="1"/>
              <a:t>         </a:t>
            </a:r>
            <a:r>
              <a:rPr lang="zh-CN" altLang="en-US" sz="2400" strike="noStrike" noProof="1"/>
              <a:t> </a:t>
            </a:r>
            <a:endParaRPr lang="zh-CN" altLang="en-US" sz="3600" b="1" strike="noStrike" noProof="1"/>
          </a:p>
        </p:txBody>
      </p:sp>
      <p:grpSp>
        <p:nvGrpSpPr>
          <p:cNvPr id="77827" name="组合 77826"/>
          <p:cNvGrpSpPr/>
          <p:nvPr/>
        </p:nvGrpSpPr>
        <p:grpSpPr>
          <a:xfrm>
            <a:off x="4459288" y="1365250"/>
            <a:ext cx="2703512" cy="4197350"/>
            <a:chOff x="0" y="48"/>
            <a:chExt cx="1155" cy="2464"/>
          </a:xfrm>
        </p:grpSpPr>
        <p:sp>
          <p:nvSpPr>
            <p:cNvPr id="70659" name="文本框 77827"/>
            <p:cNvSpPr txBox="1"/>
            <p:nvPr/>
          </p:nvSpPr>
          <p:spPr>
            <a:xfrm>
              <a:off x="71" y="336"/>
              <a:ext cx="432"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20KB</a:t>
              </a:r>
              <a:endParaRPr lang="en-US" altLang="zh-CN" sz="2000">
                <a:latin typeface="Times New Roman" panose="02020603050405020304" pitchFamily="18" charset="0"/>
                <a:ea typeface="宋体" pitchFamily="2" charset="-122"/>
              </a:endParaRPr>
            </a:p>
          </p:txBody>
        </p:sp>
        <p:sp>
          <p:nvSpPr>
            <p:cNvPr id="70660" name="文本框 77828"/>
            <p:cNvSpPr txBox="1"/>
            <p:nvPr/>
          </p:nvSpPr>
          <p:spPr>
            <a:xfrm>
              <a:off x="191" y="48"/>
              <a:ext cx="282" cy="16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0</a:t>
              </a:r>
              <a:endParaRPr lang="en-US" altLang="zh-CN" sz="2000">
                <a:latin typeface="Times New Roman" panose="02020603050405020304" pitchFamily="18" charset="0"/>
                <a:ea typeface="宋体" pitchFamily="2" charset="-122"/>
              </a:endParaRPr>
            </a:p>
          </p:txBody>
        </p:sp>
        <p:sp>
          <p:nvSpPr>
            <p:cNvPr id="70661" name="文本框 77829"/>
            <p:cNvSpPr txBox="1"/>
            <p:nvPr/>
          </p:nvSpPr>
          <p:spPr>
            <a:xfrm>
              <a:off x="455" y="144"/>
              <a:ext cx="675" cy="19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pitchFamily="18" charset="0"/>
                  <a:ea typeface="宋体" pitchFamily="2" charset="-122"/>
                </a:rPr>
                <a:t>      OS</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lnSpc>
                  <a:spcPct val="120000"/>
                </a:lnSpc>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lnSpc>
                  <a:spcPct val="120000"/>
                </a:lnSpc>
                <a:spcBef>
                  <a:spcPct val="20000"/>
                </a:spcBef>
              </a:pPr>
              <a:endParaRPr lang="en-US" altLang="zh-CN" sz="2000">
                <a:latin typeface="Times New Roman" panose="02020603050405020304" pitchFamily="18" charset="0"/>
                <a:ea typeface="宋体" pitchFamily="2" charset="-122"/>
              </a:endParaRPr>
            </a:p>
            <a:p>
              <a:pPr lvl="0" algn="just">
                <a:lnSpc>
                  <a:spcPct val="130000"/>
                </a:lnSpc>
                <a:spcBef>
                  <a:spcPct val="4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lnSpc>
                  <a:spcPct val="130000"/>
                </a:lnSpc>
                <a:spcBef>
                  <a:spcPct val="4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70662" name="矩形 77830"/>
            <p:cNvSpPr/>
            <p:nvPr/>
          </p:nvSpPr>
          <p:spPr>
            <a:xfrm>
              <a:off x="458" y="1599"/>
              <a:ext cx="672" cy="499"/>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3" name="直接连接符 77831"/>
            <p:cNvSpPr/>
            <p:nvPr/>
          </p:nvSpPr>
          <p:spPr>
            <a:xfrm>
              <a:off x="455" y="4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4" name="直接连接符 77832"/>
            <p:cNvSpPr/>
            <p:nvPr/>
          </p:nvSpPr>
          <p:spPr>
            <a:xfrm>
              <a:off x="452" y="75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5" name="直接连接符 77833"/>
            <p:cNvSpPr/>
            <p:nvPr/>
          </p:nvSpPr>
          <p:spPr>
            <a:xfrm>
              <a:off x="452" y="111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66" name="文本框 77834"/>
            <p:cNvSpPr txBox="1"/>
            <p:nvPr/>
          </p:nvSpPr>
          <p:spPr>
            <a:xfrm>
              <a:off x="71" y="644"/>
              <a:ext cx="432"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52KB</a:t>
              </a:r>
              <a:endParaRPr lang="en-US" altLang="zh-CN" sz="2000">
                <a:latin typeface="Times New Roman" panose="02020603050405020304" pitchFamily="18" charset="0"/>
                <a:ea typeface="宋体" pitchFamily="2" charset="-122"/>
              </a:endParaRPr>
            </a:p>
          </p:txBody>
        </p:sp>
        <p:sp>
          <p:nvSpPr>
            <p:cNvPr id="70667" name="文本框 77835"/>
            <p:cNvSpPr txBox="1"/>
            <p:nvPr/>
          </p:nvSpPr>
          <p:spPr>
            <a:xfrm>
              <a:off x="16" y="999"/>
              <a:ext cx="528"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124KB</a:t>
              </a:r>
              <a:endParaRPr lang="en-US" altLang="zh-CN" sz="2000">
                <a:latin typeface="Times New Roman" panose="02020603050405020304" pitchFamily="18" charset="0"/>
                <a:ea typeface="宋体" pitchFamily="2" charset="-122"/>
              </a:endParaRPr>
            </a:p>
          </p:txBody>
        </p:sp>
        <p:sp>
          <p:nvSpPr>
            <p:cNvPr id="70668" name="文本框 77836"/>
            <p:cNvSpPr txBox="1"/>
            <p:nvPr/>
          </p:nvSpPr>
          <p:spPr>
            <a:xfrm>
              <a:off x="0" y="1473"/>
              <a:ext cx="528"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236KB</a:t>
              </a:r>
              <a:endParaRPr lang="en-US" altLang="zh-CN" sz="2000">
                <a:latin typeface="Times New Roman" panose="02020603050405020304" pitchFamily="18" charset="0"/>
                <a:ea typeface="宋体" pitchFamily="2" charset="-122"/>
              </a:endParaRPr>
            </a:p>
          </p:txBody>
        </p:sp>
        <p:sp>
          <p:nvSpPr>
            <p:cNvPr id="70669" name="文本框 77837"/>
            <p:cNvSpPr txBox="1"/>
            <p:nvPr/>
          </p:nvSpPr>
          <p:spPr>
            <a:xfrm>
              <a:off x="21" y="2052"/>
              <a:ext cx="664"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sp>
          <p:nvSpPr>
            <p:cNvPr id="70670" name="文本框 77838"/>
            <p:cNvSpPr txBox="1"/>
            <p:nvPr/>
          </p:nvSpPr>
          <p:spPr>
            <a:xfrm>
              <a:off x="602" y="2320"/>
              <a:ext cx="480" cy="19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主存</a:t>
              </a:r>
              <a:endParaRPr lang="zh-CN" altLang="en-US" sz="2000">
                <a:latin typeface="Times New Roman" panose="02020603050405020304" pitchFamily="18" charset="0"/>
                <a:ea typeface="宋体" pitchFamily="2" charset="-122"/>
              </a:endParaRPr>
            </a:p>
          </p:txBody>
        </p:sp>
        <p:sp>
          <p:nvSpPr>
            <p:cNvPr id="70671" name="文本框 77839"/>
            <p:cNvSpPr txBox="1"/>
            <p:nvPr/>
          </p:nvSpPr>
          <p:spPr>
            <a:xfrm>
              <a:off x="550" y="459"/>
              <a:ext cx="590" cy="27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en-US" altLang="zh-CN" sz="2000">
                  <a:latin typeface="Times New Roman" panose="02020603050405020304" pitchFamily="18" charset="0"/>
                  <a:ea typeface="宋体" pitchFamily="2" charset="-122"/>
                </a:rPr>
                <a:t>1</a:t>
              </a:r>
              <a:endParaRPr lang="en-US" altLang="zh-CN" sz="2000" baseline="-25000">
                <a:latin typeface="Times New Roman" panose="02020603050405020304" pitchFamily="18" charset="0"/>
                <a:ea typeface="宋体" pitchFamily="2" charset="-122"/>
              </a:endParaRPr>
            </a:p>
          </p:txBody>
        </p:sp>
        <p:sp>
          <p:nvSpPr>
            <p:cNvPr id="70672" name="文本框 77840"/>
            <p:cNvSpPr txBox="1"/>
            <p:nvPr/>
          </p:nvSpPr>
          <p:spPr>
            <a:xfrm>
              <a:off x="545" y="828"/>
              <a:ext cx="590" cy="27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en-US" altLang="zh-CN" sz="2000">
                  <a:latin typeface="Times New Roman" panose="02020603050405020304" pitchFamily="18" charset="0"/>
                  <a:ea typeface="宋体" pitchFamily="2" charset="-122"/>
                </a:rPr>
                <a:t>2</a:t>
              </a:r>
              <a:endParaRPr lang="en-US" altLang="zh-CN" sz="2000" baseline="-25000">
                <a:latin typeface="Times New Roman" panose="02020603050405020304" pitchFamily="18" charset="0"/>
                <a:ea typeface="宋体" pitchFamily="2" charset="-122"/>
              </a:endParaRPr>
            </a:p>
          </p:txBody>
        </p:sp>
        <p:sp>
          <p:nvSpPr>
            <p:cNvPr id="70673" name="文本框 77841"/>
            <p:cNvSpPr txBox="1"/>
            <p:nvPr/>
          </p:nvSpPr>
          <p:spPr>
            <a:xfrm>
              <a:off x="565" y="1236"/>
              <a:ext cx="590" cy="27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a:t>
              </a:r>
              <a:r>
                <a:rPr lang="en-US" altLang="zh-CN" sz="2000">
                  <a:latin typeface="Times New Roman" panose="02020603050405020304" pitchFamily="18" charset="0"/>
                  <a:ea typeface="宋体" pitchFamily="2" charset="-122"/>
                </a:rPr>
                <a:t>3</a:t>
              </a:r>
              <a:endParaRPr lang="en-US" altLang="zh-CN" sz="2000" baseline="-25000">
                <a:latin typeface="Times New Roman" panose="02020603050405020304" pitchFamily="18" charset="0"/>
                <a:ea typeface="宋体" pitchFamily="2" charset="-122"/>
              </a:endParaRPr>
            </a:p>
          </p:txBody>
        </p:sp>
      </p:grpSp>
      <p:grpSp>
        <p:nvGrpSpPr>
          <p:cNvPr id="77843" name="组合 77842"/>
          <p:cNvGrpSpPr/>
          <p:nvPr/>
        </p:nvGrpSpPr>
        <p:grpSpPr>
          <a:xfrm>
            <a:off x="1295400" y="1508125"/>
            <a:ext cx="2692400" cy="4130675"/>
            <a:chOff x="0" y="0"/>
            <a:chExt cx="1129" cy="2382"/>
          </a:xfrm>
        </p:grpSpPr>
        <p:sp>
          <p:nvSpPr>
            <p:cNvPr id="70675" name="文本框 77843"/>
            <p:cNvSpPr txBox="1"/>
            <p:nvPr/>
          </p:nvSpPr>
          <p:spPr>
            <a:xfrm>
              <a:off x="48" y="206"/>
              <a:ext cx="432"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20KB</a:t>
              </a:r>
              <a:endParaRPr lang="en-US" altLang="zh-CN" sz="2000">
                <a:latin typeface="Times New Roman" panose="02020603050405020304" pitchFamily="18" charset="0"/>
                <a:ea typeface="宋体" pitchFamily="2" charset="-122"/>
              </a:endParaRPr>
            </a:p>
          </p:txBody>
        </p:sp>
        <p:sp>
          <p:nvSpPr>
            <p:cNvPr id="70676" name="文本框 77844"/>
            <p:cNvSpPr txBox="1"/>
            <p:nvPr/>
          </p:nvSpPr>
          <p:spPr>
            <a:xfrm>
              <a:off x="454" y="0"/>
              <a:ext cx="675" cy="195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pitchFamily="18" charset="0"/>
                  <a:ea typeface="宋体" pitchFamily="2" charset="-122"/>
                </a:rPr>
                <a:t>       OS</a:t>
              </a:r>
              <a:endParaRPr lang="en-US" altLang="zh-CN" sz="2000">
                <a:latin typeface="Times New Roman" panose="02020603050405020304" pitchFamily="18" charset="0"/>
                <a:ea typeface="宋体" pitchFamily="2" charset="-122"/>
              </a:endParaRPr>
            </a:p>
            <a:p>
              <a:pPr lvl="0" algn="just">
                <a:spcBef>
                  <a:spcPct val="20000"/>
                </a:spcBef>
              </a:pPr>
              <a:r>
                <a:rPr lang="en-US" altLang="zh-CN" sz="2000">
                  <a:latin typeface="Times New Roman" panose="02020603050405020304" pitchFamily="18" charset="0"/>
                  <a:ea typeface="宋体" pitchFamily="2" charset="-122"/>
                </a:rPr>
                <a:t>  </a:t>
              </a:r>
              <a:endParaRPr lang="en-US" altLang="zh-CN" sz="2000">
                <a:latin typeface="Times New Roman" panose="02020603050405020304" pitchFamily="18" charset="0"/>
                <a:ea typeface="宋体" pitchFamily="2" charset="-122"/>
              </a:endParaRPr>
            </a:p>
          </p:txBody>
        </p:sp>
        <p:sp>
          <p:nvSpPr>
            <p:cNvPr id="70677" name="矩形 77845"/>
            <p:cNvSpPr/>
            <p:nvPr/>
          </p:nvSpPr>
          <p:spPr>
            <a:xfrm>
              <a:off x="452" y="1118"/>
              <a:ext cx="672" cy="19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78" name="直接连接符 77846"/>
            <p:cNvSpPr/>
            <p:nvPr/>
          </p:nvSpPr>
          <p:spPr>
            <a:xfrm>
              <a:off x="432" y="30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79" name="直接连接符 77847"/>
            <p:cNvSpPr/>
            <p:nvPr/>
          </p:nvSpPr>
          <p:spPr>
            <a:xfrm>
              <a:off x="429" y="59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0" name="直接连接符 77848"/>
            <p:cNvSpPr/>
            <p:nvPr/>
          </p:nvSpPr>
          <p:spPr>
            <a:xfrm>
              <a:off x="429" y="111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1" name="直接连接符 77849"/>
            <p:cNvSpPr/>
            <p:nvPr/>
          </p:nvSpPr>
          <p:spPr>
            <a:xfrm>
              <a:off x="429" y="169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2" name="文本框 77850"/>
            <p:cNvSpPr txBox="1"/>
            <p:nvPr/>
          </p:nvSpPr>
          <p:spPr>
            <a:xfrm>
              <a:off x="48" y="474"/>
              <a:ext cx="432"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52KB</a:t>
              </a:r>
              <a:endParaRPr lang="en-US" altLang="zh-CN" sz="2000">
                <a:latin typeface="Times New Roman" panose="02020603050405020304" pitchFamily="18" charset="0"/>
                <a:ea typeface="宋体" pitchFamily="2" charset="-122"/>
              </a:endParaRPr>
            </a:p>
          </p:txBody>
        </p:sp>
        <p:sp>
          <p:nvSpPr>
            <p:cNvPr id="70683" name="文本框 77851"/>
            <p:cNvSpPr txBox="1"/>
            <p:nvPr/>
          </p:nvSpPr>
          <p:spPr>
            <a:xfrm>
              <a:off x="68" y="664"/>
              <a:ext cx="432"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58KB</a:t>
              </a:r>
              <a:endParaRPr lang="en-US" altLang="zh-CN" sz="2000">
                <a:latin typeface="Times New Roman" panose="02020603050405020304" pitchFamily="18" charset="0"/>
                <a:ea typeface="宋体" pitchFamily="2" charset="-122"/>
              </a:endParaRPr>
            </a:p>
          </p:txBody>
        </p:sp>
        <p:sp>
          <p:nvSpPr>
            <p:cNvPr id="70684" name="文本框 77852"/>
            <p:cNvSpPr txBox="1"/>
            <p:nvPr/>
          </p:nvSpPr>
          <p:spPr>
            <a:xfrm>
              <a:off x="0" y="1002"/>
              <a:ext cx="528"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130KB</a:t>
              </a:r>
              <a:endParaRPr lang="en-US" altLang="zh-CN" sz="2000">
                <a:latin typeface="Times New Roman" panose="02020603050405020304" pitchFamily="18" charset="0"/>
                <a:ea typeface="宋体" pitchFamily="2" charset="-122"/>
              </a:endParaRPr>
            </a:p>
          </p:txBody>
        </p:sp>
        <p:sp>
          <p:nvSpPr>
            <p:cNvPr id="70685" name="文本框 77853"/>
            <p:cNvSpPr txBox="1"/>
            <p:nvPr/>
          </p:nvSpPr>
          <p:spPr>
            <a:xfrm>
              <a:off x="0" y="1598"/>
              <a:ext cx="520"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250KB</a:t>
              </a:r>
              <a:endParaRPr lang="en-US" altLang="zh-CN" sz="2000">
                <a:latin typeface="Times New Roman" panose="02020603050405020304" pitchFamily="18" charset="0"/>
                <a:ea typeface="宋体" pitchFamily="2" charset="-122"/>
              </a:endParaRPr>
            </a:p>
          </p:txBody>
        </p:sp>
        <p:sp>
          <p:nvSpPr>
            <p:cNvPr id="70686" name="文本框 77854"/>
            <p:cNvSpPr txBox="1"/>
            <p:nvPr/>
          </p:nvSpPr>
          <p:spPr>
            <a:xfrm>
              <a:off x="1" y="1905"/>
              <a:ext cx="664" cy="192"/>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endParaRPr lang="en-US" altLang="zh-CN" sz="2000">
                <a:latin typeface="Times New Roman" panose="02020603050405020304" pitchFamily="18" charset="0"/>
                <a:ea typeface="宋体" pitchFamily="2" charset="-122"/>
              </a:endParaRPr>
            </a:p>
          </p:txBody>
        </p:sp>
        <p:sp>
          <p:nvSpPr>
            <p:cNvPr id="70687" name="文本框 77855"/>
            <p:cNvSpPr txBox="1"/>
            <p:nvPr/>
          </p:nvSpPr>
          <p:spPr>
            <a:xfrm>
              <a:off x="579" y="2190"/>
              <a:ext cx="480" cy="192"/>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主存</a:t>
              </a:r>
              <a:endParaRPr lang="zh-CN" altLang="en-US" sz="2000">
                <a:latin typeface="Times New Roman" panose="02020603050405020304" pitchFamily="18" charset="0"/>
                <a:ea typeface="宋体" pitchFamily="2" charset="-122"/>
              </a:endParaRPr>
            </a:p>
          </p:txBody>
        </p:sp>
        <p:sp>
          <p:nvSpPr>
            <p:cNvPr id="70688" name="矩形 77856"/>
            <p:cNvSpPr/>
            <p:nvPr/>
          </p:nvSpPr>
          <p:spPr>
            <a:xfrm>
              <a:off x="452" y="590"/>
              <a:ext cx="672" cy="18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89" name="文本框 77857"/>
            <p:cNvSpPr txBox="1"/>
            <p:nvPr/>
          </p:nvSpPr>
          <p:spPr>
            <a:xfrm>
              <a:off x="10" y="1190"/>
              <a:ext cx="520" cy="144"/>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138KB</a:t>
              </a:r>
              <a:endParaRPr lang="en-US" altLang="zh-CN" sz="2000">
                <a:latin typeface="Times New Roman" panose="02020603050405020304" pitchFamily="18" charset="0"/>
                <a:ea typeface="宋体" pitchFamily="2" charset="-122"/>
              </a:endParaRPr>
            </a:p>
          </p:txBody>
        </p:sp>
        <p:sp>
          <p:nvSpPr>
            <p:cNvPr id="70690" name="矩形 77858"/>
            <p:cNvSpPr/>
            <p:nvPr/>
          </p:nvSpPr>
          <p:spPr>
            <a:xfrm>
              <a:off x="452" y="1694"/>
              <a:ext cx="672" cy="257"/>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0691" name="文本框 77859"/>
            <p:cNvSpPr txBox="1"/>
            <p:nvPr/>
          </p:nvSpPr>
          <p:spPr>
            <a:xfrm>
              <a:off x="520" y="353"/>
              <a:ext cx="520" cy="227"/>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作业１</a:t>
              </a:r>
              <a:endParaRPr lang="zh-CN" altLang="en-US" sz="2000">
                <a:latin typeface="Times New Roman" panose="02020603050405020304" pitchFamily="18" charset="0"/>
                <a:ea typeface="宋体" pitchFamily="2" charset="-122"/>
              </a:endParaRPr>
            </a:p>
          </p:txBody>
        </p:sp>
        <p:sp>
          <p:nvSpPr>
            <p:cNvPr id="70692" name="文本框 77860"/>
            <p:cNvSpPr txBox="1"/>
            <p:nvPr/>
          </p:nvSpPr>
          <p:spPr>
            <a:xfrm>
              <a:off x="525" y="817"/>
              <a:ext cx="520" cy="227"/>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作业２</a:t>
              </a:r>
              <a:endParaRPr lang="zh-CN" altLang="en-US" sz="2000">
                <a:latin typeface="Times New Roman" panose="02020603050405020304" pitchFamily="18" charset="0"/>
                <a:ea typeface="宋体" pitchFamily="2" charset="-122"/>
              </a:endParaRPr>
            </a:p>
          </p:txBody>
        </p:sp>
        <p:sp>
          <p:nvSpPr>
            <p:cNvPr id="70693" name="文本框 77861"/>
            <p:cNvSpPr txBox="1"/>
            <p:nvPr/>
          </p:nvSpPr>
          <p:spPr>
            <a:xfrm>
              <a:off x="539" y="1406"/>
              <a:ext cx="520" cy="227"/>
            </a:xfrm>
            <a:prstGeom prst="rect">
              <a:avLst/>
            </a:prstGeom>
            <a:noFill/>
            <a:ln w="9525">
              <a:noFill/>
              <a:miter/>
            </a:ln>
          </p:spPr>
          <p:txBody>
            <a:bodyPr anchor="t"/>
            <a:p>
              <a:pPr lvl="0" algn="just"/>
              <a:r>
                <a:rPr lang="zh-CN" altLang="en-US" sz="2000">
                  <a:latin typeface="Times New Roman" panose="02020603050405020304" pitchFamily="18" charset="0"/>
                  <a:ea typeface="宋体" pitchFamily="2" charset="-122"/>
                </a:rPr>
                <a:t>作业３</a:t>
              </a:r>
              <a:endParaRPr lang="zh-CN" altLang="en-US" sz="2000">
                <a:latin typeface="Times New Roman" panose="02020603050405020304" pitchFamily="18" charset="0"/>
                <a:ea typeface="宋体" pitchFamily="2" charset="-122"/>
              </a:endParaRPr>
            </a:p>
          </p:txBody>
        </p:sp>
      </p:grpSp>
      <p:sp>
        <p:nvSpPr>
          <p:cNvPr id="70694"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
        <p:nvSpPr>
          <p:cNvPr id="70695" name="文本框 77828"/>
          <p:cNvSpPr txBox="1"/>
          <p:nvPr/>
        </p:nvSpPr>
        <p:spPr>
          <a:xfrm>
            <a:off x="1609725" y="1355725"/>
            <a:ext cx="660400" cy="276225"/>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  0</a:t>
            </a:r>
            <a:endParaRPr lang="en-US" altLang="zh-CN" sz="20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43"/>
                                        </p:tgtEl>
                                        <p:attrNameLst>
                                          <p:attrName>style.visibility</p:attrName>
                                        </p:attrNameLst>
                                      </p:cBhvr>
                                      <p:to>
                                        <p:strVal val="visible"/>
                                      </p:to>
                                    </p:set>
                                    <p:anim calcmode="lin" valueType="num">
                                      <p:cBhvr>
                                        <p:cTn id="7" dur="500" fill="hold"/>
                                        <p:tgtEl>
                                          <p:spTgt spid="77843"/>
                                        </p:tgtEl>
                                        <p:attrNameLst>
                                          <p:attrName>ppt_x</p:attrName>
                                        </p:attrNameLst>
                                      </p:cBhvr>
                                      <p:tavLst>
                                        <p:tav tm="0">
                                          <p:val>
                                            <p:strVal val="0-#ppt_w/2"/>
                                          </p:val>
                                        </p:tav>
                                        <p:tav tm="100000">
                                          <p:val>
                                            <p:strVal val="#ppt_x"/>
                                          </p:val>
                                        </p:tav>
                                      </p:tavLst>
                                    </p:anim>
                                    <p:anim calcmode="lin" valueType="num">
                                      <p:cBhvr>
                                        <p:cTn id="8" dur="500" fill="hold"/>
                                        <p:tgtEl>
                                          <p:spTgt spid="77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p:cTn id="13" dur="500" fill="hold"/>
                                        <p:tgtEl>
                                          <p:spTgt spid="77827"/>
                                        </p:tgtEl>
                                        <p:attrNameLst>
                                          <p:attrName>ppt_x</p:attrName>
                                        </p:attrNameLst>
                                      </p:cBhvr>
                                      <p:tavLst>
                                        <p:tav tm="0">
                                          <p:val>
                                            <p:strVal val="1+#ppt_w/2"/>
                                          </p:val>
                                        </p:tav>
                                        <p:tav tm="100000">
                                          <p:val>
                                            <p:strVal val="#ppt_x"/>
                                          </p:val>
                                        </p:tav>
                                      </p:tavLst>
                                    </p:anim>
                                    <p:anim calcmode="lin" valueType="num">
                                      <p:cBhvr>
                                        <p:cTn id="14"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a:xfrm>
            <a:off x="363538" y="788988"/>
            <a:ext cx="4627563" cy="633413"/>
          </a:xfrm>
        </p:spPr>
        <p:txBody>
          <a:bodyPr wrap="square">
            <a:spAutoFit/>
          </a:bodyPr>
          <a:p>
            <a:pPr lvl="0"/>
            <a:r>
              <a:rPr lang="zh-CN" altLang="zh-CN" sz="3600">
                <a:solidFill>
                  <a:srgbClr val="A50021"/>
                </a:solidFill>
                <a:latin typeface="Times New Roman" panose="02020603050405020304" pitchFamily="18" charset="0"/>
                <a:ea typeface="宋体" pitchFamily="2" charset="-122"/>
              </a:rPr>
              <a:t>(</a:t>
            </a:r>
            <a:r>
              <a:rPr lang="zh-CN" altLang="en-US" sz="3600">
                <a:solidFill>
                  <a:srgbClr val="A50021"/>
                </a:solidFill>
                <a:latin typeface="Times New Roman" panose="02020603050405020304" pitchFamily="18" charset="0"/>
                <a:ea typeface="宋体" pitchFamily="2" charset="-122"/>
              </a:rPr>
              <a:t>3) 拼接技术缺点</a:t>
            </a:r>
            <a:endParaRPr lang="zh-CN" altLang="en-US" sz="3600" dirty="0">
              <a:solidFill>
                <a:srgbClr val="A50021"/>
              </a:solidFill>
              <a:latin typeface="Times New Roman" panose="02020603050405020304" pitchFamily="18" charset="0"/>
              <a:ea typeface="宋体" pitchFamily="2" charset="-122"/>
            </a:endParaRPr>
          </a:p>
        </p:txBody>
      </p:sp>
      <p:sp>
        <p:nvSpPr>
          <p:cNvPr id="86020" name="文本占位符 86019"/>
          <p:cNvSpPr>
            <a:spLocks noGrp="1"/>
          </p:cNvSpPr>
          <p:nvPr>
            <p:ph idx="1"/>
          </p:nvPr>
        </p:nvSpPr>
        <p:spPr>
          <a:xfrm>
            <a:off x="382588" y="1925638"/>
            <a:ext cx="8229600" cy="2608263"/>
          </a:xfrm>
        </p:spPr>
        <p:txBody>
          <a:bodyPr>
            <a:spAutoFit/>
          </a:bodyPr>
          <a:p>
            <a:pPr fontAlgn="base"/>
            <a:r>
              <a:rPr lang="zh-CN" altLang="en-US" sz="3600" strike="noStrike" noProof="1" dirty="0">
                <a:solidFill>
                  <a:schemeClr val="tx1"/>
                </a:solidFill>
                <a:effectLst/>
              </a:rPr>
              <a:t>移</a:t>
            </a:r>
            <a:r>
              <a:rPr lang="zh-CN" altLang="en-US" sz="3600" strike="noStrike" noProof="1">
                <a:solidFill>
                  <a:schemeClr val="tx1"/>
                </a:solidFill>
                <a:effectLst/>
              </a:rPr>
              <a:t>动分区花费</a:t>
            </a:r>
            <a:r>
              <a:rPr lang="en-US" altLang="zh-CN" sz="3600" strike="noStrike" noProof="1">
                <a:solidFill>
                  <a:schemeClr val="tx1"/>
                </a:solidFill>
                <a:effectLst/>
              </a:rPr>
              <a:t>CPU</a:t>
            </a:r>
            <a:r>
              <a:rPr lang="zh-CN" altLang="en-US" sz="3600" strike="noStrike" noProof="1">
                <a:solidFill>
                  <a:schemeClr val="tx1"/>
                </a:solidFill>
                <a:effectLst/>
              </a:rPr>
              <a:t>时间</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拼</a:t>
            </a:r>
            <a:r>
              <a:rPr lang="zh-CN" altLang="en-US" sz="3600" strike="noStrike" noProof="1">
                <a:solidFill>
                  <a:schemeClr val="tx1"/>
                </a:solidFill>
                <a:effectLst/>
              </a:rPr>
              <a:t>接时，停止了所有工作，影响性能</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需</a:t>
            </a:r>
            <a:r>
              <a:rPr lang="zh-CN" altLang="en-US" sz="3600" strike="noStrike" noProof="1">
                <a:solidFill>
                  <a:schemeClr val="tx1"/>
                </a:solidFill>
                <a:effectLst/>
              </a:rPr>
              <a:t>要重新定义内存中的作业</a:t>
            </a:r>
            <a:endParaRPr lang="zh-CN" altLang="en-US" sz="3600" strike="noStrike" noProof="1">
              <a:solidFill>
                <a:schemeClr val="tx1"/>
              </a:solidFill>
              <a:effectLst/>
            </a:endParaRPr>
          </a:p>
          <a:p>
            <a:pPr fontAlgn="base"/>
            <a:endParaRPr lang="zh-CN" altLang="en-US" sz="3600"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p:cTn id="7" dur="500" fill="hold"/>
                                        <p:tgtEl>
                                          <p:spTgt spid="86020">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86020">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xEl>
                                              <p:charRg st="12" end="29"/>
                                            </p:txEl>
                                          </p:spTgt>
                                        </p:tgtEl>
                                        <p:attrNameLst>
                                          <p:attrName>style.visibility</p:attrName>
                                        </p:attrNameLst>
                                      </p:cBhvr>
                                      <p:to>
                                        <p:strVal val="visible"/>
                                      </p:to>
                                    </p:set>
                                    <p:anim calcmode="lin" valueType="num">
                                      <p:cBhvr>
                                        <p:cTn id="13" dur="500" fill="hold"/>
                                        <p:tgtEl>
                                          <p:spTgt spid="86020">
                                            <p:txEl>
                                              <p:charRg st="12" end="29"/>
                                            </p:txEl>
                                          </p:spTgt>
                                        </p:tgtEl>
                                        <p:attrNameLst>
                                          <p:attrName>ppt_x</p:attrName>
                                        </p:attrNameLst>
                                      </p:cBhvr>
                                      <p:tavLst>
                                        <p:tav tm="0">
                                          <p:val>
                                            <p:strVal val="#ppt_x"/>
                                          </p:val>
                                        </p:tav>
                                        <p:tav tm="100000">
                                          <p:val>
                                            <p:strVal val="#ppt_x"/>
                                          </p:val>
                                        </p:tav>
                                      </p:tavLst>
                                    </p:anim>
                                    <p:anim calcmode="lin" valueType="num">
                                      <p:cBhvr>
                                        <p:cTn id="14" dur="500" fill="hold"/>
                                        <p:tgtEl>
                                          <p:spTgt spid="86020">
                                            <p:txEl>
                                              <p:charRg st="12"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0">
                                            <p:txEl>
                                              <p:charRg st="29" end="42"/>
                                            </p:txEl>
                                          </p:spTgt>
                                        </p:tgtEl>
                                        <p:attrNameLst>
                                          <p:attrName>style.visibility</p:attrName>
                                        </p:attrNameLst>
                                      </p:cBhvr>
                                      <p:to>
                                        <p:strVal val="visible"/>
                                      </p:to>
                                    </p:set>
                                    <p:anim calcmode="lin" valueType="num">
                                      <p:cBhvr>
                                        <p:cTn id="19" dur="500" fill="hold"/>
                                        <p:tgtEl>
                                          <p:spTgt spid="86020">
                                            <p:txEl>
                                              <p:charRg st="29" end="42"/>
                                            </p:txEl>
                                          </p:spTgt>
                                        </p:tgtEl>
                                        <p:attrNameLst>
                                          <p:attrName>ppt_x</p:attrName>
                                        </p:attrNameLst>
                                      </p:cBhvr>
                                      <p:tavLst>
                                        <p:tav tm="0">
                                          <p:val>
                                            <p:strVal val="#ppt_x"/>
                                          </p:val>
                                        </p:tav>
                                        <p:tav tm="100000">
                                          <p:val>
                                            <p:strVal val="#ppt_x"/>
                                          </p:val>
                                        </p:tav>
                                      </p:tavLst>
                                    </p:anim>
                                    <p:anim calcmode="lin" valueType="num">
                                      <p:cBhvr>
                                        <p:cTn id="20" dur="500" fill="hold"/>
                                        <p:tgtEl>
                                          <p:spTgt spid="86020">
                                            <p:txEl>
                                              <p:charRg st="29"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5"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1267" name="图片 17410" descr="1964"/>
          <p:cNvPicPr>
            <a:picLocks noChangeAspect="1"/>
          </p:cNvPicPr>
          <p:nvPr/>
        </p:nvPicPr>
        <p:blipFill>
          <a:blip r:embed="rId3"/>
          <a:stretch>
            <a:fillRect/>
          </a:stretch>
        </p:blipFill>
        <p:spPr>
          <a:xfrm>
            <a:off x="1014413" y="854075"/>
            <a:ext cx="7200900" cy="5400675"/>
          </a:xfrm>
          <a:prstGeom prst="rect">
            <a:avLst/>
          </a:prstGeom>
          <a:noFill/>
          <a:ln w="9525">
            <a:noFill/>
            <a:miter/>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1"/>
          </p:cNvSpPr>
          <p:nvPr>
            <p:ph type="title"/>
          </p:nvPr>
        </p:nvSpPr>
        <p:spPr>
          <a:xfrm>
            <a:off x="363538" y="572770"/>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1"/>
          </p:cNvSpPr>
          <p:nvPr>
            <p:ph idx="1"/>
          </p:nvPr>
        </p:nvSpPr>
        <p:spPr>
          <a:xfrm>
            <a:off x="493395" y="1179830"/>
            <a:ext cx="8176260" cy="4921885"/>
          </a:xfrm>
        </p:spPr>
        <p:txBody>
          <a:bodyPr wrap="square" anchor="t">
            <a:spAutoFit/>
          </a:bodyPr>
          <a:p>
            <a:pPr fontAlgn="base">
              <a:buNone/>
            </a:pPr>
            <a:r>
              <a:rPr lang="x-none" altLang="zh-CN" sz="2800" strike="noStrike" noProof="1" dirty="0">
                <a:solidFill>
                  <a:schemeClr val="tx1"/>
                </a:solidFill>
                <a:effectLst/>
              </a:rPr>
              <a:t>把内存分为大小相等的页，</a:t>
            </a:r>
            <a:r>
              <a:rPr lang="zh-CN" altLang="en-US" sz="2800" strike="noStrike" noProof="1" dirty="0">
                <a:solidFill>
                  <a:schemeClr val="tx1"/>
                </a:solidFill>
                <a:effectLst/>
              </a:rPr>
              <a:t>每次</a:t>
            </a:r>
            <a:r>
              <a:rPr lang="x-none" altLang="zh-CN" sz="2800" strike="noStrike" noProof="1" dirty="0">
                <a:solidFill>
                  <a:schemeClr val="tx1"/>
                </a:solidFill>
                <a:effectLst/>
              </a:rPr>
              <a:t>只能分配2</a:t>
            </a:r>
            <a:r>
              <a:rPr lang="x-none" altLang="zh-CN" sz="2800" strike="noStrike" baseline="30000" noProof="1" dirty="0">
                <a:solidFill>
                  <a:schemeClr val="tx1"/>
                </a:solidFill>
                <a:effectLst/>
              </a:rPr>
              <a:t>n</a:t>
            </a:r>
            <a:r>
              <a:rPr lang="x-none" altLang="zh-CN" sz="2800" strike="noStrike" noProof="1" dirty="0">
                <a:solidFill>
                  <a:schemeClr val="tx1"/>
                </a:solidFill>
                <a:effectLst/>
              </a:rPr>
              <a:t>个的内存</a:t>
            </a:r>
            <a:r>
              <a:rPr lang="zh-CN" altLang="x-none" sz="2800" strike="noStrike" noProof="1" dirty="0">
                <a:solidFill>
                  <a:schemeClr val="tx1"/>
                </a:solidFill>
                <a:effectLst/>
              </a:rPr>
              <a:t>单元。</a:t>
            </a:r>
            <a:r>
              <a:rPr lang="x-none" altLang="zh-CN" sz="2800" strike="noStrike" noProof="1" dirty="0">
                <a:solidFill>
                  <a:schemeClr val="tx1"/>
                </a:solidFill>
                <a:effectLst/>
              </a:rPr>
              <a:t>(n=0, 1, ...)</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满足伙伴的的要求如下：</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1）两个块具有相同的大小，记作2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2）它们的物理地址是连续的。</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3）第一块的第一个页的物理地址是2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的倍数，第0块和第1块是伙伴，第2块和第3块是伙伴，但是第1块和第2块不是伙伴。这样规定的目的是确保一对伙伴中的两个块可以合并成更高级的大块。</a:t>
            </a:r>
            <a:endParaRPr lang="x-none" altLang="zh-CN" sz="2800" strike="noStrike" noProof="1" dirty="0">
              <a:solidFill>
                <a:schemeClr val="tx1"/>
              </a:solidFill>
              <a:effectLst/>
            </a:endParaRPr>
          </a:p>
          <a:p>
            <a:pPr fontAlgn="base">
              <a:buNone/>
            </a:pPr>
            <a:r>
              <a:rPr lang="x-none" altLang="zh-CN" sz="2400" strike="noStrike" noProof="1" dirty="0">
                <a:solidFill>
                  <a:schemeClr val="tx1"/>
                </a:solidFill>
                <a:effectLst/>
              </a:rPr>
              <a:t>	伙伴：2n*2</a:t>
            </a:r>
            <a:r>
              <a:rPr lang="x-none" altLang="zh-CN" sz="2400" strike="noStrike" baseline="30000" noProof="1" dirty="0">
                <a:solidFill>
                  <a:schemeClr val="tx1"/>
                </a:solidFill>
                <a:effectLst/>
              </a:rPr>
              <a:t>b</a:t>
            </a:r>
            <a:r>
              <a:rPr lang="x-none" altLang="zh-CN" sz="2400" strike="noStrike" noProof="1" dirty="0">
                <a:solidFill>
                  <a:schemeClr val="tx1"/>
                </a:solidFill>
                <a:effectLst/>
              </a:rPr>
              <a:t>    (2n+1)*2</a:t>
            </a:r>
            <a:r>
              <a:rPr lang="x-none" altLang="zh-CN" sz="2400" strike="noStrike" baseline="30000" noProof="1" dirty="0">
                <a:solidFill>
                  <a:schemeClr val="tx1"/>
                </a:solidFill>
                <a:effectLst/>
              </a:rPr>
              <a:t>b</a:t>
            </a:r>
            <a:endParaRPr lang="x-none" altLang="zh-CN" sz="2400" strike="noStrike" baseline="30000" noProof="1" dirty="0">
              <a:solidFill>
                <a:schemeClr val="tx1"/>
              </a:solidFill>
              <a:effectLst/>
            </a:endParaRPr>
          </a:p>
        </p:txBody>
      </p:sp>
      <p:sp>
        <p:nvSpPr>
          <p:cNvPr id="727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par>
    </p:tnLst>
    <p:bldLst>
      <p:bldP spid="798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1"/>
          </p:cNvSpPr>
          <p:nvPr>
            <p:ph type="title"/>
          </p:nvPr>
        </p:nvSpPr>
        <p:spPr>
          <a:xfrm>
            <a:off x="363538" y="607695"/>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1"/>
          </p:cNvSpPr>
          <p:nvPr>
            <p:ph idx="1"/>
          </p:nvPr>
        </p:nvSpPr>
        <p:spPr>
          <a:xfrm>
            <a:off x="827405" y="1298575"/>
            <a:ext cx="7369810" cy="4902835"/>
          </a:xfrm>
        </p:spPr>
        <p:txBody>
          <a:bodyPr wrap="square" anchor="t">
            <a:spAutoFit/>
          </a:bodyPr>
          <a:p>
            <a:pPr fontAlgn="base">
              <a:buNone/>
            </a:pPr>
            <a:r>
              <a:rPr lang="zh-CN" altLang="en-US" sz="2800" strike="noStrike" noProof="1" dirty="0">
                <a:solidFill>
                  <a:schemeClr val="tx1"/>
                </a:solidFill>
              </a:rPr>
              <a:t>总大小1M的内存</a:t>
            </a:r>
            <a:r>
              <a:rPr lang="x-none" altLang="zh-CN" sz="2800" strike="noStrike" noProof="1" dirty="0">
                <a:solidFill>
                  <a:schemeClr val="tx1"/>
                </a:solidFill>
              </a:rPr>
              <a:t>，以1K为</a:t>
            </a:r>
            <a:r>
              <a:rPr lang="zh-CN" altLang="x-none" sz="2800" strike="noStrike" noProof="1" dirty="0">
                <a:solidFill>
                  <a:schemeClr val="tx1"/>
                </a:solidFill>
              </a:rPr>
              <a:t>分配</a:t>
            </a:r>
            <a:r>
              <a:rPr lang="x-none" altLang="zh-CN" sz="2800" strike="noStrike" noProof="1" dirty="0">
                <a:solidFill>
                  <a:schemeClr val="tx1"/>
                </a:solidFill>
              </a:rPr>
              <a:t>单位</a:t>
            </a:r>
            <a:endParaRPr lang="x-none" altLang="zh-CN" sz="2800" strike="noStrike" noProof="1" dirty="0">
              <a:solidFill>
                <a:schemeClr val="tx1"/>
              </a:solidFill>
            </a:endParaRPr>
          </a:p>
          <a:p>
            <a:pPr lvl="1" fontAlgn="base">
              <a:buNone/>
            </a:pPr>
            <a:r>
              <a:rPr lang="zh-CN" altLang="en-US" sz="2400" strike="noStrike" noProof="1" dirty="0">
                <a:solidFill>
                  <a:schemeClr val="tx1"/>
                </a:solidFill>
              </a:rPr>
              <a:t>1.请求A=100KB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2.请求B=240KB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3.请求C=64KB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4.请求D=256KB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5.释放B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6.释放A</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7.请求E=75KB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8.释放C</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9.释放E</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10.释放D</a:t>
            </a:r>
            <a:endParaRPr lang="zh-CN" altLang="en-US" sz="2400" strike="noStrike" noProof="1" dirty="0">
              <a:solidFill>
                <a:schemeClr val="tx1"/>
              </a:solidFill>
            </a:endParaRPr>
          </a:p>
        </p:txBody>
      </p:sp>
      <p:sp>
        <p:nvSpPr>
          <p:cNvPr id="727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endCondLst>
                                    <p:cond evt="begin" delay="0">
                                      <p:tn val="5"/>
                                    </p:cond>
                                  </p:endCondLst>
                                  <p:childTnLst>
                                    <p:set>
                                      <p:cBhvr>
                                        <p:cTn id="6" dur="1" fill="hold">
                                          <p:stCondLst>
                                            <p:cond delay="0"/>
                                          </p:stCondLst>
                                        </p:cTn>
                                        <p:tgtEl>
                                          <p:spTgt spid="79875">
                                            <p:txEl>
                                              <p:charRg st="0" end="9"/>
                                            </p:txEl>
                                          </p:spTgt>
                                        </p:tgtEl>
                                        <p:attrNameLst>
                                          <p:attrName>style.visibility</p:attrName>
                                        </p:attrNameLst>
                                      </p:cBhvr>
                                      <p:to>
                                        <p:strVal val="visible"/>
                                      </p:to>
                                    </p:set>
                                    <p:anim calcmode="lin" valueType="num">
                                      <p:cBhvr>
                                        <p:cTn id="7" dur="500" fill="hold"/>
                                        <p:tgtEl>
                                          <p:spTgt spid="79875">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79875">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endCondLst>
                                    <p:cond evt="begin" delay="0">
                                      <p:tn val="9"/>
                                    </p:cond>
                                  </p:endCondLst>
                                  <p:childTnLst>
                                    <p:set>
                                      <p:cBhvr>
                                        <p:cTn id="10" dur="1" fill="hold">
                                          <p:stCondLst>
                                            <p:cond delay="0"/>
                                          </p:stCondLst>
                                        </p:cTn>
                                        <p:tgtEl>
                                          <p:spTgt spid="79875">
                                            <p:txEl>
                                              <p:charRg st="9" end="21"/>
                                            </p:txEl>
                                          </p:spTgt>
                                        </p:tgtEl>
                                        <p:attrNameLst>
                                          <p:attrName>style.visibility</p:attrName>
                                        </p:attrNameLst>
                                      </p:cBhvr>
                                      <p:to>
                                        <p:strVal val="visible"/>
                                      </p:to>
                                    </p:set>
                                    <p:anim calcmode="lin" valueType="num">
                                      <p:cBhvr>
                                        <p:cTn id="11" dur="500" fill="hold"/>
                                        <p:tgtEl>
                                          <p:spTgt spid="79875">
                                            <p:txEl>
                                              <p:charRg st="9" end="21"/>
                                            </p:txEl>
                                          </p:spTgt>
                                        </p:tgtEl>
                                        <p:attrNameLst>
                                          <p:attrName>ppt_x</p:attrName>
                                        </p:attrNameLst>
                                      </p:cBhvr>
                                      <p:tavLst>
                                        <p:tav tm="0">
                                          <p:val>
                                            <p:strVal val="#ppt_x"/>
                                          </p:val>
                                        </p:tav>
                                        <p:tav tm="100000">
                                          <p:val>
                                            <p:strVal val="#ppt_x"/>
                                          </p:val>
                                        </p:tav>
                                      </p:tavLst>
                                    </p:anim>
                                    <p:anim calcmode="lin" valueType="num">
                                      <p:cBhvr>
                                        <p:cTn id="12" dur="500" fill="hold"/>
                                        <p:tgtEl>
                                          <p:spTgt spid="79875">
                                            <p:txEl>
                                              <p:charRg st="9" end="2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endCondLst>
                                    <p:cond evt="begin" delay="0">
                                      <p:tn val="13"/>
                                    </p:cond>
                                  </p:endCondLst>
                                  <p:childTnLst>
                                    <p:set>
                                      <p:cBhvr>
                                        <p:cTn id="14" dur="1" fill="hold">
                                          <p:stCondLst>
                                            <p:cond delay="0"/>
                                          </p:stCondLst>
                                        </p:cTn>
                                        <p:tgtEl>
                                          <p:spTgt spid="79875">
                                            <p:txEl>
                                              <p:charRg st="21" end="33"/>
                                            </p:txEl>
                                          </p:spTgt>
                                        </p:tgtEl>
                                        <p:attrNameLst>
                                          <p:attrName>style.visibility</p:attrName>
                                        </p:attrNameLst>
                                      </p:cBhvr>
                                      <p:to>
                                        <p:strVal val="visible"/>
                                      </p:to>
                                    </p:set>
                                    <p:anim calcmode="lin" valueType="num">
                                      <p:cBhvr>
                                        <p:cTn id="15" dur="500" fill="hold"/>
                                        <p:tgtEl>
                                          <p:spTgt spid="79875">
                                            <p:txEl>
                                              <p:charRg st="21" end="33"/>
                                            </p:txEl>
                                          </p:spTgt>
                                        </p:tgtEl>
                                        <p:attrNameLst>
                                          <p:attrName>ppt_x</p:attrName>
                                        </p:attrNameLst>
                                      </p:cBhvr>
                                      <p:tavLst>
                                        <p:tav tm="0">
                                          <p:val>
                                            <p:strVal val="#ppt_x"/>
                                          </p:val>
                                        </p:tav>
                                        <p:tav tm="100000">
                                          <p:val>
                                            <p:strVal val="#ppt_x"/>
                                          </p:val>
                                        </p:tav>
                                      </p:tavLst>
                                    </p:anim>
                                    <p:anim calcmode="lin" valueType="num">
                                      <p:cBhvr>
                                        <p:cTn id="16" dur="500" fill="hold"/>
                                        <p:tgtEl>
                                          <p:spTgt spid="79875">
                                            <p:txEl>
                                              <p:charRg st="21" end="3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endCondLst>
                                    <p:cond evt="begin" delay="0">
                                      <p:tn val="17"/>
                                    </p:cond>
                                  </p:endCondLst>
                                  <p:childTnLst>
                                    <p:set>
                                      <p:cBhvr>
                                        <p:cTn id="18" dur="1" fill="hold">
                                          <p:stCondLst>
                                            <p:cond delay="0"/>
                                          </p:stCondLst>
                                        </p:cTn>
                                        <p:tgtEl>
                                          <p:spTgt spid="79875">
                                            <p:txEl>
                                              <p:charRg st="33" end="44"/>
                                            </p:txEl>
                                          </p:spTgt>
                                        </p:tgtEl>
                                        <p:attrNameLst>
                                          <p:attrName>style.visibility</p:attrName>
                                        </p:attrNameLst>
                                      </p:cBhvr>
                                      <p:to>
                                        <p:strVal val="visible"/>
                                      </p:to>
                                    </p:set>
                                    <p:anim calcmode="lin" valueType="num">
                                      <p:cBhvr>
                                        <p:cTn id="19" dur="500" fill="hold"/>
                                        <p:tgtEl>
                                          <p:spTgt spid="79875">
                                            <p:txEl>
                                              <p:charRg st="33" end="44"/>
                                            </p:txEl>
                                          </p:spTgt>
                                        </p:tgtEl>
                                        <p:attrNameLst>
                                          <p:attrName>ppt_x</p:attrName>
                                        </p:attrNameLst>
                                      </p:cBhvr>
                                      <p:tavLst>
                                        <p:tav tm="0">
                                          <p:val>
                                            <p:strVal val="#ppt_x"/>
                                          </p:val>
                                        </p:tav>
                                        <p:tav tm="100000">
                                          <p:val>
                                            <p:strVal val="#ppt_x"/>
                                          </p:val>
                                        </p:tav>
                                      </p:tavLst>
                                    </p:anim>
                                    <p:anim calcmode="lin" valueType="num">
                                      <p:cBhvr>
                                        <p:cTn id="20" dur="500" fill="hold"/>
                                        <p:tgtEl>
                                          <p:spTgt spid="79875">
                                            <p:txEl>
                                              <p:charRg st="33" end="4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endCondLst>
                                    <p:cond evt="begin" delay="0">
                                      <p:tn val="21"/>
                                    </p:cond>
                                  </p:endCondLst>
                                  <p:childTnLst>
                                    <p:set>
                                      <p:cBhvr>
                                        <p:cTn id="22" dur="1" fill="hold">
                                          <p:stCondLst>
                                            <p:cond delay="0"/>
                                          </p:stCondLst>
                                        </p:cTn>
                                        <p:tgtEl>
                                          <p:spTgt spid="79875">
                                            <p:txEl>
                                              <p:charRg st="44" end="56"/>
                                            </p:txEl>
                                          </p:spTgt>
                                        </p:tgtEl>
                                        <p:attrNameLst>
                                          <p:attrName>style.visibility</p:attrName>
                                        </p:attrNameLst>
                                      </p:cBhvr>
                                      <p:to>
                                        <p:strVal val="visible"/>
                                      </p:to>
                                    </p:set>
                                    <p:anim calcmode="lin" valueType="num">
                                      <p:cBhvr>
                                        <p:cTn id="23" dur="500" fill="hold"/>
                                        <p:tgtEl>
                                          <p:spTgt spid="79875">
                                            <p:txEl>
                                              <p:charRg st="44" end="56"/>
                                            </p:txEl>
                                          </p:spTgt>
                                        </p:tgtEl>
                                        <p:attrNameLst>
                                          <p:attrName>ppt_x</p:attrName>
                                        </p:attrNameLst>
                                      </p:cBhvr>
                                      <p:tavLst>
                                        <p:tav tm="0">
                                          <p:val>
                                            <p:strVal val="#ppt_x"/>
                                          </p:val>
                                        </p:tav>
                                        <p:tav tm="100000">
                                          <p:val>
                                            <p:strVal val="#ppt_x"/>
                                          </p:val>
                                        </p:tav>
                                      </p:tavLst>
                                    </p:anim>
                                    <p:anim calcmode="lin" valueType="num">
                                      <p:cBhvr>
                                        <p:cTn id="24" dur="500" fill="hold"/>
                                        <p:tgtEl>
                                          <p:spTgt spid="79875">
                                            <p:txEl>
                                              <p:charRg st="44"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endCondLst>
                                    <p:cond evt="begin" delay="0">
                                      <p:tn val="25"/>
                                    </p:cond>
                                  </p:endCondLst>
                                  <p:childTnLst>
                                    <p:set>
                                      <p:cBhvr>
                                        <p:cTn id="26" dur="1" fill="hold">
                                          <p:stCondLst>
                                            <p:cond delay="0"/>
                                          </p:stCondLst>
                                        </p:cTn>
                                        <p:tgtEl>
                                          <p:spTgt spid="79875">
                                            <p:txEl>
                                              <p:charRg st="56" end="62"/>
                                            </p:txEl>
                                          </p:spTgt>
                                        </p:tgtEl>
                                        <p:attrNameLst>
                                          <p:attrName>style.visibility</p:attrName>
                                        </p:attrNameLst>
                                      </p:cBhvr>
                                      <p:to>
                                        <p:strVal val="visible"/>
                                      </p:to>
                                    </p:set>
                                    <p:anim calcmode="lin" valueType="num">
                                      <p:cBhvr>
                                        <p:cTn id="27" dur="500" fill="hold"/>
                                        <p:tgtEl>
                                          <p:spTgt spid="79875">
                                            <p:txEl>
                                              <p:charRg st="56" end="62"/>
                                            </p:txEl>
                                          </p:spTgt>
                                        </p:tgtEl>
                                        <p:attrNameLst>
                                          <p:attrName>ppt_x</p:attrName>
                                        </p:attrNameLst>
                                      </p:cBhvr>
                                      <p:tavLst>
                                        <p:tav tm="0">
                                          <p:val>
                                            <p:strVal val="#ppt_x"/>
                                          </p:val>
                                        </p:tav>
                                        <p:tav tm="100000">
                                          <p:val>
                                            <p:strVal val="#ppt_x"/>
                                          </p:val>
                                        </p:tav>
                                      </p:tavLst>
                                    </p:anim>
                                    <p:anim calcmode="lin" valueType="num">
                                      <p:cBhvr>
                                        <p:cTn id="28" dur="500" fill="hold"/>
                                        <p:tgtEl>
                                          <p:spTgt spid="79875">
                                            <p:txEl>
                                              <p:charRg st="56" end="6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endCondLst>
                                    <p:cond evt="begin" delay="0">
                                      <p:tn val="29"/>
                                    </p:cond>
                                  </p:endCondLst>
                                  <p:childTnLst>
                                    <p:set>
                                      <p:cBhvr>
                                        <p:cTn id="30" dur="1" fill="hold">
                                          <p:stCondLst>
                                            <p:cond delay="0"/>
                                          </p:stCondLst>
                                        </p:cTn>
                                        <p:tgtEl>
                                          <p:spTgt spid="79875">
                                            <p:txEl>
                                              <p:charRg st="62" end="68"/>
                                            </p:txEl>
                                          </p:spTgt>
                                        </p:tgtEl>
                                        <p:attrNameLst>
                                          <p:attrName>style.visibility</p:attrName>
                                        </p:attrNameLst>
                                      </p:cBhvr>
                                      <p:to>
                                        <p:strVal val="visible"/>
                                      </p:to>
                                    </p:set>
                                    <p:anim calcmode="lin" valueType="num">
                                      <p:cBhvr>
                                        <p:cTn id="31" dur="500" fill="hold"/>
                                        <p:tgtEl>
                                          <p:spTgt spid="79875">
                                            <p:txEl>
                                              <p:charRg st="62" end="68"/>
                                            </p:txEl>
                                          </p:spTgt>
                                        </p:tgtEl>
                                        <p:attrNameLst>
                                          <p:attrName>ppt_x</p:attrName>
                                        </p:attrNameLst>
                                      </p:cBhvr>
                                      <p:tavLst>
                                        <p:tav tm="0">
                                          <p:val>
                                            <p:strVal val="#ppt_x"/>
                                          </p:val>
                                        </p:tav>
                                        <p:tav tm="100000">
                                          <p:val>
                                            <p:strVal val="#ppt_x"/>
                                          </p:val>
                                        </p:tav>
                                      </p:tavLst>
                                    </p:anim>
                                    <p:anim calcmode="lin" valueType="num">
                                      <p:cBhvr>
                                        <p:cTn id="32" dur="500" fill="hold"/>
                                        <p:tgtEl>
                                          <p:spTgt spid="79875">
                                            <p:txEl>
                                              <p:charRg st="62" end="6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endCondLst>
                                    <p:cond evt="begin" delay="0">
                                      <p:tn val="33"/>
                                    </p:cond>
                                  </p:endCondLst>
                                  <p:childTnLst>
                                    <p:set>
                                      <p:cBhvr>
                                        <p:cTn id="34" dur="1" fill="hold">
                                          <p:stCondLst>
                                            <p:cond delay="0"/>
                                          </p:stCondLst>
                                        </p:cTn>
                                        <p:tgtEl>
                                          <p:spTgt spid="79875">
                                            <p:txEl>
                                              <p:charRg st="68" end="79"/>
                                            </p:txEl>
                                          </p:spTgt>
                                        </p:tgtEl>
                                        <p:attrNameLst>
                                          <p:attrName>style.visibility</p:attrName>
                                        </p:attrNameLst>
                                      </p:cBhvr>
                                      <p:to>
                                        <p:strVal val="visible"/>
                                      </p:to>
                                    </p:set>
                                    <p:anim calcmode="lin" valueType="num">
                                      <p:cBhvr>
                                        <p:cTn id="35" dur="500" fill="hold"/>
                                        <p:tgtEl>
                                          <p:spTgt spid="79875">
                                            <p:txEl>
                                              <p:charRg st="68" end="79"/>
                                            </p:txEl>
                                          </p:spTgt>
                                        </p:tgtEl>
                                        <p:attrNameLst>
                                          <p:attrName>ppt_x</p:attrName>
                                        </p:attrNameLst>
                                      </p:cBhvr>
                                      <p:tavLst>
                                        <p:tav tm="0">
                                          <p:val>
                                            <p:strVal val="#ppt_x"/>
                                          </p:val>
                                        </p:tav>
                                        <p:tav tm="100000">
                                          <p:val>
                                            <p:strVal val="#ppt_x"/>
                                          </p:val>
                                        </p:tav>
                                      </p:tavLst>
                                    </p:anim>
                                    <p:anim calcmode="lin" valueType="num">
                                      <p:cBhvr>
                                        <p:cTn id="36" dur="500" fill="hold"/>
                                        <p:tgtEl>
                                          <p:spTgt spid="79875">
                                            <p:txEl>
                                              <p:charRg st="68" end="7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endCondLst>
                                    <p:cond evt="begin" delay="0">
                                      <p:tn val="37"/>
                                    </p:cond>
                                  </p:endCondLst>
                                  <p:childTnLst>
                                    <p:set>
                                      <p:cBhvr>
                                        <p:cTn id="38" dur="1" fill="hold">
                                          <p:stCondLst>
                                            <p:cond delay="0"/>
                                          </p:stCondLst>
                                        </p:cTn>
                                        <p:tgtEl>
                                          <p:spTgt spid="79875">
                                            <p:txEl>
                                              <p:charRg st="79" end="85"/>
                                            </p:txEl>
                                          </p:spTgt>
                                        </p:tgtEl>
                                        <p:attrNameLst>
                                          <p:attrName>style.visibility</p:attrName>
                                        </p:attrNameLst>
                                      </p:cBhvr>
                                      <p:to>
                                        <p:strVal val="visible"/>
                                      </p:to>
                                    </p:set>
                                    <p:anim calcmode="lin" valueType="num">
                                      <p:cBhvr>
                                        <p:cTn id="39" dur="500" fill="hold"/>
                                        <p:tgtEl>
                                          <p:spTgt spid="79875">
                                            <p:txEl>
                                              <p:charRg st="79" end="85"/>
                                            </p:txEl>
                                          </p:spTgt>
                                        </p:tgtEl>
                                        <p:attrNameLst>
                                          <p:attrName>ppt_x</p:attrName>
                                        </p:attrNameLst>
                                      </p:cBhvr>
                                      <p:tavLst>
                                        <p:tav tm="0">
                                          <p:val>
                                            <p:strVal val="#ppt_x"/>
                                          </p:val>
                                        </p:tav>
                                        <p:tav tm="100000">
                                          <p:val>
                                            <p:strVal val="#ppt_x"/>
                                          </p:val>
                                        </p:tav>
                                      </p:tavLst>
                                    </p:anim>
                                    <p:anim calcmode="lin" valueType="num">
                                      <p:cBhvr>
                                        <p:cTn id="40" dur="500" fill="hold"/>
                                        <p:tgtEl>
                                          <p:spTgt spid="79875">
                                            <p:txEl>
                                              <p:charRg st="79" end="8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endCondLst>
                                    <p:cond evt="begin" delay="0">
                                      <p:tn val="41"/>
                                    </p:cond>
                                  </p:endCondLst>
                                  <p:childTnLst>
                                    <p:set>
                                      <p:cBhvr>
                                        <p:cTn id="42" dur="1" fill="hold">
                                          <p:stCondLst>
                                            <p:cond delay="0"/>
                                          </p:stCondLst>
                                        </p:cTn>
                                        <p:tgtEl>
                                          <p:spTgt spid="79875">
                                            <p:txEl>
                                              <p:charRg st="85" end="91"/>
                                            </p:txEl>
                                          </p:spTgt>
                                        </p:tgtEl>
                                        <p:attrNameLst>
                                          <p:attrName>style.visibility</p:attrName>
                                        </p:attrNameLst>
                                      </p:cBhvr>
                                      <p:to>
                                        <p:strVal val="visible"/>
                                      </p:to>
                                    </p:set>
                                    <p:anim calcmode="lin" valueType="num">
                                      <p:cBhvr>
                                        <p:cTn id="43" dur="500" fill="hold"/>
                                        <p:tgtEl>
                                          <p:spTgt spid="79875">
                                            <p:txEl>
                                              <p:charRg st="85" end="91"/>
                                            </p:txEl>
                                          </p:spTgt>
                                        </p:tgtEl>
                                        <p:attrNameLst>
                                          <p:attrName>ppt_x</p:attrName>
                                        </p:attrNameLst>
                                      </p:cBhvr>
                                      <p:tavLst>
                                        <p:tav tm="0">
                                          <p:val>
                                            <p:strVal val="#ppt_x"/>
                                          </p:val>
                                        </p:tav>
                                        <p:tav tm="100000">
                                          <p:val>
                                            <p:strVal val="#ppt_x"/>
                                          </p:val>
                                        </p:tav>
                                      </p:tavLst>
                                    </p:anim>
                                    <p:anim calcmode="lin" valueType="num">
                                      <p:cBhvr>
                                        <p:cTn id="44" dur="500" fill="hold"/>
                                        <p:tgtEl>
                                          <p:spTgt spid="79875">
                                            <p:txEl>
                                              <p:charRg st="85" end="9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endCondLst>
                                    <p:cond evt="begin" delay="0">
                                      <p:tn val="45"/>
                                    </p:cond>
                                  </p:endCondLst>
                                  <p:childTnLst>
                                    <p:set>
                                      <p:cBhvr>
                                        <p:cTn id="46" dur="1" fill="hold">
                                          <p:stCondLst>
                                            <p:cond delay="0"/>
                                          </p:stCondLst>
                                        </p:cTn>
                                        <p:tgtEl>
                                          <p:spTgt spid="79875">
                                            <p:txEl>
                                              <p:charRg st="91" end="98"/>
                                            </p:txEl>
                                          </p:spTgt>
                                        </p:tgtEl>
                                        <p:attrNameLst>
                                          <p:attrName>style.visibility</p:attrName>
                                        </p:attrNameLst>
                                      </p:cBhvr>
                                      <p:to>
                                        <p:strVal val="visible"/>
                                      </p:to>
                                    </p:set>
                                    <p:anim calcmode="lin" valueType="num">
                                      <p:cBhvr>
                                        <p:cTn id="47" dur="500" fill="hold"/>
                                        <p:tgtEl>
                                          <p:spTgt spid="79875">
                                            <p:txEl>
                                              <p:charRg st="91" end="98"/>
                                            </p:txEl>
                                          </p:spTgt>
                                        </p:tgtEl>
                                        <p:attrNameLst>
                                          <p:attrName>ppt_x</p:attrName>
                                        </p:attrNameLst>
                                      </p:cBhvr>
                                      <p:tavLst>
                                        <p:tav tm="0">
                                          <p:val>
                                            <p:strVal val="#ppt_x"/>
                                          </p:val>
                                        </p:tav>
                                        <p:tav tm="100000">
                                          <p:val>
                                            <p:strVal val="#ppt_x"/>
                                          </p:val>
                                        </p:tav>
                                      </p:tavLst>
                                    </p:anim>
                                    <p:anim calcmode="lin" valueType="num">
                                      <p:cBhvr>
                                        <p:cTn id="48" dur="500" fill="hold"/>
                                        <p:tgtEl>
                                          <p:spTgt spid="79875">
                                            <p:txEl>
                                              <p:charRg st="91"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p:nvPr/>
        </p:nvSpPr>
        <p:spPr>
          <a:xfrm>
            <a:off x="72072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73730" name="内容占位符 501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429323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背景，碎片问题</a:t>
            </a:r>
            <a:r>
              <a:rPr lang="zh-CN" altLang="zh-CN" sz="3200">
                <a:solidFill>
                  <a:schemeClr val="tx1"/>
                </a:solidFill>
                <a:latin typeface="Times New Roman" panose="02020603050405020304" pitchFamily="18" charset="0"/>
                <a:ea typeface="宋体" pitchFamily="2" charset="-122"/>
              </a:rPr>
              <a:t>：</a:t>
            </a:r>
            <a:endParaRPr lang="zh-CN" altLang="zh-CN" sz="3200">
              <a:solidFill>
                <a:schemeClr val="tx1"/>
              </a:solidFill>
              <a:latin typeface="Times New Roman" panose="02020603050405020304" pitchFamily="18" charset="0"/>
              <a:ea typeface="宋体" pitchFamily="2" charset="-122"/>
            </a:endParaRPr>
          </a:p>
          <a:p>
            <a:pPr lvl="0" algn="l" eaLnBrk="0">
              <a:lnSpc>
                <a:spcPct val="110000"/>
              </a:lnSpc>
              <a:spcBef>
                <a:spcPct val="40000"/>
              </a:spcBef>
            </a:pPr>
            <a:r>
              <a:rPr lang="en-US" altLang="zh-CN" sz="280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rPr>
              <a:t>用户要求分配的逻辑地址是一个连续的范围，它要求主存也有一个连续的区域，</a:t>
            </a:r>
            <a:r>
              <a:rPr lang="zh-CN" altLang="en-US" sz="2800" b="0">
                <a:solidFill>
                  <a:schemeClr val="tx1"/>
                </a:solidFill>
                <a:latin typeface="Times New Roman" panose="02020603050405020304" pitchFamily="18" charset="0"/>
                <a:ea typeface="宋体" pitchFamily="2" charset="-122"/>
                <a:cs typeface="+mn-ea"/>
              </a:rPr>
              <a:t>当主存中现有的空闲区大小都小于要求分配的大小时，就是碎片。采用拼接手段解决碎片问题代价太大。</a:t>
            </a:r>
            <a:endParaRPr lang="zh-CN" altLang="en-US" sz="2800" b="0">
              <a:solidFill>
                <a:schemeClr val="tx1"/>
              </a:solidFill>
              <a:latin typeface="Times New Roman" panose="02020603050405020304" pitchFamily="18" charset="0"/>
              <a:ea typeface="宋体" pitchFamily="2" charset="-122"/>
              <a:cs typeface="+mn-ea"/>
            </a:endParaRPr>
          </a:p>
          <a:p>
            <a:pPr lvl="0" algn="l" eaLnBrk="0">
              <a:lnSpc>
                <a:spcPct val="110000"/>
              </a:lnSpc>
              <a:spcBef>
                <a:spcPct val="40000"/>
              </a:spcBef>
            </a:pPr>
            <a:r>
              <a:rPr lang="zh-CN" altLang="en-US" sz="2800" b="0">
                <a:solidFill>
                  <a:schemeClr val="tx1"/>
                </a:solidFill>
                <a:latin typeface="Times New Roman" panose="02020603050405020304" pitchFamily="18" charset="0"/>
                <a:ea typeface="宋体" pitchFamily="2" charset="-122"/>
                <a:cs typeface="+mn-ea"/>
                <a:sym typeface="Arial" panose="020B0604020202020204" pitchFamily="34" charset="0"/>
              </a:rPr>
              <a:t>	为了寻找解决碎片问题的新路径，能否避开程序对连续性的要求，使得可以将程序放到不相邻的区域中。这正是分页的思想</a:t>
            </a:r>
            <a:r>
              <a:rPr lang="zh-CN" altLang="en-US" sz="2800">
                <a:solidFill>
                  <a:schemeClr val="tx1"/>
                </a:solidFill>
                <a:latin typeface="Times New Roman" panose="02020603050405020304" pitchFamily="18" charset="0"/>
                <a:ea typeface="宋体" pitchFamily="2" charset="-122"/>
                <a:cs typeface="+mn-ea"/>
                <a:sym typeface="Arial" panose="020B0604020202020204" pitchFamily="34" charset="0"/>
              </a:rPr>
              <a:t>。</a:t>
            </a:r>
            <a:endParaRPr lang="zh-CN" altLang="en-US" sz="2800">
              <a:solidFill>
                <a:schemeClr val="tx1"/>
              </a:solidFill>
              <a:latin typeface="Times New Roman" panose="02020603050405020304" pitchFamily="18" charset="0"/>
              <a:ea typeface="宋体" pitchFamily="2" charset="-122"/>
              <a:cs typeface="+mn-ea"/>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911600"/>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背景，</a:t>
            </a:r>
            <a:r>
              <a:rPr lang="zh-CN" altLang="en-US" sz="3200">
                <a:solidFill>
                  <a:schemeClr val="tx1"/>
                </a:solidFill>
                <a:latin typeface="Times New Roman" panose="02020603050405020304" pitchFamily="18" charset="0"/>
                <a:sym typeface="Arial" panose="020B0604020202020204" pitchFamily="34" charset="0"/>
              </a:rPr>
              <a:t>主存的扩容：</a:t>
            </a:r>
            <a:endParaRPr lang="zh-CN" altLang="zh-CN" sz="320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en-US" altLang="zh-CN" sz="320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rPr>
              <a:t>分区存储中，当程序的地址空间小于主存可用空间时，该作业是不能投入运行的。</a:t>
            </a:r>
            <a:endParaRPr lang="zh-CN" altLang="en-US" sz="2800" b="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en-US" altLang="zh-CN" sz="2800" b="0">
                <a:solidFill>
                  <a:schemeClr val="tx1"/>
                </a:solidFill>
                <a:latin typeface="Times New Roman" panose="02020603050405020304" pitchFamily="18" charset="0"/>
                <a:ea typeface="宋体" pitchFamily="2" charset="-122"/>
                <a:sym typeface="Arial" panose="020B0604020202020204" pitchFamily="34" charset="0"/>
              </a:rPr>
              <a:t>	</a:t>
            </a:r>
            <a:r>
              <a:rPr lang="zh-CN" altLang="en-US" sz="2800" b="0">
                <a:solidFill>
                  <a:schemeClr val="tx1"/>
                </a:solidFill>
                <a:latin typeface="Times New Roman" panose="02020603050405020304" pitchFamily="18" charset="0"/>
                <a:ea typeface="宋体" pitchFamily="2" charset="-122"/>
                <a:sym typeface="Arial" panose="020B0604020202020204" pitchFamily="34" charset="0"/>
              </a:rPr>
              <a:t>能否不必把所有程序地址空间装入主存，而只把当前所需的一部分内容装入主存？在程序运行时，由操作系统和硬件配合，自动的从辅存调入运行所需的内容。</a:t>
            </a:r>
            <a:endParaRPr lang="zh-CN" altLang="en-US" sz="2800" b="0">
              <a:solidFill>
                <a:schemeClr val="tx1"/>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2" end="2"/>
                                            </p:txEl>
                                          </p:spTgt>
                                        </p:tgtEl>
                                        <p:attrNameLst>
                                          <p:attrName>style.visibility</p:attrName>
                                        </p:attrNameLst>
                                      </p:cBhvr>
                                      <p:to>
                                        <p:strVal val="visible"/>
                                      </p:to>
                                    </p:set>
                                    <p:anim calcmode="lin" valueType="num">
                                      <p:cBhvr additive="base">
                                        <p:cTn id="19" dur="500" fill="hold"/>
                                        <p:tgtEl>
                                          <p:spTgt spid="8704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58457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背景</a:t>
            </a:r>
            <a:r>
              <a:rPr lang="zh-CN" altLang="zh-CN" sz="3200">
                <a:solidFill>
                  <a:schemeClr val="tx1"/>
                </a:solidFill>
                <a:latin typeface="Times New Roman" panose="02020603050405020304" pitchFamily="18" charset="0"/>
                <a:ea typeface="宋体" pitchFamily="2" charset="-122"/>
              </a:rPr>
              <a:t>：</a:t>
            </a:r>
            <a:endParaRPr lang="zh-CN" altLang="zh-CN" sz="320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rPr>
              <a:t>    1、分区存储管理的碎片问题；</a:t>
            </a:r>
            <a:endParaRPr lang="zh-CN" altLang="zh-CN" sz="3200">
              <a:solidFill>
                <a:schemeClr val="tx1"/>
              </a:solidFill>
              <a:latin typeface="Times New Roman" panose="02020603050405020304" pitchFamily="18"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pitchFamily="18" charset="0"/>
                <a:ea typeface="宋体" pitchFamily="2" charset="-122"/>
                <a:sym typeface="Arial" panose="020B0604020202020204" pitchFamily="34" charset="0"/>
              </a:rPr>
              <a:t>    2、</a:t>
            </a:r>
            <a:r>
              <a:rPr lang="zh-CN" altLang="zh-CN" sz="3200">
                <a:solidFill>
                  <a:schemeClr val="tx1"/>
                </a:solidFill>
                <a:latin typeface="Times New Roman" panose="02020603050405020304" pitchFamily="18" charset="0"/>
                <a:ea typeface="宋体" pitchFamily="2" charset="-122"/>
                <a:sym typeface="Arial" panose="020B0604020202020204" pitchFamily="34" charset="0"/>
              </a:rPr>
              <a:t>程序部分装入，</a:t>
            </a:r>
            <a:r>
              <a:rPr lang="zh-CN" altLang="en-US" sz="3200">
                <a:solidFill>
                  <a:schemeClr val="tx1"/>
                </a:solidFill>
                <a:latin typeface="Times New Roman" panose="02020603050405020304" pitchFamily="18" charset="0"/>
                <a:ea typeface="宋体" pitchFamily="2" charset="-122"/>
                <a:sym typeface="Arial" panose="020B0604020202020204" pitchFamily="34" charset="0"/>
              </a:rPr>
              <a:t>主存的扩容；</a:t>
            </a:r>
            <a:endParaRPr lang="zh-CN" altLang="zh-CN" sz="3200">
              <a:solidFill>
                <a:schemeClr val="tx1"/>
              </a:solidFill>
              <a:latin typeface="Times New Roman" panose="02020603050405020304" pitchFamily="18" charset="0"/>
              <a:ea typeface="宋体" pitchFamily="2" charset="-122"/>
              <a:sym typeface="Arial" panose="020B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pitchFamily="18" charset="0"/>
                <a:ea typeface="宋体" pitchFamily="2" charset="-122"/>
                <a:sym typeface="Arial" panose="020B0604020202020204" pitchFamily="34" charset="0"/>
              </a:rPr>
              <a:t>    3、内存保护；</a:t>
            </a:r>
            <a:endParaRPr lang="zh-CN" altLang="zh-CN" sz="3200">
              <a:solidFill>
                <a:schemeClr val="tx1"/>
              </a:solidFill>
              <a:latin typeface="Times New Roman" panose="02020603050405020304" pitchFamily="18" charset="0"/>
              <a:ea typeface="宋体" pitchFamily="2" charset="-122"/>
              <a:sym typeface="Arial" panose="020B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pitchFamily="18" charset="0"/>
                <a:ea typeface="宋体" pitchFamily="2" charset="-122"/>
                <a:sym typeface="Arial" panose="020B0604020202020204" pitchFamily="34" charset="0"/>
              </a:rPr>
              <a:t>    4、实现了虚拟</a:t>
            </a:r>
            <a:r>
              <a:rPr lang="zh-CN" altLang="zh-CN" sz="3200" dirty="0">
                <a:solidFill>
                  <a:schemeClr val="tx1"/>
                </a:solidFill>
                <a:latin typeface="Arial" panose="020B0604020202020204" pitchFamily="34" charset="0"/>
                <a:ea typeface="宋体" pitchFamily="2" charset="-122"/>
                <a:sym typeface="Arial" panose="020B0604020202020204" pitchFamily="34" charset="0"/>
              </a:rPr>
              <a:t>存储；</a:t>
            </a:r>
            <a:endParaRPr lang="zh-CN" altLang="zh-CN" sz="3200">
              <a:solidFill>
                <a:schemeClr val="tx1"/>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86017"/>
          <p:cNvSpPr>
            <a:spLocks noGrp="1"/>
          </p:cNvSpPr>
          <p:nvPr>
            <p:ph type="title"/>
          </p:nvPr>
        </p:nvSpPr>
        <p:spPr>
          <a:xfrm>
            <a:off x="363538" y="592138"/>
            <a:ext cx="7745413" cy="754063"/>
          </a:xfrm>
        </p:spPr>
        <p:txBody>
          <a:bodyPr wrap="square" anchor="b">
            <a:spAutoFit/>
          </a:bodyPr>
          <a:p>
            <a:pPr fontAlgn="base"/>
            <a:r>
              <a:rPr lang="zh-CN" altLang="en-US" sz="4400" strike="noStrike" noProof="1">
                <a:solidFill>
                  <a:srgbClr val="800000"/>
                </a:solidFill>
              </a:rPr>
              <a:t>一、页式系统的基本概念</a:t>
            </a:r>
            <a:endParaRPr lang="zh-CN" altLang="en-US" sz="4400" strike="noStrike" noProof="1">
              <a:solidFill>
                <a:srgbClr val="800000"/>
              </a:solidFill>
            </a:endParaRPr>
          </a:p>
        </p:txBody>
      </p:sp>
      <p:sp>
        <p:nvSpPr>
          <p:cNvPr id="86019" name="内容占位符 86018"/>
          <p:cNvSpPr>
            <a:spLocks noGrp="1"/>
          </p:cNvSpPr>
          <p:nvPr>
            <p:ph idx="1"/>
          </p:nvPr>
        </p:nvSpPr>
        <p:spPr>
          <a:xfrm>
            <a:off x="381000" y="1482725"/>
            <a:ext cx="8388350" cy="4552950"/>
          </a:xfrm>
        </p:spPr>
        <p:txBody>
          <a:bodyPr wrap="square" anchor="t">
            <a:spAutoFit/>
          </a:bodyPr>
          <a:p>
            <a:pPr fontAlgn="base">
              <a:lnSpc>
                <a:spcPct val="80000"/>
              </a:lnSpc>
              <a:buNone/>
            </a:pPr>
            <a:r>
              <a:rPr lang="zh-CN" altLang="en-US" sz="2800" strike="noStrike" noProof="1" dirty="0">
                <a:solidFill>
                  <a:schemeClr val="tx1"/>
                </a:solidFill>
                <a:effectLst/>
              </a:rPr>
              <a:t>1. 分页</a:t>
            </a:r>
            <a:endParaRPr lang="zh-CN" altLang="en-US" sz="2800" strike="noStrike" noProof="1" dirty="0">
              <a:solidFill>
                <a:schemeClr val="tx1"/>
              </a:solidFill>
              <a:effectLst/>
            </a:endParaRPr>
          </a:p>
          <a:p>
            <a:pPr fontAlgn="base">
              <a:lnSpc>
                <a:spcPct val="80000"/>
              </a:lnSpc>
              <a:buNone/>
            </a:pPr>
            <a:r>
              <a:rPr lang="zh-CN" altLang="en-US" sz="2400" strike="noStrike" noProof="1" dirty="0">
                <a:solidFill>
                  <a:schemeClr val="tx1"/>
                </a:solidFill>
                <a:effectLst/>
              </a:rPr>
              <a:t>		</a:t>
            </a:r>
            <a:r>
              <a:rPr lang="zh-CN" altLang="en-US" sz="2800" strike="noStrike" noProof="1" dirty="0">
                <a:solidFill>
                  <a:schemeClr val="tx1"/>
                </a:solidFill>
                <a:effectLst/>
              </a:rPr>
              <a:t>程序的虚拟地址空间被等分成大小相等的片，称为页面，又称为虚页。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物理内存也被等分成大小相等的片，称为主存块，又称为实页。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2. 动态映射</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虚页和</a:t>
            </a:r>
            <a:r>
              <a:rPr lang="zh-CN" altLang="en-US" sz="2800" strike="noStrike" noProof="1" dirty="0">
                <a:solidFill>
                  <a:schemeClr val="tx1"/>
                </a:solidFill>
                <a:effectLst/>
                <a:sym typeface="Arial" panose="020B0604020202020204" pitchFamily="34" charset="0"/>
              </a:rPr>
              <a:t>实页的大小是一样的，连续的虚页可以被映射到不连续的实页。解决了碎片问题。</a:t>
            </a:r>
            <a:endParaRPr lang="zh-CN" altLang="en-US" sz="2800" strike="noStrike" noProof="1" dirty="0">
              <a:solidFill>
                <a:schemeClr val="tx1"/>
              </a:solidFill>
              <a:effectLst/>
              <a:sym typeface="Arial" panose="020B0604020202020204" pitchFamily="34" charset="0"/>
            </a:endParaRPr>
          </a:p>
          <a:p>
            <a:pPr fontAlgn="base">
              <a:lnSpc>
                <a:spcPct val="80000"/>
              </a:lnSpc>
              <a:buNone/>
            </a:pPr>
            <a:r>
              <a:rPr lang="zh-CN" altLang="en-US" sz="2800" strike="noStrike" noProof="1" dirty="0">
                <a:solidFill>
                  <a:schemeClr val="tx1"/>
                </a:solidFill>
                <a:effectLst/>
                <a:sym typeface="Arial" panose="020B0604020202020204" pitchFamily="34" charset="0"/>
              </a:rPr>
              <a:t> 		程序开始运行时，每个页面装入到一个主存块中，程序可以部分装入就运行，在运行时按需加载。</a:t>
            </a:r>
            <a:endParaRPr lang="zh-CN" altLang="en-US" sz="2800" strike="noStrike" noProof="1" dirty="0">
              <a:solidFill>
                <a:schemeClr val="tx1"/>
              </a:solidFill>
              <a:effectLst/>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charRg st="0" end="6"/>
                                            </p:txEl>
                                          </p:spTgt>
                                        </p:tgtEl>
                                        <p:attrNameLst>
                                          <p:attrName>style.visibility</p:attrName>
                                        </p:attrNameLst>
                                      </p:cBhvr>
                                      <p:to>
                                        <p:strVal val="visible"/>
                                      </p:to>
                                    </p:set>
                                    <p:anim calcmode="lin" valueType="num">
                                      <p:cBhvr>
                                        <p:cTn id="7" dur="500" fill="hold"/>
                                        <p:tgtEl>
                                          <p:spTgt spid="86019">
                                            <p:txEl>
                                              <p:charRg st="0" end="6"/>
                                            </p:txEl>
                                          </p:spTgt>
                                        </p:tgtEl>
                                        <p:attrNameLst>
                                          <p:attrName>ppt_x</p:attrName>
                                        </p:attrNameLst>
                                      </p:cBhvr>
                                      <p:tavLst>
                                        <p:tav tm="0">
                                          <p:val>
                                            <p:strVal val="#ppt_x"/>
                                          </p:val>
                                        </p:tav>
                                        <p:tav tm="100000">
                                          <p:val>
                                            <p:strVal val="#ppt_x"/>
                                          </p:val>
                                        </p:tav>
                                      </p:tavLst>
                                    </p:anim>
                                    <p:anim calcmode="lin" valueType="num">
                                      <p:cBhvr>
                                        <p:cTn id="8" dur="500" fill="hold"/>
                                        <p:tgtEl>
                                          <p:spTgt spid="8601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charRg st="6" end="40"/>
                                            </p:txEl>
                                          </p:spTgt>
                                        </p:tgtEl>
                                        <p:attrNameLst>
                                          <p:attrName>style.visibility</p:attrName>
                                        </p:attrNameLst>
                                      </p:cBhvr>
                                      <p:to>
                                        <p:strVal val="visible"/>
                                      </p:to>
                                    </p:set>
                                    <p:anim calcmode="lin" valueType="num">
                                      <p:cBhvr>
                                        <p:cTn id="13" dur="500" fill="hold"/>
                                        <p:tgtEl>
                                          <p:spTgt spid="86019">
                                            <p:txEl>
                                              <p:charRg st="6" end="40"/>
                                            </p:txEl>
                                          </p:spTgt>
                                        </p:tgtEl>
                                        <p:attrNameLst>
                                          <p:attrName>ppt_x</p:attrName>
                                        </p:attrNameLst>
                                      </p:cBhvr>
                                      <p:tavLst>
                                        <p:tav tm="0">
                                          <p:val>
                                            <p:strVal val="#ppt_x"/>
                                          </p:val>
                                        </p:tav>
                                        <p:tav tm="100000">
                                          <p:val>
                                            <p:strVal val="#ppt_x"/>
                                          </p:val>
                                        </p:tav>
                                      </p:tavLst>
                                    </p:anim>
                                    <p:anim calcmode="lin" valueType="num">
                                      <p:cBhvr>
                                        <p:cTn id="14" dur="500" fill="hold"/>
                                        <p:tgtEl>
                                          <p:spTgt spid="86019">
                                            <p:txEl>
                                              <p:charRg st="6"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charRg st="40" end="71"/>
                                            </p:txEl>
                                          </p:spTgt>
                                        </p:tgtEl>
                                        <p:attrNameLst>
                                          <p:attrName>style.visibility</p:attrName>
                                        </p:attrNameLst>
                                      </p:cBhvr>
                                      <p:to>
                                        <p:strVal val="visible"/>
                                      </p:to>
                                    </p:set>
                                    <p:anim calcmode="lin" valueType="num">
                                      <p:cBhvr>
                                        <p:cTn id="19" dur="500" fill="hold"/>
                                        <p:tgtEl>
                                          <p:spTgt spid="86019">
                                            <p:txEl>
                                              <p:charRg st="40" end="71"/>
                                            </p:txEl>
                                          </p:spTgt>
                                        </p:tgtEl>
                                        <p:attrNameLst>
                                          <p:attrName>ppt_x</p:attrName>
                                        </p:attrNameLst>
                                      </p:cBhvr>
                                      <p:tavLst>
                                        <p:tav tm="0">
                                          <p:val>
                                            <p:strVal val="#ppt_x"/>
                                          </p:val>
                                        </p:tav>
                                        <p:tav tm="100000">
                                          <p:val>
                                            <p:strVal val="#ppt_x"/>
                                          </p:val>
                                        </p:tav>
                                      </p:tavLst>
                                    </p:anim>
                                    <p:anim calcmode="lin" valueType="num">
                                      <p:cBhvr>
                                        <p:cTn id="20" dur="500" fill="hold"/>
                                        <p:tgtEl>
                                          <p:spTgt spid="86019">
                                            <p:txEl>
                                              <p:charRg st="40"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charRg st="71" end="79"/>
                                            </p:txEl>
                                          </p:spTgt>
                                        </p:tgtEl>
                                        <p:attrNameLst>
                                          <p:attrName>style.visibility</p:attrName>
                                        </p:attrNameLst>
                                      </p:cBhvr>
                                      <p:to>
                                        <p:strVal val="visible"/>
                                      </p:to>
                                    </p:set>
                                    <p:anim calcmode="lin" valueType="num">
                                      <p:cBhvr>
                                        <p:cTn id="25" dur="500" fill="hold"/>
                                        <p:tgtEl>
                                          <p:spTgt spid="86019">
                                            <p:txEl>
                                              <p:charRg st="71" end="79"/>
                                            </p:txEl>
                                          </p:spTgt>
                                        </p:tgtEl>
                                        <p:attrNameLst>
                                          <p:attrName>ppt_x</p:attrName>
                                        </p:attrNameLst>
                                      </p:cBhvr>
                                      <p:tavLst>
                                        <p:tav tm="0">
                                          <p:val>
                                            <p:strVal val="#ppt_x"/>
                                          </p:val>
                                        </p:tav>
                                        <p:tav tm="100000">
                                          <p:val>
                                            <p:strVal val="#ppt_x"/>
                                          </p:val>
                                        </p:tav>
                                      </p:tavLst>
                                    </p:anim>
                                    <p:anim calcmode="lin" valueType="num">
                                      <p:cBhvr>
                                        <p:cTn id="26" dur="500" fill="hold"/>
                                        <p:tgtEl>
                                          <p:spTgt spid="86019">
                                            <p:txEl>
                                              <p:charRg st="71" end="7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charRg st="79" end="127"/>
                                            </p:txEl>
                                          </p:spTgt>
                                        </p:tgtEl>
                                        <p:attrNameLst>
                                          <p:attrName>style.visibility</p:attrName>
                                        </p:attrNameLst>
                                      </p:cBhvr>
                                      <p:to>
                                        <p:strVal val="visible"/>
                                      </p:to>
                                    </p:set>
                                    <p:anim calcmode="lin" valueType="num">
                                      <p:cBhvr>
                                        <p:cTn id="31" dur="500" fill="hold"/>
                                        <p:tgtEl>
                                          <p:spTgt spid="86019">
                                            <p:txEl>
                                              <p:charRg st="79" end="127"/>
                                            </p:txEl>
                                          </p:spTgt>
                                        </p:tgtEl>
                                        <p:attrNameLst>
                                          <p:attrName>ppt_x</p:attrName>
                                        </p:attrNameLst>
                                      </p:cBhvr>
                                      <p:tavLst>
                                        <p:tav tm="0">
                                          <p:val>
                                            <p:strVal val="#ppt_x"/>
                                          </p:val>
                                        </p:tav>
                                        <p:tav tm="100000">
                                          <p:val>
                                            <p:strVal val="#ppt_x"/>
                                          </p:val>
                                        </p:tav>
                                      </p:tavLst>
                                    </p:anim>
                                    <p:anim calcmode="lin" valueType="num">
                                      <p:cBhvr>
                                        <p:cTn id="32" dur="500" fill="hold"/>
                                        <p:tgtEl>
                                          <p:spTgt spid="86019">
                                            <p:txEl>
                                              <p:charRg st="79" end="12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019">
                                            <p:txEl>
                                              <p:charRg st="127" end="174"/>
                                            </p:txEl>
                                          </p:spTgt>
                                        </p:tgtEl>
                                        <p:attrNameLst>
                                          <p:attrName>style.visibility</p:attrName>
                                        </p:attrNameLst>
                                      </p:cBhvr>
                                      <p:to>
                                        <p:strVal val="visible"/>
                                      </p:to>
                                    </p:set>
                                    <p:anim calcmode="lin" valueType="num">
                                      <p:cBhvr>
                                        <p:cTn id="37" dur="500" fill="hold"/>
                                        <p:tgtEl>
                                          <p:spTgt spid="86019">
                                            <p:txEl>
                                              <p:charRg st="127" end="174"/>
                                            </p:txEl>
                                          </p:spTgt>
                                        </p:tgtEl>
                                        <p:attrNameLst>
                                          <p:attrName>ppt_x</p:attrName>
                                        </p:attrNameLst>
                                      </p:cBhvr>
                                      <p:tavLst>
                                        <p:tav tm="0">
                                          <p:val>
                                            <p:strVal val="#ppt_x"/>
                                          </p:val>
                                        </p:tav>
                                        <p:tav tm="100000">
                                          <p:val>
                                            <p:strVal val="#ppt_x"/>
                                          </p:val>
                                        </p:tav>
                                      </p:tavLst>
                                    </p:anim>
                                    <p:anim calcmode="lin" valueType="num">
                                      <p:cBhvr>
                                        <p:cTn id="38" dur="500" fill="hold"/>
                                        <p:tgtEl>
                                          <p:spTgt spid="86019">
                                            <p:txEl>
                                              <p:charRg st="127" end="1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占位符 87041"/>
          <p:cNvSpPr>
            <a:spLocks noGrp="1"/>
          </p:cNvSpPr>
          <p:nvPr>
            <p:ph idx="1"/>
          </p:nvPr>
        </p:nvSpPr>
        <p:spPr>
          <a:xfrm>
            <a:off x="609600" y="639763"/>
            <a:ext cx="8001000" cy="609600"/>
          </a:xfrm>
        </p:spPr>
        <p:txBody>
          <a:bodyPr anchor="t">
            <a:spAutoFit/>
          </a:bodyPr>
          <a:p>
            <a:pPr fontAlgn="base">
              <a:lnSpc>
                <a:spcPct val="90000"/>
              </a:lnSpc>
              <a:spcBef>
                <a:spcPct val="30000"/>
              </a:spcBef>
              <a:buNone/>
            </a:pPr>
            <a:r>
              <a:rPr lang="en-US" altLang="zh-CN" sz="4000" b="1" strike="noStrike" noProof="1">
                <a:solidFill>
                  <a:srgbClr val="800000"/>
                </a:solidFill>
              </a:rPr>
              <a:t> </a:t>
            </a:r>
            <a:r>
              <a:rPr lang="zh-CN" altLang="en-US" sz="4000" b="1" strike="noStrike" noProof="1">
                <a:solidFill>
                  <a:srgbClr val="800000"/>
                </a:solidFill>
              </a:rPr>
              <a:t>页式系统实例 </a:t>
            </a:r>
            <a:endParaRPr lang="zh-CN" altLang="en-US" sz="4000" b="1" strike="noStrike" noProof="1">
              <a:solidFill>
                <a:srgbClr val="800000"/>
              </a:solidFill>
            </a:endParaRPr>
          </a:p>
        </p:txBody>
      </p:sp>
      <p:grpSp>
        <p:nvGrpSpPr>
          <p:cNvPr id="87043" name="组合 87042"/>
          <p:cNvGrpSpPr/>
          <p:nvPr/>
        </p:nvGrpSpPr>
        <p:grpSpPr>
          <a:xfrm>
            <a:off x="949325" y="1317625"/>
            <a:ext cx="6750050" cy="4478338"/>
            <a:chOff x="0" y="0"/>
            <a:chExt cx="4080" cy="2821"/>
          </a:xfrm>
        </p:grpSpPr>
        <p:sp>
          <p:nvSpPr>
            <p:cNvPr id="76803" name="矩形 87043"/>
            <p:cNvSpPr/>
            <p:nvPr/>
          </p:nvSpPr>
          <p:spPr>
            <a:xfrm>
              <a:off x="426" y="518"/>
              <a:ext cx="1093" cy="86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4" name="矩形 87044"/>
            <p:cNvSpPr/>
            <p:nvPr/>
          </p:nvSpPr>
          <p:spPr>
            <a:xfrm>
              <a:off x="2862" y="146"/>
              <a:ext cx="1218" cy="239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5" name="文本框 87045"/>
            <p:cNvSpPr txBox="1"/>
            <p:nvPr/>
          </p:nvSpPr>
          <p:spPr>
            <a:xfrm>
              <a:off x="2664" y="0"/>
              <a:ext cx="259"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0</a:t>
              </a:r>
              <a:endParaRPr lang="en-US" altLang="zh-CN" sz="2000">
                <a:latin typeface="Times New Roman" panose="02020603050405020304" pitchFamily="18" charset="0"/>
                <a:ea typeface="宋体" pitchFamily="2" charset="-122"/>
              </a:endParaRPr>
            </a:p>
          </p:txBody>
        </p:sp>
        <p:sp>
          <p:nvSpPr>
            <p:cNvPr id="76806" name="文本框 87046"/>
            <p:cNvSpPr txBox="1"/>
            <p:nvPr/>
          </p:nvSpPr>
          <p:spPr>
            <a:xfrm>
              <a:off x="2436" y="253"/>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2KB</a:t>
              </a:r>
              <a:endParaRPr lang="en-US" altLang="zh-CN" sz="2000">
                <a:latin typeface="Times New Roman" panose="02020603050405020304" pitchFamily="18" charset="0"/>
                <a:ea typeface="宋体" pitchFamily="2" charset="-122"/>
              </a:endParaRPr>
            </a:p>
          </p:txBody>
        </p:sp>
        <p:sp>
          <p:nvSpPr>
            <p:cNvPr id="76807" name="直接连接符 87047"/>
            <p:cNvSpPr/>
            <p:nvPr/>
          </p:nvSpPr>
          <p:spPr>
            <a:xfrm>
              <a:off x="2862" y="359"/>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8" name="直接连接符 87048"/>
            <p:cNvSpPr/>
            <p:nvPr/>
          </p:nvSpPr>
          <p:spPr>
            <a:xfrm>
              <a:off x="2862" y="571"/>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09" name="直接连接符 87049"/>
            <p:cNvSpPr/>
            <p:nvPr/>
          </p:nvSpPr>
          <p:spPr>
            <a:xfrm>
              <a:off x="2862" y="126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0" name="文本框 87050"/>
            <p:cNvSpPr txBox="1"/>
            <p:nvPr/>
          </p:nvSpPr>
          <p:spPr>
            <a:xfrm>
              <a:off x="2436" y="518"/>
              <a:ext cx="487"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4KB</a:t>
              </a:r>
              <a:endParaRPr lang="en-US" altLang="zh-CN" sz="2000">
                <a:latin typeface="Times New Roman" panose="02020603050405020304" pitchFamily="18" charset="0"/>
                <a:ea typeface="宋体" pitchFamily="2" charset="-122"/>
              </a:endParaRPr>
            </a:p>
          </p:txBody>
        </p:sp>
        <p:sp>
          <p:nvSpPr>
            <p:cNvPr id="76811" name="文本框 87051"/>
            <p:cNvSpPr txBox="1"/>
            <p:nvPr/>
          </p:nvSpPr>
          <p:spPr>
            <a:xfrm>
              <a:off x="2154" y="2236"/>
              <a:ext cx="892"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254KB</a:t>
              </a:r>
              <a:endParaRPr lang="en-US" altLang="zh-CN" sz="2000">
                <a:latin typeface="Times New Roman" panose="02020603050405020304" pitchFamily="18" charset="0"/>
                <a:ea typeface="宋体" pitchFamily="2" charset="-122"/>
              </a:endParaRPr>
            </a:p>
          </p:txBody>
        </p:sp>
        <p:sp>
          <p:nvSpPr>
            <p:cNvPr id="76812" name="文本框 87052"/>
            <p:cNvSpPr txBox="1"/>
            <p:nvPr/>
          </p:nvSpPr>
          <p:spPr>
            <a:xfrm>
              <a:off x="2002" y="2458"/>
              <a:ext cx="1073" cy="266"/>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256KB-</a:t>
              </a:r>
              <a:r>
                <a:rPr lang="en-US" altLang="zh-CN" sz="2000">
                  <a:latin typeface="Times New Roman" panose="02020603050405020304" pitchFamily="18" charset="0"/>
                  <a:ea typeface="宋体" pitchFamily="2" charset="-122"/>
                  <a:sym typeface="Symbol" pitchFamily="18" charset="2"/>
                </a:rPr>
                <a:t>1</a:t>
              </a:r>
              <a:endParaRPr lang="en-US" altLang="zh-CN" sz="2000">
                <a:latin typeface="Times New Roman" panose="02020603050405020304" pitchFamily="18" charset="0"/>
                <a:ea typeface="宋体" pitchFamily="2" charset="-122"/>
              </a:endParaRPr>
            </a:p>
          </p:txBody>
        </p:sp>
        <p:sp>
          <p:nvSpPr>
            <p:cNvPr id="76813" name="直接连接符 87053"/>
            <p:cNvSpPr/>
            <p:nvPr/>
          </p:nvSpPr>
          <p:spPr>
            <a:xfrm>
              <a:off x="426" y="731"/>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4" name="直接连接符 87054"/>
            <p:cNvSpPr/>
            <p:nvPr/>
          </p:nvSpPr>
          <p:spPr>
            <a:xfrm>
              <a:off x="426" y="944"/>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5" name="直接连接符 87055"/>
            <p:cNvSpPr/>
            <p:nvPr/>
          </p:nvSpPr>
          <p:spPr>
            <a:xfrm>
              <a:off x="426" y="1156"/>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16" name="文本框 87056"/>
            <p:cNvSpPr txBox="1"/>
            <p:nvPr/>
          </p:nvSpPr>
          <p:spPr>
            <a:xfrm>
              <a:off x="183" y="372"/>
              <a:ext cx="25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0</a:t>
              </a:r>
              <a:endParaRPr lang="en-US" altLang="zh-CN" sz="2000">
                <a:latin typeface="Times New Roman" panose="02020603050405020304" pitchFamily="18" charset="0"/>
                <a:ea typeface="宋体" pitchFamily="2" charset="-122"/>
              </a:endParaRPr>
            </a:p>
          </p:txBody>
        </p:sp>
        <p:sp>
          <p:nvSpPr>
            <p:cNvPr id="76817" name="文本框 87057"/>
            <p:cNvSpPr txBox="1"/>
            <p:nvPr/>
          </p:nvSpPr>
          <p:spPr>
            <a:xfrm>
              <a:off x="0" y="625"/>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2KB</a:t>
              </a:r>
              <a:endParaRPr lang="en-US" altLang="zh-CN" sz="2000">
                <a:latin typeface="Times New Roman" panose="02020603050405020304" pitchFamily="18" charset="0"/>
                <a:ea typeface="宋体" pitchFamily="2" charset="-122"/>
              </a:endParaRPr>
            </a:p>
          </p:txBody>
        </p:sp>
        <p:sp>
          <p:nvSpPr>
            <p:cNvPr id="76818" name="文本框 87058"/>
            <p:cNvSpPr txBox="1"/>
            <p:nvPr/>
          </p:nvSpPr>
          <p:spPr>
            <a:xfrm>
              <a:off x="0" y="837"/>
              <a:ext cx="487"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4KB</a:t>
              </a:r>
              <a:endParaRPr lang="en-US" altLang="zh-CN" sz="2000">
                <a:latin typeface="Times New Roman" panose="02020603050405020304" pitchFamily="18" charset="0"/>
                <a:ea typeface="宋体" pitchFamily="2" charset="-122"/>
              </a:endParaRPr>
            </a:p>
          </p:txBody>
        </p:sp>
        <p:sp>
          <p:nvSpPr>
            <p:cNvPr id="76819" name="文本框 87059"/>
            <p:cNvSpPr txBox="1"/>
            <p:nvPr/>
          </p:nvSpPr>
          <p:spPr>
            <a:xfrm>
              <a:off x="0" y="1037"/>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6KB</a:t>
              </a:r>
              <a:endParaRPr lang="en-US" altLang="zh-CN" sz="2000">
                <a:latin typeface="Times New Roman" panose="02020603050405020304" pitchFamily="18" charset="0"/>
                <a:ea typeface="宋体" pitchFamily="2" charset="-122"/>
              </a:endParaRPr>
            </a:p>
          </p:txBody>
        </p:sp>
        <p:sp>
          <p:nvSpPr>
            <p:cNvPr id="76820" name="文本框 87060"/>
            <p:cNvSpPr txBox="1"/>
            <p:nvPr/>
          </p:nvSpPr>
          <p:spPr>
            <a:xfrm>
              <a:off x="1488" y="489"/>
              <a:ext cx="48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0</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1" name="文本框 87061"/>
            <p:cNvSpPr txBox="1"/>
            <p:nvPr/>
          </p:nvSpPr>
          <p:spPr>
            <a:xfrm>
              <a:off x="1488" y="708"/>
              <a:ext cx="48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1</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2" name="文本框 87062"/>
            <p:cNvSpPr txBox="1"/>
            <p:nvPr/>
          </p:nvSpPr>
          <p:spPr>
            <a:xfrm>
              <a:off x="1488" y="948"/>
              <a:ext cx="488"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2</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3" name="文本框 87063"/>
            <p:cNvSpPr txBox="1"/>
            <p:nvPr/>
          </p:nvSpPr>
          <p:spPr>
            <a:xfrm>
              <a:off x="1488" y="1180"/>
              <a:ext cx="488" cy="200"/>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3</a:t>
              </a:r>
              <a:r>
                <a:rPr lang="zh-CN" altLang="en-US" sz="2000">
                  <a:latin typeface="Times New Roman" panose="02020603050405020304" pitchFamily="18" charset="0"/>
                  <a:ea typeface="宋体" pitchFamily="2" charset="-122"/>
                </a:rPr>
                <a:t>页</a:t>
              </a:r>
              <a:endParaRPr lang="zh-CN" altLang="en-US" sz="2000">
                <a:latin typeface="Times New Roman" panose="02020603050405020304" pitchFamily="18" charset="0"/>
                <a:ea typeface="宋体" pitchFamily="2" charset="-122"/>
              </a:endParaRPr>
            </a:p>
          </p:txBody>
        </p:sp>
        <p:sp>
          <p:nvSpPr>
            <p:cNvPr id="76824" name="文本框 87064"/>
            <p:cNvSpPr txBox="1"/>
            <p:nvPr/>
          </p:nvSpPr>
          <p:spPr>
            <a:xfrm>
              <a:off x="3167" y="2628"/>
              <a:ext cx="625" cy="193"/>
            </a:xfrm>
            <a:prstGeom prst="rect">
              <a:avLst/>
            </a:prstGeom>
            <a:noFill/>
            <a:ln w="9525">
              <a:noFill/>
              <a:miter/>
            </a:ln>
          </p:spPr>
          <p:txBody>
            <a:bodyPr anchor="t">
              <a:spAutoFit/>
            </a:bodyPr>
            <a:p>
              <a:pPr lvl="0" algn="ctr">
                <a:spcBef>
                  <a:spcPct val="50000"/>
                </a:spcBef>
              </a:pPr>
              <a:r>
                <a:rPr lang="zh-CN" altLang="en-US">
                  <a:latin typeface="Times New Roman" panose="02020603050405020304" pitchFamily="18" charset="0"/>
                  <a:ea typeface="宋体" pitchFamily="2" charset="-122"/>
                </a:rPr>
                <a:t>主 存</a:t>
              </a:r>
              <a:endParaRPr lang="zh-CN" altLang="en-US">
                <a:latin typeface="Times New Roman" panose="02020603050405020304" pitchFamily="18" charset="0"/>
                <a:ea typeface="宋体" pitchFamily="2" charset="-122"/>
              </a:endParaRPr>
            </a:p>
          </p:txBody>
        </p:sp>
        <p:sp>
          <p:nvSpPr>
            <p:cNvPr id="76825" name="文本框 87065"/>
            <p:cNvSpPr txBox="1"/>
            <p:nvPr/>
          </p:nvSpPr>
          <p:spPr>
            <a:xfrm>
              <a:off x="304" y="1422"/>
              <a:ext cx="1401" cy="193"/>
            </a:xfrm>
            <a:prstGeom prst="rect">
              <a:avLst/>
            </a:prstGeom>
            <a:noFill/>
            <a:ln w="9525">
              <a:noFill/>
              <a:miter/>
            </a:ln>
          </p:spPr>
          <p:txBody>
            <a:bodyPr anchor="t">
              <a:spAutoFit/>
            </a:bodyPr>
            <a:p>
              <a:pPr lvl="0">
                <a:spcBef>
                  <a:spcPct val="50000"/>
                </a:spcBef>
              </a:pPr>
              <a:r>
                <a:rPr lang="zh-CN" altLang="en-US">
                  <a:latin typeface="Times New Roman" panose="02020603050405020304" pitchFamily="18" charset="0"/>
                  <a:ea typeface="宋体" pitchFamily="2" charset="-122"/>
                </a:rPr>
                <a:t>作业地址空间</a:t>
              </a:r>
              <a:endParaRPr lang="zh-CN" altLang="en-US">
                <a:latin typeface="Times New Roman" panose="02020603050405020304" pitchFamily="18" charset="0"/>
                <a:ea typeface="宋体" pitchFamily="2" charset="-122"/>
              </a:endParaRPr>
            </a:p>
          </p:txBody>
        </p:sp>
        <p:sp>
          <p:nvSpPr>
            <p:cNvPr id="76826" name="直接连接符 87066"/>
            <p:cNvSpPr/>
            <p:nvPr/>
          </p:nvSpPr>
          <p:spPr>
            <a:xfrm>
              <a:off x="2862" y="211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27" name="直接连接符 87067"/>
            <p:cNvSpPr/>
            <p:nvPr/>
          </p:nvSpPr>
          <p:spPr>
            <a:xfrm>
              <a:off x="2862" y="1475"/>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28" name="直接连接符 87068"/>
            <p:cNvSpPr/>
            <p:nvPr/>
          </p:nvSpPr>
          <p:spPr>
            <a:xfrm>
              <a:off x="2862" y="1050"/>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29" name="直接连接符 87069"/>
            <p:cNvSpPr/>
            <p:nvPr/>
          </p:nvSpPr>
          <p:spPr>
            <a:xfrm flipV="1">
              <a:off x="1824" y="465"/>
              <a:ext cx="1038" cy="14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0" name="直接连接符 87070"/>
            <p:cNvSpPr/>
            <p:nvPr/>
          </p:nvSpPr>
          <p:spPr>
            <a:xfrm>
              <a:off x="1776" y="852"/>
              <a:ext cx="1086" cy="304"/>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1" name="直接连接符 87071"/>
            <p:cNvSpPr/>
            <p:nvPr/>
          </p:nvSpPr>
          <p:spPr>
            <a:xfrm>
              <a:off x="2862" y="2326"/>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pitchFamily="18" charset="0"/>
                <a:ea typeface="宋体" pitchFamily="2" charset="-122"/>
              </a:endParaRPr>
            </a:p>
          </p:txBody>
        </p:sp>
        <p:sp>
          <p:nvSpPr>
            <p:cNvPr id="76832" name="直接连接符 87072"/>
            <p:cNvSpPr/>
            <p:nvPr/>
          </p:nvSpPr>
          <p:spPr>
            <a:xfrm>
              <a:off x="1776" y="1092"/>
              <a:ext cx="1086" cy="27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3" name="直接连接符 87073"/>
            <p:cNvSpPr/>
            <p:nvPr/>
          </p:nvSpPr>
          <p:spPr>
            <a:xfrm>
              <a:off x="1776" y="1332"/>
              <a:ext cx="1086" cy="88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pitchFamily="18" charset="0"/>
                <a:ea typeface="宋体" pitchFamily="2" charset="-122"/>
              </a:endParaRPr>
            </a:p>
          </p:txBody>
        </p:sp>
        <p:sp>
          <p:nvSpPr>
            <p:cNvPr id="76834" name="文本框 87074"/>
            <p:cNvSpPr txBox="1"/>
            <p:nvPr/>
          </p:nvSpPr>
          <p:spPr>
            <a:xfrm>
              <a:off x="3419" y="61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pitchFamily="18" charset="0"/>
                  <a:ea typeface="宋体" pitchFamily="2" charset="-122"/>
                </a:rPr>
                <a:t>……</a:t>
              </a:r>
              <a:endParaRPr lang="en-US" altLang="zh-CN">
                <a:latin typeface="Times New Roman" panose="02020603050405020304" pitchFamily="18" charset="0"/>
                <a:ea typeface="宋体" pitchFamily="2" charset="-122"/>
              </a:endParaRPr>
            </a:p>
          </p:txBody>
        </p:sp>
        <p:sp>
          <p:nvSpPr>
            <p:cNvPr id="76835" name="文本框 87075"/>
            <p:cNvSpPr txBox="1"/>
            <p:nvPr/>
          </p:nvSpPr>
          <p:spPr>
            <a:xfrm>
              <a:off x="3419" y="157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pitchFamily="18" charset="0"/>
                  <a:ea typeface="宋体" pitchFamily="2" charset="-122"/>
                </a:rPr>
                <a:t>……</a:t>
              </a:r>
              <a:endParaRPr lang="en-US" altLang="zh-CN">
                <a:latin typeface="Times New Roman" panose="02020603050405020304" pitchFamily="18" charset="0"/>
                <a:ea typeface="宋体" pitchFamily="2" charset="-122"/>
              </a:endParaRPr>
            </a:p>
          </p:txBody>
        </p:sp>
        <p:sp>
          <p:nvSpPr>
            <p:cNvPr id="76836" name="文本框 87076"/>
            <p:cNvSpPr txBox="1"/>
            <p:nvPr/>
          </p:nvSpPr>
          <p:spPr>
            <a:xfrm>
              <a:off x="0" y="1229"/>
              <a:ext cx="487" cy="199"/>
            </a:xfrm>
            <a:prstGeom prst="rect">
              <a:avLst/>
            </a:prstGeom>
            <a:noFill/>
            <a:ln w="9525">
              <a:noFill/>
              <a:miter/>
            </a:ln>
          </p:spPr>
          <p:txBody>
            <a:bodyPr anchor="t"/>
            <a:p>
              <a:pPr lvl="0" algn="just"/>
              <a:r>
                <a:rPr lang="en-US" altLang="zh-CN" sz="2000">
                  <a:latin typeface="Times New Roman" panose="02020603050405020304" pitchFamily="18" charset="0"/>
                  <a:ea typeface="宋体" pitchFamily="2" charset="-122"/>
                </a:rPr>
                <a:t>8KB</a:t>
              </a:r>
              <a:endParaRPr lang="en-US" altLang="zh-CN" sz="2000">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500" fill="hold"/>
                                        <p:tgtEl>
                                          <p:spTgt spid="87043"/>
                                        </p:tgtEl>
                                        <p:attrNameLst>
                                          <p:attrName>ppt_x</p:attrName>
                                        </p:attrNameLst>
                                      </p:cBhvr>
                                      <p:tavLst>
                                        <p:tav tm="0">
                                          <p:val>
                                            <p:strVal val="0-#ppt_w/2"/>
                                          </p:val>
                                        </p:tav>
                                        <p:tav tm="100000">
                                          <p:val>
                                            <p:strVal val="#ppt_x"/>
                                          </p:val>
                                        </p:tav>
                                      </p:tavLst>
                                    </p:anim>
                                    <p:anim calcmode="lin" valueType="num">
                                      <p:cBhvr>
                                        <p:cTn id="8" dur="500" fill="hold"/>
                                        <p:tgtEl>
                                          <p:spTgt spid="87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1"/>
          </p:cNvSpPr>
          <p:nvPr>
            <p:ph type="title"/>
          </p:nvPr>
        </p:nvSpPr>
        <p:spPr>
          <a:xfrm>
            <a:off x="363538" y="590550"/>
            <a:ext cx="8393113" cy="755650"/>
          </a:xfrm>
        </p:spPr>
        <p:txBody>
          <a:bodyPr anchor="b">
            <a:spAutoFit/>
          </a:bodyPr>
          <a:p>
            <a:pPr fontAlgn="base"/>
            <a:r>
              <a:rPr lang="zh-CN" altLang="en-US" sz="4400" strike="noStrike" noProof="1" dirty="0"/>
              <a:t>页式系统需要解决的问题：</a:t>
            </a:r>
            <a:endParaRPr lang="zh-CN" altLang="en-US" sz="4400" strike="noStrike" noProof="1" dirty="0"/>
          </a:p>
        </p:txBody>
      </p:sp>
      <p:sp>
        <p:nvSpPr>
          <p:cNvPr id="88067" name="内容占位符 88066"/>
          <p:cNvSpPr>
            <a:spLocks noGrp="1"/>
          </p:cNvSpPr>
          <p:nvPr>
            <p:ph idx="1"/>
          </p:nvPr>
        </p:nvSpPr>
        <p:spPr>
          <a:xfrm>
            <a:off x="381000" y="1803400"/>
            <a:ext cx="8388350" cy="2747645"/>
          </a:xfrm>
        </p:spPr>
        <p:txBody>
          <a:bodyPr wrap="square" anchor="t">
            <a:spAutoFit/>
          </a:bodyPr>
          <a:p>
            <a:pPr fontAlgn="base"/>
            <a:r>
              <a:rPr lang="zh-CN" altLang="en-US" strike="noStrike" noProof="1" dirty="0">
                <a:solidFill>
                  <a:schemeClr val="tx1"/>
                </a:solidFill>
                <a:effectLst/>
                <a:latin typeface="宋体" pitchFamily="2" charset="-122"/>
              </a:rPr>
              <a:t>地址映射（方法和效率）。</a:t>
            </a:r>
            <a:endParaRPr lang="zh-CN" altLang="en-US" strike="noStrike" noProof="1" dirty="0">
              <a:solidFill>
                <a:schemeClr val="tx1"/>
              </a:solidFill>
              <a:effectLst/>
              <a:latin typeface="宋体" pitchFamily="2" charset="-122"/>
            </a:endParaRPr>
          </a:p>
          <a:p>
            <a:pPr fontAlgn="base"/>
            <a:r>
              <a:rPr lang="zh-CN" altLang="en-US" strike="noStrike" noProof="1" dirty="0">
                <a:solidFill>
                  <a:schemeClr val="tx1"/>
                </a:solidFill>
                <a:effectLst/>
                <a:latin typeface="宋体" pitchFamily="2" charset="-122"/>
                <a:sym typeface="Arial" panose="020B0604020202020204" pitchFamily="34" charset="0"/>
              </a:rPr>
              <a:t>请调</a:t>
            </a:r>
            <a:r>
              <a:rPr lang="x-none" altLang="zh-CN" strike="noStrike" noProof="1" dirty="0">
                <a:solidFill>
                  <a:schemeClr val="tx1"/>
                </a:solidFill>
                <a:effectLst/>
                <a:latin typeface="宋体" pitchFamily="2" charset="-122"/>
                <a:sym typeface="Arial" panose="020B0604020202020204" pitchFamily="34" charset="0"/>
              </a:rPr>
              <a:t>机制</a:t>
            </a:r>
            <a:endParaRPr lang="x-none" altLang="zh-CN" strike="noStrike" noProof="1" dirty="0">
              <a:solidFill>
                <a:schemeClr val="tx1"/>
              </a:solidFill>
              <a:effectLst/>
              <a:latin typeface="宋体" pitchFamily="2" charset="-122"/>
              <a:sym typeface="Arial" panose="020B0604020202020204" pitchFamily="34" charset="0"/>
            </a:endParaRPr>
          </a:p>
          <a:p>
            <a:pPr lvl="1" fontAlgn="base"/>
            <a:r>
              <a:rPr lang="zh-CN" altLang="en-US" strike="noStrike" noProof="1" dirty="0">
                <a:solidFill>
                  <a:schemeClr val="tx1"/>
                </a:solidFill>
                <a:effectLst/>
                <a:latin typeface="宋体" pitchFamily="2" charset="-122"/>
                <a:sym typeface="Arial" panose="020B0604020202020204" pitchFamily="34" charset="0"/>
              </a:rPr>
              <a:t>能够判断当前访问页面是否在内存中。</a:t>
            </a:r>
            <a:endParaRPr lang="zh-CN" altLang="en-US" strike="noStrike" noProof="1" dirty="0">
              <a:solidFill>
                <a:schemeClr val="tx1"/>
              </a:solidFill>
              <a:effectLst/>
              <a:latin typeface="宋体" pitchFamily="2" charset="-122"/>
              <a:sym typeface="Arial" panose="020B0604020202020204" pitchFamily="34" charset="0"/>
            </a:endParaRPr>
          </a:p>
          <a:p>
            <a:pPr lvl="1" fontAlgn="base"/>
            <a:r>
              <a:rPr lang="zh-CN" altLang="en-US" strike="noStrike" noProof="1" dirty="0">
                <a:solidFill>
                  <a:schemeClr val="tx1"/>
                </a:solidFill>
                <a:effectLst/>
                <a:latin typeface="宋体" pitchFamily="2" charset="-122"/>
                <a:sym typeface="Arial" panose="020B0604020202020204" pitchFamily="34" charset="0"/>
              </a:rPr>
              <a:t>如果不在内存时如何处理。</a:t>
            </a:r>
            <a:endParaRPr lang="zh-CN" altLang="en-US" strike="noStrike" noProof="1" dirty="0">
              <a:solidFill>
                <a:schemeClr val="tx1"/>
              </a:solidFill>
              <a:effectLst/>
              <a:latin typeface="宋体" pitchFamily="2" charset="-122"/>
              <a:sym typeface="Arial" panose="020B0604020202020204" pitchFamily="34" charset="0"/>
            </a:endParaRPr>
          </a:p>
          <a:p>
            <a:pPr fontAlgn="base"/>
            <a:r>
              <a:rPr lang="zh-CN" altLang="en-US" strike="noStrike" noProof="1" dirty="0">
                <a:solidFill>
                  <a:schemeClr val="tx1"/>
                </a:solidFill>
                <a:effectLst/>
                <a:latin typeface="宋体" pitchFamily="2" charset="-122"/>
                <a:sym typeface="Arial" panose="020B0604020202020204" pitchFamily="34" charset="0"/>
              </a:rPr>
              <a:t>淘汰策略</a:t>
            </a:r>
            <a:r>
              <a:rPr lang="x-none" altLang="zh-CN" strike="noStrike" noProof="1" dirty="0">
                <a:solidFill>
                  <a:schemeClr val="tx1"/>
                </a:solidFill>
                <a:effectLst/>
                <a:latin typeface="宋体" pitchFamily="2" charset="-122"/>
                <a:sym typeface="Arial" panose="020B0604020202020204" pitchFamily="34" charset="0"/>
              </a:rPr>
              <a:t>（置换算法）</a:t>
            </a:r>
            <a:endParaRPr lang="x-none" altLang="zh-CN" strike="noStrike" noProof="1" dirty="0">
              <a:solidFill>
                <a:schemeClr val="tx1"/>
              </a:solidFill>
              <a:effectLst/>
              <a:latin typeface="宋体" pitchFamily="2" charset="-122"/>
              <a:sym typeface="Arial" panose="020B0604020202020204" pitchFamily="34" charset="0"/>
            </a:endParaRPr>
          </a:p>
        </p:txBody>
      </p:sp>
      <p:sp>
        <p:nvSpPr>
          <p:cNvPr id="7782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charRg st="0" end="13"/>
                                            </p:txEl>
                                          </p:spTgt>
                                        </p:tgtEl>
                                        <p:attrNameLst>
                                          <p:attrName>style.visibility</p:attrName>
                                        </p:attrNameLst>
                                      </p:cBhvr>
                                      <p:to>
                                        <p:strVal val="visible"/>
                                      </p:to>
                                    </p:set>
                                    <p:animEffect transition="in" filter="blinds(horizontal)">
                                      <p:cBhvr>
                                        <p:cTn id="7" dur="500"/>
                                        <p:tgtEl>
                                          <p:spTgt spid="8806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charRg st="13" end="18"/>
                                            </p:txEl>
                                          </p:spTgt>
                                        </p:tgtEl>
                                        <p:attrNameLst>
                                          <p:attrName>style.visibility</p:attrName>
                                        </p:attrNameLst>
                                      </p:cBhvr>
                                      <p:to>
                                        <p:strVal val="visible"/>
                                      </p:to>
                                    </p:set>
                                    <p:animEffect transition="in" filter="blinds(horizontal)">
                                      <p:cBhvr>
                                        <p:cTn id="12" dur="500"/>
                                        <p:tgtEl>
                                          <p:spTgt spid="88067">
                                            <p:txEl>
                                              <p:charRg st="13" end="1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8067">
                                            <p:txEl>
                                              <p:charRg st="18" end="36"/>
                                            </p:txEl>
                                          </p:spTgt>
                                        </p:tgtEl>
                                        <p:attrNameLst>
                                          <p:attrName>style.visibility</p:attrName>
                                        </p:attrNameLst>
                                      </p:cBhvr>
                                      <p:to>
                                        <p:strVal val="visible"/>
                                      </p:to>
                                    </p:set>
                                    <p:animEffect transition="in" filter="blinds(horizontal)">
                                      <p:cBhvr>
                                        <p:cTn id="15" dur="500"/>
                                        <p:tgtEl>
                                          <p:spTgt spid="88067">
                                            <p:txEl>
                                              <p:charRg st="18" end="3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8067">
                                            <p:txEl>
                                              <p:charRg st="36" end="49"/>
                                            </p:txEl>
                                          </p:spTgt>
                                        </p:tgtEl>
                                        <p:attrNameLst>
                                          <p:attrName>style.visibility</p:attrName>
                                        </p:attrNameLst>
                                      </p:cBhvr>
                                      <p:to>
                                        <p:strVal val="visible"/>
                                      </p:to>
                                    </p:set>
                                    <p:animEffect transition="in" filter="blinds(horizontal)">
                                      <p:cBhvr>
                                        <p:cTn id="18" dur="500"/>
                                        <p:tgtEl>
                                          <p:spTgt spid="88067">
                                            <p:txEl>
                                              <p:charRg st="36"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522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36</a:t>
            </a:r>
            <a:endParaRPr lang="en-US" altLang="zh-CN" b="0">
              <a:solidFill>
                <a:schemeClr val="tx2"/>
              </a:solidFill>
              <a:latin typeface="Times New Roman" panose="02020603050405020304" pitchFamily="18" charset="0"/>
              <a:ea typeface="宋体" pitchFamily="2" charset="-122"/>
            </a:endParaRPr>
          </a:p>
        </p:txBody>
      </p:sp>
      <p:sp>
        <p:nvSpPr>
          <p:cNvPr id="52227" name="矩形 52226"/>
          <p:cNvSpPr/>
          <p:nvPr/>
        </p:nvSpPr>
        <p:spPr>
          <a:xfrm>
            <a:off x="252413" y="1627188"/>
            <a:ext cx="8647113" cy="2546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页表</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什么是页表</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为了实现从</a:t>
            </a:r>
            <a:r>
              <a:rPr lang="x-none" altLang="zh-CN" sz="2400" strike="noStrike" noProof="1">
                <a:solidFill>
                  <a:schemeClr val="tx1"/>
                </a:solidFill>
                <a:latin typeface="Times New Roman" panose="02020603050405020304" pitchFamily="18" charset="0"/>
                <a:ea typeface="宋体" pitchFamily="2" charset="-122"/>
                <a:cs typeface="+mn-cs"/>
              </a:rPr>
              <a:t>逻辑</a:t>
            </a:r>
            <a:r>
              <a:rPr lang="zh-CN" altLang="en-US" sz="2400" strike="noStrike" noProof="1">
                <a:solidFill>
                  <a:schemeClr val="tx1"/>
                </a:solidFill>
                <a:latin typeface="Times New Roman" panose="02020603050405020304" pitchFamily="18" charset="0"/>
                <a:ea typeface="宋体" pitchFamily="2" charset="-122"/>
                <a:cs typeface="+mn-cs"/>
              </a:rPr>
              <a:t>地址空间到物理主存的映象，系统建立的记录页与内存块之间对应关系的地址变换</a:t>
            </a:r>
            <a:r>
              <a:rPr lang="x-none" altLang="zh-CN" sz="2400" strike="noStrike" noProof="1">
                <a:solidFill>
                  <a:schemeClr val="tx1"/>
                </a:solidFill>
                <a:latin typeface="Times New Roman" panose="02020603050405020304" pitchFamily="18" charset="0"/>
                <a:ea typeface="宋体" pitchFamily="2" charset="-122"/>
                <a:cs typeface="+mn-cs"/>
              </a:rPr>
              <a:t>的</a:t>
            </a:r>
            <a:r>
              <a:rPr lang="zh-CN" altLang="en-US" sz="2400" strike="noStrike" noProof="1">
                <a:solidFill>
                  <a:schemeClr val="tx1"/>
                </a:solidFill>
                <a:latin typeface="Times New Roman" panose="02020603050405020304" pitchFamily="18" charset="0"/>
                <a:ea typeface="宋体" pitchFamily="2" charset="-122"/>
                <a:cs typeface="+mn-cs"/>
              </a:rPr>
              <a:t>机构称为页面映像表，简称页表。</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89089" name="标题 89089"/>
          <p:cNvSpPr>
            <a:spLocks noGrp="1"/>
          </p:cNvSpPr>
          <p:nvPr>
            <p:ph type="title"/>
          </p:nvPr>
        </p:nvSpPr>
        <p:spPr>
          <a:xfrm>
            <a:off x="363538" y="650875"/>
            <a:ext cx="8393113" cy="695325"/>
          </a:xfrm>
        </p:spPr>
        <p:txBody>
          <a:bodyPr anchor="b">
            <a:spAutoFit/>
          </a:bodyPr>
          <a:p>
            <a:pPr fontAlgn="base"/>
            <a:r>
              <a:rPr lang="x-none" altLang="zh-CN" sz="4000" strike="noStrike" noProof="1">
                <a:solidFill>
                  <a:srgbClr val="800000"/>
                </a:solidFill>
              </a:rPr>
              <a:t>地址</a:t>
            </a:r>
            <a:r>
              <a:rPr lang="x-none" altLang="zh-CN" sz="4000" strike="noStrike" noProof="1">
                <a:solidFill>
                  <a:srgbClr val="800000"/>
                </a:solidFill>
                <a:sym typeface="+mn-ea"/>
              </a:rPr>
              <a:t>映射</a:t>
            </a:r>
            <a:endParaRPr lang="x-none" altLang="zh-CN" sz="4000" strike="noStrike" noProof="1">
              <a:solidFill>
                <a:srgbClr val="8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5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27">
                                            <p:txEl>
                                              <p:charRg st="9" end="20"/>
                                            </p:txEl>
                                          </p:spTgt>
                                        </p:tgtEl>
                                        <p:attrNameLst>
                                          <p:attrName>style.visibility</p:attrName>
                                        </p:attrNameLst>
                                      </p:cBhvr>
                                      <p:to>
                                        <p:strVal val="visible"/>
                                      </p:to>
                                    </p:set>
                                    <p:anim calcmode="lin" valueType="num">
                                      <p:cBhvr additive="base">
                                        <p:cTn id="13" dur="500" fill="hold"/>
                                        <p:tgtEl>
                                          <p:spTgt spid="52227">
                                            <p:txEl>
                                              <p:charRg st="9" end="2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charRg st="9"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charRg st="20" end="47"/>
                                            </p:txEl>
                                          </p:spTgt>
                                        </p:tgtEl>
                                        <p:attrNameLst>
                                          <p:attrName>style.visibility</p:attrName>
                                        </p:attrNameLst>
                                      </p:cBhvr>
                                      <p:to>
                                        <p:strVal val="visible"/>
                                      </p:to>
                                    </p:set>
                                    <p:anim calcmode="lin" valueType="num">
                                      <p:cBhvr additive="base">
                                        <p:cTn id="19" dur="500" fill="hold"/>
                                        <p:tgtEl>
                                          <p:spTgt spid="52227">
                                            <p:txEl>
                                              <p:charRg st="20"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20"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9"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2291" name="图片 18434" descr="1966"/>
          <p:cNvPicPr>
            <a:picLocks noChangeAspect="1"/>
          </p:cNvPicPr>
          <p:nvPr/>
        </p:nvPicPr>
        <p:blipFill>
          <a:blip r:embed="rId3"/>
          <a:stretch>
            <a:fillRect/>
          </a:stretch>
        </p:blipFill>
        <p:spPr>
          <a:xfrm>
            <a:off x="1060450" y="827088"/>
            <a:ext cx="7127875" cy="5345112"/>
          </a:xfrm>
          <a:prstGeom prst="rect">
            <a:avLst/>
          </a:prstGeom>
          <a:noFill/>
          <a:ln w="9525">
            <a:noFill/>
            <a:miter/>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532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37</a:t>
            </a:r>
            <a:endParaRPr lang="en-US" altLang="zh-CN" b="0">
              <a:solidFill>
                <a:schemeClr val="tx2"/>
              </a:solidFill>
              <a:latin typeface="Times New Roman" panose="02020603050405020304" pitchFamily="18" charset="0"/>
              <a:ea typeface="宋体" pitchFamily="2" charset="-122"/>
            </a:endParaRPr>
          </a:p>
        </p:txBody>
      </p:sp>
      <p:sp>
        <p:nvSpPr>
          <p:cNvPr id="53251" name="矩形 53250"/>
          <p:cNvSpPr/>
          <p:nvPr/>
        </p:nvSpPr>
        <p:spPr>
          <a:xfrm>
            <a:off x="630238" y="688975"/>
            <a:ext cx="5575300"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分页映像存储的例</a:t>
            </a:r>
            <a:r>
              <a:rPr lang="x-none" altLang="zh-CN" sz="2800" b="1" strike="noStrike" noProof="1">
                <a:solidFill>
                  <a:srgbClr val="A50021"/>
                </a:solidFill>
                <a:latin typeface="Times New Roman" panose="02020603050405020304" pitchFamily="18" charset="0"/>
                <a:ea typeface="宋体" pitchFamily="2" charset="-122"/>
                <a:cs typeface="+mn-ea"/>
              </a:rPr>
              <a:t>子</a:t>
            </a:r>
            <a:endParaRPr lang="x-none" altLang="zh-CN" sz="2800" b="1" strike="noStrike" noProof="1">
              <a:solidFill>
                <a:srgbClr val="A50021"/>
              </a:solidFill>
              <a:latin typeface="Times New Roman" panose="02020603050405020304" pitchFamily="18" charset="0"/>
              <a:ea typeface="宋体" pitchFamily="2" charset="-122"/>
              <a:cs typeface="+mn-ea"/>
            </a:endParaRPr>
          </a:p>
        </p:txBody>
      </p:sp>
      <p:grpSp>
        <p:nvGrpSpPr>
          <p:cNvPr id="53252" name="组合 53251"/>
          <p:cNvGrpSpPr/>
          <p:nvPr/>
        </p:nvGrpSpPr>
        <p:grpSpPr>
          <a:xfrm>
            <a:off x="454025" y="1428750"/>
            <a:ext cx="8224838" cy="4057650"/>
            <a:chOff x="0" y="0"/>
            <a:chExt cx="4851" cy="2556"/>
          </a:xfrm>
        </p:grpSpPr>
        <p:sp>
          <p:nvSpPr>
            <p:cNvPr id="53253" name="矩形 53252"/>
            <p:cNvSpPr/>
            <p:nvPr/>
          </p:nvSpPr>
          <p:spPr>
            <a:xfrm>
              <a:off x="451" y="968"/>
              <a:ext cx="793" cy="526"/>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53254" name="矩形 53253"/>
            <p:cNvSpPr/>
            <p:nvPr/>
          </p:nvSpPr>
          <p:spPr>
            <a:xfrm>
              <a:off x="3400" y="100"/>
              <a:ext cx="884" cy="214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878" name="文本框 53254"/>
            <p:cNvSpPr txBox="1"/>
            <p:nvPr/>
          </p:nvSpPr>
          <p:spPr>
            <a:xfrm>
              <a:off x="4328" y="1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879" name="文本框 53255"/>
            <p:cNvSpPr txBox="1"/>
            <p:nvPr/>
          </p:nvSpPr>
          <p:spPr>
            <a:xfrm>
              <a:off x="4284" y="202"/>
              <a:ext cx="463" cy="20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79880" name="直接连接符 53256"/>
            <p:cNvSpPr/>
            <p:nvPr/>
          </p:nvSpPr>
          <p:spPr>
            <a:xfrm>
              <a:off x="3400" y="31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81" name="直接连接符 53257"/>
            <p:cNvSpPr/>
            <p:nvPr/>
          </p:nvSpPr>
          <p:spPr>
            <a:xfrm>
              <a:off x="3400" y="53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82" name="直接连接符 53258"/>
            <p:cNvSpPr/>
            <p:nvPr/>
          </p:nvSpPr>
          <p:spPr>
            <a:xfrm>
              <a:off x="3400" y="117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83" name="直接连接符 53259"/>
            <p:cNvSpPr/>
            <p:nvPr/>
          </p:nvSpPr>
          <p:spPr>
            <a:xfrm>
              <a:off x="451" y="1140"/>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84" name="直接连接符 53260"/>
            <p:cNvSpPr/>
            <p:nvPr/>
          </p:nvSpPr>
          <p:spPr>
            <a:xfrm>
              <a:off x="451" y="131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85" name="文本框 53261"/>
            <p:cNvSpPr txBox="1"/>
            <p:nvPr/>
          </p:nvSpPr>
          <p:spPr>
            <a:xfrm>
              <a:off x="274" y="849"/>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886" name="文本框 53262"/>
            <p:cNvSpPr txBox="1"/>
            <p:nvPr/>
          </p:nvSpPr>
          <p:spPr>
            <a:xfrm>
              <a:off x="124" y="1036"/>
              <a:ext cx="444"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79887" name="文本框 53263"/>
            <p:cNvSpPr txBox="1"/>
            <p:nvPr/>
          </p:nvSpPr>
          <p:spPr>
            <a:xfrm>
              <a:off x="124" y="1199"/>
              <a:ext cx="445" cy="18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79888" name="文本框 53264"/>
            <p:cNvSpPr txBox="1"/>
            <p:nvPr/>
          </p:nvSpPr>
          <p:spPr>
            <a:xfrm>
              <a:off x="0" y="1398"/>
              <a:ext cx="716" cy="18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79889" name="文本框 53265"/>
            <p:cNvSpPr txBox="1"/>
            <p:nvPr/>
          </p:nvSpPr>
          <p:spPr>
            <a:xfrm>
              <a:off x="3693" y="2315"/>
              <a:ext cx="4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79890" name="文本框 53266"/>
            <p:cNvSpPr txBox="1"/>
            <p:nvPr/>
          </p:nvSpPr>
          <p:spPr>
            <a:xfrm>
              <a:off x="380" y="1578"/>
              <a:ext cx="102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79891" name="直接连接符 53267"/>
            <p:cNvSpPr/>
            <p:nvPr/>
          </p:nvSpPr>
          <p:spPr>
            <a:xfrm>
              <a:off x="3400" y="181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92" name="直接连接符 53268"/>
            <p:cNvSpPr/>
            <p:nvPr/>
          </p:nvSpPr>
          <p:spPr>
            <a:xfrm>
              <a:off x="3400" y="138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93" name="直接连接符 53269"/>
            <p:cNvSpPr/>
            <p:nvPr/>
          </p:nvSpPr>
          <p:spPr>
            <a:xfrm>
              <a:off x="3400" y="96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94" name="直接连接符 53270"/>
            <p:cNvSpPr/>
            <p:nvPr/>
          </p:nvSpPr>
          <p:spPr>
            <a:xfrm>
              <a:off x="3400" y="203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95" name="直接连接符 53271"/>
            <p:cNvSpPr/>
            <p:nvPr/>
          </p:nvSpPr>
          <p:spPr>
            <a:xfrm>
              <a:off x="3400" y="74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96" name="直接连接符 53272"/>
            <p:cNvSpPr/>
            <p:nvPr/>
          </p:nvSpPr>
          <p:spPr>
            <a:xfrm>
              <a:off x="3400" y="160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897" name="文本框 53273"/>
            <p:cNvSpPr txBox="1"/>
            <p:nvPr/>
          </p:nvSpPr>
          <p:spPr>
            <a:xfrm>
              <a:off x="4275" y="426"/>
              <a:ext cx="435" cy="2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79898" name="文本框 53274"/>
            <p:cNvSpPr txBox="1"/>
            <p:nvPr/>
          </p:nvSpPr>
          <p:spPr>
            <a:xfrm>
              <a:off x="4284" y="632"/>
              <a:ext cx="445"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79899" name="文本框 53275"/>
            <p:cNvSpPr txBox="1"/>
            <p:nvPr/>
          </p:nvSpPr>
          <p:spPr>
            <a:xfrm>
              <a:off x="4284" y="856"/>
              <a:ext cx="426" cy="19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79900" name="文本框 53276"/>
            <p:cNvSpPr txBox="1"/>
            <p:nvPr/>
          </p:nvSpPr>
          <p:spPr>
            <a:xfrm>
              <a:off x="4293" y="1071"/>
              <a:ext cx="408" cy="18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79901" name="文本框 53277"/>
            <p:cNvSpPr txBox="1"/>
            <p:nvPr/>
          </p:nvSpPr>
          <p:spPr>
            <a:xfrm>
              <a:off x="4293" y="1295"/>
              <a:ext cx="399" cy="18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6KB</a:t>
              </a:r>
              <a:endParaRPr lang="en-US" altLang="zh-CN" sz="1600">
                <a:solidFill>
                  <a:schemeClr val="tx1"/>
                </a:solidFill>
                <a:latin typeface="Times New Roman" panose="02020603050405020304" pitchFamily="18" charset="0"/>
                <a:ea typeface="宋体" pitchFamily="2" charset="-122"/>
              </a:endParaRPr>
            </a:p>
          </p:txBody>
        </p:sp>
        <p:sp>
          <p:nvSpPr>
            <p:cNvPr id="79902" name="文本框 53278"/>
            <p:cNvSpPr txBox="1"/>
            <p:nvPr/>
          </p:nvSpPr>
          <p:spPr>
            <a:xfrm>
              <a:off x="4293" y="1500"/>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7KB</a:t>
              </a:r>
              <a:endParaRPr lang="en-US" altLang="zh-CN" sz="1600">
                <a:solidFill>
                  <a:schemeClr val="tx1"/>
                </a:solidFill>
                <a:latin typeface="Times New Roman" panose="02020603050405020304" pitchFamily="18" charset="0"/>
                <a:ea typeface="宋体" pitchFamily="2" charset="-122"/>
              </a:endParaRPr>
            </a:p>
          </p:txBody>
        </p:sp>
        <p:sp>
          <p:nvSpPr>
            <p:cNvPr id="79903" name="文本框 53279"/>
            <p:cNvSpPr txBox="1"/>
            <p:nvPr/>
          </p:nvSpPr>
          <p:spPr>
            <a:xfrm>
              <a:off x="4293" y="1715"/>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8KB</a:t>
              </a:r>
              <a:endParaRPr lang="en-US" altLang="zh-CN" sz="1600">
                <a:solidFill>
                  <a:schemeClr val="tx1"/>
                </a:solidFill>
                <a:latin typeface="Times New Roman" panose="02020603050405020304" pitchFamily="18" charset="0"/>
                <a:ea typeface="宋体" pitchFamily="2" charset="-122"/>
              </a:endParaRPr>
            </a:p>
          </p:txBody>
        </p:sp>
        <p:sp>
          <p:nvSpPr>
            <p:cNvPr id="79904" name="文本框 53280"/>
            <p:cNvSpPr txBox="1"/>
            <p:nvPr/>
          </p:nvSpPr>
          <p:spPr>
            <a:xfrm>
              <a:off x="4293" y="1930"/>
              <a:ext cx="381"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9KB</a:t>
              </a:r>
              <a:endParaRPr lang="en-US" altLang="zh-CN" sz="1600">
                <a:solidFill>
                  <a:schemeClr val="tx1"/>
                </a:solidFill>
                <a:latin typeface="Times New Roman" panose="02020603050405020304" pitchFamily="18" charset="0"/>
                <a:ea typeface="宋体" pitchFamily="2" charset="-122"/>
              </a:endParaRPr>
            </a:p>
          </p:txBody>
        </p:sp>
        <p:sp>
          <p:nvSpPr>
            <p:cNvPr id="79905" name="文本框 53281"/>
            <p:cNvSpPr txBox="1"/>
            <p:nvPr/>
          </p:nvSpPr>
          <p:spPr>
            <a:xfrm>
              <a:off x="4171" y="2163"/>
              <a:ext cx="680" cy="2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10KB-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53283" name="矩形 53282"/>
            <p:cNvSpPr/>
            <p:nvPr/>
          </p:nvSpPr>
          <p:spPr>
            <a:xfrm>
              <a:off x="451" y="159"/>
              <a:ext cx="793" cy="3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07" name="直接连接符 53283"/>
            <p:cNvSpPr/>
            <p:nvPr/>
          </p:nvSpPr>
          <p:spPr>
            <a:xfrm>
              <a:off x="451" y="353"/>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08" name="文本框 53284"/>
            <p:cNvSpPr txBox="1"/>
            <p:nvPr/>
          </p:nvSpPr>
          <p:spPr>
            <a:xfrm>
              <a:off x="289" y="33"/>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09" name="文本框 53285"/>
            <p:cNvSpPr txBox="1"/>
            <p:nvPr/>
          </p:nvSpPr>
          <p:spPr>
            <a:xfrm>
              <a:off x="124" y="247"/>
              <a:ext cx="426"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79910" name="文本框 53286"/>
            <p:cNvSpPr txBox="1"/>
            <p:nvPr/>
          </p:nvSpPr>
          <p:spPr>
            <a:xfrm>
              <a:off x="0" y="451"/>
              <a:ext cx="654" cy="17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79911" name="文本框 53287"/>
            <p:cNvSpPr txBox="1"/>
            <p:nvPr/>
          </p:nvSpPr>
          <p:spPr>
            <a:xfrm>
              <a:off x="389" y="589"/>
              <a:ext cx="96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53289" name="矩形 53288"/>
            <p:cNvSpPr/>
            <p:nvPr/>
          </p:nvSpPr>
          <p:spPr>
            <a:xfrm>
              <a:off x="451" y="1999"/>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13" name="文本框 53289"/>
            <p:cNvSpPr txBox="1"/>
            <p:nvPr/>
          </p:nvSpPr>
          <p:spPr>
            <a:xfrm>
              <a:off x="274" y="1881"/>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14" name="文本框 53290"/>
            <p:cNvSpPr txBox="1"/>
            <p:nvPr/>
          </p:nvSpPr>
          <p:spPr>
            <a:xfrm>
              <a:off x="9" y="2128"/>
              <a:ext cx="724" cy="19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79915" name="文本框 53291"/>
            <p:cNvSpPr txBox="1"/>
            <p:nvPr/>
          </p:nvSpPr>
          <p:spPr>
            <a:xfrm>
              <a:off x="344" y="2318"/>
              <a:ext cx="97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53293" name="矩形 53292"/>
            <p:cNvSpPr/>
            <p:nvPr/>
          </p:nvSpPr>
          <p:spPr>
            <a:xfrm>
              <a:off x="1588" y="194"/>
              <a:ext cx="793" cy="344"/>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17" name="直接连接符 53293"/>
            <p:cNvSpPr/>
            <p:nvPr/>
          </p:nvSpPr>
          <p:spPr>
            <a:xfrm>
              <a:off x="1588" y="36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18" name="直接连接符 53294"/>
            <p:cNvSpPr/>
            <p:nvPr/>
          </p:nvSpPr>
          <p:spPr>
            <a:xfrm>
              <a:off x="1941" y="194"/>
              <a:ext cx="0" cy="3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19" name="文本框 53295"/>
            <p:cNvSpPr txBox="1"/>
            <p:nvPr/>
          </p:nvSpPr>
          <p:spPr>
            <a:xfrm>
              <a:off x="1676"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20" name="文本框 53296"/>
            <p:cNvSpPr txBox="1"/>
            <p:nvPr/>
          </p:nvSpPr>
          <p:spPr>
            <a:xfrm>
              <a:off x="2118"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79921" name="文本框 53297"/>
            <p:cNvSpPr txBox="1"/>
            <p:nvPr/>
          </p:nvSpPr>
          <p:spPr>
            <a:xfrm>
              <a:off x="1676"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9922" name="文本框 53298"/>
            <p:cNvSpPr txBox="1"/>
            <p:nvPr/>
          </p:nvSpPr>
          <p:spPr>
            <a:xfrm>
              <a:off x="2107"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79923" name="文本框 53299"/>
            <p:cNvSpPr txBox="1"/>
            <p:nvPr/>
          </p:nvSpPr>
          <p:spPr>
            <a:xfrm>
              <a:off x="1615" y="0"/>
              <a:ext cx="398" cy="20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页号</a:t>
              </a:r>
              <a:endParaRPr lang="zh-CN" altLang="en-US" sz="1600">
                <a:solidFill>
                  <a:schemeClr val="tx1"/>
                </a:solidFill>
                <a:latin typeface="Times New Roman" panose="02020603050405020304" pitchFamily="18" charset="0"/>
                <a:ea typeface="宋体" pitchFamily="2" charset="-122"/>
              </a:endParaRPr>
            </a:p>
          </p:txBody>
        </p:sp>
        <p:sp>
          <p:nvSpPr>
            <p:cNvPr id="79924" name="文本框 53300"/>
            <p:cNvSpPr txBox="1"/>
            <p:nvPr/>
          </p:nvSpPr>
          <p:spPr>
            <a:xfrm>
              <a:off x="1995" y="11"/>
              <a:ext cx="397" cy="20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块号</a:t>
              </a:r>
              <a:endParaRPr lang="zh-CN" altLang="en-US" sz="1600">
                <a:solidFill>
                  <a:schemeClr val="tx1"/>
                </a:solidFill>
                <a:latin typeface="Times New Roman" panose="02020603050405020304" pitchFamily="18" charset="0"/>
                <a:ea typeface="宋体" pitchFamily="2" charset="-122"/>
              </a:endParaRPr>
            </a:p>
          </p:txBody>
        </p:sp>
        <p:sp>
          <p:nvSpPr>
            <p:cNvPr id="53302" name="矩形 53301"/>
            <p:cNvSpPr/>
            <p:nvPr/>
          </p:nvSpPr>
          <p:spPr>
            <a:xfrm>
              <a:off x="1599" y="960"/>
              <a:ext cx="793" cy="55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26" name="直接连接符 53302"/>
            <p:cNvSpPr/>
            <p:nvPr/>
          </p:nvSpPr>
          <p:spPr>
            <a:xfrm>
              <a:off x="1599" y="113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27" name="文本框 53303"/>
            <p:cNvSpPr txBox="1"/>
            <p:nvPr/>
          </p:nvSpPr>
          <p:spPr>
            <a:xfrm>
              <a:off x="1687"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28" name="文本框 53304"/>
            <p:cNvSpPr txBox="1"/>
            <p:nvPr/>
          </p:nvSpPr>
          <p:spPr>
            <a:xfrm>
              <a:off x="2129"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9929" name="文本框 53305"/>
            <p:cNvSpPr txBox="1"/>
            <p:nvPr/>
          </p:nvSpPr>
          <p:spPr>
            <a:xfrm>
              <a:off x="1687"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9930" name="文本框 53306"/>
            <p:cNvSpPr txBox="1"/>
            <p:nvPr/>
          </p:nvSpPr>
          <p:spPr>
            <a:xfrm>
              <a:off x="2118"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53308" name="矩形 53307"/>
            <p:cNvSpPr/>
            <p:nvPr/>
          </p:nvSpPr>
          <p:spPr>
            <a:xfrm>
              <a:off x="1588" y="2034"/>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79932" name="文本框 53308"/>
            <p:cNvSpPr txBox="1"/>
            <p:nvPr/>
          </p:nvSpPr>
          <p:spPr>
            <a:xfrm>
              <a:off x="1676"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79933" name="文本框 53309"/>
            <p:cNvSpPr txBox="1"/>
            <p:nvPr/>
          </p:nvSpPr>
          <p:spPr>
            <a:xfrm>
              <a:off x="2118"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a:t>
              </a:r>
              <a:endParaRPr lang="en-US" altLang="zh-CN" sz="1600">
                <a:solidFill>
                  <a:schemeClr val="tx1"/>
                </a:solidFill>
                <a:latin typeface="Times New Roman" panose="02020603050405020304" pitchFamily="18" charset="0"/>
                <a:ea typeface="宋体" pitchFamily="2" charset="-122"/>
              </a:endParaRPr>
            </a:p>
          </p:txBody>
        </p:sp>
        <p:sp>
          <p:nvSpPr>
            <p:cNvPr id="79934" name="直接连接符 53310"/>
            <p:cNvSpPr/>
            <p:nvPr/>
          </p:nvSpPr>
          <p:spPr>
            <a:xfrm>
              <a:off x="1588" y="134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35" name="直接连接符 53311"/>
            <p:cNvSpPr/>
            <p:nvPr/>
          </p:nvSpPr>
          <p:spPr>
            <a:xfrm>
              <a:off x="1941" y="960"/>
              <a:ext cx="0" cy="55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36" name="文本框 53312"/>
            <p:cNvSpPr txBox="1"/>
            <p:nvPr/>
          </p:nvSpPr>
          <p:spPr>
            <a:xfrm>
              <a:off x="1676"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9937" name="文本框 53313"/>
            <p:cNvSpPr txBox="1"/>
            <p:nvPr/>
          </p:nvSpPr>
          <p:spPr>
            <a:xfrm>
              <a:off x="2107"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79938" name="直接连接符 53314"/>
            <p:cNvSpPr/>
            <p:nvPr/>
          </p:nvSpPr>
          <p:spPr>
            <a:xfrm>
              <a:off x="1941" y="2034"/>
              <a:ext cx="0" cy="2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79939" name="文本框 53315"/>
            <p:cNvSpPr txBox="1"/>
            <p:nvPr/>
          </p:nvSpPr>
          <p:spPr>
            <a:xfrm>
              <a:off x="1659" y="589"/>
              <a:ext cx="74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79940" name="文本框 53316"/>
            <p:cNvSpPr txBox="1"/>
            <p:nvPr/>
          </p:nvSpPr>
          <p:spPr>
            <a:xfrm>
              <a:off x="1677" y="1579"/>
              <a:ext cx="75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79941" name="文本框 53317"/>
            <p:cNvSpPr txBox="1"/>
            <p:nvPr/>
          </p:nvSpPr>
          <p:spPr>
            <a:xfrm>
              <a:off x="1677" y="2344"/>
              <a:ext cx="73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79942" name="文本框 53318"/>
            <p:cNvSpPr txBox="1"/>
            <p:nvPr/>
          </p:nvSpPr>
          <p:spPr>
            <a:xfrm>
              <a:off x="3709" y="100"/>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79943" name="文本框 53319"/>
            <p:cNvSpPr txBox="1"/>
            <p:nvPr/>
          </p:nvSpPr>
          <p:spPr>
            <a:xfrm>
              <a:off x="3709" y="315"/>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79944" name="直接连接符 53320"/>
            <p:cNvSpPr/>
            <p:nvPr/>
          </p:nvSpPr>
          <p:spPr>
            <a:xfrm>
              <a:off x="2383" y="272"/>
              <a:ext cx="1017" cy="989"/>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45" name="直接连接符 53321"/>
            <p:cNvSpPr/>
            <p:nvPr/>
          </p:nvSpPr>
          <p:spPr>
            <a:xfrm>
              <a:off x="2383" y="487"/>
              <a:ext cx="1017" cy="98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46" name="直接连接符 53322"/>
            <p:cNvSpPr/>
            <p:nvPr/>
          </p:nvSpPr>
          <p:spPr>
            <a:xfrm flipV="1">
              <a:off x="2383" y="573"/>
              <a:ext cx="1017" cy="473"/>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47" name="直接连接符 53323"/>
            <p:cNvSpPr/>
            <p:nvPr/>
          </p:nvSpPr>
          <p:spPr>
            <a:xfrm flipV="1">
              <a:off x="2383" y="1003"/>
              <a:ext cx="1017" cy="21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48" name="直接连接符 53324"/>
            <p:cNvSpPr/>
            <p:nvPr/>
          </p:nvSpPr>
          <p:spPr>
            <a:xfrm>
              <a:off x="2383" y="1389"/>
              <a:ext cx="1017" cy="301"/>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79949" name="直接连接符 53325"/>
            <p:cNvSpPr/>
            <p:nvPr/>
          </p:nvSpPr>
          <p:spPr>
            <a:xfrm flipV="1">
              <a:off x="2383" y="1905"/>
              <a:ext cx="1017" cy="25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53327" name="文本框 53326"/>
          <p:cNvSpPr txBox="1"/>
          <p:nvPr/>
        </p:nvSpPr>
        <p:spPr>
          <a:xfrm>
            <a:off x="3841750" y="5857875"/>
            <a:ext cx="16351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分页映像存储</a:t>
            </a:r>
            <a:endParaRPr lang="zh-CN" altLang="en-US" sz="1600" b="0">
              <a:solidFill>
                <a:schemeClr val="tx1"/>
              </a:solidFill>
              <a:latin typeface="Times New Roman" panose="02020603050405020304" pitchFamily="18" charset="0"/>
              <a:ea typeface="宋体" pitchFamily="2" charset="-122"/>
            </a:endParaRPr>
          </a:p>
        </p:txBody>
      </p:sp>
      <p:sp>
        <p:nvSpPr>
          <p:cNvPr id="53328" name="矩形 533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3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矩形 54274"/>
          <p:cNvSpPr/>
          <p:nvPr/>
        </p:nvSpPr>
        <p:spPr>
          <a:xfrm>
            <a:off x="171450" y="544513"/>
            <a:ext cx="8797925" cy="2346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Times New Roman" panose="02020603050405020304" pitchFamily="18" charset="0"/>
                <a:ea typeface="宋体" pitchFamily="2" charset="-122"/>
                <a:cs typeface="+mn-ea"/>
              </a:rPr>
              <a:t>页式地址变换</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虚地址结构</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给出的虚地址长度为</a:t>
            </a:r>
            <a:r>
              <a:rPr lang="en-US" altLang="zh-CN" sz="2400" strike="noStrike" noProof="1">
                <a:solidFill>
                  <a:schemeClr val="tx1"/>
                </a:solidFill>
                <a:latin typeface="Times New Roman" panose="02020603050405020304" pitchFamily="18" charset="0"/>
                <a:ea typeface="宋体" pitchFamily="2" charset="-122"/>
                <a:cs typeface="+mn-ea"/>
              </a:rPr>
              <a:t>16</a:t>
            </a:r>
            <a:r>
              <a:rPr lang="zh-CN" altLang="en-US" sz="2400" strike="noStrike" noProof="1">
                <a:solidFill>
                  <a:schemeClr val="tx1"/>
                </a:solidFill>
                <a:latin typeface="Times New Roman" panose="02020603050405020304" pitchFamily="18" charset="0"/>
                <a:ea typeface="宋体" pitchFamily="2" charset="-122"/>
                <a:cs typeface="+mn-ea"/>
              </a:rPr>
              <a:t>位，页面大小为</a:t>
            </a:r>
            <a:r>
              <a:rPr lang="en-US" altLang="zh-CN" sz="2400" strike="noStrike" noProof="1">
                <a:solidFill>
                  <a:schemeClr val="tx1"/>
                </a:solidFill>
                <a:latin typeface="Times New Roman" panose="02020603050405020304" pitchFamily="18" charset="0"/>
                <a:ea typeface="宋体" pitchFamily="2" charset="-122"/>
                <a:cs typeface="+mn-ea"/>
              </a:rPr>
              <a:t>1KB</a:t>
            </a:r>
            <a:r>
              <a:rPr lang="zh-CN" altLang="en-US" sz="2400" strike="noStrike" noProof="1">
                <a:solidFill>
                  <a:schemeClr val="tx1"/>
                </a:solidFill>
                <a:latin typeface="Times New Roman" panose="02020603050405020304" pitchFamily="18" charset="0"/>
                <a:ea typeface="宋体" pitchFamily="2" charset="-122"/>
                <a:cs typeface="+mn-ea"/>
              </a:rPr>
              <a:t>时，</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在分页系统中地址结构的格式如下：</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54276" name="组合 54275"/>
          <p:cNvGrpSpPr/>
          <p:nvPr/>
        </p:nvGrpSpPr>
        <p:grpSpPr>
          <a:xfrm>
            <a:off x="720725" y="3180398"/>
            <a:ext cx="3914775" cy="1114125"/>
            <a:chOff x="0" y="0"/>
            <a:chExt cx="2134" cy="865"/>
          </a:xfrm>
        </p:grpSpPr>
        <p:grpSp>
          <p:nvGrpSpPr>
            <p:cNvPr id="80899" name="组合 54276"/>
            <p:cNvGrpSpPr/>
            <p:nvPr/>
          </p:nvGrpSpPr>
          <p:grpSpPr>
            <a:xfrm>
              <a:off x="48" y="268"/>
              <a:ext cx="1968" cy="336"/>
              <a:chOff x="0" y="0"/>
              <a:chExt cx="3360" cy="480"/>
            </a:xfrm>
          </p:grpSpPr>
          <p:sp>
            <p:nvSpPr>
              <p:cNvPr id="80900" name="文本框 54277"/>
              <p:cNvSpPr txBox="1"/>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                          w</a:t>
                </a:r>
                <a:endParaRPr lang="en-US" altLang="zh-CN" sz="1600">
                  <a:solidFill>
                    <a:schemeClr val="tx1"/>
                  </a:solidFill>
                  <a:latin typeface="Times New Roman" panose="02020603050405020304" pitchFamily="18" charset="0"/>
                  <a:ea typeface="宋体" pitchFamily="2" charset="-122"/>
                </a:endParaRPr>
              </a:p>
            </p:txBody>
          </p:sp>
          <p:sp>
            <p:nvSpPr>
              <p:cNvPr id="80901" name="直接连接符 54278"/>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80902" name="文本框 54279"/>
            <p:cNvSpPr txBox="1"/>
            <p:nvPr/>
          </p:nvSpPr>
          <p:spPr>
            <a:xfrm>
              <a:off x="0" y="603"/>
              <a:ext cx="2134" cy="26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15           10  9                         0</a:t>
              </a:r>
              <a:endParaRPr lang="en-US" altLang="zh-CN" sz="1600">
                <a:solidFill>
                  <a:schemeClr val="tx1"/>
                </a:solidFill>
                <a:latin typeface="Times New Roman" panose="02020603050405020304" pitchFamily="18" charset="0"/>
                <a:ea typeface="宋体" pitchFamily="2" charset="-122"/>
              </a:endParaRPr>
            </a:p>
          </p:txBody>
        </p:sp>
        <p:sp>
          <p:nvSpPr>
            <p:cNvPr id="80903" name="文本框 54280"/>
            <p:cNvSpPr txBox="1"/>
            <p:nvPr/>
          </p:nvSpPr>
          <p:spPr>
            <a:xfrm>
              <a:off x="192" y="0"/>
              <a:ext cx="528"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页号</a:t>
              </a:r>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0904" name="文本框 54281"/>
            <p:cNvSpPr txBox="1"/>
            <p:nvPr/>
          </p:nvSpPr>
          <p:spPr>
            <a:xfrm>
              <a:off x="1057" y="0"/>
              <a:ext cx="863"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页内位移</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grpSp>
      <p:grpSp>
        <p:nvGrpSpPr>
          <p:cNvPr id="54283" name="组合 54282"/>
          <p:cNvGrpSpPr/>
          <p:nvPr/>
        </p:nvGrpSpPr>
        <p:grpSpPr>
          <a:xfrm>
            <a:off x="5272088" y="3271838"/>
            <a:ext cx="3559175" cy="2185987"/>
            <a:chOff x="156" y="72"/>
            <a:chExt cx="1048" cy="1256"/>
          </a:xfrm>
        </p:grpSpPr>
        <p:sp>
          <p:nvSpPr>
            <p:cNvPr id="80906" name="文本框 54283"/>
            <p:cNvSpPr txBox="1"/>
            <p:nvPr/>
          </p:nvSpPr>
          <p:spPr>
            <a:xfrm>
              <a:off x="426" y="127"/>
              <a:ext cx="612" cy="933"/>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[2500]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80907" name="直接连接符 54284"/>
            <p:cNvSpPr/>
            <p:nvPr/>
          </p:nvSpPr>
          <p:spPr>
            <a:xfrm>
              <a:off x="415" y="466"/>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0908" name="直接连接符 54285"/>
            <p:cNvSpPr/>
            <p:nvPr/>
          </p:nvSpPr>
          <p:spPr>
            <a:xfrm>
              <a:off x="415" y="763"/>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0909" name="文本框 54286"/>
            <p:cNvSpPr txBox="1"/>
            <p:nvPr/>
          </p:nvSpPr>
          <p:spPr>
            <a:xfrm>
              <a:off x="295" y="72"/>
              <a:ext cx="176" cy="15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0910" name="文本框 54287"/>
            <p:cNvSpPr txBox="1"/>
            <p:nvPr/>
          </p:nvSpPr>
          <p:spPr>
            <a:xfrm>
              <a:off x="225" y="341"/>
              <a:ext cx="237" cy="16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0911" name="文本框 54288"/>
            <p:cNvSpPr txBox="1"/>
            <p:nvPr/>
          </p:nvSpPr>
          <p:spPr>
            <a:xfrm>
              <a:off x="225" y="693"/>
              <a:ext cx="249" cy="18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80912" name="文本框 54289"/>
            <p:cNvSpPr txBox="1"/>
            <p:nvPr/>
          </p:nvSpPr>
          <p:spPr>
            <a:xfrm>
              <a:off x="156" y="999"/>
              <a:ext cx="315" cy="17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0913" name="文本框 54290"/>
            <p:cNvSpPr txBox="1"/>
            <p:nvPr/>
          </p:nvSpPr>
          <p:spPr>
            <a:xfrm>
              <a:off x="327" y="1134"/>
              <a:ext cx="877" cy="19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地址空间</a:t>
              </a:r>
              <a:endParaRPr lang="zh-CN" altLang="en-US" sz="1600" b="0">
                <a:solidFill>
                  <a:schemeClr val="tx1"/>
                </a:solidFill>
                <a:latin typeface="Times New Roman" panose="02020603050405020304" pitchFamily="18" charset="0"/>
                <a:ea typeface="宋体" pitchFamily="2" charset="-122"/>
              </a:endParaRPr>
            </a:p>
          </p:txBody>
        </p:sp>
      </p:grpSp>
      <p:sp>
        <p:nvSpPr>
          <p:cNvPr id="54292" name="文本框 54291"/>
          <p:cNvSpPr txBox="1"/>
          <p:nvPr/>
        </p:nvSpPr>
        <p:spPr>
          <a:xfrm>
            <a:off x="1750378" y="4340860"/>
            <a:ext cx="13144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虚地址结构</a:t>
            </a:r>
            <a:endParaRPr lang="zh-CN" altLang="en-US" sz="1600" b="0">
              <a:solidFill>
                <a:schemeClr val="tx1"/>
              </a:solidFill>
              <a:latin typeface="Times New Roman" panose="02020603050405020304" pitchFamily="18" charset="0"/>
              <a:ea typeface="宋体" pitchFamily="2" charset="-122"/>
            </a:endParaRPr>
          </a:p>
        </p:txBody>
      </p:sp>
      <p:sp>
        <p:nvSpPr>
          <p:cNvPr id="54293" name="矩形 5429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2" name="组合 1"/>
          <p:cNvGrpSpPr/>
          <p:nvPr/>
        </p:nvGrpSpPr>
        <p:grpSpPr>
          <a:xfrm>
            <a:off x="3369945" y="5180965"/>
            <a:ext cx="1308735" cy="1308100"/>
            <a:chOff x="4453" y="7910"/>
            <a:chExt cx="2061" cy="2060"/>
          </a:xfrm>
        </p:grpSpPr>
        <p:sp>
          <p:nvSpPr>
            <p:cNvPr id="56350" name="矩形 56349"/>
            <p:cNvSpPr/>
            <p:nvPr/>
          </p:nvSpPr>
          <p:spPr>
            <a:xfrm>
              <a:off x="4453" y="7910"/>
              <a:ext cx="2028" cy="142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2974" name="直接连接符 56350"/>
            <p:cNvSpPr/>
            <p:nvPr/>
          </p:nvSpPr>
          <p:spPr>
            <a:xfrm>
              <a:off x="4480" y="835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75" name="文本框 56351"/>
            <p:cNvSpPr txBox="1"/>
            <p:nvPr/>
          </p:nvSpPr>
          <p:spPr>
            <a:xfrm>
              <a:off x="470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76" name="文本框 56352"/>
            <p:cNvSpPr txBox="1"/>
            <p:nvPr/>
          </p:nvSpPr>
          <p:spPr>
            <a:xfrm>
              <a:off x="583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77" name="文本框 56353"/>
            <p:cNvSpPr txBox="1"/>
            <p:nvPr/>
          </p:nvSpPr>
          <p:spPr>
            <a:xfrm>
              <a:off x="4708" y="835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2978" name="文本框 56354"/>
            <p:cNvSpPr txBox="1"/>
            <p:nvPr/>
          </p:nvSpPr>
          <p:spPr>
            <a:xfrm>
              <a:off x="5808" y="8350"/>
              <a:ext cx="483" cy="41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82979" name="直接连接符 56355"/>
            <p:cNvSpPr/>
            <p:nvPr/>
          </p:nvSpPr>
          <p:spPr>
            <a:xfrm>
              <a:off x="4453" y="890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80" name="直接连接符 56356"/>
            <p:cNvSpPr/>
            <p:nvPr/>
          </p:nvSpPr>
          <p:spPr>
            <a:xfrm>
              <a:off x="5358" y="7910"/>
              <a:ext cx="0" cy="14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81" name="文本框 56357"/>
            <p:cNvSpPr txBox="1"/>
            <p:nvPr/>
          </p:nvSpPr>
          <p:spPr>
            <a:xfrm>
              <a:off x="4678" y="8900"/>
              <a:ext cx="483" cy="4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82" name="文本框 56358"/>
            <p:cNvSpPr txBox="1"/>
            <p:nvPr/>
          </p:nvSpPr>
          <p:spPr>
            <a:xfrm>
              <a:off x="5780" y="8900"/>
              <a:ext cx="480" cy="4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82983" name="文本框 56359"/>
            <p:cNvSpPr txBox="1"/>
            <p:nvPr/>
          </p:nvSpPr>
          <p:spPr>
            <a:xfrm>
              <a:off x="4905" y="9448"/>
              <a:ext cx="1018" cy="52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11"/>
                                            </p:txEl>
                                          </p:spTgt>
                                        </p:tgtEl>
                                        <p:attrNameLst>
                                          <p:attrName>style.visibility</p:attrName>
                                        </p:attrNameLst>
                                      </p:cBhvr>
                                      <p:to>
                                        <p:strVal val="visible"/>
                                      </p:to>
                                    </p:set>
                                    <p:anim calcmode="lin" valueType="num">
                                      <p:cBhvr additive="base">
                                        <p:cTn id="7" dur="1000" fill="hold"/>
                                        <p:tgtEl>
                                          <p:spTgt spid="5427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charRg st="59" end="75"/>
                                            </p:txEl>
                                          </p:spTgt>
                                        </p:tgtEl>
                                        <p:attrNameLst>
                                          <p:attrName>style.visibility</p:attrName>
                                        </p:attrNameLst>
                                      </p:cBhvr>
                                      <p:to>
                                        <p:strVal val="visible"/>
                                      </p:to>
                                    </p:set>
                                    <p:anim calcmode="lin" valueType="num">
                                      <p:cBhvr additive="base">
                                        <p:cTn id="13" dur="1000" fill="hold"/>
                                        <p:tgtEl>
                                          <p:spTgt spid="54275">
                                            <p:txEl>
                                              <p:charRg st="59" end="7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4275">
                                            <p:txEl>
                                              <p:charRg st="59" end="7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75" end="117"/>
                                            </p:txEl>
                                          </p:spTgt>
                                        </p:tgtEl>
                                        <p:attrNameLst>
                                          <p:attrName>style.visibility</p:attrName>
                                        </p:attrNameLst>
                                      </p:cBhvr>
                                      <p:to>
                                        <p:strVal val="visible"/>
                                      </p:to>
                                    </p:set>
                                    <p:anim calcmode="lin" valueType="num">
                                      <p:cBhvr additive="base">
                                        <p:cTn id="19" dur="500" fill="hold"/>
                                        <p:tgtEl>
                                          <p:spTgt spid="54275">
                                            <p:txEl>
                                              <p:charRg st="75" end="1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75" end="11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5">
                                            <p:txEl>
                                              <p:charRg st="117" end="148"/>
                                            </p:txEl>
                                          </p:spTgt>
                                        </p:tgtEl>
                                        <p:attrNameLst>
                                          <p:attrName>style.visibility</p:attrName>
                                        </p:attrNameLst>
                                      </p:cBhvr>
                                      <p:to>
                                        <p:strVal val="visible"/>
                                      </p:to>
                                    </p:set>
                                    <p:anim calcmode="lin" valueType="num">
                                      <p:cBhvr additive="base">
                                        <p:cTn id="23" dur="500" fill="hold"/>
                                        <p:tgtEl>
                                          <p:spTgt spid="54275">
                                            <p:txEl>
                                              <p:charRg st="117" end="14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5">
                                            <p:txEl>
                                              <p:charRg st="117" end="1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3"/>
                                        </p:tgtEl>
                                        <p:attrNameLst>
                                          <p:attrName>style.visibility</p:attrName>
                                        </p:attrNameLst>
                                      </p:cBhvr>
                                      <p:to>
                                        <p:strVal val="visible"/>
                                      </p:to>
                                    </p:set>
                                    <p:anim calcmode="lin" valueType="num">
                                      <p:cBhvr additive="base">
                                        <p:cTn id="29" dur="500" fill="hold"/>
                                        <p:tgtEl>
                                          <p:spTgt spid="54283"/>
                                        </p:tgtEl>
                                        <p:attrNameLst>
                                          <p:attrName>ppt_x</p:attrName>
                                        </p:attrNameLst>
                                      </p:cBhvr>
                                      <p:tavLst>
                                        <p:tav tm="0">
                                          <p:val>
                                            <p:strVal val="#ppt_x"/>
                                          </p:val>
                                        </p:tav>
                                        <p:tav tm="100000">
                                          <p:val>
                                            <p:strVal val="#ppt_x"/>
                                          </p:val>
                                        </p:tav>
                                      </p:tavLst>
                                    </p:anim>
                                    <p:anim calcmode="lin" valueType="num">
                                      <p:cBhvr additive="base">
                                        <p:cTn id="30" dur="500" fill="hold"/>
                                        <p:tgtEl>
                                          <p:spTgt spid="5428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276"/>
                                        </p:tgtEl>
                                        <p:attrNameLst>
                                          <p:attrName>style.visibility</p:attrName>
                                        </p:attrNameLst>
                                      </p:cBhvr>
                                      <p:to>
                                        <p:strVal val="visible"/>
                                      </p:to>
                                    </p:set>
                                    <p:anim calcmode="lin" valueType="num">
                                      <p:cBhvr additive="base">
                                        <p:cTn id="35" dur="500" fill="hold"/>
                                        <p:tgtEl>
                                          <p:spTgt spid="54276"/>
                                        </p:tgtEl>
                                        <p:attrNameLst>
                                          <p:attrName>ppt_x</p:attrName>
                                        </p:attrNameLst>
                                      </p:cBhvr>
                                      <p:tavLst>
                                        <p:tav tm="0">
                                          <p:val>
                                            <p:strVal val="#ppt_x"/>
                                          </p:val>
                                        </p:tav>
                                        <p:tav tm="100000">
                                          <p:val>
                                            <p:strVal val="#ppt_x"/>
                                          </p:val>
                                        </p:tav>
                                      </p:tavLst>
                                    </p:anim>
                                    <p:anim calcmode="lin" valueType="num">
                                      <p:cBhvr additive="base">
                                        <p:cTn id="36"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5429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563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40</a:t>
            </a:r>
            <a:endParaRPr lang="en-US" altLang="zh-CN" b="0">
              <a:solidFill>
                <a:schemeClr val="tx2"/>
              </a:solidFill>
              <a:latin typeface="Times New Roman" panose="02020603050405020304" pitchFamily="18" charset="0"/>
              <a:ea typeface="宋体" pitchFamily="2" charset="-122"/>
            </a:endParaRPr>
          </a:p>
        </p:txBody>
      </p:sp>
      <p:sp>
        <p:nvSpPr>
          <p:cNvPr id="56323" name="矩形 56322"/>
          <p:cNvSpPr/>
          <p:nvPr/>
        </p:nvSpPr>
        <p:spPr>
          <a:xfrm>
            <a:off x="685800" y="615950"/>
            <a:ext cx="50085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页式地址变换过程</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56324" name="组合 56323"/>
          <p:cNvGrpSpPr/>
          <p:nvPr/>
        </p:nvGrpSpPr>
        <p:grpSpPr>
          <a:xfrm>
            <a:off x="2354263" y="2549525"/>
            <a:ext cx="1662112" cy="674688"/>
            <a:chOff x="0" y="0"/>
            <a:chExt cx="1047" cy="425"/>
          </a:xfrm>
        </p:grpSpPr>
        <p:sp>
          <p:nvSpPr>
            <p:cNvPr id="82948" name="文本框 56324"/>
            <p:cNvSpPr txBox="1"/>
            <p:nvPr/>
          </p:nvSpPr>
          <p:spPr>
            <a:xfrm>
              <a:off x="0" y="0"/>
              <a:ext cx="104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页表始址寄存器</a:t>
              </a:r>
              <a:endParaRPr lang="zh-CN" altLang="en-US" sz="1600">
                <a:solidFill>
                  <a:schemeClr val="tx1"/>
                </a:solidFill>
                <a:latin typeface="Times New Roman" panose="02020603050405020304" pitchFamily="18" charset="0"/>
                <a:ea typeface="宋体" pitchFamily="2" charset="-122"/>
              </a:endParaRPr>
            </a:p>
          </p:txBody>
        </p:sp>
        <p:sp>
          <p:nvSpPr>
            <p:cNvPr id="56326" name="矩形 56325"/>
            <p:cNvSpPr/>
            <p:nvPr/>
          </p:nvSpPr>
          <p:spPr>
            <a:xfrm>
              <a:off x="208" y="238"/>
              <a:ext cx="677" cy="1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pSp>
      <p:grpSp>
        <p:nvGrpSpPr>
          <p:cNvPr id="56327" name="组合 56326"/>
          <p:cNvGrpSpPr/>
          <p:nvPr/>
        </p:nvGrpSpPr>
        <p:grpSpPr>
          <a:xfrm>
            <a:off x="177800" y="2090738"/>
            <a:ext cx="2073275" cy="2311400"/>
            <a:chOff x="-8" y="0"/>
            <a:chExt cx="1306" cy="1456"/>
          </a:xfrm>
        </p:grpSpPr>
        <p:sp>
          <p:nvSpPr>
            <p:cNvPr id="82951" name="文本框 56327"/>
            <p:cNvSpPr txBox="1"/>
            <p:nvPr/>
          </p:nvSpPr>
          <p:spPr>
            <a:xfrm>
              <a:off x="453" y="132"/>
              <a:ext cx="666" cy="96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a:solidFill>
                    <a:schemeClr val="tx1"/>
                  </a:solidFill>
                  <a:latin typeface="Times New Roman" panose="02020603050405020304" pitchFamily="18" charset="0"/>
                  <a:ea typeface="宋体" pitchFamily="2" charset="-122"/>
                </a:rPr>
                <a:t>mov  r</a:t>
              </a:r>
              <a:r>
                <a:rPr lang="en-US" altLang="zh-CN" baseline="-25000">
                  <a:solidFill>
                    <a:schemeClr val="tx1"/>
                  </a:solidFill>
                  <a:latin typeface="Times New Roman" panose="02020603050405020304" pitchFamily="18" charset="0"/>
                  <a:ea typeface="宋体" pitchFamily="2" charset="-122"/>
                </a:rPr>
                <a:t>1 </a:t>
              </a: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lvl="0" algn="just"/>
              <a:r>
                <a:rPr lang="en-US" altLang="zh-CN">
                  <a:solidFill>
                    <a:schemeClr val="tx1"/>
                  </a:solidFill>
                  <a:latin typeface="Times New Roman" panose="02020603050405020304" pitchFamily="18" charset="0"/>
                  <a:ea typeface="宋体" pitchFamily="2" charset="-122"/>
                </a:rPr>
                <a:t>[2500]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82952" name="直接连接符 56328"/>
            <p:cNvSpPr/>
            <p:nvPr/>
          </p:nvSpPr>
          <p:spPr>
            <a:xfrm>
              <a:off x="442" y="483"/>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53" name="直接连接符 56329"/>
            <p:cNvSpPr/>
            <p:nvPr/>
          </p:nvSpPr>
          <p:spPr>
            <a:xfrm>
              <a:off x="442" y="791"/>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54" name="文本框 56330"/>
            <p:cNvSpPr txBox="1"/>
            <p:nvPr/>
          </p:nvSpPr>
          <p:spPr>
            <a:xfrm>
              <a:off x="250"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55" name="文本框 56331"/>
            <p:cNvSpPr txBox="1"/>
            <p:nvPr/>
          </p:nvSpPr>
          <p:spPr>
            <a:xfrm>
              <a:off x="82" y="372"/>
              <a:ext cx="434"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2956" name="文本框 56332"/>
            <p:cNvSpPr txBox="1"/>
            <p:nvPr/>
          </p:nvSpPr>
          <p:spPr>
            <a:xfrm>
              <a:off x="65" y="668"/>
              <a:ext cx="425" cy="17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82957" name="文本框 56333"/>
            <p:cNvSpPr txBox="1"/>
            <p:nvPr/>
          </p:nvSpPr>
          <p:spPr>
            <a:xfrm>
              <a:off x="-8" y="1064"/>
              <a:ext cx="698" cy="19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2958" name="文本框 56334"/>
            <p:cNvSpPr txBox="1"/>
            <p:nvPr/>
          </p:nvSpPr>
          <p:spPr>
            <a:xfrm>
              <a:off x="324" y="1244"/>
              <a:ext cx="97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grpSp>
      <p:grpSp>
        <p:nvGrpSpPr>
          <p:cNvPr id="56336" name="组合 56335"/>
          <p:cNvGrpSpPr/>
          <p:nvPr/>
        </p:nvGrpSpPr>
        <p:grpSpPr>
          <a:xfrm>
            <a:off x="2471738" y="2441575"/>
            <a:ext cx="1458912" cy="1116013"/>
            <a:chOff x="0" y="0"/>
            <a:chExt cx="1083" cy="703"/>
          </a:xfrm>
        </p:grpSpPr>
        <p:sp>
          <p:nvSpPr>
            <p:cNvPr id="82960" name="直接连接符 56336"/>
            <p:cNvSpPr/>
            <p:nvPr/>
          </p:nvSpPr>
          <p:spPr>
            <a:xfrm>
              <a:off x="1083" y="0"/>
              <a:ext cx="0" cy="70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61" name="直接连接符 56337"/>
            <p:cNvSpPr/>
            <p:nvPr/>
          </p:nvSpPr>
          <p:spPr>
            <a:xfrm flipH="1">
              <a:off x="0" y="703"/>
              <a:ext cx="1083"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grpSp>
        <p:nvGrpSpPr>
          <p:cNvPr id="56339" name="组合 56338"/>
          <p:cNvGrpSpPr/>
          <p:nvPr/>
        </p:nvGrpSpPr>
        <p:grpSpPr>
          <a:xfrm>
            <a:off x="2111375" y="3067050"/>
            <a:ext cx="715963" cy="2582863"/>
            <a:chOff x="0" y="0"/>
            <a:chExt cx="451" cy="1627"/>
          </a:xfrm>
        </p:grpSpPr>
        <p:sp>
          <p:nvSpPr>
            <p:cNvPr id="82963" name="直接连接符 56339"/>
            <p:cNvSpPr/>
            <p:nvPr/>
          </p:nvSpPr>
          <p:spPr>
            <a:xfrm>
              <a:off x="117" y="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6341" name="椭圆 56340"/>
            <p:cNvSpPr/>
            <p:nvPr/>
          </p:nvSpPr>
          <p:spPr>
            <a:xfrm>
              <a:off x="0" y="220"/>
              <a:ext cx="226" cy="200"/>
            </a:xfrm>
            <a:prstGeom prst="ellipse">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2965" name="文本框 56341"/>
            <p:cNvSpPr txBox="1"/>
            <p:nvPr/>
          </p:nvSpPr>
          <p:spPr>
            <a:xfrm>
              <a:off x="36" y="200"/>
              <a:ext cx="175" cy="209"/>
            </a:xfrm>
            <a:prstGeom prst="rect">
              <a:avLst/>
            </a:prstGeom>
            <a:noFill/>
            <a:ln w="9525">
              <a:noFill/>
              <a:miter/>
            </a:ln>
          </p:spPr>
          <p:txBody>
            <a:bodyPr anchor="t"/>
            <a:p>
              <a:pPr lvl="0" algn="ct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82966" name="直接连接符 56342"/>
            <p:cNvSpPr/>
            <p:nvPr/>
          </p:nvSpPr>
          <p:spPr>
            <a:xfrm>
              <a:off x="118" y="0"/>
              <a:ext cx="0" cy="22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2967" name="直接连接符 56343"/>
            <p:cNvSpPr/>
            <p:nvPr/>
          </p:nvSpPr>
          <p:spPr>
            <a:xfrm>
              <a:off x="126" y="431"/>
              <a:ext cx="0" cy="118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68" name="直接连接符 56344"/>
            <p:cNvSpPr/>
            <p:nvPr/>
          </p:nvSpPr>
          <p:spPr>
            <a:xfrm>
              <a:off x="135" y="1627"/>
              <a:ext cx="316"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56346" name="直接连接符 56345"/>
          <p:cNvSpPr/>
          <p:nvPr/>
        </p:nvSpPr>
        <p:spPr>
          <a:xfrm>
            <a:off x="6269038" y="4184650"/>
            <a:ext cx="358775" cy="27940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56347" name="组合 56346"/>
          <p:cNvGrpSpPr/>
          <p:nvPr/>
        </p:nvGrpSpPr>
        <p:grpSpPr>
          <a:xfrm>
            <a:off x="2827338" y="4827588"/>
            <a:ext cx="1520825" cy="1503362"/>
            <a:chOff x="0" y="0"/>
            <a:chExt cx="958" cy="947"/>
          </a:xfrm>
        </p:grpSpPr>
        <p:sp>
          <p:nvSpPr>
            <p:cNvPr id="82971" name="直接连接符 56347"/>
            <p:cNvSpPr/>
            <p:nvPr/>
          </p:nvSpPr>
          <p:spPr>
            <a:xfrm>
              <a:off x="777" y="597"/>
              <a:ext cx="18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72" name="直接连接符 56348"/>
            <p:cNvSpPr/>
            <p:nvPr/>
          </p:nvSpPr>
          <p:spPr>
            <a:xfrm flipV="1">
              <a:off x="958" y="0"/>
              <a:ext cx="0"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56350" name="矩形 56349"/>
            <p:cNvSpPr/>
            <p:nvPr/>
          </p:nvSpPr>
          <p:spPr>
            <a:xfrm>
              <a:off x="0" y="123"/>
              <a:ext cx="811" cy="571"/>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2974" name="直接连接符 56350"/>
            <p:cNvSpPr/>
            <p:nvPr/>
          </p:nvSpPr>
          <p:spPr>
            <a:xfrm>
              <a:off x="11" y="29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75" name="文本框 56351"/>
            <p:cNvSpPr txBox="1"/>
            <p:nvPr/>
          </p:nvSpPr>
          <p:spPr>
            <a:xfrm>
              <a:off x="102"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76" name="文本框 56352"/>
            <p:cNvSpPr txBox="1"/>
            <p:nvPr/>
          </p:nvSpPr>
          <p:spPr>
            <a:xfrm>
              <a:off x="554"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77" name="文本框 56353"/>
            <p:cNvSpPr txBox="1"/>
            <p:nvPr/>
          </p:nvSpPr>
          <p:spPr>
            <a:xfrm>
              <a:off x="102" y="299"/>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2978" name="文本框 56354"/>
            <p:cNvSpPr txBox="1"/>
            <p:nvPr/>
          </p:nvSpPr>
          <p:spPr>
            <a:xfrm>
              <a:off x="542" y="299"/>
              <a:ext cx="193"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82979" name="直接连接符 56355"/>
            <p:cNvSpPr/>
            <p:nvPr/>
          </p:nvSpPr>
          <p:spPr>
            <a:xfrm>
              <a:off x="0" y="51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80" name="直接连接符 56356"/>
            <p:cNvSpPr/>
            <p:nvPr/>
          </p:nvSpPr>
          <p:spPr>
            <a:xfrm>
              <a:off x="362" y="123"/>
              <a:ext cx="0" cy="57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2981" name="文本框 56357"/>
            <p:cNvSpPr txBox="1"/>
            <p:nvPr/>
          </p:nvSpPr>
          <p:spPr>
            <a:xfrm>
              <a:off x="90" y="519"/>
              <a:ext cx="193" cy="16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2982" name="文本框 56358"/>
            <p:cNvSpPr txBox="1"/>
            <p:nvPr/>
          </p:nvSpPr>
          <p:spPr>
            <a:xfrm>
              <a:off x="531" y="519"/>
              <a:ext cx="192" cy="16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82983" name="文本框 56359"/>
            <p:cNvSpPr txBox="1"/>
            <p:nvPr/>
          </p:nvSpPr>
          <p:spPr>
            <a:xfrm>
              <a:off x="181" y="738"/>
              <a:ext cx="407" cy="20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grpSp>
      <p:grpSp>
        <p:nvGrpSpPr>
          <p:cNvPr id="56361" name="组合 56360"/>
          <p:cNvGrpSpPr/>
          <p:nvPr/>
        </p:nvGrpSpPr>
        <p:grpSpPr>
          <a:xfrm>
            <a:off x="1522413" y="1292225"/>
            <a:ext cx="5086350" cy="1185863"/>
            <a:chOff x="-192" y="0"/>
            <a:chExt cx="3204" cy="747"/>
          </a:xfrm>
        </p:grpSpPr>
        <p:grpSp>
          <p:nvGrpSpPr>
            <p:cNvPr id="82985" name="组合 56361"/>
            <p:cNvGrpSpPr/>
            <p:nvPr/>
          </p:nvGrpSpPr>
          <p:grpSpPr>
            <a:xfrm>
              <a:off x="442" y="0"/>
              <a:ext cx="2570" cy="747"/>
              <a:chOff x="-234" y="0"/>
              <a:chExt cx="2570" cy="747"/>
            </a:xfrm>
          </p:grpSpPr>
          <p:grpSp>
            <p:nvGrpSpPr>
              <p:cNvPr id="82986" name="组合 56362"/>
              <p:cNvGrpSpPr/>
              <p:nvPr/>
            </p:nvGrpSpPr>
            <p:grpSpPr>
              <a:xfrm>
                <a:off x="-135" y="246"/>
                <a:ext cx="2416" cy="307"/>
                <a:chOff x="-247" y="0"/>
                <a:chExt cx="4384" cy="480"/>
              </a:xfrm>
            </p:grpSpPr>
            <p:sp>
              <p:nvSpPr>
                <p:cNvPr id="82987" name="文本框 56363"/>
                <p:cNvSpPr txBox="1"/>
                <p:nvPr/>
              </p:nvSpPr>
              <p:spPr>
                <a:xfrm>
                  <a:off x="-247" y="0"/>
                  <a:ext cx="4384" cy="480"/>
                </a:xfrm>
                <a:prstGeom prst="rect">
                  <a:avLst/>
                </a:prstGeom>
                <a:noFill/>
                <a:ln w="9525" cap="flat" cmpd="sng">
                  <a:solidFill>
                    <a:srgbClr val="000000"/>
                  </a:solidFill>
                  <a:prstDash val="solid"/>
                  <a:miter/>
                  <a:headEnd type="none" w="med" len="med"/>
                  <a:tailEnd type="none" w="med" len="med"/>
                </a:ln>
              </p:spPr>
              <p:txBody>
                <a:bodyPr anchor="t"/>
                <a:p>
                  <a:pPr lvl="0" algn="just">
                    <a:lnSpc>
                      <a:spcPct val="120000"/>
                    </a:lnSpc>
                    <a:spcBef>
                      <a:spcPct val="30000"/>
                    </a:spcBef>
                  </a:pPr>
                  <a:r>
                    <a:rPr lang="en-US" altLang="zh-CN" sz="1600">
                      <a:solidFill>
                        <a:schemeClr val="tx1"/>
                      </a:solidFill>
                      <a:latin typeface="Times New Roman" panose="02020603050405020304" pitchFamily="18" charset="0"/>
                      <a:ea typeface="宋体" pitchFamily="2" charset="-122"/>
                    </a:rPr>
                    <a:t>0  0  0  0  1  0    0 1 1 1 0 0 0 1 0 0</a:t>
                  </a:r>
                  <a:endParaRPr lang="en-US" altLang="zh-CN" sz="1600">
                    <a:solidFill>
                      <a:schemeClr val="tx1"/>
                    </a:solidFill>
                    <a:latin typeface="Times New Roman" panose="02020603050405020304" pitchFamily="18" charset="0"/>
                    <a:ea typeface="宋体" pitchFamily="2" charset="-122"/>
                  </a:endParaRPr>
                </a:p>
              </p:txBody>
            </p:sp>
            <p:sp>
              <p:nvSpPr>
                <p:cNvPr id="82988" name="直接连接符 56364"/>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82989" name="文本框 56365"/>
              <p:cNvSpPr txBox="1"/>
              <p:nvPr/>
            </p:nvSpPr>
            <p:spPr>
              <a:xfrm>
                <a:off x="-234" y="554"/>
                <a:ext cx="2570" cy="193"/>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pitchFamily="18" charset="0"/>
                    <a:ea typeface="宋体" pitchFamily="2" charset="-122"/>
                  </a:rPr>
                  <a:t>  15                   10    9                             0</a:t>
                </a:r>
                <a:endParaRPr lang="en-US" altLang="zh-CN">
                  <a:solidFill>
                    <a:schemeClr val="tx1"/>
                  </a:solidFill>
                  <a:latin typeface="Times New Roman" panose="02020603050405020304" pitchFamily="18" charset="0"/>
                  <a:ea typeface="宋体" pitchFamily="2" charset="-122"/>
                </a:endParaRPr>
              </a:p>
            </p:txBody>
          </p:sp>
          <p:sp>
            <p:nvSpPr>
              <p:cNvPr id="82990" name="文本框 56366"/>
              <p:cNvSpPr txBox="1"/>
              <p:nvPr/>
            </p:nvSpPr>
            <p:spPr>
              <a:xfrm>
                <a:off x="137" y="0"/>
                <a:ext cx="49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页号</a:t>
                </a:r>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2991" name="文本框 56367"/>
              <p:cNvSpPr txBox="1"/>
              <p:nvPr/>
            </p:nvSpPr>
            <p:spPr>
              <a:xfrm>
                <a:off x="950"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页内位移</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grpSp>
        <p:grpSp>
          <p:nvGrpSpPr>
            <p:cNvPr id="82992" name="组合 56368"/>
            <p:cNvGrpSpPr/>
            <p:nvPr/>
          </p:nvGrpSpPr>
          <p:grpSpPr>
            <a:xfrm>
              <a:off x="-192" y="132"/>
              <a:ext cx="777" cy="264"/>
              <a:chOff x="-192" y="0"/>
              <a:chExt cx="777" cy="264"/>
            </a:xfrm>
          </p:grpSpPr>
          <p:sp>
            <p:nvSpPr>
              <p:cNvPr id="82993" name="直接连接符 56369"/>
              <p:cNvSpPr/>
              <p:nvPr/>
            </p:nvSpPr>
            <p:spPr>
              <a:xfrm>
                <a:off x="-192" y="264"/>
                <a:ext cx="677"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2994" name="文本框 56370"/>
              <p:cNvSpPr txBox="1"/>
              <p:nvPr/>
            </p:nvSpPr>
            <p:spPr>
              <a:xfrm>
                <a:off x="24" y="0"/>
                <a:ext cx="56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2500</a:t>
                </a:r>
                <a:endParaRPr lang="en-US" altLang="zh-CN" sz="1600">
                  <a:solidFill>
                    <a:schemeClr val="tx1"/>
                  </a:solidFill>
                  <a:latin typeface="Times New Roman" panose="02020603050405020304" pitchFamily="18" charset="0"/>
                  <a:ea typeface="宋体" pitchFamily="2" charset="-122"/>
                </a:endParaRPr>
              </a:p>
            </p:txBody>
          </p:sp>
        </p:grpSp>
      </p:grpSp>
      <p:grpSp>
        <p:nvGrpSpPr>
          <p:cNvPr id="56372" name="组合 56371"/>
          <p:cNvGrpSpPr/>
          <p:nvPr/>
        </p:nvGrpSpPr>
        <p:grpSpPr>
          <a:xfrm>
            <a:off x="6475413" y="1643063"/>
            <a:ext cx="2481262" cy="4051300"/>
            <a:chOff x="-96" y="0"/>
            <a:chExt cx="1563" cy="2552"/>
          </a:xfrm>
        </p:grpSpPr>
        <p:sp>
          <p:nvSpPr>
            <p:cNvPr id="56373" name="矩形 56372"/>
            <p:cNvSpPr/>
            <p:nvPr/>
          </p:nvSpPr>
          <p:spPr>
            <a:xfrm>
              <a:off x="0" y="106"/>
              <a:ext cx="903" cy="219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2997" name="文本框 56373"/>
            <p:cNvSpPr txBox="1"/>
            <p:nvPr/>
          </p:nvSpPr>
          <p:spPr>
            <a:xfrm>
              <a:off x="948"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2998" name="文本框 56374"/>
            <p:cNvSpPr txBox="1"/>
            <p:nvPr/>
          </p:nvSpPr>
          <p:spPr>
            <a:xfrm>
              <a:off x="903" y="220"/>
              <a:ext cx="467" cy="1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2999" name="直接连接符 56375"/>
            <p:cNvSpPr/>
            <p:nvPr/>
          </p:nvSpPr>
          <p:spPr>
            <a:xfrm>
              <a:off x="0" y="32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0" name="直接连接符 56376"/>
            <p:cNvSpPr/>
            <p:nvPr/>
          </p:nvSpPr>
          <p:spPr>
            <a:xfrm>
              <a:off x="0" y="54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1" name="直接连接符 56377"/>
            <p:cNvSpPr/>
            <p:nvPr/>
          </p:nvSpPr>
          <p:spPr>
            <a:xfrm>
              <a:off x="0" y="120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2" name="文本框 56378"/>
            <p:cNvSpPr txBox="1"/>
            <p:nvPr/>
          </p:nvSpPr>
          <p:spPr>
            <a:xfrm>
              <a:off x="226" y="2339"/>
              <a:ext cx="542"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83003" name="直接连接符 56379"/>
            <p:cNvSpPr/>
            <p:nvPr/>
          </p:nvSpPr>
          <p:spPr>
            <a:xfrm>
              <a:off x="0" y="186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4" name="直接连接符 56380"/>
            <p:cNvSpPr/>
            <p:nvPr/>
          </p:nvSpPr>
          <p:spPr>
            <a:xfrm>
              <a:off x="0" y="142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5" name="直接连接符 56381"/>
            <p:cNvSpPr/>
            <p:nvPr/>
          </p:nvSpPr>
          <p:spPr>
            <a:xfrm>
              <a:off x="0" y="9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6" name="直接连接符 56382"/>
            <p:cNvSpPr/>
            <p:nvPr/>
          </p:nvSpPr>
          <p:spPr>
            <a:xfrm>
              <a:off x="0" y="20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7" name="直接连接符 56383"/>
            <p:cNvSpPr/>
            <p:nvPr/>
          </p:nvSpPr>
          <p:spPr>
            <a:xfrm>
              <a:off x="0" y="810"/>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8" name="直接连接符 56384"/>
            <p:cNvSpPr/>
            <p:nvPr/>
          </p:nvSpPr>
          <p:spPr>
            <a:xfrm>
              <a:off x="0" y="164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3009" name="文本框 56385"/>
            <p:cNvSpPr txBox="1"/>
            <p:nvPr/>
          </p:nvSpPr>
          <p:spPr>
            <a:xfrm>
              <a:off x="903" y="440"/>
              <a:ext cx="416" cy="19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83010" name="文本框 56386"/>
            <p:cNvSpPr txBox="1"/>
            <p:nvPr/>
          </p:nvSpPr>
          <p:spPr>
            <a:xfrm>
              <a:off x="903" y="678"/>
              <a:ext cx="407"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83011" name="文本框 56387"/>
            <p:cNvSpPr txBox="1"/>
            <p:nvPr/>
          </p:nvSpPr>
          <p:spPr>
            <a:xfrm>
              <a:off x="903" y="898"/>
              <a:ext cx="406" cy="16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83012" name="文本框 56388"/>
            <p:cNvSpPr txBox="1"/>
            <p:nvPr/>
          </p:nvSpPr>
          <p:spPr>
            <a:xfrm>
              <a:off x="903" y="1117"/>
              <a:ext cx="458" cy="21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83013" name="文本框 56389"/>
            <p:cNvSpPr txBox="1"/>
            <p:nvPr/>
          </p:nvSpPr>
          <p:spPr>
            <a:xfrm>
              <a:off x="903" y="1337"/>
              <a:ext cx="439" cy="22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6KB</a:t>
              </a:r>
              <a:endParaRPr lang="en-US" altLang="zh-CN" sz="1600">
                <a:solidFill>
                  <a:schemeClr val="tx1"/>
                </a:solidFill>
                <a:latin typeface="Times New Roman" panose="02020603050405020304" pitchFamily="18" charset="0"/>
                <a:ea typeface="宋体" pitchFamily="2" charset="-122"/>
              </a:endParaRPr>
            </a:p>
          </p:txBody>
        </p:sp>
        <p:sp>
          <p:nvSpPr>
            <p:cNvPr id="83014" name="文本框 56390"/>
            <p:cNvSpPr txBox="1"/>
            <p:nvPr/>
          </p:nvSpPr>
          <p:spPr>
            <a:xfrm>
              <a:off x="904" y="1539"/>
              <a:ext cx="450" cy="19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7KB</a:t>
              </a:r>
              <a:endParaRPr lang="en-US" altLang="zh-CN" sz="1600">
                <a:solidFill>
                  <a:schemeClr val="tx1"/>
                </a:solidFill>
                <a:latin typeface="Times New Roman" panose="02020603050405020304" pitchFamily="18" charset="0"/>
                <a:ea typeface="宋体" pitchFamily="2" charset="-122"/>
              </a:endParaRPr>
            </a:p>
          </p:txBody>
        </p:sp>
        <p:sp>
          <p:nvSpPr>
            <p:cNvPr id="83015" name="文本框 56391"/>
            <p:cNvSpPr txBox="1"/>
            <p:nvPr/>
          </p:nvSpPr>
          <p:spPr>
            <a:xfrm>
              <a:off x="903" y="1768"/>
              <a:ext cx="458" cy="20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8KB</a:t>
              </a:r>
              <a:endParaRPr lang="en-US" altLang="zh-CN" sz="1600">
                <a:solidFill>
                  <a:schemeClr val="tx1"/>
                </a:solidFill>
                <a:latin typeface="Times New Roman" panose="02020603050405020304" pitchFamily="18" charset="0"/>
                <a:ea typeface="宋体" pitchFamily="2" charset="-122"/>
              </a:endParaRPr>
            </a:p>
          </p:txBody>
        </p:sp>
        <p:sp>
          <p:nvSpPr>
            <p:cNvPr id="83016" name="文本框 56392"/>
            <p:cNvSpPr txBox="1"/>
            <p:nvPr/>
          </p:nvSpPr>
          <p:spPr>
            <a:xfrm>
              <a:off x="903" y="1979"/>
              <a:ext cx="406" cy="1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9KB</a:t>
              </a:r>
              <a:endParaRPr lang="en-US" altLang="zh-CN" sz="1600">
                <a:solidFill>
                  <a:schemeClr val="tx1"/>
                </a:solidFill>
                <a:latin typeface="Times New Roman" panose="02020603050405020304" pitchFamily="18" charset="0"/>
                <a:ea typeface="宋体" pitchFamily="2" charset="-122"/>
              </a:endParaRPr>
            </a:p>
          </p:txBody>
        </p:sp>
        <p:sp>
          <p:nvSpPr>
            <p:cNvPr id="83017" name="文本框 56393"/>
            <p:cNvSpPr txBox="1"/>
            <p:nvPr/>
          </p:nvSpPr>
          <p:spPr>
            <a:xfrm>
              <a:off x="695" y="2226"/>
              <a:ext cx="772" cy="19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10KB-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3018" name="文本框 56394"/>
            <p:cNvSpPr txBox="1"/>
            <p:nvPr/>
          </p:nvSpPr>
          <p:spPr>
            <a:xfrm>
              <a:off x="316" y="10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83019" name="文本框 56395"/>
            <p:cNvSpPr txBox="1"/>
            <p:nvPr/>
          </p:nvSpPr>
          <p:spPr>
            <a:xfrm>
              <a:off x="316" y="32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pitchFamily="18" charset="0"/>
                  <a:ea typeface="宋体" pitchFamily="2" charset="-122"/>
                </a:rPr>
                <a:t>os</a:t>
              </a:r>
              <a:endParaRPr lang="en-US" altLang="zh-CN" sz="2000">
                <a:solidFill>
                  <a:schemeClr val="tx1"/>
                </a:solidFill>
                <a:latin typeface="Times New Roman" panose="02020603050405020304" pitchFamily="18" charset="0"/>
                <a:ea typeface="宋体" pitchFamily="2" charset="-122"/>
              </a:endParaRPr>
            </a:p>
          </p:txBody>
        </p:sp>
        <p:sp>
          <p:nvSpPr>
            <p:cNvPr id="83020" name="文本框 56396"/>
            <p:cNvSpPr txBox="1"/>
            <p:nvPr/>
          </p:nvSpPr>
          <p:spPr>
            <a:xfrm>
              <a:off x="-96" y="546"/>
              <a:ext cx="1131" cy="264"/>
            </a:xfrm>
            <a:prstGeom prst="rect">
              <a:avLst/>
            </a:prstGeom>
            <a:noFill/>
            <a:ln w="9525">
              <a:noFill/>
              <a:miter/>
            </a:ln>
          </p:spPr>
          <p:txBody>
            <a:bodyPr anchor="t"/>
            <a:p>
              <a:pPr lvl="0" algn="ctr">
                <a:spcBef>
                  <a:spcPct val="10000"/>
                </a:spcBef>
                <a:spcAft>
                  <a:spcPct val="30000"/>
                </a:spcAft>
              </a:pPr>
              <a:r>
                <a:rPr lang="en-US" altLang="zh-CN">
                  <a:solidFill>
                    <a:schemeClr val="tx1"/>
                  </a:solidFill>
                  <a:latin typeface="Times New Roman" panose="02020603050405020304" pitchFamily="18" charset="0"/>
                  <a:ea typeface="宋体" pitchFamily="2" charset="-122"/>
                </a:rPr>
                <a:t>mov r</a:t>
              </a:r>
              <a:r>
                <a:rPr lang="en-US" altLang="zh-CN" baseline="-25000">
                  <a:solidFill>
                    <a:schemeClr val="tx1"/>
                  </a:solidFill>
                  <a:latin typeface="Times New Roman" panose="02020603050405020304" pitchFamily="18" charset="0"/>
                  <a:ea typeface="宋体" pitchFamily="2" charset="-122"/>
                </a:rPr>
                <a:t>1,</a:t>
              </a:r>
              <a:r>
                <a:rPr lang="en-US" altLang="zh-CN">
                  <a:solidFill>
                    <a:schemeClr val="tx1"/>
                  </a:solidFill>
                  <a:latin typeface="Times New Roman" panose="02020603050405020304" pitchFamily="18" charset="0"/>
                  <a:ea typeface="宋体" pitchFamily="2" charset="-122"/>
                </a:rPr>
                <a:t> [2500]</a:t>
              </a:r>
              <a:endParaRPr lang="en-US" altLang="zh-CN">
                <a:solidFill>
                  <a:schemeClr val="tx1"/>
                </a:solidFill>
                <a:latin typeface="Times New Roman" panose="02020603050405020304" pitchFamily="18" charset="0"/>
                <a:ea typeface="宋体" pitchFamily="2" charset="-122"/>
              </a:endParaRPr>
            </a:p>
          </p:txBody>
        </p:sp>
        <p:sp>
          <p:nvSpPr>
            <p:cNvPr id="83021" name="文本框 56397"/>
            <p:cNvSpPr txBox="1"/>
            <p:nvPr/>
          </p:nvSpPr>
          <p:spPr>
            <a:xfrm>
              <a:off x="45" y="1645"/>
              <a:ext cx="407"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123</a:t>
              </a:r>
              <a:endParaRPr lang="en-US" altLang="zh-CN" sz="1600">
                <a:solidFill>
                  <a:schemeClr val="tx1"/>
                </a:solidFill>
                <a:latin typeface="Times New Roman" panose="02020603050405020304" pitchFamily="18" charset="0"/>
                <a:ea typeface="宋体" pitchFamily="2" charset="-122"/>
              </a:endParaRPr>
            </a:p>
          </p:txBody>
        </p:sp>
        <p:sp>
          <p:nvSpPr>
            <p:cNvPr id="83022" name="文本框 56398"/>
            <p:cNvSpPr txBox="1"/>
            <p:nvPr/>
          </p:nvSpPr>
          <p:spPr>
            <a:xfrm>
              <a:off x="146" y="996"/>
              <a:ext cx="587" cy="253"/>
            </a:xfrm>
            <a:prstGeom prst="rect">
              <a:avLst/>
            </a:prstGeom>
            <a:noFill/>
            <a:ln w="9525">
              <a:noFill/>
              <a:miter/>
            </a:ln>
          </p:spPr>
          <p:txBody>
            <a:bodyPr anchor="t"/>
            <a:p>
              <a:pPr lvl="0" algn="ct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p:txBody>
        </p:sp>
      </p:grpSp>
      <p:sp>
        <p:nvSpPr>
          <p:cNvPr id="56400" name="直接连接符 56399"/>
          <p:cNvSpPr/>
          <p:nvPr/>
        </p:nvSpPr>
        <p:spPr>
          <a:xfrm>
            <a:off x="5365750" y="2439988"/>
            <a:ext cx="0" cy="118586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56401" name="组合 56400"/>
          <p:cNvGrpSpPr/>
          <p:nvPr/>
        </p:nvGrpSpPr>
        <p:grpSpPr>
          <a:xfrm>
            <a:off x="3328988" y="3625850"/>
            <a:ext cx="2940050" cy="877888"/>
            <a:chOff x="45" y="0"/>
            <a:chExt cx="1852" cy="553"/>
          </a:xfrm>
        </p:grpSpPr>
        <p:sp>
          <p:nvSpPr>
            <p:cNvPr id="83025" name="文本框 56401"/>
            <p:cNvSpPr txBox="1"/>
            <p:nvPr/>
          </p:nvSpPr>
          <p:spPr>
            <a:xfrm>
              <a:off x="181" y="0"/>
              <a:ext cx="496"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页号</a:t>
              </a:r>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3026" name="文本框 56402"/>
            <p:cNvSpPr txBox="1"/>
            <p:nvPr/>
          </p:nvSpPr>
          <p:spPr>
            <a:xfrm>
              <a:off x="994"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页内位移</a:t>
              </a:r>
              <a:r>
                <a:rPr lang="en-US" altLang="zh-CN" sz="1600">
                  <a:solidFill>
                    <a:schemeClr val="tx1"/>
                  </a:solidFill>
                  <a:latin typeface="Times New Roman" panose="02020603050405020304" pitchFamily="18" charset="0"/>
                  <a:ea typeface="宋体" pitchFamily="2" charset="-122"/>
                </a:rPr>
                <a:t>W</a:t>
              </a:r>
              <a:endParaRPr lang="en-US" altLang="zh-CN" sz="1600">
                <a:solidFill>
                  <a:schemeClr val="tx1"/>
                </a:solidFill>
                <a:latin typeface="Times New Roman" panose="02020603050405020304" pitchFamily="18" charset="0"/>
                <a:ea typeface="宋体" pitchFamily="2" charset="-122"/>
              </a:endParaRPr>
            </a:p>
          </p:txBody>
        </p:sp>
        <p:grpSp>
          <p:nvGrpSpPr>
            <p:cNvPr id="83027" name="组合 56403"/>
            <p:cNvGrpSpPr/>
            <p:nvPr/>
          </p:nvGrpSpPr>
          <p:grpSpPr>
            <a:xfrm>
              <a:off x="45" y="246"/>
              <a:ext cx="1852" cy="307"/>
              <a:chOff x="0" y="0"/>
              <a:chExt cx="3360" cy="480"/>
            </a:xfrm>
          </p:grpSpPr>
          <p:sp>
            <p:nvSpPr>
              <p:cNvPr id="83028" name="文本框 56404"/>
              <p:cNvSpPr txBox="1"/>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83029" name="直接连接符 56405"/>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grpSp>
      <p:sp>
        <p:nvSpPr>
          <p:cNvPr id="56408" name="文本框 56407"/>
          <p:cNvSpPr txBox="1"/>
          <p:nvPr/>
        </p:nvSpPr>
        <p:spPr>
          <a:xfrm>
            <a:off x="3368675" y="4084638"/>
            <a:ext cx="1127125" cy="334962"/>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2</a:t>
            </a:r>
            <a:endParaRPr lang="zh-CN" altLang="en-US" sz="1600">
              <a:solidFill>
                <a:schemeClr val="tx1"/>
              </a:solidFill>
              <a:latin typeface="Times New Roman" panose="02020603050405020304" pitchFamily="18" charset="0"/>
              <a:ea typeface="宋体" pitchFamily="2" charset="-122"/>
            </a:endParaRPr>
          </a:p>
        </p:txBody>
      </p:sp>
      <p:sp>
        <p:nvSpPr>
          <p:cNvPr id="56409" name="文本框 56408"/>
          <p:cNvSpPr txBox="1"/>
          <p:nvPr/>
        </p:nvSpPr>
        <p:spPr>
          <a:xfrm>
            <a:off x="4546600" y="4071938"/>
            <a:ext cx="1752600" cy="3349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        452</a:t>
            </a:r>
            <a:endParaRPr lang="zh-CN" altLang="en-US" sz="1600">
              <a:solidFill>
                <a:schemeClr val="tx1"/>
              </a:solidFill>
              <a:latin typeface="Times New Roman" panose="02020603050405020304" pitchFamily="18" charset="0"/>
              <a:ea typeface="宋体" pitchFamily="2" charset="-122"/>
            </a:endParaRPr>
          </a:p>
        </p:txBody>
      </p:sp>
      <p:grpSp>
        <p:nvGrpSpPr>
          <p:cNvPr id="56410" name="组合 56409"/>
          <p:cNvGrpSpPr/>
          <p:nvPr/>
        </p:nvGrpSpPr>
        <p:grpSpPr>
          <a:xfrm>
            <a:off x="4754563" y="4411663"/>
            <a:ext cx="1868487" cy="1255712"/>
            <a:chOff x="-303" y="0"/>
            <a:chExt cx="1177" cy="791"/>
          </a:xfrm>
        </p:grpSpPr>
        <p:sp>
          <p:nvSpPr>
            <p:cNvPr id="83033" name="文本框 56410"/>
            <p:cNvSpPr txBox="1"/>
            <p:nvPr/>
          </p:nvSpPr>
          <p:spPr>
            <a:xfrm>
              <a:off x="-303" y="426"/>
              <a:ext cx="1177" cy="365"/>
            </a:xfrm>
            <a:prstGeom prst="rect">
              <a:avLst/>
            </a:prstGeom>
            <a:noFill/>
            <a:ln w="9525">
              <a:noFill/>
              <a:miter/>
            </a:ln>
          </p:spPr>
          <p:txBody>
            <a:bodyPr wrap="square" anchor="t">
              <a:spAutoFit/>
            </a:bodyPr>
            <a:p>
              <a:pPr lvl="0"/>
              <a:r>
                <a:rPr lang="en-US" altLang="zh-CN" sz="1600">
                  <a:solidFill>
                    <a:schemeClr val="tx1"/>
                  </a:solidFill>
                  <a:latin typeface="Times New Roman" panose="02020603050405020304" pitchFamily="18" charset="0"/>
                  <a:ea typeface="宋体" pitchFamily="2" charset="-122"/>
                </a:rPr>
                <a:t>7</a:t>
              </a:r>
              <a:r>
                <a:rPr lang="en-US" altLang="zh-CN" sz="1600">
                  <a:solidFill>
                    <a:schemeClr val="tx1"/>
                  </a:solidFill>
                  <a:latin typeface="Times New Roman" panose="02020603050405020304" pitchFamily="18" charset="0"/>
                  <a:ea typeface="Times New Roman" panose="02020603050405020304" pitchFamily="18" charset="0"/>
                </a:rPr>
                <a:t>×</a:t>
              </a:r>
              <a:r>
                <a:rPr lang="en-US" altLang="zh-CN" sz="1600">
                  <a:solidFill>
                    <a:schemeClr val="tx1"/>
                  </a:solidFill>
                  <a:latin typeface="Times New Roman" panose="02020603050405020304" pitchFamily="18" charset="0"/>
                  <a:ea typeface="宋体" pitchFamily="2" charset="-122"/>
                </a:rPr>
                <a:t>1024+452</a:t>
              </a:r>
              <a:endParaRPr lang="en-US" altLang="zh-CN" sz="1600">
                <a:solidFill>
                  <a:schemeClr val="tx1"/>
                </a:solidFill>
                <a:latin typeface="Times New Roman" panose="02020603050405020304" pitchFamily="18" charset="0"/>
                <a:ea typeface="宋体" pitchFamily="2" charset="-122"/>
              </a:endParaRPr>
            </a:p>
            <a:p>
              <a:pPr lvl="0"/>
              <a:r>
                <a:rPr lang="en-US" altLang="zh-CN" sz="1600">
                  <a:solidFill>
                    <a:schemeClr val="tx1"/>
                  </a:solidFill>
                  <a:latin typeface="Times New Roman" panose="02020603050405020304" pitchFamily="18" charset="0"/>
                  <a:ea typeface="宋体" pitchFamily="2" charset="-122"/>
                </a:rPr>
                <a:t>=7620</a:t>
              </a:r>
              <a:endParaRPr lang="en-US" altLang="zh-CN" sz="1600">
                <a:solidFill>
                  <a:schemeClr val="tx1"/>
                </a:solidFill>
                <a:latin typeface="Times New Roman" panose="02020603050405020304" pitchFamily="18" charset="0"/>
                <a:ea typeface="宋体" pitchFamily="2" charset="-122"/>
              </a:endParaRPr>
            </a:p>
          </p:txBody>
        </p:sp>
        <p:sp>
          <p:nvSpPr>
            <p:cNvPr id="83034" name="直接连接符 56411"/>
            <p:cNvSpPr/>
            <p:nvPr/>
          </p:nvSpPr>
          <p:spPr>
            <a:xfrm flipV="1">
              <a:off x="551" y="0"/>
              <a:ext cx="201" cy="47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56413" name="文本框 56412"/>
          <p:cNvSpPr txBox="1"/>
          <p:nvPr/>
        </p:nvSpPr>
        <p:spPr>
          <a:xfrm>
            <a:off x="4529138" y="6119813"/>
            <a:ext cx="2273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页式地址变换过程</a:t>
            </a:r>
            <a:endParaRPr lang="zh-CN" altLang="en-US" sz="1600" b="0">
              <a:solidFill>
                <a:schemeClr val="tx1"/>
              </a:solidFill>
              <a:latin typeface="Times New Roman" panose="02020603050405020304" pitchFamily="18" charset="0"/>
              <a:ea typeface="宋体" pitchFamily="2" charset="-122"/>
            </a:endParaRPr>
          </a:p>
        </p:txBody>
      </p:sp>
      <p:sp>
        <p:nvSpPr>
          <p:cNvPr id="56414" name="矩形 5641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10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7"/>
                                        </p:tgtEl>
                                        <p:attrNameLst>
                                          <p:attrName>style.visibility</p:attrName>
                                        </p:attrNameLst>
                                      </p:cBhvr>
                                      <p:to>
                                        <p:strVal val="visible"/>
                                      </p:to>
                                    </p:set>
                                    <p:anim calcmode="lin" valueType="num">
                                      <p:cBhvr additive="base">
                                        <p:cTn id="13" dur="500" fill="hold"/>
                                        <p:tgtEl>
                                          <p:spTgt spid="56327"/>
                                        </p:tgtEl>
                                        <p:attrNameLst>
                                          <p:attrName>ppt_x</p:attrName>
                                        </p:attrNameLst>
                                      </p:cBhvr>
                                      <p:tavLst>
                                        <p:tav tm="0">
                                          <p:val>
                                            <p:strVal val="0-#ppt_w/2"/>
                                          </p:val>
                                        </p:tav>
                                        <p:tav tm="100000">
                                          <p:val>
                                            <p:strVal val="#ppt_x"/>
                                          </p:val>
                                        </p:tav>
                                      </p:tavLst>
                                    </p:anim>
                                    <p:anim calcmode="lin" valueType="num">
                                      <p:cBhvr additive="base">
                                        <p:cTn id="14"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6372"/>
                                        </p:tgtEl>
                                        <p:attrNameLst>
                                          <p:attrName>style.visibility</p:attrName>
                                        </p:attrNameLst>
                                      </p:cBhvr>
                                      <p:to>
                                        <p:strVal val="visible"/>
                                      </p:to>
                                    </p:set>
                                    <p:anim calcmode="lin" valueType="num">
                                      <p:cBhvr additive="base">
                                        <p:cTn id="19" dur="500" fill="hold"/>
                                        <p:tgtEl>
                                          <p:spTgt spid="56372"/>
                                        </p:tgtEl>
                                        <p:attrNameLst>
                                          <p:attrName>ppt_x</p:attrName>
                                        </p:attrNameLst>
                                      </p:cBhvr>
                                      <p:tavLst>
                                        <p:tav tm="0">
                                          <p:val>
                                            <p:strVal val="1+#ppt_w/2"/>
                                          </p:val>
                                        </p:tav>
                                        <p:tav tm="100000">
                                          <p:val>
                                            <p:strVal val="#ppt_x"/>
                                          </p:val>
                                        </p:tav>
                                      </p:tavLst>
                                    </p:anim>
                                    <p:anim calcmode="lin" valueType="num">
                                      <p:cBhvr additive="base">
                                        <p:cTn id="20" dur="500" fill="hold"/>
                                        <p:tgtEl>
                                          <p:spTgt spid="56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6361"/>
                                        </p:tgtEl>
                                        <p:attrNameLst>
                                          <p:attrName>style.visibility</p:attrName>
                                        </p:attrNameLst>
                                      </p:cBhvr>
                                      <p:to>
                                        <p:strVal val="visible"/>
                                      </p:to>
                                    </p:set>
                                    <p:anim calcmode="lin" valueType="num">
                                      <p:cBhvr additive="base">
                                        <p:cTn id="25" dur="500" fill="hold"/>
                                        <p:tgtEl>
                                          <p:spTgt spid="56361"/>
                                        </p:tgtEl>
                                        <p:attrNameLst>
                                          <p:attrName>ppt_x</p:attrName>
                                        </p:attrNameLst>
                                      </p:cBhvr>
                                      <p:tavLst>
                                        <p:tav tm="0">
                                          <p:val>
                                            <p:strVal val="#ppt_x"/>
                                          </p:val>
                                        </p:tav>
                                        <p:tav tm="100000">
                                          <p:val>
                                            <p:strVal val="#ppt_x"/>
                                          </p:val>
                                        </p:tav>
                                      </p:tavLst>
                                    </p:anim>
                                    <p:anim calcmode="lin" valueType="num">
                                      <p:cBhvr additive="base">
                                        <p:cTn id="26" dur="500" fill="hold"/>
                                        <p:tgtEl>
                                          <p:spTgt spid="5636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4"/>
                                        </p:tgtEl>
                                        <p:attrNameLst>
                                          <p:attrName>style.visibility</p:attrName>
                                        </p:attrNameLst>
                                      </p:cBhvr>
                                      <p:to>
                                        <p:strVal val="visible"/>
                                      </p:to>
                                    </p:set>
                                    <p:anim calcmode="lin" valueType="num">
                                      <p:cBhvr additive="base">
                                        <p:cTn id="31" dur="500" fill="hold"/>
                                        <p:tgtEl>
                                          <p:spTgt spid="56324"/>
                                        </p:tgtEl>
                                        <p:attrNameLst>
                                          <p:attrName>ppt_x</p:attrName>
                                        </p:attrNameLst>
                                      </p:cBhvr>
                                      <p:tavLst>
                                        <p:tav tm="0">
                                          <p:val>
                                            <p:strVal val="#ppt_x"/>
                                          </p:val>
                                        </p:tav>
                                        <p:tav tm="100000">
                                          <p:val>
                                            <p:strVal val="#ppt_x"/>
                                          </p:val>
                                        </p:tav>
                                      </p:tavLst>
                                    </p:anim>
                                    <p:anim calcmode="lin" valueType="num">
                                      <p:cBhvr additive="base">
                                        <p:cTn id="32"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401"/>
                                        </p:tgtEl>
                                        <p:attrNameLst>
                                          <p:attrName>style.visibility</p:attrName>
                                        </p:attrNameLst>
                                      </p:cBhvr>
                                      <p:to>
                                        <p:strVal val="visible"/>
                                      </p:to>
                                    </p:set>
                                    <p:anim calcmode="lin" valueType="num">
                                      <p:cBhvr additive="base">
                                        <p:cTn id="37" dur="500" fill="hold"/>
                                        <p:tgtEl>
                                          <p:spTgt spid="56401"/>
                                        </p:tgtEl>
                                        <p:attrNameLst>
                                          <p:attrName>ppt_x</p:attrName>
                                        </p:attrNameLst>
                                      </p:cBhvr>
                                      <p:tavLst>
                                        <p:tav tm="0">
                                          <p:val>
                                            <p:strVal val="#ppt_x"/>
                                          </p:val>
                                        </p:tav>
                                        <p:tav tm="100000">
                                          <p:val>
                                            <p:strVal val="#ppt_x"/>
                                          </p:val>
                                        </p:tav>
                                      </p:tavLst>
                                    </p:anim>
                                    <p:anim calcmode="lin" valueType="num">
                                      <p:cBhvr additive="base">
                                        <p:cTn id="38" dur="500" fill="hold"/>
                                        <p:tgtEl>
                                          <p:spTgt spid="564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6336"/>
                                        </p:tgtEl>
                                        <p:attrNameLst>
                                          <p:attrName>style.visibility</p:attrName>
                                        </p:attrNameLst>
                                      </p:cBhvr>
                                      <p:to>
                                        <p:strVal val="visible"/>
                                      </p:to>
                                    </p:set>
                                    <p:anim calcmode="lin" valueType="num">
                                      <p:cBhvr additive="base">
                                        <p:cTn id="43" dur="500" fill="hold"/>
                                        <p:tgtEl>
                                          <p:spTgt spid="56336"/>
                                        </p:tgtEl>
                                        <p:attrNameLst>
                                          <p:attrName>ppt_x</p:attrName>
                                        </p:attrNameLst>
                                      </p:cBhvr>
                                      <p:tavLst>
                                        <p:tav tm="0">
                                          <p:val>
                                            <p:strVal val="1+#ppt_w/2"/>
                                          </p:val>
                                        </p:tav>
                                        <p:tav tm="100000">
                                          <p:val>
                                            <p:strVal val="#ppt_x"/>
                                          </p:val>
                                        </p:tav>
                                      </p:tavLst>
                                    </p:anim>
                                    <p:anim calcmode="lin" valueType="num">
                                      <p:cBhvr additive="base">
                                        <p:cTn id="44" dur="500" fill="hold"/>
                                        <p:tgtEl>
                                          <p:spTgt spid="563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339"/>
                                        </p:tgtEl>
                                        <p:attrNameLst>
                                          <p:attrName>style.visibility</p:attrName>
                                        </p:attrNameLst>
                                      </p:cBhvr>
                                      <p:to>
                                        <p:strVal val="visible"/>
                                      </p:to>
                                    </p:set>
                                    <p:anim calcmode="lin" valueType="num">
                                      <p:cBhvr additive="base">
                                        <p:cTn id="49" dur="500" fill="hold"/>
                                        <p:tgtEl>
                                          <p:spTgt spid="56339"/>
                                        </p:tgtEl>
                                        <p:attrNameLst>
                                          <p:attrName>ppt_x</p:attrName>
                                        </p:attrNameLst>
                                      </p:cBhvr>
                                      <p:tavLst>
                                        <p:tav tm="0">
                                          <p:val>
                                            <p:strVal val="#ppt_x"/>
                                          </p:val>
                                        </p:tav>
                                        <p:tav tm="100000">
                                          <p:val>
                                            <p:strVal val="#ppt_x"/>
                                          </p:val>
                                        </p:tav>
                                      </p:tavLst>
                                    </p:anim>
                                    <p:anim calcmode="lin" valueType="num">
                                      <p:cBhvr additive="base">
                                        <p:cTn id="50" dur="500" fill="hold"/>
                                        <p:tgtEl>
                                          <p:spTgt spid="563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347"/>
                                        </p:tgtEl>
                                        <p:attrNameLst>
                                          <p:attrName>style.visibility</p:attrName>
                                        </p:attrNameLst>
                                      </p:cBhvr>
                                      <p:to>
                                        <p:strVal val="visible"/>
                                      </p:to>
                                    </p:set>
                                    <p:anim calcmode="lin" valueType="num">
                                      <p:cBhvr additive="base">
                                        <p:cTn id="55" dur="500" fill="hold"/>
                                        <p:tgtEl>
                                          <p:spTgt spid="56347"/>
                                        </p:tgtEl>
                                        <p:attrNameLst>
                                          <p:attrName>ppt_x</p:attrName>
                                        </p:attrNameLst>
                                      </p:cBhvr>
                                      <p:tavLst>
                                        <p:tav tm="0">
                                          <p:val>
                                            <p:strVal val="#ppt_x"/>
                                          </p:val>
                                        </p:tav>
                                        <p:tav tm="100000">
                                          <p:val>
                                            <p:strVal val="#ppt_x"/>
                                          </p:val>
                                        </p:tav>
                                      </p:tavLst>
                                    </p:anim>
                                    <p:anim calcmode="lin" valueType="num">
                                      <p:cBhvr additive="base">
                                        <p:cTn id="56" dur="500" fill="hold"/>
                                        <p:tgtEl>
                                          <p:spTgt spid="563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408"/>
                                        </p:tgtEl>
                                        <p:attrNameLst>
                                          <p:attrName>style.visibility</p:attrName>
                                        </p:attrNameLst>
                                      </p:cBhvr>
                                      <p:to>
                                        <p:strVal val="visible"/>
                                      </p:to>
                                    </p:set>
                                    <p:anim calcmode="lin" valueType="num">
                                      <p:cBhvr additive="base">
                                        <p:cTn id="61" dur="500" fill="hold"/>
                                        <p:tgtEl>
                                          <p:spTgt spid="56408"/>
                                        </p:tgtEl>
                                        <p:attrNameLst>
                                          <p:attrName>ppt_x</p:attrName>
                                        </p:attrNameLst>
                                      </p:cBhvr>
                                      <p:tavLst>
                                        <p:tav tm="0">
                                          <p:val>
                                            <p:strVal val="#ppt_x"/>
                                          </p:val>
                                        </p:tav>
                                        <p:tav tm="100000">
                                          <p:val>
                                            <p:strVal val="#ppt_x"/>
                                          </p:val>
                                        </p:tav>
                                      </p:tavLst>
                                    </p:anim>
                                    <p:anim calcmode="lin" valueType="num">
                                      <p:cBhvr additive="base">
                                        <p:cTn id="62" dur="500" fill="hold"/>
                                        <p:tgtEl>
                                          <p:spTgt spid="5640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56400"/>
                                        </p:tgtEl>
                                        <p:attrNameLst>
                                          <p:attrName>style.visibility</p:attrName>
                                        </p:attrNameLst>
                                      </p:cBhvr>
                                      <p:to>
                                        <p:strVal val="visible"/>
                                      </p:to>
                                    </p:set>
                                    <p:anim calcmode="lin" valueType="num">
                                      <p:cBhvr additive="base">
                                        <p:cTn id="67" dur="500" fill="hold"/>
                                        <p:tgtEl>
                                          <p:spTgt spid="56400"/>
                                        </p:tgtEl>
                                        <p:attrNameLst>
                                          <p:attrName>ppt_x</p:attrName>
                                        </p:attrNameLst>
                                      </p:cBhvr>
                                      <p:tavLst>
                                        <p:tav tm="0">
                                          <p:val>
                                            <p:strVal val="#ppt_x"/>
                                          </p:val>
                                        </p:tav>
                                        <p:tav tm="100000">
                                          <p:val>
                                            <p:strVal val="#ppt_x"/>
                                          </p:val>
                                        </p:tav>
                                      </p:tavLst>
                                    </p:anim>
                                    <p:anim calcmode="lin" valueType="num">
                                      <p:cBhvr additive="base">
                                        <p:cTn id="68" dur="500" fill="hold"/>
                                        <p:tgtEl>
                                          <p:spTgt spid="5640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6409"/>
                                        </p:tgtEl>
                                        <p:attrNameLst>
                                          <p:attrName>style.visibility</p:attrName>
                                        </p:attrNameLst>
                                      </p:cBhvr>
                                      <p:to>
                                        <p:strVal val="visible"/>
                                      </p:to>
                                    </p:set>
                                    <p:anim calcmode="lin" valueType="num">
                                      <p:cBhvr additive="base">
                                        <p:cTn id="73" dur="500" fill="hold"/>
                                        <p:tgtEl>
                                          <p:spTgt spid="56409"/>
                                        </p:tgtEl>
                                        <p:attrNameLst>
                                          <p:attrName>ppt_x</p:attrName>
                                        </p:attrNameLst>
                                      </p:cBhvr>
                                      <p:tavLst>
                                        <p:tav tm="0">
                                          <p:val>
                                            <p:strVal val="#ppt_x"/>
                                          </p:val>
                                        </p:tav>
                                        <p:tav tm="100000">
                                          <p:val>
                                            <p:strVal val="#ppt_x"/>
                                          </p:val>
                                        </p:tav>
                                      </p:tavLst>
                                    </p:anim>
                                    <p:anim calcmode="lin" valueType="num">
                                      <p:cBhvr additive="base">
                                        <p:cTn id="74" dur="500" fill="hold"/>
                                        <p:tgtEl>
                                          <p:spTgt spid="5640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6346"/>
                                        </p:tgtEl>
                                        <p:attrNameLst>
                                          <p:attrName>style.visibility</p:attrName>
                                        </p:attrNameLst>
                                      </p:cBhvr>
                                      <p:to>
                                        <p:strVal val="visible"/>
                                      </p:to>
                                    </p:set>
                                    <p:anim calcmode="lin" valueType="num">
                                      <p:cBhvr additive="base">
                                        <p:cTn id="79" dur="500" fill="hold"/>
                                        <p:tgtEl>
                                          <p:spTgt spid="56346"/>
                                        </p:tgtEl>
                                        <p:attrNameLst>
                                          <p:attrName>ppt_x</p:attrName>
                                        </p:attrNameLst>
                                      </p:cBhvr>
                                      <p:tavLst>
                                        <p:tav tm="0">
                                          <p:val>
                                            <p:strVal val="#ppt_x"/>
                                          </p:val>
                                        </p:tav>
                                        <p:tav tm="100000">
                                          <p:val>
                                            <p:strVal val="#ppt_x"/>
                                          </p:val>
                                        </p:tav>
                                      </p:tavLst>
                                    </p:anim>
                                    <p:anim calcmode="lin" valueType="num">
                                      <p:cBhvr additive="base">
                                        <p:cTn id="80" dur="500" fill="hold"/>
                                        <p:tgtEl>
                                          <p:spTgt spid="563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6410"/>
                                        </p:tgtEl>
                                        <p:attrNameLst>
                                          <p:attrName>style.visibility</p:attrName>
                                        </p:attrNameLst>
                                      </p:cBhvr>
                                      <p:to>
                                        <p:strVal val="visible"/>
                                      </p:to>
                                    </p:set>
                                    <p:anim calcmode="lin" valueType="num">
                                      <p:cBhvr additive="base">
                                        <p:cTn id="85" dur="500" fill="hold"/>
                                        <p:tgtEl>
                                          <p:spTgt spid="56410"/>
                                        </p:tgtEl>
                                        <p:attrNameLst>
                                          <p:attrName>ppt_x</p:attrName>
                                        </p:attrNameLst>
                                      </p:cBhvr>
                                      <p:tavLst>
                                        <p:tav tm="0">
                                          <p:val>
                                            <p:strVal val="#ppt_x"/>
                                          </p:val>
                                        </p:tav>
                                        <p:tav tm="100000">
                                          <p:val>
                                            <p:strVal val="#ppt_x"/>
                                          </p:val>
                                        </p:tav>
                                      </p:tavLst>
                                    </p:anim>
                                    <p:anim calcmode="lin" valueType="num">
                                      <p:cBhvr additive="base">
                                        <p:cTn id="86" dur="500" fill="hold"/>
                                        <p:tgtEl>
                                          <p:spTgt spid="564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408" grpId="0"/>
      <p:bldP spid="56409" grpId="0"/>
      <p:bldP spid="564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679450" y="715963"/>
            <a:ext cx="8261350" cy="43694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页式地址变换步骤</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给出操作数地址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为</a:t>
            </a:r>
            <a:r>
              <a:rPr lang="en-US" altLang="zh-CN" sz="2400" strike="noStrike" noProof="1">
                <a:solidFill>
                  <a:schemeClr val="tx1"/>
                </a:solidFill>
                <a:latin typeface="Times New Roman" panose="02020603050405020304" pitchFamily="18" charset="0"/>
                <a:ea typeface="宋体" pitchFamily="2" charset="-122"/>
                <a:cs typeface="+mn-ea"/>
              </a:rPr>
              <a:t>2500) </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pitchFamily="18" charset="0"/>
                <a:ea typeface="宋体" pitchFamily="2" charset="-122"/>
                <a:cs typeface="+mn-ea"/>
              </a:rPr>
              <a:t>由分页机构自动地把逻辑地址分为两部分，得到页号</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和页内相对位移</a:t>
            </a:r>
            <a:r>
              <a:rPr lang="en-US" altLang="zh-CN" sz="2400" strike="noStrike" noProof="1">
                <a:solidFill>
                  <a:schemeClr val="tx1"/>
                </a:solidFill>
                <a:latin typeface="Times New Roman" panose="02020603050405020304" pitchFamily="18" charset="0"/>
                <a:ea typeface="宋体" pitchFamily="2" charset="-122"/>
                <a:cs typeface="+mn-ea"/>
              </a:rPr>
              <a:t>w (p =2</a:t>
            </a: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 =452)</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pitchFamily="18" charset="0"/>
                <a:ea typeface="宋体" pitchFamily="2" charset="-122"/>
                <a:cs typeface="+mn-ea"/>
              </a:rPr>
              <a:t>根据页表始址寄存器指示的页表始地址，以页号为索引，找到第</a:t>
            </a:r>
            <a:r>
              <a:rPr lang="en-US" altLang="zh-CN" sz="2400" strike="noStrike"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页所对应的块号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为</a:t>
            </a:r>
            <a:r>
              <a:rPr lang="en-US" altLang="zh-CN" sz="2400" strike="noStrike" noProof="1">
                <a:solidFill>
                  <a:schemeClr val="tx1"/>
                </a:solidFill>
                <a:latin typeface="Times New Roman" panose="02020603050405020304" pitchFamily="18" charset="0"/>
                <a:ea typeface="宋体" pitchFamily="2" charset="-122"/>
                <a:cs typeface="+mn-ea"/>
              </a:rPr>
              <a:t>7) </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pitchFamily="18" charset="0"/>
                <a:ea typeface="宋体" pitchFamily="2" charset="-122"/>
                <a:cs typeface="+mn-ea"/>
              </a:rPr>
              <a:t>将块号</a:t>
            </a:r>
            <a:r>
              <a:rPr lang="en-US" altLang="zh-CN" sz="2400" strike="noStrike" noProof="1">
                <a:solidFill>
                  <a:schemeClr val="tx1"/>
                </a:solidFill>
                <a:latin typeface="Times New Roman" panose="02020603050405020304" pitchFamily="18" charset="0"/>
                <a:ea typeface="宋体" pitchFamily="2" charset="-122"/>
                <a:cs typeface="+mn-ea"/>
              </a:rPr>
              <a:t>b</a:t>
            </a:r>
            <a:r>
              <a:rPr lang="zh-CN" altLang="en-US" sz="2400" strike="noStrike" noProof="1">
                <a:solidFill>
                  <a:schemeClr val="tx1"/>
                </a:solidFill>
                <a:latin typeface="Times New Roman" panose="02020603050405020304" pitchFamily="18" charset="0"/>
                <a:ea typeface="宋体" pitchFamily="2" charset="-122"/>
                <a:cs typeface="+mn-ea"/>
              </a:rPr>
              <a:t>和页内位移量</a:t>
            </a:r>
            <a:r>
              <a:rPr lang="en-US" altLang="zh-CN" sz="2400" strike="noStrike" noProof="1">
                <a:solidFill>
                  <a:schemeClr val="tx1"/>
                </a:solidFill>
                <a:latin typeface="Times New Roman" panose="02020603050405020304" pitchFamily="18" charset="0"/>
                <a:ea typeface="宋体" pitchFamily="2" charset="-122"/>
                <a:cs typeface="+mn-ea"/>
              </a:rPr>
              <a:t>w</a:t>
            </a:r>
            <a:r>
              <a:rPr lang="zh-CN" altLang="en-US" sz="2400" strike="noStrike" noProof="1">
                <a:solidFill>
                  <a:schemeClr val="tx1"/>
                </a:solidFill>
                <a:latin typeface="Times New Roman" panose="02020603050405020304" pitchFamily="18" charset="0"/>
                <a:ea typeface="宋体" pitchFamily="2" charset="-122"/>
                <a:cs typeface="+mn-ea"/>
              </a:rPr>
              <a:t>拼接在一起，就形成了访问主存的物理地址 </a:t>
            </a:r>
            <a:r>
              <a:rPr lang="en-US" altLang="zh-CN" sz="2400" strike="noStrike" noProof="1">
                <a:solidFill>
                  <a:schemeClr val="tx1"/>
                </a:solidFill>
                <a:latin typeface="Times New Roman" panose="02020603050405020304" pitchFamily="18" charset="0"/>
                <a:ea typeface="宋体" pitchFamily="2" charset="-122"/>
                <a:cs typeface="+mn-ea"/>
              </a:rPr>
              <a:t>(7*1024+452=7620)</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1"/>
                                            </p:txEl>
                                          </p:spTgt>
                                        </p:tgtEl>
                                        <p:attrNameLst>
                                          <p:attrName>style.visibility</p:attrName>
                                        </p:attrNameLst>
                                      </p:cBhvr>
                                      <p:to>
                                        <p:strVal val="visible"/>
                                      </p:to>
                                    </p:set>
                                    <p:anim calcmode="lin" valueType="num">
                                      <p:cBhvr additive="base">
                                        <p:cTn id="7" dur="1000" fill="hold"/>
                                        <p:tgtEl>
                                          <p:spTgt spid="5734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1" end="40"/>
                                            </p:txEl>
                                          </p:spTgt>
                                        </p:tgtEl>
                                        <p:attrNameLst>
                                          <p:attrName>style.visibility</p:attrName>
                                        </p:attrNameLst>
                                      </p:cBhvr>
                                      <p:to>
                                        <p:strVal val="visible"/>
                                      </p:to>
                                    </p:set>
                                    <p:anim calcmode="lin" valueType="num">
                                      <p:cBhvr additive="base">
                                        <p:cTn id="13" dur="500" fill="hold"/>
                                        <p:tgtEl>
                                          <p:spTgt spid="57347">
                                            <p:txEl>
                                              <p:charRg st="11"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1" end="4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40" end="74"/>
                                            </p:txEl>
                                          </p:spTgt>
                                        </p:tgtEl>
                                        <p:attrNameLst>
                                          <p:attrName>style.visibility</p:attrName>
                                        </p:attrNameLst>
                                      </p:cBhvr>
                                      <p:to>
                                        <p:strVal val="visible"/>
                                      </p:to>
                                    </p:set>
                                    <p:anim calcmode="lin" valueType="num">
                                      <p:cBhvr additive="base">
                                        <p:cTn id="17" dur="500" fill="hold"/>
                                        <p:tgtEl>
                                          <p:spTgt spid="57347">
                                            <p:txEl>
                                              <p:charRg st="40"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40"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21"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5"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41</a:t>
            </a:r>
            <a:endParaRPr lang="en-US" altLang="zh-CN" b="0">
              <a:solidFill>
                <a:schemeClr val="tx2"/>
              </a:solidFill>
              <a:latin typeface="Times New Roman" panose="02020603050405020304" pitchFamily="18" charset="0"/>
              <a:ea typeface="宋体" pitchFamily="2" charset="-122"/>
            </a:endParaRPr>
          </a:p>
        </p:txBody>
      </p:sp>
      <p:sp>
        <p:nvSpPr>
          <p:cNvPr id="57347" name="矩形 57346"/>
          <p:cNvSpPr/>
          <p:nvPr/>
        </p:nvSpPr>
        <p:spPr>
          <a:xfrm>
            <a:off x="412750" y="715963"/>
            <a:ext cx="8261350" cy="21202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pitchFamily="18" charset="0"/>
                <a:ea typeface="宋体" pitchFamily="2" charset="-122"/>
              </a:rPr>
              <a:t>习题</a:t>
            </a:r>
            <a:r>
              <a:rPr lang="en-US" altLang="zh-CN" sz="2400" b="1" strike="noStrike" noProof="1">
                <a:solidFill>
                  <a:srgbClr val="000099"/>
                </a:solidFill>
                <a:latin typeface="Times New Roman" panose="02020603050405020304" pitchFamily="18" charset="0"/>
                <a:ea typeface="宋体" pitchFamily="2" charset="-122"/>
              </a:rPr>
              <a:t>6-14</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pitchFamily="18" charset="0"/>
                <a:ea typeface="宋体" pitchFamily="2" charset="-122"/>
              </a:rPr>
              <a:t>已知主存容量为</a:t>
            </a:r>
            <a:r>
              <a:rPr lang="en-US" altLang="zh-CN" sz="2400" strike="noStrike" noProof="1">
                <a:solidFill>
                  <a:schemeClr val="tx1"/>
                </a:solidFill>
                <a:effectLst/>
                <a:latin typeface="Times New Roman" panose="02020603050405020304" pitchFamily="18" charset="0"/>
                <a:ea typeface="宋体" pitchFamily="2" charset="-122"/>
              </a:rPr>
              <a:t>64KB</a:t>
            </a:r>
            <a:r>
              <a:rPr lang="zh-CN" altLang="en-US" sz="2400" strike="noStrike" noProof="1">
                <a:solidFill>
                  <a:schemeClr val="tx1"/>
                </a:solidFill>
                <a:effectLst/>
                <a:latin typeface="Times New Roman" panose="02020603050405020304" pitchFamily="18" charset="0"/>
                <a:ea typeface="宋体" pitchFamily="2" charset="-122"/>
              </a:rPr>
              <a:t>，某一作业</a:t>
            </a:r>
            <a:r>
              <a:rPr lang="en-US" altLang="zh-CN" sz="2400" strike="noStrike" noProof="1">
                <a:solidFill>
                  <a:schemeClr val="tx1"/>
                </a:solidFill>
                <a:effectLst/>
                <a:latin typeface="Times New Roman" panose="02020603050405020304" pitchFamily="18" charset="0"/>
                <a:ea typeface="宋体" pitchFamily="2" charset="-122"/>
              </a:rPr>
              <a:t>A</a:t>
            </a:r>
            <a:r>
              <a:rPr lang="zh-CN" altLang="en-US" sz="2400" strike="noStrike" noProof="1">
                <a:solidFill>
                  <a:schemeClr val="tx1"/>
                </a:solidFill>
                <a:effectLst/>
                <a:latin typeface="Times New Roman" panose="02020603050405020304" pitchFamily="18" charset="0"/>
                <a:ea typeface="宋体" pitchFamily="2" charset="-122"/>
              </a:rPr>
              <a:t>的地址空间如图所示，它的四个页面（页面大小为</a:t>
            </a:r>
            <a:r>
              <a:rPr lang="en-US" altLang="zh-CN" sz="2400" strike="noStrike" noProof="1">
                <a:solidFill>
                  <a:schemeClr val="tx1"/>
                </a:solidFill>
                <a:effectLst/>
                <a:latin typeface="Times New Roman" panose="02020603050405020304" pitchFamily="18" charset="0"/>
                <a:ea typeface="宋体" pitchFamily="2" charset="-122"/>
              </a:rPr>
              <a:t>1KB</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0</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1</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2</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3</a:t>
            </a:r>
            <a:r>
              <a:rPr lang="zh-CN" altLang="en-US" sz="2400" strike="noStrike" noProof="1">
                <a:solidFill>
                  <a:schemeClr val="tx1"/>
                </a:solidFill>
                <a:effectLst/>
                <a:latin typeface="Times New Roman" panose="02020603050405020304" pitchFamily="18" charset="0"/>
                <a:ea typeface="宋体" pitchFamily="2" charset="-122"/>
              </a:rPr>
              <a:t>被分配到主存的</a:t>
            </a:r>
            <a:r>
              <a:rPr lang="en-US" altLang="zh-CN" sz="2400" strike="noStrike" noProof="1">
                <a:solidFill>
                  <a:schemeClr val="tx1"/>
                </a:solidFill>
                <a:effectLst/>
                <a:latin typeface="Times New Roman" panose="02020603050405020304" pitchFamily="18" charset="0"/>
                <a:ea typeface="宋体" pitchFamily="2" charset="-122"/>
              </a:rPr>
              <a:t>2</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4</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6</a:t>
            </a:r>
            <a:r>
              <a:rPr lang="zh-CN" altLang="en-US" sz="2400" strike="noStrike" noProof="1">
                <a:solidFill>
                  <a:schemeClr val="tx1"/>
                </a:solidFill>
                <a:effectLst/>
                <a:latin typeface="Times New Roman" panose="02020603050405020304" pitchFamily="18" charset="0"/>
                <a:ea typeface="宋体" pitchFamily="2" charset="-122"/>
              </a:rPr>
              <a:t>、</a:t>
            </a:r>
            <a:r>
              <a:rPr lang="en-US" altLang="zh-CN" sz="2400" strike="noStrike" noProof="1">
                <a:solidFill>
                  <a:schemeClr val="tx1"/>
                </a:solidFill>
                <a:effectLst/>
                <a:latin typeface="Times New Roman" panose="02020603050405020304" pitchFamily="18" charset="0"/>
                <a:ea typeface="宋体" pitchFamily="2" charset="-122"/>
              </a:rPr>
              <a:t>7</a:t>
            </a:r>
            <a:r>
              <a:rPr lang="zh-CN" altLang="en-US" sz="2400" strike="noStrike" noProof="1">
                <a:solidFill>
                  <a:schemeClr val="tx1"/>
                </a:solidFill>
                <a:effectLst/>
                <a:latin typeface="Times New Roman" panose="02020603050405020304" pitchFamily="18" charset="0"/>
                <a:ea typeface="宋体" pitchFamily="2" charset="-122"/>
              </a:rPr>
              <a:t>块中。</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4" name="组合 3"/>
          <p:cNvGrpSpPr/>
          <p:nvPr/>
        </p:nvGrpSpPr>
        <p:grpSpPr>
          <a:xfrm>
            <a:off x="308610" y="3141345"/>
            <a:ext cx="2957195" cy="2184400"/>
            <a:chOff x="486" y="4947"/>
            <a:chExt cx="4657" cy="3440"/>
          </a:xfrm>
        </p:grpSpPr>
        <p:sp>
          <p:nvSpPr>
            <p:cNvPr id="80906" name="文本框 54283"/>
            <p:cNvSpPr txBox="1"/>
            <p:nvPr/>
          </p:nvSpPr>
          <p:spPr>
            <a:xfrm>
              <a:off x="1834" y="5097"/>
              <a:ext cx="3273" cy="255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mov  r</a:t>
              </a:r>
              <a:r>
                <a:rPr lang="en-US" altLang="zh-CN" sz="1600" baseline="-25000">
                  <a:solidFill>
                    <a:schemeClr val="tx1"/>
                  </a:solidFill>
                  <a:latin typeface="Times New Roman" panose="02020603050405020304" pitchFamily="18" charset="0"/>
                  <a:ea typeface="宋体" pitchFamily="2" charset="-122"/>
                </a:rPr>
                <a:t>1 </a:t>
              </a:r>
              <a:r>
                <a:rPr lang="en-US" altLang="zh-CN" sz="1600">
                  <a:solidFill>
                    <a:schemeClr val="tx1"/>
                  </a:solidFill>
                  <a:latin typeface="Times New Roman" panose="02020603050405020304" pitchFamily="18" charset="0"/>
                  <a:ea typeface="宋体" pitchFamily="2" charset="-122"/>
                </a:rPr>
                <a:t>, [3500]</a:t>
              </a:r>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endParaRPr lang="en-US" altLang="zh-CN"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12345</a:t>
              </a:r>
              <a:endParaRPr lang="en-US" altLang="zh-CN" sz="1600">
                <a:solidFill>
                  <a:schemeClr val="tx1"/>
                </a:solidFill>
                <a:latin typeface="Times New Roman" panose="02020603050405020304" pitchFamily="18" charset="0"/>
                <a:ea typeface="宋体" pitchFamily="2" charset="-122"/>
              </a:endParaRPr>
            </a:p>
          </p:txBody>
        </p:sp>
        <p:sp>
          <p:nvSpPr>
            <p:cNvPr id="80907" name="直接连接符 54284"/>
            <p:cNvSpPr/>
            <p:nvPr/>
          </p:nvSpPr>
          <p:spPr>
            <a:xfrm>
              <a:off x="1799" y="5738"/>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0908" name="直接连接符 54285"/>
            <p:cNvSpPr/>
            <p:nvPr/>
          </p:nvSpPr>
          <p:spPr>
            <a:xfrm>
              <a:off x="1811" y="6996"/>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0909" name="文本框 54286"/>
            <p:cNvSpPr txBox="1"/>
            <p:nvPr/>
          </p:nvSpPr>
          <p:spPr>
            <a:xfrm>
              <a:off x="1133" y="4947"/>
              <a:ext cx="941" cy="43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80910" name="文本框 54287"/>
            <p:cNvSpPr txBox="1"/>
            <p:nvPr/>
          </p:nvSpPr>
          <p:spPr>
            <a:xfrm>
              <a:off x="759" y="5552"/>
              <a:ext cx="1268" cy="46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80911" name="文本框 54288"/>
            <p:cNvSpPr txBox="1"/>
            <p:nvPr/>
          </p:nvSpPr>
          <p:spPr>
            <a:xfrm>
              <a:off x="759" y="6793"/>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80912" name="文本框 54289"/>
            <p:cNvSpPr txBox="1"/>
            <p:nvPr/>
          </p:nvSpPr>
          <p:spPr>
            <a:xfrm>
              <a:off x="486" y="7331"/>
              <a:ext cx="1685" cy="4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80913" name="文本框 54290"/>
            <p:cNvSpPr txBox="1"/>
            <p:nvPr/>
          </p:nvSpPr>
          <p:spPr>
            <a:xfrm>
              <a:off x="2108" y="7857"/>
              <a:ext cx="2281" cy="531"/>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作业地址空间</a:t>
              </a:r>
              <a:endParaRPr lang="zh-CN" altLang="en-US" sz="1600" b="0">
                <a:solidFill>
                  <a:schemeClr val="tx1"/>
                </a:solidFill>
                <a:latin typeface="Times New Roman" panose="02020603050405020304" pitchFamily="18" charset="0"/>
                <a:ea typeface="宋体" pitchFamily="2" charset="-122"/>
              </a:endParaRPr>
            </a:p>
          </p:txBody>
        </p:sp>
        <p:sp>
          <p:nvSpPr>
            <p:cNvPr id="2" name="直接连接符 54284"/>
            <p:cNvSpPr/>
            <p:nvPr/>
          </p:nvSpPr>
          <p:spPr>
            <a:xfrm>
              <a:off x="1795" y="6370"/>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3" name="文本框 54288"/>
            <p:cNvSpPr txBox="1"/>
            <p:nvPr/>
          </p:nvSpPr>
          <p:spPr>
            <a:xfrm>
              <a:off x="771" y="6175"/>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grpSp>
      <p:sp>
        <p:nvSpPr>
          <p:cNvPr id="5" name="文本框 4"/>
          <p:cNvSpPr txBox="1"/>
          <p:nvPr/>
        </p:nvSpPr>
        <p:spPr>
          <a:xfrm>
            <a:off x="3752850" y="2988945"/>
            <a:ext cx="4921250" cy="267652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1</a:t>
            </a:r>
            <a:r>
              <a:rPr lang="zh-CN" altLang="en-US" sz="2000">
                <a:solidFill>
                  <a:schemeClr val="tx1"/>
                </a:solidFill>
                <a:effectLst/>
                <a:latin typeface="Times New Roman" panose="02020603050405020304" pitchFamily="18" charset="0"/>
                <a:sym typeface="+mn-ea"/>
              </a:rPr>
              <a:t>）试画出作业</a:t>
            </a:r>
            <a:r>
              <a:rPr lang="en-US" altLang="zh-CN" sz="2000">
                <a:solidFill>
                  <a:schemeClr val="tx1"/>
                </a:solidFill>
                <a:effectLst/>
                <a:latin typeface="Times New Roman" panose="02020603050405020304" pitchFamily="18" charset="0"/>
                <a:sym typeface="+mn-ea"/>
              </a:rPr>
              <a:t>A</a:t>
            </a:r>
            <a:r>
              <a:rPr lang="zh-CN" altLang="en-US" sz="2000">
                <a:solidFill>
                  <a:schemeClr val="tx1"/>
                </a:solidFill>
                <a:effectLst/>
                <a:latin typeface="Times New Roman" panose="02020603050405020304" pitchFamily="18" charset="0"/>
                <a:sym typeface="+mn-ea"/>
              </a:rPr>
              <a:t>的页面映射表；</a:t>
            </a:r>
            <a:endParaRPr lang="zh-CN" altLang="en-US" sz="2000">
              <a:solidFill>
                <a:schemeClr val="tx1"/>
              </a:solidFill>
              <a:effectLst/>
              <a:latin typeface="Times New Roman" panose="02020603050405020304" pitchFamily="18" charset="0"/>
              <a:sym typeface="+mn-ea"/>
            </a:endParaRPr>
          </a:p>
          <a:p>
            <a:pPr>
              <a:lnSpc>
                <a:spcPct val="140000"/>
              </a:lnSpc>
            </a:pPr>
            <a:r>
              <a:rPr lang="zh-CN" altLang="en-US" sz="2000">
                <a:solidFill>
                  <a:schemeClr val="tx1"/>
                </a:solidFill>
                <a:effectLst/>
                <a:latin typeface="Times New Roman" panose="02020603050405020304" pitchFamily="18" charset="0"/>
                <a:sym typeface="+mn-ea"/>
              </a:rPr>
              <a:t>（</a:t>
            </a:r>
            <a:r>
              <a:rPr lang="en-US" altLang="zh-CN" sz="2000">
                <a:solidFill>
                  <a:schemeClr val="tx1"/>
                </a:solidFill>
                <a:effectLst/>
                <a:latin typeface="Times New Roman" panose="02020603050405020304" pitchFamily="18" charset="0"/>
                <a:sym typeface="+mn-ea"/>
              </a:rPr>
              <a:t>2</a:t>
            </a:r>
            <a:r>
              <a:rPr lang="zh-CN" altLang="en-US" sz="2000">
                <a:solidFill>
                  <a:schemeClr val="tx1"/>
                </a:solidFill>
                <a:effectLst/>
                <a:latin typeface="Times New Roman" panose="02020603050405020304" pitchFamily="18" charset="0"/>
                <a:sym typeface="+mn-ea"/>
              </a:rPr>
              <a:t>）当</a:t>
            </a:r>
            <a:r>
              <a:rPr lang="en-US" altLang="zh-CN" sz="2000">
                <a:solidFill>
                  <a:schemeClr val="tx1"/>
                </a:solidFill>
                <a:effectLst/>
                <a:latin typeface="Times New Roman" panose="02020603050405020304" pitchFamily="18" charset="0"/>
                <a:sym typeface="+mn-ea"/>
              </a:rPr>
              <a:t>200</a:t>
            </a:r>
            <a:r>
              <a:rPr lang="zh-CN" altLang="en-US" sz="2000">
                <a:solidFill>
                  <a:schemeClr val="tx1"/>
                </a:solidFill>
                <a:effectLst/>
                <a:latin typeface="Times New Roman" panose="02020603050405020304" pitchFamily="18" charset="0"/>
                <a:sym typeface="+mn-ea"/>
              </a:rPr>
              <a:t>号单元初有一条指令</a:t>
            </a:r>
            <a:endParaRPr lang="zh-CN" altLang="en-US" sz="2000">
              <a:solidFill>
                <a:schemeClr val="tx1"/>
              </a:solidFill>
              <a:effectLst/>
              <a:latin typeface="Times New Roman" panose="02020603050405020304" pitchFamily="18" charset="0"/>
              <a:sym typeface="+mn-ea"/>
            </a:endParaRPr>
          </a:p>
          <a:p>
            <a:pPr>
              <a:lnSpc>
                <a:spcPct val="140000"/>
              </a:lnSpc>
            </a:pPr>
            <a:r>
              <a:rPr lang="en-US" altLang="zh-CN" sz="2000">
                <a:solidFill>
                  <a:schemeClr val="tx1"/>
                </a:solidFill>
                <a:effectLst/>
                <a:latin typeface="Times New Roman" panose="02020603050405020304" pitchFamily="18" charset="0"/>
                <a:sym typeface="+mn-ea"/>
              </a:rPr>
              <a:t>“mov r1, [3500]”</a:t>
            </a:r>
            <a:r>
              <a:rPr lang="zh-CN" altLang="en-US" sz="2000">
                <a:solidFill>
                  <a:schemeClr val="tx1"/>
                </a:solidFill>
                <a:effectLst/>
                <a:latin typeface="Times New Roman" panose="02020603050405020304" pitchFamily="18" charset="0"/>
                <a:sym typeface="+mn-ea"/>
              </a:rPr>
              <a:t>执行时，如何进行正确的地址变化，以使得</a:t>
            </a:r>
            <a:r>
              <a:rPr lang="en-US" altLang="zh-CN" sz="2000">
                <a:solidFill>
                  <a:schemeClr val="tx1"/>
                </a:solidFill>
                <a:effectLst/>
                <a:latin typeface="Times New Roman" panose="02020603050405020304" pitchFamily="18" charset="0"/>
                <a:sym typeface="+mn-ea"/>
              </a:rPr>
              <a:t>3500</a:t>
            </a:r>
            <a:r>
              <a:rPr lang="zh-CN" altLang="en-US" sz="2000">
                <a:solidFill>
                  <a:schemeClr val="tx1"/>
                </a:solidFill>
                <a:effectLst/>
                <a:latin typeface="Times New Roman" panose="02020603050405020304" pitchFamily="18" charset="0"/>
                <a:sym typeface="+mn-ea"/>
              </a:rPr>
              <a:t>处的内容</a:t>
            </a:r>
            <a:r>
              <a:rPr lang="en-US" altLang="zh-CN" sz="2000">
                <a:solidFill>
                  <a:schemeClr val="tx1"/>
                </a:solidFill>
                <a:effectLst/>
                <a:latin typeface="Times New Roman" panose="02020603050405020304" pitchFamily="18" charset="0"/>
                <a:sym typeface="+mn-ea"/>
              </a:rPr>
              <a:t>12345</a:t>
            </a:r>
            <a:r>
              <a:rPr lang="zh-CN" altLang="en-US" sz="2000">
                <a:solidFill>
                  <a:schemeClr val="tx1"/>
                </a:solidFill>
                <a:effectLst/>
                <a:latin typeface="Times New Roman" panose="02020603050405020304" pitchFamily="18" charset="0"/>
                <a:sym typeface="+mn-ea"/>
              </a:rPr>
              <a:t>装入寄存器</a:t>
            </a:r>
            <a:r>
              <a:rPr lang="en-US" altLang="zh-CN" sz="2000">
                <a:solidFill>
                  <a:schemeClr val="tx1"/>
                </a:solidFill>
                <a:effectLst/>
                <a:latin typeface="Times New Roman" panose="02020603050405020304" pitchFamily="18" charset="0"/>
                <a:sym typeface="+mn-ea"/>
              </a:rPr>
              <a:t>r1</a:t>
            </a:r>
            <a:r>
              <a:rPr lang="zh-CN" altLang="en-US" sz="2000">
                <a:solidFill>
                  <a:schemeClr val="tx1"/>
                </a:solidFill>
                <a:effectLst/>
                <a:latin typeface="Times New Roman" panose="02020603050405020304" pitchFamily="18" charset="0"/>
                <a:sym typeface="+mn-ea"/>
              </a:rPr>
              <a:t>中，要求用图画出地址变换过程，并给出最终的物理地址。</a:t>
            </a:r>
            <a:endParaRPr lang="zh-CN" altLang="en-US" sz="2000">
              <a:solidFill>
                <a:schemeClr val="tx1"/>
              </a:solidFill>
              <a:effectLst/>
              <a:latin typeface="Times New Roman" panose="02020603050405020304" pitchFamily="18"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1"/>
          </p:cNvSpPr>
          <p:nvPr>
            <p:ph type="title"/>
          </p:nvPr>
        </p:nvSpPr>
        <p:spPr>
          <a:xfrm>
            <a:off x="363538" y="726441"/>
            <a:ext cx="8393113" cy="619760"/>
          </a:xfrm>
        </p:spPr>
        <p:txBody>
          <a:bodyPr anchor="b">
            <a:spAutoFit/>
          </a:bodyPr>
          <a:p>
            <a:pPr fontAlgn="base"/>
            <a:r>
              <a:rPr lang="x-none" altLang="zh-CN" sz="3600" strike="noStrike" noProof="1" dirty="0">
                <a:solidFill>
                  <a:srgbClr val="800000"/>
                </a:solidFill>
                <a:latin typeface="宋体" pitchFamily="2" charset="-122"/>
              </a:rPr>
              <a:t>二级页表</a:t>
            </a:r>
            <a:r>
              <a:rPr lang="zh-CN" altLang="en-US" sz="3600" strike="noStrike" noProof="1" dirty="0">
                <a:solidFill>
                  <a:srgbClr val="800000"/>
                </a:solidFill>
                <a:latin typeface="宋体" pitchFamily="2" charset="-122"/>
              </a:rPr>
              <a:t>：</a:t>
            </a:r>
            <a:endParaRPr lang="zh-CN" altLang="en-US" sz="3600" strike="noStrike" noProof="1" dirty="0">
              <a:solidFill>
                <a:srgbClr val="800000"/>
              </a:solidFill>
              <a:latin typeface="宋体" pitchFamily="2" charset="-122"/>
            </a:endParaRPr>
          </a:p>
        </p:txBody>
      </p:sp>
      <p:grpSp>
        <p:nvGrpSpPr>
          <p:cNvPr id="13" name="组合 12"/>
          <p:cNvGrpSpPr/>
          <p:nvPr/>
        </p:nvGrpSpPr>
        <p:grpSpPr>
          <a:xfrm>
            <a:off x="600075" y="1440815"/>
            <a:ext cx="7799070" cy="4228465"/>
            <a:chOff x="945" y="2269"/>
            <a:chExt cx="12282" cy="6659"/>
          </a:xfrm>
        </p:grpSpPr>
        <p:sp>
          <p:nvSpPr>
            <p:cNvPr id="30732" name="矩形 36876"/>
            <p:cNvSpPr/>
            <p:nvPr/>
          </p:nvSpPr>
          <p:spPr>
            <a:xfrm>
              <a:off x="5361" y="8210"/>
              <a:ext cx="1242" cy="57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a:t>
              </a:r>
              <a:endParaRPr lang="zh-CN" altLang="en-US" b="1">
                <a:solidFill>
                  <a:srgbClr val="FF3300"/>
                </a:solidFill>
                <a:latin typeface="Verdana" panose="020B0604030504040204" pitchFamily="2" charset="0"/>
                <a:ea typeface="宋体" pitchFamily="2" charset="-122"/>
              </a:endParaRPr>
            </a:p>
          </p:txBody>
        </p:sp>
        <p:sp>
          <p:nvSpPr>
            <p:cNvPr id="30733" name="矩形 36877"/>
            <p:cNvSpPr/>
            <p:nvPr/>
          </p:nvSpPr>
          <p:spPr>
            <a:xfrm>
              <a:off x="1359" y="8210"/>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a:t>
              </a:r>
              <a:endParaRPr lang="zh-CN" altLang="en-US" b="1">
                <a:solidFill>
                  <a:srgbClr val="FF3300"/>
                </a:solidFill>
                <a:latin typeface="Verdana" panose="020B0604030504040204" pitchFamily="2" charset="0"/>
                <a:ea typeface="宋体" pitchFamily="2" charset="-122"/>
              </a:endParaRPr>
            </a:p>
          </p:txBody>
        </p:sp>
        <p:sp>
          <p:nvSpPr>
            <p:cNvPr id="30747" name="矩形 36891"/>
            <p:cNvSpPr/>
            <p:nvPr/>
          </p:nvSpPr>
          <p:spPr>
            <a:xfrm rot="5445218">
              <a:off x="1957" y="4702"/>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53" name="矩形 36897"/>
            <p:cNvSpPr/>
            <p:nvPr/>
          </p:nvSpPr>
          <p:spPr>
            <a:xfrm>
              <a:off x="5637"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页表索引</a:t>
              </a:r>
              <a:endParaRPr lang="zh-CN" altLang="en-US" b="1">
                <a:solidFill>
                  <a:srgbClr val="FF3300"/>
                </a:solidFill>
                <a:latin typeface="Verdana" panose="020B0604030504040204" pitchFamily="2" charset="0"/>
                <a:ea typeface="宋体" pitchFamily="2" charset="-122"/>
              </a:endParaRPr>
            </a:p>
          </p:txBody>
        </p:sp>
        <p:sp>
          <p:nvSpPr>
            <p:cNvPr id="30754" name="矩形 36898"/>
            <p:cNvSpPr/>
            <p:nvPr/>
          </p:nvSpPr>
          <p:spPr>
            <a:xfrm>
              <a:off x="2601" y="2822"/>
              <a:ext cx="7314" cy="788"/>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55" name="矩形 36899"/>
            <p:cNvSpPr/>
            <p:nvPr/>
          </p:nvSpPr>
          <p:spPr>
            <a:xfrm>
              <a:off x="2739" y="2890"/>
              <a:ext cx="2835"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页表目录索引</a:t>
              </a:r>
              <a:endParaRPr lang="zh-CN" altLang="en-US" b="1">
                <a:solidFill>
                  <a:srgbClr val="FF3300"/>
                </a:solidFill>
                <a:latin typeface="Verdana" panose="020B0604030504040204" pitchFamily="2" charset="0"/>
                <a:ea typeface="宋体" pitchFamily="2" charset="-122"/>
              </a:endParaRPr>
            </a:p>
          </p:txBody>
        </p:sp>
        <p:sp>
          <p:nvSpPr>
            <p:cNvPr id="30756" name="矩形 36900"/>
            <p:cNvSpPr/>
            <p:nvPr/>
          </p:nvSpPr>
          <p:spPr>
            <a:xfrm>
              <a:off x="7845"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页表偏移</a:t>
              </a:r>
              <a:endParaRPr lang="zh-CN" altLang="en-US" b="1">
                <a:solidFill>
                  <a:srgbClr val="FF3300"/>
                </a:solidFill>
                <a:latin typeface="Verdana" panose="020B0604030504040204" pitchFamily="2" charset="0"/>
                <a:ea typeface="宋体" pitchFamily="2" charset="-122"/>
              </a:endParaRPr>
            </a:p>
          </p:txBody>
        </p:sp>
        <p:sp>
          <p:nvSpPr>
            <p:cNvPr id="30757" name="直接连接符 36901"/>
            <p:cNvSpPr/>
            <p:nvPr/>
          </p:nvSpPr>
          <p:spPr>
            <a:xfrm>
              <a:off x="5499"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58" name="直接连接符 36902"/>
            <p:cNvSpPr/>
            <p:nvPr/>
          </p:nvSpPr>
          <p:spPr>
            <a:xfrm>
              <a:off x="7707"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59" name="矩形 36903"/>
            <p:cNvSpPr/>
            <p:nvPr/>
          </p:nvSpPr>
          <p:spPr>
            <a:xfrm>
              <a:off x="9915" y="2890"/>
              <a:ext cx="2271"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线性地址</a:t>
              </a:r>
              <a:endParaRPr lang="zh-CN" altLang="en-US" b="1">
                <a:solidFill>
                  <a:srgbClr val="FF3300"/>
                </a:solidFill>
                <a:latin typeface="Verdana" panose="020B0604030504040204" pitchFamily="2" charset="0"/>
                <a:ea typeface="宋体" pitchFamily="2" charset="-122"/>
              </a:endParaRPr>
            </a:p>
          </p:txBody>
        </p:sp>
        <p:sp>
          <p:nvSpPr>
            <p:cNvPr id="30761" name="直接连接符 36905"/>
            <p:cNvSpPr/>
            <p:nvPr/>
          </p:nvSpPr>
          <p:spPr>
            <a:xfrm>
              <a:off x="945" y="6161"/>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B0604020202020204" pitchFamily="34" charset="0"/>
                <a:ea typeface="方正书宋_GBK" panose="02000000000000000000" charset="-122"/>
              </a:endParaRPr>
            </a:p>
          </p:txBody>
        </p:sp>
        <p:sp>
          <p:nvSpPr>
            <p:cNvPr id="30762" name="未知"/>
            <p:cNvSpPr/>
            <p:nvPr/>
          </p:nvSpPr>
          <p:spPr>
            <a:xfrm>
              <a:off x="1497" y="6341"/>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3" name="直接连接符 36907"/>
            <p:cNvSpPr/>
            <p:nvPr/>
          </p:nvSpPr>
          <p:spPr>
            <a:xfrm>
              <a:off x="1486" y="598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64" name="矩形 36908"/>
            <p:cNvSpPr/>
            <p:nvPr/>
          </p:nvSpPr>
          <p:spPr>
            <a:xfrm>
              <a:off x="1497"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65" name="未知"/>
            <p:cNvSpPr/>
            <p:nvPr/>
          </p:nvSpPr>
          <p:spPr>
            <a:xfrm>
              <a:off x="1497" y="7767"/>
              <a:ext cx="1817" cy="12"/>
            </a:xfrm>
            <a:custGeom>
              <a:avLst/>
              <a:gdLst/>
              <a:ahLst/>
              <a:cxnLst/>
              <a:pathLst>
                <a:path w="632" h="4">
                  <a:moveTo>
                    <a:pt x="0" y="4"/>
                  </a:moveTo>
                  <a:lnTo>
                    <a:pt x="63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6" name="直接连接符 36910"/>
            <p:cNvSpPr/>
            <p:nvPr/>
          </p:nvSpPr>
          <p:spPr>
            <a:xfrm>
              <a:off x="1497" y="743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67" name="矩形 36911"/>
            <p:cNvSpPr/>
            <p:nvPr/>
          </p:nvSpPr>
          <p:spPr>
            <a:xfrm rot="5445218">
              <a:off x="1957" y="6571"/>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68" name="直接连接符 36912"/>
            <p:cNvSpPr/>
            <p:nvPr/>
          </p:nvSpPr>
          <p:spPr>
            <a:xfrm>
              <a:off x="4533" y="5730"/>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B0604020202020204" pitchFamily="34" charset="0"/>
                <a:ea typeface="方正书宋_GBK" panose="02000000000000000000" charset="-122"/>
              </a:endParaRPr>
            </a:p>
          </p:txBody>
        </p:sp>
        <p:sp>
          <p:nvSpPr>
            <p:cNvPr id="30769" name="未知"/>
            <p:cNvSpPr/>
            <p:nvPr/>
          </p:nvSpPr>
          <p:spPr>
            <a:xfrm>
              <a:off x="5097" y="5548"/>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0" name="直接连接符 36914"/>
            <p:cNvSpPr/>
            <p:nvPr/>
          </p:nvSpPr>
          <p:spPr>
            <a:xfrm>
              <a:off x="5085" y="5191"/>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71" name="矩形 36915"/>
            <p:cNvSpPr/>
            <p:nvPr/>
          </p:nvSpPr>
          <p:spPr>
            <a:xfrm>
              <a:off x="5085"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72" name="未知"/>
            <p:cNvSpPr/>
            <p:nvPr/>
          </p:nvSpPr>
          <p:spPr>
            <a:xfrm>
              <a:off x="5085" y="7767"/>
              <a:ext cx="1846" cy="12"/>
            </a:xfrm>
            <a:custGeom>
              <a:avLst/>
              <a:gdLst/>
              <a:ahLst/>
              <a:cxnLst/>
              <a:pathLst>
                <a:path w="642" h="4">
                  <a:moveTo>
                    <a:pt x="0" y="4"/>
                  </a:moveTo>
                  <a:lnTo>
                    <a:pt x="64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3" name="未知"/>
            <p:cNvSpPr/>
            <p:nvPr/>
          </p:nvSpPr>
          <p:spPr>
            <a:xfrm>
              <a:off x="5085" y="7435"/>
              <a:ext cx="1846" cy="16"/>
            </a:xfrm>
            <a:custGeom>
              <a:avLst/>
              <a:gdLst/>
              <a:ahLst/>
              <a:cxnLst/>
              <a:pathLst>
                <a:path w="642" h="5">
                  <a:moveTo>
                    <a:pt x="0" y="0"/>
                  </a:moveTo>
                  <a:lnTo>
                    <a:pt x="642" y="5"/>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4" name="直接连接符 36918"/>
            <p:cNvSpPr/>
            <p:nvPr/>
          </p:nvSpPr>
          <p:spPr>
            <a:xfrm>
              <a:off x="5085" y="6255"/>
              <a:ext cx="1794" cy="4"/>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75" name="直接连接符 36919"/>
            <p:cNvSpPr/>
            <p:nvPr/>
          </p:nvSpPr>
          <p:spPr>
            <a:xfrm>
              <a:off x="5085" y="5910"/>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76" name="直接连接符 36920"/>
            <p:cNvSpPr/>
            <p:nvPr/>
          </p:nvSpPr>
          <p:spPr>
            <a:xfrm>
              <a:off x="5085" y="7060"/>
              <a:ext cx="1794" cy="4"/>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77" name="矩形 36921"/>
            <p:cNvSpPr/>
            <p:nvPr/>
          </p:nvSpPr>
          <p:spPr>
            <a:xfrm rot="5445218">
              <a:off x="5545" y="4558"/>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8" name="矩形 36922"/>
            <p:cNvSpPr/>
            <p:nvPr/>
          </p:nvSpPr>
          <p:spPr>
            <a:xfrm rot="5445218">
              <a:off x="5545" y="6283"/>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9" name="直接连接符 36923"/>
            <p:cNvSpPr/>
            <p:nvPr/>
          </p:nvSpPr>
          <p:spPr>
            <a:xfrm flipV="1">
              <a:off x="4533" y="4112"/>
              <a:ext cx="0" cy="158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80" name="直接连接符 36924"/>
            <p:cNvSpPr/>
            <p:nvPr/>
          </p:nvSpPr>
          <p:spPr>
            <a:xfrm>
              <a:off x="4533" y="4112"/>
              <a:ext cx="13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81" name="未知"/>
            <p:cNvSpPr/>
            <p:nvPr/>
          </p:nvSpPr>
          <p:spPr>
            <a:xfrm>
              <a:off x="5913" y="361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2" name="直接连接符 36926"/>
            <p:cNvSpPr/>
            <p:nvPr/>
          </p:nvSpPr>
          <p:spPr>
            <a:xfrm>
              <a:off x="1497" y="5622"/>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83" name="直接连接符 36927"/>
            <p:cNvSpPr/>
            <p:nvPr/>
          </p:nvSpPr>
          <p:spPr>
            <a:xfrm>
              <a:off x="945" y="4040"/>
              <a:ext cx="0" cy="21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84" name="直接连接符 36928"/>
            <p:cNvSpPr/>
            <p:nvPr/>
          </p:nvSpPr>
          <p:spPr>
            <a:xfrm flipH="1">
              <a:off x="945" y="4040"/>
              <a:ext cx="2898"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85" name="未知"/>
            <p:cNvSpPr/>
            <p:nvPr/>
          </p:nvSpPr>
          <p:spPr>
            <a:xfrm>
              <a:off x="3843" y="357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6" name="矩形 36930"/>
            <p:cNvSpPr/>
            <p:nvPr/>
          </p:nvSpPr>
          <p:spPr>
            <a:xfrm>
              <a:off x="8121" y="4328"/>
              <a:ext cx="4416" cy="719"/>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87" name="矩形 36931"/>
            <p:cNvSpPr/>
            <p:nvPr/>
          </p:nvSpPr>
          <p:spPr>
            <a:xfrm>
              <a:off x="9363" y="5334"/>
              <a:ext cx="3864"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物理地址（实地址）</a:t>
              </a:r>
              <a:endParaRPr lang="zh-CN" altLang="en-US" b="1">
                <a:solidFill>
                  <a:srgbClr val="FF3300"/>
                </a:solidFill>
                <a:latin typeface="Verdana" panose="020B0604030504040204" pitchFamily="2" charset="0"/>
                <a:ea typeface="宋体" pitchFamily="2" charset="-122"/>
              </a:endParaRPr>
            </a:p>
          </p:txBody>
        </p:sp>
        <p:sp>
          <p:nvSpPr>
            <p:cNvPr id="30788" name="矩形 36932"/>
            <p:cNvSpPr/>
            <p:nvPr/>
          </p:nvSpPr>
          <p:spPr>
            <a:xfrm>
              <a:off x="10467" y="4328"/>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页内偏移</a:t>
              </a:r>
              <a:endParaRPr lang="zh-CN" altLang="en-US" b="1">
                <a:solidFill>
                  <a:srgbClr val="FF3300"/>
                </a:solidFill>
                <a:latin typeface="Verdana" panose="020B0604030504040204" pitchFamily="2" charset="0"/>
                <a:ea typeface="宋体" pitchFamily="2" charset="-122"/>
              </a:endParaRPr>
            </a:p>
          </p:txBody>
        </p:sp>
        <p:sp>
          <p:nvSpPr>
            <p:cNvPr id="30789" name="直接连接符 36933"/>
            <p:cNvSpPr/>
            <p:nvPr/>
          </p:nvSpPr>
          <p:spPr>
            <a:xfrm>
              <a:off x="10329" y="4328"/>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90" name="矩形 36934"/>
            <p:cNvSpPr/>
            <p:nvPr/>
          </p:nvSpPr>
          <p:spPr>
            <a:xfrm>
              <a:off x="8397" y="4328"/>
              <a:ext cx="1585" cy="480"/>
            </a:xfrm>
            <a:prstGeom prst="rect">
              <a:avLst/>
            </a:prstGeom>
            <a:noFill/>
            <a:ln w="9525">
              <a:noFill/>
              <a:miter/>
            </a:ln>
          </p:spPr>
          <p:txBody>
            <a:bodyPr wrap="square" anchor="t">
              <a:spAutoFit/>
            </a:bodyPr>
            <a:p>
              <a:pPr lvl="0"/>
              <a:r>
                <a:rPr lang="zh-CN" altLang="en-US" b="1">
                  <a:solidFill>
                    <a:srgbClr val="FF3300"/>
                  </a:solidFill>
                  <a:latin typeface="Arial" panose="020B0604020202020204" pitchFamily="34" charset="0"/>
                  <a:ea typeface="宋体" pitchFamily="2" charset="-122"/>
                </a:rPr>
                <a:t>页首地址</a:t>
              </a:r>
              <a:endParaRPr lang="zh-CN" altLang="en-US" b="1">
                <a:solidFill>
                  <a:srgbClr val="FF3300"/>
                </a:solidFill>
                <a:latin typeface="Arial" panose="020B0604020202020204" pitchFamily="34" charset="0"/>
                <a:ea typeface="宋体" pitchFamily="2" charset="-122"/>
              </a:endParaRPr>
            </a:p>
          </p:txBody>
        </p:sp>
        <p:sp>
          <p:nvSpPr>
            <p:cNvPr id="30791" name="直接连接符 36935"/>
            <p:cNvSpPr/>
            <p:nvPr/>
          </p:nvSpPr>
          <p:spPr>
            <a:xfrm>
              <a:off x="6879" y="5766"/>
              <a:ext cx="234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30792" name="直接连接符 36936"/>
            <p:cNvSpPr/>
            <p:nvPr/>
          </p:nvSpPr>
          <p:spPr>
            <a:xfrm flipV="1">
              <a:off x="9191" y="5047"/>
              <a:ext cx="0" cy="719"/>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B0604020202020204" pitchFamily="34" charset="0"/>
                <a:ea typeface="方正书宋_GBK" panose="02000000000000000000" charset="-122"/>
              </a:endParaRPr>
            </a:p>
          </p:txBody>
        </p:sp>
        <p:sp>
          <p:nvSpPr>
            <p:cNvPr id="30794" name="未知"/>
            <p:cNvSpPr/>
            <p:nvPr/>
          </p:nvSpPr>
          <p:spPr>
            <a:xfrm>
              <a:off x="3843" y="4512"/>
              <a:ext cx="1194" cy="16"/>
            </a:xfrm>
            <a:custGeom>
              <a:avLst/>
              <a:gdLst/>
              <a:ahLst/>
              <a:cxnLst/>
              <a:pathLst>
                <a:path w="415" h="5">
                  <a:moveTo>
                    <a:pt x="0" y="5"/>
                  </a:moveTo>
                  <a:lnTo>
                    <a:pt x="415" y="0"/>
                  </a:lnTo>
                </a:path>
              </a:pathLst>
            </a:custGeom>
            <a:noFill/>
            <a:ln w="9525" cap="flat" cmpd="sng">
              <a:solidFill>
                <a:schemeClr val="tx1"/>
              </a:solidFill>
              <a:prstDash val="solid"/>
              <a:round/>
              <a:headEnd type="none" w="med" len="med"/>
              <a:tailEnd type="triangle" w="sm" len="lg"/>
            </a:ln>
          </p:spPr>
          <p:txBody>
            <a:bodyPr/>
            <a:p>
              <a:endParaRPr lang="zh-CN" altLang="en-US"/>
            </a:p>
          </p:txBody>
        </p:sp>
        <p:sp>
          <p:nvSpPr>
            <p:cNvPr id="30795" name="未知"/>
            <p:cNvSpPr/>
            <p:nvPr/>
          </p:nvSpPr>
          <p:spPr>
            <a:xfrm>
              <a:off x="3843" y="4528"/>
              <a:ext cx="12" cy="1705"/>
            </a:xfrm>
            <a:custGeom>
              <a:avLst/>
              <a:gdLst/>
              <a:ahLst/>
              <a:cxnLst/>
              <a:pathLst>
                <a:path w="4" h="569">
                  <a:moveTo>
                    <a:pt x="0" y="569"/>
                  </a:moveTo>
                  <a:lnTo>
                    <a:pt x="4"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96" name="直接连接符 36940"/>
            <p:cNvSpPr/>
            <p:nvPr/>
          </p:nvSpPr>
          <p:spPr>
            <a:xfrm>
              <a:off x="3326" y="6233"/>
              <a:ext cx="55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方正书宋_GBK" panose="02000000000000000000" charset="-122"/>
              </a:endParaRPr>
            </a:p>
          </p:txBody>
        </p:sp>
        <p:sp>
          <p:nvSpPr>
            <p:cNvPr id="2" name="矩形 36875"/>
            <p:cNvSpPr/>
            <p:nvPr/>
          </p:nvSpPr>
          <p:spPr>
            <a:xfrm>
              <a:off x="7529" y="228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3" name="矩形 36875"/>
            <p:cNvSpPr/>
            <p:nvPr/>
          </p:nvSpPr>
          <p:spPr>
            <a:xfrm>
              <a:off x="12026" y="3758"/>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4" name="矩形 36875"/>
            <p:cNvSpPr/>
            <p:nvPr/>
          </p:nvSpPr>
          <p:spPr>
            <a:xfrm>
              <a:off x="7070" y="228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5" name="矩形 36875"/>
            <p:cNvSpPr/>
            <p:nvPr/>
          </p:nvSpPr>
          <p:spPr>
            <a:xfrm>
              <a:off x="5352" y="231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21</a:t>
              </a:r>
              <a:endParaRPr lang="x-none" altLang="en-US" b="1">
                <a:solidFill>
                  <a:srgbClr val="FF3300"/>
                </a:solidFill>
                <a:latin typeface="Verdana" panose="020B0604030504040204" pitchFamily="2" charset="0"/>
                <a:ea typeface="宋体" pitchFamily="2" charset="-122"/>
              </a:endParaRPr>
            </a:p>
          </p:txBody>
        </p:sp>
        <p:sp>
          <p:nvSpPr>
            <p:cNvPr id="6" name="矩形 36875"/>
            <p:cNvSpPr/>
            <p:nvPr/>
          </p:nvSpPr>
          <p:spPr>
            <a:xfrm>
              <a:off x="4867" y="231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22</a:t>
              </a:r>
              <a:endParaRPr lang="x-none" altLang="en-US" b="1">
                <a:solidFill>
                  <a:srgbClr val="FF3300"/>
                </a:solidFill>
                <a:latin typeface="Verdana" panose="020B0604030504040204" pitchFamily="2" charset="0"/>
                <a:ea typeface="宋体" pitchFamily="2" charset="-122"/>
              </a:endParaRPr>
            </a:p>
          </p:txBody>
        </p:sp>
        <p:sp>
          <p:nvSpPr>
            <p:cNvPr id="7" name="矩形 36875"/>
            <p:cNvSpPr/>
            <p:nvPr/>
          </p:nvSpPr>
          <p:spPr>
            <a:xfrm>
              <a:off x="2427" y="2331"/>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sp>
          <p:nvSpPr>
            <p:cNvPr id="8" name="矩形 36875"/>
            <p:cNvSpPr/>
            <p:nvPr/>
          </p:nvSpPr>
          <p:spPr>
            <a:xfrm>
              <a:off x="9388" y="226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9" name="矩形 36875"/>
            <p:cNvSpPr/>
            <p:nvPr/>
          </p:nvSpPr>
          <p:spPr>
            <a:xfrm>
              <a:off x="10137" y="377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10" name="矩形 36875"/>
            <p:cNvSpPr/>
            <p:nvPr/>
          </p:nvSpPr>
          <p:spPr>
            <a:xfrm>
              <a:off x="9717" y="3776"/>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11" name="矩形 36875"/>
            <p:cNvSpPr/>
            <p:nvPr/>
          </p:nvSpPr>
          <p:spPr>
            <a:xfrm>
              <a:off x="7908" y="382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gr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1"/>
          </p:cNvSpPr>
          <p:nvPr>
            <p:ph type="title"/>
          </p:nvPr>
        </p:nvSpPr>
        <p:spPr/>
        <p:txBody>
          <a:bodyPr anchor="b">
            <a:spAutoFit/>
          </a:bodyPr>
          <a:p>
            <a:pPr fontAlgn="base"/>
            <a:r>
              <a:rPr lang="zh-CN" altLang="en-US" sz="3600" strike="noStrike" noProof="1" dirty="0">
                <a:solidFill>
                  <a:srgbClr val="800000"/>
                </a:solidFill>
                <a:latin typeface="宋体" pitchFamily="2" charset="-122"/>
              </a:rPr>
              <a:t>效率分析：</a:t>
            </a:r>
            <a:endParaRPr lang="zh-CN" altLang="en-US" sz="3600" strike="noStrike" noProof="1" dirty="0">
              <a:solidFill>
                <a:srgbClr val="800000"/>
              </a:solidFill>
              <a:latin typeface="宋体" pitchFamily="2" charset="-122"/>
            </a:endParaRPr>
          </a:p>
        </p:txBody>
      </p:sp>
      <p:sp>
        <p:nvSpPr>
          <p:cNvPr id="95234" name="文本占位符 95234"/>
          <p:cNvSpPr>
            <a:spLocks noGrp="1"/>
          </p:cNvSpPr>
          <p:nvPr>
            <p:ph idx="1"/>
          </p:nvPr>
        </p:nvSpPr>
        <p:spPr>
          <a:xfrm>
            <a:off x="381000" y="1803400"/>
            <a:ext cx="8388350" cy="3370263"/>
          </a:xfrm>
        </p:spPr>
        <p:txBody>
          <a:bodyPr anchor="t">
            <a:spAutoFit/>
          </a:bodyPr>
          <a:p>
            <a:pPr algn="just" fontAlgn="base">
              <a:buNone/>
            </a:pPr>
            <a:r>
              <a:rPr lang="zh-CN" altLang="en-US" strike="noStrike" noProof="1" dirty="0">
                <a:solidFill>
                  <a:schemeClr val="tx1"/>
                </a:solidFill>
                <a:effectLst/>
                <a:latin typeface="宋体" pitchFamily="2" charset="-122"/>
              </a:rPr>
              <a:t>	每次读写一个数据至少需要访问2次内存。执行速度下降100%。</a:t>
            </a:r>
            <a:endParaRPr lang="zh-CN" altLang="en-US" strike="noStrike" noProof="1" dirty="0">
              <a:solidFill>
                <a:schemeClr val="tx1"/>
              </a:solidFill>
              <a:effectLst/>
              <a:latin typeface="宋体" pitchFamily="2" charset="-122"/>
            </a:endParaRPr>
          </a:p>
          <a:p>
            <a:pPr algn="just" fontAlgn="base">
              <a:buNone/>
            </a:pPr>
            <a:endParaRPr lang="zh-CN" altLang="en-US" b="1" strike="noStrike" noProof="1" dirty="0">
              <a:latin typeface="宋体" pitchFamily="2" charset="-122"/>
            </a:endParaRPr>
          </a:p>
          <a:p>
            <a:pPr algn="just" fontAlgn="base">
              <a:buNone/>
            </a:pPr>
            <a:endParaRPr lang="zh-CN" altLang="en-US" b="1" strike="noStrike" noProof="1" dirty="0">
              <a:latin typeface="宋体" pitchFamily="2" charset="-122"/>
            </a:endParaRPr>
          </a:p>
          <a:p>
            <a:pPr algn="just" fontAlgn="base">
              <a:buNone/>
            </a:pPr>
            <a:r>
              <a:rPr lang="zh-CN" altLang="en-US" strike="noStrike" noProof="1" dirty="0">
                <a:solidFill>
                  <a:schemeClr val="tx1"/>
                </a:solidFill>
                <a:effectLst/>
                <a:latin typeface="宋体" pitchFamily="2" charset="-122"/>
              </a:rPr>
              <a:t>怎么办：</a:t>
            </a:r>
            <a:endParaRPr lang="zh-CN" altLang="en-US" strike="noStrike" noProof="1" dirty="0">
              <a:solidFill>
                <a:schemeClr val="tx1"/>
              </a:solidFill>
              <a:effectLst/>
              <a:latin typeface="宋体" pitchFamily="2" charset="-122"/>
            </a:endParaRPr>
          </a:p>
          <a:p>
            <a:pPr algn="just" fontAlgn="base">
              <a:buNone/>
            </a:pPr>
            <a:r>
              <a:rPr lang="zh-CN" altLang="en-US" strike="noStrike" noProof="1" dirty="0">
                <a:solidFill>
                  <a:schemeClr val="tx1"/>
                </a:solidFill>
                <a:effectLst/>
                <a:latin typeface="宋体" pitchFamily="2" charset="-122"/>
              </a:rPr>
              <a:t>	一种特殊的高速缓冲存储器：</a:t>
            </a:r>
            <a:r>
              <a:rPr lang="x-none" altLang="zh-CN" strike="noStrike" noProof="1" dirty="0">
                <a:solidFill>
                  <a:schemeClr val="tx1"/>
                </a:solidFill>
                <a:effectLst/>
                <a:latin typeface="宋体" pitchFamily="2" charset="-122"/>
              </a:rPr>
              <a:t>联想</a:t>
            </a:r>
            <a:r>
              <a:rPr lang="zh-CN" altLang="en-US" strike="noStrike" noProof="1" dirty="0">
                <a:solidFill>
                  <a:schemeClr val="tx1"/>
                </a:solidFill>
                <a:effectLst/>
                <a:latin typeface="宋体" pitchFamily="2" charset="-122"/>
              </a:rPr>
              <a:t>存储器</a:t>
            </a:r>
            <a:endParaRPr lang="zh-CN" altLang="en-US" strike="noStrike" noProof="1" dirty="0">
              <a:solidFill>
                <a:schemeClr val="tx1"/>
              </a:solidFill>
              <a:effectLst/>
              <a:latin typeface="宋体" pitchFamily="2" charset="-122"/>
            </a:endParaRPr>
          </a:p>
        </p:txBody>
      </p:sp>
      <p:sp>
        <p:nvSpPr>
          <p:cNvPr id="83971"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583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42</a:t>
            </a:r>
            <a:endParaRPr lang="en-US" altLang="zh-CN" b="0">
              <a:solidFill>
                <a:schemeClr val="tx2"/>
              </a:solidFill>
              <a:latin typeface="Times New Roman" panose="02020603050405020304" pitchFamily="18" charset="0"/>
              <a:ea typeface="宋体" pitchFamily="2" charset="-122"/>
            </a:endParaRPr>
          </a:p>
        </p:txBody>
      </p:sp>
      <p:sp>
        <p:nvSpPr>
          <p:cNvPr id="58371" name="矩形 58370"/>
          <p:cNvSpPr/>
          <p:nvPr/>
        </p:nvSpPr>
        <p:spPr>
          <a:xfrm>
            <a:off x="671513" y="830263"/>
            <a:ext cx="8375650" cy="3457575"/>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sz="2800">
                <a:solidFill>
                  <a:srgbClr val="A50021"/>
                </a:solidFill>
                <a:latin typeface="Times New Roman" panose="02020603050405020304" pitchFamily="18" charset="0"/>
                <a:ea typeface="宋体" pitchFamily="2" charset="-122"/>
              </a:rPr>
              <a:t>(4) </a:t>
            </a:r>
            <a:r>
              <a:rPr lang="zh-CN" altLang="en-US" sz="2800">
                <a:solidFill>
                  <a:srgbClr val="A50021"/>
                </a:solidFill>
                <a:latin typeface="Times New Roman" panose="02020603050405020304" pitchFamily="18" charset="0"/>
                <a:ea typeface="宋体" pitchFamily="2" charset="-122"/>
              </a:rPr>
              <a:t>采用联想存储器加快查表速度</a:t>
            </a:r>
            <a:endParaRPr lang="zh-CN" altLang="en-US" sz="2800">
              <a:solidFill>
                <a:srgbClr val="A50021"/>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pitchFamily="18" charset="0"/>
                <a:ea typeface="宋体" pitchFamily="2" charset="-122"/>
              </a:rPr>
              <a:t>①</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pitchFamily="18" charset="0"/>
                <a:ea typeface="宋体" pitchFamily="2" charset="-122"/>
              </a:rPr>
              <a:t>什么是联想存储器</a:t>
            </a:r>
            <a:endParaRPr lang="zh-CN" altLang="en-US" sz="240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高速、小容量半导体存储部件，又称</a:t>
            </a:r>
            <a:r>
              <a:rPr lang="zh-CN" altLang="zh-CN" sz="2400" b="0">
                <a:solidFill>
                  <a:schemeClr val="tx1"/>
                </a:solidFill>
                <a:latin typeface="Times New Roman" panose="02020603050405020304" pitchFamily="18" charset="0"/>
                <a:ea typeface="宋体" pitchFamily="2" charset="-122"/>
              </a:rPr>
              <a:t>高速</a:t>
            </a:r>
            <a:r>
              <a:rPr lang="zh-CN" altLang="en-US" sz="2400" b="0">
                <a:solidFill>
                  <a:schemeClr val="tx1"/>
                </a:solidFill>
                <a:latin typeface="Times New Roman" panose="02020603050405020304" pitchFamily="18" charset="0"/>
                <a:ea typeface="宋体" pitchFamily="2" charset="-122"/>
              </a:rPr>
              <a:t>缓冲存储器。</a:t>
            </a:r>
            <a:endParaRPr lang="zh-CN" altLang="en-US" sz="2400">
              <a:solidFill>
                <a:schemeClr val="bg2"/>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pitchFamily="18" charset="0"/>
                <a:ea typeface="宋体" pitchFamily="2" charset="-122"/>
              </a:rPr>
              <a:t>②</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pitchFamily="18" charset="0"/>
                <a:ea typeface="宋体" pitchFamily="2" charset="-122"/>
              </a:rPr>
              <a:t>快表</a:t>
            </a:r>
            <a:endParaRPr lang="zh-CN" altLang="en-US" sz="240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在</a:t>
            </a:r>
            <a:r>
              <a:rPr lang="zh-CN" altLang="zh-CN" sz="2400" b="0">
                <a:solidFill>
                  <a:schemeClr val="tx1"/>
                </a:solidFill>
                <a:latin typeface="Times New Roman" panose="02020603050405020304" pitchFamily="18" charset="0"/>
                <a:ea typeface="宋体" pitchFamily="2" charset="-122"/>
              </a:rPr>
              <a:t>高速</a:t>
            </a:r>
            <a:r>
              <a:rPr lang="zh-CN" altLang="en-US" sz="2400" b="0">
                <a:solidFill>
                  <a:schemeClr val="tx1"/>
                </a:solidFill>
                <a:latin typeface="Times New Roman" panose="02020603050405020304" pitchFamily="18" charset="0"/>
                <a:ea typeface="宋体" pitchFamily="2" charset="-122"/>
              </a:rPr>
              <a:t>缓冲存储器中存放正在运行的进程当前用到的页号和对应的块号，又称为快表。</a:t>
            </a:r>
            <a:endParaRPr lang="zh-CN" altLang="en-US" sz="2400" b="0">
              <a:solidFill>
                <a:schemeClr val="tx1"/>
              </a:solidFill>
              <a:latin typeface="Times New Roman" panose="02020603050405020304" pitchFamily="18" charset="0"/>
              <a:ea typeface="宋体" pitchFamily="2" charset="-122"/>
            </a:endParaRPr>
          </a:p>
        </p:txBody>
      </p:sp>
      <p:sp>
        <p:nvSpPr>
          <p:cNvPr id="58372" name="矩形 583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xEl>
                                              <p:charRg st="0" end="18"/>
                                            </p:txEl>
                                          </p:spTgt>
                                        </p:tgtEl>
                                        <p:attrNameLst>
                                          <p:attrName>style.visibility</p:attrName>
                                        </p:attrNameLst>
                                      </p:cBhvr>
                                      <p:to>
                                        <p:strVal val="visible"/>
                                      </p:to>
                                    </p:set>
                                    <p:anim calcmode="lin" valueType="num">
                                      <p:cBhvr additive="base">
                                        <p:cTn id="7" dur="500" fill="hold"/>
                                        <p:tgtEl>
                                          <p:spTgt spid="58371">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1">
                                            <p:txEl>
                                              <p:charRg st="18" end="29"/>
                                            </p:txEl>
                                          </p:spTgt>
                                        </p:tgtEl>
                                        <p:attrNameLst>
                                          <p:attrName>style.visibility</p:attrName>
                                        </p:attrNameLst>
                                      </p:cBhvr>
                                      <p:to>
                                        <p:strVal val="visible"/>
                                      </p:to>
                                    </p:set>
                                    <p:anim calcmode="lin" valueType="num">
                                      <p:cBhvr additive="base">
                                        <p:cTn id="13" dur="500" fill="hold"/>
                                        <p:tgtEl>
                                          <p:spTgt spid="58371">
                                            <p:txEl>
                                              <p:charRg st="18"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charRg st="18"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1">
                                            <p:txEl>
                                              <p:charRg st="29" end="58"/>
                                            </p:txEl>
                                          </p:spTgt>
                                        </p:tgtEl>
                                        <p:attrNameLst>
                                          <p:attrName>style.visibility</p:attrName>
                                        </p:attrNameLst>
                                      </p:cBhvr>
                                      <p:to>
                                        <p:strVal val="visible"/>
                                      </p:to>
                                    </p:set>
                                    <p:anim calcmode="lin" valueType="num">
                                      <p:cBhvr additive="base">
                                        <p:cTn id="19" dur="500" fill="hold"/>
                                        <p:tgtEl>
                                          <p:spTgt spid="58371">
                                            <p:txEl>
                                              <p:charRg st="29" end="5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charRg st="29" end="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371">
                                            <p:txEl>
                                              <p:charRg st="58" end="63"/>
                                            </p:txEl>
                                          </p:spTgt>
                                        </p:tgtEl>
                                        <p:attrNameLst>
                                          <p:attrName>style.visibility</p:attrName>
                                        </p:attrNameLst>
                                      </p:cBhvr>
                                      <p:to>
                                        <p:strVal val="visible"/>
                                      </p:to>
                                    </p:set>
                                    <p:anim calcmode="lin" valueType="num">
                                      <p:cBhvr additive="base">
                                        <p:cTn id="25" dur="500" fill="hold"/>
                                        <p:tgtEl>
                                          <p:spTgt spid="58371">
                                            <p:txEl>
                                              <p:charRg st="58" end="6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charRg st="58" end="63"/>
                                            </p:txEl>
                                          </p:spTgt>
                                        </p:tgtEl>
                                        <p:attrNameLst>
                                          <p:attrName>ppt_y</p:attrName>
                                        </p:attrNameLst>
                                      </p:cBhvr>
                                      <p:tavLst>
                                        <p:tav tm="0">
                                          <p:val>
                                            <p:strVal val="#ppt_y"/>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1">
                                            <p:txEl>
                                              <p:charRg st="63" end="95"/>
                                            </p:txEl>
                                          </p:spTgt>
                                        </p:tgtEl>
                                        <p:attrNameLst>
                                          <p:attrName>style.visibility</p:attrName>
                                        </p:attrNameLst>
                                      </p:cBhvr>
                                      <p:to>
                                        <p:strVal val="visible"/>
                                      </p:to>
                                    </p:set>
                                    <p:anim calcmode="lin" valueType="num">
                                      <p:cBhvr additive="base">
                                        <p:cTn id="29" dur="500" fill="hold"/>
                                        <p:tgtEl>
                                          <p:spTgt spid="58371">
                                            <p:txEl>
                                              <p:charRg st="63" end="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charRg st="63" end="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43</a:t>
            </a:r>
            <a:endParaRPr lang="en-US" altLang="zh-CN" b="0">
              <a:solidFill>
                <a:schemeClr val="tx2"/>
              </a:solidFill>
              <a:latin typeface="Times New Roman" panose="02020603050405020304" pitchFamily="18" charset="0"/>
              <a:ea typeface="宋体" pitchFamily="2" charset="-122"/>
            </a:endParaRPr>
          </a:p>
        </p:txBody>
      </p:sp>
      <p:sp>
        <p:nvSpPr>
          <p:cNvPr id="59395" name="矩形 59394"/>
          <p:cNvSpPr/>
          <p:nvPr/>
        </p:nvSpPr>
        <p:spPr>
          <a:xfrm>
            <a:off x="114300" y="644525"/>
            <a:ext cx="55308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pitchFamily="18" charset="0"/>
                <a:ea typeface="宋体" pitchFamily="2" charset="-122"/>
                <a:cs typeface="+mn-cs"/>
              </a:rPr>
              <a:t>利用快表进行地址映射</a:t>
            </a:r>
            <a:r>
              <a:rPr lang="zh-CN" altLang="en-US" sz="1800" strike="noStrike" noProof="1">
                <a:solidFill>
                  <a:schemeClr val="tx1"/>
                </a:solidFill>
                <a:latin typeface="Times New Roman" panose="02020603050405020304" pitchFamily="18" charset="0"/>
                <a:ea typeface="宋体" pitchFamily="2" charset="-122"/>
                <a:cs typeface="+mn-cs"/>
              </a:rPr>
              <a:t>        </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59396" name="组合 59395"/>
          <p:cNvGrpSpPr/>
          <p:nvPr/>
        </p:nvGrpSpPr>
        <p:grpSpPr>
          <a:xfrm>
            <a:off x="557213" y="1624013"/>
            <a:ext cx="7583487" cy="4324350"/>
            <a:chOff x="0" y="0"/>
            <a:chExt cx="4777" cy="2724"/>
          </a:xfrm>
        </p:grpSpPr>
        <p:sp>
          <p:nvSpPr>
            <p:cNvPr id="86020" name="文本框 59396"/>
            <p:cNvSpPr txBox="1"/>
            <p:nvPr/>
          </p:nvSpPr>
          <p:spPr>
            <a:xfrm>
              <a:off x="351" y="0"/>
              <a:ext cx="581" cy="29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86021" name="文本框 59397"/>
            <p:cNvSpPr txBox="1"/>
            <p:nvPr/>
          </p:nvSpPr>
          <p:spPr>
            <a:xfrm>
              <a:off x="581" y="707"/>
              <a:ext cx="701" cy="14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lgn="just"/>
              <a:endParaRPr lang="zh-CN" altLang="en-US" sz="1600">
                <a:solidFill>
                  <a:schemeClr val="tx1"/>
                </a:solidFill>
                <a:latin typeface="Times New Roman" panose="02020603050405020304" pitchFamily="18" charset="0"/>
                <a:ea typeface="宋体" pitchFamily="2" charset="-122"/>
              </a:endParaRPr>
            </a:p>
            <a:p>
              <a:pPr lvl="0"/>
              <a:endParaRPr lang="zh-CN" altLang="en-US" sz="1600">
                <a:solidFill>
                  <a:schemeClr val="tx1"/>
                </a:solidFill>
                <a:latin typeface="Times New Roman" panose="02020603050405020304" pitchFamily="18" charset="0"/>
                <a:ea typeface="宋体" pitchFamily="2" charset="-122"/>
              </a:endParaRPr>
            </a:p>
          </p:txBody>
        </p:sp>
        <p:sp>
          <p:nvSpPr>
            <p:cNvPr id="86022" name="直接连接符 59398"/>
            <p:cNvSpPr/>
            <p:nvPr/>
          </p:nvSpPr>
          <p:spPr>
            <a:xfrm>
              <a:off x="581" y="1043"/>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23" name="直接连接符 59399"/>
            <p:cNvSpPr/>
            <p:nvPr/>
          </p:nvSpPr>
          <p:spPr>
            <a:xfrm>
              <a:off x="581" y="1290"/>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24" name="直接连接符 59400"/>
            <p:cNvSpPr/>
            <p:nvPr/>
          </p:nvSpPr>
          <p:spPr>
            <a:xfrm>
              <a:off x="581" y="1437"/>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25" name="直接连接符 59401"/>
            <p:cNvSpPr/>
            <p:nvPr/>
          </p:nvSpPr>
          <p:spPr>
            <a:xfrm>
              <a:off x="581" y="1974"/>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59403" name="椭圆 59402"/>
            <p:cNvSpPr/>
            <p:nvPr/>
          </p:nvSpPr>
          <p:spPr>
            <a:xfrm>
              <a:off x="0" y="449"/>
              <a:ext cx="263" cy="224"/>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86027" name="文本框 59403"/>
            <p:cNvSpPr txBox="1"/>
            <p:nvPr/>
          </p:nvSpPr>
          <p:spPr>
            <a:xfrm>
              <a:off x="36" y="439"/>
              <a:ext cx="306" cy="31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86028" name="文本框 59404"/>
            <p:cNvSpPr txBox="1"/>
            <p:nvPr/>
          </p:nvSpPr>
          <p:spPr>
            <a:xfrm>
              <a:off x="2695" y="34"/>
              <a:ext cx="2027" cy="3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                 w</a:t>
              </a:r>
              <a:endParaRPr lang="en-US" altLang="zh-CN" sz="1600">
                <a:solidFill>
                  <a:schemeClr val="tx1"/>
                </a:solidFill>
                <a:latin typeface="Times New Roman" panose="02020603050405020304" pitchFamily="18" charset="0"/>
                <a:ea typeface="宋体" pitchFamily="2" charset="-122"/>
              </a:endParaRPr>
            </a:p>
          </p:txBody>
        </p:sp>
        <p:sp>
          <p:nvSpPr>
            <p:cNvPr id="86029" name="直接连接符 59405"/>
            <p:cNvSpPr/>
            <p:nvPr/>
          </p:nvSpPr>
          <p:spPr>
            <a:xfrm>
              <a:off x="3353" y="34"/>
              <a:ext cx="0" cy="32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0" name="文本框 59406"/>
            <p:cNvSpPr txBox="1"/>
            <p:nvPr/>
          </p:nvSpPr>
          <p:spPr>
            <a:xfrm>
              <a:off x="2695" y="707"/>
              <a:ext cx="921" cy="114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lvl="0"/>
              <a:endParaRPr lang="zh-CN" altLang="en-US" sz="1600">
                <a:solidFill>
                  <a:schemeClr val="tx1"/>
                </a:solidFill>
                <a:latin typeface="Times New Roman" panose="02020603050405020304" pitchFamily="18" charset="0"/>
                <a:ea typeface="宋体" pitchFamily="2" charset="-122"/>
              </a:endParaRPr>
            </a:p>
          </p:txBody>
        </p:sp>
        <p:sp>
          <p:nvSpPr>
            <p:cNvPr id="86031" name="直接连接符 59407"/>
            <p:cNvSpPr/>
            <p:nvPr/>
          </p:nvSpPr>
          <p:spPr>
            <a:xfrm>
              <a:off x="2695" y="830"/>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2" name="直接连接符 59408"/>
            <p:cNvSpPr/>
            <p:nvPr/>
          </p:nvSpPr>
          <p:spPr>
            <a:xfrm>
              <a:off x="2695" y="1067"/>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3" name="直接连接符 59409"/>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4" name="直接连接符 59410"/>
            <p:cNvSpPr/>
            <p:nvPr/>
          </p:nvSpPr>
          <p:spPr>
            <a:xfrm>
              <a:off x="2695" y="1672"/>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5" name="直接连接符 59411"/>
            <p:cNvSpPr/>
            <p:nvPr/>
          </p:nvSpPr>
          <p:spPr>
            <a:xfrm>
              <a:off x="3134" y="707"/>
              <a:ext cx="0" cy="11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6" name="直接连接符 59412"/>
            <p:cNvSpPr/>
            <p:nvPr/>
          </p:nvSpPr>
          <p:spPr>
            <a:xfrm flipH="1">
              <a:off x="2345" y="203"/>
              <a:ext cx="35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7" name="直接连接符 59413"/>
            <p:cNvSpPr/>
            <p:nvPr/>
          </p:nvSpPr>
          <p:spPr>
            <a:xfrm>
              <a:off x="2345" y="203"/>
              <a:ext cx="0" cy="1469"/>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38" name="直接连接符 59414"/>
            <p:cNvSpPr/>
            <p:nvPr/>
          </p:nvSpPr>
          <p:spPr>
            <a:xfrm>
              <a:off x="2345" y="70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86039" name="直接连接符 59415"/>
            <p:cNvSpPr/>
            <p:nvPr/>
          </p:nvSpPr>
          <p:spPr>
            <a:xfrm>
              <a:off x="2345" y="819"/>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86040" name="直接连接符 59416"/>
            <p:cNvSpPr/>
            <p:nvPr/>
          </p:nvSpPr>
          <p:spPr>
            <a:xfrm>
              <a:off x="2345" y="106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86041" name="直接连接符 59417"/>
            <p:cNvSpPr/>
            <p:nvPr/>
          </p:nvSpPr>
          <p:spPr>
            <a:xfrm>
              <a:off x="2345" y="1234"/>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86042" name="直接连接符 59418"/>
            <p:cNvSpPr/>
            <p:nvPr/>
          </p:nvSpPr>
          <p:spPr>
            <a:xfrm>
              <a:off x="2345" y="1672"/>
              <a:ext cx="35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6043" name="直接连接符 59419"/>
            <p:cNvSpPr/>
            <p:nvPr/>
          </p:nvSpPr>
          <p:spPr>
            <a:xfrm flipH="1">
              <a:off x="132" y="169"/>
              <a:ext cx="2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44" name="直接连接符 59420"/>
            <p:cNvSpPr/>
            <p:nvPr/>
          </p:nvSpPr>
          <p:spPr>
            <a:xfrm>
              <a:off x="143" y="169"/>
              <a:ext cx="0" cy="25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6045" name="直接连接符 59421"/>
            <p:cNvSpPr/>
            <p:nvPr/>
          </p:nvSpPr>
          <p:spPr>
            <a:xfrm>
              <a:off x="132" y="663"/>
              <a:ext cx="0" cy="60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46" name="直接连接符 59422"/>
            <p:cNvSpPr/>
            <p:nvPr/>
          </p:nvSpPr>
          <p:spPr>
            <a:xfrm>
              <a:off x="132" y="1284"/>
              <a:ext cx="44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6047" name="直接连接符 59423"/>
            <p:cNvSpPr/>
            <p:nvPr/>
          </p:nvSpPr>
          <p:spPr>
            <a:xfrm flipH="1">
              <a:off x="263" y="528"/>
              <a:ext cx="208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6048" name="文本框 59424"/>
            <p:cNvSpPr txBox="1"/>
            <p:nvPr/>
          </p:nvSpPr>
          <p:spPr>
            <a:xfrm>
              <a:off x="319" y="349"/>
              <a:ext cx="1840" cy="168"/>
            </a:xfrm>
            <a:prstGeom prst="rect">
              <a:avLst/>
            </a:prstGeom>
            <a:noFill/>
            <a:ln w="9525">
              <a:noFill/>
              <a:miter/>
            </a:ln>
          </p:spPr>
          <p:txBody>
            <a:bodyPr anchor="t"/>
            <a:p>
              <a:pPr lvl="0" algn="just"/>
              <a:r>
                <a:rPr lang="zh-CN" altLang="en-US">
                  <a:solidFill>
                    <a:schemeClr val="tx1"/>
                  </a:solidFill>
                  <a:latin typeface="Times New Roman" panose="02020603050405020304" pitchFamily="18" charset="0"/>
                  <a:ea typeface="宋体" pitchFamily="2" charset="-122"/>
                </a:rPr>
                <a:t>仅在联想映像不匹配时进行</a:t>
              </a:r>
              <a:endParaRPr lang="zh-CN" altLang="en-US">
                <a:solidFill>
                  <a:schemeClr val="tx1"/>
                </a:solidFill>
                <a:latin typeface="Times New Roman" panose="02020603050405020304" pitchFamily="18" charset="0"/>
                <a:ea typeface="宋体" pitchFamily="2" charset="-122"/>
              </a:endParaRPr>
            </a:p>
          </p:txBody>
        </p:sp>
        <p:sp>
          <p:nvSpPr>
            <p:cNvPr id="86049" name="文本框 59425"/>
            <p:cNvSpPr txBox="1"/>
            <p:nvPr/>
          </p:nvSpPr>
          <p:spPr>
            <a:xfrm>
              <a:off x="762" y="510"/>
              <a:ext cx="527" cy="282"/>
            </a:xfrm>
            <a:prstGeom prst="rect">
              <a:avLst/>
            </a:prstGeom>
            <a:noFill/>
            <a:ln w="9525">
              <a:noFill/>
              <a:miter/>
            </a:ln>
          </p:spPr>
          <p:txBody>
            <a:bodyPr anchor="t"/>
            <a:p>
              <a:pPr lvl="0" algn="just"/>
              <a:r>
                <a:rPr lang="zh-CN" altLang="en-US">
                  <a:solidFill>
                    <a:schemeClr val="tx1"/>
                  </a:solidFill>
                  <a:latin typeface="Times New Roman" panose="02020603050405020304" pitchFamily="18" charset="0"/>
                  <a:ea typeface="宋体" pitchFamily="2" charset="-122"/>
                </a:rPr>
                <a:t>页号</a:t>
              </a:r>
              <a:endParaRPr lang="zh-CN" altLang="en-US">
                <a:solidFill>
                  <a:schemeClr val="tx1"/>
                </a:solidFill>
                <a:latin typeface="Times New Roman" panose="02020603050405020304" pitchFamily="18" charset="0"/>
                <a:ea typeface="宋体" pitchFamily="2" charset="-122"/>
              </a:endParaRPr>
            </a:p>
          </p:txBody>
        </p:sp>
        <p:sp>
          <p:nvSpPr>
            <p:cNvPr id="86050" name="文本框 59426"/>
            <p:cNvSpPr txBox="1"/>
            <p:nvPr/>
          </p:nvSpPr>
          <p:spPr>
            <a:xfrm>
              <a:off x="2750" y="2121"/>
              <a:ext cx="2027" cy="32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b                           w</a:t>
              </a:r>
              <a:endParaRPr lang="en-US" altLang="zh-CN" sz="1600">
                <a:solidFill>
                  <a:schemeClr val="tx1"/>
                </a:solidFill>
                <a:latin typeface="Times New Roman" panose="02020603050405020304" pitchFamily="18" charset="0"/>
                <a:ea typeface="宋体" pitchFamily="2" charset="-122"/>
              </a:endParaRPr>
            </a:p>
          </p:txBody>
        </p:sp>
        <p:sp>
          <p:nvSpPr>
            <p:cNvPr id="86051" name="直接连接符 59427"/>
            <p:cNvSpPr/>
            <p:nvPr/>
          </p:nvSpPr>
          <p:spPr>
            <a:xfrm>
              <a:off x="3440" y="2121"/>
              <a:ext cx="0" cy="32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52" name="直接连接符 59428"/>
            <p:cNvSpPr/>
            <p:nvPr/>
          </p:nvSpPr>
          <p:spPr>
            <a:xfrm>
              <a:off x="3616" y="1144"/>
              <a:ext cx="28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53" name="直接连接符 59429"/>
            <p:cNvSpPr/>
            <p:nvPr/>
          </p:nvSpPr>
          <p:spPr>
            <a:xfrm>
              <a:off x="3134" y="1941"/>
              <a:ext cx="76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54" name="直接连接符 59430"/>
            <p:cNvSpPr/>
            <p:nvPr/>
          </p:nvSpPr>
          <p:spPr>
            <a:xfrm>
              <a:off x="3134" y="1941"/>
              <a:ext cx="0" cy="18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6055" name="直接连接符 59431"/>
            <p:cNvSpPr/>
            <p:nvPr/>
          </p:nvSpPr>
          <p:spPr>
            <a:xfrm>
              <a:off x="3890" y="1144"/>
              <a:ext cx="0" cy="79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56" name="直接连接符 59432"/>
            <p:cNvSpPr/>
            <p:nvPr/>
          </p:nvSpPr>
          <p:spPr>
            <a:xfrm>
              <a:off x="4393" y="404"/>
              <a:ext cx="0" cy="169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86057" name="文本框 59433"/>
            <p:cNvSpPr txBox="1"/>
            <p:nvPr/>
          </p:nvSpPr>
          <p:spPr>
            <a:xfrm>
              <a:off x="1995" y="633"/>
              <a:ext cx="257" cy="81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首</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先</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选</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择</a:t>
              </a:r>
              <a:endParaRPr lang="zh-CN" altLang="en-US" sz="1600">
                <a:solidFill>
                  <a:schemeClr val="tx1"/>
                </a:solidFill>
                <a:latin typeface="Times New Roman" panose="02020603050405020304" pitchFamily="18" charset="0"/>
                <a:ea typeface="宋体" pitchFamily="2" charset="-122"/>
              </a:endParaRPr>
            </a:p>
            <a:p>
              <a:pPr lvl="0"/>
              <a:endParaRPr lang="zh-CN" altLang="en-US" sz="1600">
                <a:solidFill>
                  <a:schemeClr val="tx1"/>
                </a:solidFill>
                <a:latin typeface="Times New Roman" panose="02020603050405020304" pitchFamily="18" charset="0"/>
                <a:ea typeface="宋体" pitchFamily="2" charset="-122"/>
              </a:endParaRPr>
            </a:p>
          </p:txBody>
        </p:sp>
        <p:sp>
          <p:nvSpPr>
            <p:cNvPr id="86058" name="文本框 59434"/>
            <p:cNvSpPr txBox="1"/>
            <p:nvPr/>
          </p:nvSpPr>
          <p:spPr>
            <a:xfrm>
              <a:off x="2704" y="472"/>
              <a:ext cx="868" cy="25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联想存储器</a:t>
              </a:r>
              <a:endParaRPr lang="zh-CN" altLang="en-US" sz="1600">
                <a:solidFill>
                  <a:schemeClr val="tx1"/>
                </a:solidFill>
                <a:latin typeface="Times New Roman" panose="02020603050405020304" pitchFamily="18" charset="0"/>
                <a:ea typeface="宋体" pitchFamily="2" charset="-122"/>
              </a:endParaRPr>
            </a:p>
          </p:txBody>
        </p:sp>
        <p:sp>
          <p:nvSpPr>
            <p:cNvPr id="86059" name="文本框 59435"/>
            <p:cNvSpPr txBox="1"/>
            <p:nvPr/>
          </p:nvSpPr>
          <p:spPr>
            <a:xfrm>
              <a:off x="395" y="2165"/>
              <a:ext cx="1402" cy="33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所有页表在主存中</a:t>
              </a:r>
              <a:endParaRPr lang="zh-CN" altLang="en-US" sz="1600">
                <a:solidFill>
                  <a:schemeClr val="tx1"/>
                </a:solidFill>
                <a:latin typeface="Times New Roman" panose="02020603050405020304" pitchFamily="18" charset="0"/>
                <a:ea typeface="宋体" pitchFamily="2" charset="-122"/>
              </a:endParaRPr>
            </a:p>
          </p:txBody>
        </p:sp>
        <p:sp>
          <p:nvSpPr>
            <p:cNvPr id="86060" name="文本框 59436"/>
            <p:cNvSpPr txBox="1"/>
            <p:nvPr/>
          </p:nvSpPr>
          <p:spPr>
            <a:xfrm>
              <a:off x="3134" y="2502"/>
              <a:ext cx="876" cy="22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物理地址</a:t>
              </a:r>
              <a:endParaRPr lang="zh-CN" altLang="en-US" sz="1600">
                <a:solidFill>
                  <a:schemeClr val="tx1"/>
                </a:solidFill>
                <a:latin typeface="Times New Roman" panose="02020603050405020304" pitchFamily="18" charset="0"/>
                <a:ea typeface="宋体" pitchFamily="2" charset="-122"/>
              </a:endParaRPr>
            </a:p>
          </p:txBody>
        </p:sp>
        <p:sp>
          <p:nvSpPr>
            <p:cNvPr id="86061" name="直接连接符 59437"/>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6062" name="文本框 59438"/>
            <p:cNvSpPr txBox="1"/>
            <p:nvPr/>
          </p:nvSpPr>
          <p:spPr>
            <a:xfrm>
              <a:off x="2847" y="1003"/>
              <a:ext cx="264" cy="28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86063" name="文本框 59439"/>
            <p:cNvSpPr txBox="1"/>
            <p:nvPr/>
          </p:nvSpPr>
          <p:spPr>
            <a:xfrm>
              <a:off x="3274" y="1037"/>
              <a:ext cx="264" cy="2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86064" name="文本框 59440"/>
            <p:cNvSpPr txBox="1"/>
            <p:nvPr/>
          </p:nvSpPr>
          <p:spPr>
            <a:xfrm>
              <a:off x="3228"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5" name="文本框 59441"/>
            <p:cNvSpPr txBox="1"/>
            <p:nvPr/>
          </p:nvSpPr>
          <p:spPr>
            <a:xfrm>
              <a:off x="2406" y="830"/>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6" name="文本框 59442"/>
            <p:cNvSpPr txBox="1"/>
            <p:nvPr/>
          </p:nvSpPr>
          <p:spPr>
            <a:xfrm>
              <a:off x="2414" y="1290"/>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7" name="文本框 59443"/>
            <p:cNvSpPr txBox="1"/>
            <p:nvPr/>
          </p:nvSpPr>
          <p:spPr>
            <a:xfrm>
              <a:off x="2798" y="833"/>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8" name="文本框 59444"/>
            <p:cNvSpPr txBox="1"/>
            <p:nvPr/>
          </p:nvSpPr>
          <p:spPr>
            <a:xfrm>
              <a:off x="3218" y="827"/>
              <a:ext cx="265"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9" name="文本框 59445"/>
            <p:cNvSpPr txBox="1"/>
            <p:nvPr/>
          </p:nvSpPr>
          <p:spPr>
            <a:xfrm>
              <a:off x="2792"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70" name="文本框 59446"/>
            <p:cNvSpPr txBox="1"/>
            <p:nvPr/>
          </p:nvSpPr>
          <p:spPr>
            <a:xfrm>
              <a:off x="818" y="1256"/>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86071" name="文本框 59447"/>
            <p:cNvSpPr txBox="1"/>
            <p:nvPr/>
          </p:nvSpPr>
          <p:spPr>
            <a:xfrm>
              <a:off x="202" y="1080"/>
              <a:ext cx="440" cy="28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a+p</a:t>
              </a:r>
              <a:endParaRPr lang="en-US" altLang="zh-CN" sz="1600">
                <a:solidFill>
                  <a:schemeClr val="tx1"/>
                </a:solidFill>
                <a:latin typeface="Times New Roman" panose="02020603050405020304" pitchFamily="18" charset="0"/>
                <a:ea typeface="宋体" pitchFamily="2" charset="-122"/>
              </a:endParaRPr>
            </a:p>
          </p:txBody>
        </p:sp>
        <p:sp>
          <p:nvSpPr>
            <p:cNvPr id="86072" name="文本框 59448"/>
            <p:cNvSpPr txBox="1"/>
            <p:nvPr/>
          </p:nvSpPr>
          <p:spPr>
            <a:xfrm>
              <a:off x="414" y="923"/>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sp>
        <p:nvSpPr>
          <p:cNvPr id="59450" name="文本框 59449"/>
          <p:cNvSpPr txBox="1"/>
          <p:nvPr/>
        </p:nvSpPr>
        <p:spPr>
          <a:xfrm>
            <a:off x="2514600" y="6091238"/>
            <a:ext cx="4421188"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联想寄存器和主存页表相结合的分页地址变换</a:t>
            </a:r>
            <a:endParaRPr lang="zh-CN" altLang="en-US" sz="1600" b="0">
              <a:solidFill>
                <a:schemeClr val="tx1"/>
              </a:solidFill>
              <a:latin typeface="Times New Roman" panose="02020603050405020304" pitchFamily="18" charset="0"/>
              <a:ea typeface="宋体" pitchFamily="2" charset="-122"/>
            </a:endParaRPr>
          </a:p>
        </p:txBody>
      </p:sp>
      <p:sp>
        <p:nvSpPr>
          <p:cNvPr id="59451" name="矩形 594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2" name="文本框 59435"/>
          <p:cNvSpPr txBox="1"/>
          <p:nvPr/>
        </p:nvSpPr>
        <p:spPr>
          <a:xfrm>
            <a:off x="1030605" y="1334770"/>
            <a:ext cx="2225675" cy="273685"/>
          </a:xfrm>
          <a:prstGeom prst="rect">
            <a:avLst/>
          </a:prstGeom>
          <a:noFill/>
          <a:ln w="9525">
            <a:noFill/>
            <a:miter/>
          </a:ln>
        </p:spPr>
        <p:txBody>
          <a:bodyPr anchor="t"/>
          <a:p>
            <a:pPr lvl="0" algn="just"/>
            <a:r>
              <a:rPr lang="zh-CN" altLang="en-US">
                <a:solidFill>
                  <a:schemeClr val="tx1"/>
                </a:solidFill>
                <a:latin typeface="Times New Roman" panose="02020603050405020304" pitchFamily="18" charset="0"/>
                <a:ea typeface="宋体" pitchFamily="2" charset="-122"/>
              </a:rPr>
              <a:t>页表起始地址寄存器</a:t>
            </a:r>
            <a:endParaRPr lang="zh-CN" altLang="en-US">
              <a:solidFill>
                <a:schemeClr val="tx1"/>
              </a:solidFill>
              <a:latin typeface="Times New Roman" panose="02020603050405020304" pitchFamily="18" charset="0"/>
              <a:ea typeface="宋体" pitchFamily="2" charset="-122"/>
            </a:endParaRPr>
          </a:p>
        </p:txBody>
      </p:sp>
      <p:sp>
        <p:nvSpPr>
          <p:cNvPr id="3" name="文本框 59436"/>
          <p:cNvSpPr txBox="1"/>
          <p:nvPr/>
        </p:nvSpPr>
        <p:spPr>
          <a:xfrm>
            <a:off x="5406708" y="1255713"/>
            <a:ext cx="1390650" cy="35242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逻辑地址</a:t>
            </a:r>
            <a:endParaRPr lang="zh-CN" altLang="en-US" sz="16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6"/>
                                        </p:tgtEl>
                                        <p:attrNameLst>
                                          <p:attrName>style.visibility</p:attrName>
                                        </p:attrNameLst>
                                      </p:cBhvr>
                                      <p:to>
                                        <p:strVal val="visible"/>
                                      </p:to>
                                    </p:set>
                                    <p:anim calcmode="lin" valueType="num">
                                      <p:cBhvr additive="base">
                                        <p:cTn id="13" dur="500" fill="hold"/>
                                        <p:tgtEl>
                                          <p:spTgt spid="59396"/>
                                        </p:tgtEl>
                                        <p:attrNameLst>
                                          <p:attrName>ppt_x</p:attrName>
                                        </p:attrNameLst>
                                      </p:cBhvr>
                                      <p:tavLst>
                                        <p:tav tm="0">
                                          <p:val>
                                            <p:strVal val="#ppt_x"/>
                                          </p:val>
                                        </p:tav>
                                        <p:tav tm="100000">
                                          <p:val>
                                            <p:strVal val="#ppt_x"/>
                                          </p:val>
                                        </p:tav>
                                      </p:tavLst>
                                    </p:anim>
                                    <p:anim calcmode="lin" valueType="num">
                                      <p:cBhvr additive="base">
                                        <p:cTn id="14"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45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1"/>
          </p:cNvSpPr>
          <p:nvPr>
            <p:ph type="title"/>
          </p:nvPr>
        </p:nvSpPr>
        <p:spPr>
          <a:xfrm>
            <a:off x="363538" y="595313"/>
            <a:ext cx="8393113" cy="755650"/>
          </a:xfrm>
        </p:spPr>
        <p:txBody>
          <a:bodyPr anchor="t">
            <a:spAutoFit/>
          </a:bodyPr>
          <a:p>
            <a:pPr fontAlgn="base"/>
            <a:r>
              <a:rPr lang="zh-CN" altLang="en-US" strike="noStrike" noProof="1" dirty="0">
                <a:solidFill>
                  <a:srgbClr val="800000"/>
                </a:solidFill>
                <a:latin typeface="宋体" pitchFamily="2" charset="-122"/>
              </a:rPr>
              <a:t>采用联想存储器的地址转换</a:t>
            </a:r>
            <a:endParaRPr lang="zh-CN" altLang="en-US" strike="noStrike" noProof="1" dirty="0">
              <a:solidFill>
                <a:srgbClr val="800000"/>
              </a:solidFill>
              <a:latin typeface="宋体" pitchFamily="2" charset="-122"/>
            </a:endParaRPr>
          </a:p>
        </p:txBody>
      </p:sp>
      <p:sp>
        <p:nvSpPr>
          <p:cNvPr id="88068" name="文本占位符 88067"/>
          <p:cNvSpPr>
            <a:spLocks noGrp="1"/>
          </p:cNvSpPr>
          <p:nvPr>
            <p:ph idx="1"/>
          </p:nvPr>
        </p:nvSpPr>
        <p:spPr>
          <a:xfrm>
            <a:off x="535305" y="1389380"/>
            <a:ext cx="7833360" cy="4225925"/>
          </a:xfrm>
        </p:spPr>
        <p:txBody>
          <a:bodyPr wrap="square" anchor="t">
            <a:spAutoFit/>
          </a:bodyPr>
          <a:p>
            <a:pPr lvl="0"/>
            <a:r>
              <a:rPr lang="zh-CN" altLang="en-US" dirty="0">
                <a:solidFill>
                  <a:schemeClr val="tx1"/>
                </a:solidFill>
                <a:effectLst/>
                <a:ea typeface="宋体" pitchFamily="2" charset="-122"/>
              </a:rPr>
              <a:t>假</a:t>
            </a:r>
            <a:r>
              <a:rPr lang="zh-CN" altLang="en-US">
                <a:solidFill>
                  <a:schemeClr val="tx1"/>
                </a:solidFill>
                <a:effectLst/>
                <a:ea typeface="宋体" pitchFamily="2" charset="-122"/>
              </a:rPr>
              <a:t>定访问主存时间为</a:t>
            </a:r>
            <a:r>
              <a:rPr lang="en-US" altLang="zh-CN">
                <a:solidFill>
                  <a:schemeClr val="tx1"/>
                </a:solidFill>
                <a:effectLst/>
                <a:ea typeface="宋体" pitchFamily="2" charset="-122"/>
              </a:rPr>
              <a:t>100</a:t>
            </a:r>
            <a:r>
              <a:rPr lang="zh-CN" altLang="en-US">
                <a:solidFill>
                  <a:schemeClr val="tx1"/>
                </a:solidFill>
                <a:effectLst/>
                <a:ea typeface="宋体" pitchFamily="2" charset="-122"/>
              </a:rPr>
              <a:t>微秒，访问联想存储器时间为</a:t>
            </a:r>
            <a:r>
              <a:rPr lang="en-US" altLang="zh-CN">
                <a:solidFill>
                  <a:schemeClr val="tx1"/>
                </a:solidFill>
                <a:effectLst/>
                <a:ea typeface="宋体" pitchFamily="2" charset="-122"/>
              </a:rPr>
              <a:t>10</a:t>
            </a:r>
            <a:r>
              <a:rPr lang="zh-CN" altLang="en-US">
                <a:solidFill>
                  <a:schemeClr val="tx1"/>
                </a:solidFill>
                <a:effectLst/>
                <a:ea typeface="宋体" pitchFamily="2" charset="-122"/>
              </a:rPr>
              <a:t>微秒，联想存储器为</a:t>
            </a:r>
            <a:r>
              <a:rPr lang="en-US" altLang="zh-CN">
                <a:solidFill>
                  <a:schemeClr val="tx1"/>
                </a:solidFill>
                <a:effectLst/>
                <a:ea typeface="宋体" pitchFamily="2" charset="-122"/>
              </a:rPr>
              <a:t>32</a:t>
            </a:r>
            <a:r>
              <a:rPr lang="zh-CN" altLang="en-US">
                <a:solidFill>
                  <a:schemeClr val="tx1"/>
                </a:solidFill>
                <a:effectLst/>
                <a:ea typeface="宋体" pitchFamily="2" charset="-122"/>
              </a:rPr>
              <a:t>个单元时快表命中率可达</a:t>
            </a:r>
            <a:r>
              <a:rPr lang="en-US" altLang="zh-CN">
                <a:solidFill>
                  <a:schemeClr val="tx1"/>
                </a:solidFill>
                <a:effectLst/>
                <a:ea typeface="宋体" pitchFamily="2" charset="-122"/>
              </a:rPr>
              <a:t>99%</a:t>
            </a:r>
            <a:r>
              <a:rPr lang="zh-CN" altLang="en-US">
                <a:solidFill>
                  <a:schemeClr val="tx1"/>
                </a:solidFill>
                <a:effectLst/>
                <a:ea typeface="宋体" pitchFamily="2" charset="-122"/>
              </a:rPr>
              <a:t>，按逻辑地址存取的平均时间为：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a:t>
            </a:r>
            <a:r>
              <a:rPr lang="zh-CN" altLang="en-US">
                <a:solidFill>
                  <a:schemeClr val="tx1"/>
                </a:solidFill>
                <a:effectLst/>
                <a:ea typeface="宋体" pitchFamily="2" charset="-122"/>
              </a:rPr>
              <a:t>＋</a:t>
            </a:r>
            <a:r>
              <a:rPr lang="en-US" altLang="zh-CN">
                <a:solidFill>
                  <a:schemeClr val="tx1"/>
                </a:solidFill>
                <a:effectLst/>
                <a:ea typeface="宋体" pitchFamily="2" charset="-122"/>
              </a:rPr>
              <a:t>10)×99% </a:t>
            </a:r>
            <a:r>
              <a:rPr lang="zh-CN" altLang="en-US">
                <a:solidFill>
                  <a:schemeClr val="tx1"/>
                </a:solidFill>
                <a:effectLst/>
                <a:ea typeface="宋体" pitchFamily="2" charset="-122"/>
              </a:rPr>
              <a:t>＋</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(100+100)×(1-99%)</a:t>
            </a:r>
            <a:r>
              <a:rPr lang="zh-CN" altLang="en-US">
                <a:solidFill>
                  <a:schemeClr val="tx1"/>
                </a:solidFill>
                <a:effectLst/>
                <a:ea typeface="宋体" pitchFamily="2" charset="-122"/>
              </a:rPr>
              <a:t>＝</a:t>
            </a:r>
            <a:r>
              <a:rPr lang="en-US" altLang="zh-CN">
                <a:solidFill>
                  <a:schemeClr val="tx1"/>
                </a:solidFill>
                <a:effectLst/>
                <a:ea typeface="宋体" pitchFamily="2" charset="-122"/>
              </a:rPr>
              <a:t>111</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a:p>
            <a:pPr lvl="0"/>
            <a:r>
              <a:rPr lang="zh-CN" altLang="en-US" dirty="0">
                <a:solidFill>
                  <a:schemeClr val="tx1"/>
                </a:solidFill>
                <a:effectLst/>
                <a:ea typeface="宋体" pitchFamily="2" charset="-122"/>
              </a:rPr>
              <a:t>两</a:t>
            </a:r>
            <a:r>
              <a:rPr lang="zh-CN" altLang="en-US">
                <a:solidFill>
                  <a:schemeClr val="tx1"/>
                </a:solidFill>
                <a:effectLst/>
                <a:ea typeface="宋体" pitchFamily="2" charset="-122"/>
              </a:rPr>
              <a:t>次访问主存的时间为：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	100×2</a:t>
            </a:r>
            <a:r>
              <a:rPr lang="zh-CN" altLang="en-US">
                <a:solidFill>
                  <a:schemeClr val="tx1"/>
                </a:solidFill>
                <a:effectLst/>
                <a:ea typeface="宋体" pitchFamily="2" charset="-122"/>
              </a:rPr>
              <a:t>＝</a:t>
            </a:r>
            <a:r>
              <a:rPr lang="en-US" altLang="zh-CN">
                <a:solidFill>
                  <a:schemeClr val="tx1"/>
                </a:solidFill>
                <a:effectLst/>
                <a:ea typeface="宋体" pitchFamily="2" charset="-122"/>
              </a:rPr>
              <a:t>200</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Effect transition="in" filter="blinds(horizontal)">
                                      <p:cBhvr>
                                        <p:cTn id="7" dur="500"/>
                                        <p:tgtEl>
                                          <p:spTgt spid="88068">
                                            <p:txEl>
                                              <p:charRg st="0" end="7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8">
                                            <p:txEl>
                                              <p:charRg st="70" end="111"/>
                                            </p:txEl>
                                          </p:spTgt>
                                        </p:tgtEl>
                                        <p:attrNameLst>
                                          <p:attrName>style.visibility</p:attrName>
                                        </p:attrNameLst>
                                      </p:cBhvr>
                                      <p:to>
                                        <p:strVal val="visible"/>
                                      </p:to>
                                    </p:set>
                                    <p:animEffect transition="in" filter="blinds(horizontal)">
                                      <p:cBhvr>
                                        <p:cTn id="10" dur="500"/>
                                        <p:tgtEl>
                                          <p:spTgt spid="88068">
                                            <p:txEl>
                                              <p:charRg st="70" end="1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8068">
                                            <p:txEl>
                                              <p:charRg st="2" end="2"/>
                                            </p:txEl>
                                          </p:spTgt>
                                        </p:tgtEl>
                                        <p:attrNameLst>
                                          <p:attrName>style.visibility</p:attrName>
                                        </p:attrNameLst>
                                      </p:cBhvr>
                                      <p:to>
                                        <p:strVal val="visible"/>
                                      </p:to>
                                    </p:set>
                                    <p:animEffect transition="in" filter="blinds(horizontal)">
                                      <p:cBhvr>
                                        <p:cTn id="13" dur="500"/>
                                        <p:tgtEl>
                                          <p:spTgt spid="88068">
                                            <p:txEl>
                                              <p:char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8068">
                                            <p:txEl>
                                              <p:charRg st="111" end="123"/>
                                            </p:txEl>
                                          </p:spTgt>
                                        </p:tgtEl>
                                        <p:attrNameLst>
                                          <p:attrName>style.visibility</p:attrName>
                                        </p:attrNameLst>
                                      </p:cBhvr>
                                      <p:to>
                                        <p:strVal val="visible"/>
                                      </p:to>
                                    </p:set>
                                    <p:animEffect transition="in" filter="blinds(horizontal)">
                                      <p:cBhvr>
                                        <p:cTn id="16" dur="500"/>
                                        <p:tgtEl>
                                          <p:spTgt spid="88068">
                                            <p:txEl>
                                              <p:charRg st="111" end="1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8068">
                                            <p:txEl>
                                              <p:charRg st="123" end="138"/>
                                            </p:txEl>
                                          </p:spTgt>
                                        </p:tgtEl>
                                        <p:attrNameLst>
                                          <p:attrName>style.visibility</p:attrName>
                                        </p:attrNameLst>
                                      </p:cBhvr>
                                      <p:to>
                                        <p:strVal val="visible"/>
                                      </p:to>
                                    </p:set>
                                    <p:animEffect transition="in" filter="blinds(horizontal)">
                                      <p:cBhvr>
                                        <p:cTn id="19" dur="500"/>
                                        <p:tgtEl>
                                          <p:spTgt spid="88068">
                                            <p:txEl>
                                              <p:charRg st="123"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3" name="内容占位符 614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1" imgW="838200" imgH="647700" progId="Paint.Picture">
                  <p:embed/>
                </p:oleObj>
              </mc:Choice>
              <mc:Fallback>
                <p:oleObj name="" r:id="rId1" imgW="838200" imgH="647700" progId="Paint.Picture">
                  <p:embed/>
                  <p:pic>
                    <p:nvPicPr>
                      <p:cNvPr id="0" name="图片 308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3315" name="图片 19458" descr="1971"/>
          <p:cNvPicPr>
            <a:picLocks noChangeAspect="1"/>
          </p:cNvPicPr>
          <p:nvPr/>
        </p:nvPicPr>
        <p:blipFill>
          <a:blip r:embed="rId3"/>
          <a:stretch>
            <a:fillRect/>
          </a:stretch>
        </p:blipFill>
        <p:spPr>
          <a:xfrm>
            <a:off x="752475" y="777875"/>
            <a:ext cx="7607300" cy="5707063"/>
          </a:xfrm>
          <a:prstGeom prst="rect">
            <a:avLst/>
          </a:prstGeom>
          <a:noFill/>
          <a:ln w="9525">
            <a:noFill/>
            <a:miter/>
          </a:ln>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7" name="文本占位符 90116"/>
          <p:cNvSpPr>
            <a:spLocks noGrp="1"/>
          </p:cNvSpPr>
          <p:nvPr>
            <p:ph idx="1"/>
          </p:nvPr>
        </p:nvSpPr>
        <p:spPr>
          <a:xfrm>
            <a:off x="409575" y="1493838"/>
            <a:ext cx="7848600" cy="3352800"/>
          </a:xfrm>
        </p:spPr>
        <p:txBody>
          <a:bodyPr anchor="t">
            <a:spAutoFit/>
          </a:bodyPr>
          <a:p>
            <a:pPr lvl="0"/>
            <a:r>
              <a:rPr lang="zh-CN" altLang="en-US">
                <a:solidFill>
                  <a:schemeClr val="tx1"/>
                </a:solidFill>
                <a:effectLst/>
                <a:ea typeface="宋体" pitchFamily="2" charset="-122"/>
              </a:rPr>
              <a:t>只装入一个作业的部分页面即可投入运行，一个作业事先分配固定数目的主存块。</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在程序执行过程中，如果需执行的指令或访问的数据尚未在内存（称为缺页），则由处理器通知操作系统将相应的页或段调入到内存，然后继续执行程序。</a:t>
            </a:r>
            <a:endParaRPr lang="zh-CN" altLang="en-US">
              <a:solidFill>
                <a:schemeClr val="tx1"/>
              </a:solidFill>
              <a:effectLst/>
              <a:ea typeface="宋体" pitchFamily="2" charset="-122"/>
            </a:endParaRPr>
          </a:p>
        </p:txBody>
      </p:sp>
      <p:sp>
        <p:nvSpPr>
          <p:cNvPr id="90118" name="矩形 90117"/>
          <p:cNvSpPr/>
          <p:nvPr/>
        </p:nvSpPr>
        <p:spPr>
          <a:xfrm>
            <a:off x="236855" y="595630"/>
            <a:ext cx="7772400" cy="75565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None/>
            </a:pPr>
            <a:r>
              <a:rPr lang="zh-CN" altLang="en-US" sz="3600" dirty="0">
                <a:solidFill>
                  <a:srgbClr val="000099"/>
                </a:solidFill>
                <a:latin typeface="Times New Roman" panose="02020603050405020304" pitchFamily="18" charset="0"/>
                <a:ea typeface="宋体" pitchFamily="2" charset="-122"/>
              </a:rPr>
              <a:t>内存扩充（即程序部分装入问题）</a:t>
            </a:r>
            <a:endParaRPr lang="zh-CN" altLang="en-US" sz="3600" dirty="0">
              <a:solidFill>
                <a:srgbClr val="000099"/>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8">
                                            <p:txEl>
                                              <p:charRg st="0" end="17"/>
                                            </p:txEl>
                                          </p:spTgt>
                                        </p:tgtEl>
                                        <p:attrNameLst>
                                          <p:attrName>style.visibility</p:attrName>
                                        </p:attrNameLst>
                                      </p:cBhvr>
                                      <p:to>
                                        <p:strVal val="visible"/>
                                      </p:to>
                                    </p:set>
                                    <p:anim calcmode="lin" valueType="num">
                                      <p:cBhvr additive="base">
                                        <p:cTn id="7" dur="1000" fill="hold"/>
                                        <p:tgtEl>
                                          <p:spTgt spid="90118">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7">
                                            <p:txEl>
                                              <p:charRg st="7" end="44"/>
                                            </p:txEl>
                                          </p:spTgt>
                                        </p:tgtEl>
                                        <p:attrNameLst>
                                          <p:attrName>style.visibility</p:attrName>
                                        </p:attrNameLst>
                                      </p:cBhvr>
                                      <p:to>
                                        <p:strVal val="visible"/>
                                      </p:to>
                                    </p:set>
                                    <p:anim calcmode="lin" valueType="num">
                                      <p:cBhvr additive="base">
                                        <p:cTn id="13" dur="500" fill="hold"/>
                                        <p:tgtEl>
                                          <p:spTgt spid="90117">
                                            <p:txEl>
                                              <p:charRg st="7"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7">
                                            <p:txEl>
                                              <p:charRg st="7"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xEl>
                                              <p:charRg st="44" end="113"/>
                                            </p:txEl>
                                          </p:spTgt>
                                        </p:tgtEl>
                                        <p:attrNameLst>
                                          <p:attrName>style.visibility</p:attrName>
                                        </p:attrNameLst>
                                      </p:cBhvr>
                                      <p:to>
                                        <p:strVal val="visible"/>
                                      </p:to>
                                    </p:set>
                                    <p:anim calcmode="lin" valueType="num">
                                      <p:cBhvr additive="base">
                                        <p:cTn id="19" dur="500" fill="hold"/>
                                        <p:tgtEl>
                                          <p:spTgt spid="90117">
                                            <p:txEl>
                                              <p:charRg st="44"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7">
                                            <p:txEl>
                                              <p:charRg st="44" end="1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604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44</a:t>
            </a:r>
            <a:endParaRPr lang="en-US" altLang="zh-CN" b="0">
              <a:solidFill>
                <a:schemeClr val="tx2"/>
              </a:solidFill>
              <a:latin typeface="Times New Roman" panose="02020603050405020304" pitchFamily="18" charset="0"/>
              <a:ea typeface="宋体" pitchFamily="2" charset="-122"/>
            </a:endParaRPr>
          </a:p>
        </p:txBody>
      </p:sp>
      <p:sp>
        <p:nvSpPr>
          <p:cNvPr id="60421" name="矩形 60420"/>
          <p:cNvSpPr/>
          <p:nvPr/>
        </p:nvSpPr>
        <p:spPr>
          <a:xfrm>
            <a:off x="249238" y="2527300"/>
            <a:ext cx="5980113"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a:solidFill>
                  <a:schemeClr val="tx2"/>
                </a:solidFill>
                <a:latin typeface="Times New Roman" panose="02020603050405020304" pitchFamily="18" charset="0"/>
                <a:ea typeface="宋体" pitchFamily="2" charset="-122"/>
                <a:cs typeface="+mn-ea"/>
              </a:rPr>
              <a:t>扩充页表功能</a:t>
            </a:r>
            <a:r>
              <a:rPr lang="zh-CN" altLang="en-US" sz="2000" b="1" strike="noStrike" noProof="1">
                <a:solidFill>
                  <a:srgbClr val="CC3300"/>
                </a:solidFill>
                <a:latin typeface="Times New Roman" panose="02020603050405020304" pitchFamily="18" charset="0"/>
                <a:ea typeface="宋体" pitchFamily="2" charset="-122"/>
                <a:cs typeface="+mn-ea"/>
              </a:rPr>
              <a:t>     </a:t>
            </a:r>
            <a:endParaRPr lang="zh-CN" altLang="en-US" sz="2000" b="1" strike="noStrike" noProof="1">
              <a:solidFill>
                <a:srgbClr val="CC3300"/>
              </a:solidFill>
              <a:latin typeface="Times New Roman" panose="02020603050405020304" pitchFamily="18" charset="0"/>
              <a:ea typeface="宋体" pitchFamily="2" charset="-122"/>
            </a:endParaRPr>
          </a:p>
        </p:txBody>
      </p:sp>
      <p:grpSp>
        <p:nvGrpSpPr>
          <p:cNvPr id="60422" name="组合 60421"/>
          <p:cNvGrpSpPr/>
          <p:nvPr/>
        </p:nvGrpSpPr>
        <p:grpSpPr>
          <a:xfrm>
            <a:off x="555625" y="3517900"/>
            <a:ext cx="7664450" cy="758825"/>
            <a:chOff x="0" y="0"/>
            <a:chExt cx="3360" cy="432"/>
          </a:xfrm>
        </p:grpSpPr>
        <p:sp>
          <p:nvSpPr>
            <p:cNvPr id="89092" name="文本框 60422"/>
            <p:cNvSpPr txBox="1"/>
            <p:nvPr/>
          </p:nvSpPr>
          <p:spPr>
            <a:xfrm>
              <a:off x="0" y="0"/>
              <a:ext cx="3360" cy="414"/>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30000"/>
                </a:lnSpc>
                <a:spcBef>
                  <a:spcPct val="30000"/>
                </a:spcBef>
              </a:pPr>
              <a:r>
                <a:rPr lang="zh-CN" altLang="en-US" sz="1600">
                  <a:solidFill>
                    <a:schemeClr val="tx1"/>
                  </a:solidFill>
                  <a:latin typeface="Times New Roman" panose="02020603050405020304" pitchFamily="18" charset="0"/>
                  <a:ea typeface="宋体" pitchFamily="2" charset="-122"/>
                </a:rPr>
                <a:t>    </a:t>
              </a:r>
              <a:r>
                <a:rPr lang="zh-CN" altLang="en-US" sz="2400">
                  <a:solidFill>
                    <a:schemeClr val="tx1"/>
                  </a:solidFill>
                  <a:latin typeface="Times New Roman" panose="02020603050405020304" pitchFamily="18" charset="0"/>
                  <a:ea typeface="宋体" pitchFamily="2" charset="-122"/>
                </a:rPr>
                <a:t>页号             主存块号         中断位           辅存地址</a:t>
              </a:r>
              <a:endParaRPr lang="zh-CN" altLang="en-US" sz="2400">
                <a:solidFill>
                  <a:schemeClr val="tx1"/>
                </a:solidFill>
                <a:latin typeface="Times New Roman" panose="02020603050405020304" pitchFamily="18" charset="0"/>
                <a:ea typeface="宋体" pitchFamily="2" charset="-122"/>
              </a:endParaRPr>
            </a:p>
          </p:txBody>
        </p:sp>
        <p:sp>
          <p:nvSpPr>
            <p:cNvPr id="89093" name="直接连接符 60423"/>
            <p:cNvSpPr/>
            <p:nvPr/>
          </p:nvSpPr>
          <p:spPr>
            <a:xfrm>
              <a:off x="720"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9094" name="直接连接符 60424"/>
            <p:cNvSpPr/>
            <p:nvPr/>
          </p:nvSpPr>
          <p:spPr>
            <a:xfrm>
              <a:off x="1536"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89095" name="直接连接符 60425"/>
            <p:cNvSpPr/>
            <p:nvPr/>
          </p:nvSpPr>
          <p:spPr>
            <a:xfrm>
              <a:off x="2304"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grpSp>
      <p:sp>
        <p:nvSpPr>
          <p:cNvPr id="60427" name="矩形 60426"/>
          <p:cNvSpPr/>
          <p:nvPr/>
        </p:nvSpPr>
        <p:spPr>
          <a:xfrm>
            <a:off x="555625" y="4256405"/>
            <a:ext cx="7327900" cy="2084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中断位</a:t>
            </a:r>
            <a:r>
              <a:rPr lang="en-US" altLang="zh-CN" sz="2400" b="1" strike="noStrike" noProof="1">
                <a:solidFill>
                  <a:schemeClr val="tx1"/>
                </a:solidFill>
                <a:effectLst/>
                <a:latin typeface="+mn-lt"/>
                <a:ea typeface="宋体" pitchFamily="2" charset="-122"/>
                <a:cs typeface="+mn-cs"/>
              </a:rPr>
              <a:t>i</a:t>
            </a:r>
            <a:r>
              <a:rPr lang="en-US" altLang="zh-CN" sz="2400" strike="noStrike" noProof="1">
                <a:solidFill>
                  <a:schemeClr val="tx1"/>
                </a:solidFill>
                <a:effectLst/>
                <a:latin typeface="+mn-lt"/>
                <a:ea typeface="宋体" pitchFamily="2" charset="-122"/>
                <a:cs typeface="+mn-cs"/>
              </a:rPr>
              <a:t>  </a:t>
            </a:r>
            <a:r>
              <a:rPr lang="zh-CN" altLang="en-US" sz="2400" strike="noStrike" noProof="1">
                <a:solidFill>
                  <a:schemeClr val="tx1"/>
                </a:solidFill>
                <a:effectLst/>
                <a:latin typeface="+mn-lt"/>
                <a:ea typeface="宋体" pitchFamily="2" charset="-122"/>
                <a:cs typeface="+mn-cs"/>
              </a:rPr>
              <a:t>：标识该页是否在主存</a:t>
            </a:r>
            <a:endParaRPr lang="zh-CN" altLang="en-US" sz="2400" strike="noStrike" noProof="1">
              <a:solidFill>
                <a:schemeClr val="tx1"/>
              </a:solidFill>
              <a:effectLst/>
              <a:ea typeface="宋体" pitchFamily="2" charset="-122"/>
            </a:endParaRPr>
          </a:p>
          <a:p>
            <a:pPr marL="533400" lvl="0" indent="-533400" fontAlgn="base">
              <a:lnSpc>
                <a:spcPct val="120000"/>
              </a:lnSpc>
              <a:spcBef>
                <a:spcPct val="20000"/>
              </a:spcBef>
              <a:buNone/>
            </a:pPr>
            <a:r>
              <a:rPr lang="en-US" altLang="zh-CN" sz="2400" strike="noStrike" noProof="1" dirty="0">
                <a:solidFill>
                  <a:schemeClr val="tx1"/>
                </a:solidFill>
                <a:effectLst/>
                <a:latin typeface="Times New Roman" panose="02020603050405020304" pitchFamily="18" charset="0"/>
                <a:ea typeface="宋体" pitchFamily="2" charset="-122"/>
                <a:cs typeface="+mn-ea"/>
              </a:rPr>
              <a:t>		</a:t>
            </a:r>
            <a:r>
              <a:rPr lang="zh-CN" altLang="en-US" sz="2400" strike="noStrike" noProof="1" dirty="0">
                <a:solidFill>
                  <a:schemeClr val="tx1"/>
                </a:solidFill>
                <a:effectLst/>
                <a:latin typeface="Times New Roman" panose="02020603050405020304" pitchFamily="18" charset="0"/>
                <a:ea typeface="宋体" pitchFamily="2" charset="-122"/>
                <a:cs typeface="+mn-ea"/>
              </a:rPr>
              <a:t>若</a:t>
            </a:r>
            <a:r>
              <a:rPr lang="en-US" altLang="zh-CN" sz="2400" strike="noStrike" noProof="1">
                <a:solidFill>
                  <a:schemeClr val="tx1"/>
                </a:solidFill>
                <a:effectLst/>
                <a:latin typeface="Arial" panose="020B0604020202020204" pitchFamily="34" charset="0"/>
                <a:ea typeface="宋体" pitchFamily="2" charset="-122"/>
                <a:cs typeface="+mn-ea"/>
              </a:rPr>
              <a:t>i</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，表示此页不在主存；</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若</a:t>
            </a:r>
            <a:r>
              <a:rPr lang="en-US" altLang="zh-CN" sz="2400" strike="noStrike" noProof="1">
                <a:solidFill>
                  <a:schemeClr val="tx1"/>
                </a:solidFill>
                <a:effectLst/>
                <a:latin typeface="Times New Roman" panose="02020603050405020304" pitchFamily="18" charset="0"/>
                <a:ea typeface="宋体" pitchFamily="2" charset="-122"/>
                <a:cs typeface="+mn-ea"/>
              </a:rPr>
              <a:t>i=0</a:t>
            </a:r>
            <a:r>
              <a:rPr lang="zh-CN" altLang="en-US" sz="2400" strike="noStrike" noProof="1">
                <a:solidFill>
                  <a:schemeClr val="tx1"/>
                </a:solidFill>
                <a:effectLst/>
                <a:latin typeface="Times New Roman" panose="02020603050405020304" pitchFamily="18" charset="0"/>
                <a:ea typeface="宋体" pitchFamily="2" charset="-122"/>
                <a:cs typeface="+mn-ea"/>
              </a:rPr>
              <a:t>，表示该页在主存</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辅存地址</a:t>
            </a:r>
            <a:r>
              <a:rPr lang="zh-CN" altLang="en-US" sz="2400" strike="noStrike" noProof="1">
                <a:solidFill>
                  <a:schemeClr val="tx1"/>
                </a:solidFill>
                <a:effectLst/>
                <a:latin typeface="+mn-lt"/>
                <a:ea typeface="宋体" pitchFamily="2" charset="-122"/>
                <a:cs typeface="+mn-cs"/>
              </a:rPr>
              <a:t> ：该页面在辅存的</a:t>
            </a:r>
            <a:r>
              <a:rPr lang="zh-CN" altLang="en-US" sz="2400" strike="noStrike" noProof="1" dirty="0">
                <a:solidFill>
                  <a:schemeClr val="tx1"/>
                </a:solidFill>
                <a:effectLst/>
                <a:latin typeface="+mn-lt"/>
                <a:ea typeface="宋体" pitchFamily="2" charset="-122"/>
                <a:cs typeface="+mn-cs"/>
              </a:rPr>
              <a:t>位置</a:t>
            </a:r>
            <a:endParaRPr lang="zh-CN" altLang="en-US" sz="2400" strike="noStrike" noProof="1" dirty="0">
              <a:solidFill>
                <a:schemeClr val="tx1"/>
              </a:solidFill>
              <a:effectLst/>
              <a:ea typeface="宋体" pitchFamily="2" charset="-122"/>
            </a:endParaRPr>
          </a:p>
        </p:txBody>
      </p:sp>
      <p:sp>
        <p:nvSpPr>
          <p:cNvPr id="60428" name="矩形 60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0429" name="矩形 60428"/>
          <p:cNvSpPr/>
          <p:nvPr/>
        </p:nvSpPr>
        <p:spPr>
          <a:xfrm>
            <a:off x="152400" y="594360"/>
            <a:ext cx="8839200" cy="1925320"/>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x-none" sz="3600" b="1" strike="noStrike" noProof="1">
                <a:solidFill>
                  <a:schemeClr val="tx2"/>
                </a:solidFill>
                <a:latin typeface="Arial" panose="020B0604020202020204" pitchFamily="34" charset="0"/>
                <a:ea typeface="宋体" pitchFamily="2" charset="-122"/>
                <a:cs typeface="+mn-ea"/>
              </a:rPr>
              <a:t>程序部分装入</a:t>
            </a:r>
            <a:r>
              <a:rPr lang="zh-CN" altLang="en-US" sz="3600" b="1" strike="noStrike" noProof="1">
                <a:solidFill>
                  <a:schemeClr val="tx2"/>
                </a:solidFill>
                <a:latin typeface="Arial" panose="020B0604020202020204" pitchFamily="34" charset="0"/>
                <a:ea typeface="宋体" pitchFamily="2" charset="-122"/>
                <a:cs typeface="+mn-ea"/>
              </a:rPr>
              <a:t>需解决的问题</a:t>
            </a:r>
            <a:endParaRPr lang="zh-CN" altLang="en-US" b="1" strike="noStrike" noProof="1">
              <a:solidFill>
                <a:schemeClr val="tx2"/>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B0604020202020204" pitchFamily="34" charset="0"/>
                <a:ea typeface="宋体" pitchFamily="2" charset="-122"/>
                <a:cs typeface="+mn-ea"/>
              </a:rPr>
              <a:t>  怎</a:t>
            </a:r>
            <a:r>
              <a:rPr lang="zh-CN" altLang="en-US" b="1" strike="noStrike" noProof="1">
                <a:solidFill>
                  <a:srgbClr val="CC3300"/>
                </a:solidFill>
                <a:latin typeface="Arial" panose="020B0604020202020204" pitchFamily="34" charset="0"/>
                <a:ea typeface="宋体" pitchFamily="2" charset="-122"/>
                <a:cs typeface="+mn-ea"/>
              </a:rPr>
              <a:t>样发现所访问的页面在不在主存？</a:t>
            </a:r>
            <a:endParaRPr lang="zh-CN" altLang="en-US" b="1" strike="noStrike" noProof="1">
              <a:solidFill>
                <a:srgbClr val="CC3300"/>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B0604020202020204" pitchFamily="34" charset="0"/>
                <a:ea typeface="宋体" pitchFamily="2" charset="-122"/>
                <a:cs typeface="+mn-ea"/>
              </a:rPr>
              <a:t>  当</a:t>
            </a:r>
            <a:r>
              <a:rPr lang="zh-CN" altLang="en-US" b="1" strike="noStrike" noProof="1">
                <a:solidFill>
                  <a:srgbClr val="CC3300"/>
                </a:solidFill>
                <a:latin typeface="Arial" panose="020B0604020202020204" pitchFamily="34" charset="0"/>
                <a:ea typeface="宋体" pitchFamily="2" charset="-122"/>
                <a:cs typeface="+mn-ea"/>
              </a:rPr>
              <a:t>发现所需访问的页面不在主存时如何处理</a:t>
            </a:r>
            <a:r>
              <a:rPr lang="en-US" altLang="zh-CN" strike="noStrike" noProof="1">
                <a:solidFill>
                  <a:srgbClr val="CC3300"/>
                </a:solidFill>
                <a:latin typeface="Arial" panose="020B0604020202020204" pitchFamily="34" charset="0"/>
                <a:ea typeface="宋体" pitchFamily="2" charset="-122"/>
                <a:cs typeface="+mn-ea"/>
              </a:rPr>
              <a:t>?</a:t>
            </a:r>
            <a:endParaRPr lang="en-US" altLang="zh-CN" b="1"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29">
                                            <p:txEl>
                                              <p:charRg st="0" end="17"/>
                                            </p:txEl>
                                          </p:spTgt>
                                        </p:tgtEl>
                                        <p:attrNameLst>
                                          <p:attrName>style.visibility</p:attrName>
                                        </p:attrNameLst>
                                      </p:cBhvr>
                                      <p:to>
                                        <p:strVal val="visible"/>
                                      </p:to>
                                    </p:set>
                                    <p:anim calcmode="lin" valueType="num">
                                      <p:cBhvr additive="base">
                                        <p:cTn id="7" dur="500" fill="hold"/>
                                        <p:tgtEl>
                                          <p:spTgt spid="60429">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9">
                                            <p:txEl>
                                              <p:charRg st="0" end="1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0429">
                                            <p:txEl>
                                              <p:charRg st="17" end="34"/>
                                            </p:txEl>
                                          </p:spTgt>
                                        </p:tgtEl>
                                        <p:attrNameLst>
                                          <p:attrName>style.visibility</p:attrName>
                                        </p:attrNameLst>
                                      </p:cBhvr>
                                      <p:to>
                                        <p:strVal val="visible"/>
                                      </p:to>
                                    </p:set>
                                    <p:anim calcmode="lin" valueType="num">
                                      <p:cBhvr additive="base">
                                        <p:cTn id="13" dur="500" fill="hold"/>
                                        <p:tgtEl>
                                          <p:spTgt spid="60429">
                                            <p:txEl>
                                              <p:charRg st="17"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9">
                                            <p:txEl>
                                              <p:charRg st="17" end="3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0429">
                                            <p:txEl>
                                              <p:charRg st="34" end="56"/>
                                            </p:txEl>
                                          </p:spTgt>
                                        </p:tgtEl>
                                        <p:attrNameLst>
                                          <p:attrName>style.visibility</p:attrName>
                                        </p:attrNameLst>
                                      </p:cBhvr>
                                      <p:to>
                                        <p:strVal val="visible"/>
                                      </p:to>
                                    </p:set>
                                    <p:anim calcmode="lin" valueType="num">
                                      <p:cBhvr additive="base">
                                        <p:cTn id="19" dur="500" fill="hold"/>
                                        <p:tgtEl>
                                          <p:spTgt spid="60429">
                                            <p:txEl>
                                              <p:charRg st="34"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9">
                                            <p:txEl>
                                              <p:charRg st="34" end="56"/>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1">
                                            <p:txEl>
                                              <p:charRg st="0" end="16"/>
                                            </p:txEl>
                                          </p:spTgt>
                                        </p:tgtEl>
                                        <p:attrNameLst>
                                          <p:attrName>style.visibility</p:attrName>
                                        </p:attrNameLst>
                                      </p:cBhvr>
                                      <p:to>
                                        <p:strVal val="visible"/>
                                      </p:to>
                                    </p:set>
                                    <p:anim calcmode="lin" valueType="num">
                                      <p:cBhvr additive="base">
                                        <p:cTn id="25" dur="1000" fill="hold"/>
                                        <p:tgtEl>
                                          <p:spTgt spid="60421">
                                            <p:txEl>
                                              <p:charRg st="0" end="1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042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22"/>
                                        </p:tgtEl>
                                        <p:attrNameLst>
                                          <p:attrName>style.visibility</p:attrName>
                                        </p:attrNameLst>
                                      </p:cBhvr>
                                      <p:to>
                                        <p:strVal val="visible"/>
                                      </p:to>
                                    </p:set>
                                    <p:anim calcmode="lin" valueType="num">
                                      <p:cBhvr additive="base">
                                        <p:cTn id="31" dur="500" fill="hold"/>
                                        <p:tgtEl>
                                          <p:spTgt spid="60422"/>
                                        </p:tgtEl>
                                        <p:attrNameLst>
                                          <p:attrName>ppt_x</p:attrName>
                                        </p:attrNameLst>
                                      </p:cBhvr>
                                      <p:tavLst>
                                        <p:tav tm="0">
                                          <p:val>
                                            <p:strVal val="0-#ppt_w/2"/>
                                          </p:val>
                                        </p:tav>
                                        <p:tav tm="100000">
                                          <p:val>
                                            <p:strVal val="#ppt_x"/>
                                          </p:val>
                                        </p:tav>
                                      </p:tavLst>
                                    </p:anim>
                                    <p:anim calcmode="lin" valueType="num">
                                      <p:cBhvr additive="base">
                                        <p:cTn id="32"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27"/>
                                        </p:tgtEl>
                                        <p:attrNameLst>
                                          <p:attrName>style.visibility</p:attrName>
                                        </p:attrNameLst>
                                      </p:cBhvr>
                                      <p:to>
                                        <p:strVal val="visible"/>
                                      </p:to>
                                    </p:set>
                                    <p:anim calcmode="lin" valueType="num">
                                      <p:cBhvr additive="base">
                                        <p:cTn id="37" dur="500" fill="hold"/>
                                        <p:tgtEl>
                                          <p:spTgt spid="60427"/>
                                        </p:tgtEl>
                                        <p:attrNameLst>
                                          <p:attrName>ppt_x</p:attrName>
                                        </p:attrNameLst>
                                      </p:cBhvr>
                                      <p:tavLst>
                                        <p:tav tm="0">
                                          <p:val>
                                            <p:strVal val="#ppt_x"/>
                                          </p:val>
                                        </p:tav>
                                        <p:tav tm="100000">
                                          <p:val>
                                            <p:strVal val="#ppt_x"/>
                                          </p:val>
                                        </p:tav>
                                      </p:tavLst>
                                    </p:anim>
                                    <p:anim calcmode="lin" valueType="num">
                                      <p:cBhvr additive="base">
                                        <p:cTn id="38" dur="500" fill="hold"/>
                                        <p:tgtEl>
                                          <p:spTgt spid="60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P spid="60427" grpId="0"/>
      <p:bldP spid="6042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文本框 614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45</a:t>
            </a:r>
            <a:endParaRPr lang="en-US" altLang="zh-CN" b="0">
              <a:solidFill>
                <a:schemeClr val="tx2"/>
              </a:solidFill>
              <a:latin typeface="Times New Roman" panose="02020603050405020304" pitchFamily="18" charset="0"/>
              <a:ea typeface="宋体" pitchFamily="2" charset="-122"/>
            </a:endParaRPr>
          </a:p>
        </p:txBody>
      </p:sp>
      <p:sp>
        <p:nvSpPr>
          <p:cNvPr id="61443" name="矩形 61442"/>
          <p:cNvSpPr/>
          <p:nvPr/>
        </p:nvSpPr>
        <p:spPr>
          <a:xfrm>
            <a:off x="657225" y="601663"/>
            <a:ext cx="8375650"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dirty="0">
                <a:solidFill>
                  <a:srgbClr val="FF0000"/>
                </a:solidFill>
                <a:latin typeface="Times New Roman" panose="02020603050405020304" pitchFamily="18" charset="0"/>
                <a:ea typeface="宋体" pitchFamily="2" charset="-122"/>
                <a:cs typeface="+mn-ea"/>
              </a:rPr>
              <a:t>缺</a:t>
            </a:r>
            <a:r>
              <a:rPr lang="zh-CN" altLang="en-US" sz="3600" b="1" strike="noStrike" noProof="1">
                <a:solidFill>
                  <a:srgbClr val="FF0000"/>
                </a:solidFill>
                <a:latin typeface="Times New Roman" panose="02020603050405020304" pitchFamily="18" charset="0"/>
                <a:ea typeface="宋体" pitchFamily="2" charset="-122"/>
                <a:cs typeface="+mn-ea"/>
              </a:rPr>
              <a:t>页处理</a:t>
            </a:r>
            <a:r>
              <a:rPr lang="zh-CN" altLang="en-US" sz="3600" b="1" strike="noStrike" noProof="1" dirty="0">
                <a:solidFill>
                  <a:srgbClr val="FF0000"/>
                </a:solidFill>
                <a:latin typeface="Times New Roman" panose="02020603050405020304" pitchFamily="18" charset="0"/>
                <a:ea typeface="宋体" pitchFamily="2" charset="-122"/>
                <a:cs typeface="+mn-ea"/>
              </a:rPr>
              <a:t>示例</a:t>
            </a:r>
            <a:endParaRPr lang="zh-CN" altLang="en-US" sz="3600" b="1" strike="noStrike" noProof="1">
              <a:solidFill>
                <a:srgbClr val="FF0000"/>
              </a:solidFill>
              <a:latin typeface="Times New Roman" panose="02020603050405020304" pitchFamily="18" charset="0"/>
              <a:ea typeface="宋体" pitchFamily="2" charset="-122"/>
            </a:endParaRPr>
          </a:p>
        </p:txBody>
      </p:sp>
      <p:sp>
        <p:nvSpPr>
          <p:cNvPr id="61444" name="矩形 61443"/>
          <p:cNvSpPr/>
          <p:nvPr/>
        </p:nvSpPr>
        <p:spPr>
          <a:xfrm>
            <a:off x="130175" y="1195388"/>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程序</a:t>
            </a:r>
            <a:r>
              <a:rPr lang="en-US" altLang="zh-CN" sz="2400" b="1" strike="noStrike" noProof="1">
                <a:solidFill>
                  <a:srgbClr val="000099"/>
                </a:solidFill>
                <a:latin typeface="Times New Roman" panose="02020603050405020304" pitchFamily="18" charset="0"/>
                <a:ea typeface="宋体" pitchFamily="2" charset="-122"/>
                <a:cs typeface="+mn-cs"/>
              </a:rPr>
              <a:t>2</a:t>
            </a:r>
            <a:r>
              <a:rPr lang="zh-CN" altLang="en-US" sz="2400" b="1" strike="noStrike" noProof="1">
                <a:solidFill>
                  <a:srgbClr val="000099"/>
                </a:solidFill>
                <a:latin typeface="Times New Roman" panose="02020603050405020304" pitchFamily="18" charset="0"/>
                <a:ea typeface="宋体" pitchFamily="2" charset="-122"/>
                <a:cs typeface="+mn-cs"/>
              </a:rPr>
              <a:t>在请求分页系统中的存储映像</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61445" name="组合 61444"/>
          <p:cNvGrpSpPr/>
          <p:nvPr/>
        </p:nvGrpSpPr>
        <p:grpSpPr>
          <a:xfrm>
            <a:off x="174625" y="1887538"/>
            <a:ext cx="2843213" cy="3014662"/>
            <a:chOff x="0" y="0"/>
            <a:chExt cx="1290" cy="1791"/>
          </a:xfrm>
        </p:grpSpPr>
        <p:sp>
          <p:nvSpPr>
            <p:cNvPr id="90117" name="矩形 61445"/>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18" name="直接连接符 61446"/>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19" name="直接连接符 61447"/>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20" name="文本框 61448"/>
            <p:cNvSpPr txBox="1"/>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21" name="文本框 61449"/>
            <p:cNvSpPr txBox="1"/>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90122" name="文本框 61450"/>
            <p:cNvSpPr txBox="1"/>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90123" name="文本框 61451"/>
            <p:cNvSpPr txBox="1"/>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90124" name="文本框 61452"/>
            <p:cNvSpPr txBox="1"/>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90125" name="直接连接符 61453"/>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26" name="文本框 61454"/>
            <p:cNvSpPr txBox="1"/>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pitchFamily="18" charset="0"/>
                  <a:ea typeface="宋体" pitchFamily="2" charset="-122"/>
                </a:rPr>
                <a:t>mov r1,[2120]</a:t>
              </a:r>
              <a:endParaRPr lang="en-US" altLang="zh-CN" sz="1600">
                <a:solidFill>
                  <a:schemeClr val="tx1"/>
                </a:solidFill>
                <a:latin typeface="Times New Roman" panose="02020603050405020304" pitchFamily="18" charset="0"/>
                <a:ea typeface="宋体" pitchFamily="2" charset="-122"/>
              </a:endParaRPr>
            </a:p>
            <a:p>
              <a:pPr lvl="0">
                <a:lnSpc>
                  <a:spcPct val="140000"/>
                </a:lnSpc>
              </a:pPr>
              <a:r>
                <a:rPr lang="en-US" altLang="zh-CN" sz="1600">
                  <a:solidFill>
                    <a:schemeClr val="tx1"/>
                  </a:solidFill>
                  <a:latin typeface="Times New Roman" panose="02020603050405020304" pitchFamily="18" charset="0"/>
                  <a:ea typeface="宋体" pitchFamily="2" charset="-122"/>
                </a:rPr>
                <a:t>add  r1,[3410]</a:t>
              </a:r>
              <a:endParaRPr lang="en-US" altLang="zh-CN" sz="1600">
                <a:solidFill>
                  <a:schemeClr val="tx1"/>
                </a:solidFill>
                <a:latin typeface="Times New Roman" panose="02020603050405020304" pitchFamily="18" charset="0"/>
                <a:ea typeface="宋体" pitchFamily="2" charset="-122"/>
              </a:endParaRPr>
            </a:p>
          </p:txBody>
        </p:sp>
        <p:sp>
          <p:nvSpPr>
            <p:cNvPr id="90127" name="文本框 61455"/>
            <p:cNvSpPr txBox="1"/>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006251  </a:t>
              </a:r>
              <a:endParaRPr lang="en-US" altLang="x-none" sz="1600">
                <a:solidFill>
                  <a:schemeClr val="tx1"/>
                </a:solidFill>
                <a:latin typeface="Times New Roman" panose="02020603050405020304" pitchFamily="18" charset="0"/>
                <a:ea typeface="宋体" pitchFamily="2" charset="-122"/>
              </a:endParaRPr>
            </a:p>
          </p:txBody>
        </p:sp>
        <p:sp>
          <p:nvSpPr>
            <p:cNvPr id="90128" name="文本框 61456"/>
            <p:cNvSpPr txBox="1"/>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006802  </a:t>
              </a:r>
              <a:endParaRPr lang="en-US" altLang="x-none" sz="1600">
                <a:solidFill>
                  <a:schemeClr val="tx1"/>
                </a:solidFill>
                <a:latin typeface="Times New Roman" panose="02020603050405020304" pitchFamily="18" charset="0"/>
                <a:ea typeface="宋体" pitchFamily="2" charset="-122"/>
              </a:endParaRPr>
            </a:p>
          </p:txBody>
        </p:sp>
        <p:sp>
          <p:nvSpPr>
            <p:cNvPr id="90129" name="文本框 61457"/>
            <p:cNvSpPr txBox="1"/>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grpSp>
      <p:grpSp>
        <p:nvGrpSpPr>
          <p:cNvPr id="61459" name="组合 61458"/>
          <p:cNvGrpSpPr/>
          <p:nvPr/>
        </p:nvGrpSpPr>
        <p:grpSpPr>
          <a:xfrm>
            <a:off x="3025775" y="1752600"/>
            <a:ext cx="5532438" cy="4057650"/>
            <a:chOff x="0" y="0"/>
            <a:chExt cx="3485" cy="2556"/>
          </a:xfrm>
        </p:grpSpPr>
        <p:sp>
          <p:nvSpPr>
            <p:cNvPr id="61460" name="矩形 61459"/>
            <p:cNvSpPr/>
            <p:nvPr/>
          </p:nvSpPr>
          <p:spPr>
            <a:xfrm>
              <a:off x="1938" y="89"/>
              <a:ext cx="905" cy="221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0132" name="文本框 61460"/>
            <p:cNvSpPr txBox="1"/>
            <p:nvPr/>
          </p:nvSpPr>
          <p:spPr>
            <a:xfrm>
              <a:off x="2888" y="0"/>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33" name="文本框 61461"/>
            <p:cNvSpPr txBox="1"/>
            <p:nvPr/>
          </p:nvSpPr>
          <p:spPr>
            <a:xfrm>
              <a:off x="2843" y="203"/>
              <a:ext cx="451" cy="18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90134" name="直接连接符 61462"/>
            <p:cNvSpPr/>
            <p:nvPr/>
          </p:nvSpPr>
          <p:spPr>
            <a:xfrm>
              <a:off x="1938" y="311"/>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35" name="直接连接符 61463"/>
            <p:cNvSpPr/>
            <p:nvPr/>
          </p:nvSpPr>
          <p:spPr>
            <a:xfrm>
              <a:off x="1938" y="53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36" name="直接连接符 61464"/>
            <p:cNvSpPr/>
            <p:nvPr/>
          </p:nvSpPr>
          <p:spPr>
            <a:xfrm>
              <a:off x="1938" y="1199"/>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37" name="文本框 61465"/>
            <p:cNvSpPr txBox="1"/>
            <p:nvPr/>
          </p:nvSpPr>
          <p:spPr>
            <a:xfrm>
              <a:off x="2165" y="2343"/>
              <a:ext cx="678"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主存</a:t>
              </a:r>
              <a:endParaRPr lang="zh-CN" altLang="en-US" sz="1600">
                <a:solidFill>
                  <a:schemeClr val="tx1"/>
                </a:solidFill>
                <a:latin typeface="Times New Roman" panose="02020603050405020304" pitchFamily="18" charset="0"/>
                <a:ea typeface="宋体" pitchFamily="2" charset="-122"/>
              </a:endParaRPr>
            </a:p>
          </p:txBody>
        </p:sp>
        <p:sp>
          <p:nvSpPr>
            <p:cNvPr id="90138" name="直接连接符 61466"/>
            <p:cNvSpPr/>
            <p:nvPr/>
          </p:nvSpPr>
          <p:spPr>
            <a:xfrm>
              <a:off x="1938" y="1865"/>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39" name="直接连接符 61467"/>
            <p:cNvSpPr/>
            <p:nvPr/>
          </p:nvSpPr>
          <p:spPr>
            <a:xfrm>
              <a:off x="1938" y="1420"/>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40" name="直接连接符 61468"/>
            <p:cNvSpPr/>
            <p:nvPr/>
          </p:nvSpPr>
          <p:spPr>
            <a:xfrm>
              <a:off x="1938" y="977"/>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41" name="直接连接符 61469"/>
            <p:cNvSpPr/>
            <p:nvPr/>
          </p:nvSpPr>
          <p:spPr>
            <a:xfrm>
              <a:off x="1938" y="2086"/>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42" name="直接连接符 61470"/>
            <p:cNvSpPr/>
            <p:nvPr/>
          </p:nvSpPr>
          <p:spPr>
            <a:xfrm>
              <a:off x="1938" y="754"/>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43" name="直接连接符 61471"/>
            <p:cNvSpPr/>
            <p:nvPr/>
          </p:nvSpPr>
          <p:spPr>
            <a:xfrm>
              <a:off x="1938" y="164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44" name="文本框 61472"/>
            <p:cNvSpPr txBox="1"/>
            <p:nvPr/>
          </p:nvSpPr>
          <p:spPr>
            <a:xfrm>
              <a:off x="2843" y="424"/>
              <a:ext cx="421" cy="18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90145" name="文本框 61473"/>
            <p:cNvSpPr txBox="1"/>
            <p:nvPr/>
          </p:nvSpPr>
          <p:spPr>
            <a:xfrm>
              <a:off x="2843" y="656"/>
              <a:ext cx="451" cy="17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sp>
          <p:nvSpPr>
            <p:cNvPr id="90146" name="文本框 61474"/>
            <p:cNvSpPr txBox="1"/>
            <p:nvPr/>
          </p:nvSpPr>
          <p:spPr>
            <a:xfrm>
              <a:off x="2843" y="859"/>
              <a:ext cx="421" cy="19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endParaRPr lang="en-US" altLang="zh-CN" sz="1600">
                <a:solidFill>
                  <a:schemeClr val="tx1"/>
                </a:solidFill>
                <a:latin typeface="Times New Roman" panose="02020603050405020304" pitchFamily="18" charset="0"/>
                <a:ea typeface="宋体" pitchFamily="2" charset="-122"/>
              </a:endParaRPr>
            </a:p>
          </p:txBody>
        </p:sp>
        <p:sp>
          <p:nvSpPr>
            <p:cNvPr id="90147" name="文本框 61475"/>
            <p:cNvSpPr txBox="1"/>
            <p:nvPr/>
          </p:nvSpPr>
          <p:spPr>
            <a:xfrm>
              <a:off x="2843" y="1060"/>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5KB</a:t>
              </a:r>
              <a:endParaRPr lang="en-US" altLang="zh-CN" sz="1600">
                <a:solidFill>
                  <a:schemeClr val="tx1"/>
                </a:solidFill>
                <a:latin typeface="Times New Roman" panose="02020603050405020304" pitchFamily="18" charset="0"/>
                <a:ea typeface="宋体" pitchFamily="2" charset="-122"/>
              </a:endParaRPr>
            </a:p>
          </p:txBody>
        </p:sp>
        <p:sp>
          <p:nvSpPr>
            <p:cNvPr id="90148" name="文本框 61476"/>
            <p:cNvSpPr txBox="1"/>
            <p:nvPr/>
          </p:nvSpPr>
          <p:spPr>
            <a:xfrm>
              <a:off x="2843" y="1282"/>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6KB</a:t>
              </a:r>
              <a:endParaRPr lang="en-US" altLang="zh-CN" sz="1600">
                <a:solidFill>
                  <a:schemeClr val="tx1"/>
                </a:solidFill>
                <a:latin typeface="Times New Roman" panose="02020603050405020304" pitchFamily="18" charset="0"/>
                <a:ea typeface="宋体" pitchFamily="2" charset="-122"/>
              </a:endParaRPr>
            </a:p>
          </p:txBody>
        </p:sp>
        <p:sp>
          <p:nvSpPr>
            <p:cNvPr id="90149" name="文本框 61477"/>
            <p:cNvSpPr txBox="1"/>
            <p:nvPr/>
          </p:nvSpPr>
          <p:spPr>
            <a:xfrm>
              <a:off x="2843" y="1505"/>
              <a:ext cx="441" cy="21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7KB</a:t>
              </a:r>
              <a:endParaRPr lang="en-US" altLang="zh-CN" sz="1600">
                <a:solidFill>
                  <a:schemeClr val="tx1"/>
                </a:solidFill>
                <a:latin typeface="Times New Roman" panose="02020603050405020304" pitchFamily="18" charset="0"/>
                <a:ea typeface="宋体" pitchFamily="2" charset="-122"/>
              </a:endParaRPr>
            </a:p>
          </p:txBody>
        </p:sp>
        <p:sp>
          <p:nvSpPr>
            <p:cNvPr id="90150" name="文本框 61478"/>
            <p:cNvSpPr txBox="1"/>
            <p:nvPr/>
          </p:nvSpPr>
          <p:spPr>
            <a:xfrm>
              <a:off x="2843" y="1717"/>
              <a:ext cx="421" cy="2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8KB</a:t>
              </a:r>
              <a:endParaRPr lang="en-US" altLang="zh-CN" sz="1600">
                <a:solidFill>
                  <a:schemeClr val="tx1"/>
                </a:solidFill>
                <a:latin typeface="Times New Roman" panose="02020603050405020304" pitchFamily="18" charset="0"/>
                <a:ea typeface="宋体" pitchFamily="2" charset="-122"/>
              </a:endParaRPr>
            </a:p>
          </p:txBody>
        </p:sp>
        <p:sp>
          <p:nvSpPr>
            <p:cNvPr id="90151" name="文本框 61479"/>
            <p:cNvSpPr txBox="1"/>
            <p:nvPr/>
          </p:nvSpPr>
          <p:spPr>
            <a:xfrm>
              <a:off x="2843" y="1948"/>
              <a:ext cx="431" cy="21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9KB</a:t>
              </a:r>
              <a:endParaRPr lang="en-US" altLang="zh-CN" sz="1600">
                <a:solidFill>
                  <a:schemeClr val="tx1"/>
                </a:solidFill>
                <a:latin typeface="Times New Roman" panose="02020603050405020304" pitchFamily="18" charset="0"/>
                <a:ea typeface="宋体" pitchFamily="2" charset="-122"/>
              </a:endParaRPr>
            </a:p>
          </p:txBody>
        </p:sp>
        <p:sp>
          <p:nvSpPr>
            <p:cNvPr id="90152" name="文本框 61480"/>
            <p:cNvSpPr txBox="1"/>
            <p:nvPr/>
          </p:nvSpPr>
          <p:spPr>
            <a:xfrm>
              <a:off x="2713" y="2182"/>
              <a:ext cx="772" cy="20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10KB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61482" name="矩形 61481"/>
            <p:cNvSpPr/>
            <p:nvPr/>
          </p:nvSpPr>
          <p:spPr>
            <a:xfrm>
              <a:off x="51" y="558"/>
              <a:ext cx="1481" cy="81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0154" name="文本框 61482"/>
            <p:cNvSpPr txBox="1"/>
            <p:nvPr/>
          </p:nvSpPr>
          <p:spPr>
            <a:xfrm>
              <a:off x="142" y="558"/>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55" name="文本框 61483"/>
            <p:cNvSpPr txBox="1"/>
            <p:nvPr/>
          </p:nvSpPr>
          <p:spPr>
            <a:xfrm>
              <a:off x="1306" y="577"/>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90156" name="文本框 61484"/>
            <p:cNvSpPr txBox="1"/>
            <p:nvPr/>
          </p:nvSpPr>
          <p:spPr>
            <a:xfrm>
              <a:off x="142" y="735"/>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90157" name="文本框 61485"/>
            <p:cNvSpPr txBox="1"/>
            <p:nvPr/>
          </p:nvSpPr>
          <p:spPr>
            <a:xfrm>
              <a:off x="1306" y="7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90158" name="文本框 61486"/>
            <p:cNvSpPr txBox="1"/>
            <p:nvPr/>
          </p:nvSpPr>
          <p:spPr>
            <a:xfrm>
              <a:off x="130" y="957"/>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90159" name="文本框 61487"/>
            <p:cNvSpPr txBox="1"/>
            <p:nvPr/>
          </p:nvSpPr>
          <p:spPr>
            <a:xfrm>
              <a:off x="434" y="1454"/>
              <a:ext cx="7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页表</a:t>
              </a:r>
              <a:endParaRPr lang="zh-CN" altLang="en-US" sz="1600">
                <a:solidFill>
                  <a:schemeClr val="tx1"/>
                </a:solidFill>
                <a:latin typeface="Times New Roman" panose="02020603050405020304" pitchFamily="18" charset="0"/>
                <a:ea typeface="宋体" pitchFamily="2" charset="-122"/>
              </a:endParaRPr>
            </a:p>
          </p:txBody>
        </p:sp>
        <p:sp>
          <p:nvSpPr>
            <p:cNvPr id="90160" name="文本框 61488"/>
            <p:cNvSpPr txBox="1"/>
            <p:nvPr/>
          </p:nvSpPr>
          <p:spPr>
            <a:xfrm>
              <a:off x="2255" y="45"/>
              <a:ext cx="362" cy="22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os</a:t>
              </a:r>
              <a:endParaRPr lang="en-US" altLang="zh-CN" sz="1600">
                <a:solidFill>
                  <a:schemeClr val="tx1"/>
                </a:solidFill>
                <a:latin typeface="Times New Roman" panose="02020603050405020304" pitchFamily="18" charset="0"/>
                <a:ea typeface="宋体" pitchFamily="2" charset="-122"/>
              </a:endParaRPr>
            </a:p>
          </p:txBody>
        </p:sp>
        <p:sp>
          <p:nvSpPr>
            <p:cNvPr id="90161" name="文本框 61489"/>
            <p:cNvSpPr txBox="1"/>
            <p:nvPr/>
          </p:nvSpPr>
          <p:spPr>
            <a:xfrm>
              <a:off x="2255" y="311"/>
              <a:ext cx="362" cy="2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os</a:t>
              </a:r>
              <a:endParaRPr lang="en-US" altLang="zh-CN" sz="1600">
                <a:solidFill>
                  <a:schemeClr val="tx1"/>
                </a:solidFill>
                <a:latin typeface="Times New Roman" panose="02020603050405020304" pitchFamily="18" charset="0"/>
                <a:ea typeface="宋体" pitchFamily="2" charset="-122"/>
              </a:endParaRPr>
            </a:p>
          </p:txBody>
        </p:sp>
        <p:sp>
          <p:nvSpPr>
            <p:cNvPr id="90162" name="文本框 61490"/>
            <p:cNvSpPr txBox="1"/>
            <p:nvPr/>
          </p:nvSpPr>
          <p:spPr>
            <a:xfrm>
              <a:off x="1954" y="984"/>
              <a:ext cx="86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第</a:t>
              </a:r>
              <a:r>
                <a:rPr lang="en-US" altLang="zh-CN" sz="1600" b="0">
                  <a:solidFill>
                    <a:schemeClr val="tx1"/>
                  </a:solidFill>
                  <a:latin typeface="Times New Roman" panose="02020603050405020304" pitchFamily="18" charset="0"/>
                  <a:ea typeface="宋体" pitchFamily="2" charset="-122"/>
                </a:rPr>
                <a:t>1</a:t>
              </a:r>
              <a:r>
                <a:rPr lang="zh-CN" altLang="en-US" sz="1600" b="0">
                  <a:solidFill>
                    <a:schemeClr val="tx1"/>
                  </a:solidFill>
                  <a:latin typeface="Times New Roman" panose="02020603050405020304" pitchFamily="18" charset="0"/>
                  <a:ea typeface="宋体" pitchFamily="2" charset="-122"/>
                </a:rPr>
                <a:t>页</a:t>
              </a:r>
              <a:endParaRPr lang="zh-CN" altLang="en-US" sz="1600" b="0">
                <a:solidFill>
                  <a:schemeClr val="tx1"/>
                </a:solidFill>
                <a:latin typeface="Times New Roman" panose="02020603050405020304" pitchFamily="18" charset="0"/>
                <a:ea typeface="宋体" pitchFamily="2" charset="-122"/>
              </a:endParaRPr>
            </a:p>
          </p:txBody>
        </p:sp>
        <p:sp>
          <p:nvSpPr>
            <p:cNvPr id="90163" name="文本框 61491"/>
            <p:cNvSpPr txBox="1"/>
            <p:nvPr/>
          </p:nvSpPr>
          <p:spPr>
            <a:xfrm>
              <a:off x="1956" y="541"/>
              <a:ext cx="939"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第</a:t>
              </a:r>
              <a:r>
                <a:rPr lang="en-US" altLang="zh-CN" sz="1600" b="0">
                  <a:solidFill>
                    <a:schemeClr val="tx1"/>
                  </a:solidFill>
                  <a:latin typeface="Times New Roman" panose="02020603050405020304" pitchFamily="18" charset="0"/>
                  <a:ea typeface="宋体" pitchFamily="2" charset="-122"/>
                </a:rPr>
                <a:t>0</a:t>
              </a:r>
              <a:r>
                <a:rPr lang="zh-CN" altLang="en-US" sz="1600" b="0">
                  <a:solidFill>
                    <a:schemeClr val="tx1"/>
                  </a:solidFill>
                  <a:latin typeface="Times New Roman" panose="02020603050405020304" pitchFamily="18" charset="0"/>
                  <a:ea typeface="宋体" pitchFamily="2" charset="-122"/>
                </a:rPr>
                <a:t>页</a:t>
              </a:r>
              <a:endParaRPr lang="zh-CN" altLang="en-US" sz="1600" b="0">
                <a:solidFill>
                  <a:schemeClr val="tx1"/>
                </a:solidFill>
                <a:latin typeface="Times New Roman" panose="02020603050405020304" pitchFamily="18" charset="0"/>
                <a:ea typeface="宋体" pitchFamily="2" charset="-122"/>
              </a:endParaRPr>
            </a:p>
          </p:txBody>
        </p:sp>
        <p:sp>
          <p:nvSpPr>
            <p:cNvPr id="90164" name="直接连接符 61492"/>
            <p:cNvSpPr/>
            <p:nvPr/>
          </p:nvSpPr>
          <p:spPr>
            <a:xfrm>
              <a:off x="402"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65" name="文本框 61493"/>
            <p:cNvSpPr txBox="1"/>
            <p:nvPr/>
          </p:nvSpPr>
          <p:spPr>
            <a:xfrm>
              <a:off x="130" y="119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90166" name="直接连接符 61494"/>
            <p:cNvSpPr/>
            <p:nvPr/>
          </p:nvSpPr>
          <p:spPr>
            <a:xfrm>
              <a:off x="40" y="7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67" name="直接连接符 61495"/>
            <p:cNvSpPr/>
            <p:nvPr/>
          </p:nvSpPr>
          <p:spPr>
            <a:xfrm>
              <a:off x="40" y="932"/>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68" name="直接连接符 61496"/>
            <p:cNvSpPr/>
            <p:nvPr/>
          </p:nvSpPr>
          <p:spPr>
            <a:xfrm>
              <a:off x="40" y="11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69" name="直接连接符 61497"/>
            <p:cNvSpPr/>
            <p:nvPr/>
          </p:nvSpPr>
          <p:spPr>
            <a:xfrm>
              <a:off x="854"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70" name="直接连接符 61498"/>
            <p:cNvSpPr/>
            <p:nvPr/>
          </p:nvSpPr>
          <p:spPr>
            <a:xfrm>
              <a:off x="1215"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0171" name="文本框 61499"/>
            <p:cNvSpPr txBox="1"/>
            <p:nvPr/>
          </p:nvSpPr>
          <p:spPr>
            <a:xfrm>
              <a:off x="0" y="323"/>
              <a:ext cx="1709" cy="211"/>
            </a:xfrm>
            <a:prstGeom prst="rect">
              <a:avLst/>
            </a:prstGeom>
            <a:noFill/>
            <a:ln w="9525">
              <a:noFill/>
              <a:miter/>
            </a:ln>
          </p:spPr>
          <p:txBody>
            <a:bodyPr wrap="square" anchor="t">
              <a:spAutoFit/>
            </a:bodyPr>
            <a:p>
              <a:pPr lvl="0">
                <a:spcBef>
                  <a:spcPct val="50000"/>
                </a:spcBef>
              </a:pPr>
              <a:r>
                <a:rPr lang="zh-CN" altLang="en-US">
                  <a:solidFill>
                    <a:schemeClr val="tx1"/>
                  </a:solidFill>
                  <a:latin typeface="Times New Roman" panose="02020603050405020304" pitchFamily="18" charset="0"/>
                  <a:ea typeface="宋体" pitchFamily="2" charset="-122"/>
                </a:rPr>
                <a:t>页号   辅存地址  中断位  块号</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p:txBody>
        </p:sp>
        <p:sp>
          <p:nvSpPr>
            <p:cNvPr id="90172" name="文本框 61500"/>
            <p:cNvSpPr txBox="1"/>
            <p:nvPr/>
          </p:nvSpPr>
          <p:spPr>
            <a:xfrm>
              <a:off x="944" y="532"/>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73" name="文本框 61501"/>
            <p:cNvSpPr txBox="1"/>
            <p:nvPr/>
          </p:nvSpPr>
          <p:spPr>
            <a:xfrm>
              <a:off x="944" y="73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0174" name="文本框 61502"/>
            <p:cNvSpPr txBox="1"/>
            <p:nvPr/>
          </p:nvSpPr>
          <p:spPr>
            <a:xfrm>
              <a:off x="944" y="932"/>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90175" name="文本框 61503"/>
            <p:cNvSpPr txBox="1"/>
            <p:nvPr/>
          </p:nvSpPr>
          <p:spPr>
            <a:xfrm>
              <a:off x="944" y="11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90176" name="文本框 61504"/>
            <p:cNvSpPr txBox="1"/>
            <p:nvPr/>
          </p:nvSpPr>
          <p:spPr>
            <a:xfrm>
              <a:off x="447" y="735"/>
              <a:ext cx="441"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77" name="文本框 61505"/>
            <p:cNvSpPr txBox="1"/>
            <p:nvPr/>
          </p:nvSpPr>
          <p:spPr>
            <a:xfrm>
              <a:off x="447" y="539"/>
              <a:ext cx="431"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78" name="文本框 61506"/>
            <p:cNvSpPr txBox="1"/>
            <p:nvPr/>
          </p:nvSpPr>
          <p:spPr>
            <a:xfrm>
              <a:off x="447" y="932"/>
              <a:ext cx="421"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79" name="文本框 61507"/>
            <p:cNvSpPr txBox="1"/>
            <p:nvPr/>
          </p:nvSpPr>
          <p:spPr>
            <a:xfrm>
              <a:off x="447" y="1154"/>
              <a:ext cx="402" cy="222"/>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地址</a:t>
              </a:r>
              <a:endParaRPr lang="zh-CN" altLang="en-US" sz="1600" b="0">
                <a:solidFill>
                  <a:schemeClr val="tx1"/>
                </a:solidFill>
                <a:latin typeface="Times New Roman" panose="02020603050405020304" pitchFamily="18" charset="0"/>
                <a:ea typeface="宋体" pitchFamily="2" charset="-122"/>
              </a:endParaRPr>
            </a:p>
          </p:txBody>
        </p:sp>
        <p:sp>
          <p:nvSpPr>
            <p:cNvPr id="90180" name="直接连接符 61508"/>
            <p:cNvSpPr/>
            <p:nvPr/>
          </p:nvSpPr>
          <p:spPr>
            <a:xfrm>
              <a:off x="1532" y="622"/>
              <a:ext cx="406"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0181" name="直接连接符 61509"/>
            <p:cNvSpPr/>
            <p:nvPr/>
          </p:nvSpPr>
          <p:spPr>
            <a:xfrm>
              <a:off x="1532" y="843"/>
              <a:ext cx="406" cy="22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sp>
        <p:nvSpPr>
          <p:cNvPr id="61511" name="矩形 615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1512" name="文本框 61511"/>
          <p:cNvSpPr txBox="1"/>
          <p:nvPr/>
        </p:nvSpPr>
        <p:spPr>
          <a:xfrm>
            <a:off x="2182813" y="5111433"/>
            <a:ext cx="349091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程序</a:t>
            </a:r>
            <a:r>
              <a:rPr lang="en-US" altLang="zh-CN" sz="1600" b="0" baseline="-25000">
                <a:solidFill>
                  <a:schemeClr val="tx1"/>
                </a:solidFill>
                <a:latin typeface="Times New Roman" panose="02020603050405020304" pitchFamily="18" charset="0"/>
                <a:ea typeface="宋体" pitchFamily="2" charset="-122"/>
              </a:rPr>
              <a:t>2</a:t>
            </a:r>
            <a:r>
              <a:rPr lang="zh-CN" altLang="en-US" sz="1600" b="0">
                <a:solidFill>
                  <a:schemeClr val="tx1"/>
                </a:solidFill>
                <a:latin typeface="Times New Roman" panose="02020603050405020304" pitchFamily="18" charset="0"/>
                <a:ea typeface="宋体" pitchFamily="2" charset="-122"/>
              </a:rPr>
              <a:t>在请求分页系统中的存储映像</a:t>
            </a:r>
            <a:endParaRPr lang="zh-CN" altLang="en-US" sz="1600" b="0">
              <a:solidFill>
                <a:schemeClr val="tx1"/>
              </a:solidFill>
              <a:latin typeface="Times New Roman" panose="02020603050405020304" pitchFamily="18" charset="0"/>
              <a:ea typeface="宋体" pitchFamily="2" charset="-122"/>
            </a:endParaRPr>
          </a:p>
        </p:txBody>
      </p:sp>
      <p:sp>
        <p:nvSpPr>
          <p:cNvPr id="2" name="文本框 1"/>
          <p:cNvSpPr txBox="1"/>
          <p:nvPr/>
        </p:nvSpPr>
        <p:spPr>
          <a:xfrm>
            <a:off x="806450" y="5754370"/>
            <a:ext cx="5441315" cy="398780"/>
          </a:xfrm>
          <a:prstGeom prst="rect">
            <a:avLst/>
          </a:prstGeom>
          <a:noFill/>
        </p:spPr>
        <p:txBody>
          <a:bodyPr wrap="none" rtlCol="0" anchor="t">
            <a:spAutoFit/>
          </a:bodyPr>
          <a:p>
            <a:r>
              <a:rPr lang="zh-CN" altLang="en-US" sz="2000">
                <a:solidFill>
                  <a:srgbClr val="FF0000"/>
                </a:solidFill>
                <a:latin typeface="Times New Roman" panose="02020603050405020304" pitchFamily="18" charset="0"/>
                <a:cs typeface="+mn-cs"/>
                <a:sym typeface="+mn-ea"/>
              </a:rPr>
              <a:t>程序</a:t>
            </a:r>
            <a:r>
              <a:rPr lang="en-US" altLang="zh-CN" sz="2000">
                <a:solidFill>
                  <a:srgbClr val="FF0000"/>
                </a:solidFill>
                <a:latin typeface="Times New Roman" panose="02020603050405020304" pitchFamily="18" charset="0"/>
                <a:cs typeface="+mn-cs"/>
                <a:sym typeface="+mn-ea"/>
              </a:rPr>
              <a:t>2</a:t>
            </a:r>
            <a:r>
              <a:rPr lang="zh-CN" altLang="en-US" sz="2000">
                <a:solidFill>
                  <a:srgbClr val="FF0000"/>
                </a:solidFill>
                <a:latin typeface="Times New Roman" panose="02020603050405020304" pitchFamily="18" charset="0"/>
                <a:cs typeface="+mn-cs"/>
                <a:sym typeface="+mn-ea"/>
              </a:rPr>
              <a:t>的</a:t>
            </a:r>
            <a:r>
              <a:rPr lang="x-none" altLang="zh-CN" sz="2000">
                <a:solidFill>
                  <a:srgbClr val="FF0000"/>
                </a:solidFill>
                <a:latin typeface="Times New Roman" panose="02020603050405020304" pitchFamily="18" charset="0"/>
                <a:cs typeface="+mn-cs"/>
                <a:sym typeface="+mn-ea"/>
              </a:rPr>
              <a:t>固定</a:t>
            </a:r>
            <a:r>
              <a:rPr lang="zh-CN" altLang="en-US" sz="2000">
                <a:solidFill>
                  <a:srgbClr val="FF0000"/>
                </a:solidFill>
                <a:latin typeface="Times New Roman" panose="02020603050405020304" pitchFamily="18" charset="0"/>
                <a:cs typeface="+mn-cs"/>
                <a:sym typeface="+mn-ea"/>
              </a:rPr>
              <a:t>主存块数为 </a:t>
            </a:r>
            <a:r>
              <a:rPr lang="en-US" altLang="zh-CN" sz="2000">
                <a:solidFill>
                  <a:srgbClr val="FF0000"/>
                </a:solidFill>
                <a:latin typeface="Times New Roman" panose="02020603050405020304" pitchFamily="18" charset="0"/>
                <a:cs typeface="+mn-cs"/>
                <a:sym typeface="+mn-ea"/>
              </a:rPr>
              <a:t>m=3</a:t>
            </a:r>
            <a:r>
              <a:rPr lang="zh-CN" altLang="en-US" sz="2000">
                <a:solidFill>
                  <a:srgbClr val="FF0000"/>
                </a:solidFill>
                <a:latin typeface="Times New Roman" panose="02020603050405020304" pitchFamily="18" charset="0"/>
                <a:cs typeface="+mn-cs"/>
                <a:sym typeface="+mn-ea"/>
              </a:rPr>
              <a:t>，讨论程序执行</a:t>
            </a:r>
            <a:endParaRPr lang="zh-CN" altLang="en-US" sz="2000">
              <a:solidFill>
                <a:srgbClr val="FF0000"/>
              </a:solidFill>
              <a:latin typeface="Times New Roman" panose="02020603050405020304" pitchFamily="18" charset="0"/>
              <a:cs typeface="+mn-cs"/>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additive="base">
                                        <p:cTn id="7" dur="1000" fill="hold"/>
                                        <p:tgtEl>
                                          <p:spTgt spid="61443">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4">
                                            <p:txEl>
                                              <p:charRg st="0" end="19"/>
                                            </p:txEl>
                                          </p:spTgt>
                                        </p:tgtEl>
                                        <p:attrNameLst>
                                          <p:attrName>style.visibility</p:attrName>
                                        </p:attrNameLst>
                                      </p:cBhvr>
                                      <p:to>
                                        <p:strVal val="visible"/>
                                      </p:to>
                                    </p:set>
                                    <p:anim calcmode="lin" valueType="num">
                                      <p:cBhvr additive="base">
                                        <p:cTn id="13" dur="1000" fill="hold"/>
                                        <p:tgtEl>
                                          <p:spTgt spid="61444">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144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additive="base">
                                        <p:cTn id="19" dur="500" fill="hold"/>
                                        <p:tgtEl>
                                          <p:spTgt spid="61445"/>
                                        </p:tgtEl>
                                        <p:attrNameLst>
                                          <p:attrName>ppt_x</p:attrName>
                                        </p:attrNameLst>
                                      </p:cBhvr>
                                      <p:tavLst>
                                        <p:tav tm="0">
                                          <p:val>
                                            <p:strVal val="0-#ppt_w/2"/>
                                          </p:val>
                                        </p:tav>
                                        <p:tav tm="100000">
                                          <p:val>
                                            <p:strVal val="#ppt_x"/>
                                          </p:val>
                                        </p:tav>
                                      </p:tavLst>
                                    </p:anim>
                                    <p:anim calcmode="lin" valueType="num">
                                      <p:cBhvr additive="base">
                                        <p:cTn id="20"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59"/>
                                        </p:tgtEl>
                                        <p:attrNameLst>
                                          <p:attrName>style.visibility</p:attrName>
                                        </p:attrNameLst>
                                      </p:cBhvr>
                                      <p:to>
                                        <p:strVal val="visible"/>
                                      </p:to>
                                    </p:set>
                                    <p:anim calcmode="lin" valueType="num">
                                      <p:cBhvr additive="base">
                                        <p:cTn id="25" dur="500" fill="hold"/>
                                        <p:tgtEl>
                                          <p:spTgt spid="61459"/>
                                        </p:tgtEl>
                                        <p:attrNameLst>
                                          <p:attrName>ppt_x</p:attrName>
                                        </p:attrNameLst>
                                      </p:cBhvr>
                                      <p:tavLst>
                                        <p:tav tm="0">
                                          <p:val>
                                            <p:strVal val="#ppt_x"/>
                                          </p:val>
                                        </p:tav>
                                        <p:tav tm="100000">
                                          <p:val>
                                            <p:strVal val="#ppt_x"/>
                                          </p:val>
                                        </p:tav>
                                      </p:tavLst>
                                    </p:anim>
                                    <p:anim calcmode="lin" valueType="num">
                                      <p:cBhvr additive="base">
                                        <p:cTn id="2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4" grpId="0" build="p"/>
      <p:bldP spid="615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46</a:t>
            </a:r>
            <a:endParaRPr lang="en-US" altLang="zh-CN" b="0">
              <a:solidFill>
                <a:schemeClr val="tx2"/>
              </a:solidFill>
              <a:latin typeface="Times New Roman" panose="02020603050405020304" pitchFamily="18" charset="0"/>
              <a:ea typeface="宋体" pitchFamily="2" charset="-122"/>
            </a:endParaRPr>
          </a:p>
        </p:txBody>
      </p:sp>
      <p:sp>
        <p:nvSpPr>
          <p:cNvPr id="62467" name="矩形 62466"/>
          <p:cNvSpPr/>
          <p:nvPr/>
        </p:nvSpPr>
        <p:spPr>
          <a:xfrm>
            <a:off x="115888" y="623888"/>
            <a:ext cx="8375650" cy="10877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缺页</a:t>
            </a:r>
            <a:r>
              <a:rPr lang="zh-CN" altLang="en-US" sz="2400" b="1" strike="noStrike" noProof="1" dirty="0">
                <a:solidFill>
                  <a:srgbClr val="000099"/>
                </a:solidFill>
                <a:latin typeface="Times New Roman" panose="02020603050405020304" pitchFamily="18" charset="0"/>
                <a:ea typeface="宋体" pitchFamily="2" charset="-122"/>
                <a:cs typeface="+mn-cs"/>
              </a:rPr>
              <a:t>处理</a:t>
            </a:r>
            <a:endParaRPr lang="zh-CN" altLang="en-US" sz="2400" b="1" strike="noStrike" noProof="1" dirty="0">
              <a:solidFill>
                <a:srgbClr val="000099"/>
              </a:solidFill>
              <a:latin typeface="Times New Roman" panose="02020603050405020304" pitchFamily="18" charset="0"/>
              <a:ea typeface="宋体" pitchFamily="2" charset="-122"/>
            </a:endParaRPr>
          </a:p>
          <a:p>
            <a:pPr marL="914400" lvl="1" indent="-457200" fontAlgn="base">
              <a:lnSpc>
                <a:spcPct val="120000"/>
              </a:lnSpc>
              <a:buNone/>
            </a:pPr>
            <a:r>
              <a:rPr lang="zh-CN" altLang="en-US" sz="2000" strike="noStrike" noProof="1">
                <a:solidFill>
                  <a:schemeClr val="tx1"/>
                </a:solidFill>
                <a:latin typeface="Times New Roman" panose="02020603050405020304" pitchFamily="18" charset="0"/>
                <a:ea typeface="宋体" pitchFamily="2" charset="-122"/>
                <a:cs typeface="+mn-cs"/>
              </a:rPr>
              <a:t>         </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mov r</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[2120</a:t>
            </a:r>
            <a:r>
              <a:rPr lang="zh-CN" altLang="en-US" sz="2400" strike="noStrike" noProof="1">
                <a:solidFill>
                  <a:schemeClr val="tx1"/>
                </a:solidFill>
                <a:latin typeface="Times New Roman" panose="02020603050405020304" pitchFamily="18" charset="0"/>
                <a:ea typeface="宋体" pitchFamily="2" charset="-122"/>
                <a:cs typeface="+mn-ea"/>
              </a:rPr>
              <a:t>］”指令执行过程：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2468" name="矩形 62467"/>
          <p:cNvSpPr/>
          <p:nvPr/>
        </p:nvSpPr>
        <p:spPr>
          <a:xfrm>
            <a:off x="2530475" y="1697355"/>
            <a:ext cx="6400165" cy="47104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AutoNum type="arabicPeriod"/>
            </a:pPr>
            <a:r>
              <a:rPr lang="en-US" altLang="zh-CN" sz="2400" strike="noStrike" noProof="1">
                <a:solidFill>
                  <a:schemeClr val="tx1"/>
                </a:solidFill>
                <a:latin typeface="Times New Roman" panose="02020603050405020304" pitchFamily="18" charset="0"/>
                <a:ea typeface="宋体" pitchFamily="2" charset="-122"/>
                <a:cs typeface="+mn-cs"/>
              </a:rPr>
              <a:t>CPU</a:t>
            </a:r>
            <a:r>
              <a:rPr lang="zh-CN" altLang="en-US" sz="2400" strike="noStrike" noProof="1">
                <a:solidFill>
                  <a:schemeClr val="tx1"/>
                </a:solidFill>
                <a:latin typeface="Times New Roman" panose="02020603050405020304" pitchFamily="18" charset="0"/>
                <a:ea typeface="宋体" pitchFamily="2" charset="-122"/>
                <a:cs typeface="+mn-cs"/>
              </a:rPr>
              <a:t>产生的虚地址为</a:t>
            </a:r>
            <a:r>
              <a:rPr lang="en-US" altLang="zh-CN" sz="2400" strike="noStrike" noProof="1">
                <a:solidFill>
                  <a:schemeClr val="tx1"/>
                </a:solidFill>
                <a:latin typeface="Times New Roman" panose="02020603050405020304" pitchFamily="18" charset="0"/>
                <a:ea typeface="宋体" pitchFamily="2" charset="-122"/>
                <a:cs typeface="+mn-cs"/>
              </a:rPr>
              <a:t>2120</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pitchFamily="18" charset="0"/>
                <a:ea typeface="宋体" pitchFamily="2" charset="-122"/>
                <a:cs typeface="+mn-cs"/>
              </a:rPr>
              <a:t>分页机构得 </a:t>
            </a:r>
            <a:r>
              <a:rPr lang="en-US" altLang="zh-CN" sz="2400" strike="noStrike" noProof="1">
                <a:solidFill>
                  <a:schemeClr val="tx1"/>
                </a:solidFill>
                <a:latin typeface="Times New Roman" panose="02020603050405020304" pitchFamily="18" charset="0"/>
                <a:ea typeface="宋体" pitchFamily="2" charset="-122"/>
                <a:cs typeface="+mn-cs"/>
              </a:rPr>
              <a:t>p=2</a:t>
            </a:r>
            <a:r>
              <a:rPr lang="zh-CN" altLang="en-US" sz="2400" strike="noStrike" noProof="1">
                <a:solidFill>
                  <a:schemeClr val="tx1"/>
                </a:solidFill>
                <a:latin typeface="Times New Roman" panose="02020603050405020304" pitchFamily="18" charset="0"/>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w=72</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pitchFamily="18" charset="0"/>
                <a:ea typeface="宋体" pitchFamily="2" charset="-122"/>
                <a:cs typeface="+mn-cs"/>
              </a:rPr>
              <a:t>查页表。该页中断位 </a:t>
            </a:r>
            <a:r>
              <a:rPr lang="en-US" altLang="zh-CN" sz="2400" strike="noStrike" noProof="1">
                <a:solidFill>
                  <a:schemeClr val="tx1"/>
                </a:solidFill>
                <a:latin typeface="Times New Roman" panose="02020603050405020304" pitchFamily="18" charset="0"/>
                <a:ea typeface="宋体" pitchFamily="2" charset="-122"/>
                <a:cs typeface="+mn-cs"/>
              </a:rPr>
              <a:t>i=1</a:t>
            </a:r>
            <a:endParaRPr lang="en-US" altLang="zh-CN"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30000"/>
              </a:lnSpc>
              <a:buAutoNum type="arabicPeriod"/>
            </a:pPr>
            <a:r>
              <a:rPr lang="zh-CN" altLang="en-US" sz="2400" b="1" strike="noStrike" noProof="1">
                <a:solidFill>
                  <a:srgbClr val="CC0000"/>
                </a:solidFill>
                <a:latin typeface="Times New Roman" panose="02020603050405020304" pitchFamily="18" charset="0"/>
                <a:ea typeface="宋体" pitchFamily="2" charset="-122"/>
                <a:cs typeface="+mn-cs"/>
              </a:rPr>
              <a:t>发生缺页中断 ！</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  </a:t>
            </a:r>
            <a:endPar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获取辅存位置？</a:t>
            </a:r>
            <a:endParaRPr lang="zh-CN" altLang="en-US" sz="2000" strike="noStrike" noProof="1">
              <a:solidFill>
                <a:schemeClr val="tx1"/>
              </a:solidFill>
              <a:latin typeface="Times New Roman" panose="02020603050405020304" pitchFamily="18"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如主存中有空白块，且</a:t>
            </a:r>
            <a:r>
              <a:rPr lang="en-US" altLang="zh-CN" sz="2000" strike="noStrike" noProof="1">
                <a:solidFill>
                  <a:schemeClr val="tx1"/>
                </a:solidFill>
                <a:latin typeface="Times New Roman" panose="02020603050405020304" pitchFamily="18" charset="0"/>
                <a:ea typeface="宋体" pitchFamily="2" charset="-122"/>
                <a:cs typeface="+mn-cs"/>
                <a:sym typeface="+mn-ea"/>
              </a:rPr>
              <a:t>n&lt;</a:t>
            </a:r>
            <a:r>
              <a:rPr lang="en-US" altLang="zh-CN" sz="2000" strike="noStrike" noProof="1">
                <a:solidFill>
                  <a:schemeClr val="tx1"/>
                </a:solidFill>
                <a:latin typeface="Times New Roman" panose="02020603050405020304" pitchFamily="18" charset="0"/>
                <a:ea typeface="宋体" pitchFamily="2" charset="-122"/>
                <a:cs typeface="+mn-cs"/>
                <a:sym typeface="Symbol" pitchFamily="18" charset="2"/>
              </a:rPr>
              <a:t>m</a:t>
            </a:r>
            <a:r>
              <a:rPr lang="zh-CN" altLang="en-US" sz="2000" strike="noStrike" noProof="1">
                <a:solidFill>
                  <a:schemeClr val="tx1"/>
                </a:solidFill>
                <a:latin typeface="Times New Roman" panose="02020603050405020304" pitchFamily="18" charset="0"/>
                <a:ea typeface="宋体" pitchFamily="2" charset="-122"/>
                <a:cs typeface="+mn-cs"/>
                <a:sym typeface="Symbol" pitchFamily="18" charset="2"/>
              </a:rPr>
              <a:t>，</a:t>
            </a:r>
            <a:r>
              <a:rPr lang="zh-CN" altLang="en-US" sz="2000" strike="noStrike" noProof="1">
                <a:solidFill>
                  <a:schemeClr val="tx1"/>
                </a:solidFill>
                <a:latin typeface="Times New Roman" panose="02020603050405020304" pitchFamily="18" charset="0"/>
                <a:ea typeface="宋体" pitchFamily="2" charset="-122"/>
                <a:cs typeface="+mn-cs"/>
                <a:sym typeface="+mn-ea"/>
              </a:rPr>
              <a:t>则直接调入</a:t>
            </a:r>
            <a:endParaRPr lang="zh-CN" altLang="en-US" sz="2000" strike="noStrike" noProof="1">
              <a:solidFill>
                <a:schemeClr val="tx1"/>
              </a:solidFill>
              <a:latin typeface="Times New Roman" panose="02020603050405020304" pitchFamily="18" charset="0"/>
              <a:ea typeface="宋体" pitchFamily="2" charset="-122"/>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如主存中无空白块，或</a:t>
            </a:r>
            <a:r>
              <a:rPr lang="en-US" altLang="zh-CN" sz="2000" strike="noStrike" noProof="1">
                <a:solidFill>
                  <a:schemeClr val="tx1"/>
                </a:solidFill>
                <a:latin typeface="Times New Roman" panose="02020603050405020304" pitchFamily="18" charset="0"/>
                <a:ea typeface="宋体" pitchFamily="2" charset="-122"/>
                <a:cs typeface="+mn-cs"/>
                <a:sym typeface="+mn-ea"/>
              </a:rPr>
              <a:t>n=</a:t>
            </a:r>
            <a:r>
              <a:rPr lang="en-US" altLang="zh-CN" sz="2000" strike="noStrike" noProof="1">
                <a:solidFill>
                  <a:schemeClr val="tx1"/>
                </a:solidFill>
                <a:latin typeface="Times New Roman" panose="02020603050405020304" pitchFamily="18" charset="0"/>
                <a:ea typeface="宋体" pitchFamily="2" charset="-122"/>
                <a:cs typeface="+mn-cs"/>
                <a:sym typeface="Symbol" pitchFamily="18" charset="2"/>
              </a:rPr>
              <a:t>m</a:t>
            </a:r>
            <a:r>
              <a:rPr lang="zh-CN" altLang="en-US" sz="2000" strike="noStrike" noProof="1">
                <a:solidFill>
                  <a:schemeClr val="tx1"/>
                </a:solidFill>
                <a:latin typeface="Times New Roman" panose="02020603050405020304" pitchFamily="18" charset="0"/>
                <a:ea typeface="宋体" pitchFamily="2" charset="-122"/>
                <a:cs typeface="+mn-cs"/>
                <a:sym typeface="Symbol" pitchFamily="18" charset="2"/>
              </a:rPr>
              <a:t>，</a:t>
            </a:r>
            <a:r>
              <a:rPr lang="zh-CN" altLang="en-US" sz="2000" strike="noStrike" noProof="1">
                <a:solidFill>
                  <a:schemeClr val="tx1"/>
                </a:solidFill>
                <a:latin typeface="Times New Roman" panose="02020603050405020304" pitchFamily="18" charset="0"/>
                <a:ea typeface="宋体" pitchFamily="2" charset="-122"/>
                <a:cs typeface="+mn-cs"/>
                <a:sym typeface="+mn-ea"/>
              </a:rPr>
              <a:t>则需淘汰该程序在主存中的一页</a:t>
            </a:r>
            <a:endParaRPr lang="zh-CN" altLang="en-US" sz="2000" strike="noStrike" noProof="1">
              <a:solidFill>
                <a:schemeClr val="tx1"/>
              </a:solidFill>
              <a:latin typeface="Times New Roman" panose="02020603050405020304" pitchFamily="18"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pitchFamily="18" charset="0"/>
                <a:ea typeface="宋体" pitchFamily="2" charset="-122"/>
                <a:cs typeface="+mn-cs"/>
                <a:sym typeface="+mn-ea"/>
              </a:rPr>
              <a:t>中断返回</a:t>
            </a:r>
            <a:r>
              <a:rPr lang="zh-CN" altLang="en-US" sz="1760" strike="noStrike" noProof="1">
                <a:solidFill>
                  <a:schemeClr val="tx1"/>
                </a:solidFill>
                <a:latin typeface="Times New Roman" panose="02020603050405020304" pitchFamily="18" charset="0"/>
                <a:ea typeface="宋体" pitchFamily="2" charset="-122"/>
                <a:cs typeface="+mn-cs"/>
              </a:rPr>
              <a:t>                       </a:t>
            </a:r>
            <a:endParaRPr lang="zh-CN" altLang="en-US" sz="1760" strike="noStrike" noProof="1">
              <a:solidFill>
                <a:schemeClr val="tx1"/>
              </a:solidFill>
              <a:latin typeface="Times New Roman" panose="02020603050405020304" pitchFamily="18" charset="0"/>
              <a:ea typeface="宋体" pitchFamily="2" charset="-122"/>
            </a:endParaRPr>
          </a:p>
        </p:txBody>
      </p:sp>
      <p:grpSp>
        <p:nvGrpSpPr>
          <p:cNvPr id="62470" name="组合 62469"/>
          <p:cNvGrpSpPr/>
          <p:nvPr/>
        </p:nvGrpSpPr>
        <p:grpSpPr>
          <a:xfrm>
            <a:off x="161925" y="1954213"/>
            <a:ext cx="2841625" cy="3014662"/>
            <a:chOff x="0" y="0"/>
            <a:chExt cx="1290" cy="1791"/>
          </a:xfrm>
        </p:grpSpPr>
        <p:sp>
          <p:nvSpPr>
            <p:cNvPr id="91141" name="矩形 62470"/>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2" name="直接连接符 62471"/>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3" name="直接连接符 62472"/>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44" name="文本框 62473"/>
            <p:cNvSpPr txBox="1"/>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91145" name="文本框 62474"/>
            <p:cNvSpPr txBox="1"/>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1KB</a:t>
              </a:r>
              <a:endParaRPr lang="en-US" altLang="zh-CN" sz="1600">
                <a:solidFill>
                  <a:schemeClr val="tx1"/>
                </a:solidFill>
                <a:latin typeface="Times New Roman" panose="02020603050405020304" pitchFamily="18" charset="0"/>
                <a:ea typeface="宋体" pitchFamily="2" charset="-122"/>
              </a:endParaRPr>
            </a:p>
          </p:txBody>
        </p:sp>
        <p:sp>
          <p:nvSpPr>
            <p:cNvPr id="91146" name="文本框 62475"/>
            <p:cNvSpPr txBox="1"/>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2KB</a:t>
              </a:r>
              <a:endParaRPr lang="en-US" altLang="zh-CN" sz="1600">
                <a:solidFill>
                  <a:schemeClr val="tx1"/>
                </a:solidFill>
                <a:latin typeface="Times New Roman" panose="02020603050405020304" pitchFamily="18" charset="0"/>
                <a:ea typeface="宋体" pitchFamily="2" charset="-122"/>
              </a:endParaRPr>
            </a:p>
          </p:txBody>
        </p:sp>
        <p:sp>
          <p:nvSpPr>
            <p:cNvPr id="91147" name="文本框 62476"/>
            <p:cNvSpPr txBox="1"/>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4KB-</a:t>
              </a:r>
              <a:r>
                <a:rPr lang="en-US" altLang="zh-CN" sz="1600">
                  <a:solidFill>
                    <a:schemeClr val="tx1"/>
                  </a:solidFill>
                  <a:latin typeface="Times New Roman" panose="02020603050405020304" pitchFamily="18" charset="0"/>
                  <a:ea typeface="宋体" pitchFamily="2" charset="-122"/>
                  <a:sym typeface="Symbol" pitchFamily="18" charset="2"/>
                </a:rPr>
                <a:t>1</a:t>
              </a:r>
              <a:endParaRPr lang="en-US" altLang="zh-CN" sz="1600">
                <a:solidFill>
                  <a:schemeClr val="tx1"/>
                </a:solidFill>
                <a:latin typeface="Times New Roman" panose="02020603050405020304" pitchFamily="18" charset="0"/>
                <a:ea typeface="宋体" pitchFamily="2" charset="-122"/>
                <a:sym typeface="Symbol" pitchFamily="18" charset="2"/>
              </a:endParaRPr>
            </a:p>
          </p:txBody>
        </p:sp>
        <p:sp>
          <p:nvSpPr>
            <p:cNvPr id="91148" name="文本框 62477"/>
            <p:cNvSpPr txBox="1"/>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程序</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地址空间</a:t>
              </a:r>
              <a:endParaRPr lang="zh-CN" altLang="en-US" sz="1600">
                <a:solidFill>
                  <a:schemeClr val="tx1"/>
                </a:solidFill>
                <a:latin typeface="Times New Roman" panose="02020603050405020304" pitchFamily="18" charset="0"/>
                <a:ea typeface="宋体" pitchFamily="2" charset="-122"/>
              </a:endParaRPr>
            </a:p>
          </p:txBody>
        </p:sp>
        <p:sp>
          <p:nvSpPr>
            <p:cNvPr id="91149" name="直接连接符 62478"/>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1150" name="文本框 62479"/>
            <p:cNvSpPr txBox="1"/>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pitchFamily="18" charset="0"/>
                  <a:ea typeface="宋体" pitchFamily="2" charset="-122"/>
                </a:rPr>
                <a:t>mov r1,[2120]</a:t>
              </a:r>
              <a:endParaRPr lang="en-US" altLang="zh-CN" sz="1600">
                <a:solidFill>
                  <a:schemeClr val="tx1"/>
                </a:solidFill>
                <a:latin typeface="Times New Roman" panose="02020603050405020304" pitchFamily="18" charset="0"/>
                <a:ea typeface="宋体" pitchFamily="2" charset="-122"/>
              </a:endParaRPr>
            </a:p>
            <a:p>
              <a:pPr lvl="0">
                <a:lnSpc>
                  <a:spcPct val="140000"/>
                </a:lnSpc>
              </a:pPr>
              <a:r>
                <a:rPr lang="en-US" altLang="zh-CN" sz="1600">
                  <a:solidFill>
                    <a:schemeClr val="tx1"/>
                  </a:solidFill>
                  <a:latin typeface="Times New Roman" panose="02020603050405020304" pitchFamily="18" charset="0"/>
                  <a:ea typeface="宋体" pitchFamily="2" charset="-122"/>
                </a:rPr>
                <a:t>add  r1,[3410]</a:t>
              </a:r>
              <a:endParaRPr lang="en-US" altLang="zh-CN" sz="1600">
                <a:solidFill>
                  <a:schemeClr val="tx1"/>
                </a:solidFill>
                <a:latin typeface="Times New Roman" panose="02020603050405020304" pitchFamily="18" charset="0"/>
                <a:ea typeface="宋体" pitchFamily="2" charset="-122"/>
              </a:endParaRPr>
            </a:p>
          </p:txBody>
        </p:sp>
        <p:sp>
          <p:nvSpPr>
            <p:cNvPr id="91151" name="文本框 62480"/>
            <p:cNvSpPr txBox="1"/>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006251  </a:t>
              </a:r>
              <a:endParaRPr lang="en-US" altLang="x-none" sz="1600">
                <a:solidFill>
                  <a:schemeClr val="tx1"/>
                </a:solidFill>
                <a:latin typeface="Times New Roman" panose="02020603050405020304" pitchFamily="18" charset="0"/>
                <a:ea typeface="宋体" pitchFamily="2" charset="-122"/>
              </a:endParaRPr>
            </a:p>
          </p:txBody>
        </p:sp>
        <p:sp>
          <p:nvSpPr>
            <p:cNvPr id="91152" name="文本框 62481"/>
            <p:cNvSpPr txBox="1"/>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pitchFamily="18" charset="0"/>
                  <a:ea typeface="宋体" pitchFamily="2" charset="-122"/>
                </a:rPr>
                <a:t>006802  </a:t>
              </a:r>
              <a:endParaRPr lang="en-US" altLang="x-none" sz="1600">
                <a:solidFill>
                  <a:schemeClr val="tx1"/>
                </a:solidFill>
                <a:latin typeface="Times New Roman" panose="02020603050405020304" pitchFamily="18" charset="0"/>
                <a:ea typeface="宋体" pitchFamily="2" charset="-122"/>
              </a:endParaRPr>
            </a:p>
          </p:txBody>
        </p:sp>
        <p:sp>
          <p:nvSpPr>
            <p:cNvPr id="91153" name="文本框 62482"/>
            <p:cNvSpPr txBox="1"/>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3KB</a:t>
              </a:r>
              <a:endParaRPr lang="en-US" altLang="zh-CN" sz="1600">
                <a:solidFill>
                  <a:schemeClr val="tx1"/>
                </a:solidFill>
                <a:latin typeface="Times New Roman" panose="02020603050405020304" pitchFamily="18" charset="0"/>
                <a:ea typeface="宋体" pitchFamily="2" charset="-122"/>
              </a:endParaRPr>
            </a:p>
          </p:txBody>
        </p:sp>
      </p:grpSp>
      <p:sp>
        <p:nvSpPr>
          <p:cNvPr id="62484" name="矩形 62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charRg st="0" end="7"/>
                                            </p:txEl>
                                          </p:spTgt>
                                        </p:tgtEl>
                                        <p:attrNameLst>
                                          <p:attrName>style.visibility</p:attrName>
                                        </p:attrNameLst>
                                      </p:cBhvr>
                                      <p:to>
                                        <p:strVal val="visible"/>
                                      </p:to>
                                    </p:set>
                                    <p:anim calcmode="lin" valueType="num">
                                      <p:cBhvr additive="base">
                                        <p:cTn id="7" dur="1000" fill="hold"/>
                                        <p:tgtEl>
                                          <p:spTgt spid="62467">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charRg st="7" end="38"/>
                                            </p:txEl>
                                          </p:spTgt>
                                        </p:tgtEl>
                                        <p:attrNameLst>
                                          <p:attrName>style.visibility</p:attrName>
                                        </p:attrNameLst>
                                      </p:cBhvr>
                                      <p:to>
                                        <p:strVal val="visible"/>
                                      </p:to>
                                    </p:set>
                                    <p:anim calcmode="lin" valueType="num">
                                      <p:cBhvr additive="base">
                                        <p:cTn id="13" dur="1000" fill="hold"/>
                                        <p:tgtEl>
                                          <p:spTgt spid="62467">
                                            <p:txEl>
                                              <p:charRg st="7"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2467">
                                            <p:txEl>
                                              <p:charRg st="7"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70"/>
                                        </p:tgtEl>
                                        <p:attrNameLst>
                                          <p:attrName>style.visibility</p:attrName>
                                        </p:attrNameLst>
                                      </p:cBhvr>
                                      <p:to>
                                        <p:strVal val="visible"/>
                                      </p:to>
                                    </p:set>
                                    <p:anim calcmode="lin" valueType="num">
                                      <p:cBhvr additive="base">
                                        <p:cTn id="19" dur="500" fill="hold"/>
                                        <p:tgtEl>
                                          <p:spTgt spid="62470"/>
                                        </p:tgtEl>
                                        <p:attrNameLst>
                                          <p:attrName>ppt_x</p:attrName>
                                        </p:attrNameLst>
                                      </p:cBhvr>
                                      <p:tavLst>
                                        <p:tav tm="0">
                                          <p:val>
                                            <p:strVal val="0-#ppt_w/2"/>
                                          </p:val>
                                        </p:tav>
                                        <p:tav tm="100000">
                                          <p:val>
                                            <p:strVal val="#ppt_x"/>
                                          </p:val>
                                        </p:tav>
                                      </p:tavLst>
                                    </p:anim>
                                    <p:anim calcmode="lin" valueType="num">
                                      <p:cBhvr additive="base">
                                        <p:cTn id="20"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8">
                                            <p:txEl>
                                              <p:charRg st="0" end="15"/>
                                            </p:txEl>
                                          </p:spTgt>
                                        </p:tgtEl>
                                        <p:attrNameLst>
                                          <p:attrName>style.visibility</p:attrName>
                                        </p:attrNameLst>
                                      </p:cBhvr>
                                      <p:to>
                                        <p:strVal val="visible"/>
                                      </p:to>
                                    </p:set>
                                    <p:anim calcmode="lin" valueType="num">
                                      <p:cBhvr additive="base">
                                        <p:cTn id="25" dur="500" fill="hold"/>
                                        <p:tgtEl>
                                          <p:spTgt spid="62468">
                                            <p:txEl>
                                              <p:charRg st="0"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8">
                                            <p:txEl>
                                              <p:charRg st="0" end="1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8">
                                            <p:txEl>
                                              <p:charRg st="15" end="30"/>
                                            </p:txEl>
                                          </p:spTgt>
                                        </p:tgtEl>
                                        <p:attrNameLst>
                                          <p:attrName>style.visibility</p:attrName>
                                        </p:attrNameLst>
                                      </p:cBhvr>
                                      <p:to>
                                        <p:strVal val="visible"/>
                                      </p:to>
                                    </p:set>
                                    <p:anim calcmode="lin" valueType="num">
                                      <p:cBhvr additive="base">
                                        <p:cTn id="29" dur="500" fill="hold"/>
                                        <p:tgtEl>
                                          <p:spTgt spid="62468">
                                            <p:txEl>
                                              <p:charRg st="15" end="3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8">
                                            <p:txEl>
                                              <p:charRg st="15" end="3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8">
                                            <p:txEl>
                                              <p:charRg st="30" end="43"/>
                                            </p:txEl>
                                          </p:spTgt>
                                        </p:tgtEl>
                                        <p:attrNameLst>
                                          <p:attrName>style.visibility</p:attrName>
                                        </p:attrNameLst>
                                      </p:cBhvr>
                                      <p:to>
                                        <p:strVal val="visible"/>
                                      </p:to>
                                    </p:set>
                                    <p:anim calcmode="lin" valueType="num">
                                      <p:cBhvr additive="base">
                                        <p:cTn id="33" dur="500" fill="hold"/>
                                        <p:tgtEl>
                                          <p:spTgt spid="62468">
                                            <p:txEl>
                                              <p:charRg st="30" end="4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8">
                                            <p:txEl>
                                              <p:charRg st="30" end="4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2468">
                                            <p:txEl>
                                              <p:charRg st="43" end="79"/>
                                            </p:txEl>
                                          </p:spTgt>
                                        </p:tgtEl>
                                        <p:attrNameLst>
                                          <p:attrName>style.visibility</p:attrName>
                                        </p:attrNameLst>
                                      </p:cBhvr>
                                      <p:to>
                                        <p:strVal val="visible"/>
                                      </p:to>
                                    </p:set>
                                    <p:anim calcmode="lin" valueType="num">
                                      <p:cBhvr additive="base">
                                        <p:cTn id="39" dur="500" fill="hold"/>
                                        <p:tgtEl>
                                          <p:spTgt spid="62468">
                                            <p:txEl>
                                              <p:charRg st="43" end="7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2468">
                                            <p:txEl>
                                              <p:charRg st="43" end="7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2468">
                                            <p:txEl>
                                              <p:charRg st="4" end="4"/>
                                            </p:txEl>
                                          </p:spTgt>
                                        </p:tgtEl>
                                        <p:attrNameLst>
                                          <p:attrName>style.visibility</p:attrName>
                                        </p:attrNameLst>
                                      </p:cBhvr>
                                      <p:to>
                                        <p:strVal val="visible"/>
                                      </p:to>
                                    </p:set>
                                    <p:anim calcmode="lin" valueType="num">
                                      <p:cBhvr additive="base">
                                        <p:cTn id="45"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468">
                                            <p:txEl>
                                              <p:charRg st="4" end="4"/>
                                            </p:txEl>
                                          </p:spTgt>
                                        </p:tgtEl>
                                        <p:attrNameLst>
                                          <p:attrName>style.visibility</p:attrName>
                                        </p:attrNameLst>
                                      </p:cBhvr>
                                      <p:to>
                                        <p:strVal val="visible"/>
                                      </p:to>
                                    </p:set>
                                    <p:anim calcmode="lin" valueType="num">
                                      <p:cBhvr additive="base">
                                        <p:cTn id="51"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2468">
                                            <p:txEl>
                                              <p:charRg st="5" end="5"/>
                                            </p:txEl>
                                          </p:spTgt>
                                        </p:tgtEl>
                                        <p:attrNameLst>
                                          <p:attrName>style.visibility</p:attrName>
                                        </p:attrNameLst>
                                      </p:cBhvr>
                                      <p:to>
                                        <p:strVal val="visible"/>
                                      </p:to>
                                    </p:set>
                                    <p:anim calcmode="lin" valueType="num">
                                      <p:cBhvr additive="base">
                                        <p:cTn id="57" dur="500" fill="hold"/>
                                        <p:tgtEl>
                                          <p:spTgt spid="62468">
                                            <p:txEl>
                                              <p:char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2468">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634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47</a:t>
            </a:r>
            <a:endParaRPr lang="en-US" altLang="zh-CN" b="0">
              <a:solidFill>
                <a:schemeClr val="tx2"/>
              </a:solidFill>
              <a:latin typeface="Times New Roman" panose="02020603050405020304" pitchFamily="18" charset="0"/>
              <a:ea typeface="宋体" pitchFamily="2" charset="-122"/>
            </a:endParaRPr>
          </a:p>
        </p:txBody>
      </p:sp>
      <p:sp>
        <p:nvSpPr>
          <p:cNvPr id="63491" name="矩形 63490"/>
          <p:cNvSpPr/>
          <p:nvPr/>
        </p:nvSpPr>
        <p:spPr>
          <a:xfrm>
            <a:off x="144463" y="495300"/>
            <a:ext cx="3744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pitchFamily="18" charset="0"/>
                <a:ea typeface="宋体" pitchFamily="2" charset="-122"/>
                <a:cs typeface="+mn-cs"/>
              </a:rPr>
              <a:t>缺页处理过程图示  </a:t>
            </a:r>
            <a:r>
              <a:rPr lang="zh-CN" altLang="en-US" sz="1800" strike="noStrike" noProof="1">
                <a:solidFill>
                  <a:schemeClr val="tx1"/>
                </a:solidFill>
                <a:latin typeface="Times New Roman" panose="02020603050405020304" pitchFamily="18" charset="0"/>
                <a:ea typeface="宋体" pitchFamily="2" charset="-122"/>
                <a:cs typeface="+mn-cs"/>
              </a:rPr>
              <a:t>           </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63492" name="组合 63491"/>
          <p:cNvGrpSpPr/>
          <p:nvPr/>
        </p:nvGrpSpPr>
        <p:grpSpPr>
          <a:xfrm>
            <a:off x="1403350" y="1031875"/>
            <a:ext cx="6491288" cy="5197475"/>
            <a:chOff x="0" y="0"/>
            <a:chExt cx="4089" cy="3274"/>
          </a:xfrm>
        </p:grpSpPr>
        <p:sp>
          <p:nvSpPr>
            <p:cNvPr id="92164" name="文本框 63492"/>
            <p:cNvSpPr txBox="1"/>
            <p:nvPr/>
          </p:nvSpPr>
          <p:spPr>
            <a:xfrm>
              <a:off x="605" y="0"/>
              <a:ext cx="1235"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启动要处理的指令</a:t>
              </a:r>
              <a:endParaRPr lang="zh-CN" altLang="en-US" sz="1600" b="0">
                <a:solidFill>
                  <a:schemeClr val="tx1"/>
                </a:solidFill>
                <a:latin typeface="Times New Roman" panose="02020603050405020304" pitchFamily="18" charset="0"/>
                <a:ea typeface="宋体" pitchFamily="2" charset="-122"/>
              </a:endParaRPr>
            </a:p>
          </p:txBody>
        </p:sp>
        <p:sp>
          <p:nvSpPr>
            <p:cNvPr id="92165" name="文本框 63493"/>
            <p:cNvSpPr txBox="1"/>
            <p:nvPr/>
          </p:nvSpPr>
          <p:spPr>
            <a:xfrm>
              <a:off x="808" y="356"/>
              <a:ext cx="809"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给出虚地址</a:t>
              </a:r>
              <a:endParaRPr lang="zh-CN" altLang="en-US" sz="1600" b="0">
                <a:solidFill>
                  <a:schemeClr val="tx1"/>
                </a:solidFill>
                <a:latin typeface="Times New Roman" panose="02020603050405020304" pitchFamily="18" charset="0"/>
                <a:ea typeface="宋体" pitchFamily="2" charset="-122"/>
              </a:endParaRPr>
            </a:p>
          </p:txBody>
        </p:sp>
        <p:sp>
          <p:nvSpPr>
            <p:cNvPr id="92166" name="文本框 63494"/>
            <p:cNvSpPr txBox="1"/>
            <p:nvPr/>
          </p:nvSpPr>
          <p:spPr>
            <a:xfrm>
              <a:off x="808" y="706"/>
              <a:ext cx="809"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得到页号</a:t>
              </a:r>
              <a:endParaRPr lang="zh-CN" altLang="en-US" sz="1600" b="0">
                <a:solidFill>
                  <a:schemeClr val="tx1"/>
                </a:solidFill>
                <a:latin typeface="Times New Roman" panose="02020603050405020304" pitchFamily="18" charset="0"/>
                <a:ea typeface="宋体" pitchFamily="2" charset="-122"/>
              </a:endParaRPr>
            </a:p>
          </p:txBody>
        </p:sp>
        <p:grpSp>
          <p:nvGrpSpPr>
            <p:cNvPr id="92167" name="组合 63495"/>
            <p:cNvGrpSpPr/>
            <p:nvPr/>
          </p:nvGrpSpPr>
          <p:grpSpPr>
            <a:xfrm>
              <a:off x="549" y="1056"/>
              <a:ext cx="1328" cy="253"/>
              <a:chOff x="0" y="0"/>
              <a:chExt cx="2145" cy="510"/>
            </a:xfrm>
          </p:grpSpPr>
          <p:sp>
            <p:nvSpPr>
              <p:cNvPr id="92168" name="流程图: 决策 6349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169" name="文本框 63497"/>
              <p:cNvSpPr txBox="1"/>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该页在主存</a:t>
                </a:r>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92170" name="直接连接符 63498"/>
            <p:cNvSpPr/>
            <p:nvPr/>
          </p:nvSpPr>
          <p:spPr>
            <a:xfrm>
              <a:off x="1212" y="231"/>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71" name="直接连接符 63499"/>
            <p:cNvSpPr/>
            <p:nvPr/>
          </p:nvSpPr>
          <p:spPr>
            <a:xfrm>
              <a:off x="1212" y="565"/>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72" name="直接连接符 63500"/>
            <p:cNvSpPr/>
            <p:nvPr/>
          </p:nvSpPr>
          <p:spPr>
            <a:xfrm>
              <a:off x="1212" y="914"/>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grpSp>
          <p:nvGrpSpPr>
            <p:cNvPr id="92173" name="组合 63501"/>
            <p:cNvGrpSpPr/>
            <p:nvPr/>
          </p:nvGrpSpPr>
          <p:grpSpPr>
            <a:xfrm>
              <a:off x="549" y="1784"/>
              <a:ext cx="1328" cy="253"/>
              <a:chOff x="0" y="0"/>
              <a:chExt cx="2145" cy="510"/>
            </a:xfrm>
          </p:grpSpPr>
          <p:sp>
            <p:nvSpPr>
              <p:cNvPr id="92174" name="流程图: 决策 63502"/>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175" name="文本框 63503"/>
              <p:cNvSpPr txBox="1"/>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有空闲块</a:t>
                </a:r>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63505" name="流程图: 终止 63504"/>
            <p:cNvSpPr/>
            <p:nvPr/>
          </p:nvSpPr>
          <p:spPr>
            <a:xfrm>
              <a:off x="549" y="1436"/>
              <a:ext cx="1328" cy="207"/>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0"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92177" name="文本框 63505"/>
            <p:cNvSpPr txBox="1"/>
            <p:nvPr/>
          </p:nvSpPr>
          <p:spPr>
            <a:xfrm>
              <a:off x="808" y="1443"/>
              <a:ext cx="809" cy="208"/>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  缺页中断</a:t>
              </a:r>
              <a:endParaRPr lang="zh-CN" altLang="en-US" sz="1600" b="0">
                <a:solidFill>
                  <a:schemeClr val="tx1"/>
                </a:solidFill>
                <a:latin typeface="Times New Roman" panose="02020603050405020304" pitchFamily="18" charset="0"/>
                <a:ea typeface="宋体" pitchFamily="2" charset="-122"/>
              </a:endParaRPr>
            </a:p>
          </p:txBody>
        </p:sp>
        <p:sp>
          <p:nvSpPr>
            <p:cNvPr id="92178" name="直接连接符 63506"/>
            <p:cNvSpPr/>
            <p:nvPr/>
          </p:nvSpPr>
          <p:spPr>
            <a:xfrm>
              <a:off x="1212" y="130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79" name="直接连接符 63507"/>
            <p:cNvSpPr/>
            <p:nvPr/>
          </p:nvSpPr>
          <p:spPr>
            <a:xfrm>
              <a:off x="1212" y="1643"/>
              <a:ext cx="0" cy="141"/>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92180" name="文本框 63508"/>
            <p:cNvSpPr txBox="1"/>
            <p:nvPr/>
          </p:nvSpPr>
          <p:spPr>
            <a:xfrm>
              <a:off x="2570" y="1056"/>
              <a:ext cx="918"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执行完该指令</a:t>
              </a:r>
              <a:endParaRPr lang="zh-CN" altLang="en-US" sz="1600" b="0">
                <a:solidFill>
                  <a:schemeClr val="tx1"/>
                </a:solidFill>
                <a:latin typeface="Times New Roman" panose="02020603050405020304" pitchFamily="18" charset="0"/>
                <a:ea typeface="宋体" pitchFamily="2" charset="-122"/>
              </a:endParaRPr>
            </a:p>
          </p:txBody>
        </p:sp>
        <p:sp>
          <p:nvSpPr>
            <p:cNvPr id="92181" name="文本框 63509"/>
            <p:cNvSpPr txBox="1"/>
            <p:nvPr/>
          </p:nvSpPr>
          <p:spPr>
            <a:xfrm>
              <a:off x="2399" y="565"/>
              <a:ext cx="1262"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准备执行下条指令</a:t>
              </a:r>
              <a:endParaRPr lang="zh-CN" altLang="en-US" sz="1600" b="0">
                <a:solidFill>
                  <a:schemeClr val="tx1"/>
                </a:solidFill>
                <a:latin typeface="Times New Roman" panose="02020603050405020304" pitchFamily="18" charset="0"/>
                <a:ea typeface="宋体" pitchFamily="2" charset="-122"/>
              </a:endParaRPr>
            </a:p>
          </p:txBody>
        </p:sp>
        <p:sp>
          <p:nvSpPr>
            <p:cNvPr id="92182" name="文本框 63510"/>
            <p:cNvSpPr txBox="1"/>
            <p:nvPr/>
          </p:nvSpPr>
          <p:spPr>
            <a:xfrm>
              <a:off x="2639" y="1784"/>
              <a:ext cx="808"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选一页淘汰</a:t>
              </a:r>
              <a:endParaRPr lang="zh-CN" altLang="en-US" sz="1600" b="0">
                <a:solidFill>
                  <a:schemeClr val="tx1"/>
                </a:solidFill>
                <a:latin typeface="Times New Roman" panose="02020603050405020304" pitchFamily="18" charset="0"/>
                <a:ea typeface="宋体" pitchFamily="2" charset="-122"/>
              </a:endParaRPr>
            </a:p>
          </p:txBody>
        </p:sp>
        <p:sp>
          <p:nvSpPr>
            <p:cNvPr id="92183" name="文本框 63511"/>
            <p:cNvSpPr txBox="1"/>
            <p:nvPr/>
          </p:nvSpPr>
          <p:spPr>
            <a:xfrm>
              <a:off x="525" y="2179"/>
              <a:ext cx="137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从外存读入所需的页</a:t>
              </a:r>
              <a:endParaRPr lang="zh-CN" altLang="en-US" sz="1600" b="0">
                <a:solidFill>
                  <a:schemeClr val="tx1"/>
                </a:solidFill>
                <a:latin typeface="Times New Roman" panose="02020603050405020304" pitchFamily="18" charset="0"/>
                <a:ea typeface="宋体" pitchFamily="2" charset="-122"/>
              </a:endParaRPr>
            </a:p>
          </p:txBody>
        </p:sp>
        <p:sp>
          <p:nvSpPr>
            <p:cNvPr id="92184" name="文本框 63512"/>
            <p:cNvSpPr txBox="1"/>
            <p:nvPr/>
          </p:nvSpPr>
          <p:spPr>
            <a:xfrm>
              <a:off x="453" y="2536"/>
              <a:ext cx="1521"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调整存储分配表和页表</a:t>
              </a:r>
              <a:endParaRPr lang="zh-CN" altLang="en-US" sz="1600" b="0">
                <a:solidFill>
                  <a:schemeClr val="tx1"/>
                </a:solidFill>
                <a:latin typeface="Times New Roman" panose="02020603050405020304" pitchFamily="18" charset="0"/>
                <a:ea typeface="宋体" pitchFamily="2" charset="-122"/>
              </a:endParaRPr>
            </a:p>
          </p:txBody>
        </p:sp>
        <p:sp>
          <p:nvSpPr>
            <p:cNvPr id="92185" name="文本框 63513"/>
            <p:cNvSpPr txBox="1"/>
            <p:nvPr/>
          </p:nvSpPr>
          <p:spPr>
            <a:xfrm>
              <a:off x="462" y="2886"/>
              <a:ext cx="148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重新启动被中断的指令</a:t>
              </a:r>
              <a:endParaRPr lang="zh-CN" altLang="en-US" sz="1600" b="0">
                <a:solidFill>
                  <a:schemeClr val="tx1"/>
                </a:solidFill>
                <a:latin typeface="Times New Roman" panose="02020603050405020304" pitchFamily="18" charset="0"/>
                <a:ea typeface="宋体" pitchFamily="2" charset="-122"/>
              </a:endParaRPr>
            </a:p>
          </p:txBody>
        </p:sp>
        <p:sp>
          <p:nvSpPr>
            <p:cNvPr id="92186" name="文本框 63514"/>
            <p:cNvSpPr txBox="1"/>
            <p:nvPr/>
          </p:nvSpPr>
          <p:spPr>
            <a:xfrm>
              <a:off x="2311" y="2127"/>
              <a:ext cx="1467"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调整存储分配表和页表</a:t>
              </a:r>
              <a:endParaRPr lang="zh-CN" altLang="en-US" sz="1600" b="0">
                <a:solidFill>
                  <a:schemeClr val="tx1"/>
                </a:solidFill>
                <a:latin typeface="Times New Roman" panose="02020603050405020304" pitchFamily="18" charset="0"/>
                <a:ea typeface="宋体" pitchFamily="2" charset="-122"/>
              </a:endParaRPr>
            </a:p>
          </p:txBody>
        </p:sp>
        <p:grpSp>
          <p:nvGrpSpPr>
            <p:cNvPr id="92187" name="组合 63515"/>
            <p:cNvGrpSpPr/>
            <p:nvPr/>
          </p:nvGrpSpPr>
          <p:grpSpPr>
            <a:xfrm>
              <a:off x="2379" y="2491"/>
              <a:ext cx="1328" cy="254"/>
              <a:chOff x="0" y="0"/>
              <a:chExt cx="2145" cy="510"/>
            </a:xfrm>
          </p:grpSpPr>
          <p:sp>
            <p:nvSpPr>
              <p:cNvPr id="92188" name="流程图: 决策 6351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189" name="文本框 63517"/>
              <p:cNvSpPr txBox="1"/>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要重写入</a:t>
                </a:r>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92190" name="文本框 63518"/>
            <p:cNvSpPr txBox="1"/>
            <p:nvPr/>
          </p:nvSpPr>
          <p:spPr>
            <a:xfrm>
              <a:off x="2553" y="2871"/>
              <a:ext cx="983"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该页写入外存</a:t>
              </a:r>
              <a:endParaRPr lang="zh-CN" altLang="en-US" sz="1600" b="0">
                <a:solidFill>
                  <a:schemeClr val="tx1"/>
                </a:solidFill>
                <a:latin typeface="Times New Roman" panose="02020603050405020304" pitchFamily="18" charset="0"/>
                <a:ea typeface="宋体" pitchFamily="2" charset="-122"/>
              </a:endParaRPr>
            </a:p>
          </p:txBody>
        </p:sp>
        <p:sp>
          <p:nvSpPr>
            <p:cNvPr id="92191" name="直接连接符 63519"/>
            <p:cNvSpPr/>
            <p:nvPr/>
          </p:nvSpPr>
          <p:spPr>
            <a:xfrm>
              <a:off x="1212" y="2037"/>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92" name="直接连接符 63520"/>
            <p:cNvSpPr/>
            <p:nvPr/>
          </p:nvSpPr>
          <p:spPr>
            <a:xfrm>
              <a:off x="1212" y="2402"/>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93" name="直接连接符 63521"/>
            <p:cNvSpPr/>
            <p:nvPr/>
          </p:nvSpPr>
          <p:spPr>
            <a:xfrm>
              <a:off x="1212" y="275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94" name="直接连接符 63522"/>
            <p:cNvSpPr/>
            <p:nvPr/>
          </p:nvSpPr>
          <p:spPr>
            <a:xfrm>
              <a:off x="1212" y="3116"/>
              <a:ext cx="0" cy="15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195" name="直接连接符 63523"/>
            <p:cNvSpPr/>
            <p:nvPr/>
          </p:nvSpPr>
          <p:spPr>
            <a:xfrm flipH="1">
              <a:off x="0" y="3274"/>
              <a:ext cx="121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196" name="直接连接符 63524"/>
            <p:cNvSpPr/>
            <p:nvPr/>
          </p:nvSpPr>
          <p:spPr>
            <a:xfrm flipV="1">
              <a:off x="0" y="104"/>
              <a:ext cx="0" cy="316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197" name="直接连接符 63525"/>
            <p:cNvSpPr/>
            <p:nvPr/>
          </p:nvSpPr>
          <p:spPr>
            <a:xfrm>
              <a:off x="0" y="104"/>
              <a:ext cx="63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98" name="直接连接符 63526"/>
            <p:cNvSpPr/>
            <p:nvPr/>
          </p:nvSpPr>
          <p:spPr>
            <a:xfrm>
              <a:off x="1877" y="1183"/>
              <a:ext cx="7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199" name="直接连接符 63527"/>
            <p:cNvSpPr/>
            <p:nvPr/>
          </p:nvSpPr>
          <p:spPr>
            <a:xfrm flipV="1">
              <a:off x="3030" y="795"/>
              <a:ext cx="0" cy="26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200" name="直接连接符 63528"/>
            <p:cNvSpPr/>
            <p:nvPr/>
          </p:nvSpPr>
          <p:spPr>
            <a:xfrm flipV="1">
              <a:off x="3030" y="104"/>
              <a:ext cx="0" cy="46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201" name="直接连接符 63529"/>
            <p:cNvSpPr/>
            <p:nvPr/>
          </p:nvSpPr>
          <p:spPr>
            <a:xfrm flipH="1">
              <a:off x="1838" y="104"/>
              <a:ext cx="119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202" name="直接连接符 63530"/>
            <p:cNvSpPr/>
            <p:nvPr/>
          </p:nvSpPr>
          <p:spPr>
            <a:xfrm>
              <a:off x="39" y="1532"/>
              <a:ext cx="496"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203" name="直接连接符 63531"/>
            <p:cNvSpPr/>
            <p:nvPr/>
          </p:nvSpPr>
          <p:spPr>
            <a:xfrm>
              <a:off x="1877" y="1532"/>
              <a:ext cx="2212"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204" name="直接连接符 63532"/>
            <p:cNvSpPr/>
            <p:nvPr/>
          </p:nvSpPr>
          <p:spPr>
            <a:xfrm>
              <a:off x="1877" y="1910"/>
              <a:ext cx="762"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92205" name="直接连接符 63533"/>
            <p:cNvSpPr/>
            <p:nvPr/>
          </p:nvSpPr>
          <p:spPr>
            <a:xfrm>
              <a:off x="3048" y="1986"/>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206" name="直接连接符 63534"/>
            <p:cNvSpPr/>
            <p:nvPr/>
          </p:nvSpPr>
          <p:spPr>
            <a:xfrm>
              <a:off x="3048" y="2357"/>
              <a:ext cx="0" cy="142"/>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B0604020202020204" pitchFamily="34" charset="0"/>
                <a:ea typeface="宋体" pitchFamily="2" charset="-122"/>
              </a:endParaRPr>
            </a:p>
          </p:txBody>
        </p:sp>
        <p:sp>
          <p:nvSpPr>
            <p:cNvPr id="92207" name="直接连接符 63535"/>
            <p:cNvSpPr/>
            <p:nvPr/>
          </p:nvSpPr>
          <p:spPr>
            <a:xfrm>
              <a:off x="3048" y="2737"/>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208" name="直接连接符 63536"/>
            <p:cNvSpPr/>
            <p:nvPr/>
          </p:nvSpPr>
          <p:spPr>
            <a:xfrm>
              <a:off x="3048" y="3079"/>
              <a:ext cx="0" cy="18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209" name="直接连接符 63537"/>
            <p:cNvSpPr/>
            <p:nvPr/>
          </p:nvSpPr>
          <p:spPr>
            <a:xfrm flipH="1">
              <a:off x="2222" y="3265"/>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210" name="直接连接符 63538"/>
            <p:cNvSpPr/>
            <p:nvPr/>
          </p:nvSpPr>
          <p:spPr>
            <a:xfrm flipH="1">
              <a:off x="1212" y="2097"/>
              <a:ext cx="101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itchFamily="2" charset="-122"/>
              </a:endParaRPr>
            </a:p>
          </p:txBody>
        </p:sp>
        <p:sp>
          <p:nvSpPr>
            <p:cNvPr id="92211" name="直接连接符 63539"/>
            <p:cNvSpPr/>
            <p:nvPr/>
          </p:nvSpPr>
          <p:spPr>
            <a:xfrm>
              <a:off x="2222" y="2097"/>
              <a:ext cx="0" cy="11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itchFamily="2" charset="-122"/>
              </a:endParaRPr>
            </a:p>
          </p:txBody>
        </p:sp>
        <p:sp>
          <p:nvSpPr>
            <p:cNvPr id="92212" name="文本框 63540"/>
            <p:cNvSpPr txBox="1"/>
            <p:nvPr/>
          </p:nvSpPr>
          <p:spPr>
            <a:xfrm>
              <a:off x="855" y="1986"/>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Y</a:t>
              </a:r>
              <a:endParaRPr lang="en-US" altLang="zh-CN" sz="1600" b="0">
                <a:solidFill>
                  <a:schemeClr val="tx1"/>
                </a:solidFill>
                <a:latin typeface="Times New Roman" panose="02020603050405020304" pitchFamily="18" charset="0"/>
                <a:ea typeface="宋体" pitchFamily="2" charset="-122"/>
              </a:endParaRPr>
            </a:p>
          </p:txBody>
        </p:sp>
        <p:sp>
          <p:nvSpPr>
            <p:cNvPr id="92213" name="文本框 63541"/>
            <p:cNvSpPr txBox="1"/>
            <p:nvPr/>
          </p:nvSpPr>
          <p:spPr>
            <a:xfrm>
              <a:off x="1934" y="1728"/>
              <a:ext cx="344" cy="224"/>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N</a:t>
              </a:r>
              <a:endParaRPr lang="en-US" altLang="zh-CN" sz="1600" b="0">
                <a:solidFill>
                  <a:schemeClr val="tx1"/>
                </a:solidFill>
                <a:latin typeface="Times New Roman" panose="02020603050405020304" pitchFamily="18" charset="0"/>
                <a:ea typeface="宋体" pitchFamily="2" charset="-122"/>
              </a:endParaRPr>
            </a:p>
          </p:txBody>
        </p:sp>
        <p:sp>
          <p:nvSpPr>
            <p:cNvPr id="92214" name="文本框 63542"/>
            <p:cNvSpPr txBox="1"/>
            <p:nvPr/>
          </p:nvSpPr>
          <p:spPr>
            <a:xfrm>
              <a:off x="1218" y="127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N</a:t>
              </a:r>
              <a:endParaRPr lang="en-US" altLang="zh-CN" sz="1600" b="0">
                <a:solidFill>
                  <a:schemeClr val="tx1"/>
                </a:solidFill>
                <a:latin typeface="Times New Roman" panose="02020603050405020304" pitchFamily="18" charset="0"/>
                <a:ea typeface="宋体" pitchFamily="2" charset="-122"/>
              </a:endParaRPr>
            </a:p>
          </p:txBody>
        </p:sp>
        <p:sp>
          <p:nvSpPr>
            <p:cNvPr id="92215" name="文本框 63543"/>
            <p:cNvSpPr txBox="1"/>
            <p:nvPr/>
          </p:nvSpPr>
          <p:spPr>
            <a:xfrm>
              <a:off x="1812" y="982"/>
              <a:ext cx="345"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Y</a:t>
              </a:r>
              <a:endParaRPr lang="en-US" altLang="zh-CN" sz="1600" b="0">
                <a:solidFill>
                  <a:schemeClr val="tx1"/>
                </a:solidFill>
                <a:latin typeface="Times New Roman" panose="02020603050405020304" pitchFamily="18" charset="0"/>
                <a:ea typeface="宋体" pitchFamily="2" charset="-122"/>
              </a:endParaRPr>
            </a:p>
          </p:txBody>
        </p:sp>
        <p:sp>
          <p:nvSpPr>
            <p:cNvPr id="92216" name="文本框 63544"/>
            <p:cNvSpPr txBox="1"/>
            <p:nvPr/>
          </p:nvSpPr>
          <p:spPr>
            <a:xfrm>
              <a:off x="42" y="1174"/>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硬件</a:t>
              </a:r>
              <a:endParaRPr lang="zh-CN" altLang="en-US" sz="1600" b="0">
                <a:solidFill>
                  <a:schemeClr val="tx1"/>
                </a:solidFill>
                <a:latin typeface="Times New Roman" panose="02020603050405020304" pitchFamily="18" charset="0"/>
                <a:ea typeface="宋体" pitchFamily="2" charset="-122"/>
              </a:endParaRPr>
            </a:p>
          </p:txBody>
        </p:sp>
        <p:sp>
          <p:nvSpPr>
            <p:cNvPr id="92217" name="文本框 63545"/>
            <p:cNvSpPr txBox="1"/>
            <p:nvPr/>
          </p:nvSpPr>
          <p:spPr>
            <a:xfrm>
              <a:off x="28" y="1599"/>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软件</a:t>
              </a:r>
              <a:endParaRPr lang="zh-CN" altLang="en-US" sz="1600" b="0">
                <a:solidFill>
                  <a:schemeClr val="tx1"/>
                </a:solidFill>
                <a:latin typeface="Times New Roman" panose="02020603050405020304" pitchFamily="18" charset="0"/>
                <a:ea typeface="宋体" pitchFamily="2" charset="-122"/>
              </a:endParaRPr>
            </a:p>
          </p:txBody>
        </p:sp>
        <p:sp>
          <p:nvSpPr>
            <p:cNvPr id="92218" name="文本框 63546"/>
            <p:cNvSpPr txBox="1"/>
            <p:nvPr/>
          </p:nvSpPr>
          <p:spPr>
            <a:xfrm>
              <a:off x="3228" y="270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Y</a:t>
              </a:r>
              <a:endParaRPr lang="en-US" altLang="zh-CN" sz="1600" b="0">
                <a:solidFill>
                  <a:schemeClr val="tx1"/>
                </a:solidFill>
                <a:latin typeface="Times New Roman" panose="02020603050405020304" pitchFamily="18" charset="0"/>
                <a:ea typeface="宋体" pitchFamily="2" charset="-122"/>
              </a:endParaRPr>
            </a:p>
          </p:txBody>
        </p:sp>
        <p:sp>
          <p:nvSpPr>
            <p:cNvPr id="92219" name="直接连接符 63547"/>
            <p:cNvSpPr/>
            <p:nvPr/>
          </p:nvSpPr>
          <p:spPr>
            <a:xfrm flipH="1">
              <a:off x="2207" y="2623"/>
              <a:ext cx="214"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B0604020202020204" pitchFamily="34" charset="0"/>
                <a:ea typeface="宋体" pitchFamily="2" charset="-122"/>
              </a:endParaRPr>
            </a:p>
          </p:txBody>
        </p:sp>
        <p:sp>
          <p:nvSpPr>
            <p:cNvPr id="92220" name="文本框 63548"/>
            <p:cNvSpPr txBox="1"/>
            <p:nvPr/>
          </p:nvSpPr>
          <p:spPr>
            <a:xfrm>
              <a:off x="2241" y="2431"/>
              <a:ext cx="344" cy="223"/>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N</a:t>
              </a:r>
              <a:endParaRPr lang="en-US" altLang="zh-CN" sz="1600" b="0">
                <a:solidFill>
                  <a:schemeClr val="tx1"/>
                </a:solidFill>
                <a:latin typeface="Times New Roman" panose="02020603050405020304" pitchFamily="18" charset="0"/>
                <a:ea typeface="宋体" pitchFamily="2" charset="-122"/>
              </a:endParaRPr>
            </a:p>
          </p:txBody>
        </p:sp>
      </p:grpSp>
      <p:sp>
        <p:nvSpPr>
          <p:cNvPr id="63550" name="文本框 63549"/>
          <p:cNvSpPr txBox="1"/>
          <p:nvPr/>
        </p:nvSpPr>
        <p:spPr>
          <a:xfrm>
            <a:off x="3111500" y="6264275"/>
            <a:ext cx="3463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pitchFamily="18" charset="0"/>
                <a:ea typeface="宋体" pitchFamily="2" charset="-122"/>
              </a:rPr>
              <a:t>指令执行步骤和缺页中断处理过程</a:t>
            </a:r>
            <a:endParaRPr lang="zh-CN" altLang="en-US" sz="1600" b="0">
              <a:solidFill>
                <a:schemeClr val="tx1"/>
              </a:solidFill>
              <a:latin typeface="Times New Roman" panose="02020603050405020304" pitchFamily="18" charset="0"/>
              <a:ea typeface="宋体" pitchFamily="2" charset="-122"/>
            </a:endParaRPr>
          </a:p>
        </p:txBody>
      </p:sp>
      <p:sp>
        <p:nvSpPr>
          <p:cNvPr id="63551" name="矩形 635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4"/>
                                            </p:txEl>
                                          </p:spTgt>
                                        </p:tgtEl>
                                        <p:attrNameLst>
                                          <p:attrName>style.visibility</p:attrName>
                                        </p:attrNameLst>
                                      </p:cBhvr>
                                      <p:to>
                                        <p:strVal val="visible"/>
                                      </p:to>
                                    </p:set>
                                    <p:anim calcmode="lin" valueType="num">
                                      <p:cBhvr additive="base">
                                        <p:cTn id="7" dur="1000" fill="hold"/>
                                        <p:tgtEl>
                                          <p:spTgt spid="63491">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anim calcmode="lin" valueType="num">
                                      <p:cBhvr additive="base">
                                        <p:cTn id="13" dur="500" fill="hold"/>
                                        <p:tgtEl>
                                          <p:spTgt spid="63492"/>
                                        </p:tgtEl>
                                        <p:attrNameLst>
                                          <p:attrName>ppt_x</p:attrName>
                                        </p:attrNameLst>
                                      </p:cBhvr>
                                      <p:tavLst>
                                        <p:tav tm="0">
                                          <p:val>
                                            <p:strVal val="#ppt_x"/>
                                          </p:val>
                                        </p:tav>
                                        <p:tav tm="100000">
                                          <p:val>
                                            <p:strVal val="#ppt_x"/>
                                          </p:val>
                                        </p:tav>
                                      </p:tavLst>
                                    </p:anim>
                                    <p:anim calcmode="lin" valueType="num">
                                      <p:cBhvr additive="base">
                                        <p:cTn id="14"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55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框 645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48</a:t>
            </a:r>
            <a:endParaRPr lang="en-US" altLang="zh-CN" b="0">
              <a:solidFill>
                <a:schemeClr val="tx2"/>
              </a:solidFill>
              <a:latin typeface="Times New Roman" panose="02020603050405020304" pitchFamily="18" charset="0"/>
              <a:ea typeface="宋体" pitchFamily="2" charset="-122"/>
            </a:endParaRPr>
          </a:p>
        </p:txBody>
      </p:sp>
      <p:sp>
        <p:nvSpPr>
          <p:cNvPr id="64515" name="矩形 64514"/>
          <p:cNvSpPr/>
          <p:nvPr/>
        </p:nvSpPr>
        <p:spPr>
          <a:xfrm>
            <a:off x="381000" y="546100"/>
            <a:ext cx="8393430" cy="1801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淘汰机制与策略</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什么是淘汰策略</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pitchFamily="18" charset="0"/>
                <a:ea typeface="宋体" pitchFamily="2" charset="-122"/>
                <a:cs typeface="+mn-cs"/>
              </a:rPr>
              <a:t> </a:t>
            </a:r>
            <a:r>
              <a:rPr lang="zh-CN" altLang="en-US" sz="2400" b="1" strike="noStrike" noProof="1">
                <a:solidFill>
                  <a:schemeClr val="tx1"/>
                </a:solidFill>
                <a:effectLst/>
                <a:latin typeface="Times New Roman" panose="02020603050405020304" pitchFamily="18" charset="0"/>
                <a:ea typeface="宋体" pitchFamily="2" charset="-122"/>
                <a:cs typeface="+mn-cs"/>
              </a:rPr>
              <a:t>用来选择淘汰哪一页的规则叫做置换策略，或称淘汰算法。</a:t>
            </a:r>
            <a:r>
              <a:rPr lang="zh-CN" altLang="en-US" sz="2400" b="1" strike="noStrike" noProof="1">
                <a:solidFill>
                  <a:srgbClr val="CC3300"/>
                </a:solidFill>
                <a:effectLst/>
                <a:latin typeface="Times New Roman" panose="02020603050405020304" pitchFamily="18" charset="0"/>
                <a:ea typeface="宋体" pitchFamily="2" charset="-122"/>
                <a:cs typeface="+mn-cs"/>
              </a:rPr>
              <a:t>  </a:t>
            </a:r>
            <a:endParaRPr lang="zh-CN" altLang="en-US" sz="2400" b="1" strike="noStrike" noProof="1">
              <a:solidFill>
                <a:srgbClr val="CC3300"/>
              </a:solidFill>
              <a:effectLst/>
              <a:latin typeface="Times New Roman" panose="02020603050405020304" pitchFamily="18" charset="0"/>
              <a:ea typeface="宋体" pitchFamily="2" charset="-122"/>
            </a:endParaRPr>
          </a:p>
        </p:txBody>
      </p:sp>
      <p:sp>
        <p:nvSpPr>
          <p:cNvPr id="64526" name="矩形 6452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12"/>
                                            </p:txEl>
                                          </p:spTgt>
                                        </p:tgtEl>
                                        <p:attrNameLst>
                                          <p:attrName>style.visibility</p:attrName>
                                        </p:attrNameLst>
                                      </p:cBhvr>
                                      <p:to>
                                        <p:strVal val="visible"/>
                                      </p:to>
                                    </p:set>
                                    <p:anim calcmode="lin" valueType="num">
                                      <p:cBhvr additive="base">
                                        <p:cTn id="7" dur="1000" fill="hold"/>
                                        <p:tgtEl>
                                          <p:spTgt spid="6451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12" end="30"/>
                                            </p:txEl>
                                          </p:spTgt>
                                        </p:tgtEl>
                                        <p:attrNameLst>
                                          <p:attrName>style.visibility</p:attrName>
                                        </p:attrNameLst>
                                      </p:cBhvr>
                                      <p:to>
                                        <p:strVal val="visible"/>
                                      </p:to>
                                    </p:set>
                                    <p:anim calcmode="lin" valueType="num">
                                      <p:cBhvr additive="base">
                                        <p:cTn id="13" dur="1000" fill="hold"/>
                                        <p:tgtEl>
                                          <p:spTgt spid="64515">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charRg st="12" end="3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4515">
                                            <p:txEl>
                                              <p:charRg st="30" end="68"/>
                                            </p:txEl>
                                          </p:spTgt>
                                        </p:tgtEl>
                                        <p:attrNameLst>
                                          <p:attrName>style.visibility</p:attrName>
                                        </p:attrNameLst>
                                      </p:cBhvr>
                                      <p:to>
                                        <p:strVal val="visible"/>
                                      </p:to>
                                    </p:set>
                                    <p:anim calcmode="lin" valueType="num">
                                      <p:cBhvr additive="base">
                                        <p:cTn id="17" dur="1000" fill="hold"/>
                                        <p:tgtEl>
                                          <p:spTgt spid="64515">
                                            <p:txEl>
                                              <p:charRg st="30" end="6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4515">
                                            <p:txEl>
                                              <p:charRg st="30" end="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02401"/>
          <p:cNvSpPr>
            <a:spLocks noGrp="1"/>
          </p:cNvSpPr>
          <p:nvPr>
            <p:ph type="title"/>
          </p:nvPr>
        </p:nvSpPr>
        <p:spPr>
          <a:xfrm>
            <a:off x="845820" y="880745"/>
            <a:ext cx="2962275" cy="700405"/>
          </a:xfrm>
        </p:spPr>
        <p:txBody>
          <a:bodyPr wrap="square" anchor="b">
            <a:spAutoFit/>
          </a:bodyPr>
          <a:p>
            <a:pPr fontAlgn="base"/>
            <a:r>
              <a:rPr lang="zh-CN" altLang="en-US" sz="4400" strike="noStrike" noProof="1">
                <a:solidFill>
                  <a:srgbClr val="800000"/>
                </a:solidFill>
                <a:effectLst/>
              </a:rPr>
              <a:t>颠簸：</a:t>
            </a:r>
            <a:endParaRPr lang="zh-CN" altLang="en-US" sz="4400" strike="noStrike" noProof="1">
              <a:solidFill>
                <a:srgbClr val="800000"/>
              </a:solidFill>
              <a:effectLst/>
            </a:endParaRPr>
          </a:p>
        </p:txBody>
      </p:sp>
      <p:sp>
        <p:nvSpPr>
          <p:cNvPr id="102403" name="内容占位符 102402"/>
          <p:cNvSpPr>
            <a:spLocks noGrp="1"/>
          </p:cNvSpPr>
          <p:nvPr>
            <p:ph idx="1"/>
          </p:nvPr>
        </p:nvSpPr>
        <p:spPr>
          <a:xfrm>
            <a:off x="381000" y="1803400"/>
            <a:ext cx="8388350" cy="3634740"/>
          </a:xfrm>
        </p:spPr>
        <p:txBody>
          <a:bodyPr anchor="t">
            <a:spAutoFit/>
          </a:bodyPr>
          <a:p>
            <a:pPr fontAlgn="base">
              <a:lnSpc>
                <a:spcPct val="105000"/>
              </a:lnSpc>
              <a:buNone/>
            </a:pPr>
            <a:r>
              <a:rPr lang="zh-CN" altLang="en-US" b="1" strike="noStrike" noProof="1" dirty="0"/>
              <a:t>	</a:t>
            </a:r>
            <a:r>
              <a:rPr lang="zh-CN" altLang="en-US" b="1" strike="noStrike" noProof="1" dirty="0">
                <a:solidFill>
                  <a:schemeClr val="tx1"/>
                </a:solidFill>
                <a:effectLst/>
              </a:rPr>
              <a:t>颠簸(thrashing)，又称为“抖动”。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chemeClr val="tx1"/>
                </a:solidFill>
                <a:effectLst/>
              </a:rPr>
              <a:t> 	简单地说，导致系统效率急剧下降的主存和辅存之间的频繁页面置换现像称为“抖动”。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rgbClr val="CC3300"/>
                </a:solidFill>
              </a:rPr>
              <a:t> </a:t>
            </a:r>
            <a:r>
              <a:rPr lang="zh-CN" altLang="en-US" sz="2800" b="1" strike="noStrike" noProof="1" dirty="0">
                <a:solidFill>
                  <a:srgbClr val="CC3300"/>
                </a:solidFill>
              </a:rPr>
              <a:t>	原因：淘汰的页面恰好是不久又要访问的页面。 </a:t>
            </a:r>
            <a:endParaRPr lang="zh-CN" altLang="en-US" b="1" strike="noStrike" noProof="1" dirty="0">
              <a:solidFill>
                <a:srgbClr val="CC3300"/>
              </a:solidFill>
            </a:endParaRPr>
          </a:p>
          <a:p>
            <a:pPr fontAlgn="base">
              <a:lnSpc>
                <a:spcPct val="105000"/>
              </a:lnSpc>
              <a:buNone/>
            </a:pPr>
            <a:r>
              <a:rPr lang="zh-CN" altLang="en-US" b="1" strike="noStrike" noProof="1" dirty="0"/>
              <a:t>	</a:t>
            </a:r>
            <a:r>
              <a:rPr lang="zh-CN" altLang="en-US" b="1" strike="noStrike" noProof="1" dirty="0">
                <a:solidFill>
                  <a:schemeClr val="tx1"/>
                </a:solidFill>
                <a:effectLst/>
              </a:rPr>
              <a:t>颠簸严重影响了系统的性能。</a:t>
            </a:r>
            <a:endParaRPr lang="zh-CN" altLang="en-US" b="1" strike="noStrike" noProof="1" dirty="0">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charRg st="0" end="25"/>
                                            </p:txEl>
                                          </p:spTgt>
                                        </p:tgtEl>
                                        <p:attrNameLst>
                                          <p:attrName>style.visibility</p:attrName>
                                        </p:attrNameLst>
                                      </p:cBhvr>
                                      <p:to>
                                        <p:strVal val="visible"/>
                                      </p:to>
                                    </p:set>
                                    <p:anim calcmode="lin" valueType="num">
                                      <p:cBhvr>
                                        <p:cTn id="7" dur="500" fill="hold"/>
                                        <p:tgtEl>
                                          <p:spTgt spid="102403">
                                            <p:txEl>
                                              <p:charRg st="0" end="25"/>
                                            </p:txEl>
                                          </p:spTgt>
                                        </p:tgtEl>
                                        <p:attrNameLst>
                                          <p:attrName>ppt_x</p:attrName>
                                        </p:attrNameLst>
                                      </p:cBhvr>
                                      <p:tavLst>
                                        <p:tav tm="0">
                                          <p:val>
                                            <p:strVal val="0-#ppt_w/2"/>
                                          </p:val>
                                        </p:tav>
                                        <p:tav tm="100000">
                                          <p:val>
                                            <p:strVal val="#ppt_x"/>
                                          </p:val>
                                        </p:tav>
                                      </p:tavLst>
                                    </p:anim>
                                    <p:anim calcmode="lin" valueType="num">
                                      <p:cBhvr>
                                        <p:cTn id="8" dur="500" fill="hold"/>
                                        <p:tgtEl>
                                          <p:spTgt spid="102403">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charRg st="25" end="67"/>
                                            </p:txEl>
                                          </p:spTgt>
                                        </p:tgtEl>
                                        <p:attrNameLst>
                                          <p:attrName>style.visibility</p:attrName>
                                        </p:attrNameLst>
                                      </p:cBhvr>
                                      <p:to>
                                        <p:strVal val="visible"/>
                                      </p:to>
                                    </p:set>
                                    <p:anim calcmode="lin" valueType="num">
                                      <p:cBhvr>
                                        <p:cTn id="13" dur="500" fill="hold"/>
                                        <p:tgtEl>
                                          <p:spTgt spid="102403">
                                            <p:txEl>
                                              <p:charRg st="25" end="67"/>
                                            </p:txEl>
                                          </p:spTgt>
                                        </p:tgtEl>
                                        <p:attrNameLst>
                                          <p:attrName>ppt_x</p:attrName>
                                        </p:attrNameLst>
                                      </p:cBhvr>
                                      <p:tavLst>
                                        <p:tav tm="0">
                                          <p:val>
                                            <p:strVal val="0-#ppt_w/2"/>
                                          </p:val>
                                        </p:tav>
                                        <p:tav tm="100000">
                                          <p:val>
                                            <p:strVal val="#ppt_x"/>
                                          </p:val>
                                        </p:tav>
                                      </p:tavLst>
                                    </p:anim>
                                    <p:anim calcmode="lin" valueType="num">
                                      <p:cBhvr>
                                        <p:cTn id="14" dur="500" fill="hold"/>
                                        <p:tgtEl>
                                          <p:spTgt spid="102403">
                                            <p:txEl>
                                              <p:charRg st="25" end="6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3">
                                            <p:txEl>
                                              <p:charRg st="67" end="92"/>
                                            </p:txEl>
                                          </p:spTgt>
                                        </p:tgtEl>
                                        <p:attrNameLst>
                                          <p:attrName>style.visibility</p:attrName>
                                        </p:attrNameLst>
                                      </p:cBhvr>
                                      <p:to>
                                        <p:strVal val="visible"/>
                                      </p:to>
                                    </p:set>
                                    <p:anim calcmode="lin" valueType="num">
                                      <p:cBhvr>
                                        <p:cTn id="19" dur="500" fill="hold"/>
                                        <p:tgtEl>
                                          <p:spTgt spid="102403">
                                            <p:txEl>
                                              <p:charRg st="67" end="92"/>
                                            </p:txEl>
                                          </p:spTgt>
                                        </p:tgtEl>
                                        <p:attrNameLst>
                                          <p:attrName>ppt_x</p:attrName>
                                        </p:attrNameLst>
                                      </p:cBhvr>
                                      <p:tavLst>
                                        <p:tav tm="0">
                                          <p:val>
                                            <p:strVal val="0-#ppt_w/2"/>
                                          </p:val>
                                        </p:tav>
                                        <p:tav tm="100000">
                                          <p:val>
                                            <p:strVal val="#ppt_x"/>
                                          </p:val>
                                        </p:tav>
                                      </p:tavLst>
                                    </p:anim>
                                    <p:anim calcmode="lin" valueType="num">
                                      <p:cBhvr>
                                        <p:cTn id="20" dur="500" fill="hold"/>
                                        <p:tgtEl>
                                          <p:spTgt spid="102403">
                                            <p:txEl>
                                              <p:charRg st="67" end="9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3">
                                            <p:txEl>
                                              <p:charRg st="92" end="107"/>
                                            </p:txEl>
                                          </p:spTgt>
                                        </p:tgtEl>
                                        <p:attrNameLst>
                                          <p:attrName>style.visibility</p:attrName>
                                        </p:attrNameLst>
                                      </p:cBhvr>
                                      <p:to>
                                        <p:strVal val="visible"/>
                                      </p:to>
                                    </p:set>
                                    <p:anim calcmode="lin" valueType="num">
                                      <p:cBhvr>
                                        <p:cTn id="25" dur="500" fill="hold"/>
                                        <p:tgtEl>
                                          <p:spTgt spid="102403">
                                            <p:txEl>
                                              <p:charRg st="92" end="107"/>
                                            </p:txEl>
                                          </p:spTgt>
                                        </p:tgtEl>
                                        <p:attrNameLst>
                                          <p:attrName>ppt_x</p:attrName>
                                        </p:attrNameLst>
                                      </p:cBhvr>
                                      <p:tavLst>
                                        <p:tav tm="0">
                                          <p:val>
                                            <p:strVal val="0-#ppt_w/2"/>
                                          </p:val>
                                        </p:tav>
                                        <p:tav tm="100000">
                                          <p:val>
                                            <p:strVal val="#ppt_x"/>
                                          </p:val>
                                        </p:tav>
                                      </p:tavLst>
                                    </p:anim>
                                    <p:anim calcmode="lin" valueType="num">
                                      <p:cBhvr>
                                        <p:cTn id="26" dur="500" fill="hold"/>
                                        <p:tgtEl>
                                          <p:spTgt spid="102403">
                                            <p:txEl>
                                              <p:charRg st="92" end="10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03425"/>
          <p:cNvSpPr>
            <a:spLocks noGrp="1"/>
          </p:cNvSpPr>
          <p:nvPr>
            <p:ph type="title"/>
          </p:nvPr>
        </p:nvSpPr>
        <p:spPr>
          <a:xfrm>
            <a:off x="363538" y="706438"/>
            <a:ext cx="8393113" cy="750888"/>
          </a:xfrm>
        </p:spPr>
        <p:txBody>
          <a:bodyPr anchor="b">
            <a:spAutoFit/>
          </a:bodyPr>
          <a:p>
            <a:pPr fontAlgn="base"/>
            <a:r>
              <a:rPr lang="zh-CN" altLang="en-US" strike="noStrike" noProof="1">
                <a:solidFill>
                  <a:srgbClr val="800000"/>
                </a:solidFill>
              </a:rPr>
              <a:t>缺页中断率</a:t>
            </a:r>
            <a:endParaRPr lang="zh-CN" altLang="en-US" strike="noStrike" noProof="1">
              <a:solidFill>
                <a:srgbClr val="800000"/>
              </a:solidFill>
            </a:endParaRPr>
          </a:p>
        </p:txBody>
      </p:sp>
      <p:sp>
        <p:nvSpPr>
          <p:cNvPr id="103426" name="文本占位符 103426"/>
          <p:cNvSpPr>
            <a:spLocks noGrp="1"/>
          </p:cNvSpPr>
          <p:nvPr>
            <p:ph idx="1"/>
          </p:nvPr>
        </p:nvSpPr>
        <p:spPr>
          <a:xfrm>
            <a:off x="381000" y="1803400"/>
            <a:ext cx="8388350" cy="4229100"/>
          </a:xfrm>
        </p:spPr>
        <p:txBody>
          <a:bodyPr anchor="t">
            <a:spAutoFit/>
          </a:bodyPr>
          <a:p>
            <a:pPr marL="0" indent="0" fontAlgn="base">
              <a:buNone/>
            </a:pPr>
            <a:r>
              <a:rPr lang="zh-CN" altLang="en-US" strike="noStrike" noProof="1">
                <a:solidFill>
                  <a:schemeClr val="tx1"/>
                </a:solidFill>
                <a:effectLst/>
              </a:rPr>
              <a:t>假定作业</a:t>
            </a:r>
            <a:r>
              <a:rPr lang="en-US" altLang="zh-CN" strike="noStrike" noProof="1">
                <a:solidFill>
                  <a:schemeClr val="tx1"/>
                </a:solidFill>
                <a:effectLst/>
              </a:rPr>
              <a:t>p</a:t>
            </a:r>
            <a:r>
              <a:rPr lang="zh-CN" altLang="en-US" strike="noStrike" noProof="1">
                <a:solidFill>
                  <a:schemeClr val="tx1"/>
                </a:solidFill>
                <a:effectLst/>
              </a:rPr>
              <a:t>共计</a:t>
            </a:r>
            <a:r>
              <a:rPr lang="en-US" altLang="zh-CN" strike="noStrike" noProof="1">
                <a:solidFill>
                  <a:schemeClr val="tx1"/>
                </a:solidFill>
                <a:effectLst/>
              </a:rPr>
              <a:t>n</a:t>
            </a:r>
            <a:r>
              <a:rPr lang="zh-CN" altLang="en-US" strike="noStrike" noProof="1">
                <a:solidFill>
                  <a:schemeClr val="tx1"/>
                </a:solidFill>
                <a:effectLst/>
              </a:rPr>
              <a:t>页，系统分配给它的主存块只有</a:t>
            </a:r>
            <a:r>
              <a:rPr lang="en-US" altLang="zh-CN" strike="noStrike" noProof="1">
                <a:solidFill>
                  <a:schemeClr val="tx1"/>
                </a:solidFill>
                <a:effectLst/>
              </a:rPr>
              <a:t>m</a:t>
            </a:r>
            <a:r>
              <a:rPr lang="zh-CN" altLang="en-US" strike="noStrike" noProof="1">
                <a:solidFill>
                  <a:schemeClr val="tx1"/>
                </a:solidFill>
                <a:effectLst/>
              </a:rPr>
              <a:t>块（</a:t>
            </a:r>
            <a:r>
              <a:rPr lang="en-US" altLang="zh-CN" strike="noStrike" noProof="1">
                <a:solidFill>
                  <a:schemeClr val="tx1"/>
                </a:solidFill>
                <a:effectLst/>
              </a:rPr>
              <a:t>1≤m≤n</a:t>
            </a:r>
            <a:r>
              <a:rPr lang="zh-CN" altLang="en-US" strike="noStrike" noProof="1">
                <a:solidFill>
                  <a:schemeClr val="tx1"/>
                </a:solidFill>
                <a:effectLst/>
              </a:rPr>
              <a:t>）。如果作业</a:t>
            </a:r>
            <a:r>
              <a:rPr lang="en-US" altLang="zh-CN" strike="noStrike" noProof="1">
                <a:solidFill>
                  <a:schemeClr val="tx1"/>
                </a:solidFill>
                <a:effectLst/>
              </a:rPr>
              <a:t>p</a:t>
            </a:r>
            <a:r>
              <a:rPr lang="zh-CN" altLang="en-US" strike="noStrike" noProof="1">
                <a:solidFill>
                  <a:schemeClr val="tx1"/>
                </a:solidFill>
                <a:effectLst/>
              </a:rPr>
              <a:t>在运行中成功的访问次数为</a:t>
            </a:r>
            <a:r>
              <a:rPr lang="en-US" altLang="zh-CN" strike="noStrike" noProof="1">
                <a:solidFill>
                  <a:schemeClr val="tx1"/>
                </a:solidFill>
                <a:effectLst/>
              </a:rPr>
              <a:t>S</a:t>
            </a:r>
            <a:r>
              <a:rPr lang="zh-CN" altLang="en-US" strike="noStrike" noProof="1">
                <a:solidFill>
                  <a:schemeClr val="tx1"/>
                </a:solidFill>
                <a:effectLst/>
              </a:rPr>
              <a:t>，不成功的访问次数为</a:t>
            </a:r>
            <a:r>
              <a:rPr lang="en-US" altLang="zh-CN" strike="noStrike" noProof="1">
                <a:solidFill>
                  <a:schemeClr val="tx1"/>
                </a:solidFill>
                <a:effectLst/>
              </a:rPr>
              <a:t>F</a:t>
            </a:r>
            <a:r>
              <a:rPr lang="zh-CN" altLang="en-US" strike="noStrike" noProof="1">
                <a:solidFill>
                  <a:schemeClr val="tx1"/>
                </a:solidFill>
                <a:effectLst/>
              </a:rPr>
              <a:t>，则总的访问次数Ａ为：</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A = S + F</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又定义：</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f = F / A</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称</a:t>
            </a:r>
            <a:r>
              <a:rPr lang="en-US" altLang="zh-CN" strike="noStrike" noProof="1">
                <a:solidFill>
                  <a:schemeClr val="tx1"/>
                </a:solidFill>
                <a:effectLst/>
              </a:rPr>
              <a:t>f</a:t>
            </a:r>
            <a:r>
              <a:rPr lang="zh-CN" altLang="en-US" strike="noStrike" noProof="1">
                <a:solidFill>
                  <a:schemeClr val="tx1"/>
                </a:solidFill>
                <a:effectLst/>
              </a:rPr>
              <a:t>为缺页中断率。</a:t>
            </a:r>
            <a:endParaRPr lang="zh-CN" altLang="en-US" strike="noStrike" noProof="1">
              <a:solidFill>
                <a:schemeClr val="tx1"/>
              </a:solidFill>
              <a:effectLst/>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矩形 104449"/>
          <p:cNvSpPr/>
          <p:nvPr/>
        </p:nvSpPr>
        <p:spPr>
          <a:xfrm>
            <a:off x="609600" y="1981200"/>
            <a:ext cx="7772400" cy="358140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(1) </a:t>
            </a:r>
            <a:r>
              <a:rPr lang="zh-CN" altLang="en-US" sz="3600">
                <a:latin typeface="Times New Roman" panose="02020603050405020304" pitchFamily="18" charset="0"/>
                <a:ea typeface="宋体" pitchFamily="2" charset="-122"/>
              </a:rPr>
              <a:t>分配给进程的主存</a:t>
            </a:r>
            <a:r>
              <a:rPr lang="x-none" altLang="zh-CN" sz="3600">
                <a:latin typeface="Times New Roman" panose="02020603050405020304" pitchFamily="18" charset="0"/>
                <a:ea typeface="宋体" pitchFamily="2" charset="-122"/>
              </a:rPr>
              <a:t>页面</a:t>
            </a:r>
            <a:r>
              <a:rPr lang="zh-CN" altLang="en-US" sz="3600">
                <a:latin typeface="Times New Roman" panose="02020603050405020304" pitchFamily="18" charset="0"/>
                <a:ea typeface="宋体" pitchFamily="2" charset="-122"/>
              </a:rPr>
              <a:t>数</a:t>
            </a:r>
            <a:endParaRPr lang="zh-CN" altLang="en-US" sz="3600">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(2) </a:t>
            </a:r>
            <a:r>
              <a:rPr lang="zh-CN" altLang="en-US" sz="3600">
                <a:latin typeface="Times New Roman" panose="02020603050405020304" pitchFamily="18" charset="0"/>
                <a:ea typeface="宋体" pitchFamily="2" charset="-122"/>
              </a:rPr>
              <a:t>页面本身的大小</a:t>
            </a:r>
            <a:endParaRPr lang="zh-CN" altLang="en-US" sz="3600">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(3) </a:t>
            </a:r>
            <a:r>
              <a:rPr lang="zh-CN" altLang="en-US" sz="3600">
                <a:latin typeface="Times New Roman" panose="02020603050405020304" pitchFamily="18" charset="0"/>
                <a:ea typeface="宋体" pitchFamily="2" charset="-122"/>
              </a:rPr>
              <a:t>程序的编制方法</a:t>
            </a:r>
            <a:endParaRPr lang="zh-CN" altLang="en-US" sz="3600">
              <a:latin typeface="Times New Roman" panose="02020603050405020304" pitchFamily="18"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pitchFamily="18" charset="0"/>
                <a:ea typeface="宋体" pitchFamily="2" charset="-122"/>
              </a:rPr>
              <a:t>(4) </a:t>
            </a:r>
            <a:r>
              <a:rPr lang="zh-CN" altLang="en-US" sz="3600">
                <a:latin typeface="Times New Roman" panose="02020603050405020304" pitchFamily="18" charset="0"/>
                <a:ea typeface="宋体" pitchFamily="2" charset="-122"/>
              </a:rPr>
              <a:t>页面淘汰算法</a:t>
            </a:r>
            <a:endParaRPr lang="en-US" altLang="zh-CN" sz="3600">
              <a:latin typeface="Times New Roman" panose="02020603050405020304" pitchFamily="18" charset="0"/>
              <a:ea typeface="宋体" pitchFamily="2" charset="-122"/>
            </a:endParaRPr>
          </a:p>
        </p:txBody>
      </p:sp>
      <p:sp>
        <p:nvSpPr>
          <p:cNvPr id="96258" name="矩形 104450"/>
          <p:cNvSpPr/>
          <p:nvPr/>
        </p:nvSpPr>
        <p:spPr>
          <a:xfrm>
            <a:off x="685800" y="835025"/>
            <a:ext cx="7772400" cy="688975"/>
          </a:xfrm>
          <a:prstGeom prst="rect">
            <a:avLst/>
          </a:prstGeom>
          <a:noFill/>
          <a:ln w="9525">
            <a:noFill/>
            <a:miter/>
          </a:ln>
        </p:spPr>
        <p:txBody>
          <a:bodyPr anchor="t"/>
          <a:p>
            <a:pPr lvl="0"/>
            <a:r>
              <a:rPr lang="zh-CN" altLang="en-US" sz="4000">
                <a:solidFill>
                  <a:srgbClr val="800000"/>
                </a:solidFill>
                <a:latin typeface="Times New Roman" panose="02020603050405020304" pitchFamily="18" charset="0"/>
                <a:ea typeface="宋体" pitchFamily="2" charset="-122"/>
              </a:rPr>
              <a:t>影响缺页中断率的因素</a:t>
            </a:r>
            <a:endParaRPr lang="zh-CN" altLang="en-US" sz="4000">
              <a:solidFill>
                <a:srgbClr val="800000"/>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0">
                                            <p:txEl>
                                              <p:charRg st="0" end="15"/>
                                            </p:txEl>
                                          </p:spTgt>
                                        </p:tgtEl>
                                        <p:attrNameLst>
                                          <p:attrName>style.visibility</p:attrName>
                                        </p:attrNameLst>
                                      </p:cBhvr>
                                      <p:to>
                                        <p:strVal val="visible"/>
                                      </p:to>
                                    </p:set>
                                    <p:anim calcmode="lin" valueType="num">
                                      <p:cBhvr>
                                        <p:cTn id="7" dur="500" fill="hold"/>
                                        <p:tgtEl>
                                          <p:spTgt spid="104450">
                                            <p:txEl>
                                              <p:charRg st="0" end="15"/>
                                            </p:txEl>
                                          </p:spTgt>
                                        </p:tgtEl>
                                        <p:attrNameLst>
                                          <p:attrName>ppt_x</p:attrName>
                                        </p:attrNameLst>
                                      </p:cBhvr>
                                      <p:tavLst>
                                        <p:tav tm="0">
                                          <p:val>
                                            <p:strVal val="#ppt_x"/>
                                          </p:val>
                                        </p:tav>
                                        <p:tav tm="100000">
                                          <p:val>
                                            <p:strVal val="#ppt_x"/>
                                          </p:val>
                                        </p:tav>
                                      </p:tavLst>
                                    </p:anim>
                                    <p:anim calcmode="lin" valueType="num">
                                      <p:cBhvr>
                                        <p:cTn id="8" dur="500" fill="hold"/>
                                        <p:tgtEl>
                                          <p:spTgt spid="104450">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0">
                                            <p:txEl>
                                              <p:charRg st="15" end="27"/>
                                            </p:txEl>
                                          </p:spTgt>
                                        </p:tgtEl>
                                        <p:attrNameLst>
                                          <p:attrName>style.visibility</p:attrName>
                                        </p:attrNameLst>
                                      </p:cBhvr>
                                      <p:to>
                                        <p:strVal val="visible"/>
                                      </p:to>
                                    </p:set>
                                    <p:anim calcmode="lin" valueType="num">
                                      <p:cBhvr>
                                        <p:cTn id="13" dur="500" fill="hold"/>
                                        <p:tgtEl>
                                          <p:spTgt spid="104450">
                                            <p:txEl>
                                              <p:charRg st="15" end="27"/>
                                            </p:txEl>
                                          </p:spTgt>
                                        </p:tgtEl>
                                        <p:attrNameLst>
                                          <p:attrName>ppt_x</p:attrName>
                                        </p:attrNameLst>
                                      </p:cBhvr>
                                      <p:tavLst>
                                        <p:tav tm="0">
                                          <p:val>
                                            <p:strVal val="#ppt_x"/>
                                          </p:val>
                                        </p:tav>
                                        <p:tav tm="100000">
                                          <p:val>
                                            <p:strVal val="#ppt_x"/>
                                          </p:val>
                                        </p:tav>
                                      </p:tavLst>
                                    </p:anim>
                                    <p:anim calcmode="lin" valueType="num">
                                      <p:cBhvr>
                                        <p:cTn id="14" dur="500" fill="hold"/>
                                        <p:tgtEl>
                                          <p:spTgt spid="104450">
                                            <p:txEl>
                                              <p:charRg st="15" end="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0">
                                            <p:txEl>
                                              <p:charRg st="27" end="39"/>
                                            </p:txEl>
                                          </p:spTgt>
                                        </p:tgtEl>
                                        <p:attrNameLst>
                                          <p:attrName>style.visibility</p:attrName>
                                        </p:attrNameLst>
                                      </p:cBhvr>
                                      <p:to>
                                        <p:strVal val="visible"/>
                                      </p:to>
                                    </p:set>
                                    <p:anim calcmode="lin" valueType="num">
                                      <p:cBhvr>
                                        <p:cTn id="19" dur="500" fill="hold"/>
                                        <p:tgtEl>
                                          <p:spTgt spid="104450">
                                            <p:txEl>
                                              <p:charRg st="27" end="39"/>
                                            </p:txEl>
                                          </p:spTgt>
                                        </p:tgtEl>
                                        <p:attrNameLst>
                                          <p:attrName>ppt_x</p:attrName>
                                        </p:attrNameLst>
                                      </p:cBhvr>
                                      <p:tavLst>
                                        <p:tav tm="0">
                                          <p:val>
                                            <p:strVal val="#ppt_x"/>
                                          </p:val>
                                        </p:tav>
                                        <p:tav tm="100000">
                                          <p:val>
                                            <p:strVal val="#ppt_x"/>
                                          </p:val>
                                        </p:tav>
                                      </p:tavLst>
                                    </p:anim>
                                    <p:anim calcmode="lin" valueType="num">
                                      <p:cBhvr>
                                        <p:cTn id="20" dur="500" fill="hold"/>
                                        <p:tgtEl>
                                          <p:spTgt spid="104450">
                                            <p:txEl>
                                              <p:charRg st="27"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0">
                                            <p:txEl>
                                              <p:charRg st="39" end="50"/>
                                            </p:txEl>
                                          </p:spTgt>
                                        </p:tgtEl>
                                        <p:attrNameLst>
                                          <p:attrName>style.visibility</p:attrName>
                                        </p:attrNameLst>
                                      </p:cBhvr>
                                      <p:to>
                                        <p:strVal val="visible"/>
                                      </p:to>
                                    </p:set>
                                    <p:anim calcmode="lin" valueType="num">
                                      <p:cBhvr>
                                        <p:cTn id="25" dur="500" fill="hold"/>
                                        <p:tgtEl>
                                          <p:spTgt spid="104450">
                                            <p:txEl>
                                              <p:charRg st="39" end="50"/>
                                            </p:txEl>
                                          </p:spTgt>
                                        </p:tgtEl>
                                        <p:attrNameLst>
                                          <p:attrName>ppt_x</p:attrName>
                                        </p:attrNameLst>
                                      </p:cBhvr>
                                      <p:tavLst>
                                        <p:tav tm="0">
                                          <p:val>
                                            <p:strVal val="#ppt_x"/>
                                          </p:val>
                                        </p:tav>
                                        <p:tav tm="100000">
                                          <p:val>
                                            <p:strVal val="#ppt_x"/>
                                          </p:val>
                                        </p:tav>
                                      </p:tavLst>
                                    </p:anim>
                                    <p:anim calcmode="lin" valueType="num">
                                      <p:cBhvr>
                                        <p:cTn id="26" dur="500" fill="hold"/>
                                        <p:tgtEl>
                                          <p:spTgt spid="104450">
                                            <p:txEl>
                                              <p:charRg st="39"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ea typeface="宋体" pitchFamily="2" charset="-122"/>
              </a:rPr>
              <a:t>50</a:t>
            </a:r>
            <a:endParaRPr lang="en-US" altLang="zh-CN" b="0">
              <a:solidFill>
                <a:schemeClr val="tx2"/>
              </a:solidFill>
              <a:latin typeface="Times New Roman" panose="02020603050405020304" pitchFamily="18" charset="0"/>
              <a:ea typeface="宋体" pitchFamily="2" charset="-122"/>
            </a:endParaRPr>
          </a:p>
        </p:txBody>
      </p:sp>
      <p:sp>
        <p:nvSpPr>
          <p:cNvPr id="66563" name="矩形 66562"/>
          <p:cNvSpPr/>
          <p:nvPr/>
        </p:nvSpPr>
        <p:spPr>
          <a:xfrm>
            <a:off x="688340" y="631190"/>
            <a:ext cx="7851775" cy="54076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常用的页面淘汰算法（置换算法）</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最佳算法</a:t>
            </a:r>
            <a:r>
              <a:rPr lang="en-US" altLang="zh-CN" sz="2400" b="1" strike="noStrike" noProof="1">
                <a:solidFill>
                  <a:srgbClr val="000099"/>
                </a:solidFill>
                <a:latin typeface="Times New Roman" panose="02020603050405020304" pitchFamily="18" charset="0"/>
                <a:ea typeface="宋体" pitchFamily="2" charset="-122"/>
                <a:cs typeface="+mn-ea"/>
              </a:rPr>
              <a:t>(OPT</a:t>
            </a:r>
            <a:r>
              <a:rPr lang="zh-CN" altLang="en-US" sz="2400" b="1" strike="noStrike" noProof="1">
                <a:solidFill>
                  <a:srgbClr val="000099"/>
                </a:solidFill>
                <a:latin typeface="Times New Roman" panose="02020603050405020304" pitchFamily="18" charset="0"/>
                <a:ea typeface="宋体" pitchFamily="2" charset="-122"/>
                <a:cs typeface="+mn-ea"/>
              </a:rPr>
              <a:t>算法</a:t>
            </a:r>
            <a:r>
              <a:rPr lang="en-US" altLang="zh-CN" sz="2400" b="1" strike="noStrike" noProof="1">
                <a:solidFill>
                  <a:srgbClr val="000099"/>
                </a:solidFill>
                <a:latin typeface="Times New Roman" panose="02020603050405020304" pitchFamily="18" charset="0"/>
                <a:ea typeface="宋体" pitchFamily="2" charset="-122"/>
                <a:cs typeface="+mn-ea"/>
              </a:rPr>
              <a:t>) </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假定程序</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有</a:t>
            </a:r>
            <a:r>
              <a:rPr lang="en-US" altLang="zh-CN" sz="2400" strike="noStrike" noProof="1">
                <a:solidFill>
                  <a:schemeClr val="tx1"/>
                </a:solidFill>
                <a:latin typeface="Times New Roman" panose="02020603050405020304" pitchFamily="18" charset="0"/>
                <a:ea typeface="宋体" pitchFamily="2" charset="-122"/>
                <a:cs typeface="+mn-ea"/>
              </a:rPr>
              <a:t>n</a:t>
            </a:r>
            <a:r>
              <a:rPr lang="zh-CN" altLang="en-US" sz="2400" strike="noStrike" noProof="1">
                <a:solidFill>
                  <a:schemeClr val="tx1"/>
                </a:solidFill>
                <a:latin typeface="Times New Roman" panose="02020603050405020304" pitchFamily="18" charset="0"/>
                <a:ea typeface="宋体" pitchFamily="2" charset="-122"/>
                <a:cs typeface="+mn-ea"/>
              </a:rPr>
              <a:t>页，分配的主存块只有</a:t>
            </a:r>
            <a:r>
              <a:rPr lang="en-US" altLang="zh-CN" sz="2400" strike="noStrike" noProof="1">
                <a:solidFill>
                  <a:schemeClr val="tx1"/>
                </a:solidFill>
                <a:latin typeface="Times New Roman" panose="02020603050405020304" pitchFamily="18" charset="0"/>
                <a:ea typeface="宋体" pitchFamily="2" charset="-122"/>
                <a:cs typeface="+mn-ea"/>
              </a:rPr>
              <a:t>m</a:t>
            </a:r>
            <a:r>
              <a:rPr lang="zh-CN" altLang="en-US" sz="2400" strike="noStrike" noProof="1">
                <a:solidFill>
                  <a:schemeClr val="tx1"/>
                </a:solidFill>
                <a:latin typeface="Times New Roman" panose="02020603050405020304" pitchFamily="18" charset="0"/>
                <a:ea typeface="宋体" pitchFamily="2" charset="-122"/>
                <a:cs typeface="+mn-ea"/>
              </a:rPr>
              <a:t>块</a:t>
            </a:r>
            <a:r>
              <a:rPr lang="en-US" altLang="zh-CN" sz="2400" strike="noStrike" noProof="1">
                <a:solidFill>
                  <a:schemeClr val="tx1"/>
                </a:solidFill>
                <a:latin typeface="Times New Roman" panose="02020603050405020304" pitchFamily="18" charset="0"/>
                <a:ea typeface="宋体" pitchFamily="2" charset="-122"/>
                <a:cs typeface="+mn-ea"/>
              </a:rPr>
              <a:t>(1&lt;=m&lt;=n)</a:t>
            </a:r>
            <a:r>
              <a:rPr lang="zh-CN" altLang="en-US" sz="2400" strike="noStrike" noProof="1">
                <a:solidFill>
                  <a:schemeClr val="tx1"/>
                </a:solidFill>
                <a:latin typeface="Times New Roman" panose="02020603050405020304" pitchFamily="18" charset="0"/>
                <a:ea typeface="宋体" pitchFamily="2" charset="-122"/>
                <a:cs typeface="+mn-ea"/>
              </a:rPr>
              <a:t>。在程序执行过程中，缺页中断次数最少的淘汰算法就是最佳算法。</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当要调入一新页而必须先淘汰一旧页时，所淘汰的那一页应是以后不再要用的，或者是在最长的时间以后才会用到的那页。</a:t>
            </a:r>
            <a:r>
              <a:rPr lang="zh-CN" altLang="en-US" sz="2400" strike="noStrike" noProof="1">
                <a:solidFill>
                  <a:srgbClr val="000099"/>
                </a:solidFill>
                <a:latin typeface="Times New Roman" panose="02020603050405020304" pitchFamily="18" charset="0"/>
                <a:ea typeface="宋体" pitchFamily="2" charset="-122"/>
                <a:cs typeface="+mn-ea"/>
              </a:rPr>
              <a:t> </a:t>
            </a:r>
            <a:endParaRPr lang="zh-CN" altLang="en-US" sz="2400" strike="noStrike" noProof="1">
              <a:solidFill>
                <a:srgbClr val="000099"/>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rgbClr val="000099"/>
                </a:solidFill>
                <a:latin typeface="Times New Roman" panose="02020603050405020304" pitchFamily="18" charset="0"/>
                <a:ea typeface="宋体" pitchFamily="2" charset="-122"/>
              </a:rPr>
              <a:t>最佳算法是一个理论算法，是无法实现的，因为在程序运行中无法对以后要使用的页面做出精确的判断。</a:t>
            </a:r>
            <a:endParaRPr lang="zh-CN" altLang="en-US" sz="2400"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latin typeface="Times New Roman" panose="02020603050405020304" pitchFamily="18" charset="0"/>
                <a:ea typeface="宋体" pitchFamily="2" charset="-122"/>
              </a:rPr>
              <a:t>最佳算法可以用来作为衡量各种具体算法优劣的判断。</a:t>
            </a:r>
            <a:endParaRPr lang="zh-CN" altLang="en-US" sz="2400" strike="noStrike" noProof="1">
              <a:solidFill>
                <a:srgbClr val="000099"/>
              </a:solidFill>
              <a:latin typeface="Times New Roman" panose="02020603050405020304" pitchFamily="18" charset="0"/>
              <a:ea typeface="宋体"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主存管理</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charRg st="0" end="12"/>
                                            </p:txEl>
                                          </p:spTgt>
                                        </p:tgtEl>
                                        <p:attrNameLst>
                                          <p:attrName>style.visibility</p:attrName>
                                        </p:attrNameLst>
                                      </p:cBhvr>
                                      <p:to>
                                        <p:strVal val="visible"/>
                                      </p:to>
                                    </p:set>
                                    <p:anim calcmode="lin" valueType="num">
                                      <p:cBhvr additive="base">
                                        <p:cTn id="7" dur="1000" fill="hold"/>
                                        <p:tgtEl>
                                          <p:spTgt spid="665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charRg st="12" end="27"/>
                                            </p:txEl>
                                          </p:spTgt>
                                        </p:tgtEl>
                                        <p:attrNameLst>
                                          <p:attrName>style.visibility</p:attrName>
                                        </p:attrNameLst>
                                      </p:cBhvr>
                                      <p:to>
                                        <p:strVal val="visible"/>
                                      </p:to>
                                    </p:set>
                                    <p:anim calcmode="lin" valueType="num">
                                      <p:cBhvr additive="base">
                                        <p:cTn id="13" dur="1000" fill="hold"/>
                                        <p:tgtEl>
                                          <p:spTgt spid="6656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656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charRg st="2" end="2"/>
                                            </p:txEl>
                                          </p:spTgt>
                                        </p:tgtEl>
                                        <p:attrNameLst>
                                          <p:attrName>style.visibility</p:attrName>
                                        </p:attrNameLst>
                                      </p:cBhvr>
                                      <p:to>
                                        <p:strVal val="visible"/>
                                      </p:to>
                                    </p:set>
                                    <p:anim calcmode="lin" valueType="num">
                                      <p:cBhvr additive="base">
                                        <p:cTn id="19" dur="1000" fill="hold"/>
                                        <p:tgtEl>
                                          <p:spTgt spid="6656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656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charRg st="27" end="59"/>
                                            </p:txEl>
                                          </p:spTgt>
                                        </p:tgtEl>
                                        <p:attrNameLst>
                                          <p:attrName>style.visibility</p:attrName>
                                        </p:attrNameLst>
                                      </p:cBhvr>
                                      <p:to>
                                        <p:strVal val="visible"/>
                                      </p:to>
                                    </p:set>
                                    <p:anim calcmode="lin" valueType="num">
                                      <p:cBhvr additive="base">
                                        <p:cTn id="25" dur="1000" fill="hold"/>
                                        <p:tgtEl>
                                          <p:spTgt spid="66563">
                                            <p:txEl>
                                              <p:charRg st="27" end="59"/>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6563">
                                            <p:txEl>
                                              <p:charRg st="27" end="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charRg st="4" end="4"/>
                                            </p:txEl>
                                          </p:spTgt>
                                        </p:tgtEl>
                                        <p:attrNameLst>
                                          <p:attrName>style.visibility</p:attrName>
                                        </p:attrNameLst>
                                      </p:cBhvr>
                                      <p:to>
                                        <p:strVal val="visible"/>
                                      </p:to>
                                    </p:set>
                                    <p:anim calcmode="lin" valueType="num">
                                      <p:cBhvr additive="base">
                                        <p:cTn id="31" dur="1000" fill="hold"/>
                                        <p:tgtEl>
                                          <p:spTgt spid="66563">
                                            <p:txEl>
                                              <p:char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656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charRg st="5" end="5"/>
                                            </p:txEl>
                                          </p:spTgt>
                                        </p:tgtEl>
                                        <p:attrNameLst>
                                          <p:attrName>style.visibility</p:attrName>
                                        </p:attrNameLst>
                                      </p:cBhvr>
                                      <p:to>
                                        <p:strVal val="visible"/>
                                      </p:to>
                                    </p:set>
                                    <p:anim calcmode="lin" valueType="num">
                                      <p:cBhvr additive="base">
                                        <p:cTn id="37" dur="1000" fill="hold"/>
                                        <p:tgtEl>
                                          <p:spTgt spid="66563">
                                            <p:txEl>
                                              <p:char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6563">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17830</Words>
  <Application>WPS 演示</Application>
  <PresentationFormat>在屏幕上显示</PresentationFormat>
  <Paragraphs>3489</Paragraphs>
  <Slides>128</Slides>
  <Notes>0</Notes>
  <HiddenSlides>0</HiddenSlides>
  <MMClips>0</MMClips>
  <ScaleCrop>false</ScaleCrop>
  <HeadingPairs>
    <vt:vector size="8" baseType="variant">
      <vt:variant>
        <vt:lpstr>已用的字体</vt:lpstr>
      </vt:variant>
      <vt:variant>
        <vt:i4>19</vt:i4>
      </vt:variant>
      <vt:variant>
        <vt:lpstr>主题</vt:lpstr>
      </vt:variant>
      <vt:variant>
        <vt:i4>12</vt:i4>
      </vt:variant>
      <vt:variant>
        <vt:lpstr>嵌入 OLE 服务器</vt:lpstr>
      </vt:variant>
      <vt:variant>
        <vt:i4>33</vt:i4>
      </vt:variant>
      <vt:variant>
        <vt:lpstr>幻灯片标题</vt:lpstr>
      </vt:variant>
      <vt:variant>
        <vt:i4>128</vt:i4>
      </vt:variant>
    </vt:vector>
  </HeadingPairs>
  <TitlesOfParts>
    <vt:vector size="192" baseType="lpstr">
      <vt:lpstr>Arial</vt:lpstr>
      <vt:lpstr>宋体</vt:lpstr>
      <vt:lpstr>Wingdings</vt:lpstr>
      <vt:lpstr>Times New Roman</vt:lpstr>
      <vt:lpstr>方正书宋_GBK</vt:lpstr>
      <vt:lpstr>Monotype Sorts</vt:lpstr>
      <vt:lpstr>Symbol</vt:lpstr>
      <vt:lpstr>MT Extra</vt:lpstr>
      <vt:lpstr>Verdana</vt:lpstr>
      <vt:lpstr>Droid Sans Fallback</vt:lpstr>
      <vt:lpstr>微软雅黑</vt:lpstr>
      <vt:lpstr>宋体</vt:lpstr>
      <vt:lpstr>Arial Unicode MS</vt:lpstr>
      <vt:lpstr>Calibri</vt:lpstr>
      <vt:lpstr>Webdings</vt:lpstr>
      <vt:lpstr>AR PL UKai CN</vt:lpstr>
      <vt:lpstr>Gubbi</vt:lpstr>
      <vt:lpstr>Abyssinica SIL</vt:lpstr>
      <vt:lpstr>方正书宋_GBK</vt:lpstr>
      <vt:lpstr>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10_SAF_2004_Template</vt:lpstr>
      <vt:lpstr>11_SAF_2004_Template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计算机存储系统的发展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计算机存储系统的层次结构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静态映射与动态映射的区别</vt:lpstr>
      <vt:lpstr>存储保护 </vt:lpstr>
      <vt:lpstr>PowerPoint 演示文稿</vt:lpstr>
      <vt:lpstr>PowerPoint 演示文稿</vt:lpstr>
      <vt:lpstr>主存扩充</vt:lpstr>
      <vt:lpstr>PowerPoint 演示文稿</vt:lpstr>
      <vt:lpstr>PowerPoint 演示文稿</vt:lpstr>
      <vt:lpstr> 实现方法</vt:lpstr>
      <vt:lpstr>存储管理机制的发展</vt:lpstr>
      <vt:lpstr>虚拟存储器的概念</vt:lpstr>
      <vt:lpstr>虚拟存储器的核心</vt:lpstr>
      <vt:lpstr>虚拟存储器的概念图</vt:lpstr>
      <vt:lpstr>PowerPoint 演示文稿</vt:lpstr>
      <vt:lpstr>主存分配</vt:lpstr>
      <vt:lpstr>分区存储管理</vt:lpstr>
      <vt:lpstr>PowerPoint 演示文稿</vt:lpstr>
      <vt:lpstr>PowerPoint 演示文稿</vt:lpstr>
      <vt:lpstr>PowerPoint 演示文稿</vt:lpstr>
      <vt:lpstr>PowerPoint 演示文稿</vt:lpstr>
      <vt:lpstr>分区的分配与回收</vt:lpstr>
      <vt:lpstr>分区的分配与回收（续）</vt:lpstr>
      <vt:lpstr>PowerPoint 演示文稿</vt:lpstr>
      <vt:lpstr>PowerPoint 演示文稿</vt:lpstr>
      <vt:lpstr>放置策略</vt:lpstr>
      <vt:lpstr>PowerPoint 演示文稿</vt:lpstr>
      <vt:lpstr>首次适应算法的特点</vt:lpstr>
      <vt:lpstr>PowerPoint 演示文稿</vt:lpstr>
      <vt:lpstr>最佳适应算法的特点</vt:lpstr>
      <vt:lpstr>PowerPoint 演示文稿</vt:lpstr>
      <vt:lpstr>最坏适应算法的特点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拼接技术缺点</vt:lpstr>
      <vt:lpstr>二、伙伴算法</vt:lpstr>
      <vt:lpstr>二、伙伴算法</vt:lpstr>
      <vt:lpstr>PowerPoint 演示文稿</vt:lpstr>
      <vt:lpstr>PowerPoint 演示文稿</vt:lpstr>
      <vt:lpstr>PowerPoint 演示文稿</vt:lpstr>
      <vt:lpstr>PowerPoint 演示文稿</vt:lpstr>
      <vt:lpstr>一、页式系统的基本概念</vt:lpstr>
      <vt:lpstr>PowerPoint 演示文稿</vt:lpstr>
      <vt:lpstr>页式系统需要解决的问题：</vt:lpstr>
      <vt:lpstr>地址映射</vt:lpstr>
      <vt:lpstr>PowerPoint 演示文稿</vt:lpstr>
      <vt:lpstr>PowerPoint 演示文稿</vt:lpstr>
      <vt:lpstr>PowerPoint 演示文稿</vt:lpstr>
      <vt:lpstr>PowerPoint 演示文稿</vt:lpstr>
      <vt:lpstr>PowerPoint 演示文稿</vt:lpstr>
      <vt:lpstr>二级页表：</vt:lpstr>
      <vt:lpstr>效率分析：</vt:lpstr>
      <vt:lpstr>PowerPoint 演示文稿</vt:lpstr>
      <vt:lpstr>PowerPoint 演示文稿</vt:lpstr>
      <vt:lpstr>采用联想存储器的地址转换</vt:lpstr>
      <vt:lpstr>PowerPoint 演示文稿</vt:lpstr>
      <vt:lpstr>PowerPoint 演示文稿</vt:lpstr>
      <vt:lpstr>PowerPoint 演示文稿</vt:lpstr>
      <vt:lpstr>PowerPoint 演示文稿</vt:lpstr>
      <vt:lpstr>PowerPoint 演示文稿</vt:lpstr>
      <vt:lpstr>PowerPoint 演示文稿</vt:lpstr>
      <vt:lpstr>颠簸：</vt:lpstr>
      <vt:lpstr>缺页中断率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将分配的主存块数改为4，情况如何？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868</cp:revision>
  <dcterms:created xsi:type="dcterms:W3CDTF">2018-11-22T01:43:52Z</dcterms:created>
  <dcterms:modified xsi:type="dcterms:W3CDTF">2018-11-22T01:43:52Z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